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43831</c:v>
                </c:pt>
              </c:numCache>
            </c:numRef>
          </c:cat>
          <c:val>
            <c:numRef>
              <c:f>Sheet1!$B$2</c:f>
              <c:numCache>
                <c:formatCode>General</c:formatCode>
                <c:ptCount val="1"/>
                <c:pt idx="0">
                  <c:v>327</c:v>
                </c:pt>
              </c:numCache>
            </c:numRef>
          </c:val>
          <c:extLst>
            <c:ext xmlns:c16="http://schemas.microsoft.com/office/drawing/2014/chart" uri="{C3380CC4-5D6E-409C-BE32-E72D297353CC}">
              <c16:uniqueId val="{00000000-F4B6-4CF4-81EF-7D005E447B37}"/>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43831</c:v>
                </c:pt>
              </c:numCache>
            </c:numRef>
          </c:cat>
          <c:val>
            <c:numRef>
              <c:f>Sheet1!$C$2</c:f>
              <c:numCache>
                <c:formatCode>General</c:formatCode>
                <c:ptCount val="1"/>
                <c:pt idx="0">
                  <c:v>297</c:v>
                </c:pt>
              </c:numCache>
            </c:numRef>
          </c:val>
          <c:extLst>
            <c:ext xmlns:c16="http://schemas.microsoft.com/office/drawing/2014/chart" uri="{C3380CC4-5D6E-409C-BE32-E72D297353CC}">
              <c16:uniqueId val="{00000001-F4B6-4CF4-81EF-7D005E447B37}"/>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43831</c:v>
                </c:pt>
              </c:numCache>
            </c:numRef>
          </c:cat>
          <c:val>
            <c:numRef>
              <c:f>Sheet1!$D$2</c:f>
              <c:numCache>
                <c:formatCode>General</c:formatCode>
                <c:ptCount val="1"/>
                <c:pt idx="0">
                  <c:v>14353</c:v>
                </c:pt>
              </c:numCache>
            </c:numRef>
          </c:val>
          <c:extLst>
            <c:ext xmlns:c16="http://schemas.microsoft.com/office/drawing/2014/chart" uri="{C3380CC4-5D6E-409C-BE32-E72D297353CC}">
              <c16:uniqueId val="{00000002-F4B6-4CF4-81EF-7D005E447B37}"/>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43831</c:v>
                </c:pt>
              </c:numCache>
            </c:numRef>
          </c:cat>
          <c:val>
            <c:numRef>
              <c:f>Sheet1!$E$2</c:f>
              <c:numCache>
                <c:formatCode>General</c:formatCode>
                <c:ptCount val="1"/>
                <c:pt idx="0">
                  <c:v>165</c:v>
                </c:pt>
              </c:numCache>
            </c:numRef>
          </c:val>
          <c:extLst>
            <c:ext xmlns:c16="http://schemas.microsoft.com/office/drawing/2014/chart" uri="{C3380CC4-5D6E-409C-BE32-E72D297353CC}">
              <c16:uniqueId val="{00000003-F4B6-4CF4-81EF-7D005E447B37}"/>
            </c:ext>
          </c:extLst>
        </c:ser>
        <c:dLbls>
          <c:showLegendKey val="0"/>
          <c:showVal val="0"/>
          <c:showCatName val="0"/>
          <c:showSerName val="0"/>
          <c:showPercent val="0"/>
          <c:showBubbleSize val="0"/>
        </c:dLbls>
        <c:gapWidth val="219"/>
        <c:overlap val="-27"/>
        <c:axId val="256377240"/>
        <c:axId val="255043440"/>
      </c:barChart>
      <c:dateAx>
        <c:axId val="256377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043440"/>
        <c:crosses val="autoZero"/>
        <c:auto val="1"/>
        <c:lblOffset val="100"/>
        <c:baseTimeUnit val="days"/>
      </c:dateAx>
      <c:valAx>
        <c:axId val="25504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7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numCache>
            </c:numRef>
          </c:cat>
          <c:val>
            <c:numRef>
              <c:f>Sheet1!$B$2:$B$14</c:f>
              <c:numCache>
                <c:formatCode>General</c:formatCode>
                <c:ptCount val="13"/>
                <c:pt idx="0">
                  <c:v>-1</c:v>
                </c:pt>
                <c:pt idx="1">
                  <c:v>-1</c:v>
                </c:pt>
                <c:pt idx="2">
                  <c:v>6</c:v>
                </c:pt>
                <c:pt idx="3">
                  <c:v>1</c:v>
                </c:pt>
                <c:pt idx="4">
                  <c:v>8</c:v>
                </c:pt>
                <c:pt idx="5">
                  <c:v>90</c:v>
                </c:pt>
                <c:pt idx="6">
                  <c:v>4</c:v>
                </c:pt>
                <c:pt idx="7">
                  <c:v>1</c:v>
                </c:pt>
                <c:pt idx="8">
                  <c:v>1</c:v>
                </c:pt>
                <c:pt idx="9">
                  <c:v>8</c:v>
                </c:pt>
                <c:pt idx="10">
                  <c:v>0</c:v>
                </c:pt>
                <c:pt idx="11">
                  <c:v>7</c:v>
                </c:pt>
                <c:pt idx="12">
                  <c:v>2</c:v>
                </c:pt>
              </c:numCache>
            </c:numRef>
          </c:val>
          <c:extLst>
            <c:ext xmlns:c16="http://schemas.microsoft.com/office/drawing/2014/chart" uri="{C3380CC4-5D6E-409C-BE32-E72D297353CC}">
              <c16:uniqueId val="{00000000-4E50-42BC-96DF-B253FB5CAF5D}"/>
            </c:ext>
          </c:extLst>
        </c:ser>
        <c:dLbls>
          <c:showLegendKey val="0"/>
          <c:showVal val="0"/>
          <c:showCatName val="0"/>
          <c:showSerName val="0"/>
          <c:showPercent val="0"/>
          <c:showBubbleSize val="0"/>
        </c:dLbls>
        <c:gapWidth val="219"/>
        <c:overlap val="-27"/>
        <c:axId val="298087656"/>
        <c:axId val="300282800"/>
      </c:barChart>
      <c:dateAx>
        <c:axId val="298087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82800"/>
        <c:crosses val="autoZero"/>
        <c:auto val="1"/>
        <c:lblOffset val="100"/>
        <c:baseTimeUnit val="months"/>
      </c:dateAx>
      <c:valAx>
        <c:axId val="30028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8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numCache>
            </c:numRef>
          </c:cat>
          <c:val>
            <c:numRef>
              <c:f>Sheet1!$B$2:$B$14</c:f>
              <c:numCache>
                <c:formatCode>General</c:formatCode>
                <c:ptCount val="13"/>
                <c:pt idx="0">
                  <c:v>12</c:v>
                </c:pt>
                <c:pt idx="1">
                  <c:v>5</c:v>
                </c:pt>
                <c:pt idx="2">
                  <c:v>7</c:v>
                </c:pt>
                <c:pt idx="3">
                  <c:v>31</c:v>
                </c:pt>
                <c:pt idx="4">
                  <c:v>14</c:v>
                </c:pt>
                <c:pt idx="5">
                  <c:v>10</c:v>
                </c:pt>
                <c:pt idx="6">
                  <c:v>12</c:v>
                </c:pt>
                <c:pt idx="7">
                  <c:v>7</c:v>
                </c:pt>
                <c:pt idx="8">
                  <c:v>7</c:v>
                </c:pt>
                <c:pt idx="9">
                  <c:v>6</c:v>
                </c:pt>
                <c:pt idx="10">
                  <c:v>7</c:v>
                </c:pt>
                <c:pt idx="11">
                  <c:v>8</c:v>
                </c:pt>
                <c:pt idx="12">
                  <c:v>6</c:v>
                </c:pt>
              </c:numCache>
            </c:numRef>
          </c:val>
          <c:extLst>
            <c:ext xmlns:c16="http://schemas.microsoft.com/office/drawing/2014/chart" uri="{C3380CC4-5D6E-409C-BE32-E72D297353CC}">
              <c16:uniqueId val="{00000000-FFEB-443C-9EFF-79F8F364A906}"/>
            </c:ext>
          </c:extLst>
        </c:ser>
        <c:dLbls>
          <c:showLegendKey val="0"/>
          <c:showVal val="0"/>
          <c:showCatName val="0"/>
          <c:showSerName val="0"/>
          <c:showPercent val="0"/>
          <c:showBubbleSize val="0"/>
        </c:dLbls>
        <c:gapWidth val="219"/>
        <c:overlap val="-27"/>
        <c:axId val="300285752"/>
        <c:axId val="300283456"/>
      </c:barChart>
      <c:dateAx>
        <c:axId val="30028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83456"/>
        <c:crosses val="autoZero"/>
        <c:auto val="1"/>
        <c:lblOffset val="100"/>
        <c:baseTimeUnit val="months"/>
      </c:dateAx>
      <c:valAx>
        <c:axId val="30028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28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pt idx="12">
                  <c:v>2020-01</c:v>
                </c:pt>
              </c:strCache>
            </c:strRef>
          </c:cat>
          <c:val>
            <c:numRef>
              <c:f>Sheet1!$B$2:$B$14</c:f>
              <c:numCache>
                <c:formatCode>General</c:formatCode>
                <c:ptCount val="13"/>
                <c:pt idx="0">
                  <c:v>155</c:v>
                </c:pt>
                <c:pt idx="1">
                  <c:v>64</c:v>
                </c:pt>
                <c:pt idx="2">
                  <c:v>94</c:v>
                </c:pt>
                <c:pt idx="3">
                  <c:v>399</c:v>
                </c:pt>
                <c:pt idx="4">
                  <c:v>222</c:v>
                </c:pt>
                <c:pt idx="5">
                  <c:v>142</c:v>
                </c:pt>
                <c:pt idx="6">
                  <c:v>219</c:v>
                </c:pt>
                <c:pt idx="7">
                  <c:v>112</c:v>
                </c:pt>
                <c:pt idx="8">
                  <c:v>113</c:v>
                </c:pt>
                <c:pt idx="9">
                  <c:v>96</c:v>
                </c:pt>
                <c:pt idx="10">
                  <c:v>106</c:v>
                </c:pt>
                <c:pt idx="11">
                  <c:v>126</c:v>
                </c:pt>
                <c:pt idx="12">
                  <c:v>78</c:v>
                </c:pt>
              </c:numCache>
            </c:numRef>
          </c:val>
          <c:extLst>
            <c:ext xmlns:c16="http://schemas.microsoft.com/office/drawing/2014/chart" uri="{C3380CC4-5D6E-409C-BE32-E72D297353CC}">
              <c16:uniqueId val="{00000000-4400-489A-B0EA-2A41BF2E972D}"/>
            </c:ext>
          </c:extLst>
        </c:ser>
        <c:dLbls>
          <c:showLegendKey val="0"/>
          <c:showVal val="0"/>
          <c:showCatName val="0"/>
          <c:showSerName val="0"/>
          <c:showPercent val="0"/>
          <c:showBubbleSize val="0"/>
        </c:dLbls>
        <c:gapWidth val="219"/>
        <c:overlap val="-27"/>
        <c:axId val="298089624"/>
        <c:axId val="298088968"/>
      </c:barChart>
      <c:catAx>
        <c:axId val="298089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88968"/>
        <c:crosses val="autoZero"/>
        <c:auto val="1"/>
        <c:lblAlgn val="ctr"/>
        <c:lblOffset val="100"/>
        <c:noMultiLvlLbl val="0"/>
      </c:catAx>
      <c:valAx>
        <c:axId val="29808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8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numCache>
            </c:numRef>
          </c:cat>
          <c:val>
            <c:numRef>
              <c:f>Sheet1!$B$2:$B$14</c:f>
              <c:numCache>
                <c:formatCode>General</c:formatCode>
                <c:ptCount val="13"/>
                <c:pt idx="0">
                  <c:v>5210</c:v>
                </c:pt>
                <c:pt idx="1">
                  <c:v>2059</c:v>
                </c:pt>
                <c:pt idx="2">
                  <c:v>3391</c:v>
                </c:pt>
                <c:pt idx="3">
                  <c:v>23914</c:v>
                </c:pt>
                <c:pt idx="4">
                  <c:v>6145</c:v>
                </c:pt>
                <c:pt idx="5">
                  <c:v>19856</c:v>
                </c:pt>
                <c:pt idx="6">
                  <c:v>3317</c:v>
                </c:pt>
                <c:pt idx="7">
                  <c:v>2786</c:v>
                </c:pt>
                <c:pt idx="8">
                  <c:v>11967</c:v>
                </c:pt>
                <c:pt idx="9">
                  <c:v>2522</c:v>
                </c:pt>
                <c:pt idx="10">
                  <c:v>3561</c:v>
                </c:pt>
                <c:pt idx="11">
                  <c:v>2726</c:v>
                </c:pt>
                <c:pt idx="12">
                  <c:v>1436</c:v>
                </c:pt>
              </c:numCache>
            </c:numRef>
          </c:val>
          <c:extLst>
            <c:ext xmlns:c16="http://schemas.microsoft.com/office/drawing/2014/chart" uri="{C3380CC4-5D6E-409C-BE32-E72D297353CC}">
              <c16:uniqueId val="{00000000-EF3C-4698-9D61-63B0D515EAFB}"/>
            </c:ext>
          </c:extLst>
        </c:ser>
        <c:dLbls>
          <c:showLegendKey val="0"/>
          <c:showVal val="0"/>
          <c:showCatName val="0"/>
          <c:showSerName val="0"/>
          <c:showPercent val="0"/>
          <c:showBubbleSize val="0"/>
        </c:dLbls>
        <c:gapWidth val="219"/>
        <c:overlap val="-27"/>
        <c:axId val="299243992"/>
        <c:axId val="299240056"/>
      </c:barChart>
      <c:dateAx>
        <c:axId val="299243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40056"/>
        <c:crosses val="autoZero"/>
        <c:auto val="1"/>
        <c:lblOffset val="100"/>
        <c:baseTimeUnit val="months"/>
      </c:dateAx>
      <c:valAx>
        <c:axId val="29924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4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numCache>
            </c:numRef>
          </c:cat>
          <c:val>
            <c:numRef>
              <c:f>Sheet1!$B$2:$B$14</c:f>
              <c:numCache>
                <c:formatCode>General</c:formatCode>
                <c:ptCount val="13"/>
                <c:pt idx="0">
                  <c:v>6</c:v>
                </c:pt>
                <c:pt idx="1">
                  <c:v>6</c:v>
                </c:pt>
                <c:pt idx="2">
                  <c:v>6</c:v>
                </c:pt>
                <c:pt idx="3">
                  <c:v>5</c:v>
                </c:pt>
                <c:pt idx="4">
                  <c:v>2</c:v>
                </c:pt>
                <c:pt idx="5">
                  <c:v>5</c:v>
                </c:pt>
                <c:pt idx="6">
                  <c:v>4</c:v>
                </c:pt>
                <c:pt idx="7">
                  <c:v>6</c:v>
                </c:pt>
                <c:pt idx="8">
                  <c:v>1</c:v>
                </c:pt>
                <c:pt idx="9">
                  <c:v>6</c:v>
                </c:pt>
                <c:pt idx="10">
                  <c:v>5</c:v>
                </c:pt>
                <c:pt idx="11">
                  <c:v>5</c:v>
                </c:pt>
                <c:pt idx="12">
                  <c:v>1</c:v>
                </c:pt>
              </c:numCache>
            </c:numRef>
          </c:val>
          <c:extLst>
            <c:ext xmlns:c16="http://schemas.microsoft.com/office/drawing/2014/chart" uri="{C3380CC4-5D6E-409C-BE32-E72D297353CC}">
              <c16:uniqueId val="{00000000-44EA-4ED4-9465-816BDEDFED14}"/>
            </c:ext>
          </c:extLst>
        </c:ser>
        <c:dLbls>
          <c:showLegendKey val="0"/>
          <c:showVal val="0"/>
          <c:showCatName val="0"/>
          <c:showSerName val="0"/>
          <c:showPercent val="0"/>
          <c:showBubbleSize val="0"/>
        </c:dLbls>
        <c:gapWidth val="219"/>
        <c:overlap val="-27"/>
        <c:axId val="306089536"/>
        <c:axId val="306090848"/>
      </c:barChart>
      <c:dateAx>
        <c:axId val="306089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90848"/>
        <c:crosses val="autoZero"/>
        <c:auto val="1"/>
        <c:lblOffset val="100"/>
        <c:baseTimeUnit val="months"/>
      </c:dateAx>
      <c:valAx>
        <c:axId val="30609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8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numCache>
            </c:numRef>
          </c:cat>
          <c:val>
            <c:numRef>
              <c:f>Sheet1!$B$2:$B$14</c:f>
              <c:numCache>
                <c:formatCode>General</c:formatCode>
                <c:ptCount val="13"/>
                <c:pt idx="0">
                  <c:v>5</c:v>
                </c:pt>
                <c:pt idx="1">
                  <c:v>6</c:v>
                </c:pt>
                <c:pt idx="2">
                  <c:v>5</c:v>
                </c:pt>
                <c:pt idx="3">
                  <c:v>4</c:v>
                </c:pt>
                <c:pt idx="4">
                  <c:v>4</c:v>
                </c:pt>
                <c:pt idx="5">
                  <c:v>4</c:v>
                </c:pt>
                <c:pt idx="6">
                  <c:v>4</c:v>
                </c:pt>
                <c:pt idx="7">
                  <c:v>3</c:v>
                </c:pt>
                <c:pt idx="8">
                  <c:v>5</c:v>
                </c:pt>
                <c:pt idx="9">
                  <c:v>4</c:v>
                </c:pt>
                <c:pt idx="10">
                  <c:v>5</c:v>
                </c:pt>
                <c:pt idx="11">
                  <c:v>4</c:v>
                </c:pt>
                <c:pt idx="12">
                  <c:v>3</c:v>
                </c:pt>
              </c:numCache>
            </c:numRef>
          </c:val>
          <c:extLst>
            <c:ext xmlns:c16="http://schemas.microsoft.com/office/drawing/2014/chart" uri="{C3380CC4-5D6E-409C-BE32-E72D297353CC}">
              <c16:uniqueId val="{00000000-33DF-40FD-8132-4385077BF99C}"/>
            </c:ext>
          </c:extLst>
        </c:ser>
        <c:dLbls>
          <c:showLegendKey val="0"/>
          <c:showVal val="0"/>
          <c:showCatName val="0"/>
          <c:showSerName val="0"/>
          <c:showPercent val="0"/>
          <c:showBubbleSize val="0"/>
        </c:dLbls>
        <c:gapWidth val="219"/>
        <c:overlap val="-27"/>
        <c:axId val="306085928"/>
        <c:axId val="306087896"/>
      </c:barChart>
      <c:dateAx>
        <c:axId val="306085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87896"/>
        <c:crosses val="autoZero"/>
        <c:auto val="1"/>
        <c:lblOffset val="100"/>
        <c:baseTimeUnit val="months"/>
      </c:dateAx>
      <c:valAx>
        <c:axId val="30608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8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Sheet1!$A$2:$A$14</c:f>
              <c:strCache>
                <c:ptCount val="13"/>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pt idx="12">
                  <c:v>2020-01</c:v>
                </c:pt>
              </c:strCache>
            </c:strRef>
          </c:cat>
          <c:val>
            <c:numRef>
              <c:f>Sheet1!$B$2:$B$14</c:f>
              <c:numCache>
                <c:formatCode>General</c:formatCode>
                <c:ptCount val="13"/>
                <c:pt idx="0">
                  <c:v>56</c:v>
                </c:pt>
                <c:pt idx="1">
                  <c:v>76</c:v>
                </c:pt>
                <c:pt idx="2">
                  <c:v>60</c:v>
                </c:pt>
                <c:pt idx="3">
                  <c:v>57</c:v>
                </c:pt>
                <c:pt idx="4">
                  <c:v>83</c:v>
                </c:pt>
                <c:pt idx="5">
                  <c:v>68</c:v>
                </c:pt>
                <c:pt idx="6">
                  <c:v>65</c:v>
                </c:pt>
                <c:pt idx="7">
                  <c:v>67</c:v>
                </c:pt>
                <c:pt idx="8">
                  <c:v>56</c:v>
                </c:pt>
                <c:pt idx="9">
                  <c:v>98</c:v>
                </c:pt>
                <c:pt idx="10">
                  <c:v>96</c:v>
                </c:pt>
                <c:pt idx="11">
                  <c:v>77</c:v>
                </c:pt>
                <c:pt idx="12">
                  <c:v>38</c:v>
                </c:pt>
              </c:numCache>
            </c:numRef>
          </c:val>
          <c:extLst>
            <c:ext xmlns:c16="http://schemas.microsoft.com/office/drawing/2014/chart" uri="{C3380CC4-5D6E-409C-BE32-E72D297353CC}">
              <c16:uniqueId val="{00000000-18BC-4E67-A256-3988F5E5D818}"/>
            </c:ext>
          </c:extLst>
        </c:ser>
        <c:dLbls>
          <c:showLegendKey val="0"/>
          <c:showVal val="0"/>
          <c:showCatName val="0"/>
          <c:showSerName val="0"/>
          <c:showPercent val="0"/>
          <c:showBubbleSize val="0"/>
        </c:dLbls>
        <c:gapWidth val="219"/>
        <c:overlap val="-27"/>
        <c:axId val="306082320"/>
        <c:axId val="306082648"/>
      </c:barChart>
      <c:catAx>
        <c:axId val="30608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82648"/>
        <c:crosses val="autoZero"/>
        <c:auto val="1"/>
        <c:lblAlgn val="ctr"/>
        <c:lblOffset val="100"/>
        <c:noMultiLvlLbl val="0"/>
      </c:catAx>
      <c:valAx>
        <c:axId val="30608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8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numCache>
            </c:numRef>
          </c:cat>
          <c:val>
            <c:numRef>
              <c:f>Sheet1!$B$2:$B$14</c:f>
              <c:numCache>
                <c:formatCode>General</c:formatCode>
                <c:ptCount val="13"/>
                <c:pt idx="0">
                  <c:v>186</c:v>
                </c:pt>
                <c:pt idx="1">
                  <c:v>169</c:v>
                </c:pt>
                <c:pt idx="2">
                  <c:v>639</c:v>
                </c:pt>
                <c:pt idx="3">
                  <c:v>714</c:v>
                </c:pt>
                <c:pt idx="4">
                  <c:v>534</c:v>
                </c:pt>
                <c:pt idx="5">
                  <c:v>443</c:v>
                </c:pt>
                <c:pt idx="6">
                  <c:v>268</c:v>
                </c:pt>
                <c:pt idx="7">
                  <c:v>249</c:v>
                </c:pt>
                <c:pt idx="8">
                  <c:v>564</c:v>
                </c:pt>
                <c:pt idx="9">
                  <c:v>446</c:v>
                </c:pt>
                <c:pt idx="10">
                  <c:v>716</c:v>
                </c:pt>
                <c:pt idx="11">
                  <c:v>636</c:v>
                </c:pt>
                <c:pt idx="12">
                  <c:v>193</c:v>
                </c:pt>
              </c:numCache>
            </c:numRef>
          </c:val>
          <c:extLst>
            <c:ext xmlns:c16="http://schemas.microsoft.com/office/drawing/2014/chart" uri="{C3380CC4-5D6E-409C-BE32-E72D297353CC}">
              <c16:uniqueId val="{00000000-72E9-4713-AEC3-CF1ADEE56E08}"/>
            </c:ext>
          </c:extLst>
        </c:ser>
        <c:dLbls>
          <c:showLegendKey val="0"/>
          <c:showVal val="0"/>
          <c:showCatName val="0"/>
          <c:showSerName val="0"/>
          <c:showPercent val="0"/>
          <c:showBubbleSize val="0"/>
        </c:dLbls>
        <c:gapWidth val="219"/>
        <c:overlap val="-27"/>
        <c:axId val="305263968"/>
        <c:axId val="305267576"/>
      </c:barChart>
      <c:dateAx>
        <c:axId val="305263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67576"/>
        <c:crosses val="autoZero"/>
        <c:auto val="1"/>
        <c:lblOffset val="100"/>
        <c:baseTimeUnit val="months"/>
      </c:dateAx>
      <c:valAx>
        <c:axId val="30526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6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32</c:v>
                </c:pt>
                <c:pt idx="1">
                  <c:v>34</c:v>
                </c:pt>
                <c:pt idx="2">
                  <c:v>35</c:v>
                </c:pt>
                <c:pt idx="3">
                  <c:v>41</c:v>
                </c:pt>
                <c:pt idx="4">
                  <c:v>28</c:v>
                </c:pt>
                <c:pt idx="5">
                  <c:v>41</c:v>
                </c:pt>
                <c:pt idx="6">
                  <c:v>35</c:v>
                </c:pt>
                <c:pt idx="7">
                  <c:v>33</c:v>
                </c:pt>
                <c:pt idx="8">
                  <c:v>36</c:v>
                </c:pt>
                <c:pt idx="10">
                  <c:v>51</c:v>
                </c:pt>
                <c:pt idx="11">
                  <c:v>56</c:v>
                </c:pt>
              </c:numCache>
            </c:numRef>
          </c:val>
          <c:extLst>
            <c:ext xmlns:c16="http://schemas.microsoft.com/office/drawing/2014/chart" uri="{C3380CC4-5D6E-409C-BE32-E72D297353CC}">
              <c16:uniqueId val="{00000000-70AD-4AD2-BEB6-F257EF606140}"/>
            </c:ext>
          </c:extLst>
        </c:ser>
        <c:dLbls>
          <c:showLegendKey val="0"/>
          <c:showVal val="0"/>
          <c:showCatName val="0"/>
          <c:showSerName val="0"/>
          <c:showPercent val="0"/>
          <c:showBubbleSize val="0"/>
        </c:dLbls>
        <c:gapWidth val="219"/>
        <c:overlap val="-27"/>
        <c:axId val="305266264"/>
        <c:axId val="305266592"/>
      </c:barChart>
      <c:catAx>
        <c:axId val="30526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66592"/>
        <c:crosses val="autoZero"/>
        <c:auto val="1"/>
        <c:lblAlgn val="ctr"/>
        <c:lblOffset val="100"/>
        <c:noMultiLvlLbl val="0"/>
      </c:catAx>
      <c:valAx>
        <c:axId val="30526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6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pt idx="12">
                  <c:v>2020-01</c:v>
                </c:pt>
              </c:strCache>
            </c:strRef>
          </c:cat>
          <c:val>
            <c:numRef>
              <c:f>Sheet1!$B$2:$B$14</c:f>
              <c:numCache>
                <c:formatCode>General</c:formatCode>
                <c:ptCount val="13"/>
                <c:pt idx="0">
                  <c:v>325</c:v>
                </c:pt>
                <c:pt idx="1">
                  <c:v>377</c:v>
                </c:pt>
                <c:pt idx="2">
                  <c:v>571</c:v>
                </c:pt>
                <c:pt idx="3">
                  <c:v>500</c:v>
                </c:pt>
                <c:pt idx="4">
                  <c:v>482</c:v>
                </c:pt>
                <c:pt idx="5">
                  <c:v>624</c:v>
                </c:pt>
                <c:pt idx="6">
                  <c:v>561</c:v>
                </c:pt>
                <c:pt idx="7">
                  <c:v>640</c:v>
                </c:pt>
                <c:pt idx="8">
                  <c:v>620</c:v>
                </c:pt>
                <c:pt idx="10">
                  <c:v>873</c:v>
                </c:pt>
                <c:pt idx="11">
                  <c:v>905</c:v>
                </c:pt>
                <c:pt idx="12">
                  <c:v>765</c:v>
                </c:pt>
              </c:numCache>
            </c:numRef>
          </c:val>
          <c:extLst>
            <c:ext xmlns:c16="http://schemas.microsoft.com/office/drawing/2014/chart" uri="{C3380CC4-5D6E-409C-BE32-E72D297353CC}">
              <c16:uniqueId val="{00000000-0C21-4B31-BD34-56A39E579FC2}"/>
            </c:ext>
          </c:extLst>
        </c:ser>
        <c:dLbls>
          <c:showLegendKey val="0"/>
          <c:showVal val="0"/>
          <c:showCatName val="0"/>
          <c:showSerName val="0"/>
          <c:showPercent val="0"/>
          <c:showBubbleSize val="0"/>
        </c:dLbls>
        <c:gapWidth val="219"/>
        <c:overlap val="-27"/>
        <c:axId val="399439208"/>
        <c:axId val="399440192"/>
      </c:barChart>
      <c:catAx>
        <c:axId val="399439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40192"/>
        <c:crosses val="autoZero"/>
        <c:auto val="1"/>
        <c:lblAlgn val="ctr"/>
        <c:lblOffset val="100"/>
        <c:noMultiLvlLbl val="0"/>
      </c:catAx>
      <c:valAx>
        <c:axId val="39944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3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numCache>
            </c:numRef>
          </c:cat>
          <c:val>
            <c:numRef>
              <c:f>Sheet1!$B$2:$B$14</c:f>
              <c:numCache>
                <c:formatCode>General</c:formatCode>
                <c:ptCount val="13"/>
                <c:pt idx="0">
                  <c:v>11</c:v>
                </c:pt>
                <c:pt idx="1">
                  <c:v>13</c:v>
                </c:pt>
                <c:pt idx="2">
                  <c:v>8</c:v>
                </c:pt>
                <c:pt idx="3">
                  <c:v>16</c:v>
                </c:pt>
                <c:pt idx="4">
                  <c:v>7</c:v>
                </c:pt>
                <c:pt idx="5">
                  <c:v>11</c:v>
                </c:pt>
                <c:pt idx="6">
                  <c:v>8</c:v>
                </c:pt>
                <c:pt idx="7">
                  <c:v>19</c:v>
                </c:pt>
                <c:pt idx="8">
                  <c:v>30</c:v>
                </c:pt>
                <c:pt idx="9">
                  <c:v>15</c:v>
                </c:pt>
                <c:pt idx="10">
                  <c:v>4</c:v>
                </c:pt>
                <c:pt idx="11">
                  <c:v>31</c:v>
                </c:pt>
                <c:pt idx="12">
                  <c:v>5</c:v>
                </c:pt>
              </c:numCache>
            </c:numRef>
          </c:val>
          <c:extLst>
            <c:ext xmlns:c16="http://schemas.microsoft.com/office/drawing/2014/chart" uri="{C3380CC4-5D6E-409C-BE32-E72D297353CC}">
              <c16:uniqueId val="{00000000-2B63-4DF4-A723-EAE8547FEBFD}"/>
            </c:ext>
          </c:extLst>
        </c:ser>
        <c:dLbls>
          <c:showLegendKey val="0"/>
          <c:showVal val="0"/>
          <c:showCatName val="0"/>
          <c:showSerName val="0"/>
          <c:showPercent val="0"/>
          <c:showBubbleSize val="0"/>
        </c:dLbls>
        <c:gapWidth val="219"/>
        <c:overlap val="-27"/>
        <c:axId val="406020904"/>
        <c:axId val="406020248"/>
      </c:barChart>
      <c:dateAx>
        <c:axId val="406020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20248"/>
        <c:crosses val="autoZero"/>
        <c:auto val="1"/>
        <c:lblOffset val="100"/>
        <c:baseTimeUnit val="months"/>
      </c:dateAx>
      <c:valAx>
        <c:axId val="40602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2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numCache>
            </c:numRef>
          </c:cat>
          <c:val>
            <c:numRef>
              <c:f>Sheet1!$B$2:$B$14</c:f>
              <c:numCache>
                <c:formatCode>General</c:formatCode>
                <c:ptCount val="13"/>
                <c:pt idx="0">
                  <c:v>10</c:v>
                </c:pt>
                <c:pt idx="1">
                  <c:v>13</c:v>
                </c:pt>
                <c:pt idx="2">
                  <c:v>14</c:v>
                </c:pt>
                <c:pt idx="3">
                  <c:v>16</c:v>
                </c:pt>
                <c:pt idx="4">
                  <c:v>14</c:v>
                </c:pt>
                <c:pt idx="5">
                  <c:v>14</c:v>
                </c:pt>
                <c:pt idx="6">
                  <c:v>11</c:v>
                </c:pt>
                <c:pt idx="7">
                  <c:v>11</c:v>
                </c:pt>
                <c:pt idx="8">
                  <c:v>13</c:v>
                </c:pt>
                <c:pt idx="9">
                  <c:v>13</c:v>
                </c:pt>
                <c:pt idx="10">
                  <c:v>15</c:v>
                </c:pt>
                <c:pt idx="11">
                  <c:v>13</c:v>
                </c:pt>
                <c:pt idx="12">
                  <c:v>11</c:v>
                </c:pt>
              </c:numCache>
            </c:numRef>
          </c:val>
          <c:extLst>
            <c:ext xmlns:c16="http://schemas.microsoft.com/office/drawing/2014/chart" uri="{C3380CC4-5D6E-409C-BE32-E72D297353CC}">
              <c16:uniqueId val="{00000000-0D11-4E01-BFFD-B6DC00028CD9}"/>
            </c:ext>
          </c:extLst>
        </c:ser>
        <c:dLbls>
          <c:showLegendKey val="0"/>
          <c:showVal val="0"/>
          <c:showCatName val="0"/>
          <c:showSerName val="0"/>
          <c:showPercent val="0"/>
          <c:showBubbleSize val="0"/>
        </c:dLbls>
        <c:gapWidth val="219"/>
        <c:overlap val="-27"/>
        <c:axId val="405997288"/>
        <c:axId val="405990400"/>
      </c:barChart>
      <c:dateAx>
        <c:axId val="405997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90400"/>
        <c:crosses val="autoZero"/>
        <c:auto val="1"/>
        <c:lblOffset val="100"/>
        <c:baseTimeUnit val="months"/>
      </c:dateAx>
      <c:valAx>
        <c:axId val="40599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9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Sheet1!$A$2:$A$14</c:f>
              <c:strCache>
                <c:ptCount val="13"/>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pt idx="12">
                  <c:v>2020-01</c:v>
                </c:pt>
              </c:strCache>
            </c:strRef>
          </c:cat>
          <c:val>
            <c:numRef>
              <c:f>Sheet1!$B$2:$B$14</c:f>
              <c:numCache>
                <c:formatCode>General</c:formatCode>
                <c:ptCount val="13"/>
                <c:pt idx="0">
                  <c:v>106</c:v>
                </c:pt>
                <c:pt idx="1">
                  <c:v>143</c:v>
                </c:pt>
                <c:pt idx="2">
                  <c:v>184</c:v>
                </c:pt>
                <c:pt idx="3">
                  <c:v>203</c:v>
                </c:pt>
                <c:pt idx="4">
                  <c:v>203</c:v>
                </c:pt>
                <c:pt idx="5">
                  <c:v>193</c:v>
                </c:pt>
                <c:pt idx="6">
                  <c:v>191</c:v>
                </c:pt>
                <c:pt idx="7">
                  <c:v>142</c:v>
                </c:pt>
                <c:pt idx="8">
                  <c:v>190</c:v>
                </c:pt>
                <c:pt idx="9">
                  <c:v>200</c:v>
                </c:pt>
                <c:pt idx="10">
                  <c:v>225</c:v>
                </c:pt>
                <c:pt idx="11">
                  <c:v>209</c:v>
                </c:pt>
                <c:pt idx="12">
                  <c:v>133</c:v>
                </c:pt>
              </c:numCache>
            </c:numRef>
          </c:val>
          <c:extLst>
            <c:ext xmlns:c16="http://schemas.microsoft.com/office/drawing/2014/chart" uri="{C3380CC4-5D6E-409C-BE32-E72D297353CC}">
              <c16:uniqueId val="{00000000-9B6B-4ABC-AC29-CC296AC28BC3}"/>
            </c:ext>
          </c:extLst>
        </c:ser>
        <c:dLbls>
          <c:showLegendKey val="0"/>
          <c:showVal val="0"/>
          <c:showCatName val="0"/>
          <c:showSerName val="0"/>
          <c:showPercent val="0"/>
          <c:showBubbleSize val="0"/>
        </c:dLbls>
        <c:gapWidth val="219"/>
        <c:overlap val="-27"/>
        <c:axId val="405994992"/>
        <c:axId val="405991056"/>
      </c:barChart>
      <c:catAx>
        <c:axId val="40599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91056"/>
        <c:crosses val="autoZero"/>
        <c:auto val="1"/>
        <c:lblAlgn val="ctr"/>
        <c:lblOffset val="100"/>
        <c:noMultiLvlLbl val="0"/>
      </c:catAx>
      <c:valAx>
        <c:axId val="40599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9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41BAD-EB94-480C-B099-8A25E63A79E7}"/>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326D0510-CF09-42BC-B814-41E4CAB0BC0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65324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82F0A-24DE-47A0-900D-1006FF010DC5}"/>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0F0C6C48-3F21-4707-93B8-E0F0CCB261AF}"/>
              </a:ext>
            </a:extLst>
          </p:cNvPr>
          <p:cNvGraphicFramePr>
            <a:graphicFrameLocks noGrp="1"/>
          </p:cNvGraphicFramePr>
          <p:nvPr>
            <p:ph type="chart" sz="quarter" idx="13"/>
            <p:extLst>
              <p:ext uri="{D42A27DB-BD31-4B8C-83A1-F6EECF244321}">
                <p14:modId xmlns:p14="http://schemas.microsoft.com/office/powerpoint/2010/main" val="1323195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F7832C-6300-42E4-BF25-45BA0901324F}"/>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DB4F403D-4837-446E-925F-704DA1C79C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8413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A7B3F-7072-43E5-98DA-5ADBA373344E}"/>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08F7EF7D-0090-4CD0-9FDE-64D9FAE6EAD3}"/>
              </a:ext>
            </a:extLst>
          </p:cNvPr>
          <p:cNvGraphicFramePr>
            <a:graphicFrameLocks noGrp="1"/>
          </p:cNvGraphicFramePr>
          <p:nvPr>
            <p:ph type="tbl" sz="quarter" idx="13"/>
            <p:extLst>
              <p:ext uri="{D42A27DB-BD31-4B8C-83A1-F6EECF244321}">
                <p14:modId xmlns:p14="http://schemas.microsoft.com/office/powerpoint/2010/main" val="4277762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19109931"/>
                    </a:ext>
                  </a:extLst>
                </a:gridCol>
                <a:gridCol w="740664">
                  <a:extLst>
                    <a:ext uri="{9D8B030D-6E8A-4147-A177-3AD203B41FA5}">
                      <a16:colId xmlns:a16="http://schemas.microsoft.com/office/drawing/2014/main" val="215419764"/>
                    </a:ext>
                  </a:extLst>
                </a:gridCol>
                <a:gridCol w="740664">
                  <a:extLst>
                    <a:ext uri="{9D8B030D-6E8A-4147-A177-3AD203B41FA5}">
                      <a16:colId xmlns:a16="http://schemas.microsoft.com/office/drawing/2014/main" val="1627012937"/>
                    </a:ext>
                  </a:extLst>
                </a:gridCol>
                <a:gridCol w="740664">
                  <a:extLst>
                    <a:ext uri="{9D8B030D-6E8A-4147-A177-3AD203B41FA5}">
                      <a16:colId xmlns:a16="http://schemas.microsoft.com/office/drawing/2014/main" val="1840347394"/>
                    </a:ext>
                  </a:extLst>
                </a:gridCol>
                <a:gridCol w="740664">
                  <a:extLst>
                    <a:ext uri="{9D8B030D-6E8A-4147-A177-3AD203B41FA5}">
                      <a16:colId xmlns:a16="http://schemas.microsoft.com/office/drawing/2014/main" val="3503869840"/>
                    </a:ext>
                  </a:extLst>
                </a:gridCol>
                <a:gridCol w="740664">
                  <a:extLst>
                    <a:ext uri="{9D8B030D-6E8A-4147-A177-3AD203B41FA5}">
                      <a16:colId xmlns:a16="http://schemas.microsoft.com/office/drawing/2014/main" val="37576394"/>
                    </a:ext>
                  </a:extLst>
                </a:gridCol>
                <a:gridCol w="740664">
                  <a:extLst>
                    <a:ext uri="{9D8B030D-6E8A-4147-A177-3AD203B41FA5}">
                      <a16:colId xmlns:a16="http://schemas.microsoft.com/office/drawing/2014/main" val="1522767775"/>
                    </a:ext>
                  </a:extLst>
                </a:gridCol>
                <a:gridCol w="740664">
                  <a:extLst>
                    <a:ext uri="{9D8B030D-6E8A-4147-A177-3AD203B41FA5}">
                      <a16:colId xmlns:a16="http://schemas.microsoft.com/office/drawing/2014/main" val="717288539"/>
                    </a:ext>
                  </a:extLst>
                </a:gridCol>
                <a:gridCol w="740664">
                  <a:extLst>
                    <a:ext uri="{9D8B030D-6E8A-4147-A177-3AD203B41FA5}">
                      <a16:colId xmlns:a16="http://schemas.microsoft.com/office/drawing/2014/main" val="3056711892"/>
                    </a:ext>
                  </a:extLst>
                </a:gridCol>
                <a:gridCol w="740664">
                  <a:extLst>
                    <a:ext uri="{9D8B030D-6E8A-4147-A177-3AD203B41FA5}">
                      <a16:colId xmlns:a16="http://schemas.microsoft.com/office/drawing/2014/main" val="41564636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4483497"/>
                  </a:ext>
                </a:extLst>
              </a:tr>
              <a:tr h="370840">
                <a:tc>
                  <a:txBody>
                    <a:bodyPr/>
                    <a:lstStyle/>
                    <a:p>
                      <a:r>
                        <a:rPr lang="en-US" sz="1000"/>
                        <a:t>Tokio Marine America</a:t>
                      </a:r>
                    </a:p>
                  </a:txBody>
                  <a:tcPr/>
                </a:tc>
                <a:tc>
                  <a:txBody>
                    <a:bodyPr/>
                    <a:lstStyle/>
                    <a:p>
                      <a:r>
                        <a:rPr lang="en-US" sz="1000"/>
                        <a:t>327</a:t>
                      </a:r>
                    </a:p>
                  </a:txBody>
                  <a:tcPr/>
                </a:tc>
                <a:tc>
                  <a:txBody>
                    <a:bodyPr/>
                    <a:lstStyle/>
                    <a:p>
                      <a:r>
                        <a:rPr lang="en-US" sz="1000"/>
                        <a:t>2</a:t>
                      </a:r>
                    </a:p>
                  </a:txBody>
                  <a:tcPr/>
                </a:tc>
                <a:tc>
                  <a:txBody>
                    <a:bodyPr/>
                    <a:lstStyle/>
                    <a:p>
                      <a:r>
                        <a:rPr lang="en-US" sz="1000"/>
                        <a:t>12</a:t>
                      </a:r>
                    </a:p>
                  </a:txBody>
                  <a:tcPr/>
                </a:tc>
                <a:tc>
                  <a:txBody>
                    <a:bodyPr/>
                    <a:lstStyle/>
                    <a:p>
                      <a:r>
                        <a:rPr lang="en-US" sz="1000"/>
                        <a:t>67</a:t>
                      </a:r>
                    </a:p>
                  </a:txBody>
                  <a:tcPr/>
                </a:tc>
                <a:tc>
                  <a:txBody>
                    <a:bodyPr/>
                    <a:lstStyle/>
                    <a:p>
                      <a:r>
                        <a:rPr lang="en-US" sz="1000"/>
                        <a:t>0</a:t>
                      </a:r>
                    </a:p>
                  </a:txBody>
                  <a:tcPr/>
                </a:tc>
                <a:tc>
                  <a:txBody>
                    <a:bodyPr/>
                    <a:lstStyle/>
                    <a:p>
                      <a:r>
                        <a:rPr lang="en-US" sz="1000"/>
                        <a:t>11</a:t>
                      </a:r>
                    </a:p>
                  </a:txBody>
                  <a:tcPr/>
                </a:tc>
                <a:tc>
                  <a:txBody>
                    <a:bodyPr/>
                    <a:lstStyle/>
                    <a:p>
                      <a:r>
                        <a:rPr lang="en-US" sz="1000"/>
                        <a:t>3</a:t>
                      </a:r>
                    </a:p>
                  </a:txBody>
                  <a:tcPr/>
                </a:tc>
                <a:tc>
                  <a:txBody>
                    <a:bodyPr/>
                    <a:lstStyle/>
                    <a:p>
                      <a:r>
                        <a:rPr lang="en-US" sz="1000"/>
                        <a:t>1.9939 %</a:t>
                      </a:r>
                    </a:p>
                  </a:txBody>
                  <a:tcPr/>
                </a:tc>
                <a:tc>
                  <a:txBody>
                    <a:bodyPr/>
                    <a:lstStyle/>
                    <a:p>
                      <a:r>
                        <a:rPr lang="en-US" sz="1000"/>
                        <a:t>0.0 %</a:t>
                      </a:r>
                    </a:p>
                  </a:txBody>
                  <a:tcPr/>
                </a:tc>
                <a:extLst>
                  <a:ext uri="{0D108BD9-81ED-4DB2-BD59-A6C34878D82A}">
                    <a16:rowId xmlns:a16="http://schemas.microsoft.com/office/drawing/2014/main" val="1145929140"/>
                  </a:ext>
                </a:extLst>
              </a:tr>
            </a:tbl>
          </a:graphicData>
        </a:graphic>
      </p:graphicFrame>
      <p:sp>
        <p:nvSpPr>
          <p:cNvPr id="4" name="Text Placeholder 3">
            <a:extLst>
              <a:ext uri="{FF2B5EF4-FFF2-40B4-BE49-F238E27FC236}">
                <a16:creationId xmlns:a16="http://schemas.microsoft.com/office/drawing/2014/main" id="{8905EBCA-4649-4A35-907F-5AB9F9DEFD4B}"/>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707321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DA922-9BAB-48CC-8282-E2C00EB6CE0E}"/>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54E44D41-527E-4FFB-A0DC-74E718AFDB2E}"/>
              </a:ext>
            </a:extLst>
          </p:cNvPr>
          <p:cNvGraphicFramePr>
            <a:graphicFrameLocks noGrp="1"/>
          </p:cNvGraphicFramePr>
          <p:nvPr>
            <p:ph type="chart" sz="quarter" idx="13"/>
            <p:extLst>
              <p:ext uri="{D42A27DB-BD31-4B8C-83A1-F6EECF244321}">
                <p14:modId xmlns:p14="http://schemas.microsoft.com/office/powerpoint/2010/main" val="4157158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8D6600-D7A2-4498-99B8-8D46F7FD174C}"/>
              </a:ext>
            </a:extLst>
          </p:cNvPr>
          <p:cNvSpPr>
            <a:spLocks noGrp="1"/>
          </p:cNvSpPr>
          <p:nvPr>
            <p:ph type="body" sz="quarter" idx="14"/>
          </p:nvPr>
        </p:nvSpPr>
        <p:spPr/>
        <p:txBody>
          <a:bodyPr/>
          <a:lstStyle/>
          <a:p>
            <a:r>
              <a:rPr lang="en-US"/>
              <a:t>01/01/2019 - 01/31/2020</a:t>
            </a:r>
          </a:p>
        </p:txBody>
      </p:sp>
      <p:sp>
        <p:nvSpPr>
          <p:cNvPr id="5" name="Footer Placeholder 4">
            <a:extLst>
              <a:ext uri="{FF2B5EF4-FFF2-40B4-BE49-F238E27FC236}">
                <a16:creationId xmlns:a16="http://schemas.microsoft.com/office/drawing/2014/main" id="{86BE4838-BD74-48F0-B2AC-B826319C45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243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08932-769B-42E2-BEBB-17BC0B434D65}"/>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E9636941-D2CF-4403-95C7-BC22AAC30FB4}"/>
              </a:ext>
            </a:extLst>
          </p:cNvPr>
          <p:cNvGraphicFramePr>
            <a:graphicFrameLocks noGrp="1"/>
          </p:cNvGraphicFramePr>
          <p:nvPr>
            <p:ph type="chart" sz="quarter" idx="13"/>
            <p:extLst>
              <p:ext uri="{D42A27DB-BD31-4B8C-83A1-F6EECF244321}">
                <p14:modId xmlns:p14="http://schemas.microsoft.com/office/powerpoint/2010/main" val="3945732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FB0E12-B510-4BE9-8113-3F6020A1C4EA}"/>
              </a:ext>
            </a:extLst>
          </p:cNvPr>
          <p:cNvSpPr>
            <a:spLocks noGrp="1"/>
          </p:cNvSpPr>
          <p:nvPr>
            <p:ph type="body" sz="quarter" idx="14"/>
          </p:nvPr>
        </p:nvSpPr>
        <p:spPr/>
        <p:txBody>
          <a:bodyPr/>
          <a:lstStyle/>
          <a:p>
            <a:r>
              <a:rPr lang="en-US"/>
              <a:t>01/01/2019 - 01/31/2020</a:t>
            </a:r>
          </a:p>
        </p:txBody>
      </p:sp>
      <p:sp>
        <p:nvSpPr>
          <p:cNvPr id="5" name="Footer Placeholder 4">
            <a:extLst>
              <a:ext uri="{FF2B5EF4-FFF2-40B4-BE49-F238E27FC236}">
                <a16:creationId xmlns:a16="http://schemas.microsoft.com/office/drawing/2014/main" id="{35774A70-AD04-4F41-8A7A-FA7FED1476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2279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F028C-1367-4BAF-ADE2-BFBF3E9B3BFD}"/>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D43D0A8A-7FBB-48B6-9740-6880037DD8F2}"/>
              </a:ext>
            </a:extLst>
          </p:cNvPr>
          <p:cNvGraphicFramePr>
            <a:graphicFrameLocks noGrp="1"/>
          </p:cNvGraphicFramePr>
          <p:nvPr>
            <p:ph type="chart" sz="quarter" idx="13"/>
            <p:extLst>
              <p:ext uri="{D42A27DB-BD31-4B8C-83A1-F6EECF244321}">
                <p14:modId xmlns:p14="http://schemas.microsoft.com/office/powerpoint/2010/main" val="3480084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1F251B-23D5-4659-82FD-D72DC15EF276}"/>
              </a:ext>
            </a:extLst>
          </p:cNvPr>
          <p:cNvSpPr>
            <a:spLocks noGrp="1"/>
          </p:cNvSpPr>
          <p:nvPr>
            <p:ph type="body" sz="quarter" idx="14"/>
          </p:nvPr>
        </p:nvSpPr>
        <p:spPr/>
        <p:txBody>
          <a:bodyPr/>
          <a:lstStyle/>
          <a:p>
            <a:r>
              <a:rPr lang="en-US"/>
              <a:t>01/01/2019 - 01/31/2020</a:t>
            </a:r>
          </a:p>
        </p:txBody>
      </p:sp>
      <p:sp>
        <p:nvSpPr>
          <p:cNvPr id="5" name="Footer Placeholder 4">
            <a:extLst>
              <a:ext uri="{FF2B5EF4-FFF2-40B4-BE49-F238E27FC236}">
                <a16:creationId xmlns:a16="http://schemas.microsoft.com/office/drawing/2014/main" id="{1A55EAA5-1358-4BD0-9EFF-8771ED76E7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9959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85ADD-7596-4452-8886-02235247FB18}"/>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73CE8E86-9AA2-4088-8907-88A17D5FE52C}"/>
              </a:ext>
            </a:extLst>
          </p:cNvPr>
          <p:cNvGraphicFramePr>
            <a:graphicFrameLocks noGrp="1"/>
          </p:cNvGraphicFramePr>
          <p:nvPr>
            <p:ph type="chart" sz="quarter" idx="13"/>
            <p:extLst>
              <p:ext uri="{D42A27DB-BD31-4B8C-83A1-F6EECF244321}">
                <p14:modId xmlns:p14="http://schemas.microsoft.com/office/powerpoint/2010/main" val="4002692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0E83A0-6FFC-4AB8-9C60-D6A3F47B064A}"/>
              </a:ext>
            </a:extLst>
          </p:cNvPr>
          <p:cNvSpPr>
            <a:spLocks noGrp="1"/>
          </p:cNvSpPr>
          <p:nvPr>
            <p:ph type="body" sz="quarter" idx="14"/>
          </p:nvPr>
        </p:nvSpPr>
        <p:spPr/>
        <p:txBody>
          <a:bodyPr/>
          <a:lstStyle/>
          <a:p>
            <a:r>
              <a:rPr lang="en-US"/>
              <a:t>01/01/2019 - 01/31/2020</a:t>
            </a:r>
          </a:p>
        </p:txBody>
      </p:sp>
      <p:sp>
        <p:nvSpPr>
          <p:cNvPr id="5" name="Footer Placeholder 4">
            <a:extLst>
              <a:ext uri="{FF2B5EF4-FFF2-40B4-BE49-F238E27FC236}">
                <a16:creationId xmlns:a16="http://schemas.microsoft.com/office/drawing/2014/main" id="{EA35BC19-787D-47A6-BFE8-CDB805EE87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8800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DB3E-B7BC-482B-8AE2-432DEA10E156}"/>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83D352D0-09DB-42A5-9FA5-1FB1DBBE9D2E}"/>
              </a:ext>
            </a:extLst>
          </p:cNvPr>
          <p:cNvGraphicFramePr>
            <a:graphicFrameLocks noGrp="1"/>
          </p:cNvGraphicFramePr>
          <p:nvPr>
            <p:ph type="tbl" sz="quarter" idx="13"/>
            <p:extLst>
              <p:ext uri="{D42A27DB-BD31-4B8C-83A1-F6EECF244321}">
                <p14:modId xmlns:p14="http://schemas.microsoft.com/office/powerpoint/2010/main" val="915213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65306819"/>
                    </a:ext>
                  </a:extLst>
                </a:gridCol>
                <a:gridCol w="740664">
                  <a:extLst>
                    <a:ext uri="{9D8B030D-6E8A-4147-A177-3AD203B41FA5}">
                      <a16:colId xmlns:a16="http://schemas.microsoft.com/office/drawing/2014/main" val="4183803178"/>
                    </a:ext>
                  </a:extLst>
                </a:gridCol>
                <a:gridCol w="740664">
                  <a:extLst>
                    <a:ext uri="{9D8B030D-6E8A-4147-A177-3AD203B41FA5}">
                      <a16:colId xmlns:a16="http://schemas.microsoft.com/office/drawing/2014/main" val="1187072283"/>
                    </a:ext>
                  </a:extLst>
                </a:gridCol>
                <a:gridCol w="740664">
                  <a:extLst>
                    <a:ext uri="{9D8B030D-6E8A-4147-A177-3AD203B41FA5}">
                      <a16:colId xmlns:a16="http://schemas.microsoft.com/office/drawing/2014/main" val="3801292094"/>
                    </a:ext>
                  </a:extLst>
                </a:gridCol>
                <a:gridCol w="740664">
                  <a:extLst>
                    <a:ext uri="{9D8B030D-6E8A-4147-A177-3AD203B41FA5}">
                      <a16:colId xmlns:a16="http://schemas.microsoft.com/office/drawing/2014/main" val="3365422044"/>
                    </a:ext>
                  </a:extLst>
                </a:gridCol>
                <a:gridCol w="740664">
                  <a:extLst>
                    <a:ext uri="{9D8B030D-6E8A-4147-A177-3AD203B41FA5}">
                      <a16:colId xmlns:a16="http://schemas.microsoft.com/office/drawing/2014/main" val="2392989237"/>
                    </a:ext>
                  </a:extLst>
                </a:gridCol>
                <a:gridCol w="740664">
                  <a:extLst>
                    <a:ext uri="{9D8B030D-6E8A-4147-A177-3AD203B41FA5}">
                      <a16:colId xmlns:a16="http://schemas.microsoft.com/office/drawing/2014/main" val="3320764566"/>
                    </a:ext>
                  </a:extLst>
                </a:gridCol>
                <a:gridCol w="740664">
                  <a:extLst>
                    <a:ext uri="{9D8B030D-6E8A-4147-A177-3AD203B41FA5}">
                      <a16:colId xmlns:a16="http://schemas.microsoft.com/office/drawing/2014/main" val="155014319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284875423"/>
                  </a:ext>
                </a:extLst>
              </a:tr>
              <a:tr h="370840">
                <a:tc>
                  <a:txBody>
                    <a:bodyPr/>
                    <a:lstStyle/>
                    <a:p>
                      <a:r>
                        <a:rPr lang="en-US" sz="1000" b="1"/>
                        <a:t>Tokio Marine America - 2020-01-15 17:07:00</a:t>
                      </a:r>
                      <a:r>
                        <a:rPr lang="en-US" sz="1000"/>
                        <a:t>
 For the first time, employees from the TMA claims team were chosen to go to our home office in Japan. Employees Frank M. and Kelly N. were able to visit customer sites, meet various TMNF claims teams, and experience the service-oriented culture of Japan.</a:t>
                      </a:r>
                    </a:p>
                  </a:txBody>
                  <a:tcPr/>
                </a:tc>
                <a:tc>
                  <a:txBody>
                    <a:bodyPr/>
                    <a:lstStyle/>
                    <a:p>
                      <a:r>
                        <a:rPr lang="en-US" sz="1000"/>
                        <a:t>10</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3.0581 %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888881683"/>
                  </a:ext>
                </a:extLst>
              </a:tr>
              <a:tr h="370840">
                <a:tc>
                  <a:txBody>
                    <a:bodyPr/>
                    <a:lstStyle/>
                    <a:p>
                      <a:r>
                        <a:rPr lang="en-US" sz="1000" b="1"/>
                        <a:t>Tokio Marine America - 2020-01-13 18:43:00</a:t>
                      </a:r>
                      <a:r>
                        <a:rPr lang="en-US" sz="1000"/>
                        <a:t>
 Last month, TMA CEO, Mr. Kiyoshi Wada, paid a visit to our Chicago office. Employees appreciated the opportunity to get to know Mr. Wada over a special dinner out.</a:t>
                      </a:r>
                    </a:p>
                  </a:txBody>
                  <a:tcPr/>
                </a:tc>
                <a:tc>
                  <a:txBody>
                    <a:bodyPr/>
                    <a:lstStyle/>
                    <a:p>
                      <a:r>
                        <a:rPr lang="en-US" sz="1000"/>
                        <a:t>9</a:t>
                      </a:r>
                    </a:p>
                  </a:txBody>
                  <a:tcPr/>
                </a:tc>
                <a:tc>
                  <a:txBody>
                    <a:bodyPr/>
                    <a:lstStyle/>
                    <a:p>
                      <a:r>
                        <a:rPr lang="en-US" sz="1000"/>
                        <a:t>8</a:t>
                      </a:r>
                    </a:p>
                  </a:txBody>
                  <a:tcPr/>
                </a:tc>
                <a:tc>
                  <a:txBody>
                    <a:bodyPr/>
                    <a:lstStyle/>
                    <a:p>
                      <a:r>
                        <a:rPr lang="en-US" sz="1000"/>
                        <a:t>0</a:t>
                      </a:r>
                    </a:p>
                  </a:txBody>
                  <a:tcPr/>
                </a:tc>
                <a:tc>
                  <a:txBody>
                    <a:bodyPr/>
                    <a:lstStyle/>
                    <a:p>
                      <a:r>
                        <a:rPr lang="en-US" sz="1000"/>
                        <a:t>1</a:t>
                      </a:r>
                    </a:p>
                  </a:txBody>
                  <a:tcPr/>
                </a:tc>
                <a:tc>
                  <a:txBody>
                    <a:bodyPr/>
                    <a:lstStyle/>
                    <a:p>
                      <a:r>
                        <a:rPr lang="en-US" sz="1000"/>
                        <a:t>2.7523 %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66465409"/>
                  </a:ext>
                </a:extLst>
              </a:tr>
              <a:tr h="370840">
                <a:tc>
                  <a:txBody>
                    <a:bodyPr/>
                    <a:lstStyle/>
                    <a:p>
                      <a:r>
                        <a:rPr lang="en-US" sz="1000" b="1"/>
                        <a:t>Tokio Marine America - 2020-01-06 20:46:20</a:t>
                      </a:r>
                      <a:r>
                        <a:rPr lang="en-US" sz="1000"/>
                        <a:t>
 "It's something I feel like I've been searching for a really long time and never knew that I was searching for it." TMA follows a Good Company philosophy. Learn more from HR Specialist, Medalit T.</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2.1472 %</a:t>
                      </a:r>
                    </a:p>
                  </a:txBody>
                  <a:tcPr/>
                </a:tc>
                <a:tc>
                  <a:txBody>
                    <a:bodyPr/>
                    <a:lstStyle/>
                    <a:p>
                      <a:r>
                        <a:rPr lang="en-US" sz="1000"/>
                        <a:t>Video</a:t>
                      </a:r>
                    </a:p>
                  </a:txBody>
                  <a:tcPr/>
                </a:tc>
                <a:tc>
                  <a:txBody>
                    <a:bodyPr/>
                    <a:lstStyle/>
                    <a:p>
                      <a:r>
                        <a:rPr lang="en-US" sz="1000"/>
                        <a:t>Highly Unlikely</a:t>
                      </a:r>
                    </a:p>
                  </a:txBody>
                  <a:tcPr/>
                </a:tc>
                <a:extLst>
                  <a:ext uri="{0D108BD9-81ED-4DB2-BD59-A6C34878D82A}">
                    <a16:rowId xmlns:a16="http://schemas.microsoft.com/office/drawing/2014/main" val="970462455"/>
                  </a:ext>
                </a:extLst>
              </a:tr>
            </a:tbl>
          </a:graphicData>
        </a:graphic>
      </p:graphicFrame>
      <p:sp>
        <p:nvSpPr>
          <p:cNvPr id="4" name="Text Placeholder 3">
            <a:extLst>
              <a:ext uri="{FF2B5EF4-FFF2-40B4-BE49-F238E27FC236}">
                <a16:creationId xmlns:a16="http://schemas.microsoft.com/office/drawing/2014/main" id="{847DE1AE-8793-4B4C-B11B-C73515B792C1}"/>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965024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95C6D-D1CD-4926-BBB8-A042AE5C660E}"/>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1E36CEF9-AF97-46E3-B220-0EC831A57082}"/>
              </a:ext>
            </a:extLst>
          </p:cNvPr>
          <p:cNvGraphicFramePr>
            <a:graphicFrameLocks noGrp="1"/>
          </p:cNvGraphicFramePr>
          <p:nvPr>
            <p:ph type="tbl" sz="quarter" idx="13"/>
            <p:extLst>
              <p:ext uri="{D42A27DB-BD31-4B8C-83A1-F6EECF244321}">
                <p14:modId xmlns:p14="http://schemas.microsoft.com/office/powerpoint/2010/main" val="3274208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64967793"/>
                    </a:ext>
                  </a:extLst>
                </a:gridCol>
                <a:gridCol w="411480">
                  <a:extLst>
                    <a:ext uri="{9D8B030D-6E8A-4147-A177-3AD203B41FA5}">
                      <a16:colId xmlns:a16="http://schemas.microsoft.com/office/drawing/2014/main" val="4188315117"/>
                    </a:ext>
                  </a:extLst>
                </a:gridCol>
                <a:gridCol w="411480">
                  <a:extLst>
                    <a:ext uri="{9D8B030D-6E8A-4147-A177-3AD203B41FA5}">
                      <a16:colId xmlns:a16="http://schemas.microsoft.com/office/drawing/2014/main" val="328427573"/>
                    </a:ext>
                  </a:extLst>
                </a:gridCol>
                <a:gridCol w="411480">
                  <a:extLst>
                    <a:ext uri="{9D8B030D-6E8A-4147-A177-3AD203B41FA5}">
                      <a16:colId xmlns:a16="http://schemas.microsoft.com/office/drawing/2014/main" val="2182751236"/>
                    </a:ext>
                  </a:extLst>
                </a:gridCol>
                <a:gridCol w="411480">
                  <a:extLst>
                    <a:ext uri="{9D8B030D-6E8A-4147-A177-3AD203B41FA5}">
                      <a16:colId xmlns:a16="http://schemas.microsoft.com/office/drawing/2014/main" val="1854872672"/>
                    </a:ext>
                  </a:extLst>
                </a:gridCol>
                <a:gridCol w="411480">
                  <a:extLst>
                    <a:ext uri="{9D8B030D-6E8A-4147-A177-3AD203B41FA5}">
                      <a16:colId xmlns:a16="http://schemas.microsoft.com/office/drawing/2014/main" val="2794648032"/>
                    </a:ext>
                  </a:extLst>
                </a:gridCol>
                <a:gridCol w="411480">
                  <a:extLst>
                    <a:ext uri="{9D8B030D-6E8A-4147-A177-3AD203B41FA5}">
                      <a16:colId xmlns:a16="http://schemas.microsoft.com/office/drawing/2014/main" val="1046669216"/>
                    </a:ext>
                  </a:extLst>
                </a:gridCol>
                <a:gridCol w="411480">
                  <a:extLst>
                    <a:ext uri="{9D8B030D-6E8A-4147-A177-3AD203B41FA5}">
                      <a16:colId xmlns:a16="http://schemas.microsoft.com/office/drawing/2014/main" val="185121838"/>
                    </a:ext>
                  </a:extLst>
                </a:gridCol>
                <a:gridCol w="411480">
                  <a:extLst>
                    <a:ext uri="{9D8B030D-6E8A-4147-A177-3AD203B41FA5}">
                      <a16:colId xmlns:a16="http://schemas.microsoft.com/office/drawing/2014/main" val="577841606"/>
                    </a:ext>
                  </a:extLst>
                </a:gridCol>
                <a:gridCol w="411480">
                  <a:extLst>
                    <a:ext uri="{9D8B030D-6E8A-4147-A177-3AD203B41FA5}">
                      <a16:colId xmlns:a16="http://schemas.microsoft.com/office/drawing/2014/main" val="1041279909"/>
                    </a:ext>
                  </a:extLst>
                </a:gridCol>
                <a:gridCol w="411480">
                  <a:extLst>
                    <a:ext uri="{9D8B030D-6E8A-4147-A177-3AD203B41FA5}">
                      <a16:colId xmlns:a16="http://schemas.microsoft.com/office/drawing/2014/main" val="2087683130"/>
                    </a:ext>
                  </a:extLst>
                </a:gridCol>
                <a:gridCol w="411480">
                  <a:extLst>
                    <a:ext uri="{9D8B030D-6E8A-4147-A177-3AD203B41FA5}">
                      <a16:colId xmlns:a16="http://schemas.microsoft.com/office/drawing/2014/main" val="2195809871"/>
                    </a:ext>
                  </a:extLst>
                </a:gridCol>
                <a:gridCol w="411480">
                  <a:extLst>
                    <a:ext uri="{9D8B030D-6E8A-4147-A177-3AD203B41FA5}">
                      <a16:colId xmlns:a16="http://schemas.microsoft.com/office/drawing/2014/main" val="1872860684"/>
                    </a:ext>
                  </a:extLst>
                </a:gridCol>
                <a:gridCol w="411480">
                  <a:extLst>
                    <a:ext uri="{9D8B030D-6E8A-4147-A177-3AD203B41FA5}">
                      <a16:colId xmlns:a16="http://schemas.microsoft.com/office/drawing/2014/main" val="22936531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38359908"/>
                  </a:ext>
                </a:extLst>
              </a:tr>
              <a:tr h="370840">
                <a:tc>
                  <a:txBody>
                    <a:bodyPr/>
                    <a:lstStyle/>
                    <a:p>
                      <a:r>
                        <a:rPr lang="en-US" sz="1000"/>
                        <a:t>TMAmerica</a:t>
                      </a:r>
                    </a:p>
                  </a:txBody>
                  <a:tcPr/>
                </a:tc>
                <a:tc>
                  <a:txBody>
                    <a:bodyPr/>
                    <a:lstStyle/>
                    <a:p>
                      <a:r>
                        <a:rPr lang="en-US" sz="1000"/>
                        <a:t>165</a:t>
                      </a:r>
                    </a:p>
                  </a:txBody>
                  <a:tcPr/>
                </a:tc>
                <a:tc>
                  <a:txBody>
                    <a:bodyPr/>
                    <a:lstStyle/>
                    <a:p>
                      <a:r>
                        <a:rPr lang="en-US" sz="1000"/>
                        <a:t>1</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10</a:t>
                      </a:r>
                    </a:p>
                  </a:txBody>
                  <a:tcPr/>
                </a:tc>
                <a:tc>
                  <a:txBody>
                    <a:bodyPr/>
                    <a:lstStyle/>
                    <a:p>
                      <a:r>
                        <a:rPr lang="en-US" sz="1000"/>
                        <a:t>10</a:t>
                      </a:r>
                    </a:p>
                  </a:txBody>
                  <a:tcPr/>
                </a:tc>
                <a:tc>
                  <a:txBody>
                    <a:bodyPr/>
                    <a:lstStyle/>
                    <a:p>
                      <a:r>
                        <a:rPr lang="en-US" sz="1000"/>
                        <a:t>28</a:t>
                      </a:r>
                    </a:p>
                  </a:txBody>
                  <a:tcPr/>
                </a:tc>
                <a:tc>
                  <a:txBody>
                    <a:bodyPr/>
                    <a:lstStyle/>
                    <a:p>
                      <a:r>
                        <a:rPr lang="en-US" sz="1000"/>
                        <a:t>0</a:t>
                      </a:r>
                    </a:p>
                  </a:txBody>
                  <a:tcPr/>
                </a:tc>
                <a:tc>
                  <a:txBody>
                    <a:bodyPr/>
                    <a:lstStyle/>
                    <a:p>
                      <a:r>
                        <a:rPr lang="en-US" sz="1000"/>
                        <a:t>0</a:t>
                      </a:r>
                    </a:p>
                  </a:txBody>
                  <a:tcPr/>
                </a:tc>
                <a:tc>
                  <a:txBody>
                    <a:bodyPr/>
                    <a:lstStyle/>
                    <a:p>
                      <a:r>
                        <a:rPr lang="en-US" sz="1000"/>
                        <a:t>2.1064 %</a:t>
                      </a:r>
                    </a:p>
                  </a:txBody>
                  <a:tcPr/>
                </a:tc>
                <a:tc>
                  <a:txBody>
                    <a:bodyPr/>
                    <a:lstStyle/>
                    <a:p>
                      <a:r>
                        <a:rPr lang="en-US" sz="1000"/>
                        <a:t>0.0 %</a:t>
                      </a:r>
                    </a:p>
                  </a:txBody>
                  <a:tcPr/>
                </a:tc>
                <a:extLst>
                  <a:ext uri="{0D108BD9-81ED-4DB2-BD59-A6C34878D82A}">
                    <a16:rowId xmlns:a16="http://schemas.microsoft.com/office/drawing/2014/main" val="1539848933"/>
                  </a:ext>
                </a:extLst>
              </a:tr>
            </a:tbl>
          </a:graphicData>
        </a:graphic>
      </p:graphicFrame>
      <p:sp>
        <p:nvSpPr>
          <p:cNvPr id="4" name="Text Placeholder 3">
            <a:extLst>
              <a:ext uri="{FF2B5EF4-FFF2-40B4-BE49-F238E27FC236}">
                <a16:creationId xmlns:a16="http://schemas.microsoft.com/office/drawing/2014/main" id="{3486AC08-8C3C-49B7-8DB6-240FD99D3DB2}"/>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292906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DB669-7A81-42E6-9D50-F5934932D0E9}"/>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B5102CF1-A914-4C57-B372-CD8DBB39EF1F}"/>
              </a:ext>
            </a:extLst>
          </p:cNvPr>
          <p:cNvGraphicFramePr>
            <a:graphicFrameLocks noGrp="1"/>
          </p:cNvGraphicFramePr>
          <p:nvPr>
            <p:ph type="chart" sz="quarter" idx="13"/>
            <p:extLst>
              <p:ext uri="{D42A27DB-BD31-4B8C-83A1-F6EECF244321}">
                <p14:modId xmlns:p14="http://schemas.microsoft.com/office/powerpoint/2010/main" val="3026767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C727F6-684E-4868-861C-E63C71866B1B}"/>
              </a:ext>
            </a:extLst>
          </p:cNvPr>
          <p:cNvSpPr>
            <a:spLocks noGrp="1"/>
          </p:cNvSpPr>
          <p:nvPr>
            <p:ph type="body" sz="quarter" idx="14"/>
          </p:nvPr>
        </p:nvSpPr>
        <p:spPr/>
        <p:txBody>
          <a:bodyPr/>
          <a:lstStyle/>
          <a:p>
            <a:r>
              <a:rPr lang="en-US"/>
              <a:t>01/01/2019 - 01/31/2020</a:t>
            </a:r>
          </a:p>
        </p:txBody>
      </p:sp>
      <p:sp>
        <p:nvSpPr>
          <p:cNvPr id="5" name="Footer Placeholder 4">
            <a:extLst>
              <a:ext uri="{FF2B5EF4-FFF2-40B4-BE49-F238E27FC236}">
                <a16:creationId xmlns:a16="http://schemas.microsoft.com/office/drawing/2014/main" id="{EA305624-BD34-4FD0-B8F2-38046C0F66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1881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F40FC-B4D1-427D-B789-F065A5E2EC97}"/>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5284234B-CDCD-4288-9237-AB309A5A14B1}"/>
              </a:ext>
            </a:extLst>
          </p:cNvPr>
          <p:cNvGraphicFramePr>
            <a:graphicFrameLocks noGrp="1"/>
          </p:cNvGraphicFramePr>
          <p:nvPr>
            <p:ph type="chart" sz="quarter" idx="13"/>
            <p:extLst>
              <p:ext uri="{D42A27DB-BD31-4B8C-83A1-F6EECF244321}">
                <p14:modId xmlns:p14="http://schemas.microsoft.com/office/powerpoint/2010/main" val="4184787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14CB2F-561C-4306-9EF9-4DE7B2FA3632}"/>
              </a:ext>
            </a:extLst>
          </p:cNvPr>
          <p:cNvSpPr>
            <a:spLocks noGrp="1"/>
          </p:cNvSpPr>
          <p:nvPr>
            <p:ph type="body" sz="quarter" idx="14"/>
          </p:nvPr>
        </p:nvSpPr>
        <p:spPr/>
        <p:txBody>
          <a:bodyPr/>
          <a:lstStyle/>
          <a:p>
            <a:r>
              <a:rPr lang="en-US"/>
              <a:t>01/01/2019 - 01/31/2020</a:t>
            </a:r>
          </a:p>
        </p:txBody>
      </p:sp>
      <p:sp>
        <p:nvSpPr>
          <p:cNvPr id="5" name="Footer Placeholder 4">
            <a:extLst>
              <a:ext uri="{FF2B5EF4-FFF2-40B4-BE49-F238E27FC236}">
                <a16:creationId xmlns:a16="http://schemas.microsoft.com/office/drawing/2014/main" id="{B7F0A8DD-6C46-48FC-95FC-FBA4044A02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8463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3D235-413A-4A48-B1B6-618FAA527F59}"/>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D915C0C8-6B70-4E64-B509-13FDC1DD5236}"/>
              </a:ext>
            </a:extLst>
          </p:cNvPr>
          <p:cNvGraphicFramePr>
            <a:graphicFrameLocks noGrp="1"/>
          </p:cNvGraphicFramePr>
          <p:nvPr>
            <p:ph type="chart" sz="quarter" idx="13"/>
            <p:extLst>
              <p:ext uri="{D42A27DB-BD31-4B8C-83A1-F6EECF244321}">
                <p14:modId xmlns:p14="http://schemas.microsoft.com/office/powerpoint/2010/main" val="4008788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A90681-F686-4558-8585-692FA7428C15}"/>
              </a:ext>
            </a:extLst>
          </p:cNvPr>
          <p:cNvSpPr>
            <a:spLocks noGrp="1"/>
          </p:cNvSpPr>
          <p:nvPr>
            <p:ph type="body" sz="quarter" idx="14"/>
          </p:nvPr>
        </p:nvSpPr>
        <p:spPr/>
        <p:txBody>
          <a:bodyPr/>
          <a:lstStyle/>
          <a:p>
            <a:r>
              <a:rPr lang="en-US"/>
              <a:t>01/01/2019 - 01/31/2020</a:t>
            </a:r>
          </a:p>
        </p:txBody>
      </p:sp>
      <p:sp>
        <p:nvSpPr>
          <p:cNvPr id="5" name="Footer Placeholder 4">
            <a:extLst>
              <a:ext uri="{FF2B5EF4-FFF2-40B4-BE49-F238E27FC236}">
                <a16:creationId xmlns:a16="http://schemas.microsoft.com/office/drawing/2014/main" id="{C7CC0FAB-BA4C-4684-AFFD-ED227C92A9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5071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F774E-26DE-4989-BAFF-C723F3FD2253}"/>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DED18D9A-0BE5-49B8-A301-298305BD694E}"/>
              </a:ext>
            </a:extLst>
          </p:cNvPr>
          <p:cNvGraphicFramePr>
            <a:graphicFrameLocks noGrp="1"/>
          </p:cNvGraphicFramePr>
          <p:nvPr>
            <p:ph type="tbl" sz="quarter" idx="13"/>
            <p:extLst>
              <p:ext uri="{D42A27DB-BD31-4B8C-83A1-F6EECF244321}">
                <p14:modId xmlns:p14="http://schemas.microsoft.com/office/powerpoint/2010/main" val="3352478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95726588"/>
                    </a:ext>
                  </a:extLst>
                </a:gridCol>
                <a:gridCol w="493776">
                  <a:extLst>
                    <a:ext uri="{9D8B030D-6E8A-4147-A177-3AD203B41FA5}">
                      <a16:colId xmlns:a16="http://schemas.microsoft.com/office/drawing/2014/main" val="2287929279"/>
                    </a:ext>
                  </a:extLst>
                </a:gridCol>
                <a:gridCol w="1069848">
                  <a:extLst>
                    <a:ext uri="{9D8B030D-6E8A-4147-A177-3AD203B41FA5}">
                      <a16:colId xmlns:a16="http://schemas.microsoft.com/office/drawing/2014/main" val="2278636304"/>
                    </a:ext>
                  </a:extLst>
                </a:gridCol>
                <a:gridCol w="1069848">
                  <a:extLst>
                    <a:ext uri="{9D8B030D-6E8A-4147-A177-3AD203B41FA5}">
                      <a16:colId xmlns:a16="http://schemas.microsoft.com/office/drawing/2014/main" val="3303567152"/>
                    </a:ext>
                  </a:extLst>
                </a:gridCol>
                <a:gridCol w="1069848">
                  <a:extLst>
                    <a:ext uri="{9D8B030D-6E8A-4147-A177-3AD203B41FA5}">
                      <a16:colId xmlns:a16="http://schemas.microsoft.com/office/drawing/2014/main" val="1731452969"/>
                    </a:ext>
                  </a:extLst>
                </a:gridCol>
                <a:gridCol w="1069848">
                  <a:extLst>
                    <a:ext uri="{9D8B030D-6E8A-4147-A177-3AD203B41FA5}">
                      <a16:colId xmlns:a16="http://schemas.microsoft.com/office/drawing/2014/main" val="697635842"/>
                    </a:ext>
                  </a:extLst>
                </a:gridCol>
                <a:gridCol w="1069848">
                  <a:extLst>
                    <a:ext uri="{9D8B030D-6E8A-4147-A177-3AD203B41FA5}">
                      <a16:colId xmlns:a16="http://schemas.microsoft.com/office/drawing/2014/main" val="292220829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789771930"/>
                  </a:ext>
                </a:extLst>
              </a:tr>
              <a:tr h="370840">
                <a:tc>
                  <a:txBody>
                    <a:bodyPr/>
                    <a:lstStyle/>
                    <a:p>
                      <a:r>
                        <a:rPr lang="en-US" sz="1000" b="1"/>
                        <a:t>@TokioMAmerica - 2020-01-15 17:05:15</a:t>
                      </a:r>
                      <a:r>
                        <a:rPr lang="en-US" sz="1000"/>
                        <a:t>
 Welcome home! TMA employees Frank M. and Kelly N. recently had the chance to visit our home office in Japan and learn from their claims team. They're the first #TeamTMA claims team members to be selected for the trip! https://t.co/l1Gz7SmgGL</a:t>
                      </a:r>
                    </a:p>
                  </a:txBody>
                  <a:tcPr/>
                </a:tc>
                <a:tc>
                  <a:txBody>
                    <a:bodyPr/>
                    <a:lstStyle/>
                    <a:p>
                      <a:r>
                        <a:rPr lang="en-US" sz="1000"/>
                        <a:t>01/19/2020 00:12:14</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3.6364 %</a:t>
                      </a:r>
                    </a:p>
                  </a:txBody>
                  <a:tcPr/>
                </a:tc>
                <a:extLst>
                  <a:ext uri="{0D108BD9-81ED-4DB2-BD59-A6C34878D82A}">
                    <a16:rowId xmlns:a16="http://schemas.microsoft.com/office/drawing/2014/main" val="1961014325"/>
                  </a:ext>
                </a:extLst>
              </a:tr>
              <a:tr h="370840">
                <a:tc>
                  <a:txBody>
                    <a:bodyPr/>
                    <a:lstStyle/>
                    <a:p>
                      <a:r>
                        <a:rPr lang="en-US" sz="1000" b="1"/>
                        <a:t>@TokioMAmerica - 2020-01-27 17:15:22</a:t>
                      </a:r>
                      <a:r>
                        <a:rPr lang="en-US" sz="1000"/>
                        <a:t>
 Each month, TMA highlights an employee that exemplifies our values. This month, we're pleased to feature Client Service Manager, Frank M. https://t.co/wMkyAzDb92</a:t>
                      </a:r>
                    </a:p>
                  </a:txBody>
                  <a:tcPr/>
                </a:tc>
                <a:tc>
                  <a:txBody>
                    <a:bodyPr/>
                    <a:lstStyle/>
                    <a:p>
                      <a:r>
                        <a:rPr lang="en-US" sz="1000"/>
                        <a:t>01/30/2020 00:24:07</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3.6364 %</a:t>
                      </a:r>
                    </a:p>
                  </a:txBody>
                  <a:tcPr/>
                </a:tc>
                <a:extLst>
                  <a:ext uri="{0D108BD9-81ED-4DB2-BD59-A6C34878D82A}">
                    <a16:rowId xmlns:a16="http://schemas.microsoft.com/office/drawing/2014/main" val="3204860133"/>
                  </a:ext>
                </a:extLst>
              </a:tr>
              <a:tr h="370840">
                <a:tc>
                  <a:txBody>
                    <a:bodyPr/>
                    <a:lstStyle/>
                    <a:p>
                      <a:r>
                        <a:rPr lang="en-US" sz="1000" b="1"/>
                        <a:t>@TokioMAmerica - 2020-01-31 20:19:04</a:t>
                      </a:r>
                      <a:r>
                        <a:rPr lang="en-US" sz="1000"/>
                        <a:t>
 Multiple TMA branches made efforts this week to support our January CSR Partner, @afspnational. Jersey City collected donations during a healthy breakfast, while Pasadena spread mental health awareness with hand-written self-care tips. https://t.co/P7HxsrUFS1</a:t>
                      </a:r>
                    </a:p>
                  </a:txBody>
                  <a:tcPr/>
                </a:tc>
                <a:tc>
                  <a:txBody>
                    <a:bodyPr/>
                    <a:lstStyle/>
                    <a:p>
                      <a:r>
                        <a:rPr lang="en-US" sz="1000"/>
                        <a:t>02/04/2020 00:26:38</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3.0303 %</a:t>
                      </a:r>
                    </a:p>
                  </a:txBody>
                  <a:tcPr/>
                </a:tc>
                <a:extLst>
                  <a:ext uri="{0D108BD9-81ED-4DB2-BD59-A6C34878D82A}">
                    <a16:rowId xmlns:a16="http://schemas.microsoft.com/office/drawing/2014/main" val="3223774007"/>
                  </a:ext>
                </a:extLst>
              </a:tr>
            </a:tbl>
          </a:graphicData>
        </a:graphic>
      </p:graphicFrame>
      <p:sp>
        <p:nvSpPr>
          <p:cNvPr id="4" name="Text Placeholder 3">
            <a:extLst>
              <a:ext uri="{FF2B5EF4-FFF2-40B4-BE49-F238E27FC236}">
                <a16:creationId xmlns:a16="http://schemas.microsoft.com/office/drawing/2014/main" id="{22E4392A-D009-44F4-8975-79FF7F8CD46F}"/>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086223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8E21B-2219-4982-9022-31009EB2E83B}"/>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AABE4056-D7A4-404F-B6E0-D350C60FCAF0}"/>
              </a:ext>
            </a:extLst>
          </p:cNvPr>
          <p:cNvGraphicFramePr>
            <a:graphicFrameLocks noGrp="1"/>
          </p:cNvGraphicFramePr>
          <p:nvPr>
            <p:ph type="tbl" sz="quarter" idx="13"/>
            <p:extLst>
              <p:ext uri="{D42A27DB-BD31-4B8C-83A1-F6EECF244321}">
                <p14:modId xmlns:p14="http://schemas.microsoft.com/office/powerpoint/2010/main" val="1931380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921041739"/>
                    </a:ext>
                  </a:extLst>
                </a:gridCol>
                <a:gridCol w="411480">
                  <a:extLst>
                    <a:ext uri="{9D8B030D-6E8A-4147-A177-3AD203B41FA5}">
                      <a16:colId xmlns:a16="http://schemas.microsoft.com/office/drawing/2014/main" val="227127144"/>
                    </a:ext>
                  </a:extLst>
                </a:gridCol>
                <a:gridCol w="411480">
                  <a:extLst>
                    <a:ext uri="{9D8B030D-6E8A-4147-A177-3AD203B41FA5}">
                      <a16:colId xmlns:a16="http://schemas.microsoft.com/office/drawing/2014/main" val="3850681048"/>
                    </a:ext>
                  </a:extLst>
                </a:gridCol>
                <a:gridCol w="411480">
                  <a:extLst>
                    <a:ext uri="{9D8B030D-6E8A-4147-A177-3AD203B41FA5}">
                      <a16:colId xmlns:a16="http://schemas.microsoft.com/office/drawing/2014/main" val="4213898479"/>
                    </a:ext>
                  </a:extLst>
                </a:gridCol>
                <a:gridCol w="411480">
                  <a:extLst>
                    <a:ext uri="{9D8B030D-6E8A-4147-A177-3AD203B41FA5}">
                      <a16:colId xmlns:a16="http://schemas.microsoft.com/office/drawing/2014/main" val="2761125482"/>
                    </a:ext>
                  </a:extLst>
                </a:gridCol>
                <a:gridCol w="411480">
                  <a:extLst>
                    <a:ext uri="{9D8B030D-6E8A-4147-A177-3AD203B41FA5}">
                      <a16:colId xmlns:a16="http://schemas.microsoft.com/office/drawing/2014/main" val="3945590589"/>
                    </a:ext>
                  </a:extLst>
                </a:gridCol>
                <a:gridCol w="411480">
                  <a:extLst>
                    <a:ext uri="{9D8B030D-6E8A-4147-A177-3AD203B41FA5}">
                      <a16:colId xmlns:a16="http://schemas.microsoft.com/office/drawing/2014/main" val="878030257"/>
                    </a:ext>
                  </a:extLst>
                </a:gridCol>
                <a:gridCol w="411480">
                  <a:extLst>
                    <a:ext uri="{9D8B030D-6E8A-4147-A177-3AD203B41FA5}">
                      <a16:colId xmlns:a16="http://schemas.microsoft.com/office/drawing/2014/main" val="3967329198"/>
                    </a:ext>
                  </a:extLst>
                </a:gridCol>
                <a:gridCol w="411480">
                  <a:extLst>
                    <a:ext uri="{9D8B030D-6E8A-4147-A177-3AD203B41FA5}">
                      <a16:colId xmlns:a16="http://schemas.microsoft.com/office/drawing/2014/main" val="2793771579"/>
                    </a:ext>
                  </a:extLst>
                </a:gridCol>
                <a:gridCol w="411480">
                  <a:extLst>
                    <a:ext uri="{9D8B030D-6E8A-4147-A177-3AD203B41FA5}">
                      <a16:colId xmlns:a16="http://schemas.microsoft.com/office/drawing/2014/main" val="2873848536"/>
                    </a:ext>
                  </a:extLst>
                </a:gridCol>
                <a:gridCol w="411480">
                  <a:extLst>
                    <a:ext uri="{9D8B030D-6E8A-4147-A177-3AD203B41FA5}">
                      <a16:colId xmlns:a16="http://schemas.microsoft.com/office/drawing/2014/main" val="273143110"/>
                    </a:ext>
                  </a:extLst>
                </a:gridCol>
                <a:gridCol w="411480">
                  <a:extLst>
                    <a:ext uri="{9D8B030D-6E8A-4147-A177-3AD203B41FA5}">
                      <a16:colId xmlns:a16="http://schemas.microsoft.com/office/drawing/2014/main" val="596611032"/>
                    </a:ext>
                  </a:extLst>
                </a:gridCol>
                <a:gridCol w="411480">
                  <a:extLst>
                    <a:ext uri="{9D8B030D-6E8A-4147-A177-3AD203B41FA5}">
                      <a16:colId xmlns:a16="http://schemas.microsoft.com/office/drawing/2014/main" val="2668446850"/>
                    </a:ext>
                  </a:extLst>
                </a:gridCol>
                <a:gridCol w="411480">
                  <a:extLst>
                    <a:ext uri="{9D8B030D-6E8A-4147-A177-3AD203B41FA5}">
                      <a16:colId xmlns:a16="http://schemas.microsoft.com/office/drawing/2014/main" val="1631477537"/>
                    </a:ext>
                  </a:extLst>
                </a:gridCol>
                <a:gridCol w="411480">
                  <a:extLst>
                    <a:ext uri="{9D8B030D-6E8A-4147-A177-3AD203B41FA5}">
                      <a16:colId xmlns:a16="http://schemas.microsoft.com/office/drawing/2014/main" val="3449260819"/>
                    </a:ext>
                  </a:extLst>
                </a:gridCol>
                <a:gridCol w="411480">
                  <a:extLst>
                    <a:ext uri="{9D8B030D-6E8A-4147-A177-3AD203B41FA5}">
                      <a16:colId xmlns:a16="http://schemas.microsoft.com/office/drawing/2014/main" val="3490481885"/>
                    </a:ext>
                  </a:extLst>
                </a:gridCol>
                <a:gridCol w="411480">
                  <a:extLst>
                    <a:ext uri="{9D8B030D-6E8A-4147-A177-3AD203B41FA5}">
                      <a16:colId xmlns:a16="http://schemas.microsoft.com/office/drawing/2014/main" val="280306422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583873592"/>
                  </a:ext>
                </a:extLst>
              </a:tr>
              <a:tr h="370840">
                <a:tc>
                  <a:txBody>
                    <a:bodyPr/>
                    <a:lstStyle/>
                    <a:p>
                      <a:r>
                        <a:rPr lang="en-US" sz="1000"/>
                        <a:t>Tokio Marine America</a:t>
                      </a:r>
                    </a:p>
                  </a:txBody>
                  <a:tcPr/>
                </a:tc>
                <a:tc>
                  <a:txBody>
                    <a:bodyPr/>
                    <a:lstStyle/>
                    <a:p>
                      <a:r>
                        <a:rPr lang="en-US" sz="1000"/>
                        <a:t>14353</a:t>
                      </a:r>
                    </a:p>
                  </a:txBody>
                  <a:tcPr/>
                </a:tc>
                <a:tc>
                  <a:txBody>
                    <a:bodyPr/>
                    <a:lstStyle/>
                    <a:p>
                      <a:r>
                        <a:rPr lang="en-US" sz="1000"/>
                        <a:t>193</a:t>
                      </a:r>
                    </a:p>
                  </a:txBody>
                  <a:tcPr/>
                </a:tc>
                <a:tc>
                  <a:txBody>
                    <a:bodyPr/>
                    <a:lstStyle/>
                    <a:p>
                      <a:r>
                        <a:rPr lang="en-US" sz="1000"/>
                        <a:t>12</a:t>
                      </a:r>
                    </a:p>
                  </a:txBody>
                  <a:tcPr/>
                </a:tc>
                <a:tc>
                  <a:txBody>
                    <a:bodyPr/>
                    <a:lstStyle/>
                    <a:p>
                      <a:r>
                        <a:rPr lang="en-US" sz="1000"/>
                        <a:t>717</a:t>
                      </a:r>
                    </a:p>
                  </a:txBody>
                  <a:tcPr/>
                </a:tc>
                <a:tc>
                  <a:txBody>
                    <a:bodyPr/>
                    <a:lstStyle/>
                    <a:p>
                      <a:r>
                        <a:rPr lang="en-US" sz="1000"/>
                        <a:t>59.75</a:t>
                      </a:r>
                    </a:p>
                  </a:txBody>
                  <a:tcPr/>
                </a:tc>
                <a:tc>
                  <a:txBody>
                    <a:bodyPr/>
                    <a:lstStyle/>
                    <a:p>
                      <a:r>
                        <a:rPr lang="en-US" sz="1000"/>
                        <a:t>11</a:t>
                      </a:r>
                    </a:p>
                  </a:txBody>
                  <a:tcPr/>
                </a:tc>
                <a:tc>
                  <a:txBody>
                    <a:bodyPr/>
                    <a:lstStyle/>
                    <a:p>
                      <a:r>
                        <a:rPr lang="en-US" sz="1000"/>
                        <a:t>0.91666666666667</a:t>
                      </a:r>
                    </a:p>
                  </a:txBody>
                  <a:tcPr/>
                </a:tc>
                <a:tc>
                  <a:txBody>
                    <a:bodyPr/>
                    <a:lstStyle/>
                    <a:p>
                      <a:r>
                        <a:rPr lang="en-US" sz="1000"/>
                        <a:t>37</a:t>
                      </a:r>
                    </a:p>
                  </a:txBody>
                  <a:tcPr/>
                </a:tc>
                <a:tc>
                  <a:txBody>
                    <a:bodyPr/>
                    <a:lstStyle/>
                    <a:p>
                      <a:r>
                        <a:rPr lang="en-US" sz="1000"/>
                        <a:t>3.3636363636364</a:t>
                      </a:r>
                    </a:p>
                  </a:txBody>
                  <a:tcPr/>
                </a:tc>
                <a:tc>
                  <a:txBody>
                    <a:bodyPr/>
                    <a:lstStyle/>
                    <a:p>
                      <a:r>
                        <a:rPr lang="en-US" sz="1000"/>
                        <a:t>978</a:t>
                      </a:r>
                    </a:p>
                  </a:txBody>
                  <a:tcPr/>
                </a:tc>
                <a:tc>
                  <a:txBody>
                    <a:bodyPr/>
                    <a:lstStyle/>
                    <a:p>
                      <a:r>
                        <a:rPr lang="en-US" sz="1000"/>
                        <a:t>88.909090909091</a:t>
                      </a:r>
                    </a:p>
                  </a:txBody>
                  <a:tcPr/>
                </a:tc>
                <a:tc>
                  <a:txBody>
                    <a:bodyPr/>
                    <a:lstStyle/>
                    <a:p>
                      <a:r>
                        <a:rPr lang="en-US" sz="1000"/>
                        <a:t>36780</a:t>
                      </a:r>
                    </a:p>
                  </a:txBody>
                  <a:tcPr/>
                </a:tc>
                <a:tc>
                  <a:txBody>
                    <a:bodyPr/>
                    <a:lstStyle/>
                    <a:p>
                      <a:r>
                        <a:rPr lang="en-US" sz="1000"/>
                        <a:t>3343.6363636364</a:t>
                      </a:r>
                    </a:p>
                  </a:txBody>
                  <a:tcPr/>
                </a:tc>
                <a:tc>
                  <a:txBody>
                    <a:bodyPr/>
                    <a:lstStyle/>
                    <a:p>
                      <a:r>
                        <a:rPr lang="en-US" sz="1000"/>
                        <a:t>0.04005902082749 %</a:t>
                      </a:r>
                    </a:p>
                  </a:txBody>
                  <a:tcPr/>
                </a:tc>
                <a:tc>
                  <a:txBody>
                    <a:bodyPr/>
                    <a:lstStyle/>
                    <a:p>
                      <a:r>
                        <a:rPr lang="en-US" sz="1000"/>
                        <a:t>975</a:t>
                      </a:r>
                    </a:p>
                  </a:txBody>
                  <a:tcPr/>
                </a:tc>
                <a:tc>
                  <a:txBody>
                    <a:bodyPr/>
                    <a:lstStyle/>
                    <a:p>
                      <a:r>
                        <a:rPr lang="en-US" sz="1000"/>
                        <a:t>343.06918333333</a:t>
                      </a:r>
                    </a:p>
                  </a:txBody>
                  <a:tcPr/>
                </a:tc>
                <a:extLst>
                  <a:ext uri="{0D108BD9-81ED-4DB2-BD59-A6C34878D82A}">
                    <a16:rowId xmlns:a16="http://schemas.microsoft.com/office/drawing/2014/main" val="916786607"/>
                  </a:ext>
                </a:extLst>
              </a:tr>
            </a:tbl>
          </a:graphicData>
        </a:graphic>
      </p:graphicFrame>
      <p:sp>
        <p:nvSpPr>
          <p:cNvPr id="4" name="Text Placeholder 3">
            <a:extLst>
              <a:ext uri="{FF2B5EF4-FFF2-40B4-BE49-F238E27FC236}">
                <a16:creationId xmlns:a16="http://schemas.microsoft.com/office/drawing/2014/main" id="{B0C07CAE-A483-4E64-90CA-4CB3BF073181}"/>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241603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B658-FDA9-4CFC-90FB-A07BA194A93E}"/>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80986AE-FDCE-401D-A289-04F2F82BF2E1}"/>
              </a:ext>
            </a:extLst>
          </p:cNvPr>
          <p:cNvGraphicFramePr>
            <a:graphicFrameLocks noGrp="1"/>
          </p:cNvGraphicFramePr>
          <p:nvPr>
            <p:ph type="chart" sz="quarter" idx="13"/>
            <p:extLst>
              <p:ext uri="{D42A27DB-BD31-4B8C-83A1-F6EECF244321}">
                <p14:modId xmlns:p14="http://schemas.microsoft.com/office/powerpoint/2010/main" val="2824301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5F39B1-AC87-48B7-8C29-FD0ACCA594E9}"/>
              </a:ext>
            </a:extLst>
          </p:cNvPr>
          <p:cNvSpPr>
            <a:spLocks noGrp="1"/>
          </p:cNvSpPr>
          <p:nvPr>
            <p:ph type="body" sz="quarter" idx="14"/>
          </p:nvPr>
        </p:nvSpPr>
        <p:spPr/>
        <p:txBody>
          <a:bodyPr/>
          <a:lstStyle/>
          <a:p>
            <a:r>
              <a:rPr lang="en-US"/>
              <a:t>01/01/2019 - 01/31/2020</a:t>
            </a:r>
          </a:p>
        </p:txBody>
      </p:sp>
      <p:sp>
        <p:nvSpPr>
          <p:cNvPr id="5" name="Footer Placeholder 4">
            <a:extLst>
              <a:ext uri="{FF2B5EF4-FFF2-40B4-BE49-F238E27FC236}">
                <a16:creationId xmlns:a16="http://schemas.microsoft.com/office/drawing/2014/main" id="{3EBA6454-1556-450D-88F3-11F31C088C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3949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BBE68-A97B-4A79-94B2-5A946C4C1C41}"/>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5245B222-8F83-4EB0-B48A-2D18826B9A99}"/>
              </a:ext>
            </a:extLst>
          </p:cNvPr>
          <p:cNvGraphicFramePr>
            <a:graphicFrameLocks noGrp="1"/>
          </p:cNvGraphicFramePr>
          <p:nvPr>
            <p:ph type="chart" sz="quarter" idx="13"/>
            <p:extLst>
              <p:ext uri="{D42A27DB-BD31-4B8C-83A1-F6EECF244321}">
                <p14:modId xmlns:p14="http://schemas.microsoft.com/office/powerpoint/2010/main" val="91043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CE5646-401F-4ECE-8606-28B4FA118D2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1971B06-F8E8-44E9-8BBA-AF0B6D6749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9472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A152C-5E22-4143-A535-8B24073425D4}"/>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36ADC042-9A30-4CA5-A8A3-930B64F63D3B}"/>
              </a:ext>
            </a:extLst>
          </p:cNvPr>
          <p:cNvGraphicFramePr>
            <a:graphicFrameLocks noGrp="1"/>
          </p:cNvGraphicFramePr>
          <p:nvPr>
            <p:ph type="chart" sz="quarter" idx="13"/>
            <p:extLst>
              <p:ext uri="{D42A27DB-BD31-4B8C-83A1-F6EECF244321}">
                <p14:modId xmlns:p14="http://schemas.microsoft.com/office/powerpoint/2010/main" val="1377638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7639AB-75F3-4FE0-B55E-A843F899B6B4}"/>
              </a:ext>
            </a:extLst>
          </p:cNvPr>
          <p:cNvSpPr>
            <a:spLocks noGrp="1"/>
          </p:cNvSpPr>
          <p:nvPr>
            <p:ph type="body" sz="quarter" idx="14"/>
          </p:nvPr>
        </p:nvSpPr>
        <p:spPr/>
        <p:txBody>
          <a:bodyPr/>
          <a:lstStyle/>
          <a:p>
            <a:r>
              <a:rPr lang="en-US"/>
              <a:t>01/01/2019 - 01/31/2020</a:t>
            </a:r>
          </a:p>
        </p:txBody>
      </p:sp>
      <p:sp>
        <p:nvSpPr>
          <p:cNvPr id="5" name="Footer Placeholder 4">
            <a:extLst>
              <a:ext uri="{FF2B5EF4-FFF2-40B4-BE49-F238E27FC236}">
                <a16:creationId xmlns:a16="http://schemas.microsoft.com/office/drawing/2014/main" id="{B05E9C67-2F4C-471D-BB6E-4DB394677B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5812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72596-26F7-4338-8AF0-C88BE2F7C6B1}"/>
              </a:ext>
            </a:extLst>
          </p:cNvPr>
          <p:cNvSpPr>
            <a:spLocks noGrp="1"/>
          </p:cNvSpPr>
          <p:nvPr>
            <p:ph type="title"/>
          </p:nvPr>
        </p:nvSpPr>
        <p:spPr/>
        <p:txBody>
          <a:bodyPr/>
          <a:lstStyle/>
          <a:p>
            <a:r>
              <a:rPr lang="en-US"/>
              <a:t>LinkedIn Posts Table | Tokio Marine America - 1 of 2</a:t>
            </a:r>
          </a:p>
        </p:txBody>
      </p:sp>
      <p:graphicFrame>
        <p:nvGraphicFramePr>
          <p:cNvPr id="5" name="Table Placeholder 4">
            <a:extLst>
              <a:ext uri="{FF2B5EF4-FFF2-40B4-BE49-F238E27FC236}">
                <a16:creationId xmlns:a16="http://schemas.microsoft.com/office/drawing/2014/main" id="{5EB28099-CAC0-458B-B59F-2AEB3CADCF78}"/>
              </a:ext>
            </a:extLst>
          </p:cNvPr>
          <p:cNvGraphicFramePr>
            <a:graphicFrameLocks noGrp="1"/>
          </p:cNvGraphicFramePr>
          <p:nvPr>
            <p:ph type="tbl" sz="quarter" idx="13"/>
            <p:extLst>
              <p:ext uri="{D42A27DB-BD31-4B8C-83A1-F6EECF244321}">
                <p14:modId xmlns:p14="http://schemas.microsoft.com/office/powerpoint/2010/main" val="1484155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85589005"/>
                    </a:ext>
                  </a:extLst>
                </a:gridCol>
                <a:gridCol w="1069847">
                  <a:extLst>
                    <a:ext uri="{9D8B030D-6E8A-4147-A177-3AD203B41FA5}">
                      <a16:colId xmlns:a16="http://schemas.microsoft.com/office/drawing/2014/main" val="4022825802"/>
                    </a:ext>
                  </a:extLst>
                </a:gridCol>
                <a:gridCol w="740664">
                  <a:extLst>
                    <a:ext uri="{9D8B030D-6E8A-4147-A177-3AD203B41FA5}">
                      <a16:colId xmlns:a16="http://schemas.microsoft.com/office/drawing/2014/main" val="290866562"/>
                    </a:ext>
                  </a:extLst>
                </a:gridCol>
                <a:gridCol w="493776">
                  <a:extLst>
                    <a:ext uri="{9D8B030D-6E8A-4147-A177-3AD203B41FA5}">
                      <a16:colId xmlns:a16="http://schemas.microsoft.com/office/drawing/2014/main" val="1276481667"/>
                    </a:ext>
                  </a:extLst>
                </a:gridCol>
                <a:gridCol w="493776">
                  <a:extLst>
                    <a:ext uri="{9D8B030D-6E8A-4147-A177-3AD203B41FA5}">
                      <a16:colId xmlns:a16="http://schemas.microsoft.com/office/drawing/2014/main" val="2070303625"/>
                    </a:ext>
                  </a:extLst>
                </a:gridCol>
                <a:gridCol w="493776">
                  <a:extLst>
                    <a:ext uri="{9D8B030D-6E8A-4147-A177-3AD203B41FA5}">
                      <a16:colId xmlns:a16="http://schemas.microsoft.com/office/drawing/2014/main" val="1568620323"/>
                    </a:ext>
                  </a:extLst>
                </a:gridCol>
                <a:gridCol w="493776">
                  <a:extLst>
                    <a:ext uri="{9D8B030D-6E8A-4147-A177-3AD203B41FA5}">
                      <a16:colId xmlns:a16="http://schemas.microsoft.com/office/drawing/2014/main" val="1728187190"/>
                    </a:ext>
                  </a:extLst>
                </a:gridCol>
                <a:gridCol w="493776">
                  <a:extLst>
                    <a:ext uri="{9D8B030D-6E8A-4147-A177-3AD203B41FA5}">
                      <a16:colId xmlns:a16="http://schemas.microsoft.com/office/drawing/2014/main" val="4082637854"/>
                    </a:ext>
                  </a:extLst>
                </a:gridCol>
                <a:gridCol w="493776">
                  <a:extLst>
                    <a:ext uri="{9D8B030D-6E8A-4147-A177-3AD203B41FA5}">
                      <a16:colId xmlns:a16="http://schemas.microsoft.com/office/drawing/2014/main" val="1982787434"/>
                    </a:ext>
                  </a:extLst>
                </a:gridCol>
                <a:gridCol w="493776">
                  <a:extLst>
                    <a:ext uri="{9D8B030D-6E8A-4147-A177-3AD203B41FA5}">
                      <a16:colId xmlns:a16="http://schemas.microsoft.com/office/drawing/2014/main" val="176965767"/>
                    </a:ext>
                  </a:extLst>
                </a:gridCol>
                <a:gridCol w="493776">
                  <a:extLst>
                    <a:ext uri="{9D8B030D-6E8A-4147-A177-3AD203B41FA5}">
                      <a16:colId xmlns:a16="http://schemas.microsoft.com/office/drawing/2014/main" val="3549575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94754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- 2020-01-15 17:05:21</a:t>
                      </a:r>
                      <a:r>
                        <a:rPr kumimoji="0" lang="en-US" sz="1000" b="0" i="0" u="none" strike="noStrike" kern="1200" cap="none" spc="0" normalizeH="0" baseline="0" noProof="0">
                          <a:ln>
                            <a:noFill/>
                          </a:ln>
                          <a:solidFill>
                            <a:prstClr val="black"/>
                          </a:solidFill>
                          <a:effectLst/>
                          <a:uLnTx/>
                          <a:uFillTx/>
                          <a:latin typeface="+mn-lt"/>
                          <a:ea typeface="+mn-ea"/>
                          <a:cs typeface="+mn-cs"/>
                        </a:rPr>
                        <a:t>
  For the first time, employees from TMA's claims department were selected to visit our home office in Japan. Team members Frank M. and Kelly N. were able to experience Japan's service-oriented culture first hand and meet TMNF claims teams overseas!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https://image-store.slidesharecdn.com/1a5aa646-91e4-4866-8faa-3de0fc46654a-large.jpeg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12:24:52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0.074726320799619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7880311"/>
                  </a:ext>
                </a:extLst>
              </a:tr>
            </a:tbl>
          </a:graphicData>
        </a:graphic>
      </p:graphicFrame>
      <p:sp>
        <p:nvSpPr>
          <p:cNvPr id="4" name="Text Placeholder 3">
            <a:extLst>
              <a:ext uri="{FF2B5EF4-FFF2-40B4-BE49-F238E27FC236}">
                <a16:creationId xmlns:a16="http://schemas.microsoft.com/office/drawing/2014/main" id="{83B0FC42-E95F-481F-994B-0614A73D2A1A}"/>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724355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A0944-4B51-4A2D-922B-6D7B94F2FDA9}"/>
              </a:ext>
            </a:extLst>
          </p:cNvPr>
          <p:cNvSpPr>
            <a:spLocks noGrp="1"/>
          </p:cNvSpPr>
          <p:nvPr>
            <p:ph type="title"/>
          </p:nvPr>
        </p:nvSpPr>
        <p:spPr/>
        <p:txBody>
          <a:bodyPr/>
          <a:lstStyle/>
          <a:p>
            <a:r>
              <a:rPr lang="en-US"/>
              <a:t>LinkedIn Posts Table | Tokio Marine America - 2 of 2</a:t>
            </a:r>
          </a:p>
        </p:txBody>
      </p:sp>
      <p:graphicFrame>
        <p:nvGraphicFramePr>
          <p:cNvPr id="5" name="Table Placeholder 4">
            <a:extLst>
              <a:ext uri="{FF2B5EF4-FFF2-40B4-BE49-F238E27FC236}">
                <a16:creationId xmlns:a16="http://schemas.microsoft.com/office/drawing/2014/main" id="{197DF38C-CBC4-4EDF-AC68-C4DAC44D4850}"/>
              </a:ext>
            </a:extLst>
          </p:cNvPr>
          <p:cNvGraphicFramePr>
            <a:graphicFrameLocks noGrp="1"/>
          </p:cNvGraphicFramePr>
          <p:nvPr>
            <p:ph type="tbl" sz="quarter" idx="13"/>
            <p:extLst>
              <p:ext uri="{D42A27DB-BD31-4B8C-83A1-F6EECF244321}">
                <p14:modId xmlns:p14="http://schemas.microsoft.com/office/powerpoint/2010/main" val="1696958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34324121"/>
                    </a:ext>
                  </a:extLst>
                </a:gridCol>
                <a:gridCol w="1069847">
                  <a:extLst>
                    <a:ext uri="{9D8B030D-6E8A-4147-A177-3AD203B41FA5}">
                      <a16:colId xmlns:a16="http://schemas.microsoft.com/office/drawing/2014/main" val="1105502282"/>
                    </a:ext>
                  </a:extLst>
                </a:gridCol>
                <a:gridCol w="740664">
                  <a:extLst>
                    <a:ext uri="{9D8B030D-6E8A-4147-A177-3AD203B41FA5}">
                      <a16:colId xmlns:a16="http://schemas.microsoft.com/office/drawing/2014/main" val="4098064526"/>
                    </a:ext>
                  </a:extLst>
                </a:gridCol>
                <a:gridCol w="493776">
                  <a:extLst>
                    <a:ext uri="{9D8B030D-6E8A-4147-A177-3AD203B41FA5}">
                      <a16:colId xmlns:a16="http://schemas.microsoft.com/office/drawing/2014/main" val="1719086813"/>
                    </a:ext>
                  </a:extLst>
                </a:gridCol>
                <a:gridCol w="493776">
                  <a:extLst>
                    <a:ext uri="{9D8B030D-6E8A-4147-A177-3AD203B41FA5}">
                      <a16:colId xmlns:a16="http://schemas.microsoft.com/office/drawing/2014/main" val="934461934"/>
                    </a:ext>
                  </a:extLst>
                </a:gridCol>
                <a:gridCol w="493776">
                  <a:extLst>
                    <a:ext uri="{9D8B030D-6E8A-4147-A177-3AD203B41FA5}">
                      <a16:colId xmlns:a16="http://schemas.microsoft.com/office/drawing/2014/main" val="313368957"/>
                    </a:ext>
                  </a:extLst>
                </a:gridCol>
                <a:gridCol w="493776">
                  <a:extLst>
                    <a:ext uri="{9D8B030D-6E8A-4147-A177-3AD203B41FA5}">
                      <a16:colId xmlns:a16="http://schemas.microsoft.com/office/drawing/2014/main" val="70287313"/>
                    </a:ext>
                  </a:extLst>
                </a:gridCol>
                <a:gridCol w="493776">
                  <a:extLst>
                    <a:ext uri="{9D8B030D-6E8A-4147-A177-3AD203B41FA5}">
                      <a16:colId xmlns:a16="http://schemas.microsoft.com/office/drawing/2014/main" val="2503256004"/>
                    </a:ext>
                  </a:extLst>
                </a:gridCol>
                <a:gridCol w="493776">
                  <a:extLst>
                    <a:ext uri="{9D8B030D-6E8A-4147-A177-3AD203B41FA5}">
                      <a16:colId xmlns:a16="http://schemas.microsoft.com/office/drawing/2014/main" val="2800699290"/>
                    </a:ext>
                  </a:extLst>
                </a:gridCol>
                <a:gridCol w="493776">
                  <a:extLst>
                    <a:ext uri="{9D8B030D-6E8A-4147-A177-3AD203B41FA5}">
                      <a16:colId xmlns:a16="http://schemas.microsoft.com/office/drawing/2014/main" val="1969910463"/>
                    </a:ext>
                  </a:extLst>
                </a:gridCol>
                <a:gridCol w="493776">
                  <a:extLst>
                    <a:ext uri="{9D8B030D-6E8A-4147-A177-3AD203B41FA5}">
                      <a16:colId xmlns:a16="http://schemas.microsoft.com/office/drawing/2014/main" val="2076788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90164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- 2020-01-13 18:35:17</a:t>
                      </a:r>
                      <a:r>
                        <a:rPr kumimoji="0" lang="en-US" sz="1000" b="0" i="0" u="none" strike="noStrike" kern="1200" cap="none" spc="0" normalizeH="0" baseline="0" noProof="0">
                          <a:ln>
                            <a:noFill/>
                          </a:ln>
                          <a:solidFill>
                            <a:prstClr val="black"/>
                          </a:solidFill>
                          <a:effectLst/>
                          <a:uLnTx/>
                          <a:uFillTx/>
                          <a:latin typeface="+mn-lt"/>
                          <a:ea typeface="+mn-ea"/>
                          <a:cs typeface="+mn-cs"/>
                        </a:rPr>
                        <a:t>
  In a national company, it's not often employees have an opportunity to meet face-to-face with their CEO. However, TMA CEO, Mr. Kiyoshi Wada, made a special trip to the Midwest to meet with our Chicago employees. His trip included dinner out with the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https://image-store.slidesharecdn.com/a850a00d-ae18-4d49-9e31-ffafdb9acfa1-large.jpeg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12:24:52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0.0682356657716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59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- 2020-01-03 17:25:14</a:t>
                      </a:r>
                      <a:r>
                        <a:rPr kumimoji="0" lang="en-US" sz="1000" b="0" i="0" u="none" strike="noStrike" kern="1200" cap="none" spc="0" normalizeH="0" baseline="0" noProof="0">
                          <a:ln>
                            <a:noFill/>
                          </a:ln>
                          <a:solidFill>
                            <a:prstClr val="black"/>
                          </a:solidFill>
                          <a:effectLst/>
                          <a:uLnTx/>
                          <a:uFillTx/>
                          <a:latin typeface="+mn-lt"/>
                          <a:ea typeface="+mn-ea"/>
                          <a:cs typeface="+mn-cs"/>
                        </a:rPr>
                        <a:t>
  This January, TMA will support the American Foundation for Suicide Prevention as part of our monthly CSR Spotlight series. The AFSP aims to create a culture that's smart about mental health. Learn more at https://afsp.org.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https://image-store.slidesharecdn.com/79f25f72-9264-461f-b553-5a92f75cfe5c-large.jpeg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12:24:52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0.030807660283097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9736386"/>
                  </a:ext>
                </a:extLst>
              </a:tr>
            </a:tbl>
          </a:graphicData>
        </a:graphic>
      </p:graphicFrame>
      <p:sp>
        <p:nvSpPr>
          <p:cNvPr id="4" name="Text Placeholder 3">
            <a:extLst>
              <a:ext uri="{FF2B5EF4-FFF2-40B4-BE49-F238E27FC236}">
                <a16:creationId xmlns:a16="http://schemas.microsoft.com/office/drawing/2014/main" id="{8F1E1FCB-CC08-4C3F-B07D-02DB00971227}"/>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747855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6EFA6-DFDB-4FA5-84FB-B3000F749A91}"/>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BF2A4455-3E06-4043-9A55-505AC645A677}"/>
              </a:ext>
            </a:extLst>
          </p:cNvPr>
          <p:cNvGraphicFramePr>
            <a:graphicFrameLocks noGrp="1"/>
          </p:cNvGraphicFramePr>
          <p:nvPr>
            <p:ph type="tbl" sz="quarter" idx="13"/>
            <p:extLst>
              <p:ext uri="{D42A27DB-BD31-4B8C-83A1-F6EECF244321}">
                <p14:modId xmlns:p14="http://schemas.microsoft.com/office/powerpoint/2010/main" val="3802744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90807190"/>
                    </a:ext>
                  </a:extLst>
                </a:gridCol>
                <a:gridCol w="658368">
                  <a:extLst>
                    <a:ext uri="{9D8B030D-6E8A-4147-A177-3AD203B41FA5}">
                      <a16:colId xmlns:a16="http://schemas.microsoft.com/office/drawing/2014/main" val="4019863931"/>
                    </a:ext>
                  </a:extLst>
                </a:gridCol>
                <a:gridCol w="658368">
                  <a:extLst>
                    <a:ext uri="{9D8B030D-6E8A-4147-A177-3AD203B41FA5}">
                      <a16:colId xmlns:a16="http://schemas.microsoft.com/office/drawing/2014/main" val="3587253693"/>
                    </a:ext>
                  </a:extLst>
                </a:gridCol>
                <a:gridCol w="658368">
                  <a:extLst>
                    <a:ext uri="{9D8B030D-6E8A-4147-A177-3AD203B41FA5}">
                      <a16:colId xmlns:a16="http://schemas.microsoft.com/office/drawing/2014/main" val="2514393695"/>
                    </a:ext>
                  </a:extLst>
                </a:gridCol>
                <a:gridCol w="658368">
                  <a:extLst>
                    <a:ext uri="{9D8B030D-6E8A-4147-A177-3AD203B41FA5}">
                      <a16:colId xmlns:a16="http://schemas.microsoft.com/office/drawing/2014/main" val="3959327236"/>
                    </a:ext>
                  </a:extLst>
                </a:gridCol>
                <a:gridCol w="658368">
                  <a:extLst>
                    <a:ext uri="{9D8B030D-6E8A-4147-A177-3AD203B41FA5}">
                      <a16:colId xmlns:a16="http://schemas.microsoft.com/office/drawing/2014/main" val="468926132"/>
                    </a:ext>
                  </a:extLst>
                </a:gridCol>
                <a:gridCol w="658368">
                  <a:extLst>
                    <a:ext uri="{9D8B030D-6E8A-4147-A177-3AD203B41FA5}">
                      <a16:colId xmlns:a16="http://schemas.microsoft.com/office/drawing/2014/main" val="447166117"/>
                    </a:ext>
                  </a:extLst>
                </a:gridCol>
                <a:gridCol w="658368">
                  <a:extLst>
                    <a:ext uri="{9D8B030D-6E8A-4147-A177-3AD203B41FA5}">
                      <a16:colId xmlns:a16="http://schemas.microsoft.com/office/drawing/2014/main" val="1612754061"/>
                    </a:ext>
                  </a:extLst>
                </a:gridCol>
                <a:gridCol w="658368">
                  <a:extLst>
                    <a:ext uri="{9D8B030D-6E8A-4147-A177-3AD203B41FA5}">
                      <a16:colId xmlns:a16="http://schemas.microsoft.com/office/drawing/2014/main" val="1644715090"/>
                    </a:ext>
                  </a:extLst>
                </a:gridCol>
                <a:gridCol w="658368">
                  <a:extLst>
                    <a:ext uri="{9D8B030D-6E8A-4147-A177-3AD203B41FA5}">
                      <a16:colId xmlns:a16="http://schemas.microsoft.com/office/drawing/2014/main" val="32843112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72249105"/>
                  </a:ext>
                </a:extLst>
              </a:tr>
              <a:tr h="370840">
                <a:tc>
                  <a:txBody>
                    <a:bodyPr/>
                    <a:lstStyle/>
                    <a:p>
                      <a:r>
                        <a:rPr lang="en-US" sz="1000"/>
                        <a:t>tmamerica</a:t>
                      </a:r>
                    </a:p>
                  </a:txBody>
                  <a:tcPr/>
                </a:tc>
                <a:tc>
                  <a:txBody>
                    <a:bodyPr/>
                    <a:lstStyle/>
                    <a:p>
                      <a:r>
                        <a:rPr lang="en-US" sz="1000"/>
                        <a:t>297</a:t>
                      </a:r>
                    </a:p>
                  </a:txBody>
                  <a:tcPr/>
                </a:tc>
                <a:tc>
                  <a:txBody>
                    <a:bodyPr/>
                    <a:lstStyle/>
                    <a:p>
                      <a:r>
                        <a:rPr lang="en-US" sz="1000"/>
                        <a:t>5</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12</a:t>
                      </a:r>
                    </a:p>
                  </a:txBody>
                  <a:tcPr/>
                </a:tc>
                <a:tc>
                  <a:txBody>
                    <a:bodyPr/>
                    <a:lstStyle/>
                    <a:p>
                      <a:r>
                        <a:rPr lang="en-US" sz="1000"/>
                        <a:t>132</a:t>
                      </a:r>
                    </a:p>
                  </a:txBody>
                  <a:tcPr/>
                </a:tc>
                <a:tc>
                  <a:txBody>
                    <a:bodyPr/>
                    <a:lstStyle/>
                    <a:p>
                      <a:r>
                        <a:rPr lang="en-US" sz="1000"/>
                        <a:t>1</a:t>
                      </a:r>
                    </a:p>
                  </a:txBody>
                  <a:tcPr/>
                </a:tc>
                <a:tc>
                  <a:txBody>
                    <a:bodyPr/>
                    <a:lstStyle/>
                    <a:p>
                      <a:r>
                        <a:rPr lang="en-US" sz="1000"/>
                        <a:t>3.7698 %</a:t>
                      </a:r>
                    </a:p>
                  </a:txBody>
                  <a:tcPr/>
                </a:tc>
                <a:extLst>
                  <a:ext uri="{0D108BD9-81ED-4DB2-BD59-A6C34878D82A}">
                    <a16:rowId xmlns:a16="http://schemas.microsoft.com/office/drawing/2014/main" val="1374920112"/>
                  </a:ext>
                </a:extLst>
              </a:tr>
            </a:tbl>
          </a:graphicData>
        </a:graphic>
      </p:graphicFrame>
      <p:sp>
        <p:nvSpPr>
          <p:cNvPr id="4" name="Text Placeholder 3">
            <a:extLst>
              <a:ext uri="{FF2B5EF4-FFF2-40B4-BE49-F238E27FC236}">
                <a16:creationId xmlns:a16="http://schemas.microsoft.com/office/drawing/2014/main" id="{078A903D-0B7B-4B79-A715-F5958C66CCED}"/>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465663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67FD7-B781-4ECF-932D-6CB76B4F361D}"/>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88A3CF83-4E01-4615-976A-DC49BCDFF2B8}"/>
              </a:ext>
            </a:extLst>
          </p:cNvPr>
          <p:cNvGraphicFramePr>
            <a:graphicFrameLocks noGrp="1"/>
          </p:cNvGraphicFramePr>
          <p:nvPr>
            <p:ph type="chart" sz="quarter" idx="13"/>
            <p:extLst>
              <p:ext uri="{D42A27DB-BD31-4B8C-83A1-F6EECF244321}">
                <p14:modId xmlns:p14="http://schemas.microsoft.com/office/powerpoint/2010/main" val="3529539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7A3B51-D72F-4720-9C5D-8EA83C58FBF2}"/>
              </a:ext>
            </a:extLst>
          </p:cNvPr>
          <p:cNvSpPr>
            <a:spLocks noGrp="1"/>
          </p:cNvSpPr>
          <p:nvPr>
            <p:ph type="body" sz="quarter" idx="14"/>
          </p:nvPr>
        </p:nvSpPr>
        <p:spPr/>
        <p:txBody>
          <a:bodyPr/>
          <a:lstStyle/>
          <a:p>
            <a:r>
              <a:rPr lang="en-US"/>
              <a:t>01/01/2019 - 01/31/2020</a:t>
            </a:r>
          </a:p>
        </p:txBody>
      </p:sp>
      <p:sp>
        <p:nvSpPr>
          <p:cNvPr id="5" name="Footer Placeholder 4">
            <a:extLst>
              <a:ext uri="{FF2B5EF4-FFF2-40B4-BE49-F238E27FC236}">
                <a16:creationId xmlns:a16="http://schemas.microsoft.com/office/drawing/2014/main" id="{4677E7E0-D14B-4853-85B1-E8AB9AE5E4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9795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F8A44-CBEE-4831-934B-E9100BC4E674}"/>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99E2F9AA-9404-4A71-B222-1D33F037E25D}"/>
              </a:ext>
            </a:extLst>
          </p:cNvPr>
          <p:cNvGraphicFramePr>
            <a:graphicFrameLocks noGrp="1"/>
          </p:cNvGraphicFramePr>
          <p:nvPr>
            <p:ph type="chart" sz="quarter" idx="13"/>
            <p:extLst>
              <p:ext uri="{D42A27DB-BD31-4B8C-83A1-F6EECF244321}">
                <p14:modId xmlns:p14="http://schemas.microsoft.com/office/powerpoint/2010/main" val="2266460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C811AA-0F0E-4F13-AF9C-D8B778940427}"/>
              </a:ext>
            </a:extLst>
          </p:cNvPr>
          <p:cNvSpPr>
            <a:spLocks noGrp="1"/>
          </p:cNvSpPr>
          <p:nvPr>
            <p:ph type="body" sz="quarter" idx="14"/>
          </p:nvPr>
        </p:nvSpPr>
        <p:spPr/>
        <p:txBody>
          <a:bodyPr/>
          <a:lstStyle/>
          <a:p>
            <a:r>
              <a:rPr lang="en-US"/>
              <a:t>01/01/2019 - 01/31/2020</a:t>
            </a:r>
          </a:p>
        </p:txBody>
      </p:sp>
      <p:sp>
        <p:nvSpPr>
          <p:cNvPr id="5" name="Footer Placeholder 4">
            <a:extLst>
              <a:ext uri="{FF2B5EF4-FFF2-40B4-BE49-F238E27FC236}">
                <a16:creationId xmlns:a16="http://schemas.microsoft.com/office/drawing/2014/main" id="{D31940FF-5761-4D27-8B36-3AC9420B27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149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59EF-0625-42F9-BF6B-F3E485041CE7}"/>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4DB430BB-9010-47DC-8D6E-BFACBE91664B}"/>
              </a:ext>
            </a:extLst>
          </p:cNvPr>
          <p:cNvGraphicFramePr>
            <a:graphicFrameLocks noGrp="1"/>
          </p:cNvGraphicFramePr>
          <p:nvPr>
            <p:ph type="chart" sz="quarter" idx="13"/>
            <p:extLst>
              <p:ext uri="{D42A27DB-BD31-4B8C-83A1-F6EECF244321}">
                <p14:modId xmlns:p14="http://schemas.microsoft.com/office/powerpoint/2010/main" val="3393450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9FB4F2-4067-490A-BD82-C1BC5A539A59}"/>
              </a:ext>
            </a:extLst>
          </p:cNvPr>
          <p:cNvSpPr>
            <a:spLocks noGrp="1"/>
          </p:cNvSpPr>
          <p:nvPr>
            <p:ph type="body" sz="quarter" idx="14"/>
          </p:nvPr>
        </p:nvSpPr>
        <p:spPr/>
        <p:txBody>
          <a:bodyPr/>
          <a:lstStyle/>
          <a:p>
            <a:r>
              <a:rPr lang="en-US"/>
              <a:t>01/01/2019 - 01/31/2020</a:t>
            </a:r>
          </a:p>
        </p:txBody>
      </p:sp>
      <p:sp>
        <p:nvSpPr>
          <p:cNvPr id="5" name="Footer Placeholder 4">
            <a:extLst>
              <a:ext uri="{FF2B5EF4-FFF2-40B4-BE49-F238E27FC236}">
                <a16:creationId xmlns:a16="http://schemas.microsoft.com/office/drawing/2014/main" id="{B304CB5C-3651-49EE-8DB3-DE01B174BB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5180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DBECC-FE3E-4233-8283-89FDC99DE5E8}"/>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9DF600F4-722B-4F80-959F-26F45DBBAA9B}"/>
              </a:ext>
            </a:extLst>
          </p:cNvPr>
          <p:cNvGraphicFramePr>
            <a:graphicFrameLocks noGrp="1"/>
          </p:cNvGraphicFramePr>
          <p:nvPr>
            <p:ph type="tbl" sz="quarter" idx="13"/>
            <p:extLst>
              <p:ext uri="{D42A27DB-BD31-4B8C-83A1-F6EECF244321}">
                <p14:modId xmlns:p14="http://schemas.microsoft.com/office/powerpoint/2010/main" val="4079247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22595977"/>
                    </a:ext>
                  </a:extLst>
                </a:gridCol>
                <a:gridCol w="1810512">
                  <a:extLst>
                    <a:ext uri="{9D8B030D-6E8A-4147-A177-3AD203B41FA5}">
                      <a16:colId xmlns:a16="http://schemas.microsoft.com/office/drawing/2014/main" val="4187859635"/>
                    </a:ext>
                  </a:extLst>
                </a:gridCol>
                <a:gridCol w="822960">
                  <a:extLst>
                    <a:ext uri="{9D8B030D-6E8A-4147-A177-3AD203B41FA5}">
                      <a16:colId xmlns:a16="http://schemas.microsoft.com/office/drawing/2014/main" val="4078290481"/>
                    </a:ext>
                  </a:extLst>
                </a:gridCol>
                <a:gridCol w="822960">
                  <a:extLst>
                    <a:ext uri="{9D8B030D-6E8A-4147-A177-3AD203B41FA5}">
                      <a16:colId xmlns:a16="http://schemas.microsoft.com/office/drawing/2014/main" val="1877669480"/>
                    </a:ext>
                  </a:extLst>
                </a:gridCol>
                <a:gridCol w="822960">
                  <a:extLst>
                    <a:ext uri="{9D8B030D-6E8A-4147-A177-3AD203B41FA5}">
                      <a16:colId xmlns:a16="http://schemas.microsoft.com/office/drawing/2014/main" val="586351543"/>
                    </a:ext>
                  </a:extLst>
                </a:gridCol>
                <a:gridCol w="822960">
                  <a:extLst>
                    <a:ext uri="{9D8B030D-6E8A-4147-A177-3AD203B41FA5}">
                      <a16:colId xmlns:a16="http://schemas.microsoft.com/office/drawing/2014/main" val="1167765398"/>
                    </a:ext>
                  </a:extLst>
                </a:gridCol>
                <a:gridCol w="822960">
                  <a:extLst>
                    <a:ext uri="{9D8B030D-6E8A-4147-A177-3AD203B41FA5}">
                      <a16:colId xmlns:a16="http://schemas.microsoft.com/office/drawing/2014/main" val="228787469"/>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23052472"/>
                  </a:ext>
                </a:extLst>
              </a:tr>
              <a:tr h="370840">
                <a:tc>
                  <a:txBody>
                    <a:bodyPr/>
                    <a:lstStyle/>
                    <a:p>
                      <a:r>
                        <a:rPr lang="en-US" sz="1000" b="1"/>
                        <a:t>tmamerica - 2020-01-13 18:35:14</a:t>
                      </a:r>
                      <a:r>
                        <a:rPr lang="en-US" sz="1000"/>
                        <a:t>
 TMA's #CEO, Mr Kiyoshi Wada, took a special trip to the Midwest! Mr. Wada took the time to get to know our #Chicago employees personally over dinner at a local restaurant.</a:t>
                      </a:r>
                    </a:p>
                  </a:txBody>
                  <a:tcPr/>
                </a:tc>
                <a:tc>
                  <a:txBody>
                    <a:bodyPr/>
                    <a:lstStyle/>
                    <a:p>
                      <a:r>
                        <a:rPr lang="en-US" sz="1000"/>
                        <a:t>https://www.instagram.com/p/B7RSQ7qgDI1/media</a:t>
                      </a:r>
                    </a:p>
                  </a:txBody>
                  <a:tcPr/>
                </a:tc>
                <a:tc>
                  <a:txBody>
                    <a:bodyPr/>
                    <a:lstStyle/>
                    <a:p>
                      <a:r>
                        <a:rPr lang="en-US" sz="1000"/>
                        <a:t>02/11/2020 13:10:45</a:t>
                      </a:r>
                    </a:p>
                  </a:txBody>
                  <a:tcPr/>
                </a:tc>
                <a:tc>
                  <a:txBody>
                    <a:bodyPr/>
                    <a:lstStyle/>
                    <a:p>
                      <a:r>
                        <a:rPr lang="en-US" sz="1000"/>
                        <a:t>17</a:t>
                      </a:r>
                    </a:p>
                  </a:txBody>
                  <a:tcPr/>
                </a:tc>
                <a:tc>
                  <a:txBody>
                    <a:bodyPr/>
                    <a:lstStyle/>
                    <a:p>
                      <a:r>
                        <a:rPr lang="en-US" sz="1000"/>
                        <a:t>0</a:t>
                      </a:r>
                    </a:p>
                  </a:txBody>
                  <a:tcPr/>
                </a:tc>
                <a:tc>
                  <a:txBody>
                    <a:bodyPr/>
                    <a:lstStyle/>
                    <a:p>
                      <a:r>
                        <a:rPr lang="en-US" sz="1000"/>
                        <a:t>5.7627 %</a:t>
                      </a:r>
                    </a:p>
                  </a:txBody>
                  <a:tcPr/>
                </a:tc>
                <a:tc>
                  <a:txBody>
                    <a:bodyPr/>
                    <a:lstStyle/>
                    <a:p>
                      <a:r>
                        <a:rPr lang="en-US" sz="1000"/>
                        <a:t>Image</a:t>
                      </a:r>
                    </a:p>
                  </a:txBody>
                  <a:tcPr/>
                </a:tc>
                <a:extLst>
                  <a:ext uri="{0D108BD9-81ED-4DB2-BD59-A6C34878D82A}">
                    <a16:rowId xmlns:a16="http://schemas.microsoft.com/office/drawing/2014/main" val="1549511416"/>
                  </a:ext>
                </a:extLst>
              </a:tr>
              <a:tr h="370840">
                <a:tc>
                  <a:txBody>
                    <a:bodyPr/>
                    <a:lstStyle/>
                    <a:p>
                      <a:r>
                        <a:rPr lang="en-US" sz="1000" b="1"/>
                        <a:t>tmamerica - 2020-01-15 17:10:17</a:t>
                      </a:r>
                      <a:r>
                        <a:rPr lang="en-US" sz="1000"/>
                        <a:t>
 #TeamTMA employees Frank M. and Kelly N. took a trip to Japan to visit our home office claims team. They spent the week visiting customer sites, meeting TMNF claims teams, and experiencing Japanese culture!</a:t>
                      </a:r>
                    </a:p>
                  </a:txBody>
                  <a:tcPr/>
                </a:tc>
                <a:tc>
                  <a:txBody>
                    <a:bodyPr/>
                    <a:lstStyle/>
                    <a:p>
                      <a:r>
                        <a:rPr lang="en-US" sz="1000"/>
                        <a:t>https://www.instagram.com/p/B7WSIecg5mS/media</a:t>
                      </a:r>
                    </a:p>
                  </a:txBody>
                  <a:tcPr/>
                </a:tc>
                <a:tc>
                  <a:txBody>
                    <a:bodyPr/>
                    <a:lstStyle/>
                    <a:p>
                      <a:r>
                        <a:rPr lang="en-US" sz="1000"/>
                        <a:t>02/11/2020 13:10:45</a:t>
                      </a:r>
                    </a:p>
                  </a:txBody>
                  <a:tcPr/>
                </a:tc>
                <a:tc>
                  <a:txBody>
                    <a:bodyPr/>
                    <a:lstStyle/>
                    <a:p>
                      <a:r>
                        <a:rPr lang="en-US" sz="1000"/>
                        <a:t>17</a:t>
                      </a:r>
                    </a:p>
                  </a:txBody>
                  <a:tcPr/>
                </a:tc>
                <a:tc>
                  <a:txBody>
                    <a:bodyPr/>
                    <a:lstStyle/>
                    <a:p>
                      <a:r>
                        <a:rPr lang="en-US" sz="1000"/>
                        <a:t>0</a:t>
                      </a:r>
                    </a:p>
                  </a:txBody>
                  <a:tcPr/>
                </a:tc>
                <a:tc>
                  <a:txBody>
                    <a:bodyPr/>
                    <a:lstStyle/>
                    <a:p>
                      <a:r>
                        <a:rPr lang="en-US" sz="1000"/>
                        <a:t>5.7627 %</a:t>
                      </a:r>
                    </a:p>
                  </a:txBody>
                  <a:tcPr/>
                </a:tc>
                <a:tc>
                  <a:txBody>
                    <a:bodyPr/>
                    <a:lstStyle/>
                    <a:p>
                      <a:r>
                        <a:rPr lang="en-US" sz="1000"/>
                        <a:t>Image</a:t>
                      </a:r>
                    </a:p>
                  </a:txBody>
                  <a:tcPr/>
                </a:tc>
                <a:extLst>
                  <a:ext uri="{0D108BD9-81ED-4DB2-BD59-A6C34878D82A}">
                    <a16:rowId xmlns:a16="http://schemas.microsoft.com/office/drawing/2014/main" val="1905998088"/>
                  </a:ext>
                </a:extLst>
              </a:tr>
              <a:tr h="370840">
                <a:tc>
                  <a:txBody>
                    <a:bodyPr/>
                    <a:lstStyle/>
                    <a:p>
                      <a:r>
                        <a:rPr lang="en-US" sz="1000" b="1"/>
                        <a:t>tmamerica - 2020-01-27 17:15:27</a:t>
                      </a:r>
                      <a:r>
                        <a:rPr lang="en-US" sz="1000"/>
                        <a:t>
 Each month, TMA highlights an employee that exemplifies our values. This month, we're pleased to feature Client Service Manager, Frank M.</a:t>
                      </a:r>
                    </a:p>
                  </a:txBody>
                  <a:tcPr/>
                </a:tc>
                <a:tc>
                  <a:txBody>
                    <a:bodyPr/>
                    <a:lstStyle/>
                    <a:p>
                      <a:r>
                        <a:rPr lang="en-US" sz="1000"/>
                        <a:t>https://www.instagram.com/p/B71MQzdh0nS/media</a:t>
                      </a:r>
                    </a:p>
                  </a:txBody>
                  <a:tcPr/>
                </a:tc>
                <a:tc>
                  <a:txBody>
                    <a:bodyPr/>
                    <a:lstStyle/>
                    <a:p>
                      <a:r>
                        <a:rPr lang="en-US" sz="1000"/>
                        <a:t>02/11/2020 13:10:45</a:t>
                      </a:r>
                    </a:p>
                  </a:txBody>
                  <a:tcPr/>
                </a:tc>
                <a:tc>
                  <a:txBody>
                    <a:bodyPr/>
                    <a:lstStyle/>
                    <a:p>
                      <a:r>
                        <a:rPr lang="en-US" sz="1000"/>
                        <a:t>14</a:t>
                      </a:r>
                    </a:p>
                  </a:txBody>
                  <a:tcPr/>
                </a:tc>
                <a:tc>
                  <a:txBody>
                    <a:bodyPr/>
                    <a:lstStyle/>
                    <a:p>
                      <a:r>
                        <a:rPr lang="en-US" sz="1000"/>
                        <a:t>0</a:t>
                      </a:r>
                    </a:p>
                  </a:txBody>
                  <a:tcPr/>
                </a:tc>
                <a:tc>
                  <a:txBody>
                    <a:bodyPr/>
                    <a:lstStyle/>
                    <a:p>
                      <a:r>
                        <a:rPr lang="en-US" sz="1000"/>
                        <a:t>4.6980 %</a:t>
                      </a:r>
                    </a:p>
                  </a:txBody>
                  <a:tcPr/>
                </a:tc>
                <a:tc>
                  <a:txBody>
                    <a:bodyPr/>
                    <a:lstStyle/>
                    <a:p>
                      <a:r>
                        <a:rPr lang="en-US" sz="1000"/>
                        <a:t>Image</a:t>
                      </a:r>
                    </a:p>
                  </a:txBody>
                  <a:tcPr/>
                </a:tc>
                <a:extLst>
                  <a:ext uri="{0D108BD9-81ED-4DB2-BD59-A6C34878D82A}">
                    <a16:rowId xmlns:a16="http://schemas.microsoft.com/office/drawing/2014/main" val="765863278"/>
                  </a:ext>
                </a:extLst>
              </a:tr>
            </a:tbl>
          </a:graphicData>
        </a:graphic>
      </p:graphicFrame>
      <p:sp>
        <p:nvSpPr>
          <p:cNvPr id="4" name="Text Placeholder 3">
            <a:extLst>
              <a:ext uri="{FF2B5EF4-FFF2-40B4-BE49-F238E27FC236}">
                <a16:creationId xmlns:a16="http://schemas.microsoft.com/office/drawing/2014/main" id="{66180C54-04D0-429C-983A-ECA19D7E05E4}"/>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6400503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761</Words>
  <Application>Microsoft Office PowerPoint</Application>
  <PresentationFormat>On-screen Show (4:3)</PresentationFormat>
  <Paragraphs>307</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Posts Table | Tokio Marine America - 1 of 2</vt:lpstr>
      <vt:lpstr>LinkedIn Posts Table | Tokio Marine America - 2 of 2</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2020-02-11T16:08:29Z</dcterms:created>
  <dcterms:modified xsi:type="dcterms:W3CDTF">2020-02-11T16:09:02Z</dcterms:modified>
</cp:coreProperties>
</file>