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Sheet1!$A$2:$A$14</c:f>
              <c:numCache>
                <c:formatCode>m/d/yyyy</c:formatCode>
                <c:ptCount val="13"/>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numCache>
            </c:numRef>
          </c:cat>
          <c:val>
            <c:numRef>
              <c:f>Sheet1!$B$2:$B$14</c:f>
              <c:numCache>
                <c:formatCode>General</c:formatCode>
                <c:ptCount val="13"/>
                <c:pt idx="0">
                  <c:v>4396</c:v>
                </c:pt>
                <c:pt idx="1">
                  <c:v>4406</c:v>
                </c:pt>
                <c:pt idx="2">
                  <c:v>4403</c:v>
                </c:pt>
              </c:numCache>
            </c:numRef>
          </c:val>
          <c:smooth val="0"/>
          <c:extLst>
            <c:ext xmlns:c16="http://schemas.microsoft.com/office/drawing/2014/chart" uri="{C3380CC4-5D6E-409C-BE32-E72D297353CC}">
              <c16:uniqueId val="{00000000-3C89-4C50-960F-C34B1EF39BB5}"/>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Sheet1!$A$2:$A$14</c:f>
              <c:numCache>
                <c:formatCode>m/d/yyyy</c:formatCode>
                <c:ptCount val="13"/>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numCache>
            </c:numRef>
          </c:cat>
          <c:val>
            <c:numRef>
              <c:f>Sheet1!$C$2:$C$14</c:f>
              <c:numCache>
                <c:formatCode>General</c:formatCode>
                <c:ptCount val="13"/>
                <c:pt idx="0">
                  <c:v>3444</c:v>
                </c:pt>
                <c:pt idx="1">
                  <c:v>3513</c:v>
                </c:pt>
                <c:pt idx="2">
                  <c:v>3515</c:v>
                </c:pt>
              </c:numCache>
            </c:numRef>
          </c:val>
          <c:smooth val="0"/>
          <c:extLst>
            <c:ext xmlns:c16="http://schemas.microsoft.com/office/drawing/2014/chart" uri="{C3380CC4-5D6E-409C-BE32-E72D297353CC}">
              <c16:uniqueId val="{00000001-3C89-4C50-960F-C34B1EF39BB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Sheet1!$A$2:$A$14</c:f>
              <c:numCache>
                <c:formatCode>m/d/yyyy</c:formatCode>
                <c:ptCount val="13"/>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numCache>
            </c:numRef>
          </c:cat>
          <c:val>
            <c:numRef>
              <c:f>Sheet1!$D$2:$D$14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2-3C89-4C50-960F-C34B1EF39BB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Sheet1!$A$2:$A$14</c:f>
              <c:numCache>
                <c:formatCode>m/d/yyyy</c:formatCode>
                <c:ptCount val="13"/>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numCache>
            </c:numRef>
          </c:cat>
          <c:val>
            <c:numRef>
              <c:f>Sheet1!$E$2:$E$14</c:f>
              <c:numCache>
                <c:formatCode>General</c:formatCode>
                <c:ptCount val="13"/>
                <c:pt idx="0">
                  <c:v>22677</c:v>
                </c:pt>
                <c:pt idx="1">
                  <c:v>23171</c:v>
                </c:pt>
                <c:pt idx="2">
                  <c:v>23255</c:v>
                </c:pt>
              </c:numCache>
            </c:numRef>
          </c:val>
          <c:smooth val="0"/>
          <c:extLst>
            <c:ext xmlns:c16="http://schemas.microsoft.com/office/drawing/2014/chart" uri="{C3380CC4-5D6E-409C-BE32-E72D297353CC}">
              <c16:uniqueId val="{00000003-3C89-4C50-960F-C34B1EF39BB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Sheet1!$A$2:$A$14</c:f>
              <c:numCache>
                <c:formatCode>m/d/yyyy</c:formatCode>
                <c:ptCount val="13"/>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numCache>
            </c:numRef>
          </c:cat>
          <c:val>
            <c:numRef>
              <c:f>Sheet1!$F$2:$F$14</c:f>
              <c:numCache>
                <c:formatCode>General</c:formatCode>
                <c:ptCount val="13"/>
                <c:pt idx="0">
                  <c:v>1634</c:v>
                </c:pt>
                <c:pt idx="1">
                  <c:v>1680</c:v>
                </c:pt>
                <c:pt idx="2">
                  <c:v>1689</c:v>
                </c:pt>
              </c:numCache>
            </c:numRef>
          </c:val>
          <c:smooth val="0"/>
          <c:extLst>
            <c:ext xmlns:c16="http://schemas.microsoft.com/office/drawing/2014/chart" uri="{C3380CC4-5D6E-409C-BE32-E72D297353CC}">
              <c16:uniqueId val="{00000004-3C89-4C50-960F-C34B1EF39BB5}"/>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Sheet1!$A$2:$A$14</c:f>
              <c:numCache>
                <c:formatCode>m/d/yyyy</c:formatCode>
                <c:ptCount val="13"/>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numCache>
            </c:numRef>
          </c:cat>
          <c:val>
            <c:numRef>
              <c:f>Sheet1!$G$2:$G$14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5-3C89-4C50-960F-C34B1EF39BB5}"/>
            </c:ext>
          </c:extLst>
        </c:ser>
        <c:dLbls>
          <c:showLegendKey val="0"/>
          <c:showVal val="0"/>
          <c:showCatName val="0"/>
          <c:showSerName val="0"/>
          <c:showPercent val="0"/>
          <c:showBubbleSize val="0"/>
        </c:dLbls>
        <c:smooth val="0"/>
        <c:axId val="249387040"/>
        <c:axId val="249386712"/>
      </c:lineChart>
      <c:dateAx>
        <c:axId val="24938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386712"/>
        <c:crosses val="autoZero"/>
        <c:auto val="1"/>
        <c:lblOffset val="100"/>
        <c:baseTimeUnit val="months"/>
      </c:dateAx>
      <c:valAx>
        <c:axId val="24938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38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-3</c:v>
                </c:pt>
              </c:numCache>
            </c:numRef>
          </c:val>
          <c:extLst>
            <c:ext xmlns:c16="http://schemas.microsoft.com/office/drawing/2014/chart" uri="{C3380CC4-5D6E-409C-BE32-E72D297353CC}">
              <c16:uniqueId val="{00000000-2114-4E45-80AB-63EA0C6CFAF1}"/>
            </c:ext>
          </c:extLst>
        </c:ser>
        <c:dLbls>
          <c:showLegendKey val="0"/>
          <c:showVal val="0"/>
          <c:showCatName val="0"/>
          <c:showSerName val="0"/>
          <c:showPercent val="0"/>
          <c:showBubbleSize val="0"/>
        </c:dLbls>
        <c:gapWidth val="219"/>
        <c:overlap val="-27"/>
        <c:axId val="301122776"/>
        <c:axId val="301123760"/>
      </c:barChart>
      <c:dateAx>
        <c:axId val="30112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23760"/>
        <c:crosses val="autoZero"/>
        <c:auto val="1"/>
        <c:lblOffset val="100"/>
        <c:baseTimeUnit val="months"/>
      </c:dateAx>
      <c:valAx>
        <c:axId val="30112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2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15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14C-4FAE-ABC4-F3F8575DFD14}"/>
            </c:ext>
          </c:extLst>
        </c:ser>
        <c:dLbls>
          <c:showLegendKey val="0"/>
          <c:showVal val="0"/>
          <c:showCatName val="0"/>
          <c:showSerName val="0"/>
          <c:showPercent val="0"/>
          <c:showBubbleSize val="0"/>
        </c:dLbls>
        <c:gapWidth val="219"/>
        <c:overlap val="-27"/>
        <c:axId val="303931944"/>
        <c:axId val="303932272"/>
      </c:barChart>
      <c:dateAx>
        <c:axId val="30393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32272"/>
        <c:crosses val="autoZero"/>
        <c:auto val="1"/>
        <c:lblOffset val="100"/>
        <c:baseTimeUnit val="months"/>
      </c:dateAx>
      <c:valAx>
        <c:axId val="30393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3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860-41E5-8BB5-C39271221D7A}"/>
            </c:ext>
          </c:extLst>
        </c:ser>
        <c:dLbls>
          <c:showLegendKey val="0"/>
          <c:showVal val="0"/>
          <c:showCatName val="0"/>
          <c:showSerName val="0"/>
          <c:showPercent val="0"/>
          <c:showBubbleSize val="0"/>
        </c:dLbls>
        <c:gapWidth val="219"/>
        <c:overlap val="-27"/>
        <c:axId val="303935224"/>
        <c:axId val="303935552"/>
      </c:barChart>
      <c:catAx>
        <c:axId val="30393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35552"/>
        <c:crosses val="autoZero"/>
        <c:auto val="1"/>
        <c:lblAlgn val="ctr"/>
        <c:lblOffset val="100"/>
        <c:noMultiLvlLbl val="0"/>
      </c:catAx>
      <c:valAx>
        <c:axId val="30393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3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2568</c:v>
                </c:pt>
              </c:numCache>
            </c:numRef>
          </c:val>
          <c:extLst>
            <c:ext xmlns:c16="http://schemas.microsoft.com/office/drawing/2014/chart" uri="{C3380CC4-5D6E-409C-BE32-E72D297353CC}">
              <c16:uniqueId val="{00000000-C939-4DA4-AFB0-121CE898E451}"/>
            </c:ext>
          </c:extLst>
        </c:ser>
        <c:dLbls>
          <c:showLegendKey val="0"/>
          <c:showVal val="0"/>
          <c:showCatName val="0"/>
          <c:showSerName val="0"/>
          <c:showPercent val="0"/>
          <c:showBubbleSize val="0"/>
        </c:dLbls>
        <c:gapWidth val="219"/>
        <c:overlap val="-27"/>
        <c:axId val="306966176"/>
        <c:axId val="306960928"/>
      </c:barChart>
      <c:dateAx>
        <c:axId val="30696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60928"/>
        <c:crosses val="autoZero"/>
        <c:auto val="1"/>
        <c:lblOffset val="100"/>
        <c:baseTimeUnit val="months"/>
      </c:dateAx>
      <c:valAx>
        <c:axId val="30696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6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49</c:v>
                </c:pt>
                <c:pt idx="1">
                  <c:v>360</c:v>
                </c:pt>
                <c:pt idx="2">
                  <c:v>444</c:v>
                </c:pt>
                <c:pt idx="3">
                  <c:v>381</c:v>
                </c:pt>
                <c:pt idx="4">
                  <c:v>339</c:v>
                </c:pt>
                <c:pt idx="5">
                  <c:v>228</c:v>
                </c:pt>
                <c:pt idx="6">
                  <c:v>0</c:v>
                </c:pt>
              </c:numCache>
            </c:numRef>
          </c:val>
          <c:extLst>
            <c:ext xmlns:c16="http://schemas.microsoft.com/office/drawing/2014/chart" uri="{C3380CC4-5D6E-409C-BE32-E72D297353CC}">
              <c16:uniqueId val="{00000000-E4B5-448B-9DFF-4116D28458C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413</c:v>
                </c:pt>
                <c:pt idx="2">
                  <c:v>590</c:v>
                </c:pt>
                <c:pt idx="3">
                  <c:v>653</c:v>
                </c:pt>
                <c:pt idx="4">
                  <c:v>549</c:v>
                </c:pt>
                <c:pt idx="5">
                  <c:v>286</c:v>
                </c:pt>
                <c:pt idx="6">
                  <c:v>1</c:v>
                </c:pt>
              </c:numCache>
            </c:numRef>
          </c:val>
          <c:extLst>
            <c:ext xmlns:c16="http://schemas.microsoft.com/office/drawing/2014/chart" uri="{C3380CC4-5D6E-409C-BE32-E72D297353CC}">
              <c16:uniqueId val="{00000001-E4B5-448B-9DFF-4116D28458CA}"/>
            </c:ext>
          </c:extLst>
        </c:ser>
        <c:dLbls>
          <c:showLegendKey val="0"/>
          <c:showVal val="0"/>
          <c:showCatName val="0"/>
          <c:showSerName val="0"/>
          <c:showPercent val="0"/>
          <c:showBubbleSize val="0"/>
        </c:dLbls>
        <c:gapWidth val="219"/>
        <c:overlap val="-27"/>
        <c:axId val="314260096"/>
        <c:axId val="314264032"/>
      </c:barChart>
      <c:catAx>
        <c:axId val="31426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264032"/>
        <c:crosses val="autoZero"/>
        <c:auto val="1"/>
        <c:lblAlgn val="ctr"/>
        <c:lblOffset val="100"/>
        <c:noMultiLvlLbl val="0"/>
      </c:catAx>
      <c:valAx>
        <c:axId val="31426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26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2</c:v>
                </c:pt>
              </c:numCache>
            </c:numRef>
          </c:val>
          <c:extLst>
            <c:ext xmlns:c16="http://schemas.microsoft.com/office/drawing/2014/chart" uri="{C3380CC4-5D6E-409C-BE32-E72D297353CC}">
              <c16:uniqueId val="{00000000-4104-487D-9E4A-8B57669B1B5E}"/>
            </c:ext>
          </c:extLst>
        </c:ser>
        <c:dLbls>
          <c:showLegendKey val="0"/>
          <c:showVal val="0"/>
          <c:showCatName val="0"/>
          <c:showSerName val="0"/>
          <c:showPercent val="0"/>
          <c:showBubbleSize val="0"/>
        </c:dLbls>
        <c:gapWidth val="219"/>
        <c:overlap val="-27"/>
        <c:axId val="364176904"/>
        <c:axId val="364175264"/>
      </c:barChart>
      <c:dateAx>
        <c:axId val="36417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75264"/>
        <c:crosses val="autoZero"/>
        <c:auto val="1"/>
        <c:lblOffset val="100"/>
        <c:baseTimeUnit val="months"/>
      </c:dateAx>
      <c:valAx>
        <c:axId val="36417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7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E3F-4A10-8528-B7A5C158F1F8}"/>
            </c:ext>
          </c:extLst>
        </c:ser>
        <c:dLbls>
          <c:showLegendKey val="0"/>
          <c:showVal val="0"/>
          <c:showCatName val="0"/>
          <c:showSerName val="0"/>
          <c:showPercent val="0"/>
          <c:showBubbleSize val="0"/>
        </c:dLbls>
        <c:gapWidth val="219"/>
        <c:overlap val="-27"/>
        <c:axId val="314263048"/>
        <c:axId val="314263376"/>
      </c:barChart>
      <c:dateAx>
        <c:axId val="31426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263376"/>
        <c:crosses val="autoZero"/>
        <c:auto val="1"/>
        <c:lblOffset val="100"/>
        <c:baseTimeUnit val="months"/>
      </c:dateAx>
      <c:valAx>
        <c:axId val="31426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26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181</c:v>
                </c:pt>
                <c:pt idx="1">
                  <c:v>23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3A4-4312-A85C-11D5405A99CE}"/>
            </c:ext>
          </c:extLst>
        </c:ser>
        <c:dLbls>
          <c:showLegendKey val="0"/>
          <c:showVal val="0"/>
          <c:showCatName val="0"/>
          <c:showSerName val="0"/>
          <c:showPercent val="0"/>
          <c:showBubbleSize val="0"/>
        </c:dLbls>
        <c:gapWidth val="219"/>
        <c:overlap val="-27"/>
        <c:axId val="366974728"/>
        <c:axId val="366968496"/>
      </c:barChart>
      <c:catAx>
        <c:axId val="36697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68496"/>
        <c:crosses val="autoZero"/>
        <c:auto val="1"/>
        <c:lblAlgn val="ctr"/>
        <c:lblOffset val="100"/>
        <c:noMultiLvlLbl val="0"/>
      </c:catAx>
      <c:valAx>
        <c:axId val="36696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7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4E7-4FAB-926F-7932FA9E163C}"/>
            </c:ext>
          </c:extLst>
        </c:ser>
        <c:dLbls>
          <c:showLegendKey val="0"/>
          <c:showVal val="0"/>
          <c:showCatName val="0"/>
          <c:showSerName val="0"/>
          <c:showPercent val="0"/>
          <c:showBubbleSize val="0"/>
        </c:dLbls>
        <c:gapWidth val="219"/>
        <c:overlap val="-27"/>
        <c:axId val="366972760"/>
        <c:axId val="366970136"/>
      </c:barChart>
      <c:dateAx>
        <c:axId val="366972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70136"/>
        <c:crosses val="autoZero"/>
        <c:auto val="1"/>
        <c:lblOffset val="100"/>
        <c:baseTimeUnit val="months"/>
      </c:dateAx>
      <c:valAx>
        <c:axId val="36697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7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84</c:v>
                </c:pt>
              </c:numCache>
            </c:numRef>
          </c:val>
          <c:extLst>
            <c:ext xmlns:c16="http://schemas.microsoft.com/office/drawing/2014/chart" uri="{C3380CC4-5D6E-409C-BE32-E72D297353CC}">
              <c16:uniqueId val="{00000000-07D0-40A8-ADEC-7B5EA885B3B4}"/>
            </c:ext>
          </c:extLst>
        </c:ser>
        <c:dLbls>
          <c:showLegendKey val="0"/>
          <c:showVal val="0"/>
          <c:showCatName val="0"/>
          <c:showSerName val="0"/>
          <c:showPercent val="0"/>
          <c:showBubbleSize val="0"/>
        </c:dLbls>
        <c:gapWidth val="219"/>
        <c:overlap val="-27"/>
        <c:axId val="377977464"/>
        <c:axId val="377983696"/>
      </c:barChart>
      <c:dateAx>
        <c:axId val="37797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83696"/>
        <c:crosses val="autoZero"/>
        <c:auto val="1"/>
        <c:lblOffset val="100"/>
        <c:baseTimeUnit val="months"/>
      </c:dateAx>
      <c:valAx>
        <c:axId val="37798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7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115</c:v>
                </c:pt>
                <c:pt idx="1">
                  <c:v>44</c:v>
                </c:pt>
              </c:numCache>
            </c:numRef>
          </c:val>
          <c:extLst>
            <c:ext xmlns:c16="http://schemas.microsoft.com/office/drawing/2014/chart" uri="{C3380CC4-5D6E-409C-BE32-E72D297353CC}">
              <c16:uniqueId val="{00000000-7F91-409E-B66B-1B2508821F7C}"/>
            </c:ext>
          </c:extLst>
        </c:ser>
        <c:dLbls>
          <c:showLegendKey val="0"/>
          <c:showVal val="0"/>
          <c:showCatName val="0"/>
          <c:showSerName val="0"/>
          <c:showPercent val="0"/>
          <c:showBubbleSize val="0"/>
        </c:dLbls>
        <c:gapWidth val="219"/>
        <c:overlap val="-27"/>
        <c:axId val="377984024"/>
        <c:axId val="377984352"/>
      </c:barChart>
      <c:catAx>
        <c:axId val="37798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84352"/>
        <c:crosses val="autoZero"/>
        <c:auto val="1"/>
        <c:lblAlgn val="ctr"/>
        <c:lblOffset val="100"/>
        <c:noMultiLvlLbl val="0"/>
      </c:catAx>
      <c:valAx>
        <c:axId val="37798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8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2776</c:v>
                </c:pt>
                <c:pt idx="1">
                  <c:v>133</c:v>
                </c:pt>
              </c:numCache>
            </c:numRef>
          </c:val>
          <c:extLst>
            <c:ext xmlns:c16="http://schemas.microsoft.com/office/drawing/2014/chart" uri="{C3380CC4-5D6E-409C-BE32-E72D297353CC}">
              <c16:uniqueId val="{00000000-F5EE-4E0F-B9DA-47660EAAAE54}"/>
            </c:ext>
          </c:extLst>
        </c:ser>
        <c:dLbls>
          <c:showLegendKey val="0"/>
          <c:showVal val="0"/>
          <c:showCatName val="0"/>
          <c:showSerName val="0"/>
          <c:showPercent val="0"/>
          <c:showBubbleSize val="0"/>
        </c:dLbls>
        <c:gapWidth val="219"/>
        <c:overlap val="-27"/>
        <c:axId val="377985664"/>
        <c:axId val="377994520"/>
      </c:barChart>
      <c:catAx>
        <c:axId val="37798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94520"/>
        <c:crosses val="autoZero"/>
        <c:auto val="1"/>
        <c:lblAlgn val="ctr"/>
        <c:lblOffset val="100"/>
        <c:noMultiLvlLbl val="0"/>
      </c:catAx>
      <c:valAx>
        <c:axId val="37799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8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9</c:v>
                </c:pt>
              </c:numCache>
            </c:numRef>
          </c:val>
          <c:extLst>
            <c:ext xmlns:c16="http://schemas.microsoft.com/office/drawing/2014/chart" uri="{C3380CC4-5D6E-409C-BE32-E72D297353CC}">
              <c16:uniqueId val="{00000000-1CCF-4132-B3D2-E9F05D710BA7}"/>
            </c:ext>
          </c:extLst>
        </c:ser>
        <c:dLbls>
          <c:showLegendKey val="0"/>
          <c:showVal val="0"/>
          <c:showCatName val="0"/>
          <c:showSerName val="0"/>
          <c:showPercent val="0"/>
          <c:showBubbleSize val="0"/>
        </c:dLbls>
        <c:gapWidth val="219"/>
        <c:overlap val="-27"/>
        <c:axId val="415871040"/>
        <c:axId val="415881208"/>
      </c:barChart>
      <c:dateAx>
        <c:axId val="41587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81208"/>
        <c:crosses val="autoZero"/>
        <c:auto val="1"/>
        <c:lblOffset val="100"/>
        <c:baseTimeUnit val="months"/>
      </c:dateAx>
      <c:valAx>
        <c:axId val="41588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7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30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7F9-41B6-89EB-962B64050B1E}"/>
            </c:ext>
          </c:extLst>
        </c:ser>
        <c:dLbls>
          <c:showLegendKey val="0"/>
          <c:showVal val="0"/>
          <c:showCatName val="0"/>
          <c:showSerName val="0"/>
          <c:showPercent val="0"/>
          <c:showBubbleSize val="0"/>
        </c:dLbls>
        <c:gapWidth val="219"/>
        <c:overlap val="-27"/>
        <c:axId val="415871368"/>
        <c:axId val="415873992"/>
      </c:barChart>
      <c:dateAx>
        <c:axId val="415871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73992"/>
        <c:crosses val="autoZero"/>
        <c:auto val="1"/>
        <c:lblOffset val="100"/>
        <c:baseTimeUnit val="months"/>
      </c:dateAx>
      <c:valAx>
        <c:axId val="41587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7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1244</c:v>
                </c:pt>
                <c:pt idx="1">
                  <c:v>60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F9A-4894-A84B-C1D616A84410}"/>
            </c:ext>
          </c:extLst>
        </c:ser>
        <c:dLbls>
          <c:showLegendKey val="0"/>
          <c:showVal val="0"/>
          <c:showCatName val="0"/>
          <c:showSerName val="0"/>
          <c:showPercent val="0"/>
          <c:showBubbleSize val="0"/>
        </c:dLbls>
        <c:gapWidth val="219"/>
        <c:overlap val="-27"/>
        <c:axId val="415885800"/>
        <c:axId val="415890720"/>
      </c:barChart>
      <c:catAx>
        <c:axId val="41588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90720"/>
        <c:crosses val="autoZero"/>
        <c:auto val="1"/>
        <c:lblAlgn val="ctr"/>
        <c:lblOffset val="100"/>
        <c:noMultiLvlLbl val="0"/>
      </c:catAx>
      <c:valAx>
        <c:axId val="41589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88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4E60-EBE6-44E0-A526-F37609DDD68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581FBC1-7823-4A63-B0CB-81B563A1E1C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49829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A5ADD-9342-487A-BD9B-A1B1917B4C66}"/>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BD068189-7051-4E5E-9183-3859B6D3105D}"/>
              </a:ext>
            </a:extLst>
          </p:cNvPr>
          <p:cNvGraphicFramePr>
            <a:graphicFrameLocks noGrp="1"/>
          </p:cNvGraphicFramePr>
          <p:nvPr>
            <p:ph type="chart" sz="quarter" idx="13"/>
            <p:extLst>
              <p:ext uri="{D42A27DB-BD31-4B8C-83A1-F6EECF244321}">
                <p14:modId xmlns:p14="http://schemas.microsoft.com/office/powerpoint/2010/main" val="680162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F6DA2-631D-4C8A-B0F8-F0A34575A10C}"/>
              </a:ext>
            </a:extLst>
          </p:cNvPr>
          <p:cNvSpPr>
            <a:spLocks noGrp="1"/>
          </p:cNvSpPr>
          <p:nvPr>
            <p:ph type="body" sz="quarter" idx="14"/>
          </p:nvPr>
        </p:nvSpPr>
        <p:spPr/>
        <p:txBody>
          <a:bodyPr/>
          <a:lstStyle/>
          <a:p>
            <a:r>
              <a:rPr lang="en-US"/>
              <a:t>12/01/2019 - 12/31/2020</a:t>
            </a:r>
          </a:p>
        </p:txBody>
      </p:sp>
      <p:sp>
        <p:nvSpPr>
          <p:cNvPr id="5" name="Footer Placeholder 4">
            <a:extLst>
              <a:ext uri="{FF2B5EF4-FFF2-40B4-BE49-F238E27FC236}">
                <a16:creationId xmlns:a16="http://schemas.microsoft.com/office/drawing/2014/main" id="{C0559922-92BF-445A-9F73-A596AF624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6140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A9FF6-B1E3-4231-8DA6-CD5BA0504812}"/>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F9E86FC-2632-47D5-8CEF-EEA9D34FF3CB}"/>
              </a:ext>
            </a:extLst>
          </p:cNvPr>
          <p:cNvGraphicFramePr>
            <a:graphicFrameLocks noGrp="1"/>
          </p:cNvGraphicFramePr>
          <p:nvPr>
            <p:ph type="tbl" sz="quarter" idx="13"/>
            <p:extLst>
              <p:ext uri="{D42A27DB-BD31-4B8C-83A1-F6EECF244321}">
                <p14:modId xmlns:p14="http://schemas.microsoft.com/office/powerpoint/2010/main" val="320620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4939842"/>
                    </a:ext>
                  </a:extLst>
                </a:gridCol>
                <a:gridCol w="740664">
                  <a:extLst>
                    <a:ext uri="{9D8B030D-6E8A-4147-A177-3AD203B41FA5}">
                      <a16:colId xmlns:a16="http://schemas.microsoft.com/office/drawing/2014/main" val="4049366018"/>
                    </a:ext>
                  </a:extLst>
                </a:gridCol>
                <a:gridCol w="740664">
                  <a:extLst>
                    <a:ext uri="{9D8B030D-6E8A-4147-A177-3AD203B41FA5}">
                      <a16:colId xmlns:a16="http://schemas.microsoft.com/office/drawing/2014/main" val="3748864429"/>
                    </a:ext>
                  </a:extLst>
                </a:gridCol>
                <a:gridCol w="740664">
                  <a:extLst>
                    <a:ext uri="{9D8B030D-6E8A-4147-A177-3AD203B41FA5}">
                      <a16:colId xmlns:a16="http://schemas.microsoft.com/office/drawing/2014/main" val="190328914"/>
                    </a:ext>
                  </a:extLst>
                </a:gridCol>
                <a:gridCol w="740664">
                  <a:extLst>
                    <a:ext uri="{9D8B030D-6E8A-4147-A177-3AD203B41FA5}">
                      <a16:colId xmlns:a16="http://schemas.microsoft.com/office/drawing/2014/main" val="889374634"/>
                    </a:ext>
                  </a:extLst>
                </a:gridCol>
                <a:gridCol w="740664">
                  <a:extLst>
                    <a:ext uri="{9D8B030D-6E8A-4147-A177-3AD203B41FA5}">
                      <a16:colId xmlns:a16="http://schemas.microsoft.com/office/drawing/2014/main" val="3506016157"/>
                    </a:ext>
                  </a:extLst>
                </a:gridCol>
                <a:gridCol w="740664">
                  <a:extLst>
                    <a:ext uri="{9D8B030D-6E8A-4147-A177-3AD203B41FA5}">
                      <a16:colId xmlns:a16="http://schemas.microsoft.com/office/drawing/2014/main" val="1433500577"/>
                    </a:ext>
                  </a:extLst>
                </a:gridCol>
                <a:gridCol w="740664">
                  <a:extLst>
                    <a:ext uri="{9D8B030D-6E8A-4147-A177-3AD203B41FA5}">
                      <a16:colId xmlns:a16="http://schemas.microsoft.com/office/drawing/2014/main" val="2342890950"/>
                    </a:ext>
                  </a:extLst>
                </a:gridCol>
                <a:gridCol w="740664">
                  <a:extLst>
                    <a:ext uri="{9D8B030D-6E8A-4147-A177-3AD203B41FA5}">
                      <a16:colId xmlns:a16="http://schemas.microsoft.com/office/drawing/2014/main" val="3860524886"/>
                    </a:ext>
                  </a:extLst>
                </a:gridCol>
                <a:gridCol w="740664">
                  <a:extLst>
                    <a:ext uri="{9D8B030D-6E8A-4147-A177-3AD203B41FA5}">
                      <a16:colId xmlns:a16="http://schemas.microsoft.com/office/drawing/2014/main" val="22976370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46268999"/>
                  </a:ext>
                </a:extLst>
              </a:tr>
              <a:tr h="370840">
                <a:tc>
                  <a:txBody>
                    <a:bodyPr/>
                    <a:lstStyle/>
                    <a:p>
                      <a:r>
                        <a:rPr lang="en-US" sz="1000"/>
                        <a:t>Philadelphia Insurance Companies</a:t>
                      </a:r>
                    </a:p>
                  </a:txBody>
                  <a:tcPr/>
                </a:tc>
                <a:tc>
                  <a:txBody>
                    <a:bodyPr/>
                    <a:lstStyle/>
                    <a:p>
                      <a:r>
                        <a:rPr lang="en-US" sz="1000"/>
                        <a:t>4406</a:t>
                      </a:r>
                    </a:p>
                  </a:txBody>
                  <a:tcPr/>
                </a:tc>
                <a:tc>
                  <a:txBody>
                    <a:bodyPr/>
                    <a:lstStyle/>
                    <a:p>
                      <a:r>
                        <a:rPr lang="en-US" sz="1000"/>
                        <a:t>10</a:t>
                      </a:r>
                    </a:p>
                  </a:txBody>
                  <a:tcPr/>
                </a:tc>
                <a:tc>
                  <a:txBody>
                    <a:bodyPr/>
                    <a:lstStyle/>
                    <a:p>
                      <a:r>
                        <a:rPr lang="en-US" sz="1000"/>
                        <a:t>29</a:t>
                      </a:r>
                    </a:p>
                  </a:txBody>
                  <a:tcPr/>
                </a:tc>
                <a:tc>
                  <a:txBody>
                    <a:bodyPr/>
                    <a:lstStyle/>
                    <a:p>
                      <a:r>
                        <a:rPr lang="en-US" sz="1000"/>
                        <a:t>729</a:t>
                      </a:r>
                    </a:p>
                  </a:txBody>
                  <a:tcPr/>
                </a:tc>
                <a:tc>
                  <a:txBody>
                    <a:bodyPr/>
                    <a:lstStyle/>
                    <a:p>
                      <a:r>
                        <a:rPr lang="en-US" sz="1000"/>
                        <a:t>34</a:t>
                      </a:r>
                    </a:p>
                  </a:txBody>
                  <a:tcPr/>
                </a:tc>
                <a:tc>
                  <a:txBody>
                    <a:bodyPr/>
                    <a:lstStyle/>
                    <a:p>
                      <a:r>
                        <a:rPr lang="en-US" sz="1000"/>
                        <a:t>32</a:t>
                      </a:r>
                    </a:p>
                  </a:txBody>
                  <a:tcPr/>
                </a:tc>
                <a:tc>
                  <a:txBody>
                    <a:bodyPr/>
                    <a:lstStyle/>
                    <a:p>
                      <a:r>
                        <a:rPr lang="en-US" sz="1000"/>
                        <a:t>0</a:t>
                      </a:r>
                    </a:p>
                  </a:txBody>
                  <a:tcPr/>
                </a:tc>
                <a:tc>
                  <a:txBody>
                    <a:bodyPr/>
                    <a:lstStyle/>
                    <a:p>
                      <a:r>
                        <a:rPr lang="en-US" sz="1000"/>
                        <a:t>0.6229 %</a:t>
                      </a:r>
                    </a:p>
                  </a:txBody>
                  <a:tcPr/>
                </a:tc>
                <a:tc>
                  <a:txBody>
                    <a:bodyPr/>
                    <a:lstStyle/>
                    <a:p>
                      <a:r>
                        <a:rPr lang="en-US" sz="1000"/>
                        <a:t>0.0 %</a:t>
                      </a:r>
                    </a:p>
                  </a:txBody>
                  <a:tcPr/>
                </a:tc>
                <a:extLst>
                  <a:ext uri="{0D108BD9-81ED-4DB2-BD59-A6C34878D82A}">
                    <a16:rowId xmlns:a16="http://schemas.microsoft.com/office/drawing/2014/main" val="309627424"/>
                  </a:ext>
                </a:extLst>
              </a:tr>
            </a:tbl>
          </a:graphicData>
        </a:graphic>
      </p:graphicFrame>
      <p:sp>
        <p:nvSpPr>
          <p:cNvPr id="4" name="Text Placeholder 3">
            <a:extLst>
              <a:ext uri="{FF2B5EF4-FFF2-40B4-BE49-F238E27FC236}">
                <a16:creationId xmlns:a16="http://schemas.microsoft.com/office/drawing/2014/main" id="{9D57DC16-C016-466C-9665-796DF69852A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882428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49C01-586A-4683-A7A2-D7B2C09ABEDE}"/>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065F8E46-4E07-45FE-9F24-6B389FE9E568}"/>
              </a:ext>
            </a:extLst>
          </p:cNvPr>
          <p:cNvGraphicFramePr>
            <a:graphicFrameLocks noGrp="1"/>
          </p:cNvGraphicFramePr>
          <p:nvPr>
            <p:ph type="chart" sz="quarter" idx="13"/>
            <p:extLst>
              <p:ext uri="{D42A27DB-BD31-4B8C-83A1-F6EECF244321}">
                <p14:modId xmlns:p14="http://schemas.microsoft.com/office/powerpoint/2010/main" val="2607937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67E074-E447-45DA-9A74-62AD8771AB5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A4B4AE7-81D3-4A78-9EE9-303724A1A4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6914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EA1FE-CF0B-4A9B-A6E0-171830A76A3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E35532C-D84A-4DAD-A3C0-9B6546DF713E}"/>
              </a:ext>
            </a:extLst>
          </p:cNvPr>
          <p:cNvGraphicFramePr>
            <a:graphicFrameLocks noGrp="1"/>
          </p:cNvGraphicFramePr>
          <p:nvPr>
            <p:ph type="chart" sz="quarter" idx="13"/>
            <p:extLst>
              <p:ext uri="{D42A27DB-BD31-4B8C-83A1-F6EECF244321}">
                <p14:modId xmlns:p14="http://schemas.microsoft.com/office/powerpoint/2010/main" val="2449496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233DC-04BE-4C1E-8BB5-C5272C1A8E1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30BF158-1076-478E-A62E-57D4D90597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4378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FA20B-01B9-4CF0-A626-C7646D756DBB}"/>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2DC71ACA-0238-455D-A80A-8AE71C894438}"/>
              </a:ext>
            </a:extLst>
          </p:cNvPr>
          <p:cNvGraphicFramePr>
            <a:graphicFrameLocks noGrp="1"/>
          </p:cNvGraphicFramePr>
          <p:nvPr>
            <p:ph type="chart" sz="quarter" idx="13"/>
            <p:extLst>
              <p:ext uri="{D42A27DB-BD31-4B8C-83A1-F6EECF244321}">
                <p14:modId xmlns:p14="http://schemas.microsoft.com/office/powerpoint/2010/main" val="3722901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0D8AB-3DD2-44D6-A01A-0C6D678F335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70E4A28-463F-413C-B7AA-D24AC7E5B2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330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59EAA-9047-4CDE-99C2-BE64CAD4968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179FFA6-A52C-4757-A774-8AA90CE17695}"/>
              </a:ext>
            </a:extLst>
          </p:cNvPr>
          <p:cNvGraphicFramePr>
            <a:graphicFrameLocks noGrp="1"/>
          </p:cNvGraphicFramePr>
          <p:nvPr>
            <p:ph type="chart" sz="quarter" idx="13"/>
            <p:extLst>
              <p:ext uri="{D42A27DB-BD31-4B8C-83A1-F6EECF244321}">
                <p14:modId xmlns:p14="http://schemas.microsoft.com/office/powerpoint/2010/main" val="2757404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C10528-C90C-4342-ADD1-A43DF663D14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15946A8-FCB2-4C22-8B74-F1D1EBC6F3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38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7597C-C592-4E6C-B463-C06F085AA9FD}"/>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450CA3E6-B602-42F6-B509-3BEE42E8D6BE}"/>
              </a:ext>
            </a:extLst>
          </p:cNvPr>
          <p:cNvGraphicFramePr>
            <a:graphicFrameLocks noGrp="1"/>
          </p:cNvGraphicFramePr>
          <p:nvPr>
            <p:ph type="tbl" sz="quarter" idx="13"/>
            <p:extLst>
              <p:ext uri="{D42A27DB-BD31-4B8C-83A1-F6EECF244321}">
                <p14:modId xmlns:p14="http://schemas.microsoft.com/office/powerpoint/2010/main" val="64235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54257199"/>
                    </a:ext>
                  </a:extLst>
                </a:gridCol>
                <a:gridCol w="740664">
                  <a:extLst>
                    <a:ext uri="{9D8B030D-6E8A-4147-A177-3AD203B41FA5}">
                      <a16:colId xmlns:a16="http://schemas.microsoft.com/office/drawing/2014/main" val="416378344"/>
                    </a:ext>
                  </a:extLst>
                </a:gridCol>
                <a:gridCol w="740664">
                  <a:extLst>
                    <a:ext uri="{9D8B030D-6E8A-4147-A177-3AD203B41FA5}">
                      <a16:colId xmlns:a16="http://schemas.microsoft.com/office/drawing/2014/main" val="1929646250"/>
                    </a:ext>
                  </a:extLst>
                </a:gridCol>
                <a:gridCol w="740664">
                  <a:extLst>
                    <a:ext uri="{9D8B030D-6E8A-4147-A177-3AD203B41FA5}">
                      <a16:colId xmlns:a16="http://schemas.microsoft.com/office/drawing/2014/main" val="4239694578"/>
                    </a:ext>
                  </a:extLst>
                </a:gridCol>
                <a:gridCol w="740664">
                  <a:extLst>
                    <a:ext uri="{9D8B030D-6E8A-4147-A177-3AD203B41FA5}">
                      <a16:colId xmlns:a16="http://schemas.microsoft.com/office/drawing/2014/main" val="1306009752"/>
                    </a:ext>
                  </a:extLst>
                </a:gridCol>
                <a:gridCol w="740664">
                  <a:extLst>
                    <a:ext uri="{9D8B030D-6E8A-4147-A177-3AD203B41FA5}">
                      <a16:colId xmlns:a16="http://schemas.microsoft.com/office/drawing/2014/main" val="2788626577"/>
                    </a:ext>
                  </a:extLst>
                </a:gridCol>
                <a:gridCol w="740664">
                  <a:extLst>
                    <a:ext uri="{9D8B030D-6E8A-4147-A177-3AD203B41FA5}">
                      <a16:colId xmlns:a16="http://schemas.microsoft.com/office/drawing/2014/main" val="963492516"/>
                    </a:ext>
                  </a:extLst>
                </a:gridCol>
                <a:gridCol w="740664">
                  <a:extLst>
                    <a:ext uri="{9D8B030D-6E8A-4147-A177-3AD203B41FA5}">
                      <a16:colId xmlns:a16="http://schemas.microsoft.com/office/drawing/2014/main" val="535465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347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- 2020-01-07 15:18:52</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Learn more: http://bit.ly/36takaR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551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- 2020-01-13 16:13:00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our new Co-Chief Underwriting Officer and three new Senior Vice Presidents! Learn more: http://bit.ly/2FKwz0d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28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- 2020-01-15 13:11:53</a:t>
                      </a:r>
                      <a:r>
                        <a:rPr kumimoji="0" lang="en-US" sz="1000" b="0" i="0" u="none" strike="noStrike" kern="1200" cap="none" spc="0" normalizeH="0" baseline="0" noProof="0">
                          <a:ln>
                            <a:noFill/>
                          </a:ln>
                          <a:solidFill>
                            <a:prstClr val="black"/>
                          </a:solidFill>
                          <a:effectLst/>
                          <a:uLnTx/>
                          <a:uFillTx/>
                          <a:latin typeface="+mn-lt"/>
                          <a:ea typeface="+mn-ea"/>
                          <a:cs typeface="+mn-cs"/>
                        </a:rPr>
                        <a:t>
 PHLY executives recently traveled to Seattle for the Northwest Region Roadshow. Each year, our leadership team travels across the U.S. to meet with employees and share ideas about how we can all work together to support our customers and each other. Here's a snapshot of the leadership team with Ken Klassy, RVP of Marketing, who's celebrating his 30th anniversary with PHLY! #ThinkPHLY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3836122"/>
                  </a:ext>
                </a:extLst>
              </a:tr>
            </a:tbl>
          </a:graphicData>
        </a:graphic>
      </p:graphicFrame>
      <p:sp>
        <p:nvSpPr>
          <p:cNvPr id="4" name="Text Placeholder 3">
            <a:extLst>
              <a:ext uri="{FF2B5EF4-FFF2-40B4-BE49-F238E27FC236}">
                <a16:creationId xmlns:a16="http://schemas.microsoft.com/office/drawing/2014/main" id="{2254D9EB-9200-4CA2-898C-753521BF80C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31610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22E4E-1597-4271-A2F4-4AA611EF42B1}"/>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A235B44D-238D-4F48-8CA1-20C50E073737}"/>
              </a:ext>
            </a:extLst>
          </p:cNvPr>
          <p:cNvGraphicFramePr>
            <a:graphicFrameLocks noGrp="1"/>
          </p:cNvGraphicFramePr>
          <p:nvPr>
            <p:ph type="tbl" sz="quarter" idx="13"/>
            <p:extLst>
              <p:ext uri="{D42A27DB-BD31-4B8C-83A1-F6EECF244321}">
                <p14:modId xmlns:p14="http://schemas.microsoft.com/office/powerpoint/2010/main" val="198632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46740549"/>
                    </a:ext>
                  </a:extLst>
                </a:gridCol>
                <a:gridCol w="740664">
                  <a:extLst>
                    <a:ext uri="{9D8B030D-6E8A-4147-A177-3AD203B41FA5}">
                      <a16:colId xmlns:a16="http://schemas.microsoft.com/office/drawing/2014/main" val="1148819565"/>
                    </a:ext>
                  </a:extLst>
                </a:gridCol>
                <a:gridCol w="740664">
                  <a:extLst>
                    <a:ext uri="{9D8B030D-6E8A-4147-A177-3AD203B41FA5}">
                      <a16:colId xmlns:a16="http://schemas.microsoft.com/office/drawing/2014/main" val="1959046769"/>
                    </a:ext>
                  </a:extLst>
                </a:gridCol>
                <a:gridCol w="740664">
                  <a:extLst>
                    <a:ext uri="{9D8B030D-6E8A-4147-A177-3AD203B41FA5}">
                      <a16:colId xmlns:a16="http://schemas.microsoft.com/office/drawing/2014/main" val="2750622674"/>
                    </a:ext>
                  </a:extLst>
                </a:gridCol>
                <a:gridCol w="740664">
                  <a:extLst>
                    <a:ext uri="{9D8B030D-6E8A-4147-A177-3AD203B41FA5}">
                      <a16:colId xmlns:a16="http://schemas.microsoft.com/office/drawing/2014/main" val="3043810518"/>
                    </a:ext>
                  </a:extLst>
                </a:gridCol>
                <a:gridCol w="740664">
                  <a:extLst>
                    <a:ext uri="{9D8B030D-6E8A-4147-A177-3AD203B41FA5}">
                      <a16:colId xmlns:a16="http://schemas.microsoft.com/office/drawing/2014/main" val="2826751300"/>
                    </a:ext>
                  </a:extLst>
                </a:gridCol>
                <a:gridCol w="740664">
                  <a:extLst>
                    <a:ext uri="{9D8B030D-6E8A-4147-A177-3AD203B41FA5}">
                      <a16:colId xmlns:a16="http://schemas.microsoft.com/office/drawing/2014/main" val="3207878483"/>
                    </a:ext>
                  </a:extLst>
                </a:gridCol>
                <a:gridCol w="740664">
                  <a:extLst>
                    <a:ext uri="{9D8B030D-6E8A-4147-A177-3AD203B41FA5}">
                      <a16:colId xmlns:a16="http://schemas.microsoft.com/office/drawing/2014/main" val="6211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142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- 2020-01-02 16:11:00</a:t>
                      </a:r>
                      <a:r>
                        <a:rPr kumimoji="0" lang="en-US" sz="1000" b="0" i="0" u="none" strike="noStrike" kern="1200" cap="none" spc="0" normalizeH="0" baseline="0" noProof="0">
                          <a:ln>
                            <a:noFill/>
                          </a:ln>
                          <a:solidFill>
                            <a:prstClr val="black"/>
                          </a:solidFill>
                          <a:effectLst/>
                          <a:uLnTx/>
                          <a:uFillTx/>
                          <a:latin typeface="+mn-lt"/>
                          <a:ea typeface="+mn-ea"/>
                          <a:cs typeface="+mn-cs"/>
                        </a:rPr>
                        <a:t>
 Another year has come and gone. As we welcome 2020, we’re looking back at the moments that shaped a memorable year. From volunteering and raising money for worthy organizations to having fun at work, 2019 was an eventful year for #TEAMPHLY! Here’s a recap of some of the moments you may have forgotten.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461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- 2020-01-30 13:17:08</a:t>
                      </a:r>
                      <a:r>
                        <a:rPr kumimoji="0" lang="en-US" sz="1000" b="0" i="0" u="none" strike="noStrike" kern="1200" cap="none" spc="0" normalizeH="0" baseline="0" noProof="0">
                          <a:ln>
                            <a:noFill/>
                          </a:ln>
                          <a:solidFill>
                            <a:prstClr val="black"/>
                          </a:solidFill>
                          <a:effectLst/>
                          <a:uLnTx/>
                          <a:uFillTx/>
                          <a:latin typeface="+mn-lt"/>
                          <a:ea typeface="+mn-ea"/>
                          <a:cs typeface="+mn-cs"/>
                        </a:rPr>
                        <a:t>
 Our Corporate Social Responsibility team was excited to accept an award on behalf of PHLY for sponsoring the 2019 Autism Speaks Walk! The annual walk is the world’s largest autism fundraising event dedicated to improving the lives of people with autism.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909856"/>
                  </a:ext>
                </a:extLst>
              </a:tr>
            </a:tbl>
          </a:graphicData>
        </a:graphic>
      </p:graphicFrame>
      <p:sp>
        <p:nvSpPr>
          <p:cNvPr id="4" name="Text Placeholder 3">
            <a:extLst>
              <a:ext uri="{FF2B5EF4-FFF2-40B4-BE49-F238E27FC236}">
                <a16:creationId xmlns:a16="http://schemas.microsoft.com/office/drawing/2014/main" id="{5D681D30-0977-42FC-8113-338E3E136367}"/>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776248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53F9-46E4-462A-AE58-D3B00D4485D8}"/>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87E6E4A8-377D-4D31-ADE2-1EF085E37E09}"/>
              </a:ext>
            </a:extLst>
          </p:cNvPr>
          <p:cNvGraphicFramePr>
            <a:graphicFrameLocks noGrp="1"/>
          </p:cNvGraphicFramePr>
          <p:nvPr>
            <p:ph type="chart" sz="quarter" idx="13"/>
            <p:extLst>
              <p:ext uri="{D42A27DB-BD31-4B8C-83A1-F6EECF244321}">
                <p14:modId xmlns:p14="http://schemas.microsoft.com/office/powerpoint/2010/main" val="3671570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7D98C-2F02-4252-A41B-5F6550C16452}"/>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E58B0570-8C3E-4075-A3AA-970D68CA9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28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CC7A5-3DF5-4243-8932-FF63AD1E1A5B}"/>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C7A9D953-4ACD-4D50-B3FC-4B5C8770166D}"/>
              </a:ext>
            </a:extLst>
          </p:cNvPr>
          <p:cNvGraphicFramePr>
            <a:graphicFrameLocks noGrp="1"/>
          </p:cNvGraphicFramePr>
          <p:nvPr>
            <p:ph type="tbl" sz="quarter" idx="13"/>
            <p:extLst>
              <p:ext uri="{D42A27DB-BD31-4B8C-83A1-F6EECF244321}">
                <p14:modId xmlns:p14="http://schemas.microsoft.com/office/powerpoint/2010/main" val="99469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96874888"/>
                    </a:ext>
                  </a:extLst>
                </a:gridCol>
                <a:gridCol w="411480">
                  <a:extLst>
                    <a:ext uri="{9D8B030D-6E8A-4147-A177-3AD203B41FA5}">
                      <a16:colId xmlns:a16="http://schemas.microsoft.com/office/drawing/2014/main" val="3118390912"/>
                    </a:ext>
                  </a:extLst>
                </a:gridCol>
                <a:gridCol w="411480">
                  <a:extLst>
                    <a:ext uri="{9D8B030D-6E8A-4147-A177-3AD203B41FA5}">
                      <a16:colId xmlns:a16="http://schemas.microsoft.com/office/drawing/2014/main" val="4133783870"/>
                    </a:ext>
                  </a:extLst>
                </a:gridCol>
                <a:gridCol w="411480">
                  <a:extLst>
                    <a:ext uri="{9D8B030D-6E8A-4147-A177-3AD203B41FA5}">
                      <a16:colId xmlns:a16="http://schemas.microsoft.com/office/drawing/2014/main" val="4207435789"/>
                    </a:ext>
                  </a:extLst>
                </a:gridCol>
                <a:gridCol w="411480">
                  <a:extLst>
                    <a:ext uri="{9D8B030D-6E8A-4147-A177-3AD203B41FA5}">
                      <a16:colId xmlns:a16="http://schemas.microsoft.com/office/drawing/2014/main" val="1290273887"/>
                    </a:ext>
                  </a:extLst>
                </a:gridCol>
                <a:gridCol w="411480">
                  <a:extLst>
                    <a:ext uri="{9D8B030D-6E8A-4147-A177-3AD203B41FA5}">
                      <a16:colId xmlns:a16="http://schemas.microsoft.com/office/drawing/2014/main" val="169450201"/>
                    </a:ext>
                  </a:extLst>
                </a:gridCol>
                <a:gridCol w="411480">
                  <a:extLst>
                    <a:ext uri="{9D8B030D-6E8A-4147-A177-3AD203B41FA5}">
                      <a16:colId xmlns:a16="http://schemas.microsoft.com/office/drawing/2014/main" val="2954679060"/>
                    </a:ext>
                  </a:extLst>
                </a:gridCol>
                <a:gridCol w="411480">
                  <a:extLst>
                    <a:ext uri="{9D8B030D-6E8A-4147-A177-3AD203B41FA5}">
                      <a16:colId xmlns:a16="http://schemas.microsoft.com/office/drawing/2014/main" val="3447409227"/>
                    </a:ext>
                  </a:extLst>
                </a:gridCol>
                <a:gridCol w="411480">
                  <a:extLst>
                    <a:ext uri="{9D8B030D-6E8A-4147-A177-3AD203B41FA5}">
                      <a16:colId xmlns:a16="http://schemas.microsoft.com/office/drawing/2014/main" val="2657395267"/>
                    </a:ext>
                  </a:extLst>
                </a:gridCol>
                <a:gridCol w="411480">
                  <a:extLst>
                    <a:ext uri="{9D8B030D-6E8A-4147-A177-3AD203B41FA5}">
                      <a16:colId xmlns:a16="http://schemas.microsoft.com/office/drawing/2014/main" val="733089918"/>
                    </a:ext>
                  </a:extLst>
                </a:gridCol>
                <a:gridCol w="411480">
                  <a:extLst>
                    <a:ext uri="{9D8B030D-6E8A-4147-A177-3AD203B41FA5}">
                      <a16:colId xmlns:a16="http://schemas.microsoft.com/office/drawing/2014/main" val="2676198610"/>
                    </a:ext>
                  </a:extLst>
                </a:gridCol>
                <a:gridCol w="411480">
                  <a:extLst>
                    <a:ext uri="{9D8B030D-6E8A-4147-A177-3AD203B41FA5}">
                      <a16:colId xmlns:a16="http://schemas.microsoft.com/office/drawing/2014/main" val="3782461502"/>
                    </a:ext>
                  </a:extLst>
                </a:gridCol>
                <a:gridCol w="411480">
                  <a:extLst>
                    <a:ext uri="{9D8B030D-6E8A-4147-A177-3AD203B41FA5}">
                      <a16:colId xmlns:a16="http://schemas.microsoft.com/office/drawing/2014/main" val="1227779613"/>
                    </a:ext>
                  </a:extLst>
                </a:gridCol>
                <a:gridCol w="411480">
                  <a:extLst>
                    <a:ext uri="{9D8B030D-6E8A-4147-A177-3AD203B41FA5}">
                      <a16:colId xmlns:a16="http://schemas.microsoft.com/office/drawing/2014/main" val="12063080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75265268"/>
                  </a:ext>
                </a:extLst>
              </a:tr>
              <a:tr h="370840">
                <a:tc>
                  <a:txBody>
                    <a:bodyPr/>
                    <a:lstStyle/>
                    <a:p>
                      <a:r>
                        <a:rPr lang="en-US" sz="1000"/>
                        <a:t>PHLY Insurance Co.</a:t>
                      </a:r>
                    </a:p>
                  </a:txBody>
                  <a:tcPr/>
                </a:tc>
                <a:tc>
                  <a:txBody>
                    <a:bodyPr/>
                    <a:lstStyle/>
                    <a:p>
                      <a:r>
                        <a:rPr lang="en-US" sz="1000"/>
                        <a:t>3513</a:t>
                      </a:r>
                    </a:p>
                  </a:txBody>
                  <a:tcPr/>
                </a:tc>
                <a:tc>
                  <a:txBody>
                    <a:bodyPr/>
                    <a:lstStyle/>
                    <a:p>
                      <a:r>
                        <a:rPr lang="en-US" sz="1000"/>
                        <a:t>69</a:t>
                      </a:r>
                    </a:p>
                  </a:txBody>
                  <a:tcPr/>
                </a:tc>
                <a:tc>
                  <a:txBody>
                    <a:bodyPr/>
                    <a:lstStyle/>
                    <a:p>
                      <a:r>
                        <a:rPr lang="en-US" sz="1000"/>
                        <a:t>35</a:t>
                      </a:r>
                    </a:p>
                  </a:txBody>
                  <a:tcPr/>
                </a:tc>
                <a:tc>
                  <a:txBody>
                    <a:bodyPr/>
                    <a:lstStyle/>
                    <a:p>
                      <a:r>
                        <a:rPr lang="en-US" sz="1000"/>
                        <a:t>29</a:t>
                      </a:r>
                    </a:p>
                  </a:txBody>
                  <a:tcPr/>
                </a:tc>
                <a:tc>
                  <a:txBody>
                    <a:bodyPr/>
                    <a:lstStyle/>
                    <a:p>
                      <a:r>
                        <a:rPr lang="en-US" sz="1000"/>
                        <a:t>5</a:t>
                      </a:r>
                    </a:p>
                  </a:txBody>
                  <a:tcPr/>
                </a:tc>
                <a:tc>
                  <a:txBody>
                    <a:bodyPr/>
                    <a:lstStyle/>
                    <a:p>
                      <a:r>
                        <a:rPr lang="en-US" sz="1000"/>
                        <a:t>1</a:t>
                      </a:r>
                    </a:p>
                  </a:txBody>
                  <a:tcPr/>
                </a:tc>
                <a:tc>
                  <a:txBody>
                    <a:bodyPr/>
                    <a:lstStyle/>
                    <a:p>
                      <a:r>
                        <a:rPr lang="en-US" sz="1000"/>
                        <a:t>15</a:t>
                      </a:r>
                    </a:p>
                  </a:txBody>
                  <a:tcPr/>
                </a:tc>
                <a:tc>
                  <a:txBody>
                    <a:bodyPr/>
                    <a:lstStyle/>
                    <a:p>
                      <a:r>
                        <a:rPr lang="en-US" sz="1000"/>
                        <a:t>14</a:t>
                      </a:r>
                    </a:p>
                  </a:txBody>
                  <a:tcPr/>
                </a:tc>
                <a:tc>
                  <a:txBody>
                    <a:bodyPr/>
                    <a:lstStyle/>
                    <a:p>
                      <a:r>
                        <a:rPr lang="en-US" sz="1000"/>
                        <a:t>165</a:t>
                      </a:r>
                    </a:p>
                  </a:txBody>
                  <a:tcPr/>
                </a:tc>
                <a:tc>
                  <a:txBody>
                    <a:bodyPr/>
                    <a:lstStyle/>
                    <a:p>
                      <a:r>
                        <a:rPr lang="en-US" sz="1000"/>
                        <a:t>2</a:t>
                      </a:r>
                    </a:p>
                  </a:txBody>
                  <a:tcPr/>
                </a:tc>
                <a:tc>
                  <a:txBody>
                    <a:bodyPr/>
                    <a:lstStyle/>
                    <a:p>
                      <a:r>
                        <a:rPr lang="en-US" sz="1000"/>
                        <a:t>4</a:t>
                      </a:r>
                    </a:p>
                  </a:txBody>
                  <a:tcPr/>
                </a:tc>
                <a:tc>
                  <a:txBody>
                    <a:bodyPr/>
                    <a:lstStyle/>
                    <a:p>
                      <a:r>
                        <a:rPr lang="en-US" sz="1000"/>
                        <a:t>0.1795 %</a:t>
                      </a:r>
                    </a:p>
                  </a:txBody>
                  <a:tcPr/>
                </a:tc>
                <a:tc>
                  <a:txBody>
                    <a:bodyPr/>
                    <a:lstStyle/>
                    <a:p>
                      <a:r>
                        <a:rPr lang="en-US" sz="1000"/>
                        <a:t>0.0 %</a:t>
                      </a:r>
                    </a:p>
                  </a:txBody>
                  <a:tcPr/>
                </a:tc>
                <a:extLst>
                  <a:ext uri="{0D108BD9-81ED-4DB2-BD59-A6C34878D82A}">
                    <a16:rowId xmlns:a16="http://schemas.microsoft.com/office/drawing/2014/main" val="2133734751"/>
                  </a:ext>
                </a:extLst>
              </a:tr>
            </a:tbl>
          </a:graphicData>
        </a:graphic>
      </p:graphicFrame>
      <p:sp>
        <p:nvSpPr>
          <p:cNvPr id="4" name="Text Placeholder 3">
            <a:extLst>
              <a:ext uri="{FF2B5EF4-FFF2-40B4-BE49-F238E27FC236}">
                <a16:creationId xmlns:a16="http://schemas.microsoft.com/office/drawing/2014/main" id="{B140F610-89ED-4347-B8CF-67082C4B79D7}"/>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190020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4C69-4002-483D-8595-B6089ACCE75A}"/>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FEFF7569-70A8-47BF-AB16-BA2A7090AE1A}"/>
              </a:ext>
            </a:extLst>
          </p:cNvPr>
          <p:cNvGraphicFramePr>
            <a:graphicFrameLocks noGrp="1"/>
          </p:cNvGraphicFramePr>
          <p:nvPr>
            <p:ph type="chart" sz="quarter" idx="13"/>
            <p:extLst>
              <p:ext uri="{D42A27DB-BD31-4B8C-83A1-F6EECF244321}">
                <p14:modId xmlns:p14="http://schemas.microsoft.com/office/powerpoint/2010/main" val="3443866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0A147E-0141-4A08-8401-B2EE12B2541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5C7D9C5-37E6-4812-B4A6-EF77326739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558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7A09-07AB-4F43-9905-D83EC4FB580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EFBB78A-12DA-4F8B-BE17-76ECC4F76E9B}"/>
              </a:ext>
            </a:extLst>
          </p:cNvPr>
          <p:cNvGraphicFramePr>
            <a:graphicFrameLocks noGrp="1"/>
          </p:cNvGraphicFramePr>
          <p:nvPr>
            <p:ph type="chart" sz="quarter" idx="13"/>
            <p:extLst>
              <p:ext uri="{D42A27DB-BD31-4B8C-83A1-F6EECF244321}">
                <p14:modId xmlns:p14="http://schemas.microsoft.com/office/powerpoint/2010/main" val="3874647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F1934-379D-458C-9DFD-E472C64E35C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8E2FB55-A3AC-4783-89E6-9F02E6380F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8800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60CD-6991-4EAB-BA9F-974487092E42}"/>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4EE1E529-9E41-4A0D-B835-40F7010CC0CE}"/>
              </a:ext>
            </a:extLst>
          </p:cNvPr>
          <p:cNvGraphicFramePr>
            <a:graphicFrameLocks noGrp="1"/>
          </p:cNvGraphicFramePr>
          <p:nvPr>
            <p:ph type="chart" sz="quarter" idx="13"/>
            <p:extLst>
              <p:ext uri="{D42A27DB-BD31-4B8C-83A1-F6EECF244321}">
                <p14:modId xmlns:p14="http://schemas.microsoft.com/office/powerpoint/2010/main" val="3135679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7B4ACA-05D6-4F7A-B300-578D0D14E5C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AF59E6A-EBDF-42E1-A19F-5311764AF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840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1392-00FF-4F94-B017-41A7714EAEEB}"/>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BED965E-70EA-43A1-B816-560E4A315B29}"/>
              </a:ext>
            </a:extLst>
          </p:cNvPr>
          <p:cNvGraphicFramePr>
            <a:graphicFrameLocks noGrp="1"/>
          </p:cNvGraphicFramePr>
          <p:nvPr>
            <p:ph type="chart" sz="quarter" idx="13"/>
            <p:extLst>
              <p:ext uri="{D42A27DB-BD31-4B8C-83A1-F6EECF244321}">
                <p14:modId xmlns:p14="http://schemas.microsoft.com/office/powerpoint/2010/main" val="3388087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498F1-0C0A-4F84-8BE3-E49BE795FF1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5C5208A-3EF0-4511-A387-518CDB9310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567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A0F56-9057-4EBE-BE42-4E94DA1BA72B}"/>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3319016-D628-4879-8563-091AAB27BEE0}"/>
              </a:ext>
            </a:extLst>
          </p:cNvPr>
          <p:cNvGraphicFramePr>
            <a:graphicFrameLocks noGrp="1"/>
          </p:cNvGraphicFramePr>
          <p:nvPr>
            <p:ph type="tbl" sz="quarter" idx="13"/>
            <p:extLst>
              <p:ext uri="{D42A27DB-BD31-4B8C-83A1-F6EECF244321}">
                <p14:modId xmlns:p14="http://schemas.microsoft.com/office/powerpoint/2010/main" val="997044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792939687"/>
                    </a:ext>
                  </a:extLst>
                </a:gridCol>
                <a:gridCol w="2468880">
                  <a:extLst>
                    <a:ext uri="{9D8B030D-6E8A-4147-A177-3AD203B41FA5}">
                      <a16:colId xmlns:a16="http://schemas.microsoft.com/office/drawing/2014/main" val="2887439092"/>
                    </a:ext>
                  </a:extLst>
                </a:gridCol>
                <a:gridCol w="2468880">
                  <a:extLst>
                    <a:ext uri="{9D8B030D-6E8A-4147-A177-3AD203B41FA5}">
                      <a16:colId xmlns:a16="http://schemas.microsoft.com/office/drawing/2014/main" val="104652112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021438920"/>
                  </a:ext>
                </a:extLst>
              </a:tr>
              <a:tr h="370840">
                <a:tc>
                  <a:txBody>
                    <a:bodyPr/>
                    <a:lstStyle/>
                    <a:p>
                      <a:r>
                        <a:rPr lang="en-US" sz="1000" b="1"/>
                        <a:t>@Regore2</a:t>
                      </a:r>
                    </a:p>
                  </a:txBody>
                  <a:tcPr/>
                </a:tc>
                <a:tc>
                  <a:txBody>
                    <a:bodyPr/>
                    <a:lstStyle/>
                    <a:p>
                      <a:r>
                        <a:rPr lang="en-US" sz="1000"/>
                        <a:t>PHLY Insurance Co. (36)</a:t>
                      </a:r>
                    </a:p>
                  </a:txBody>
                  <a:tcPr/>
                </a:tc>
                <a:tc>
                  <a:txBody>
                    <a:bodyPr/>
                    <a:lstStyle/>
                    <a:p>
                      <a:r>
                        <a:rPr lang="en-US" sz="1000"/>
                        <a:t>36</a:t>
                      </a:r>
                    </a:p>
                  </a:txBody>
                  <a:tcPr/>
                </a:tc>
                <a:extLst>
                  <a:ext uri="{0D108BD9-81ED-4DB2-BD59-A6C34878D82A}">
                    <a16:rowId xmlns:a16="http://schemas.microsoft.com/office/drawing/2014/main" val="2749554855"/>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4060907047"/>
                  </a:ext>
                </a:extLst>
              </a:tr>
              <a:tr h="370840">
                <a:tc>
                  <a:txBody>
                    <a:bodyPr/>
                    <a:lstStyle/>
                    <a:p>
                      <a:r>
                        <a:rPr lang="en-US" sz="1000" b="1"/>
                        <a:t>@MargueriteTort</a:t>
                      </a:r>
                    </a:p>
                  </a:txBody>
                  <a:tcPr/>
                </a:tc>
                <a:tc>
                  <a:txBody>
                    <a:bodyPr/>
                    <a:lstStyle/>
                    <a:p>
                      <a:r>
                        <a:rPr lang="en-US" sz="1000"/>
                        <a:t>PHLY Insurance Co. (22)</a:t>
                      </a:r>
                    </a:p>
                  </a:txBody>
                  <a:tcPr/>
                </a:tc>
                <a:tc>
                  <a:txBody>
                    <a:bodyPr/>
                    <a:lstStyle/>
                    <a:p>
                      <a:r>
                        <a:rPr lang="en-US" sz="1000"/>
                        <a:t>22</a:t>
                      </a:r>
                    </a:p>
                  </a:txBody>
                  <a:tcPr/>
                </a:tc>
                <a:extLst>
                  <a:ext uri="{0D108BD9-81ED-4DB2-BD59-A6C34878D82A}">
                    <a16:rowId xmlns:a16="http://schemas.microsoft.com/office/drawing/2014/main" val="2371855412"/>
                  </a:ext>
                </a:extLst>
              </a:tr>
              <a:tr h="370840">
                <a:tc>
                  <a:txBody>
                    <a:bodyPr/>
                    <a:lstStyle/>
                    <a:p>
                      <a:r>
                        <a:rPr lang="en-US" sz="1000" b="1"/>
                        <a:t>@GammaIotaSigma</a:t>
                      </a:r>
                    </a:p>
                  </a:txBody>
                  <a:tcPr/>
                </a:tc>
                <a:tc>
                  <a:txBody>
                    <a:bodyPr/>
                    <a:lstStyle/>
                    <a:p>
                      <a:r>
                        <a:rPr lang="en-US" sz="1000"/>
                        <a:t>PHLY Insurance Co. (18)</a:t>
                      </a:r>
                    </a:p>
                  </a:txBody>
                  <a:tcPr/>
                </a:tc>
                <a:tc>
                  <a:txBody>
                    <a:bodyPr/>
                    <a:lstStyle/>
                    <a:p>
                      <a:r>
                        <a:rPr lang="en-US" sz="1000"/>
                        <a:t>18</a:t>
                      </a:r>
                    </a:p>
                  </a:txBody>
                  <a:tcPr/>
                </a:tc>
                <a:extLst>
                  <a:ext uri="{0D108BD9-81ED-4DB2-BD59-A6C34878D82A}">
                    <a16:rowId xmlns:a16="http://schemas.microsoft.com/office/drawing/2014/main" val="4273209374"/>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153189148"/>
                  </a:ext>
                </a:extLst>
              </a:tr>
              <a:tr h="370840">
                <a:tc>
                  <a:txBody>
                    <a:bodyPr/>
                    <a:lstStyle/>
                    <a:p>
                      <a:r>
                        <a:rPr lang="en-US" sz="1000" b="1"/>
                        <a:t>@wadt</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3143780401"/>
                  </a:ext>
                </a:extLst>
              </a:tr>
              <a:tr h="370840">
                <a:tc>
                  <a:txBody>
                    <a:bodyPr/>
                    <a:lstStyle/>
                    <a:p>
                      <a:r>
                        <a:rPr lang="en-US" sz="1000" b="1"/>
                        <a:t>@mplousis64</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997824810"/>
                  </a:ext>
                </a:extLst>
              </a:tr>
              <a:tr h="370840">
                <a:tc>
                  <a:txBody>
                    <a:bodyPr/>
                    <a:lstStyle/>
                    <a:p>
                      <a:r>
                        <a:rPr lang="en-US" sz="1000" b="1"/>
                        <a:t>@CommonImpact</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976065751"/>
                  </a:ext>
                </a:extLst>
              </a:tr>
              <a:tr h="370840">
                <a:tc>
                  <a:txBody>
                    <a:bodyPr/>
                    <a:lstStyle/>
                    <a:p>
                      <a:r>
                        <a:rPr lang="en-US" sz="1000" b="1"/>
                        <a:t>@TwinForksIns</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110003652"/>
                  </a:ext>
                </a:extLst>
              </a:tr>
              <a:tr h="370840">
                <a:tc>
                  <a:txBody>
                    <a:bodyPr/>
                    <a:lstStyle/>
                    <a:p>
                      <a:r>
                        <a:rPr lang="en-US" sz="1000" b="1"/>
                        <a:t>@Bill_Procopio</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3634976643"/>
                  </a:ext>
                </a:extLst>
              </a:tr>
            </a:tbl>
          </a:graphicData>
        </a:graphic>
      </p:graphicFrame>
      <p:sp>
        <p:nvSpPr>
          <p:cNvPr id="4" name="Text Placeholder 3">
            <a:extLst>
              <a:ext uri="{FF2B5EF4-FFF2-40B4-BE49-F238E27FC236}">
                <a16:creationId xmlns:a16="http://schemas.microsoft.com/office/drawing/2014/main" id="{3FB0A370-A0D3-412B-B777-BFD8543BA724}"/>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218202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4512F-9BAD-486D-BC47-1909EA4B9431}"/>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F0F9C01C-4FB4-4956-8492-68E1843D064C}"/>
              </a:ext>
            </a:extLst>
          </p:cNvPr>
          <p:cNvGraphicFramePr>
            <a:graphicFrameLocks noGrp="1"/>
          </p:cNvGraphicFramePr>
          <p:nvPr>
            <p:ph type="tbl" sz="quarter" idx="13"/>
            <p:extLst>
              <p:ext uri="{D42A27DB-BD31-4B8C-83A1-F6EECF244321}">
                <p14:modId xmlns:p14="http://schemas.microsoft.com/office/powerpoint/2010/main" val="37777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59157058"/>
                    </a:ext>
                  </a:extLst>
                </a:gridCol>
                <a:gridCol w="493776">
                  <a:extLst>
                    <a:ext uri="{9D8B030D-6E8A-4147-A177-3AD203B41FA5}">
                      <a16:colId xmlns:a16="http://schemas.microsoft.com/office/drawing/2014/main" val="2158432162"/>
                    </a:ext>
                  </a:extLst>
                </a:gridCol>
                <a:gridCol w="1069848">
                  <a:extLst>
                    <a:ext uri="{9D8B030D-6E8A-4147-A177-3AD203B41FA5}">
                      <a16:colId xmlns:a16="http://schemas.microsoft.com/office/drawing/2014/main" val="2414700156"/>
                    </a:ext>
                  </a:extLst>
                </a:gridCol>
                <a:gridCol w="1069848">
                  <a:extLst>
                    <a:ext uri="{9D8B030D-6E8A-4147-A177-3AD203B41FA5}">
                      <a16:colId xmlns:a16="http://schemas.microsoft.com/office/drawing/2014/main" val="2158964404"/>
                    </a:ext>
                  </a:extLst>
                </a:gridCol>
                <a:gridCol w="1069848">
                  <a:extLst>
                    <a:ext uri="{9D8B030D-6E8A-4147-A177-3AD203B41FA5}">
                      <a16:colId xmlns:a16="http://schemas.microsoft.com/office/drawing/2014/main" val="1019995291"/>
                    </a:ext>
                  </a:extLst>
                </a:gridCol>
                <a:gridCol w="1069848">
                  <a:extLst>
                    <a:ext uri="{9D8B030D-6E8A-4147-A177-3AD203B41FA5}">
                      <a16:colId xmlns:a16="http://schemas.microsoft.com/office/drawing/2014/main" val="575681179"/>
                    </a:ext>
                  </a:extLst>
                </a:gridCol>
                <a:gridCol w="1069848">
                  <a:extLst>
                    <a:ext uri="{9D8B030D-6E8A-4147-A177-3AD203B41FA5}">
                      <a16:colId xmlns:a16="http://schemas.microsoft.com/office/drawing/2014/main" val="4284756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1540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- 2020-01-07 15:26:08</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Learn more: https://t.co/mxxkOKbpaP https://t.co/THJdynA1wU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01/10/2020 01:14:11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0.4348 %</a:t>
                      </a:r>
                    </a:p>
                  </a:txBody>
                  <a:tcPr/>
                </a:tc>
                <a:extLst>
                  <a:ext uri="{0D108BD9-81ED-4DB2-BD59-A6C34878D82A}">
                    <a16:rowId xmlns:a16="http://schemas.microsoft.com/office/drawing/2014/main" val="20903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- 2020-01-08 13:20:08</a:t>
                      </a:r>
                      <a:r>
                        <a:rPr kumimoji="0" lang="en-US" sz="1000" b="0" i="0" u="none" strike="noStrike" kern="1200" cap="none" spc="0" normalizeH="0" baseline="0" noProof="0">
                          <a:ln>
                            <a:noFill/>
                          </a:ln>
                          <a:solidFill>
                            <a:prstClr val="black"/>
                          </a:solidFill>
                          <a:effectLst/>
                          <a:uLnTx/>
                          <a:uFillTx/>
                          <a:latin typeface="+mn-lt"/>
                          <a:ea typeface="+mn-ea"/>
                          <a:cs typeface="+mn-cs"/>
                        </a:rPr>
                        <a:t>
 #TEAMPHLY’s Health and Wellness Center held an open house to jump start the new year. Home Office employees along with our sister company @TMNA_Services had an opportunity to meet with #fitness center staff to learn more about #health and wellness offerings. #WellnessWednesday https://t.co/cZ3r3nc2ZM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13:12:38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0.4347 %</a:t>
                      </a:r>
                    </a:p>
                  </a:txBody>
                  <a:tcPr/>
                </a:tc>
                <a:extLst>
                  <a:ext uri="{0D108BD9-81ED-4DB2-BD59-A6C34878D82A}">
                    <a16:rowId xmlns:a16="http://schemas.microsoft.com/office/drawing/2014/main" val="1189988595"/>
                  </a:ext>
                </a:extLst>
              </a:tr>
            </a:tbl>
          </a:graphicData>
        </a:graphic>
      </p:graphicFrame>
      <p:sp>
        <p:nvSpPr>
          <p:cNvPr id="4" name="Text Placeholder 3">
            <a:extLst>
              <a:ext uri="{FF2B5EF4-FFF2-40B4-BE49-F238E27FC236}">
                <a16:creationId xmlns:a16="http://schemas.microsoft.com/office/drawing/2014/main" id="{430DBC8C-24BF-446C-9311-7C51E7DEBC37}"/>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90440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DBF5C-A8DE-42E8-83F2-0D7B56A52E15}"/>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F137C9AC-F9A6-473C-8823-21D80FDBDE5F}"/>
              </a:ext>
            </a:extLst>
          </p:cNvPr>
          <p:cNvGraphicFramePr>
            <a:graphicFrameLocks noGrp="1"/>
          </p:cNvGraphicFramePr>
          <p:nvPr>
            <p:ph type="tbl" sz="quarter" idx="13"/>
            <p:extLst>
              <p:ext uri="{D42A27DB-BD31-4B8C-83A1-F6EECF244321}">
                <p14:modId xmlns:p14="http://schemas.microsoft.com/office/powerpoint/2010/main" val="2060458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2899479"/>
                    </a:ext>
                  </a:extLst>
                </a:gridCol>
                <a:gridCol w="493776">
                  <a:extLst>
                    <a:ext uri="{9D8B030D-6E8A-4147-A177-3AD203B41FA5}">
                      <a16:colId xmlns:a16="http://schemas.microsoft.com/office/drawing/2014/main" val="2553545671"/>
                    </a:ext>
                  </a:extLst>
                </a:gridCol>
                <a:gridCol w="1069848">
                  <a:extLst>
                    <a:ext uri="{9D8B030D-6E8A-4147-A177-3AD203B41FA5}">
                      <a16:colId xmlns:a16="http://schemas.microsoft.com/office/drawing/2014/main" val="1325072535"/>
                    </a:ext>
                  </a:extLst>
                </a:gridCol>
                <a:gridCol w="1069848">
                  <a:extLst>
                    <a:ext uri="{9D8B030D-6E8A-4147-A177-3AD203B41FA5}">
                      <a16:colId xmlns:a16="http://schemas.microsoft.com/office/drawing/2014/main" val="3361600697"/>
                    </a:ext>
                  </a:extLst>
                </a:gridCol>
                <a:gridCol w="1069848">
                  <a:extLst>
                    <a:ext uri="{9D8B030D-6E8A-4147-A177-3AD203B41FA5}">
                      <a16:colId xmlns:a16="http://schemas.microsoft.com/office/drawing/2014/main" val="1273298960"/>
                    </a:ext>
                  </a:extLst>
                </a:gridCol>
                <a:gridCol w="1069848">
                  <a:extLst>
                    <a:ext uri="{9D8B030D-6E8A-4147-A177-3AD203B41FA5}">
                      <a16:colId xmlns:a16="http://schemas.microsoft.com/office/drawing/2014/main" val="1223821554"/>
                    </a:ext>
                  </a:extLst>
                </a:gridCol>
                <a:gridCol w="1069848">
                  <a:extLst>
                    <a:ext uri="{9D8B030D-6E8A-4147-A177-3AD203B41FA5}">
                      <a16:colId xmlns:a16="http://schemas.microsoft.com/office/drawing/2014/main" val="1567526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4342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- 2020-01-28 14:16:32</a:t>
                      </a:r>
                      <a:r>
                        <a:rPr kumimoji="0" lang="en-US" sz="1000" b="0" i="0" u="none" strike="noStrike" kern="1200" cap="none" spc="0" normalizeH="0" baseline="0" noProof="0">
                          <a:ln>
                            <a:noFill/>
                          </a:ln>
                          <a:solidFill>
                            <a:prstClr val="black"/>
                          </a:solidFill>
                          <a:effectLst/>
                          <a:uLnTx/>
                          <a:uFillTx/>
                          <a:latin typeface="+mn-lt"/>
                          <a:ea typeface="+mn-ea"/>
                          <a:cs typeface="+mn-cs"/>
                        </a:rPr>
                        <a:t>
 Who says working in insurance is boring? Not PHLY. In celebration of #NationalHaveFunatWorkDay, we’re sharing some of our favorite moments of #TEAMPHLY having fun together! #TuesdayThoughts #insurancecareers https://t.co/YJ551V8eHI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01/31/2020 01:26:17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0.4274 %</a:t>
                      </a:r>
                    </a:p>
                  </a:txBody>
                  <a:tcPr/>
                </a:tc>
                <a:extLst>
                  <a:ext uri="{0D108BD9-81ED-4DB2-BD59-A6C34878D82A}">
                    <a16:rowId xmlns:a16="http://schemas.microsoft.com/office/drawing/2014/main" val="297455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- 2020-01-27 16:35:27</a:t>
                      </a:r>
                      <a:r>
                        <a:rPr kumimoji="0" lang="en-US" sz="1000" b="0" i="0" u="none" strike="noStrike" kern="1200" cap="none" spc="0" normalizeH="0" baseline="0" noProof="0">
                          <a:ln>
                            <a:noFill/>
                          </a:ln>
                          <a:solidFill>
                            <a:prstClr val="black"/>
                          </a:solidFill>
                          <a:effectLst/>
                          <a:uLnTx/>
                          <a:uFillTx/>
                          <a:latin typeface="+mn-lt"/>
                          <a:ea typeface="+mn-ea"/>
                          <a:cs typeface="+mn-cs"/>
                        </a:rPr>
                        <a:t>
 It's almost February which means we're less than a week away from #InsuranceCareersMonth! If you're looking for exciting #career opportunities - #ThinkPHLY. 
Visit https://t.co/TAsZrjsbnK to learn more &amp;amp; stay tuned for behind-the-scenes looks at careers at PHLY during #ICM2020! https://t.co/ebdCFWoQTv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13:25:28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0.3987 %</a:t>
                      </a:r>
                    </a:p>
                  </a:txBody>
                  <a:tcPr/>
                </a:tc>
                <a:extLst>
                  <a:ext uri="{0D108BD9-81ED-4DB2-BD59-A6C34878D82A}">
                    <a16:rowId xmlns:a16="http://schemas.microsoft.com/office/drawing/2014/main" val="779697592"/>
                  </a:ext>
                </a:extLst>
              </a:tr>
            </a:tbl>
          </a:graphicData>
        </a:graphic>
      </p:graphicFrame>
      <p:sp>
        <p:nvSpPr>
          <p:cNvPr id="4" name="Text Placeholder 3">
            <a:extLst>
              <a:ext uri="{FF2B5EF4-FFF2-40B4-BE49-F238E27FC236}">
                <a16:creationId xmlns:a16="http://schemas.microsoft.com/office/drawing/2014/main" id="{3EDF437D-C831-40E7-8D64-623445C8600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064082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BCE41-D03B-4FDA-8681-3B73DD9D35C1}"/>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4EDC8564-D007-499E-A87E-ADE4C19971FA}"/>
              </a:ext>
            </a:extLst>
          </p:cNvPr>
          <p:cNvGraphicFramePr>
            <a:graphicFrameLocks noGrp="1"/>
          </p:cNvGraphicFramePr>
          <p:nvPr>
            <p:ph type="tbl" sz="quarter" idx="13"/>
            <p:extLst>
              <p:ext uri="{D42A27DB-BD31-4B8C-83A1-F6EECF244321}">
                <p14:modId xmlns:p14="http://schemas.microsoft.com/office/powerpoint/2010/main" val="155320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83263276"/>
                    </a:ext>
                  </a:extLst>
                </a:gridCol>
                <a:gridCol w="493776">
                  <a:extLst>
                    <a:ext uri="{9D8B030D-6E8A-4147-A177-3AD203B41FA5}">
                      <a16:colId xmlns:a16="http://schemas.microsoft.com/office/drawing/2014/main" val="972166484"/>
                    </a:ext>
                  </a:extLst>
                </a:gridCol>
                <a:gridCol w="1069848">
                  <a:extLst>
                    <a:ext uri="{9D8B030D-6E8A-4147-A177-3AD203B41FA5}">
                      <a16:colId xmlns:a16="http://schemas.microsoft.com/office/drawing/2014/main" val="1182797663"/>
                    </a:ext>
                  </a:extLst>
                </a:gridCol>
                <a:gridCol w="1069848">
                  <a:extLst>
                    <a:ext uri="{9D8B030D-6E8A-4147-A177-3AD203B41FA5}">
                      <a16:colId xmlns:a16="http://schemas.microsoft.com/office/drawing/2014/main" val="3441038999"/>
                    </a:ext>
                  </a:extLst>
                </a:gridCol>
                <a:gridCol w="1069848">
                  <a:extLst>
                    <a:ext uri="{9D8B030D-6E8A-4147-A177-3AD203B41FA5}">
                      <a16:colId xmlns:a16="http://schemas.microsoft.com/office/drawing/2014/main" val="166818289"/>
                    </a:ext>
                  </a:extLst>
                </a:gridCol>
                <a:gridCol w="1069848">
                  <a:extLst>
                    <a:ext uri="{9D8B030D-6E8A-4147-A177-3AD203B41FA5}">
                      <a16:colId xmlns:a16="http://schemas.microsoft.com/office/drawing/2014/main" val="1334928388"/>
                    </a:ext>
                  </a:extLst>
                </a:gridCol>
                <a:gridCol w="1069848">
                  <a:extLst>
                    <a:ext uri="{9D8B030D-6E8A-4147-A177-3AD203B41FA5}">
                      <a16:colId xmlns:a16="http://schemas.microsoft.com/office/drawing/2014/main" val="3076227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1981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- 2020-01-20 12:18:56</a:t>
                      </a:r>
                      <a:r>
                        <a:rPr kumimoji="0" lang="en-US" sz="1000" b="0" i="0" u="none" strike="noStrike" kern="1200" cap="none" spc="0" normalizeH="0" baseline="0" noProof="0">
                          <a:ln>
                            <a:noFill/>
                          </a:ln>
                          <a:solidFill>
                            <a:prstClr val="black"/>
                          </a:solidFill>
                          <a:effectLst/>
                          <a:uLnTx/>
                          <a:uFillTx/>
                          <a:latin typeface="+mn-lt"/>
                          <a:ea typeface="+mn-ea"/>
                          <a:cs typeface="+mn-cs"/>
                        </a:rPr>
                        <a:t>
 Each year, PHLY employees join thousands of volunteers to #giveback on #MLKDayOfService. #TEAMPHLY partnered with @CityYearPhilly to paint murals within the Hartranft School to help brighten the building for their young students. #MLKDay https://t.co/F7W7Vc1CGd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01/28/2020 13:26:54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0.3701 %</a:t>
                      </a:r>
                    </a:p>
                  </a:txBody>
                  <a:tcPr/>
                </a:tc>
                <a:extLst>
                  <a:ext uri="{0D108BD9-81ED-4DB2-BD59-A6C34878D82A}">
                    <a16:rowId xmlns:a16="http://schemas.microsoft.com/office/drawing/2014/main" val="3536051982"/>
                  </a:ext>
                </a:extLst>
              </a:tr>
            </a:tbl>
          </a:graphicData>
        </a:graphic>
      </p:graphicFrame>
      <p:sp>
        <p:nvSpPr>
          <p:cNvPr id="4" name="Text Placeholder 3">
            <a:extLst>
              <a:ext uri="{FF2B5EF4-FFF2-40B4-BE49-F238E27FC236}">
                <a16:creationId xmlns:a16="http://schemas.microsoft.com/office/drawing/2014/main" id="{09AC8D27-1473-43AC-A91E-B7D30CB9DF92}"/>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95799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D90C-CF79-4968-A212-7A8CECA2170E}"/>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D39C5B6-4FBC-4E11-8A34-316C94B1A6A3}"/>
              </a:ext>
            </a:extLst>
          </p:cNvPr>
          <p:cNvGraphicFramePr>
            <a:graphicFrameLocks noGrp="1"/>
          </p:cNvGraphicFramePr>
          <p:nvPr>
            <p:ph type="tbl" sz="quarter" idx="13"/>
            <p:extLst>
              <p:ext uri="{D42A27DB-BD31-4B8C-83A1-F6EECF244321}">
                <p14:modId xmlns:p14="http://schemas.microsoft.com/office/powerpoint/2010/main" val="2350940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70774720"/>
                    </a:ext>
                  </a:extLst>
                </a:gridCol>
                <a:gridCol w="411480">
                  <a:extLst>
                    <a:ext uri="{9D8B030D-6E8A-4147-A177-3AD203B41FA5}">
                      <a16:colId xmlns:a16="http://schemas.microsoft.com/office/drawing/2014/main" val="404846679"/>
                    </a:ext>
                  </a:extLst>
                </a:gridCol>
                <a:gridCol w="411480">
                  <a:extLst>
                    <a:ext uri="{9D8B030D-6E8A-4147-A177-3AD203B41FA5}">
                      <a16:colId xmlns:a16="http://schemas.microsoft.com/office/drawing/2014/main" val="4062300770"/>
                    </a:ext>
                  </a:extLst>
                </a:gridCol>
                <a:gridCol w="411480">
                  <a:extLst>
                    <a:ext uri="{9D8B030D-6E8A-4147-A177-3AD203B41FA5}">
                      <a16:colId xmlns:a16="http://schemas.microsoft.com/office/drawing/2014/main" val="1328454684"/>
                    </a:ext>
                  </a:extLst>
                </a:gridCol>
                <a:gridCol w="411480">
                  <a:extLst>
                    <a:ext uri="{9D8B030D-6E8A-4147-A177-3AD203B41FA5}">
                      <a16:colId xmlns:a16="http://schemas.microsoft.com/office/drawing/2014/main" val="1918427682"/>
                    </a:ext>
                  </a:extLst>
                </a:gridCol>
                <a:gridCol w="411480">
                  <a:extLst>
                    <a:ext uri="{9D8B030D-6E8A-4147-A177-3AD203B41FA5}">
                      <a16:colId xmlns:a16="http://schemas.microsoft.com/office/drawing/2014/main" val="809866152"/>
                    </a:ext>
                  </a:extLst>
                </a:gridCol>
                <a:gridCol w="411480">
                  <a:extLst>
                    <a:ext uri="{9D8B030D-6E8A-4147-A177-3AD203B41FA5}">
                      <a16:colId xmlns:a16="http://schemas.microsoft.com/office/drawing/2014/main" val="4054864621"/>
                    </a:ext>
                  </a:extLst>
                </a:gridCol>
                <a:gridCol w="411480">
                  <a:extLst>
                    <a:ext uri="{9D8B030D-6E8A-4147-A177-3AD203B41FA5}">
                      <a16:colId xmlns:a16="http://schemas.microsoft.com/office/drawing/2014/main" val="4259451057"/>
                    </a:ext>
                  </a:extLst>
                </a:gridCol>
                <a:gridCol w="411480">
                  <a:extLst>
                    <a:ext uri="{9D8B030D-6E8A-4147-A177-3AD203B41FA5}">
                      <a16:colId xmlns:a16="http://schemas.microsoft.com/office/drawing/2014/main" val="3685457740"/>
                    </a:ext>
                  </a:extLst>
                </a:gridCol>
                <a:gridCol w="411480">
                  <a:extLst>
                    <a:ext uri="{9D8B030D-6E8A-4147-A177-3AD203B41FA5}">
                      <a16:colId xmlns:a16="http://schemas.microsoft.com/office/drawing/2014/main" val="411039477"/>
                    </a:ext>
                  </a:extLst>
                </a:gridCol>
                <a:gridCol w="411480">
                  <a:extLst>
                    <a:ext uri="{9D8B030D-6E8A-4147-A177-3AD203B41FA5}">
                      <a16:colId xmlns:a16="http://schemas.microsoft.com/office/drawing/2014/main" val="108019314"/>
                    </a:ext>
                  </a:extLst>
                </a:gridCol>
                <a:gridCol w="411480">
                  <a:extLst>
                    <a:ext uri="{9D8B030D-6E8A-4147-A177-3AD203B41FA5}">
                      <a16:colId xmlns:a16="http://schemas.microsoft.com/office/drawing/2014/main" val="4142775924"/>
                    </a:ext>
                  </a:extLst>
                </a:gridCol>
                <a:gridCol w="411480">
                  <a:extLst>
                    <a:ext uri="{9D8B030D-6E8A-4147-A177-3AD203B41FA5}">
                      <a16:colId xmlns:a16="http://schemas.microsoft.com/office/drawing/2014/main" val="3400182255"/>
                    </a:ext>
                  </a:extLst>
                </a:gridCol>
                <a:gridCol w="411480">
                  <a:extLst>
                    <a:ext uri="{9D8B030D-6E8A-4147-A177-3AD203B41FA5}">
                      <a16:colId xmlns:a16="http://schemas.microsoft.com/office/drawing/2014/main" val="602485492"/>
                    </a:ext>
                  </a:extLst>
                </a:gridCol>
                <a:gridCol w="411480">
                  <a:extLst>
                    <a:ext uri="{9D8B030D-6E8A-4147-A177-3AD203B41FA5}">
                      <a16:colId xmlns:a16="http://schemas.microsoft.com/office/drawing/2014/main" val="3704090711"/>
                    </a:ext>
                  </a:extLst>
                </a:gridCol>
                <a:gridCol w="411480">
                  <a:extLst>
                    <a:ext uri="{9D8B030D-6E8A-4147-A177-3AD203B41FA5}">
                      <a16:colId xmlns:a16="http://schemas.microsoft.com/office/drawing/2014/main" val="1664175204"/>
                    </a:ext>
                  </a:extLst>
                </a:gridCol>
                <a:gridCol w="411480">
                  <a:extLst>
                    <a:ext uri="{9D8B030D-6E8A-4147-A177-3AD203B41FA5}">
                      <a16:colId xmlns:a16="http://schemas.microsoft.com/office/drawing/2014/main" val="41446409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240182494"/>
                  </a:ext>
                </a:extLst>
              </a:tr>
              <a:tr h="370840">
                <a:tc>
                  <a:txBody>
                    <a:bodyPr/>
                    <a:lstStyle/>
                    <a:p>
                      <a:r>
                        <a:rPr lang="en-US" sz="1000"/>
                        <a:t>Philadelphia Insurance Companies</a:t>
                      </a:r>
                    </a:p>
                  </a:txBody>
                  <a:tcPr/>
                </a:tc>
                <a:tc>
                  <a:txBody>
                    <a:bodyPr/>
                    <a:lstStyle/>
                    <a:p>
                      <a:r>
                        <a:rPr lang="en-US" sz="1000"/>
                        <a:t>23171</a:t>
                      </a:r>
                    </a:p>
                  </a:txBody>
                  <a:tcPr/>
                </a:tc>
                <a:tc>
                  <a:txBody>
                    <a:bodyPr/>
                    <a:lstStyle/>
                    <a:p>
                      <a:r>
                        <a:rPr lang="en-US" sz="1000"/>
                        <a:t>494</a:t>
                      </a:r>
                    </a:p>
                  </a:txBody>
                  <a:tcPr/>
                </a:tc>
                <a:tc>
                  <a:txBody>
                    <a:bodyPr/>
                    <a:lstStyle/>
                    <a:p>
                      <a:r>
                        <a:rPr lang="en-US" sz="1000"/>
                        <a:t>24</a:t>
                      </a:r>
                    </a:p>
                  </a:txBody>
                  <a:tcPr/>
                </a:tc>
                <a:tc>
                  <a:txBody>
                    <a:bodyPr/>
                    <a:lstStyle/>
                    <a:p>
                      <a:r>
                        <a:rPr lang="en-US" sz="1000"/>
                        <a:t>2456</a:t>
                      </a:r>
                    </a:p>
                  </a:txBody>
                  <a:tcPr/>
                </a:tc>
                <a:tc>
                  <a:txBody>
                    <a:bodyPr/>
                    <a:lstStyle/>
                    <a:p>
                      <a:r>
                        <a:rPr lang="en-US" sz="1000"/>
                        <a:t>102.33333333333</a:t>
                      </a:r>
                    </a:p>
                  </a:txBody>
                  <a:tcPr/>
                </a:tc>
                <a:tc>
                  <a:txBody>
                    <a:bodyPr/>
                    <a:lstStyle/>
                    <a:p>
                      <a:r>
                        <a:rPr lang="en-US" sz="1000"/>
                        <a:t>134</a:t>
                      </a:r>
                    </a:p>
                  </a:txBody>
                  <a:tcPr/>
                </a:tc>
                <a:tc>
                  <a:txBody>
                    <a:bodyPr/>
                    <a:lstStyle/>
                    <a:p>
                      <a:r>
                        <a:rPr lang="en-US" sz="1000"/>
                        <a:t>5.5833333333333</a:t>
                      </a:r>
                    </a:p>
                  </a:txBody>
                  <a:tcPr/>
                </a:tc>
                <a:tc>
                  <a:txBody>
                    <a:bodyPr/>
                    <a:lstStyle/>
                    <a:p>
                      <a:r>
                        <a:rPr lang="en-US" sz="1000"/>
                        <a:t>186</a:t>
                      </a:r>
                    </a:p>
                  </a:txBody>
                  <a:tcPr/>
                </a:tc>
                <a:tc>
                  <a:txBody>
                    <a:bodyPr/>
                    <a:lstStyle/>
                    <a:p>
                      <a:r>
                        <a:rPr lang="en-US" sz="1000"/>
                        <a:t>7.75</a:t>
                      </a:r>
                    </a:p>
                  </a:txBody>
                  <a:tcPr/>
                </a:tc>
                <a:tc>
                  <a:txBody>
                    <a:bodyPr/>
                    <a:lstStyle/>
                    <a:p>
                      <a:r>
                        <a:rPr lang="en-US" sz="1000"/>
                        <a:t>4707</a:t>
                      </a:r>
                    </a:p>
                  </a:txBody>
                  <a:tcPr/>
                </a:tc>
                <a:tc>
                  <a:txBody>
                    <a:bodyPr/>
                    <a:lstStyle/>
                    <a:p>
                      <a:r>
                        <a:rPr lang="en-US" sz="1000"/>
                        <a:t>196.125</a:t>
                      </a:r>
                    </a:p>
                  </a:txBody>
                  <a:tcPr/>
                </a:tc>
                <a:tc>
                  <a:txBody>
                    <a:bodyPr/>
                    <a:lstStyle/>
                    <a:p>
                      <a:r>
                        <a:rPr lang="en-US" sz="1000"/>
                        <a:t>137682</a:t>
                      </a:r>
                    </a:p>
                  </a:txBody>
                  <a:tcPr/>
                </a:tc>
                <a:tc>
                  <a:txBody>
                    <a:bodyPr/>
                    <a:lstStyle/>
                    <a:p>
                      <a:r>
                        <a:rPr lang="en-US" sz="1000"/>
                        <a:t>5736.75</a:t>
                      </a:r>
                    </a:p>
                  </a:txBody>
                  <a:tcPr/>
                </a:tc>
                <a:tc>
                  <a:txBody>
                    <a:bodyPr/>
                    <a:lstStyle/>
                    <a:p>
                      <a:r>
                        <a:rPr lang="en-US" sz="1000"/>
                        <a:t>0.044077732021528 %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691931457"/>
                  </a:ext>
                </a:extLst>
              </a:tr>
            </a:tbl>
          </a:graphicData>
        </a:graphic>
      </p:graphicFrame>
      <p:sp>
        <p:nvSpPr>
          <p:cNvPr id="4" name="Text Placeholder 3">
            <a:extLst>
              <a:ext uri="{FF2B5EF4-FFF2-40B4-BE49-F238E27FC236}">
                <a16:creationId xmlns:a16="http://schemas.microsoft.com/office/drawing/2014/main" id="{25290B66-1375-407A-AE14-6D0E93BCEBB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29504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91EDF-8CE5-4EF1-BA90-050C0306EEDA}"/>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F7DF54A-A0F6-4E12-A228-95544C7CEC98}"/>
              </a:ext>
            </a:extLst>
          </p:cNvPr>
          <p:cNvGraphicFramePr>
            <a:graphicFrameLocks noGrp="1"/>
          </p:cNvGraphicFramePr>
          <p:nvPr>
            <p:ph type="chart" sz="quarter" idx="13"/>
            <p:extLst>
              <p:ext uri="{D42A27DB-BD31-4B8C-83A1-F6EECF244321}">
                <p14:modId xmlns:p14="http://schemas.microsoft.com/office/powerpoint/2010/main" val="1312041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076F6-57DD-4817-A74A-43105285BA4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9DC20FD-F685-44EA-AFB0-E3E0E2823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5850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57946-A9B6-4046-9DC8-E4F25DEA596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A13CFCA0-2471-49BB-A21C-AF2650E0D080}"/>
              </a:ext>
            </a:extLst>
          </p:cNvPr>
          <p:cNvGraphicFramePr>
            <a:graphicFrameLocks noGrp="1"/>
          </p:cNvGraphicFramePr>
          <p:nvPr>
            <p:ph type="chart" sz="quarter" idx="13"/>
            <p:extLst>
              <p:ext uri="{D42A27DB-BD31-4B8C-83A1-F6EECF244321}">
                <p14:modId xmlns:p14="http://schemas.microsoft.com/office/powerpoint/2010/main" val="3190236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17D0EA-2703-4E08-8E44-AE15F497213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195655F-8CEA-4A34-8D94-70EC68B42E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5298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4B56-7B28-415C-AF3B-16C5B36D14E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01A0E2B3-8F3E-43EA-90E3-009AA723501C}"/>
              </a:ext>
            </a:extLst>
          </p:cNvPr>
          <p:cNvGraphicFramePr>
            <a:graphicFrameLocks noGrp="1"/>
          </p:cNvGraphicFramePr>
          <p:nvPr>
            <p:ph type="chart" sz="quarter" idx="13"/>
            <p:extLst>
              <p:ext uri="{D42A27DB-BD31-4B8C-83A1-F6EECF244321}">
                <p14:modId xmlns:p14="http://schemas.microsoft.com/office/powerpoint/2010/main" val="3600942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63E513-6DCF-4787-969C-8EC53B4F183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9532264-E723-43D1-9C91-9A32469645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5340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D8CE-CD01-43B1-86CD-1DDEE9E06F9F}"/>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FAF63CD6-CF1E-480F-AB7B-4EC83CCF1339}"/>
              </a:ext>
            </a:extLst>
          </p:cNvPr>
          <p:cNvGraphicFramePr>
            <a:graphicFrameLocks noGrp="1"/>
          </p:cNvGraphicFramePr>
          <p:nvPr>
            <p:ph type="tbl" sz="quarter" idx="13"/>
            <p:extLst>
              <p:ext uri="{D42A27DB-BD31-4B8C-83A1-F6EECF244321}">
                <p14:modId xmlns:p14="http://schemas.microsoft.com/office/powerpoint/2010/main" val="297063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72300559"/>
                    </a:ext>
                  </a:extLst>
                </a:gridCol>
                <a:gridCol w="1069847">
                  <a:extLst>
                    <a:ext uri="{9D8B030D-6E8A-4147-A177-3AD203B41FA5}">
                      <a16:colId xmlns:a16="http://schemas.microsoft.com/office/drawing/2014/main" val="1636362347"/>
                    </a:ext>
                  </a:extLst>
                </a:gridCol>
                <a:gridCol w="740664">
                  <a:extLst>
                    <a:ext uri="{9D8B030D-6E8A-4147-A177-3AD203B41FA5}">
                      <a16:colId xmlns:a16="http://schemas.microsoft.com/office/drawing/2014/main" val="611176260"/>
                    </a:ext>
                  </a:extLst>
                </a:gridCol>
                <a:gridCol w="493776">
                  <a:extLst>
                    <a:ext uri="{9D8B030D-6E8A-4147-A177-3AD203B41FA5}">
                      <a16:colId xmlns:a16="http://schemas.microsoft.com/office/drawing/2014/main" val="145037251"/>
                    </a:ext>
                  </a:extLst>
                </a:gridCol>
                <a:gridCol w="493776">
                  <a:extLst>
                    <a:ext uri="{9D8B030D-6E8A-4147-A177-3AD203B41FA5}">
                      <a16:colId xmlns:a16="http://schemas.microsoft.com/office/drawing/2014/main" val="3111591089"/>
                    </a:ext>
                  </a:extLst>
                </a:gridCol>
                <a:gridCol w="493776">
                  <a:extLst>
                    <a:ext uri="{9D8B030D-6E8A-4147-A177-3AD203B41FA5}">
                      <a16:colId xmlns:a16="http://schemas.microsoft.com/office/drawing/2014/main" val="2314862992"/>
                    </a:ext>
                  </a:extLst>
                </a:gridCol>
                <a:gridCol w="493776">
                  <a:extLst>
                    <a:ext uri="{9D8B030D-6E8A-4147-A177-3AD203B41FA5}">
                      <a16:colId xmlns:a16="http://schemas.microsoft.com/office/drawing/2014/main" val="3811759392"/>
                    </a:ext>
                  </a:extLst>
                </a:gridCol>
                <a:gridCol w="493776">
                  <a:extLst>
                    <a:ext uri="{9D8B030D-6E8A-4147-A177-3AD203B41FA5}">
                      <a16:colId xmlns:a16="http://schemas.microsoft.com/office/drawing/2014/main" val="3915088092"/>
                    </a:ext>
                  </a:extLst>
                </a:gridCol>
                <a:gridCol w="493776">
                  <a:extLst>
                    <a:ext uri="{9D8B030D-6E8A-4147-A177-3AD203B41FA5}">
                      <a16:colId xmlns:a16="http://schemas.microsoft.com/office/drawing/2014/main" val="2656990189"/>
                    </a:ext>
                  </a:extLst>
                </a:gridCol>
                <a:gridCol w="493776">
                  <a:extLst>
                    <a:ext uri="{9D8B030D-6E8A-4147-A177-3AD203B41FA5}">
                      <a16:colId xmlns:a16="http://schemas.microsoft.com/office/drawing/2014/main" val="899323749"/>
                    </a:ext>
                  </a:extLst>
                </a:gridCol>
                <a:gridCol w="493776">
                  <a:extLst>
                    <a:ext uri="{9D8B030D-6E8A-4147-A177-3AD203B41FA5}">
                      <a16:colId xmlns:a16="http://schemas.microsoft.com/office/drawing/2014/main" val="356990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4402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- 2020-01-07 15:31:57</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Learn more: http://bit.ly/36vD2rK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https://media-exp1.licdn.com/dms/image/C4E22AQEFxWU4zo-fZw/feedshare-shrink_800/0?e=1583971200&amp;v=beta&amp;t=4FMJ_7R6sJ_KhwMlX5gIoXi5vB8iEkJiKRjEDx3iTWs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0.056658046128675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002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- 2020-01-13 16:36:23</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our new Co-Chief Underwriting Officer and three new Senior Vice Presidents! Learn more: http://bit.ly/36Q16FZ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https://image-store.slidesharecdn.com/c3420c35-bae5-409c-b4f1-e9b2c6dfd0e4-large.jpeg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0.070548236294093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4936932"/>
                  </a:ext>
                </a:extLst>
              </a:tr>
            </a:tbl>
          </a:graphicData>
        </a:graphic>
      </p:graphicFrame>
      <p:sp>
        <p:nvSpPr>
          <p:cNvPr id="4" name="Text Placeholder 3">
            <a:extLst>
              <a:ext uri="{FF2B5EF4-FFF2-40B4-BE49-F238E27FC236}">
                <a16:creationId xmlns:a16="http://schemas.microsoft.com/office/drawing/2014/main" id="{72397305-6CDC-4666-84B4-643B2EA9E11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995081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7F2E3-C857-45AD-92A1-60A20EFF7683}"/>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78DD5058-B00F-4BA9-B055-97C7C2E9E0A9}"/>
              </a:ext>
            </a:extLst>
          </p:cNvPr>
          <p:cNvGraphicFramePr>
            <a:graphicFrameLocks noGrp="1"/>
          </p:cNvGraphicFramePr>
          <p:nvPr>
            <p:ph type="tbl" sz="quarter" idx="13"/>
            <p:extLst>
              <p:ext uri="{D42A27DB-BD31-4B8C-83A1-F6EECF244321}">
                <p14:modId xmlns:p14="http://schemas.microsoft.com/office/powerpoint/2010/main" val="898664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4231497"/>
                    </a:ext>
                  </a:extLst>
                </a:gridCol>
                <a:gridCol w="1069847">
                  <a:extLst>
                    <a:ext uri="{9D8B030D-6E8A-4147-A177-3AD203B41FA5}">
                      <a16:colId xmlns:a16="http://schemas.microsoft.com/office/drawing/2014/main" val="3313779415"/>
                    </a:ext>
                  </a:extLst>
                </a:gridCol>
                <a:gridCol w="740664">
                  <a:extLst>
                    <a:ext uri="{9D8B030D-6E8A-4147-A177-3AD203B41FA5}">
                      <a16:colId xmlns:a16="http://schemas.microsoft.com/office/drawing/2014/main" val="2137057488"/>
                    </a:ext>
                  </a:extLst>
                </a:gridCol>
                <a:gridCol w="493776">
                  <a:extLst>
                    <a:ext uri="{9D8B030D-6E8A-4147-A177-3AD203B41FA5}">
                      <a16:colId xmlns:a16="http://schemas.microsoft.com/office/drawing/2014/main" val="2945396200"/>
                    </a:ext>
                  </a:extLst>
                </a:gridCol>
                <a:gridCol w="493776">
                  <a:extLst>
                    <a:ext uri="{9D8B030D-6E8A-4147-A177-3AD203B41FA5}">
                      <a16:colId xmlns:a16="http://schemas.microsoft.com/office/drawing/2014/main" val="2603928004"/>
                    </a:ext>
                  </a:extLst>
                </a:gridCol>
                <a:gridCol w="493776">
                  <a:extLst>
                    <a:ext uri="{9D8B030D-6E8A-4147-A177-3AD203B41FA5}">
                      <a16:colId xmlns:a16="http://schemas.microsoft.com/office/drawing/2014/main" val="1121772342"/>
                    </a:ext>
                  </a:extLst>
                </a:gridCol>
                <a:gridCol w="493776">
                  <a:extLst>
                    <a:ext uri="{9D8B030D-6E8A-4147-A177-3AD203B41FA5}">
                      <a16:colId xmlns:a16="http://schemas.microsoft.com/office/drawing/2014/main" val="3123749614"/>
                    </a:ext>
                  </a:extLst>
                </a:gridCol>
                <a:gridCol w="493776">
                  <a:extLst>
                    <a:ext uri="{9D8B030D-6E8A-4147-A177-3AD203B41FA5}">
                      <a16:colId xmlns:a16="http://schemas.microsoft.com/office/drawing/2014/main" val="626374458"/>
                    </a:ext>
                  </a:extLst>
                </a:gridCol>
                <a:gridCol w="493776">
                  <a:extLst>
                    <a:ext uri="{9D8B030D-6E8A-4147-A177-3AD203B41FA5}">
                      <a16:colId xmlns:a16="http://schemas.microsoft.com/office/drawing/2014/main" val="3600654626"/>
                    </a:ext>
                  </a:extLst>
                </a:gridCol>
                <a:gridCol w="493776">
                  <a:extLst>
                    <a:ext uri="{9D8B030D-6E8A-4147-A177-3AD203B41FA5}">
                      <a16:colId xmlns:a16="http://schemas.microsoft.com/office/drawing/2014/main" val="2205494419"/>
                    </a:ext>
                  </a:extLst>
                </a:gridCol>
                <a:gridCol w="493776">
                  <a:extLst>
                    <a:ext uri="{9D8B030D-6E8A-4147-A177-3AD203B41FA5}">
                      <a16:colId xmlns:a16="http://schemas.microsoft.com/office/drawing/2014/main" val="28739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1019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- 2020-01-15 11:43:28</a:t>
                      </a:r>
                      <a:r>
                        <a:rPr kumimoji="0" lang="en-US" sz="1000" b="0" i="0" u="none" strike="noStrike" kern="1200" cap="none" spc="0" normalizeH="0" baseline="0" noProof="0">
                          <a:ln>
                            <a:noFill/>
                          </a:ln>
                          <a:solidFill>
                            <a:prstClr val="black"/>
                          </a:solidFill>
                          <a:effectLst/>
                          <a:uLnTx/>
                          <a:uFillTx/>
                          <a:latin typeface="+mn-lt"/>
                          <a:ea typeface="+mn-ea"/>
                          <a:cs typeface="+mn-cs"/>
                        </a:rPr>
                        <a:t>
  PHLY executives recently traveled to Seattle for the Northwest Region Roadshow. Each year, our leadership team travels across the U.S. to meet with employees and share ideas about how we can all work together to support our customers and each other. Here's a snapshot of the leadership team with Ken Klassy, RVP of Marketing, who's celebrating his 30th anniversary with PHLY! #ThinkPHLY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https://media-exp1.licdn.com/dms/image/C4E22AQEiH0s5rNUxvg/feedshare-shrink_800/0?e=1583971200&amp;v=beta&amp;t=V60t7OzFVUuK7ipWwMXnHPpgnbpv_A8E-adf4QM22bs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0.076622161748448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5542022"/>
                  </a:ext>
                </a:extLst>
              </a:tr>
            </a:tbl>
          </a:graphicData>
        </a:graphic>
      </p:graphicFrame>
      <p:sp>
        <p:nvSpPr>
          <p:cNvPr id="4" name="Text Placeholder 3">
            <a:extLst>
              <a:ext uri="{FF2B5EF4-FFF2-40B4-BE49-F238E27FC236}">
                <a16:creationId xmlns:a16="http://schemas.microsoft.com/office/drawing/2014/main" id="{E6B132E3-3CF2-4B51-94E8-6E18B716647C}"/>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54560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43A12-8D0B-4374-B019-5CDE7B350417}"/>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7EA85F31-A0C5-4D43-9E08-9EC491B5D88A}"/>
              </a:ext>
            </a:extLst>
          </p:cNvPr>
          <p:cNvGraphicFramePr>
            <a:graphicFrameLocks noGrp="1"/>
          </p:cNvGraphicFramePr>
          <p:nvPr>
            <p:ph type="tbl" sz="quarter" idx="13"/>
            <p:extLst>
              <p:ext uri="{D42A27DB-BD31-4B8C-83A1-F6EECF244321}">
                <p14:modId xmlns:p14="http://schemas.microsoft.com/office/powerpoint/2010/main" val="82466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37015034"/>
                    </a:ext>
                  </a:extLst>
                </a:gridCol>
                <a:gridCol w="1069847">
                  <a:extLst>
                    <a:ext uri="{9D8B030D-6E8A-4147-A177-3AD203B41FA5}">
                      <a16:colId xmlns:a16="http://schemas.microsoft.com/office/drawing/2014/main" val="2738412382"/>
                    </a:ext>
                  </a:extLst>
                </a:gridCol>
                <a:gridCol w="740664">
                  <a:extLst>
                    <a:ext uri="{9D8B030D-6E8A-4147-A177-3AD203B41FA5}">
                      <a16:colId xmlns:a16="http://schemas.microsoft.com/office/drawing/2014/main" val="1853231030"/>
                    </a:ext>
                  </a:extLst>
                </a:gridCol>
                <a:gridCol w="493776">
                  <a:extLst>
                    <a:ext uri="{9D8B030D-6E8A-4147-A177-3AD203B41FA5}">
                      <a16:colId xmlns:a16="http://schemas.microsoft.com/office/drawing/2014/main" val="2200752450"/>
                    </a:ext>
                  </a:extLst>
                </a:gridCol>
                <a:gridCol w="493776">
                  <a:extLst>
                    <a:ext uri="{9D8B030D-6E8A-4147-A177-3AD203B41FA5}">
                      <a16:colId xmlns:a16="http://schemas.microsoft.com/office/drawing/2014/main" val="2809629809"/>
                    </a:ext>
                  </a:extLst>
                </a:gridCol>
                <a:gridCol w="493776">
                  <a:extLst>
                    <a:ext uri="{9D8B030D-6E8A-4147-A177-3AD203B41FA5}">
                      <a16:colId xmlns:a16="http://schemas.microsoft.com/office/drawing/2014/main" val="3566823267"/>
                    </a:ext>
                  </a:extLst>
                </a:gridCol>
                <a:gridCol w="493776">
                  <a:extLst>
                    <a:ext uri="{9D8B030D-6E8A-4147-A177-3AD203B41FA5}">
                      <a16:colId xmlns:a16="http://schemas.microsoft.com/office/drawing/2014/main" val="3390797971"/>
                    </a:ext>
                  </a:extLst>
                </a:gridCol>
                <a:gridCol w="493776">
                  <a:extLst>
                    <a:ext uri="{9D8B030D-6E8A-4147-A177-3AD203B41FA5}">
                      <a16:colId xmlns:a16="http://schemas.microsoft.com/office/drawing/2014/main" val="371932652"/>
                    </a:ext>
                  </a:extLst>
                </a:gridCol>
                <a:gridCol w="493776">
                  <a:extLst>
                    <a:ext uri="{9D8B030D-6E8A-4147-A177-3AD203B41FA5}">
                      <a16:colId xmlns:a16="http://schemas.microsoft.com/office/drawing/2014/main" val="2188752997"/>
                    </a:ext>
                  </a:extLst>
                </a:gridCol>
                <a:gridCol w="493776">
                  <a:extLst>
                    <a:ext uri="{9D8B030D-6E8A-4147-A177-3AD203B41FA5}">
                      <a16:colId xmlns:a16="http://schemas.microsoft.com/office/drawing/2014/main" val="1023318646"/>
                    </a:ext>
                  </a:extLst>
                </a:gridCol>
                <a:gridCol w="493776">
                  <a:extLst>
                    <a:ext uri="{9D8B030D-6E8A-4147-A177-3AD203B41FA5}">
                      <a16:colId xmlns:a16="http://schemas.microsoft.com/office/drawing/2014/main" val="2244032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4900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- 2020-01-30 13:04:36</a:t>
                      </a:r>
                      <a:r>
                        <a:rPr kumimoji="0" lang="en-US" sz="1000" b="0" i="0" u="none" strike="noStrike" kern="1200" cap="none" spc="0" normalizeH="0" baseline="0" noProof="0">
                          <a:ln>
                            <a:noFill/>
                          </a:ln>
                          <a:solidFill>
                            <a:prstClr val="black"/>
                          </a:solidFill>
                          <a:effectLst/>
                          <a:uLnTx/>
                          <a:uFillTx/>
                          <a:latin typeface="+mn-lt"/>
                          <a:ea typeface="+mn-ea"/>
                          <a:cs typeface="+mn-cs"/>
                        </a:rPr>
                        <a:t>
  Our Corporate Social Responsibility team was excited to accept an award on behalf of PHLY for sponsoring the 2019 Autism Speaks Walk! The annual walk is the world’s largest #autism fundraising event dedicated to improving the lives of people with autism. #TEAMPHLY #AutismSpeaks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https://media-exp1.licdn.com/dms/image/C4E22AQFOJEebc7cMqQ/feedshare-shrink_480/0?e=1583971200&amp;v=beta&amp;t=RUwGKqL_DZ1VoFGHjm_H-dUiwjUmYa_dp-FWMNKK41o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0.06153549382716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8152245"/>
                  </a:ext>
                </a:extLst>
              </a:tr>
            </a:tbl>
          </a:graphicData>
        </a:graphic>
      </p:graphicFrame>
      <p:sp>
        <p:nvSpPr>
          <p:cNvPr id="4" name="Text Placeholder 3">
            <a:extLst>
              <a:ext uri="{FF2B5EF4-FFF2-40B4-BE49-F238E27FC236}">
                <a16:creationId xmlns:a16="http://schemas.microsoft.com/office/drawing/2014/main" id="{9C20FFE1-5F4A-4FFC-B578-3D2A7C24605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068782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E614-4F37-489B-AE13-1FD836D01C7F}"/>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FD6371FD-227B-463B-BFBC-6BAAF000381E}"/>
              </a:ext>
            </a:extLst>
          </p:cNvPr>
          <p:cNvGraphicFramePr>
            <a:graphicFrameLocks noGrp="1"/>
          </p:cNvGraphicFramePr>
          <p:nvPr>
            <p:ph type="tbl" sz="quarter" idx="13"/>
            <p:extLst>
              <p:ext uri="{D42A27DB-BD31-4B8C-83A1-F6EECF244321}">
                <p14:modId xmlns:p14="http://schemas.microsoft.com/office/powerpoint/2010/main" val="222170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62241395"/>
                    </a:ext>
                  </a:extLst>
                </a:gridCol>
                <a:gridCol w="1069847">
                  <a:extLst>
                    <a:ext uri="{9D8B030D-6E8A-4147-A177-3AD203B41FA5}">
                      <a16:colId xmlns:a16="http://schemas.microsoft.com/office/drawing/2014/main" val="2170925621"/>
                    </a:ext>
                  </a:extLst>
                </a:gridCol>
                <a:gridCol w="740664">
                  <a:extLst>
                    <a:ext uri="{9D8B030D-6E8A-4147-A177-3AD203B41FA5}">
                      <a16:colId xmlns:a16="http://schemas.microsoft.com/office/drawing/2014/main" val="2776330687"/>
                    </a:ext>
                  </a:extLst>
                </a:gridCol>
                <a:gridCol w="493776">
                  <a:extLst>
                    <a:ext uri="{9D8B030D-6E8A-4147-A177-3AD203B41FA5}">
                      <a16:colId xmlns:a16="http://schemas.microsoft.com/office/drawing/2014/main" val="1155467171"/>
                    </a:ext>
                  </a:extLst>
                </a:gridCol>
                <a:gridCol w="493776">
                  <a:extLst>
                    <a:ext uri="{9D8B030D-6E8A-4147-A177-3AD203B41FA5}">
                      <a16:colId xmlns:a16="http://schemas.microsoft.com/office/drawing/2014/main" val="2165845850"/>
                    </a:ext>
                  </a:extLst>
                </a:gridCol>
                <a:gridCol w="493776">
                  <a:extLst>
                    <a:ext uri="{9D8B030D-6E8A-4147-A177-3AD203B41FA5}">
                      <a16:colId xmlns:a16="http://schemas.microsoft.com/office/drawing/2014/main" val="3460369853"/>
                    </a:ext>
                  </a:extLst>
                </a:gridCol>
                <a:gridCol w="493776">
                  <a:extLst>
                    <a:ext uri="{9D8B030D-6E8A-4147-A177-3AD203B41FA5}">
                      <a16:colId xmlns:a16="http://schemas.microsoft.com/office/drawing/2014/main" val="199347114"/>
                    </a:ext>
                  </a:extLst>
                </a:gridCol>
                <a:gridCol w="493776">
                  <a:extLst>
                    <a:ext uri="{9D8B030D-6E8A-4147-A177-3AD203B41FA5}">
                      <a16:colId xmlns:a16="http://schemas.microsoft.com/office/drawing/2014/main" val="625106239"/>
                    </a:ext>
                  </a:extLst>
                </a:gridCol>
                <a:gridCol w="493776">
                  <a:extLst>
                    <a:ext uri="{9D8B030D-6E8A-4147-A177-3AD203B41FA5}">
                      <a16:colId xmlns:a16="http://schemas.microsoft.com/office/drawing/2014/main" val="3336998219"/>
                    </a:ext>
                  </a:extLst>
                </a:gridCol>
                <a:gridCol w="493776">
                  <a:extLst>
                    <a:ext uri="{9D8B030D-6E8A-4147-A177-3AD203B41FA5}">
                      <a16:colId xmlns:a16="http://schemas.microsoft.com/office/drawing/2014/main" val="3142814565"/>
                    </a:ext>
                  </a:extLst>
                </a:gridCol>
                <a:gridCol w="493776">
                  <a:extLst>
                    <a:ext uri="{9D8B030D-6E8A-4147-A177-3AD203B41FA5}">
                      <a16:colId xmlns:a16="http://schemas.microsoft.com/office/drawing/2014/main" val="3412192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6250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- 2020-01-20 12:21:36</a:t>
                      </a:r>
                      <a:r>
                        <a:rPr kumimoji="0" lang="en-US" sz="1000" b="0" i="0" u="none" strike="noStrike" kern="1200" cap="none" spc="0" normalizeH="0" baseline="0" noProof="0">
                          <a:ln>
                            <a:noFill/>
                          </a:ln>
                          <a:solidFill>
                            <a:prstClr val="black"/>
                          </a:solidFill>
                          <a:effectLst/>
                          <a:uLnTx/>
                          <a:uFillTx/>
                          <a:latin typeface="+mn-lt"/>
                          <a:ea typeface="+mn-ea"/>
                          <a:cs typeface="+mn-cs"/>
                        </a:rPr>
                        <a:t>
  Each year, PHLY employees join thousands of volunteers in the Greater Philadelphia area to give back on #MLKDayOfService. #TEAMPHLY partnered with City Year to paint murals within the Hartranft School to help brighten the building for their young 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https://media-exp1.licdn.com/dms/image/C4E22AQEbfcl_YHEpWA/feedshare-shrink_800/0?e=1583971200&amp;v=beta&amp;t=VyuP15gGyQBX96-p-4zRTQLTrp4nVwAt9W2WguzYsgw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0.09207973187511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6894022"/>
                  </a:ext>
                </a:extLst>
              </a:tr>
            </a:tbl>
          </a:graphicData>
        </a:graphic>
      </p:graphicFrame>
      <p:sp>
        <p:nvSpPr>
          <p:cNvPr id="4" name="Text Placeholder 3">
            <a:extLst>
              <a:ext uri="{FF2B5EF4-FFF2-40B4-BE49-F238E27FC236}">
                <a16:creationId xmlns:a16="http://schemas.microsoft.com/office/drawing/2014/main" id="{7ECBFB39-47B9-4E02-8C63-264AB8527D1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695803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EAD7-3D41-4457-9CF1-59AF3B563DEE}"/>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BCECAB5D-0651-41D1-89D6-F64ABC777FFC}"/>
              </a:ext>
            </a:extLst>
          </p:cNvPr>
          <p:cNvGraphicFramePr>
            <a:graphicFrameLocks noGrp="1"/>
          </p:cNvGraphicFramePr>
          <p:nvPr>
            <p:ph type="tbl" sz="quarter" idx="13"/>
            <p:extLst>
              <p:ext uri="{D42A27DB-BD31-4B8C-83A1-F6EECF244321}">
                <p14:modId xmlns:p14="http://schemas.microsoft.com/office/powerpoint/2010/main" val="2479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1087098"/>
                    </a:ext>
                  </a:extLst>
                </a:gridCol>
                <a:gridCol w="658368">
                  <a:extLst>
                    <a:ext uri="{9D8B030D-6E8A-4147-A177-3AD203B41FA5}">
                      <a16:colId xmlns:a16="http://schemas.microsoft.com/office/drawing/2014/main" val="3612053792"/>
                    </a:ext>
                  </a:extLst>
                </a:gridCol>
                <a:gridCol w="658368">
                  <a:extLst>
                    <a:ext uri="{9D8B030D-6E8A-4147-A177-3AD203B41FA5}">
                      <a16:colId xmlns:a16="http://schemas.microsoft.com/office/drawing/2014/main" val="274356154"/>
                    </a:ext>
                  </a:extLst>
                </a:gridCol>
                <a:gridCol w="658368">
                  <a:extLst>
                    <a:ext uri="{9D8B030D-6E8A-4147-A177-3AD203B41FA5}">
                      <a16:colId xmlns:a16="http://schemas.microsoft.com/office/drawing/2014/main" val="679506735"/>
                    </a:ext>
                  </a:extLst>
                </a:gridCol>
                <a:gridCol w="658368">
                  <a:extLst>
                    <a:ext uri="{9D8B030D-6E8A-4147-A177-3AD203B41FA5}">
                      <a16:colId xmlns:a16="http://schemas.microsoft.com/office/drawing/2014/main" val="3254898937"/>
                    </a:ext>
                  </a:extLst>
                </a:gridCol>
                <a:gridCol w="658368">
                  <a:extLst>
                    <a:ext uri="{9D8B030D-6E8A-4147-A177-3AD203B41FA5}">
                      <a16:colId xmlns:a16="http://schemas.microsoft.com/office/drawing/2014/main" val="1653538552"/>
                    </a:ext>
                  </a:extLst>
                </a:gridCol>
                <a:gridCol w="658368">
                  <a:extLst>
                    <a:ext uri="{9D8B030D-6E8A-4147-A177-3AD203B41FA5}">
                      <a16:colId xmlns:a16="http://schemas.microsoft.com/office/drawing/2014/main" val="2267048174"/>
                    </a:ext>
                  </a:extLst>
                </a:gridCol>
                <a:gridCol w="658368">
                  <a:extLst>
                    <a:ext uri="{9D8B030D-6E8A-4147-A177-3AD203B41FA5}">
                      <a16:colId xmlns:a16="http://schemas.microsoft.com/office/drawing/2014/main" val="2010755890"/>
                    </a:ext>
                  </a:extLst>
                </a:gridCol>
                <a:gridCol w="658368">
                  <a:extLst>
                    <a:ext uri="{9D8B030D-6E8A-4147-A177-3AD203B41FA5}">
                      <a16:colId xmlns:a16="http://schemas.microsoft.com/office/drawing/2014/main" val="2875619824"/>
                    </a:ext>
                  </a:extLst>
                </a:gridCol>
                <a:gridCol w="658368">
                  <a:extLst>
                    <a:ext uri="{9D8B030D-6E8A-4147-A177-3AD203B41FA5}">
                      <a16:colId xmlns:a16="http://schemas.microsoft.com/office/drawing/2014/main" val="27795937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43782438"/>
                  </a:ext>
                </a:extLst>
              </a:tr>
              <a:tr h="370840">
                <a:tc>
                  <a:txBody>
                    <a:bodyPr/>
                    <a:lstStyle/>
                    <a:p>
                      <a:r>
                        <a:rPr lang="en-US" sz="1000"/>
                        <a:t>phlyinsurance</a:t>
                      </a:r>
                    </a:p>
                  </a:txBody>
                  <a:tcPr/>
                </a:tc>
                <a:tc>
                  <a:txBody>
                    <a:bodyPr/>
                    <a:lstStyle/>
                    <a:p>
                      <a:r>
                        <a:rPr lang="en-US" sz="1000"/>
                        <a:t>1680</a:t>
                      </a:r>
                    </a:p>
                  </a:txBody>
                  <a:tcPr/>
                </a:tc>
                <a:tc>
                  <a:txBody>
                    <a:bodyPr/>
                    <a:lstStyle/>
                    <a:p>
                      <a:r>
                        <a:rPr lang="en-US" sz="1000"/>
                        <a:t>46</a:t>
                      </a:r>
                    </a:p>
                  </a:txBody>
                  <a:tcPr/>
                </a:tc>
                <a:tc>
                  <a:txBody>
                    <a:bodyPr/>
                    <a:lstStyle/>
                    <a:p>
                      <a:r>
                        <a:rPr lang="en-US" sz="1000"/>
                        <a:t>18</a:t>
                      </a:r>
                    </a:p>
                  </a:txBody>
                  <a:tcPr/>
                </a:tc>
                <a:tc>
                  <a:txBody>
                    <a:bodyPr/>
                    <a:lstStyle/>
                    <a:p>
                      <a:r>
                        <a:rPr lang="en-US" sz="1000"/>
                        <a:t>4</a:t>
                      </a:r>
                    </a:p>
                  </a:txBody>
                  <a:tcPr/>
                </a:tc>
                <a:tc>
                  <a:txBody>
                    <a:bodyPr/>
                    <a:lstStyle/>
                    <a:p>
                      <a:r>
                        <a:rPr lang="en-US" sz="1000"/>
                        <a:t>1</a:t>
                      </a:r>
                    </a:p>
                  </a:txBody>
                  <a:tcPr/>
                </a:tc>
                <a:tc>
                  <a:txBody>
                    <a:bodyPr/>
                    <a:lstStyle/>
                    <a:p>
                      <a:r>
                        <a:rPr lang="en-US" sz="1000"/>
                        <a:t>23</a:t>
                      </a:r>
                    </a:p>
                  </a:txBody>
                  <a:tcPr/>
                </a:tc>
                <a:tc>
                  <a:txBody>
                    <a:bodyPr/>
                    <a:lstStyle/>
                    <a:p>
                      <a:r>
                        <a:rPr lang="en-US" sz="1000"/>
                        <a:t>1224</a:t>
                      </a:r>
                    </a:p>
                  </a:txBody>
                  <a:tcPr/>
                </a:tc>
                <a:tc>
                  <a:txBody>
                    <a:bodyPr/>
                    <a:lstStyle/>
                    <a:p>
                      <a:r>
                        <a:rPr lang="en-US" sz="1000"/>
                        <a:t>20</a:t>
                      </a:r>
                    </a:p>
                  </a:txBody>
                  <a:tcPr/>
                </a:tc>
                <a:tc>
                  <a:txBody>
                    <a:bodyPr/>
                    <a:lstStyle/>
                    <a:p>
                      <a:r>
                        <a:rPr lang="en-US" sz="1000"/>
                        <a:t>3.2641 %</a:t>
                      </a:r>
                    </a:p>
                  </a:txBody>
                  <a:tcPr/>
                </a:tc>
                <a:extLst>
                  <a:ext uri="{0D108BD9-81ED-4DB2-BD59-A6C34878D82A}">
                    <a16:rowId xmlns:a16="http://schemas.microsoft.com/office/drawing/2014/main" val="2833803753"/>
                  </a:ext>
                </a:extLst>
              </a:tr>
            </a:tbl>
          </a:graphicData>
        </a:graphic>
      </p:graphicFrame>
      <p:sp>
        <p:nvSpPr>
          <p:cNvPr id="4" name="Text Placeholder 3">
            <a:extLst>
              <a:ext uri="{FF2B5EF4-FFF2-40B4-BE49-F238E27FC236}">
                <a16:creationId xmlns:a16="http://schemas.microsoft.com/office/drawing/2014/main" id="{4BFE7E97-1A88-4AC3-A6DA-181549C9A83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442902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38FF-2DFB-45C2-8E50-7F60B1E95FA2}"/>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83443AD-C4A7-435F-8855-5188FA1EDE36}"/>
              </a:ext>
            </a:extLst>
          </p:cNvPr>
          <p:cNvGraphicFramePr>
            <a:graphicFrameLocks noGrp="1"/>
          </p:cNvGraphicFramePr>
          <p:nvPr>
            <p:ph type="chart" sz="quarter" idx="13"/>
            <p:extLst>
              <p:ext uri="{D42A27DB-BD31-4B8C-83A1-F6EECF244321}">
                <p14:modId xmlns:p14="http://schemas.microsoft.com/office/powerpoint/2010/main" val="1356753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2EE60-9821-460A-84EE-FB383A5E9F1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86DBD51-B0E9-4262-A0C9-BCCC165F3E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5824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4EA8F-85A1-423D-9613-8687BBCBEF9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B022F074-34C2-4900-8D3B-C16ABAB8F6A0}"/>
              </a:ext>
            </a:extLst>
          </p:cNvPr>
          <p:cNvGraphicFramePr>
            <a:graphicFrameLocks noGrp="1"/>
          </p:cNvGraphicFramePr>
          <p:nvPr>
            <p:ph type="chart" sz="quarter" idx="13"/>
            <p:extLst>
              <p:ext uri="{D42A27DB-BD31-4B8C-83A1-F6EECF244321}">
                <p14:modId xmlns:p14="http://schemas.microsoft.com/office/powerpoint/2010/main" val="3336340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6F0FF9-6802-4628-AACA-7E41DFC7288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C83B41C-B669-4A7D-A816-A9ED29B1E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887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D75BD-0B70-49C3-BD59-2FC226E4702A}"/>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2F0999C-CCD1-44BC-8988-65539FD2205D}"/>
              </a:ext>
            </a:extLst>
          </p:cNvPr>
          <p:cNvGraphicFramePr>
            <a:graphicFrameLocks noGrp="1"/>
          </p:cNvGraphicFramePr>
          <p:nvPr>
            <p:ph type="chart" sz="quarter" idx="13"/>
            <p:extLst>
              <p:ext uri="{D42A27DB-BD31-4B8C-83A1-F6EECF244321}">
                <p14:modId xmlns:p14="http://schemas.microsoft.com/office/powerpoint/2010/main" val="2624797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117968-E194-4A65-A46B-68B7E431331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15D60A9-7A7B-41F1-9FE7-30FDAFD4E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6765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D324-83CA-4A53-BB73-23FBEAF04938}"/>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D3FDA520-F05A-4758-A431-9116BD2BF713}"/>
              </a:ext>
            </a:extLst>
          </p:cNvPr>
          <p:cNvGraphicFramePr>
            <a:graphicFrameLocks noGrp="1"/>
          </p:cNvGraphicFramePr>
          <p:nvPr>
            <p:ph type="tbl" sz="quarter" idx="13"/>
            <p:extLst>
              <p:ext uri="{D42A27DB-BD31-4B8C-83A1-F6EECF244321}">
                <p14:modId xmlns:p14="http://schemas.microsoft.com/office/powerpoint/2010/main" val="352647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3531794"/>
                    </a:ext>
                  </a:extLst>
                </a:gridCol>
                <a:gridCol w="1810512">
                  <a:extLst>
                    <a:ext uri="{9D8B030D-6E8A-4147-A177-3AD203B41FA5}">
                      <a16:colId xmlns:a16="http://schemas.microsoft.com/office/drawing/2014/main" val="2550149529"/>
                    </a:ext>
                  </a:extLst>
                </a:gridCol>
                <a:gridCol w="822960">
                  <a:extLst>
                    <a:ext uri="{9D8B030D-6E8A-4147-A177-3AD203B41FA5}">
                      <a16:colId xmlns:a16="http://schemas.microsoft.com/office/drawing/2014/main" val="4193488123"/>
                    </a:ext>
                  </a:extLst>
                </a:gridCol>
                <a:gridCol w="822960">
                  <a:extLst>
                    <a:ext uri="{9D8B030D-6E8A-4147-A177-3AD203B41FA5}">
                      <a16:colId xmlns:a16="http://schemas.microsoft.com/office/drawing/2014/main" val="670285185"/>
                    </a:ext>
                  </a:extLst>
                </a:gridCol>
                <a:gridCol w="822960">
                  <a:extLst>
                    <a:ext uri="{9D8B030D-6E8A-4147-A177-3AD203B41FA5}">
                      <a16:colId xmlns:a16="http://schemas.microsoft.com/office/drawing/2014/main" val="3803229765"/>
                    </a:ext>
                  </a:extLst>
                </a:gridCol>
                <a:gridCol w="822960">
                  <a:extLst>
                    <a:ext uri="{9D8B030D-6E8A-4147-A177-3AD203B41FA5}">
                      <a16:colId xmlns:a16="http://schemas.microsoft.com/office/drawing/2014/main" val="1048697761"/>
                    </a:ext>
                  </a:extLst>
                </a:gridCol>
                <a:gridCol w="822960">
                  <a:extLst>
                    <a:ext uri="{9D8B030D-6E8A-4147-A177-3AD203B41FA5}">
                      <a16:colId xmlns:a16="http://schemas.microsoft.com/office/drawing/2014/main" val="3814698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892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- 2020-01-07 15:49:06</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Enter this link into your web browser to learn more: http://bit.ly/36ArSSC 👏 #ThinkPHLY #instanews #congrats #business #insurance #insurancecareers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https://www.instagram.com/p/B7CE0iuncN7/media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08:17:36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258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- 2020-01-13 16:34:15</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our new Co-Chief Underwriting Officer and three new Senior Vice Presidents! Enter this link into your web browser to learn more: http://bit.ly/35Pkp0z 👏😁 #ThinkPHLY #instanews #congrats #promotion #business #goals #insurance #insurancecareers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https://www.instagram.com/p/B7RmwbAn87u/media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08:17:36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3599596"/>
                  </a:ext>
                </a:extLst>
              </a:tr>
            </a:tbl>
          </a:graphicData>
        </a:graphic>
      </p:graphicFrame>
      <p:sp>
        <p:nvSpPr>
          <p:cNvPr id="4" name="Text Placeholder 3">
            <a:extLst>
              <a:ext uri="{FF2B5EF4-FFF2-40B4-BE49-F238E27FC236}">
                <a16:creationId xmlns:a16="http://schemas.microsoft.com/office/drawing/2014/main" id="{DBAC415E-8B1F-4B8C-8150-9FC0AB60BAB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152329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2AA30-7FD9-4F45-B0DD-47CB9BC138CE}"/>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DECBCC08-99C9-4423-9A17-7BA3377F32B7}"/>
              </a:ext>
            </a:extLst>
          </p:cNvPr>
          <p:cNvGraphicFramePr>
            <a:graphicFrameLocks noGrp="1"/>
          </p:cNvGraphicFramePr>
          <p:nvPr>
            <p:ph type="tbl" sz="quarter" idx="13"/>
            <p:extLst>
              <p:ext uri="{D42A27DB-BD31-4B8C-83A1-F6EECF244321}">
                <p14:modId xmlns:p14="http://schemas.microsoft.com/office/powerpoint/2010/main" val="1432754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1882811"/>
                    </a:ext>
                  </a:extLst>
                </a:gridCol>
                <a:gridCol w="1810512">
                  <a:extLst>
                    <a:ext uri="{9D8B030D-6E8A-4147-A177-3AD203B41FA5}">
                      <a16:colId xmlns:a16="http://schemas.microsoft.com/office/drawing/2014/main" val="2323815814"/>
                    </a:ext>
                  </a:extLst>
                </a:gridCol>
                <a:gridCol w="822960">
                  <a:extLst>
                    <a:ext uri="{9D8B030D-6E8A-4147-A177-3AD203B41FA5}">
                      <a16:colId xmlns:a16="http://schemas.microsoft.com/office/drawing/2014/main" val="300354651"/>
                    </a:ext>
                  </a:extLst>
                </a:gridCol>
                <a:gridCol w="822960">
                  <a:extLst>
                    <a:ext uri="{9D8B030D-6E8A-4147-A177-3AD203B41FA5}">
                      <a16:colId xmlns:a16="http://schemas.microsoft.com/office/drawing/2014/main" val="3082211824"/>
                    </a:ext>
                  </a:extLst>
                </a:gridCol>
                <a:gridCol w="822960">
                  <a:extLst>
                    <a:ext uri="{9D8B030D-6E8A-4147-A177-3AD203B41FA5}">
                      <a16:colId xmlns:a16="http://schemas.microsoft.com/office/drawing/2014/main" val="1438270011"/>
                    </a:ext>
                  </a:extLst>
                </a:gridCol>
                <a:gridCol w="822960">
                  <a:extLst>
                    <a:ext uri="{9D8B030D-6E8A-4147-A177-3AD203B41FA5}">
                      <a16:colId xmlns:a16="http://schemas.microsoft.com/office/drawing/2014/main" val="1282776200"/>
                    </a:ext>
                  </a:extLst>
                </a:gridCol>
                <a:gridCol w="822960">
                  <a:extLst>
                    <a:ext uri="{9D8B030D-6E8A-4147-A177-3AD203B41FA5}">
                      <a16:colId xmlns:a16="http://schemas.microsoft.com/office/drawing/2014/main" val="3695434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111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- 2020-01-15 15:16:12</a:t>
                      </a:r>
                      <a:r>
                        <a:rPr kumimoji="0" lang="en-US" sz="1000" b="0" i="0" u="none" strike="noStrike" kern="1200" cap="none" spc="0" normalizeH="0" baseline="0" noProof="0">
                          <a:ln>
                            <a:noFill/>
                          </a:ln>
                          <a:solidFill>
                            <a:prstClr val="black"/>
                          </a:solidFill>
                          <a:effectLst/>
                          <a:uLnTx/>
                          <a:uFillTx/>
                          <a:latin typeface="+mn-lt"/>
                          <a:ea typeface="+mn-ea"/>
                          <a:cs typeface="+mn-cs"/>
                        </a:rPr>
                        <a:t>
 #PHLY executives recently traveled to #Seattle for the Northwest Region Roadshow. Each year, our #leadership team travels across the U.S. to meet with employees and share #ideas about how we can all #worktogether to #support our customers and each other. Here’s a snapshot of the leadership team with Ken Klassy, RVP of Marketing, who’s celebrating his 30th #anniversary with PHLY! 👏🏼🥳 #ThinkPHLY #TEAMPHLY #insurance #career #roadshow #insurancelife #teamwork #business #instagood #bestoftheday #congratulations #workanniversary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https://www.instagram.com/p/B7WnaihlApJ/media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08:17:36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4797305"/>
                  </a:ext>
                </a:extLst>
              </a:tr>
            </a:tbl>
          </a:graphicData>
        </a:graphic>
      </p:graphicFrame>
      <p:sp>
        <p:nvSpPr>
          <p:cNvPr id="4" name="Text Placeholder 3">
            <a:extLst>
              <a:ext uri="{FF2B5EF4-FFF2-40B4-BE49-F238E27FC236}">
                <a16:creationId xmlns:a16="http://schemas.microsoft.com/office/drawing/2014/main" id="{CE7D834D-0D2D-4395-B2FD-725D50577C8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351143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B54C9-6B5B-41AB-808D-50FC14FEB695}"/>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8981E62B-4C46-467A-A694-528CAD96AE87}"/>
              </a:ext>
            </a:extLst>
          </p:cNvPr>
          <p:cNvGraphicFramePr>
            <a:graphicFrameLocks noGrp="1"/>
          </p:cNvGraphicFramePr>
          <p:nvPr>
            <p:ph type="tbl" sz="quarter" idx="13"/>
            <p:extLst>
              <p:ext uri="{D42A27DB-BD31-4B8C-83A1-F6EECF244321}">
                <p14:modId xmlns:p14="http://schemas.microsoft.com/office/powerpoint/2010/main" val="499419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1899523"/>
                    </a:ext>
                  </a:extLst>
                </a:gridCol>
                <a:gridCol w="1810512">
                  <a:extLst>
                    <a:ext uri="{9D8B030D-6E8A-4147-A177-3AD203B41FA5}">
                      <a16:colId xmlns:a16="http://schemas.microsoft.com/office/drawing/2014/main" val="2560495995"/>
                    </a:ext>
                  </a:extLst>
                </a:gridCol>
                <a:gridCol w="822960">
                  <a:extLst>
                    <a:ext uri="{9D8B030D-6E8A-4147-A177-3AD203B41FA5}">
                      <a16:colId xmlns:a16="http://schemas.microsoft.com/office/drawing/2014/main" val="3563797226"/>
                    </a:ext>
                  </a:extLst>
                </a:gridCol>
                <a:gridCol w="822960">
                  <a:extLst>
                    <a:ext uri="{9D8B030D-6E8A-4147-A177-3AD203B41FA5}">
                      <a16:colId xmlns:a16="http://schemas.microsoft.com/office/drawing/2014/main" val="1425507986"/>
                    </a:ext>
                  </a:extLst>
                </a:gridCol>
                <a:gridCol w="822960">
                  <a:extLst>
                    <a:ext uri="{9D8B030D-6E8A-4147-A177-3AD203B41FA5}">
                      <a16:colId xmlns:a16="http://schemas.microsoft.com/office/drawing/2014/main" val="1551017941"/>
                    </a:ext>
                  </a:extLst>
                </a:gridCol>
                <a:gridCol w="822960">
                  <a:extLst>
                    <a:ext uri="{9D8B030D-6E8A-4147-A177-3AD203B41FA5}">
                      <a16:colId xmlns:a16="http://schemas.microsoft.com/office/drawing/2014/main" val="3198592669"/>
                    </a:ext>
                  </a:extLst>
                </a:gridCol>
                <a:gridCol w="822960">
                  <a:extLst>
                    <a:ext uri="{9D8B030D-6E8A-4147-A177-3AD203B41FA5}">
                      <a16:colId xmlns:a16="http://schemas.microsoft.com/office/drawing/2014/main" val="37112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566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- 2020-01-30 18:00:32</a:t>
                      </a:r>
                      <a:r>
                        <a:rPr kumimoji="0" lang="en-US" sz="1000" b="0" i="0" u="none" strike="noStrike" kern="1200" cap="none" spc="0" normalizeH="0" baseline="0" noProof="0">
                          <a:ln>
                            <a:noFill/>
                          </a:ln>
                          <a:solidFill>
                            <a:prstClr val="black"/>
                          </a:solidFill>
                          <a:effectLst/>
                          <a:uLnTx/>
                          <a:uFillTx/>
                          <a:latin typeface="+mn-lt"/>
                          <a:ea typeface="+mn-ea"/>
                          <a:cs typeface="+mn-cs"/>
                        </a:rPr>
                        <a:t>
 Our Corporate Social Responsibility team was excited to accept an #award on behalf of #PHLY for sponsoring the 2019 autismspeaks walk! The annual #walk is the world’s largest #autism #fundraising event dedicated to improving the lives of people with autism.
👟🧩💙
#TEAMPHLY #giveback #autismspeaks #autismspeakswalk #ausome #autistic #charity #corporatesocialresponsibility #autismawareness #goodcause #community #instagood #bestoftheday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https://www.instagram.com/p/B79iJRznhsn/media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08:17:36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1838751"/>
                  </a:ext>
                </a:extLst>
              </a:tr>
            </a:tbl>
          </a:graphicData>
        </a:graphic>
      </p:graphicFrame>
      <p:sp>
        <p:nvSpPr>
          <p:cNvPr id="4" name="Text Placeholder 3">
            <a:extLst>
              <a:ext uri="{FF2B5EF4-FFF2-40B4-BE49-F238E27FC236}">
                <a16:creationId xmlns:a16="http://schemas.microsoft.com/office/drawing/2014/main" id="{0C8F8F27-CC65-4AC2-9C74-B4C9CA365A5F}"/>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706615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429E-CFCF-4241-A0E1-533AF7E52C08}"/>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6043E333-6056-449D-8F8D-9CEB54EAC28E}"/>
              </a:ext>
            </a:extLst>
          </p:cNvPr>
          <p:cNvGraphicFramePr>
            <a:graphicFrameLocks noGrp="1"/>
          </p:cNvGraphicFramePr>
          <p:nvPr>
            <p:ph type="tbl" sz="quarter" idx="13"/>
            <p:extLst>
              <p:ext uri="{D42A27DB-BD31-4B8C-83A1-F6EECF244321}">
                <p14:modId xmlns:p14="http://schemas.microsoft.com/office/powerpoint/2010/main" val="2709594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07047"/>
                    </a:ext>
                  </a:extLst>
                </a:gridCol>
                <a:gridCol w="1810512">
                  <a:extLst>
                    <a:ext uri="{9D8B030D-6E8A-4147-A177-3AD203B41FA5}">
                      <a16:colId xmlns:a16="http://schemas.microsoft.com/office/drawing/2014/main" val="4215795638"/>
                    </a:ext>
                  </a:extLst>
                </a:gridCol>
                <a:gridCol w="822960">
                  <a:extLst>
                    <a:ext uri="{9D8B030D-6E8A-4147-A177-3AD203B41FA5}">
                      <a16:colId xmlns:a16="http://schemas.microsoft.com/office/drawing/2014/main" val="1960041175"/>
                    </a:ext>
                  </a:extLst>
                </a:gridCol>
                <a:gridCol w="822960">
                  <a:extLst>
                    <a:ext uri="{9D8B030D-6E8A-4147-A177-3AD203B41FA5}">
                      <a16:colId xmlns:a16="http://schemas.microsoft.com/office/drawing/2014/main" val="2710088750"/>
                    </a:ext>
                  </a:extLst>
                </a:gridCol>
                <a:gridCol w="822960">
                  <a:extLst>
                    <a:ext uri="{9D8B030D-6E8A-4147-A177-3AD203B41FA5}">
                      <a16:colId xmlns:a16="http://schemas.microsoft.com/office/drawing/2014/main" val="806146140"/>
                    </a:ext>
                  </a:extLst>
                </a:gridCol>
                <a:gridCol w="822960">
                  <a:extLst>
                    <a:ext uri="{9D8B030D-6E8A-4147-A177-3AD203B41FA5}">
                      <a16:colId xmlns:a16="http://schemas.microsoft.com/office/drawing/2014/main" val="798904917"/>
                    </a:ext>
                  </a:extLst>
                </a:gridCol>
                <a:gridCol w="822960">
                  <a:extLst>
                    <a:ext uri="{9D8B030D-6E8A-4147-A177-3AD203B41FA5}">
                      <a16:colId xmlns:a16="http://schemas.microsoft.com/office/drawing/2014/main" val="426284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2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- 2020-01-08 16:16:39</a:t>
                      </a:r>
                      <a:r>
                        <a:rPr kumimoji="0" lang="en-US" sz="1000" b="0" i="0" u="none" strike="noStrike" kern="1200" cap="none" spc="0" normalizeH="0" baseline="0" noProof="0">
                          <a:ln>
                            <a:noFill/>
                          </a:ln>
                          <a:solidFill>
                            <a:prstClr val="black"/>
                          </a:solidFill>
                          <a:effectLst/>
                          <a:uLnTx/>
                          <a:uFillTx/>
                          <a:latin typeface="+mn-lt"/>
                          <a:ea typeface="+mn-ea"/>
                          <a:cs typeface="+mn-cs"/>
                        </a:rPr>
                        <a:t>
 #TEAMPHLY’s Health and Wellness Center held an open house to jump start the #newyear. Home Office employees along with our sister company tmna_services had an opportunity to meet with #fitness center staff to learn more about #health and #wellness offerings. 💪🏼😄 beabetteryouphlygym #PHLYFitOpenHouse #ThinkPHLY #healthandwellness #beabetteryouphly #healthylifestyle #gym #fitfam #wellnesswednesday #motivation #instagood #insurance #philly #fitnessmotivation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https://www.instagram.com/p/B7EsxI_nU-g/media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08:17:36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76347916"/>
                  </a:ext>
                </a:extLst>
              </a:tr>
            </a:tbl>
          </a:graphicData>
        </a:graphic>
      </p:graphicFrame>
      <p:sp>
        <p:nvSpPr>
          <p:cNvPr id="4" name="Text Placeholder 3">
            <a:extLst>
              <a:ext uri="{FF2B5EF4-FFF2-40B4-BE49-F238E27FC236}">
                <a16:creationId xmlns:a16="http://schemas.microsoft.com/office/drawing/2014/main" id="{99E7B0F5-8793-44A3-9482-C161E8D8724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32047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D5598-2AFB-404E-8936-05383E9115D0}"/>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4CAC061-7B8C-40D0-ACA9-EF9B61361020}"/>
              </a:ext>
            </a:extLst>
          </p:cNvPr>
          <p:cNvGraphicFramePr>
            <a:graphicFrameLocks noGrp="1"/>
          </p:cNvGraphicFramePr>
          <p:nvPr>
            <p:ph type="tbl" sz="quarter" idx="13"/>
            <p:extLst>
              <p:ext uri="{D42A27DB-BD31-4B8C-83A1-F6EECF244321}">
                <p14:modId xmlns:p14="http://schemas.microsoft.com/office/powerpoint/2010/main" val="24219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18478542"/>
                    </a:ext>
                  </a:extLst>
                </a:gridCol>
                <a:gridCol w="658368">
                  <a:extLst>
                    <a:ext uri="{9D8B030D-6E8A-4147-A177-3AD203B41FA5}">
                      <a16:colId xmlns:a16="http://schemas.microsoft.com/office/drawing/2014/main" val="2930817881"/>
                    </a:ext>
                  </a:extLst>
                </a:gridCol>
                <a:gridCol w="658368">
                  <a:extLst>
                    <a:ext uri="{9D8B030D-6E8A-4147-A177-3AD203B41FA5}">
                      <a16:colId xmlns:a16="http://schemas.microsoft.com/office/drawing/2014/main" val="2213357343"/>
                    </a:ext>
                  </a:extLst>
                </a:gridCol>
                <a:gridCol w="329184">
                  <a:extLst>
                    <a:ext uri="{9D8B030D-6E8A-4147-A177-3AD203B41FA5}">
                      <a16:colId xmlns:a16="http://schemas.microsoft.com/office/drawing/2014/main" val="3243372633"/>
                    </a:ext>
                  </a:extLst>
                </a:gridCol>
                <a:gridCol w="329184">
                  <a:extLst>
                    <a:ext uri="{9D8B030D-6E8A-4147-A177-3AD203B41FA5}">
                      <a16:colId xmlns:a16="http://schemas.microsoft.com/office/drawing/2014/main" val="2210745619"/>
                    </a:ext>
                  </a:extLst>
                </a:gridCol>
                <a:gridCol w="658368">
                  <a:extLst>
                    <a:ext uri="{9D8B030D-6E8A-4147-A177-3AD203B41FA5}">
                      <a16:colId xmlns:a16="http://schemas.microsoft.com/office/drawing/2014/main" val="198364626"/>
                    </a:ext>
                  </a:extLst>
                </a:gridCol>
                <a:gridCol w="658368">
                  <a:extLst>
                    <a:ext uri="{9D8B030D-6E8A-4147-A177-3AD203B41FA5}">
                      <a16:colId xmlns:a16="http://schemas.microsoft.com/office/drawing/2014/main" val="961317398"/>
                    </a:ext>
                  </a:extLst>
                </a:gridCol>
                <a:gridCol w="658368">
                  <a:extLst>
                    <a:ext uri="{9D8B030D-6E8A-4147-A177-3AD203B41FA5}">
                      <a16:colId xmlns:a16="http://schemas.microsoft.com/office/drawing/2014/main" val="475728451"/>
                    </a:ext>
                  </a:extLst>
                </a:gridCol>
                <a:gridCol w="658368">
                  <a:extLst>
                    <a:ext uri="{9D8B030D-6E8A-4147-A177-3AD203B41FA5}">
                      <a16:colId xmlns:a16="http://schemas.microsoft.com/office/drawing/2014/main" val="2814801358"/>
                    </a:ext>
                  </a:extLst>
                </a:gridCol>
                <a:gridCol w="658368">
                  <a:extLst>
                    <a:ext uri="{9D8B030D-6E8A-4147-A177-3AD203B41FA5}">
                      <a16:colId xmlns:a16="http://schemas.microsoft.com/office/drawing/2014/main" val="393922275"/>
                    </a:ext>
                  </a:extLst>
                </a:gridCol>
                <a:gridCol w="658368">
                  <a:extLst>
                    <a:ext uri="{9D8B030D-6E8A-4147-A177-3AD203B41FA5}">
                      <a16:colId xmlns:a16="http://schemas.microsoft.com/office/drawing/2014/main" val="3959613695"/>
                    </a:ext>
                  </a:extLst>
                </a:gridCol>
                <a:gridCol w="658368">
                  <a:extLst>
                    <a:ext uri="{9D8B030D-6E8A-4147-A177-3AD203B41FA5}">
                      <a16:colId xmlns:a16="http://schemas.microsoft.com/office/drawing/2014/main" val="150479933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74990927"/>
                  </a:ext>
                </a:extLst>
              </a:tr>
              <a:tr h="370840">
                <a:tc>
                  <a:txBody>
                    <a:bodyPr/>
                    <a:lstStyle/>
                    <a:p>
                      <a:r>
                        <a:rPr lang="en-US" sz="1000"/>
                        <a:t>phlyinsurance</a:t>
                      </a:r>
                    </a:p>
                  </a:txBody>
                  <a:tcPr/>
                </a:tc>
                <a:tc>
                  <a:txBody>
                    <a:bodyPr/>
                    <a:lstStyle/>
                    <a:p>
                      <a:r>
                        <a:rPr lang="en-US" sz="1000"/>
                        <a:t>3</a:t>
                      </a:r>
                    </a:p>
                  </a:txBody>
                  <a:tcPr/>
                </a:tc>
                <a:tc>
                  <a:txBody>
                    <a:bodyPr/>
                    <a:lstStyle/>
                    <a:p>
                      <a:r>
                        <a:rPr lang="en-US" sz="1000"/>
                        <a:t>0.6842</a:t>
                      </a:r>
                    </a:p>
                  </a:txBody>
                  <a:tcPr/>
                </a:tc>
                <a:tc>
                  <a:txBody>
                    <a:bodyPr/>
                    <a:lstStyle/>
                    <a:p>
                      <a:r>
                        <a:rPr lang="en-US" sz="1000"/>
                        <a:t>40.33</a:t>
                      </a:r>
                    </a:p>
                  </a:txBody>
                  <a:tcPr/>
                </a:tc>
                <a:tc>
                  <a:txBody>
                    <a:bodyPr/>
                    <a:lstStyle/>
                    <a:p>
                      <a:r>
                        <a:rPr lang="en-US" sz="1000"/>
                        <a:t>0.67</a:t>
                      </a:r>
                    </a:p>
                  </a:txBody>
                  <a:tcPr/>
                </a:tc>
                <a:tc>
                  <a:txBody>
                    <a:bodyPr/>
                    <a:lstStyle/>
                    <a:p>
                      <a:r>
                        <a:rPr lang="en-US" sz="1000"/>
                        <a:t>290.33</a:t>
                      </a:r>
                    </a:p>
                  </a:txBody>
                  <a:tcPr/>
                </a:tc>
                <a:tc>
                  <a:txBody>
                    <a:bodyPr/>
                    <a:lstStyle/>
                    <a:p>
                      <a:r>
                        <a:rPr lang="en-US" sz="1000"/>
                        <a:t>243.00</a:t>
                      </a:r>
                    </a:p>
                  </a:txBody>
                  <a:tcPr/>
                </a:tc>
                <a:tc>
                  <a:txBody>
                    <a:bodyPr/>
                    <a:lstStyle/>
                    <a:p>
                      <a:r>
                        <a:rPr lang="en-US" sz="1000"/>
                        <a:t>166.00</a:t>
                      </a:r>
                    </a:p>
                  </a:txBody>
                  <a:tcPr/>
                </a:tc>
                <a:tc>
                  <a:txBody>
                    <a:bodyPr/>
                    <a:lstStyle/>
                    <a:p>
                      <a:r>
                        <a:rPr lang="en-US" sz="1000"/>
                        <a:t>165.33</a:t>
                      </a:r>
                    </a:p>
                  </a:txBody>
                  <a:tcPr/>
                </a:tc>
                <a:tc>
                  <a:txBody>
                    <a:bodyPr/>
                    <a:lstStyle/>
                    <a:p>
                      <a:r>
                        <a:rPr lang="en-US" sz="1000"/>
                        <a:t>871</a:t>
                      </a:r>
                    </a:p>
                  </a:txBody>
                  <a:tcPr/>
                </a:tc>
                <a:tc>
                  <a:txBody>
                    <a:bodyPr/>
                    <a:lstStyle/>
                    <a:p>
                      <a:r>
                        <a:rPr lang="en-US" sz="1000"/>
                        <a:t>121</a:t>
                      </a:r>
                    </a:p>
                  </a:txBody>
                  <a:tcPr/>
                </a:tc>
                <a:tc>
                  <a:txBody>
                    <a:bodyPr/>
                    <a:lstStyle/>
                    <a:p>
                      <a:r>
                        <a:rPr lang="en-US" sz="1000"/>
                        <a:t>498</a:t>
                      </a:r>
                    </a:p>
                  </a:txBody>
                  <a:tcPr/>
                </a:tc>
                <a:extLst>
                  <a:ext uri="{0D108BD9-81ED-4DB2-BD59-A6C34878D82A}">
                    <a16:rowId xmlns:a16="http://schemas.microsoft.com/office/drawing/2014/main" val="909364355"/>
                  </a:ext>
                </a:extLst>
              </a:tr>
            </a:tbl>
          </a:graphicData>
        </a:graphic>
      </p:graphicFrame>
      <p:sp>
        <p:nvSpPr>
          <p:cNvPr id="4" name="Text Placeholder 3">
            <a:extLst>
              <a:ext uri="{FF2B5EF4-FFF2-40B4-BE49-F238E27FC236}">
                <a16:creationId xmlns:a16="http://schemas.microsoft.com/office/drawing/2014/main" id="{98755631-5C85-433B-8EA5-DA59AE366FE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202555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5C41B-86D6-453D-9616-A991A4016D35}"/>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95C25A50-1E32-43AD-85E1-0371B7E75BD6}"/>
              </a:ext>
            </a:extLst>
          </p:cNvPr>
          <p:cNvGraphicFramePr>
            <a:graphicFrameLocks noGrp="1"/>
          </p:cNvGraphicFramePr>
          <p:nvPr>
            <p:ph type="tbl" sz="quarter" idx="13"/>
            <p:extLst>
              <p:ext uri="{D42A27DB-BD31-4B8C-83A1-F6EECF244321}">
                <p14:modId xmlns:p14="http://schemas.microsoft.com/office/powerpoint/2010/main" val="3311131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99768159"/>
                    </a:ext>
                  </a:extLst>
                </a:gridCol>
                <a:gridCol w="1316736">
                  <a:extLst>
                    <a:ext uri="{9D8B030D-6E8A-4147-A177-3AD203B41FA5}">
                      <a16:colId xmlns:a16="http://schemas.microsoft.com/office/drawing/2014/main" val="3189729416"/>
                    </a:ext>
                  </a:extLst>
                </a:gridCol>
                <a:gridCol w="658368">
                  <a:extLst>
                    <a:ext uri="{9D8B030D-6E8A-4147-A177-3AD203B41FA5}">
                      <a16:colId xmlns:a16="http://schemas.microsoft.com/office/drawing/2014/main" val="1602795265"/>
                    </a:ext>
                  </a:extLst>
                </a:gridCol>
                <a:gridCol w="658368">
                  <a:extLst>
                    <a:ext uri="{9D8B030D-6E8A-4147-A177-3AD203B41FA5}">
                      <a16:colId xmlns:a16="http://schemas.microsoft.com/office/drawing/2014/main" val="2269843207"/>
                    </a:ext>
                  </a:extLst>
                </a:gridCol>
                <a:gridCol w="658368">
                  <a:extLst>
                    <a:ext uri="{9D8B030D-6E8A-4147-A177-3AD203B41FA5}">
                      <a16:colId xmlns:a16="http://schemas.microsoft.com/office/drawing/2014/main" val="614839197"/>
                    </a:ext>
                  </a:extLst>
                </a:gridCol>
                <a:gridCol w="658368">
                  <a:extLst>
                    <a:ext uri="{9D8B030D-6E8A-4147-A177-3AD203B41FA5}">
                      <a16:colId xmlns:a16="http://schemas.microsoft.com/office/drawing/2014/main" val="3805634605"/>
                    </a:ext>
                  </a:extLst>
                </a:gridCol>
                <a:gridCol w="658368">
                  <a:extLst>
                    <a:ext uri="{9D8B030D-6E8A-4147-A177-3AD203B41FA5}">
                      <a16:colId xmlns:a16="http://schemas.microsoft.com/office/drawing/2014/main" val="1000321776"/>
                    </a:ext>
                  </a:extLst>
                </a:gridCol>
                <a:gridCol w="658368">
                  <a:extLst>
                    <a:ext uri="{9D8B030D-6E8A-4147-A177-3AD203B41FA5}">
                      <a16:colId xmlns:a16="http://schemas.microsoft.com/office/drawing/2014/main" val="3929129139"/>
                    </a:ext>
                  </a:extLst>
                </a:gridCol>
                <a:gridCol w="658368">
                  <a:extLst>
                    <a:ext uri="{9D8B030D-6E8A-4147-A177-3AD203B41FA5}">
                      <a16:colId xmlns:a16="http://schemas.microsoft.com/office/drawing/2014/main" val="614916033"/>
                    </a:ext>
                  </a:extLst>
                </a:gridCol>
                <a:gridCol w="658368">
                  <a:extLst>
                    <a:ext uri="{9D8B030D-6E8A-4147-A177-3AD203B41FA5}">
                      <a16:colId xmlns:a16="http://schemas.microsoft.com/office/drawing/2014/main" val="387885175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199283140"/>
                  </a:ext>
                </a:extLst>
              </a:tr>
              <a:tr h="370840">
                <a:tc>
                  <a:txBody>
                    <a:bodyPr/>
                    <a:lstStyle/>
                    <a:p>
                      <a:r>
                        <a:rPr lang="en-US" sz="1000" b="1"/>
                        <a:t>phlyinsurance - 2020-01-30 10:24:27</a:t>
                      </a:r>
                      <a:r>
                        <a:rPr lang="en-US" sz="1000"/>
                        <a:t>
 Looking for a 
summer #internship? #collegestudent  #futureleaders</a:t>
                      </a:r>
                    </a:p>
                  </a:txBody>
                  <a:tcPr/>
                </a:tc>
                <a:tc>
                  <a:txBody>
                    <a:bodyPr/>
                    <a:lstStyle/>
                    <a:p>
                      <a:r>
                        <a:rPr lang="en-US" sz="1000"/>
                        <a:t>https://scontent.xx.fbcdn.net/v/t51.12442-15/82578509_135936607496588_8554726711549832715_n.jpg?_nc_cat=105&amp;_nc_ohc=zVQnJOZ6qAIAX8FVBNV&amp;_nc_ht=scontent.xx&amp;oh=94c9dbccb665a91f9f6c1ce6f9bd6648&amp;oe=5ECF6263</a:t>
                      </a:r>
                    </a:p>
                  </a:txBody>
                  <a:tcPr/>
                </a:tc>
                <a:tc>
                  <a:txBody>
                    <a:bodyPr/>
                    <a:lstStyle/>
                    <a:p>
                      <a:r>
                        <a:rPr lang="en-US" sz="1000"/>
                        <a:t>01/31/2020 10:08:02</a:t>
                      </a:r>
                    </a:p>
                  </a:txBody>
                  <a:tcPr/>
                </a:tc>
                <a:tc>
                  <a:txBody>
                    <a:bodyPr/>
                    <a:lstStyle/>
                    <a:p>
                      <a:r>
                        <a:rPr lang="en-US" sz="1000"/>
                        <a:t>Video</a:t>
                      </a:r>
                    </a:p>
                  </a:txBody>
                  <a:tcPr/>
                </a:tc>
                <a:tc>
                  <a:txBody>
                    <a:bodyPr/>
                    <a:lstStyle/>
                    <a:p>
                      <a:r>
                        <a:rPr lang="en-US" sz="1000"/>
                        <a:t>255</a:t>
                      </a:r>
                    </a:p>
                  </a:txBody>
                  <a:tcPr/>
                </a:tc>
                <a:tc>
                  <a:txBody>
                    <a:bodyPr/>
                    <a:lstStyle/>
                    <a:p>
                      <a:r>
                        <a:rPr lang="en-US" sz="1000"/>
                        <a:t>219</a:t>
                      </a:r>
                    </a:p>
                  </a:txBody>
                  <a:tcPr/>
                </a:tc>
                <a:tc>
                  <a:txBody>
                    <a:bodyPr/>
                    <a:lstStyle/>
                    <a:p>
                      <a:r>
                        <a:rPr lang="en-US" sz="1000"/>
                        <a:t>1</a:t>
                      </a:r>
                    </a:p>
                  </a:txBody>
                  <a:tcPr/>
                </a:tc>
                <a:tc>
                  <a:txBody>
                    <a:bodyPr/>
                    <a:lstStyle/>
                    <a:p>
                      <a:r>
                        <a:rPr lang="en-US" sz="1000"/>
                        <a:t>29</a:t>
                      </a:r>
                    </a:p>
                  </a:txBody>
                  <a:tcPr/>
                </a:tc>
                <a:tc>
                  <a:txBody>
                    <a:bodyPr/>
                    <a:lstStyle/>
                    <a:p>
                      <a:r>
                        <a:rPr lang="en-US" sz="1000"/>
                        <a:t>145</a:t>
                      </a:r>
                    </a:p>
                  </a:txBody>
                  <a:tcPr/>
                </a:tc>
                <a:tc>
                  <a:txBody>
                    <a:bodyPr/>
                    <a:lstStyle/>
                    <a:p>
                      <a:r>
                        <a:rPr lang="en-US" sz="1000"/>
                        <a:t>5</a:t>
                      </a:r>
                    </a:p>
                  </a:txBody>
                  <a:tcPr/>
                </a:tc>
                <a:extLst>
                  <a:ext uri="{0D108BD9-81ED-4DB2-BD59-A6C34878D82A}">
                    <a16:rowId xmlns:a16="http://schemas.microsoft.com/office/drawing/2014/main" val="1882839725"/>
                  </a:ext>
                </a:extLst>
              </a:tr>
              <a:tr h="370840">
                <a:tc>
                  <a:txBody>
                    <a:bodyPr/>
                    <a:lstStyle/>
                    <a:p>
                      <a:r>
                        <a:rPr lang="en-US" sz="1000" b="1"/>
                        <a:t>phlyinsurance - 2020-01-23 16:07:44</a:t>
                      </a:r>
                      <a:r>
                        <a:rPr lang="en-US" sz="1000"/>
                        <a:t>
 tap to see more from 
our #volunteer event 
with @jfcsphilly!</a:t>
                      </a:r>
                    </a:p>
                  </a:txBody>
                  <a:tcPr/>
                </a:tc>
                <a:tc>
                  <a:txBody>
                    <a:bodyPr/>
                    <a:lstStyle/>
                    <a:p>
                      <a:r>
                        <a:rPr lang="en-US" sz="1000"/>
                        <a:t>https://scontent.xx.fbcdn.net/v/t51.12442-15/82088468_884276281990204_3375709309164944678_n.jpg?_nc_cat=110&amp;_nc_ohc=yZV8s74l8okAX-Y8ouX&amp;_nc_ht=scontent.xx&amp;oh=f03b01eb53084fcdc798bf45849151c8&amp;oe=5E964B14</a:t>
                      </a:r>
                    </a:p>
                  </a:txBody>
                  <a:tcPr/>
                </a:tc>
                <a:tc>
                  <a:txBody>
                    <a:bodyPr/>
                    <a:lstStyle/>
                    <a:p>
                      <a:r>
                        <a:rPr lang="en-US" sz="1000"/>
                        <a:t>01/24/2020 16:01:36</a:t>
                      </a:r>
                    </a:p>
                  </a:txBody>
                  <a:tcPr/>
                </a:tc>
                <a:tc>
                  <a:txBody>
                    <a:bodyPr/>
                    <a:lstStyle/>
                    <a:p>
                      <a:r>
                        <a:rPr lang="en-US" sz="1000"/>
                        <a:t>Video</a:t>
                      </a:r>
                    </a:p>
                  </a:txBody>
                  <a:tcPr/>
                </a:tc>
                <a:tc>
                  <a:txBody>
                    <a:bodyPr/>
                    <a:lstStyle/>
                    <a:p>
                      <a:r>
                        <a:rPr lang="en-US" sz="1000"/>
                        <a:t>289</a:t>
                      </a:r>
                    </a:p>
                  </a:txBody>
                  <a:tcPr/>
                </a:tc>
                <a:tc>
                  <a:txBody>
                    <a:bodyPr/>
                    <a:lstStyle/>
                    <a:p>
                      <a:r>
                        <a:rPr lang="en-US" sz="1000"/>
                        <a:t>246</a:t>
                      </a:r>
                    </a:p>
                  </a:txBody>
                  <a:tcPr/>
                </a:tc>
                <a:tc>
                  <a:txBody>
                    <a:bodyPr/>
                    <a:lstStyle/>
                    <a:p>
                      <a:r>
                        <a:rPr lang="en-US" sz="1000"/>
                        <a:t>0</a:t>
                      </a:r>
                    </a:p>
                  </a:txBody>
                  <a:tcPr/>
                </a:tc>
                <a:tc>
                  <a:txBody>
                    <a:bodyPr/>
                    <a:lstStyle/>
                    <a:p>
                      <a:r>
                        <a:rPr lang="en-US" sz="1000"/>
                        <a:t>38</a:t>
                      </a:r>
                    </a:p>
                  </a:txBody>
                  <a:tcPr/>
                </a:tc>
                <a:tc>
                  <a:txBody>
                    <a:bodyPr/>
                    <a:lstStyle/>
                    <a:p>
                      <a:r>
                        <a:rPr lang="en-US" sz="1000"/>
                        <a:t>169</a:t>
                      </a:r>
                    </a:p>
                  </a:txBody>
                  <a:tcPr/>
                </a:tc>
                <a:tc>
                  <a:txBody>
                    <a:bodyPr/>
                    <a:lstStyle/>
                    <a:p>
                      <a:r>
                        <a:rPr lang="en-US" sz="1000"/>
                        <a:t>7</a:t>
                      </a:r>
                    </a:p>
                  </a:txBody>
                  <a:tcPr/>
                </a:tc>
                <a:extLst>
                  <a:ext uri="{0D108BD9-81ED-4DB2-BD59-A6C34878D82A}">
                    <a16:rowId xmlns:a16="http://schemas.microsoft.com/office/drawing/2014/main" val="414594021"/>
                  </a:ext>
                </a:extLst>
              </a:tr>
              <a:tr h="370840">
                <a:tc>
                  <a:txBody>
                    <a:bodyPr/>
                    <a:lstStyle/>
                    <a:p>
                      <a:r>
                        <a:rPr lang="en-US" sz="1000" b="1"/>
                        <a:t>phlyinsurance - 2020-01-13 16:49:26</a:t>
                      </a:r>
                      <a:r>
                        <a:rPr lang="en-US" sz="1000"/>
                        <a:t>
 tap to see more!</a:t>
                      </a:r>
                    </a:p>
                  </a:txBody>
                  <a:tcPr/>
                </a:tc>
                <a:tc>
                  <a:txBody>
                    <a:bodyPr/>
                    <a:lstStyle/>
                    <a:p>
                      <a:r>
                        <a:rPr lang="en-US" sz="1000"/>
                        <a:t>https://scontent.xx.fbcdn.net/v/t51.12442-15/81024962_164947598156476_4667793432961843770_n.jpg?_nc_cat=104&amp;_nc_ohc=en-avqYr26YAX-gYStH&amp;_nc_ht=scontent.xx&amp;oh=efaed57bb6b740ef067f58031f3c493d&amp;oe=5E8D311C</a:t>
                      </a:r>
                    </a:p>
                  </a:txBody>
                  <a:tcPr/>
                </a:tc>
                <a:tc>
                  <a:txBody>
                    <a:bodyPr/>
                    <a:lstStyle/>
                    <a:p>
                      <a:r>
                        <a:rPr lang="en-US" sz="1000"/>
                        <a:t>01/14/2020 16:30:41</a:t>
                      </a:r>
                    </a:p>
                  </a:txBody>
                  <a:tcPr/>
                </a:tc>
                <a:tc>
                  <a:txBody>
                    <a:bodyPr/>
                    <a:lstStyle/>
                    <a:p>
                      <a:r>
                        <a:rPr lang="en-US" sz="1000"/>
                        <a:t>Video</a:t>
                      </a:r>
                    </a:p>
                  </a:txBody>
                  <a:tcPr/>
                </a:tc>
                <a:tc>
                  <a:txBody>
                    <a:bodyPr/>
                    <a:lstStyle/>
                    <a:p>
                      <a:r>
                        <a:rPr lang="en-US" sz="1000"/>
                        <a:t>327</a:t>
                      </a:r>
                    </a:p>
                  </a:txBody>
                  <a:tcPr/>
                </a:tc>
                <a:tc>
                  <a:txBody>
                    <a:bodyPr/>
                    <a:lstStyle/>
                    <a:p>
                      <a:r>
                        <a:rPr lang="en-US" sz="1000"/>
                        <a:t>264</a:t>
                      </a:r>
                    </a:p>
                  </a:txBody>
                  <a:tcPr/>
                </a:tc>
                <a:tc>
                  <a:txBody>
                    <a:bodyPr/>
                    <a:lstStyle/>
                    <a:p>
                      <a:r>
                        <a:rPr lang="en-US" sz="1000"/>
                        <a:t>1</a:t>
                      </a:r>
                    </a:p>
                  </a:txBody>
                  <a:tcPr/>
                </a:tc>
                <a:tc>
                  <a:txBody>
                    <a:bodyPr/>
                    <a:lstStyle/>
                    <a:p>
                      <a:r>
                        <a:rPr lang="en-US" sz="1000"/>
                        <a:t>54</a:t>
                      </a:r>
                    </a:p>
                  </a:txBody>
                  <a:tcPr/>
                </a:tc>
                <a:tc>
                  <a:txBody>
                    <a:bodyPr/>
                    <a:lstStyle/>
                    <a:p>
                      <a:r>
                        <a:rPr lang="en-US" sz="1000"/>
                        <a:t>164</a:t>
                      </a:r>
                    </a:p>
                  </a:txBody>
                  <a:tcPr/>
                </a:tc>
                <a:tc>
                  <a:txBody>
                    <a:bodyPr/>
                    <a:lstStyle/>
                    <a:p>
                      <a:r>
                        <a:rPr lang="en-US" sz="1000"/>
                        <a:t>6</a:t>
                      </a:r>
                    </a:p>
                  </a:txBody>
                  <a:tcPr/>
                </a:tc>
                <a:extLst>
                  <a:ext uri="{0D108BD9-81ED-4DB2-BD59-A6C34878D82A}">
                    <a16:rowId xmlns:a16="http://schemas.microsoft.com/office/drawing/2014/main" val="1550620381"/>
                  </a:ext>
                </a:extLst>
              </a:tr>
            </a:tbl>
          </a:graphicData>
        </a:graphic>
      </p:graphicFrame>
      <p:sp>
        <p:nvSpPr>
          <p:cNvPr id="4" name="Text Placeholder 3">
            <a:extLst>
              <a:ext uri="{FF2B5EF4-FFF2-40B4-BE49-F238E27FC236}">
                <a16:creationId xmlns:a16="http://schemas.microsoft.com/office/drawing/2014/main" id="{D8B40102-CE85-4208-AEAD-756B84CBAAA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2960805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1603</Words>
  <Application>Microsoft Office PowerPoint</Application>
  <PresentationFormat>On-screen Show (4:3)</PresentationFormat>
  <Paragraphs>563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2020-02-06T14:22:54Z</dcterms:created>
  <dcterms:modified xsi:type="dcterms:W3CDTF">2020-02-06T14:23:45Z</dcterms:modified>
</cp:coreProperties>
</file>