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43831</c:v>
                </c:pt>
              </c:numCache>
            </c:numRef>
          </c:cat>
          <c:val>
            <c:numRef>
              <c:f>Sheet1!$B$2</c:f>
              <c:numCache>
                <c:formatCode>General</c:formatCode>
                <c:ptCount val="1"/>
                <c:pt idx="0">
                  <c:v>1708</c:v>
                </c:pt>
              </c:numCache>
            </c:numRef>
          </c:val>
          <c:extLst>
            <c:ext xmlns:c16="http://schemas.microsoft.com/office/drawing/2014/chart" uri="{C3380CC4-5D6E-409C-BE32-E72D297353CC}">
              <c16:uniqueId val="{00000000-038A-47BF-A201-4D5267482A0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43831</c:v>
                </c:pt>
              </c:numCache>
            </c:numRef>
          </c:cat>
          <c:val>
            <c:numRef>
              <c:f>Sheet1!$C$2</c:f>
              <c:numCache>
                <c:formatCode>General</c:formatCode>
                <c:ptCount val="1"/>
                <c:pt idx="0">
                  <c:v>2486</c:v>
                </c:pt>
              </c:numCache>
            </c:numRef>
          </c:val>
          <c:extLst>
            <c:ext xmlns:c16="http://schemas.microsoft.com/office/drawing/2014/chart" uri="{C3380CC4-5D6E-409C-BE32-E72D297353CC}">
              <c16:uniqueId val="{00000001-038A-47BF-A201-4D5267482A0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43831</c:v>
                </c:pt>
              </c:numCache>
            </c:numRef>
          </c:cat>
          <c:val>
            <c:numRef>
              <c:f>Sheet1!$D$2</c:f>
              <c:numCache>
                <c:formatCode>General</c:formatCode>
                <c:ptCount val="1"/>
                <c:pt idx="0">
                  <c:v>1863</c:v>
                </c:pt>
              </c:numCache>
            </c:numRef>
          </c:val>
          <c:extLst>
            <c:ext xmlns:c16="http://schemas.microsoft.com/office/drawing/2014/chart" uri="{C3380CC4-5D6E-409C-BE32-E72D297353CC}">
              <c16:uniqueId val="{00000002-038A-47BF-A201-4D5267482A0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43831</c:v>
                </c:pt>
              </c:numCache>
            </c:numRef>
          </c:cat>
          <c:val>
            <c:numRef>
              <c:f>Sheet1!$E$2</c:f>
              <c:numCache>
                <c:formatCode>General</c:formatCode>
                <c:ptCount val="1"/>
                <c:pt idx="0">
                  <c:v>1211</c:v>
                </c:pt>
              </c:numCache>
            </c:numRef>
          </c:val>
          <c:extLst>
            <c:ext xmlns:c16="http://schemas.microsoft.com/office/drawing/2014/chart" uri="{C3380CC4-5D6E-409C-BE32-E72D297353CC}">
              <c16:uniqueId val="{00000003-038A-47BF-A201-4D5267482A02}"/>
            </c:ext>
          </c:extLst>
        </c:ser>
        <c:dLbls>
          <c:showLegendKey val="0"/>
          <c:showVal val="0"/>
          <c:showCatName val="0"/>
          <c:showSerName val="0"/>
          <c:showPercent val="0"/>
          <c:showBubbleSize val="0"/>
        </c:dLbls>
        <c:gapWidth val="219"/>
        <c:overlap val="-27"/>
        <c:axId val="261107912"/>
        <c:axId val="260071696"/>
      </c:barChart>
      <c:dateAx>
        <c:axId val="26110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071696"/>
        <c:crosses val="autoZero"/>
        <c:auto val="1"/>
        <c:lblOffset val="100"/>
        <c:baseTimeUnit val="days"/>
      </c:dateAx>
      <c:valAx>
        <c:axId val="26007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1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2</c:v>
                </c:pt>
              </c:numCache>
            </c:numRef>
          </c:val>
          <c:extLst>
            <c:ext xmlns:c16="http://schemas.microsoft.com/office/drawing/2014/chart" uri="{C3380CC4-5D6E-409C-BE32-E72D297353CC}">
              <c16:uniqueId val="{00000000-4BF9-4BFD-83F8-CD59D028EFEF}"/>
            </c:ext>
          </c:extLst>
        </c:ser>
        <c:dLbls>
          <c:showLegendKey val="0"/>
          <c:showVal val="0"/>
          <c:showCatName val="0"/>
          <c:showSerName val="0"/>
          <c:showPercent val="0"/>
          <c:showBubbleSize val="0"/>
        </c:dLbls>
        <c:gapWidth val="219"/>
        <c:overlap val="-27"/>
        <c:axId val="307586368"/>
        <c:axId val="307592272"/>
      </c:barChart>
      <c:dateAx>
        <c:axId val="30758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92272"/>
        <c:crosses val="autoZero"/>
        <c:auto val="1"/>
        <c:lblOffset val="100"/>
        <c:baseTimeUnit val="months"/>
      </c:dateAx>
      <c:valAx>
        <c:axId val="30759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8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CA4-4F36-A416-1042C13D5D81}"/>
            </c:ext>
          </c:extLst>
        </c:ser>
        <c:dLbls>
          <c:showLegendKey val="0"/>
          <c:showVal val="0"/>
          <c:showCatName val="0"/>
          <c:showSerName val="0"/>
          <c:showPercent val="0"/>
          <c:showBubbleSize val="0"/>
        </c:dLbls>
        <c:gapWidth val="219"/>
        <c:overlap val="-27"/>
        <c:axId val="310028688"/>
        <c:axId val="310032624"/>
      </c:barChart>
      <c:dateAx>
        <c:axId val="31002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32624"/>
        <c:crosses val="autoZero"/>
        <c:auto val="1"/>
        <c:lblOffset val="100"/>
        <c:baseTimeUnit val="months"/>
      </c:dateAx>
      <c:valAx>
        <c:axId val="31003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2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32B-4229-87F9-26A30B0A88BD}"/>
            </c:ext>
          </c:extLst>
        </c:ser>
        <c:dLbls>
          <c:showLegendKey val="0"/>
          <c:showVal val="0"/>
          <c:showCatName val="0"/>
          <c:showSerName val="0"/>
          <c:showPercent val="0"/>
          <c:showBubbleSize val="0"/>
        </c:dLbls>
        <c:gapWidth val="219"/>
        <c:overlap val="-27"/>
        <c:axId val="307587680"/>
        <c:axId val="307588992"/>
      </c:barChart>
      <c:catAx>
        <c:axId val="30758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88992"/>
        <c:crosses val="autoZero"/>
        <c:auto val="1"/>
        <c:lblAlgn val="ctr"/>
        <c:lblOffset val="100"/>
        <c:noMultiLvlLbl val="0"/>
      </c:catAx>
      <c:valAx>
        <c:axId val="30758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8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573</c:v>
                </c:pt>
              </c:numCache>
            </c:numRef>
          </c:val>
          <c:extLst>
            <c:ext xmlns:c16="http://schemas.microsoft.com/office/drawing/2014/chart" uri="{C3380CC4-5D6E-409C-BE32-E72D297353CC}">
              <c16:uniqueId val="{00000000-2EB5-42C6-828E-352FD112B7D7}"/>
            </c:ext>
          </c:extLst>
        </c:ser>
        <c:dLbls>
          <c:showLegendKey val="0"/>
          <c:showVal val="0"/>
          <c:showCatName val="0"/>
          <c:showSerName val="0"/>
          <c:showPercent val="0"/>
          <c:showBubbleSize val="0"/>
        </c:dLbls>
        <c:gapWidth val="219"/>
        <c:overlap val="-27"/>
        <c:axId val="260420864"/>
        <c:axId val="260417256"/>
      </c:barChart>
      <c:dateAx>
        <c:axId val="26042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17256"/>
        <c:crosses val="autoZero"/>
        <c:auto val="1"/>
        <c:lblOffset val="100"/>
        <c:baseTimeUnit val="months"/>
      </c:dateAx>
      <c:valAx>
        <c:axId val="26041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2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c:v>
                </c:pt>
              </c:numCache>
            </c:numRef>
          </c:val>
          <c:extLst>
            <c:ext xmlns:c16="http://schemas.microsoft.com/office/drawing/2014/chart" uri="{C3380CC4-5D6E-409C-BE32-E72D297353CC}">
              <c16:uniqueId val="{00000000-8660-4AE1-8028-B70DDDF05836}"/>
            </c:ext>
          </c:extLst>
        </c:ser>
        <c:dLbls>
          <c:showLegendKey val="0"/>
          <c:showVal val="0"/>
          <c:showCatName val="0"/>
          <c:showSerName val="0"/>
          <c:showPercent val="0"/>
          <c:showBubbleSize val="0"/>
        </c:dLbls>
        <c:gapWidth val="219"/>
        <c:overlap val="-27"/>
        <c:axId val="313347320"/>
        <c:axId val="313349288"/>
      </c:barChart>
      <c:dateAx>
        <c:axId val="31334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9288"/>
        <c:crosses val="autoZero"/>
        <c:auto val="1"/>
        <c:lblOffset val="100"/>
        <c:baseTimeUnit val="months"/>
      </c:dateAx>
      <c:valAx>
        <c:axId val="31334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486-43A0-BE9D-5DB7A9892AB4}"/>
            </c:ext>
          </c:extLst>
        </c:ser>
        <c:dLbls>
          <c:showLegendKey val="0"/>
          <c:showVal val="0"/>
          <c:showCatName val="0"/>
          <c:showSerName val="0"/>
          <c:showPercent val="0"/>
          <c:showBubbleSize val="0"/>
        </c:dLbls>
        <c:gapWidth val="219"/>
        <c:overlap val="-27"/>
        <c:axId val="313340432"/>
        <c:axId val="313343384"/>
      </c:barChart>
      <c:dateAx>
        <c:axId val="31334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3384"/>
        <c:crosses val="autoZero"/>
        <c:auto val="1"/>
        <c:lblOffset val="100"/>
        <c:baseTimeUnit val="months"/>
      </c:dateAx>
      <c:valAx>
        <c:axId val="31334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AD7-4AA1-83A3-67FCF451B98F}"/>
            </c:ext>
          </c:extLst>
        </c:ser>
        <c:dLbls>
          <c:showLegendKey val="0"/>
          <c:showVal val="0"/>
          <c:showCatName val="0"/>
          <c:showSerName val="0"/>
          <c:showPercent val="0"/>
          <c:showBubbleSize val="0"/>
        </c:dLbls>
        <c:gapWidth val="219"/>
        <c:overlap val="-27"/>
        <c:axId val="313342728"/>
        <c:axId val="313344040"/>
      </c:barChart>
      <c:catAx>
        <c:axId val="31334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4040"/>
        <c:crosses val="autoZero"/>
        <c:auto val="1"/>
        <c:lblAlgn val="ctr"/>
        <c:lblOffset val="100"/>
        <c:noMultiLvlLbl val="0"/>
      </c:catAx>
      <c:valAx>
        <c:axId val="31334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4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19</c:v>
                </c:pt>
              </c:numCache>
            </c:numRef>
          </c:val>
          <c:extLst>
            <c:ext xmlns:c16="http://schemas.microsoft.com/office/drawing/2014/chart" uri="{C3380CC4-5D6E-409C-BE32-E72D297353CC}">
              <c16:uniqueId val="{00000000-D5DD-43AB-812C-30E270BE5F6B}"/>
            </c:ext>
          </c:extLst>
        </c:ser>
        <c:dLbls>
          <c:showLegendKey val="0"/>
          <c:showVal val="0"/>
          <c:showCatName val="0"/>
          <c:showSerName val="0"/>
          <c:showPercent val="0"/>
          <c:showBubbleSize val="0"/>
        </c:dLbls>
        <c:gapWidth val="219"/>
        <c:overlap val="-27"/>
        <c:axId val="318960368"/>
        <c:axId val="318965616"/>
      </c:barChart>
      <c:dateAx>
        <c:axId val="31896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65616"/>
        <c:crosses val="autoZero"/>
        <c:auto val="1"/>
        <c:lblOffset val="100"/>
        <c:baseTimeUnit val="months"/>
      </c:dateAx>
      <c:valAx>
        <c:axId val="31896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6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64</c:v>
                </c:pt>
                <c:pt idx="1">
                  <c:v>17</c:v>
                </c:pt>
              </c:numCache>
            </c:numRef>
          </c:val>
          <c:extLst>
            <c:ext xmlns:c16="http://schemas.microsoft.com/office/drawing/2014/chart" uri="{C3380CC4-5D6E-409C-BE32-E72D297353CC}">
              <c16:uniqueId val="{00000000-A0E2-4282-84A5-9AA1F8EDE8E7}"/>
            </c:ext>
          </c:extLst>
        </c:ser>
        <c:dLbls>
          <c:showLegendKey val="0"/>
          <c:showVal val="0"/>
          <c:showCatName val="0"/>
          <c:showSerName val="0"/>
          <c:showPercent val="0"/>
          <c:showBubbleSize val="0"/>
        </c:dLbls>
        <c:gapWidth val="219"/>
        <c:overlap val="-27"/>
        <c:axId val="318969552"/>
        <c:axId val="318970864"/>
      </c:barChart>
      <c:catAx>
        <c:axId val="31896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70864"/>
        <c:crosses val="autoZero"/>
        <c:auto val="1"/>
        <c:lblAlgn val="ctr"/>
        <c:lblOffset val="100"/>
        <c:noMultiLvlLbl val="0"/>
      </c:catAx>
      <c:valAx>
        <c:axId val="31897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6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389</c:v>
                </c:pt>
                <c:pt idx="1">
                  <c:v>34</c:v>
                </c:pt>
              </c:numCache>
            </c:numRef>
          </c:val>
          <c:extLst>
            <c:ext xmlns:c16="http://schemas.microsoft.com/office/drawing/2014/chart" uri="{C3380CC4-5D6E-409C-BE32-E72D297353CC}">
              <c16:uniqueId val="{00000000-8E01-437C-BEC9-D52EFE2CADF4}"/>
            </c:ext>
          </c:extLst>
        </c:ser>
        <c:dLbls>
          <c:showLegendKey val="0"/>
          <c:showVal val="0"/>
          <c:showCatName val="0"/>
          <c:showSerName val="0"/>
          <c:showPercent val="0"/>
          <c:showBubbleSize val="0"/>
        </c:dLbls>
        <c:gapWidth val="219"/>
        <c:overlap val="-27"/>
        <c:axId val="318967912"/>
        <c:axId val="318970208"/>
      </c:barChart>
      <c:catAx>
        <c:axId val="31896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70208"/>
        <c:crosses val="autoZero"/>
        <c:auto val="1"/>
        <c:lblAlgn val="ctr"/>
        <c:lblOffset val="100"/>
        <c:noMultiLvlLbl val="0"/>
      </c:catAx>
      <c:valAx>
        <c:axId val="31897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6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c:v>
                </c:pt>
              </c:numCache>
            </c:numRef>
          </c:val>
          <c:extLst>
            <c:ext xmlns:c16="http://schemas.microsoft.com/office/drawing/2014/chart" uri="{C3380CC4-5D6E-409C-BE32-E72D297353CC}">
              <c16:uniqueId val="{00000000-D7EF-4D87-A1FC-BDD973E04E5D}"/>
            </c:ext>
          </c:extLst>
        </c:ser>
        <c:dLbls>
          <c:showLegendKey val="0"/>
          <c:showVal val="0"/>
          <c:showCatName val="0"/>
          <c:showSerName val="0"/>
          <c:showPercent val="0"/>
          <c:showBubbleSize val="0"/>
        </c:dLbls>
        <c:gapWidth val="219"/>
        <c:overlap val="-27"/>
        <c:axId val="387033072"/>
        <c:axId val="387041272"/>
      </c:barChart>
      <c:dateAx>
        <c:axId val="38703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41272"/>
        <c:crosses val="autoZero"/>
        <c:auto val="1"/>
        <c:lblOffset val="100"/>
        <c:baseTimeUnit val="months"/>
      </c:dateAx>
      <c:valAx>
        <c:axId val="38704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3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29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1D8-4A57-987F-D9C9A3992E4E}"/>
            </c:ext>
          </c:extLst>
        </c:ser>
        <c:dLbls>
          <c:showLegendKey val="0"/>
          <c:showVal val="0"/>
          <c:showCatName val="0"/>
          <c:showSerName val="0"/>
          <c:showPercent val="0"/>
          <c:showBubbleSize val="0"/>
        </c:dLbls>
        <c:gapWidth val="219"/>
        <c:overlap val="-27"/>
        <c:axId val="387038320"/>
        <c:axId val="387038976"/>
      </c:barChart>
      <c:dateAx>
        <c:axId val="38703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38976"/>
        <c:crosses val="autoZero"/>
        <c:auto val="1"/>
        <c:lblOffset val="100"/>
        <c:baseTimeUnit val="months"/>
      </c:dateAx>
      <c:valAx>
        <c:axId val="38703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3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498</c:v>
                </c:pt>
                <c:pt idx="1">
                  <c:v>59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7CB-4E05-A748-9A286E53C2DF}"/>
            </c:ext>
          </c:extLst>
        </c:ser>
        <c:dLbls>
          <c:showLegendKey val="0"/>
          <c:showVal val="0"/>
          <c:showCatName val="0"/>
          <c:showSerName val="0"/>
          <c:showPercent val="0"/>
          <c:showBubbleSize val="0"/>
        </c:dLbls>
        <c:gapWidth val="219"/>
        <c:overlap val="-27"/>
        <c:axId val="387045208"/>
        <c:axId val="387050128"/>
      </c:barChart>
      <c:catAx>
        <c:axId val="38704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50128"/>
        <c:crosses val="autoZero"/>
        <c:auto val="1"/>
        <c:lblAlgn val="ctr"/>
        <c:lblOffset val="100"/>
        <c:noMultiLvlLbl val="0"/>
      </c:catAx>
      <c:valAx>
        <c:axId val="38705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4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A951D-E186-47E0-BF3B-F0C583A13FB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A70BF33-C34B-413A-9012-A2BCC76A75E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13304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F7867-40AA-4A6A-9D44-3FC25914187C}"/>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931C7FEB-A358-47E2-97F0-9F123CC50538}"/>
              </a:ext>
            </a:extLst>
          </p:cNvPr>
          <p:cNvGraphicFramePr>
            <a:graphicFrameLocks noGrp="1"/>
          </p:cNvGraphicFramePr>
          <p:nvPr>
            <p:ph type="chart" sz="quarter" idx="13"/>
            <p:extLst>
              <p:ext uri="{D42A27DB-BD31-4B8C-83A1-F6EECF244321}">
                <p14:modId xmlns:p14="http://schemas.microsoft.com/office/powerpoint/2010/main" val="2375332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8D7153-857D-4193-B5E6-23229044B23F}"/>
              </a:ext>
            </a:extLst>
          </p:cNvPr>
          <p:cNvSpPr>
            <a:spLocks noGrp="1"/>
          </p:cNvSpPr>
          <p:nvPr>
            <p:ph type="body" sz="quarter" idx="14"/>
          </p:nvPr>
        </p:nvSpPr>
        <p:spPr/>
        <p:txBody>
          <a:bodyPr/>
          <a:lstStyle/>
          <a:p>
            <a:r>
              <a:rPr lang="en-US"/>
              <a:t>01/01/2020 - 01/31/2020</a:t>
            </a:r>
          </a:p>
        </p:txBody>
      </p:sp>
      <p:sp>
        <p:nvSpPr>
          <p:cNvPr id="5" name="Footer Placeholder 4">
            <a:extLst>
              <a:ext uri="{FF2B5EF4-FFF2-40B4-BE49-F238E27FC236}">
                <a16:creationId xmlns:a16="http://schemas.microsoft.com/office/drawing/2014/main" id="{84EFEE54-230A-436F-816A-0F9EC368E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77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89FF2-BA94-47DD-8517-3BAA76E6F624}"/>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5EC9E7B-AF23-417D-A0B3-C2B9CB88F2BD}"/>
              </a:ext>
            </a:extLst>
          </p:cNvPr>
          <p:cNvGraphicFramePr>
            <a:graphicFrameLocks noGrp="1"/>
          </p:cNvGraphicFramePr>
          <p:nvPr>
            <p:ph type="tbl" sz="quarter" idx="13"/>
            <p:extLst>
              <p:ext uri="{D42A27DB-BD31-4B8C-83A1-F6EECF244321}">
                <p14:modId xmlns:p14="http://schemas.microsoft.com/office/powerpoint/2010/main" val="1719081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8561012"/>
                    </a:ext>
                  </a:extLst>
                </a:gridCol>
                <a:gridCol w="740664">
                  <a:extLst>
                    <a:ext uri="{9D8B030D-6E8A-4147-A177-3AD203B41FA5}">
                      <a16:colId xmlns:a16="http://schemas.microsoft.com/office/drawing/2014/main" val="289906138"/>
                    </a:ext>
                  </a:extLst>
                </a:gridCol>
                <a:gridCol w="740664">
                  <a:extLst>
                    <a:ext uri="{9D8B030D-6E8A-4147-A177-3AD203B41FA5}">
                      <a16:colId xmlns:a16="http://schemas.microsoft.com/office/drawing/2014/main" val="3904135013"/>
                    </a:ext>
                  </a:extLst>
                </a:gridCol>
                <a:gridCol w="740664">
                  <a:extLst>
                    <a:ext uri="{9D8B030D-6E8A-4147-A177-3AD203B41FA5}">
                      <a16:colId xmlns:a16="http://schemas.microsoft.com/office/drawing/2014/main" val="684041386"/>
                    </a:ext>
                  </a:extLst>
                </a:gridCol>
                <a:gridCol w="740664">
                  <a:extLst>
                    <a:ext uri="{9D8B030D-6E8A-4147-A177-3AD203B41FA5}">
                      <a16:colId xmlns:a16="http://schemas.microsoft.com/office/drawing/2014/main" val="967778884"/>
                    </a:ext>
                  </a:extLst>
                </a:gridCol>
                <a:gridCol w="740664">
                  <a:extLst>
                    <a:ext uri="{9D8B030D-6E8A-4147-A177-3AD203B41FA5}">
                      <a16:colId xmlns:a16="http://schemas.microsoft.com/office/drawing/2014/main" val="4033987666"/>
                    </a:ext>
                  </a:extLst>
                </a:gridCol>
                <a:gridCol w="740664">
                  <a:extLst>
                    <a:ext uri="{9D8B030D-6E8A-4147-A177-3AD203B41FA5}">
                      <a16:colId xmlns:a16="http://schemas.microsoft.com/office/drawing/2014/main" val="2493091739"/>
                    </a:ext>
                  </a:extLst>
                </a:gridCol>
                <a:gridCol w="740664">
                  <a:extLst>
                    <a:ext uri="{9D8B030D-6E8A-4147-A177-3AD203B41FA5}">
                      <a16:colId xmlns:a16="http://schemas.microsoft.com/office/drawing/2014/main" val="2488903893"/>
                    </a:ext>
                  </a:extLst>
                </a:gridCol>
                <a:gridCol w="740664">
                  <a:extLst>
                    <a:ext uri="{9D8B030D-6E8A-4147-A177-3AD203B41FA5}">
                      <a16:colId xmlns:a16="http://schemas.microsoft.com/office/drawing/2014/main" val="2256188215"/>
                    </a:ext>
                  </a:extLst>
                </a:gridCol>
                <a:gridCol w="740664">
                  <a:extLst>
                    <a:ext uri="{9D8B030D-6E8A-4147-A177-3AD203B41FA5}">
                      <a16:colId xmlns:a16="http://schemas.microsoft.com/office/drawing/2014/main" val="7206519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00767370"/>
                  </a:ext>
                </a:extLst>
              </a:tr>
              <a:tr h="370840">
                <a:tc>
                  <a:txBody>
                    <a:bodyPr/>
                    <a:lstStyle/>
                    <a:p>
                      <a:r>
                        <a:rPr lang="en-US" sz="1000"/>
                        <a:t>First Insurance Company of Hawaii, LTD</a:t>
                      </a:r>
                    </a:p>
                  </a:txBody>
                  <a:tcPr/>
                </a:tc>
                <a:tc>
                  <a:txBody>
                    <a:bodyPr/>
                    <a:lstStyle/>
                    <a:p>
                      <a:r>
                        <a:rPr lang="en-US" sz="1000"/>
                        <a:t>1708</a:t>
                      </a:r>
                    </a:p>
                  </a:txBody>
                  <a:tcPr/>
                </a:tc>
                <a:tc>
                  <a:txBody>
                    <a:bodyPr/>
                    <a:lstStyle/>
                    <a:p>
                      <a:r>
                        <a:rPr lang="en-US" sz="1000"/>
                        <a:t>5</a:t>
                      </a:r>
                    </a:p>
                  </a:txBody>
                  <a:tcPr/>
                </a:tc>
                <a:tc>
                  <a:txBody>
                    <a:bodyPr/>
                    <a:lstStyle/>
                    <a:p>
                      <a:r>
                        <a:rPr lang="en-US" sz="1000"/>
                        <a:t>18</a:t>
                      </a:r>
                    </a:p>
                  </a:txBody>
                  <a:tcPr/>
                </a:tc>
                <a:tc>
                  <a:txBody>
                    <a:bodyPr/>
                    <a:lstStyle/>
                    <a:p>
                      <a:r>
                        <a:rPr lang="en-US" sz="1000"/>
                        <a:t>295</a:t>
                      </a:r>
                    </a:p>
                  </a:txBody>
                  <a:tcPr/>
                </a:tc>
                <a:tc>
                  <a:txBody>
                    <a:bodyPr/>
                    <a:lstStyle/>
                    <a:p>
                      <a:r>
                        <a:rPr lang="en-US" sz="1000"/>
                        <a:t>21</a:t>
                      </a:r>
                    </a:p>
                  </a:txBody>
                  <a:tcPr/>
                </a:tc>
                <a:tc>
                  <a:txBody>
                    <a:bodyPr/>
                    <a:lstStyle/>
                    <a:p>
                      <a:r>
                        <a:rPr lang="en-US" sz="1000"/>
                        <a:t>7</a:t>
                      </a:r>
                    </a:p>
                  </a:txBody>
                  <a:tcPr/>
                </a:tc>
                <a:tc>
                  <a:txBody>
                    <a:bodyPr/>
                    <a:lstStyle/>
                    <a:p>
                      <a:r>
                        <a:rPr lang="en-US" sz="1000"/>
                        <a:t>0</a:t>
                      </a:r>
                    </a:p>
                  </a:txBody>
                  <a:tcPr/>
                </a:tc>
                <a:tc>
                  <a:txBody>
                    <a:bodyPr/>
                    <a:lstStyle/>
                    <a:p>
                      <a:r>
                        <a:rPr lang="en-US" sz="1000"/>
                        <a:t>1.0525 %</a:t>
                      </a:r>
                    </a:p>
                  </a:txBody>
                  <a:tcPr/>
                </a:tc>
                <a:tc>
                  <a:txBody>
                    <a:bodyPr/>
                    <a:lstStyle/>
                    <a:p>
                      <a:r>
                        <a:rPr lang="en-US" sz="1000"/>
                        <a:t>0.0 %</a:t>
                      </a:r>
                    </a:p>
                  </a:txBody>
                  <a:tcPr/>
                </a:tc>
                <a:extLst>
                  <a:ext uri="{0D108BD9-81ED-4DB2-BD59-A6C34878D82A}">
                    <a16:rowId xmlns:a16="http://schemas.microsoft.com/office/drawing/2014/main" val="3181251661"/>
                  </a:ext>
                </a:extLst>
              </a:tr>
            </a:tbl>
          </a:graphicData>
        </a:graphic>
      </p:graphicFrame>
      <p:sp>
        <p:nvSpPr>
          <p:cNvPr id="4" name="Text Placeholder 3">
            <a:extLst>
              <a:ext uri="{FF2B5EF4-FFF2-40B4-BE49-F238E27FC236}">
                <a16:creationId xmlns:a16="http://schemas.microsoft.com/office/drawing/2014/main" id="{DFAF1EA5-18FB-454F-9916-EE969084030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647637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6CCB-23C0-4B65-83A1-71889A26C8D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0BB85B3-70D9-459E-93CC-A623172D9E45}"/>
              </a:ext>
            </a:extLst>
          </p:cNvPr>
          <p:cNvGraphicFramePr>
            <a:graphicFrameLocks noGrp="1"/>
          </p:cNvGraphicFramePr>
          <p:nvPr>
            <p:ph type="chart" sz="quarter" idx="13"/>
            <p:extLst>
              <p:ext uri="{D42A27DB-BD31-4B8C-83A1-F6EECF244321}">
                <p14:modId xmlns:p14="http://schemas.microsoft.com/office/powerpoint/2010/main" val="2418242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8B1086-0237-4578-82E5-B5B5601760B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F7B8477-001F-40C4-88A2-253F5F0C6C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51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A27BC-6294-401A-813B-48804CF9869C}"/>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64C2017-F2B2-4A0A-815C-A3393592D191}"/>
              </a:ext>
            </a:extLst>
          </p:cNvPr>
          <p:cNvGraphicFramePr>
            <a:graphicFrameLocks noGrp="1"/>
          </p:cNvGraphicFramePr>
          <p:nvPr>
            <p:ph type="chart" sz="quarter" idx="13"/>
            <p:extLst>
              <p:ext uri="{D42A27DB-BD31-4B8C-83A1-F6EECF244321}">
                <p14:modId xmlns:p14="http://schemas.microsoft.com/office/powerpoint/2010/main" val="905065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79372-6CEE-4C6F-B001-D905047255C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8FE3311-0791-45A9-8385-8470FF05B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376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F736-883C-49C4-ACAA-0B3953AC86C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E79DF1C6-F211-4C2C-8970-617EC65CCDA5}"/>
              </a:ext>
            </a:extLst>
          </p:cNvPr>
          <p:cNvGraphicFramePr>
            <a:graphicFrameLocks noGrp="1"/>
          </p:cNvGraphicFramePr>
          <p:nvPr>
            <p:ph type="chart" sz="quarter" idx="13"/>
            <p:extLst>
              <p:ext uri="{D42A27DB-BD31-4B8C-83A1-F6EECF244321}">
                <p14:modId xmlns:p14="http://schemas.microsoft.com/office/powerpoint/2010/main" val="366392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46EBA-3334-4D72-868C-8AB4AE98B99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2647983-358D-4960-932C-228FB5D87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001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6379-69A2-4C33-8F70-9593A78BAE4C}"/>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74C4CD8-8CB3-473C-BBE7-9489AF2442A3}"/>
              </a:ext>
            </a:extLst>
          </p:cNvPr>
          <p:cNvGraphicFramePr>
            <a:graphicFrameLocks noGrp="1"/>
          </p:cNvGraphicFramePr>
          <p:nvPr>
            <p:ph type="chart" sz="quarter" idx="13"/>
            <p:extLst>
              <p:ext uri="{D42A27DB-BD31-4B8C-83A1-F6EECF244321}">
                <p14:modId xmlns:p14="http://schemas.microsoft.com/office/powerpoint/2010/main" val="1303177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202EC5-6F5D-4918-AC38-2C9BA8A9360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AA8C1BA-FD96-4420-A4B5-C3AABE73C2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650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20CFC-E187-41C2-9D8F-EF34F2C935E7}"/>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1A2B0238-FC38-4A0D-929F-A28935C91373}"/>
              </a:ext>
            </a:extLst>
          </p:cNvPr>
          <p:cNvGraphicFramePr>
            <a:graphicFrameLocks noGrp="1"/>
          </p:cNvGraphicFramePr>
          <p:nvPr>
            <p:ph type="tbl" sz="quarter" idx="13"/>
            <p:extLst>
              <p:ext uri="{D42A27DB-BD31-4B8C-83A1-F6EECF244321}">
                <p14:modId xmlns:p14="http://schemas.microsoft.com/office/powerpoint/2010/main" val="24546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19156608"/>
                    </a:ext>
                  </a:extLst>
                </a:gridCol>
                <a:gridCol w="740664">
                  <a:extLst>
                    <a:ext uri="{9D8B030D-6E8A-4147-A177-3AD203B41FA5}">
                      <a16:colId xmlns:a16="http://schemas.microsoft.com/office/drawing/2014/main" val="1907350952"/>
                    </a:ext>
                  </a:extLst>
                </a:gridCol>
                <a:gridCol w="740664">
                  <a:extLst>
                    <a:ext uri="{9D8B030D-6E8A-4147-A177-3AD203B41FA5}">
                      <a16:colId xmlns:a16="http://schemas.microsoft.com/office/drawing/2014/main" val="4173844382"/>
                    </a:ext>
                  </a:extLst>
                </a:gridCol>
                <a:gridCol w="740664">
                  <a:extLst>
                    <a:ext uri="{9D8B030D-6E8A-4147-A177-3AD203B41FA5}">
                      <a16:colId xmlns:a16="http://schemas.microsoft.com/office/drawing/2014/main" val="3118653154"/>
                    </a:ext>
                  </a:extLst>
                </a:gridCol>
                <a:gridCol w="740664">
                  <a:extLst>
                    <a:ext uri="{9D8B030D-6E8A-4147-A177-3AD203B41FA5}">
                      <a16:colId xmlns:a16="http://schemas.microsoft.com/office/drawing/2014/main" val="153495855"/>
                    </a:ext>
                  </a:extLst>
                </a:gridCol>
                <a:gridCol w="740664">
                  <a:extLst>
                    <a:ext uri="{9D8B030D-6E8A-4147-A177-3AD203B41FA5}">
                      <a16:colId xmlns:a16="http://schemas.microsoft.com/office/drawing/2014/main" val="1810088667"/>
                    </a:ext>
                  </a:extLst>
                </a:gridCol>
                <a:gridCol w="740664">
                  <a:extLst>
                    <a:ext uri="{9D8B030D-6E8A-4147-A177-3AD203B41FA5}">
                      <a16:colId xmlns:a16="http://schemas.microsoft.com/office/drawing/2014/main" val="2247386185"/>
                    </a:ext>
                  </a:extLst>
                </a:gridCol>
                <a:gridCol w="740664">
                  <a:extLst>
                    <a:ext uri="{9D8B030D-6E8A-4147-A177-3AD203B41FA5}">
                      <a16:colId xmlns:a16="http://schemas.microsoft.com/office/drawing/2014/main" val="234951737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020913163"/>
                  </a:ext>
                </a:extLst>
              </a:tr>
              <a:tr h="370840">
                <a:tc>
                  <a:txBody>
                    <a:bodyPr/>
                    <a:lstStyle/>
                    <a:p>
                      <a:r>
                        <a:rPr lang="en-US" sz="1000" b="1"/>
                        <a:t>First Insurance Company of Hawaii, LTD - 2020-01-20 20:45:54</a:t>
                      </a:r>
                      <a:r>
                        <a:rPr lang="en-US" sz="1000"/>
                        <a:t>
 Every quarter, First Insurance recognizes an associate who epitomizes our core values and demonstrates excellent customer service with the "Kupono Award." Amanda H. of our ITS department was selected as our 4th quarter winner. Her colleagues say that she embraces new knowledge and seeks to understand all perspectives before taking action. She regularly exhibits critical thinking, leadership, collaboration, and communication in all of her project work. Congratulations, Amanda! #teamficoh is lucky to have you!</a:t>
                      </a:r>
                    </a:p>
                  </a:txBody>
                  <a:tcPr/>
                </a:tc>
                <a:tc>
                  <a:txBody>
                    <a:bodyPr/>
                    <a:lstStyle/>
                    <a:p>
                      <a:r>
                        <a:rPr lang="en-US" sz="1000"/>
                        <a:t>39</a:t>
                      </a:r>
                    </a:p>
                  </a:txBody>
                  <a:tcPr/>
                </a:tc>
                <a:tc>
                  <a:txBody>
                    <a:bodyPr/>
                    <a:lstStyle/>
                    <a:p>
                      <a:r>
                        <a:rPr lang="en-US" sz="1000"/>
                        <a:t>34</a:t>
                      </a:r>
                    </a:p>
                  </a:txBody>
                  <a:tcPr/>
                </a:tc>
                <a:tc>
                  <a:txBody>
                    <a:bodyPr/>
                    <a:lstStyle/>
                    <a:p>
                      <a:r>
                        <a:rPr lang="en-US" sz="1000"/>
                        <a:t>5</a:t>
                      </a:r>
                    </a:p>
                  </a:txBody>
                  <a:tcPr/>
                </a:tc>
                <a:tc>
                  <a:txBody>
                    <a:bodyPr/>
                    <a:lstStyle/>
                    <a:p>
                      <a:r>
                        <a:rPr lang="en-US" sz="1000"/>
                        <a:t>0</a:t>
                      </a:r>
                    </a:p>
                  </a:txBody>
                  <a:tcPr/>
                </a:tc>
                <a:tc>
                  <a:txBody>
                    <a:bodyPr/>
                    <a:lstStyle/>
                    <a:p>
                      <a:r>
                        <a:rPr lang="en-US" sz="1000"/>
                        <a:t>2.2860 %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86492443"/>
                  </a:ext>
                </a:extLst>
              </a:tr>
              <a:tr h="370840">
                <a:tc>
                  <a:txBody>
                    <a:bodyPr/>
                    <a:lstStyle/>
                    <a:p>
                      <a:r>
                        <a:rPr lang="en-US" sz="1000" b="1"/>
                        <a:t>First Insurance Company of Hawaii, LTD - 2020-01-06 20:47:55</a:t>
                      </a:r>
                      <a:r>
                        <a:rPr lang="en-US" sz="1000"/>
                        <a:t>
 Humorous outtakes from today’s video shoot featuring two of our amazing leaders, VPs Janis Kushimi and Jeff Grimmer. These photos were taken at the end of the afternoon shoot when they were feeling a little punchy!
#tokiomarine #workplacefun</a:t>
                      </a:r>
                    </a:p>
                  </a:txBody>
                  <a:tcPr/>
                </a:tc>
                <a:tc>
                  <a:txBody>
                    <a:bodyPr/>
                    <a:lstStyle/>
                    <a:p>
                      <a:r>
                        <a:rPr lang="en-US" sz="1000"/>
                        <a:t>32</a:t>
                      </a:r>
                    </a:p>
                  </a:txBody>
                  <a:tcPr/>
                </a:tc>
                <a:tc>
                  <a:txBody>
                    <a:bodyPr/>
                    <a:lstStyle/>
                    <a:p>
                      <a:r>
                        <a:rPr lang="en-US" sz="1000"/>
                        <a:t>32</a:t>
                      </a:r>
                    </a:p>
                  </a:txBody>
                  <a:tcPr/>
                </a:tc>
                <a:tc>
                  <a:txBody>
                    <a:bodyPr/>
                    <a:lstStyle/>
                    <a:p>
                      <a:r>
                        <a:rPr lang="en-US" sz="1000"/>
                        <a:t>0</a:t>
                      </a:r>
                    </a:p>
                  </a:txBody>
                  <a:tcPr/>
                </a:tc>
                <a:tc>
                  <a:txBody>
                    <a:bodyPr/>
                    <a:lstStyle/>
                    <a:p>
                      <a:r>
                        <a:rPr lang="en-US" sz="1000"/>
                        <a:t>0</a:t>
                      </a:r>
                    </a:p>
                  </a:txBody>
                  <a:tcPr/>
                </a:tc>
                <a:tc>
                  <a:txBody>
                    <a:bodyPr/>
                    <a:lstStyle/>
                    <a:p>
                      <a:r>
                        <a:rPr lang="en-US" sz="1000"/>
                        <a:t>1.8790 %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20040737"/>
                  </a:ext>
                </a:extLst>
              </a:tr>
              <a:tr h="370840">
                <a:tc>
                  <a:txBody>
                    <a:bodyPr/>
                    <a:lstStyle/>
                    <a:p>
                      <a:r>
                        <a:rPr lang="en-US" sz="1000" b="1"/>
                        <a:t>First Insurance Company of Hawaii, LTD - 2020-01-13 20:30:05</a:t>
                      </a:r>
                      <a:r>
                        <a:rPr lang="en-US" sz="1000"/>
                        <a:t>
 Todd Takayama, senior vice president at First Insurance Company of Hawaii, has assumed the additional title of chief underwriting officer, with executive oversight of the company’s corporate, personal and commercial underwriting divisions. Todd’s promotion is part of the succession plan for executive vice president Steve Tabussi, who retired at the end of 2019 after serving FICOH for more than 17 years. 
Learn more: https://bit.ly/2TldKIQ
#promotion #retirement #tokiomarine #leadership</a:t>
                      </a:r>
                    </a:p>
                  </a:txBody>
                  <a:tcPr/>
                </a:tc>
                <a:tc>
                  <a:txBody>
                    <a:bodyPr/>
                    <a:lstStyle/>
                    <a:p>
                      <a:r>
                        <a:rPr lang="en-US" sz="1000"/>
                        <a:t>32</a:t>
                      </a:r>
                    </a:p>
                  </a:txBody>
                  <a:tcPr/>
                </a:tc>
                <a:tc>
                  <a:txBody>
                    <a:bodyPr/>
                    <a:lstStyle/>
                    <a:p>
                      <a:r>
                        <a:rPr lang="en-US" sz="1000"/>
                        <a:t>29</a:t>
                      </a:r>
                    </a:p>
                  </a:txBody>
                  <a:tcPr/>
                </a:tc>
                <a:tc>
                  <a:txBody>
                    <a:bodyPr/>
                    <a:lstStyle/>
                    <a:p>
                      <a:r>
                        <a:rPr lang="en-US" sz="1000"/>
                        <a:t>3</a:t>
                      </a:r>
                    </a:p>
                  </a:txBody>
                  <a:tcPr/>
                </a:tc>
                <a:tc>
                  <a:txBody>
                    <a:bodyPr/>
                    <a:lstStyle/>
                    <a:p>
                      <a:r>
                        <a:rPr lang="en-US" sz="1000"/>
                        <a:t>0</a:t>
                      </a:r>
                    </a:p>
                  </a:txBody>
                  <a:tcPr/>
                </a:tc>
                <a:tc>
                  <a:txBody>
                    <a:bodyPr/>
                    <a:lstStyle/>
                    <a:p>
                      <a:r>
                        <a:rPr lang="en-US" sz="1000"/>
                        <a:t>1.8779 %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31395948"/>
                  </a:ext>
                </a:extLst>
              </a:tr>
            </a:tbl>
          </a:graphicData>
        </a:graphic>
      </p:graphicFrame>
      <p:sp>
        <p:nvSpPr>
          <p:cNvPr id="4" name="Text Placeholder 3">
            <a:extLst>
              <a:ext uri="{FF2B5EF4-FFF2-40B4-BE49-F238E27FC236}">
                <a16:creationId xmlns:a16="http://schemas.microsoft.com/office/drawing/2014/main" id="{4EFFEDC3-0784-4CC4-9D41-87FDE54F5E5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735996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51250-C12B-449D-BC9C-30DA58BEDAF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C1E9159-60E5-426D-AB4A-31D44599ECFA}"/>
              </a:ext>
            </a:extLst>
          </p:cNvPr>
          <p:cNvGraphicFramePr>
            <a:graphicFrameLocks noGrp="1"/>
          </p:cNvGraphicFramePr>
          <p:nvPr>
            <p:ph type="tbl" sz="quarter" idx="13"/>
            <p:extLst>
              <p:ext uri="{D42A27DB-BD31-4B8C-83A1-F6EECF244321}">
                <p14:modId xmlns:p14="http://schemas.microsoft.com/office/powerpoint/2010/main" val="295608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65765262"/>
                    </a:ext>
                  </a:extLst>
                </a:gridCol>
                <a:gridCol w="411480">
                  <a:extLst>
                    <a:ext uri="{9D8B030D-6E8A-4147-A177-3AD203B41FA5}">
                      <a16:colId xmlns:a16="http://schemas.microsoft.com/office/drawing/2014/main" val="2110783386"/>
                    </a:ext>
                  </a:extLst>
                </a:gridCol>
                <a:gridCol w="411480">
                  <a:extLst>
                    <a:ext uri="{9D8B030D-6E8A-4147-A177-3AD203B41FA5}">
                      <a16:colId xmlns:a16="http://schemas.microsoft.com/office/drawing/2014/main" val="2368701509"/>
                    </a:ext>
                  </a:extLst>
                </a:gridCol>
                <a:gridCol w="411480">
                  <a:extLst>
                    <a:ext uri="{9D8B030D-6E8A-4147-A177-3AD203B41FA5}">
                      <a16:colId xmlns:a16="http://schemas.microsoft.com/office/drawing/2014/main" val="4159962185"/>
                    </a:ext>
                  </a:extLst>
                </a:gridCol>
                <a:gridCol w="411480">
                  <a:extLst>
                    <a:ext uri="{9D8B030D-6E8A-4147-A177-3AD203B41FA5}">
                      <a16:colId xmlns:a16="http://schemas.microsoft.com/office/drawing/2014/main" val="724892363"/>
                    </a:ext>
                  </a:extLst>
                </a:gridCol>
                <a:gridCol w="411480">
                  <a:extLst>
                    <a:ext uri="{9D8B030D-6E8A-4147-A177-3AD203B41FA5}">
                      <a16:colId xmlns:a16="http://schemas.microsoft.com/office/drawing/2014/main" val="939995"/>
                    </a:ext>
                  </a:extLst>
                </a:gridCol>
                <a:gridCol w="411480">
                  <a:extLst>
                    <a:ext uri="{9D8B030D-6E8A-4147-A177-3AD203B41FA5}">
                      <a16:colId xmlns:a16="http://schemas.microsoft.com/office/drawing/2014/main" val="599541247"/>
                    </a:ext>
                  </a:extLst>
                </a:gridCol>
                <a:gridCol w="411480">
                  <a:extLst>
                    <a:ext uri="{9D8B030D-6E8A-4147-A177-3AD203B41FA5}">
                      <a16:colId xmlns:a16="http://schemas.microsoft.com/office/drawing/2014/main" val="137995565"/>
                    </a:ext>
                  </a:extLst>
                </a:gridCol>
                <a:gridCol w="411480">
                  <a:extLst>
                    <a:ext uri="{9D8B030D-6E8A-4147-A177-3AD203B41FA5}">
                      <a16:colId xmlns:a16="http://schemas.microsoft.com/office/drawing/2014/main" val="3498634266"/>
                    </a:ext>
                  </a:extLst>
                </a:gridCol>
                <a:gridCol w="411480">
                  <a:extLst>
                    <a:ext uri="{9D8B030D-6E8A-4147-A177-3AD203B41FA5}">
                      <a16:colId xmlns:a16="http://schemas.microsoft.com/office/drawing/2014/main" val="2086715928"/>
                    </a:ext>
                  </a:extLst>
                </a:gridCol>
                <a:gridCol w="411480">
                  <a:extLst>
                    <a:ext uri="{9D8B030D-6E8A-4147-A177-3AD203B41FA5}">
                      <a16:colId xmlns:a16="http://schemas.microsoft.com/office/drawing/2014/main" val="4011781381"/>
                    </a:ext>
                  </a:extLst>
                </a:gridCol>
                <a:gridCol w="411480">
                  <a:extLst>
                    <a:ext uri="{9D8B030D-6E8A-4147-A177-3AD203B41FA5}">
                      <a16:colId xmlns:a16="http://schemas.microsoft.com/office/drawing/2014/main" val="1026620400"/>
                    </a:ext>
                  </a:extLst>
                </a:gridCol>
                <a:gridCol w="411480">
                  <a:extLst>
                    <a:ext uri="{9D8B030D-6E8A-4147-A177-3AD203B41FA5}">
                      <a16:colId xmlns:a16="http://schemas.microsoft.com/office/drawing/2014/main" val="1119716762"/>
                    </a:ext>
                  </a:extLst>
                </a:gridCol>
                <a:gridCol w="411480">
                  <a:extLst>
                    <a:ext uri="{9D8B030D-6E8A-4147-A177-3AD203B41FA5}">
                      <a16:colId xmlns:a16="http://schemas.microsoft.com/office/drawing/2014/main" val="8876128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43851511"/>
                  </a:ext>
                </a:extLst>
              </a:tr>
              <a:tr h="370840">
                <a:tc>
                  <a:txBody>
                    <a:bodyPr/>
                    <a:lstStyle/>
                    <a:p>
                      <a:r>
                        <a:rPr lang="en-US" sz="1000"/>
                        <a:t>First Insurance HI</a:t>
                      </a:r>
                    </a:p>
                  </a:txBody>
                  <a:tcPr/>
                </a:tc>
                <a:tc>
                  <a:txBody>
                    <a:bodyPr/>
                    <a:lstStyle/>
                    <a:p>
                      <a:r>
                        <a:rPr lang="en-US" sz="1000"/>
                        <a:t>1211</a:t>
                      </a:r>
                    </a:p>
                  </a:txBody>
                  <a:tcPr/>
                </a:tc>
                <a:tc>
                  <a:txBody>
                    <a:bodyPr/>
                    <a:lstStyle/>
                    <a:p>
                      <a:r>
                        <a:rPr lang="en-US" sz="1000"/>
                        <a:t>-4</a:t>
                      </a:r>
                    </a:p>
                  </a:txBody>
                  <a:tcPr/>
                </a:tc>
                <a:tc>
                  <a:txBody>
                    <a:bodyPr/>
                    <a:lstStyle/>
                    <a:p>
                      <a:r>
                        <a:rPr lang="en-US" sz="1000"/>
                        <a:t>22</a:t>
                      </a:r>
                    </a:p>
                  </a:txBody>
                  <a:tcPr/>
                </a:tc>
                <a:tc>
                  <a:txBody>
                    <a:bodyPr/>
                    <a:lstStyle/>
                    <a:p>
                      <a:r>
                        <a:rPr lang="en-US" sz="1000"/>
                        <a:t>20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2</a:t>
                      </a:r>
                    </a:p>
                  </a:txBody>
                  <a:tcPr/>
                </a:tc>
                <a:tc>
                  <a:txBody>
                    <a:bodyPr/>
                    <a:lstStyle/>
                    <a:p>
                      <a:r>
                        <a:rPr lang="en-US" sz="1000"/>
                        <a:t>28</a:t>
                      </a:r>
                    </a:p>
                  </a:txBody>
                  <a:tcPr/>
                </a:tc>
                <a:tc>
                  <a:txBody>
                    <a:bodyPr/>
                    <a:lstStyle/>
                    <a:p>
                      <a:r>
                        <a:rPr lang="en-US" sz="1000"/>
                        <a:t>0</a:t>
                      </a:r>
                    </a:p>
                  </a:txBody>
                  <a:tcPr/>
                </a:tc>
                <a:tc>
                  <a:txBody>
                    <a:bodyPr/>
                    <a:lstStyle/>
                    <a:p>
                      <a:r>
                        <a:rPr lang="en-US" sz="1000"/>
                        <a:t>2</a:t>
                      </a:r>
                    </a:p>
                  </a:txBody>
                  <a:tcPr/>
                </a:tc>
                <a:tc>
                  <a:txBody>
                    <a:bodyPr/>
                    <a:lstStyle/>
                    <a:p>
                      <a:r>
                        <a:rPr lang="en-US" sz="1000"/>
                        <a:t>0.1237 %</a:t>
                      </a:r>
                    </a:p>
                  </a:txBody>
                  <a:tcPr/>
                </a:tc>
                <a:tc>
                  <a:txBody>
                    <a:bodyPr/>
                    <a:lstStyle/>
                    <a:p>
                      <a:r>
                        <a:rPr lang="en-US" sz="1000"/>
                        <a:t>0.0 %</a:t>
                      </a:r>
                    </a:p>
                  </a:txBody>
                  <a:tcPr/>
                </a:tc>
                <a:extLst>
                  <a:ext uri="{0D108BD9-81ED-4DB2-BD59-A6C34878D82A}">
                    <a16:rowId xmlns:a16="http://schemas.microsoft.com/office/drawing/2014/main" val="2534353227"/>
                  </a:ext>
                </a:extLst>
              </a:tr>
            </a:tbl>
          </a:graphicData>
        </a:graphic>
      </p:graphicFrame>
      <p:sp>
        <p:nvSpPr>
          <p:cNvPr id="4" name="Text Placeholder 3">
            <a:extLst>
              <a:ext uri="{FF2B5EF4-FFF2-40B4-BE49-F238E27FC236}">
                <a16:creationId xmlns:a16="http://schemas.microsoft.com/office/drawing/2014/main" id="{9F814BB7-E15B-49CE-BD19-E81F54D90FDA}"/>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487077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11DB-9B80-4ECC-84FC-804980A788C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141B5FD6-320B-409E-A5C3-01651DE01B7F}"/>
              </a:ext>
            </a:extLst>
          </p:cNvPr>
          <p:cNvGraphicFramePr>
            <a:graphicFrameLocks noGrp="1"/>
          </p:cNvGraphicFramePr>
          <p:nvPr>
            <p:ph type="chart" sz="quarter" idx="13"/>
            <p:extLst>
              <p:ext uri="{D42A27DB-BD31-4B8C-83A1-F6EECF244321}">
                <p14:modId xmlns:p14="http://schemas.microsoft.com/office/powerpoint/2010/main" val="1588559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E05C4B-47BE-4EC8-803B-BDAC4DB5826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BCD1858-7169-4A4E-946C-BC1CB2B07E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596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1461-8DCE-4F7C-ACC9-AF14D615D52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76C9E07-2D37-412A-A567-51681C05173B}"/>
              </a:ext>
            </a:extLst>
          </p:cNvPr>
          <p:cNvGraphicFramePr>
            <a:graphicFrameLocks noGrp="1"/>
          </p:cNvGraphicFramePr>
          <p:nvPr>
            <p:ph type="chart" sz="quarter" idx="13"/>
            <p:extLst>
              <p:ext uri="{D42A27DB-BD31-4B8C-83A1-F6EECF244321}">
                <p14:modId xmlns:p14="http://schemas.microsoft.com/office/powerpoint/2010/main" val="4186587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4EBF3-4C69-4783-94A3-B9C2952132C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8286797-83B8-4222-A9D3-7C418D119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4702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928F-E279-44B1-A42B-1ACCFC413DE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C1563AB-0DE6-4B17-9D93-D26CC98D8956}"/>
              </a:ext>
            </a:extLst>
          </p:cNvPr>
          <p:cNvGraphicFramePr>
            <a:graphicFrameLocks noGrp="1"/>
          </p:cNvGraphicFramePr>
          <p:nvPr>
            <p:ph type="chart" sz="quarter" idx="13"/>
            <p:extLst>
              <p:ext uri="{D42A27DB-BD31-4B8C-83A1-F6EECF244321}">
                <p14:modId xmlns:p14="http://schemas.microsoft.com/office/powerpoint/2010/main" val="3981020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14DB81-006A-4CEB-8BDF-D3D4083B02E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2FEA499-743A-41B1-9CB4-485469929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89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0134-7B3F-4C15-B826-2C9CB58053F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685E724-7D93-44A8-939B-1E5E396BA5C1}"/>
              </a:ext>
            </a:extLst>
          </p:cNvPr>
          <p:cNvGraphicFramePr>
            <a:graphicFrameLocks noGrp="1"/>
          </p:cNvGraphicFramePr>
          <p:nvPr>
            <p:ph type="tbl" sz="quarter" idx="13"/>
            <p:extLst>
              <p:ext uri="{D42A27DB-BD31-4B8C-83A1-F6EECF244321}">
                <p14:modId xmlns:p14="http://schemas.microsoft.com/office/powerpoint/2010/main" val="149860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53863723"/>
                    </a:ext>
                  </a:extLst>
                </a:gridCol>
                <a:gridCol w="493776">
                  <a:extLst>
                    <a:ext uri="{9D8B030D-6E8A-4147-A177-3AD203B41FA5}">
                      <a16:colId xmlns:a16="http://schemas.microsoft.com/office/drawing/2014/main" val="671797029"/>
                    </a:ext>
                  </a:extLst>
                </a:gridCol>
                <a:gridCol w="1069848">
                  <a:extLst>
                    <a:ext uri="{9D8B030D-6E8A-4147-A177-3AD203B41FA5}">
                      <a16:colId xmlns:a16="http://schemas.microsoft.com/office/drawing/2014/main" val="941965274"/>
                    </a:ext>
                  </a:extLst>
                </a:gridCol>
                <a:gridCol w="1069848">
                  <a:extLst>
                    <a:ext uri="{9D8B030D-6E8A-4147-A177-3AD203B41FA5}">
                      <a16:colId xmlns:a16="http://schemas.microsoft.com/office/drawing/2014/main" val="494268372"/>
                    </a:ext>
                  </a:extLst>
                </a:gridCol>
                <a:gridCol w="1069848">
                  <a:extLst>
                    <a:ext uri="{9D8B030D-6E8A-4147-A177-3AD203B41FA5}">
                      <a16:colId xmlns:a16="http://schemas.microsoft.com/office/drawing/2014/main" val="2561682432"/>
                    </a:ext>
                  </a:extLst>
                </a:gridCol>
                <a:gridCol w="1069848">
                  <a:extLst>
                    <a:ext uri="{9D8B030D-6E8A-4147-A177-3AD203B41FA5}">
                      <a16:colId xmlns:a16="http://schemas.microsoft.com/office/drawing/2014/main" val="524696803"/>
                    </a:ext>
                  </a:extLst>
                </a:gridCol>
                <a:gridCol w="1069848">
                  <a:extLst>
                    <a:ext uri="{9D8B030D-6E8A-4147-A177-3AD203B41FA5}">
                      <a16:colId xmlns:a16="http://schemas.microsoft.com/office/drawing/2014/main" val="36417541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579787611"/>
                  </a:ext>
                </a:extLst>
              </a:tr>
              <a:tr h="370840">
                <a:tc>
                  <a:txBody>
                    <a:bodyPr/>
                    <a:lstStyle/>
                    <a:p>
                      <a:r>
                        <a:rPr lang="en-US" sz="1000" b="1"/>
                        <a:t>@FirstInsHI - 2020-01-30 12:58:14</a:t>
                      </a:r>
                      <a:r>
                        <a:rPr lang="en-US" sz="1000"/>
                        <a:t>
 If you’re involved in an auto accident, you may require a towing company to move your vehicle to a repair facility. Watch this video from our friends @insurancecrime to learn what you should know before you tow.
#insurancetips #autoaccident https://t.co/Y9ZadLR1MP</a:t>
                      </a:r>
                    </a:p>
                  </a:txBody>
                  <a:tcPr/>
                </a:tc>
                <a:tc>
                  <a:txBody>
                    <a:bodyPr/>
                    <a:lstStyle/>
                    <a:p>
                      <a:r>
                        <a:rPr lang="en-US" sz="1000"/>
                        <a:t>01/31/2020 13:25:48</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0.4125 %</a:t>
                      </a:r>
                    </a:p>
                  </a:txBody>
                  <a:tcPr/>
                </a:tc>
                <a:extLst>
                  <a:ext uri="{0D108BD9-81ED-4DB2-BD59-A6C34878D82A}">
                    <a16:rowId xmlns:a16="http://schemas.microsoft.com/office/drawing/2014/main" val="3658245262"/>
                  </a:ext>
                </a:extLst>
              </a:tr>
              <a:tr h="370840">
                <a:tc>
                  <a:txBody>
                    <a:bodyPr/>
                    <a:lstStyle/>
                    <a:p>
                      <a:r>
                        <a:rPr lang="en-US" sz="1000" b="1"/>
                        <a:t>@FirstInsHI - 2020-01-27 19:56:26</a:t>
                      </a:r>
                      <a:r>
                        <a:rPr lang="en-US" sz="1000"/>
                        <a:t>
 This month, the #insurance community came together for the Honolulu Association of Insurance Professionals Service Project in support of the @hawaiianhumane. #Teamwork makes the dream work!
#collaboration #givingback #donationdrive https://t.co/lXaGGKOUX2</a:t>
                      </a:r>
                    </a:p>
                  </a:txBody>
                  <a:tcPr/>
                </a:tc>
                <a:tc>
                  <a:txBody>
                    <a:bodyPr/>
                    <a:lstStyle/>
                    <a:p>
                      <a:r>
                        <a:rPr lang="en-US" sz="1000"/>
                        <a:t>01/31/2020 19:25:00</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0.2473 %</a:t>
                      </a:r>
                    </a:p>
                  </a:txBody>
                  <a:tcPr/>
                </a:tc>
                <a:extLst>
                  <a:ext uri="{0D108BD9-81ED-4DB2-BD59-A6C34878D82A}">
                    <a16:rowId xmlns:a16="http://schemas.microsoft.com/office/drawing/2014/main" val="2022883999"/>
                  </a:ext>
                </a:extLst>
              </a:tr>
              <a:tr h="370840">
                <a:tc>
                  <a:txBody>
                    <a:bodyPr/>
                    <a:lstStyle/>
                    <a:p>
                      <a:r>
                        <a:rPr lang="en-US" sz="1000" b="1"/>
                        <a:t>@FirstInsHI - 2020-01-23 19:56:46</a:t>
                      </a:r>
                      <a:r>
                        <a:rPr lang="en-US" sz="1000"/>
                        <a:t>
 Tomorrow's the last day of our #donationdrive to help our furry friends at the @hawaiianhumane. First CAT partnered with the Honolulu Association of Insurance Professionals to collect pet supplies &amp;amp; food.🐾
#hawaiianhumane #petsupplies https://t.co/fzhWUqSzyy</a:t>
                      </a:r>
                    </a:p>
                  </a:txBody>
                  <a:tcPr/>
                </a:tc>
                <a:tc>
                  <a:txBody>
                    <a:bodyPr/>
                    <a:lstStyle/>
                    <a:p>
                      <a:r>
                        <a:rPr lang="en-US" sz="1000"/>
                        <a:t>01/25/2020 13:12:06</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0.2473 %</a:t>
                      </a:r>
                    </a:p>
                  </a:txBody>
                  <a:tcPr/>
                </a:tc>
                <a:extLst>
                  <a:ext uri="{0D108BD9-81ED-4DB2-BD59-A6C34878D82A}">
                    <a16:rowId xmlns:a16="http://schemas.microsoft.com/office/drawing/2014/main" val="3287560390"/>
                  </a:ext>
                </a:extLst>
              </a:tr>
            </a:tbl>
          </a:graphicData>
        </a:graphic>
      </p:graphicFrame>
      <p:sp>
        <p:nvSpPr>
          <p:cNvPr id="4" name="Text Placeholder 3">
            <a:extLst>
              <a:ext uri="{FF2B5EF4-FFF2-40B4-BE49-F238E27FC236}">
                <a16:creationId xmlns:a16="http://schemas.microsoft.com/office/drawing/2014/main" id="{6EC973A6-BA3D-4D69-B39D-C16EE2212B0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589688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4EF54-3EB4-4015-B498-2AD1029936D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E7621BD-B401-4D28-A45D-19991B360A5E}"/>
              </a:ext>
            </a:extLst>
          </p:cNvPr>
          <p:cNvGraphicFramePr>
            <a:graphicFrameLocks noGrp="1"/>
          </p:cNvGraphicFramePr>
          <p:nvPr>
            <p:ph type="tbl" sz="quarter" idx="13"/>
            <p:extLst>
              <p:ext uri="{D42A27DB-BD31-4B8C-83A1-F6EECF244321}">
                <p14:modId xmlns:p14="http://schemas.microsoft.com/office/powerpoint/2010/main" val="375101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90405117"/>
                    </a:ext>
                  </a:extLst>
                </a:gridCol>
                <a:gridCol w="411480">
                  <a:extLst>
                    <a:ext uri="{9D8B030D-6E8A-4147-A177-3AD203B41FA5}">
                      <a16:colId xmlns:a16="http://schemas.microsoft.com/office/drawing/2014/main" val="1495958775"/>
                    </a:ext>
                  </a:extLst>
                </a:gridCol>
                <a:gridCol w="411480">
                  <a:extLst>
                    <a:ext uri="{9D8B030D-6E8A-4147-A177-3AD203B41FA5}">
                      <a16:colId xmlns:a16="http://schemas.microsoft.com/office/drawing/2014/main" val="3558433885"/>
                    </a:ext>
                  </a:extLst>
                </a:gridCol>
                <a:gridCol w="411480">
                  <a:extLst>
                    <a:ext uri="{9D8B030D-6E8A-4147-A177-3AD203B41FA5}">
                      <a16:colId xmlns:a16="http://schemas.microsoft.com/office/drawing/2014/main" val="505194067"/>
                    </a:ext>
                  </a:extLst>
                </a:gridCol>
                <a:gridCol w="411480">
                  <a:extLst>
                    <a:ext uri="{9D8B030D-6E8A-4147-A177-3AD203B41FA5}">
                      <a16:colId xmlns:a16="http://schemas.microsoft.com/office/drawing/2014/main" val="2166732906"/>
                    </a:ext>
                  </a:extLst>
                </a:gridCol>
                <a:gridCol w="411480">
                  <a:extLst>
                    <a:ext uri="{9D8B030D-6E8A-4147-A177-3AD203B41FA5}">
                      <a16:colId xmlns:a16="http://schemas.microsoft.com/office/drawing/2014/main" val="1349343183"/>
                    </a:ext>
                  </a:extLst>
                </a:gridCol>
                <a:gridCol w="411480">
                  <a:extLst>
                    <a:ext uri="{9D8B030D-6E8A-4147-A177-3AD203B41FA5}">
                      <a16:colId xmlns:a16="http://schemas.microsoft.com/office/drawing/2014/main" val="3914920302"/>
                    </a:ext>
                  </a:extLst>
                </a:gridCol>
                <a:gridCol w="411480">
                  <a:extLst>
                    <a:ext uri="{9D8B030D-6E8A-4147-A177-3AD203B41FA5}">
                      <a16:colId xmlns:a16="http://schemas.microsoft.com/office/drawing/2014/main" val="1529105161"/>
                    </a:ext>
                  </a:extLst>
                </a:gridCol>
                <a:gridCol w="411480">
                  <a:extLst>
                    <a:ext uri="{9D8B030D-6E8A-4147-A177-3AD203B41FA5}">
                      <a16:colId xmlns:a16="http://schemas.microsoft.com/office/drawing/2014/main" val="1724610821"/>
                    </a:ext>
                  </a:extLst>
                </a:gridCol>
                <a:gridCol w="411480">
                  <a:extLst>
                    <a:ext uri="{9D8B030D-6E8A-4147-A177-3AD203B41FA5}">
                      <a16:colId xmlns:a16="http://schemas.microsoft.com/office/drawing/2014/main" val="414814080"/>
                    </a:ext>
                  </a:extLst>
                </a:gridCol>
                <a:gridCol w="411480">
                  <a:extLst>
                    <a:ext uri="{9D8B030D-6E8A-4147-A177-3AD203B41FA5}">
                      <a16:colId xmlns:a16="http://schemas.microsoft.com/office/drawing/2014/main" val="3093634695"/>
                    </a:ext>
                  </a:extLst>
                </a:gridCol>
                <a:gridCol w="411480">
                  <a:extLst>
                    <a:ext uri="{9D8B030D-6E8A-4147-A177-3AD203B41FA5}">
                      <a16:colId xmlns:a16="http://schemas.microsoft.com/office/drawing/2014/main" val="320211820"/>
                    </a:ext>
                  </a:extLst>
                </a:gridCol>
                <a:gridCol w="411480">
                  <a:extLst>
                    <a:ext uri="{9D8B030D-6E8A-4147-A177-3AD203B41FA5}">
                      <a16:colId xmlns:a16="http://schemas.microsoft.com/office/drawing/2014/main" val="1586194538"/>
                    </a:ext>
                  </a:extLst>
                </a:gridCol>
                <a:gridCol w="411480">
                  <a:extLst>
                    <a:ext uri="{9D8B030D-6E8A-4147-A177-3AD203B41FA5}">
                      <a16:colId xmlns:a16="http://schemas.microsoft.com/office/drawing/2014/main" val="58357058"/>
                    </a:ext>
                  </a:extLst>
                </a:gridCol>
                <a:gridCol w="411480">
                  <a:extLst>
                    <a:ext uri="{9D8B030D-6E8A-4147-A177-3AD203B41FA5}">
                      <a16:colId xmlns:a16="http://schemas.microsoft.com/office/drawing/2014/main" val="3069223597"/>
                    </a:ext>
                  </a:extLst>
                </a:gridCol>
                <a:gridCol w="411480">
                  <a:extLst>
                    <a:ext uri="{9D8B030D-6E8A-4147-A177-3AD203B41FA5}">
                      <a16:colId xmlns:a16="http://schemas.microsoft.com/office/drawing/2014/main" val="199813722"/>
                    </a:ext>
                  </a:extLst>
                </a:gridCol>
                <a:gridCol w="411480">
                  <a:extLst>
                    <a:ext uri="{9D8B030D-6E8A-4147-A177-3AD203B41FA5}">
                      <a16:colId xmlns:a16="http://schemas.microsoft.com/office/drawing/2014/main" val="31043866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644386548"/>
                  </a:ext>
                </a:extLst>
              </a:tr>
              <a:tr h="370840">
                <a:tc>
                  <a:txBody>
                    <a:bodyPr/>
                    <a:lstStyle/>
                    <a:p>
                      <a:r>
                        <a:rPr lang="en-US" sz="1000"/>
                        <a:t>First Insurance Company of Hawaii</a:t>
                      </a:r>
                    </a:p>
                  </a:txBody>
                  <a:tcPr/>
                </a:tc>
                <a:tc>
                  <a:txBody>
                    <a:bodyPr/>
                    <a:lstStyle/>
                    <a:p>
                      <a:r>
                        <a:rPr lang="en-US" sz="1000"/>
                        <a:t>1863</a:t>
                      </a:r>
                    </a:p>
                  </a:txBody>
                  <a:tcPr/>
                </a:tc>
                <a:tc>
                  <a:txBody>
                    <a:bodyPr/>
                    <a:lstStyle/>
                    <a:p>
                      <a:r>
                        <a:rPr lang="en-US" sz="1000"/>
                        <a:t>123</a:t>
                      </a:r>
                    </a:p>
                  </a:txBody>
                  <a:tcPr/>
                </a:tc>
                <a:tc>
                  <a:txBody>
                    <a:bodyPr/>
                    <a:lstStyle/>
                    <a:p>
                      <a:r>
                        <a:rPr lang="en-US" sz="1000"/>
                        <a:t>6</a:t>
                      </a:r>
                    </a:p>
                  </a:txBody>
                  <a:tcPr/>
                </a:tc>
                <a:tc>
                  <a:txBody>
                    <a:bodyPr/>
                    <a:lstStyle/>
                    <a:p>
                      <a:r>
                        <a:rPr lang="en-US" sz="1000"/>
                        <a:t>362</a:t>
                      </a:r>
                    </a:p>
                  </a:txBody>
                  <a:tcPr/>
                </a:tc>
                <a:tc>
                  <a:txBody>
                    <a:bodyPr/>
                    <a:lstStyle/>
                    <a:p>
                      <a:r>
                        <a:rPr lang="en-US" sz="1000"/>
                        <a:t>60.333333333333</a:t>
                      </a:r>
                    </a:p>
                  </a:txBody>
                  <a:tcPr/>
                </a:tc>
                <a:tc>
                  <a:txBody>
                    <a:bodyPr/>
                    <a:lstStyle/>
                    <a:p>
                      <a:r>
                        <a:rPr lang="en-US" sz="1000"/>
                        <a:t>24</a:t>
                      </a:r>
                    </a:p>
                  </a:txBody>
                  <a:tcPr/>
                </a:tc>
                <a:tc>
                  <a:txBody>
                    <a:bodyPr/>
                    <a:lstStyle/>
                    <a:p>
                      <a:r>
                        <a:rPr lang="en-US" sz="1000"/>
                        <a:t>4</a:t>
                      </a:r>
                    </a:p>
                  </a:txBody>
                  <a:tcPr/>
                </a:tc>
                <a:tc>
                  <a:txBody>
                    <a:bodyPr/>
                    <a:lstStyle/>
                    <a:p>
                      <a:r>
                        <a:rPr lang="en-US" sz="1000"/>
                        <a:t>3</a:t>
                      </a:r>
                    </a:p>
                  </a:txBody>
                  <a:tcPr/>
                </a:tc>
                <a:tc>
                  <a:txBody>
                    <a:bodyPr/>
                    <a:lstStyle/>
                    <a:p>
                      <a:r>
                        <a:rPr lang="en-US" sz="1000"/>
                        <a:t>0.6</a:t>
                      </a:r>
                    </a:p>
                  </a:txBody>
                  <a:tcPr/>
                </a:tc>
                <a:tc>
                  <a:txBody>
                    <a:bodyPr/>
                    <a:lstStyle/>
                    <a:p>
                      <a:r>
                        <a:rPr lang="en-US" sz="1000"/>
                        <a:t>835</a:t>
                      </a:r>
                    </a:p>
                  </a:txBody>
                  <a:tcPr/>
                </a:tc>
                <a:tc>
                  <a:txBody>
                    <a:bodyPr/>
                    <a:lstStyle/>
                    <a:p>
                      <a:r>
                        <a:rPr lang="en-US" sz="1000"/>
                        <a:t>167</a:t>
                      </a:r>
                    </a:p>
                  </a:txBody>
                  <a:tcPr/>
                </a:tc>
                <a:tc>
                  <a:txBody>
                    <a:bodyPr/>
                    <a:lstStyle/>
                    <a:p>
                      <a:r>
                        <a:rPr lang="en-US" sz="1000"/>
                        <a:t>14494</a:t>
                      </a:r>
                    </a:p>
                  </a:txBody>
                  <a:tcPr/>
                </a:tc>
                <a:tc>
                  <a:txBody>
                    <a:bodyPr/>
                    <a:lstStyle/>
                    <a:p>
                      <a:r>
                        <a:rPr lang="en-US" sz="1000"/>
                        <a:t>2898.8</a:t>
                      </a:r>
                    </a:p>
                  </a:txBody>
                  <a:tcPr/>
                </a:tc>
                <a:tc>
                  <a:txBody>
                    <a:bodyPr/>
                    <a:lstStyle/>
                    <a:p>
                      <a:r>
                        <a:rPr lang="en-US" sz="1000"/>
                        <a:t>0.094324407796413 %</a:t>
                      </a:r>
                    </a:p>
                  </a:txBody>
                  <a:tcPr/>
                </a:tc>
                <a:tc>
                  <a:txBody>
                    <a:bodyPr/>
                    <a:lstStyle/>
                    <a:p>
                      <a:r>
                        <a:rPr lang="en-US" sz="1000"/>
                        <a:t>331</a:t>
                      </a:r>
                    </a:p>
                  </a:txBody>
                  <a:tcPr/>
                </a:tc>
                <a:tc>
                  <a:txBody>
                    <a:bodyPr/>
                    <a:lstStyle/>
                    <a:p>
                      <a:r>
                        <a:rPr lang="en-US" sz="1000"/>
                        <a:t>n/a</a:t>
                      </a:r>
                    </a:p>
                  </a:txBody>
                  <a:tcPr/>
                </a:tc>
                <a:extLst>
                  <a:ext uri="{0D108BD9-81ED-4DB2-BD59-A6C34878D82A}">
                    <a16:rowId xmlns:a16="http://schemas.microsoft.com/office/drawing/2014/main" val="266070877"/>
                  </a:ext>
                </a:extLst>
              </a:tr>
            </a:tbl>
          </a:graphicData>
        </a:graphic>
      </p:graphicFrame>
      <p:sp>
        <p:nvSpPr>
          <p:cNvPr id="4" name="Text Placeholder 3">
            <a:extLst>
              <a:ext uri="{FF2B5EF4-FFF2-40B4-BE49-F238E27FC236}">
                <a16:creationId xmlns:a16="http://schemas.microsoft.com/office/drawing/2014/main" id="{EC34BE28-31F3-4F72-97AC-B4F7481DF7C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670407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1B5D-E29F-4F5D-A855-A1648FA873E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A728E6A-4DC5-452D-B5F7-7D5BA1F0063E}"/>
              </a:ext>
            </a:extLst>
          </p:cNvPr>
          <p:cNvGraphicFramePr>
            <a:graphicFrameLocks noGrp="1"/>
          </p:cNvGraphicFramePr>
          <p:nvPr>
            <p:ph type="chart" sz="quarter" idx="13"/>
            <p:extLst>
              <p:ext uri="{D42A27DB-BD31-4B8C-83A1-F6EECF244321}">
                <p14:modId xmlns:p14="http://schemas.microsoft.com/office/powerpoint/2010/main" val="147642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B16A0-52C6-4004-B460-E9428FF8E28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2C7127D-91A9-4D9A-8077-2F8C742312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1229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536D-B176-4121-93D0-2DA25168CEE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AAC0360-2579-4A42-80DE-2A7E5D623F4E}"/>
              </a:ext>
            </a:extLst>
          </p:cNvPr>
          <p:cNvGraphicFramePr>
            <a:graphicFrameLocks noGrp="1"/>
          </p:cNvGraphicFramePr>
          <p:nvPr>
            <p:ph type="chart" sz="quarter" idx="13"/>
            <p:extLst>
              <p:ext uri="{D42A27DB-BD31-4B8C-83A1-F6EECF244321}">
                <p14:modId xmlns:p14="http://schemas.microsoft.com/office/powerpoint/2010/main" val="3141600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4E9203-99BB-42D7-A2FE-31D2834F897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CEAD4D0-0C7D-4812-87E6-DB49A9885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712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EE92-B023-4539-A92D-35D472C1E800}"/>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4C603C48-DC9A-4DDA-8FC0-A3FF5B783E24}"/>
              </a:ext>
            </a:extLst>
          </p:cNvPr>
          <p:cNvGraphicFramePr>
            <a:graphicFrameLocks noGrp="1"/>
          </p:cNvGraphicFramePr>
          <p:nvPr>
            <p:ph type="chart" sz="quarter" idx="13"/>
            <p:extLst>
              <p:ext uri="{D42A27DB-BD31-4B8C-83A1-F6EECF244321}">
                <p14:modId xmlns:p14="http://schemas.microsoft.com/office/powerpoint/2010/main" val="1261991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1F6452-7BB6-419A-98F8-FE994D640D2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FEB89BD-34AB-48D0-886D-5554B6FE1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99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B3762-DCBD-47BF-94C1-BED986DA716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F8FCF5E2-F3D0-4910-A4AF-B698BD4D7316}"/>
              </a:ext>
            </a:extLst>
          </p:cNvPr>
          <p:cNvGraphicFramePr>
            <a:graphicFrameLocks noGrp="1"/>
          </p:cNvGraphicFramePr>
          <p:nvPr>
            <p:ph type="tbl" sz="quarter" idx="13"/>
            <p:extLst>
              <p:ext uri="{D42A27DB-BD31-4B8C-83A1-F6EECF244321}">
                <p14:modId xmlns:p14="http://schemas.microsoft.com/office/powerpoint/2010/main" val="6955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19650627"/>
                    </a:ext>
                  </a:extLst>
                </a:gridCol>
                <a:gridCol w="1069847">
                  <a:extLst>
                    <a:ext uri="{9D8B030D-6E8A-4147-A177-3AD203B41FA5}">
                      <a16:colId xmlns:a16="http://schemas.microsoft.com/office/drawing/2014/main" val="1411898705"/>
                    </a:ext>
                  </a:extLst>
                </a:gridCol>
                <a:gridCol w="740664">
                  <a:extLst>
                    <a:ext uri="{9D8B030D-6E8A-4147-A177-3AD203B41FA5}">
                      <a16:colId xmlns:a16="http://schemas.microsoft.com/office/drawing/2014/main" val="2181744790"/>
                    </a:ext>
                  </a:extLst>
                </a:gridCol>
                <a:gridCol w="493776">
                  <a:extLst>
                    <a:ext uri="{9D8B030D-6E8A-4147-A177-3AD203B41FA5}">
                      <a16:colId xmlns:a16="http://schemas.microsoft.com/office/drawing/2014/main" val="316878828"/>
                    </a:ext>
                  </a:extLst>
                </a:gridCol>
                <a:gridCol w="493776">
                  <a:extLst>
                    <a:ext uri="{9D8B030D-6E8A-4147-A177-3AD203B41FA5}">
                      <a16:colId xmlns:a16="http://schemas.microsoft.com/office/drawing/2014/main" val="1230496048"/>
                    </a:ext>
                  </a:extLst>
                </a:gridCol>
                <a:gridCol w="493776">
                  <a:extLst>
                    <a:ext uri="{9D8B030D-6E8A-4147-A177-3AD203B41FA5}">
                      <a16:colId xmlns:a16="http://schemas.microsoft.com/office/drawing/2014/main" val="643417851"/>
                    </a:ext>
                  </a:extLst>
                </a:gridCol>
                <a:gridCol w="493776">
                  <a:extLst>
                    <a:ext uri="{9D8B030D-6E8A-4147-A177-3AD203B41FA5}">
                      <a16:colId xmlns:a16="http://schemas.microsoft.com/office/drawing/2014/main" val="1527613401"/>
                    </a:ext>
                  </a:extLst>
                </a:gridCol>
                <a:gridCol w="493776">
                  <a:extLst>
                    <a:ext uri="{9D8B030D-6E8A-4147-A177-3AD203B41FA5}">
                      <a16:colId xmlns:a16="http://schemas.microsoft.com/office/drawing/2014/main" val="1815687502"/>
                    </a:ext>
                  </a:extLst>
                </a:gridCol>
                <a:gridCol w="493776">
                  <a:extLst>
                    <a:ext uri="{9D8B030D-6E8A-4147-A177-3AD203B41FA5}">
                      <a16:colId xmlns:a16="http://schemas.microsoft.com/office/drawing/2014/main" val="2402241267"/>
                    </a:ext>
                  </a:extLst>
                </a:gridCol>
                <a:gridCol w="493776">
                  <a:extLst>
                    <a:ext uri="{9D8B030D-6E8A-4147-A177-3AD203B41FA5}">
                      <a16:colId xmlns:a16="http://schemas.microsoft.com/office/drawing/2014/main" val="1292856202"/>
                    </a:ext>
                  </a:extLst>
                </a:gridCol>
                <a:gridCol w="493776">
                  <a:extLst>
                    <a:ext uri="{9D8B030D-6E8A-4147-A177-3AD203B41FA5}">
                      <a16:colId xmlns:a16="http://schemas.microsoft.com/office/drawing/2014/main" val="3467534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9821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- 2020-01-06 20:37:06</a:t>
                      </a:r>
                      <a:r>
                        <a:rPr kumimoji="0" lang="en-US" sz="1000" b="0" i="0" u="none" strike="noStrike" kern="1200" cap="none" spc="0" normalizeH="0" baseline="0" noProof="0">
                          <a:ln>
                            <a:noFill/>
                          </a:ln>
                          <a:solidFill>
                            <a:prstClr val="black"/>
                          </a:solidFill>
                          <a:effectLst/>
                          <a:uLnTx/>
                          <a:uFillTx/>
                          <a:latin typeface="+mn-lt"/>
                          <a:ea typeface="+mn-ea"/>
                          <a:cs typeface="+mn-cs"/>
                        </a:rPr>
                        <a:t>
  Humorous outtakes from today’s video shoot featuring two of our amazing leaders, VPs Janis Kushimi and Jeffrey Grimmer. These photos were taken at the end of the afternoon shoot when they were feeling a little punchy!
#tokiomarine #workplacefun #leadership #teamficoh #funatwork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https://media-exp1.licdn.com/dms/image/C5622AQEPsM1rscwiRw/feedshare-shrink_800/0?e=1583971200&amp;v=beta&amp;t=nGCaHRYEXE3H9nNH1MjiX_LWUnmBhPxtORifYMf0S7s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923192"/>
                  </a:ext>
                </a:extLst>
              </a:tr>
            </a:tbl>
          </a:graphicData>
        </a:graphic>
      </p:graphicFrame>
      <p:sp>
        <p:nvSpPr>
          <p:cNvPr id="4" name="Text Placeholder 3">
            <a:extLst>
              <a:ext uri="{FF2B5EF4-FFF2-40B4-BE49-F238E27FC236}">
                <a16:creationId xmlns:a16="http://schemas.microsoft.com/office/drawing/2014/main" id="{9611743E-FFC0-435E-BFD8-656FD7E73219}"/>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789420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8CC3-F77F-452D-A56D-67A39E3A5FA5}"/>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C144043E-9AD8-4F9D-8876-7A84541B10D3}"/>
              </a:ext>
            </a:extLst>
          </p:cNvPr>
          <p:cNvGraphicFramePr>
            <a:graphicFrameLocks noGrp="1"/>
          </p:cNvGraphicFramePr>
          <p:nvPr>
            <p:ph type="tbl" sz="quarter" idx="13"/>
            <p:extLst>
              <p:ext uri="{D42A27DB-BD31-4B8C-83A1-F6EECF244321}">
                <p14:modId xmlns:p14="http://schemas.microsoft.com/office/powerpoint/2010/main" val="1721066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62039753"/>
                    </a:ext>
                  </a:extLst>
                </a:gridCol>
                <a:gridCol w="1069847">
                  <a:extLst>
                    <a:ext uri="{9D8B030D-6E8A-4147-A177-3AD203B41FA5}">
                      <a16:colId xmlns:a16="http://schemas.microsoft.com/office/drawing/2014/main" val="4201497127"/>
                    </a:ext>
                  </a:extLst>
                </a:gridCol>
                <a:gridCol w="740664">
                  <a:extLst>
                    <a:ext uri="{9D8B030D-6E8A-4147-A177-3AD203B41FA5}">
                      <a16:colId xmlns:a16="http://schemas.microsoft.com/office/drawing/2014/main" val="3207940849"/>
                    </a:ext>
                  </a:extLst>
                </a:gridCol>
                <a:gridCol w="493776">
                  <a:extLst>
                    <a:ext uri="{9D8B030D-6E8A-4147-A177-3AD203B41FA5}">
                      <a16:colId xmlns:a16="http://schemas.microsoft.com/office/drawing/2014/main" val="3728154979"/>
                    </a:ext>
                  </a:extLst>
                </a:gridCol>
                <a:gridCol w="493776">
                  <a:extLst>
                    <a:ext uri="{9D8B030D-6E8A-4147-A177-3AD203B41FA5}">
                      <a16:colId xmlns:a16="http://schemas.microsoft.com/office/drawing/2014/main" val="1351410506"/>
                    </a:ext>
                  </a:extLst>
                </a:gridCol>
                <a:gridCol w="493776">
                  <a:extLst>
                    <a:ext uri="{9D8B030D-6E8A-4147-A177-3AD203B41FA5}">
                      <a16:colId xmlns:a16="http://schemas.microsoft.com/office/drawing/2014/main" val="3723425315"/>
                    </a:ext>
                  </a:extLst>
                </a:gridCol>
                <a:gridCol w="493776">
                  <a:extLst>
                    <a:ext uri="{9D8B030D-6E8A-4147-A177-3AD203B41FA5}">
                      <a16:colId xmlns:a16="http://schemas.microsoft.com/office/drawing/2014/main" val="353546252"/>
                    </a:ext>
                  </a:extLst>
                </a:gridCol>
                <a:gridCol w="493776">
                  <a:extLst>
                    <a:ext uri="{9D8B030D-6E8A-4147-A177-3AD203B41FA5}">
                      <a16:colId xmlns:a16="http://schemas.microsoft.com/office/drawing/2014/main" val="2387615686"/>
                    </a:ext>
                  </a:extLst>
                </a:gridCol>
                <a:gridCol w="493776">
                  <a:extLst>
                    <a:ext uri="{9D8B030D-6E8A-4147-A177-3AD203B41FA5}">
                      <a16:colId xmlns:a16="http://schemas.microsoft.com/office/drawing/2014/main" val="1431407149"/>
                    </a:ext>
                  </a:extLst>
                </a:gridCol>
                <a:gridCol w="493776">
                  <a:extLst>
                    <a:ext uri="{9D8B030D-6E8A-4147-A177-3AD203B41FA5}">
                      <a16:colId xmlns:a16="http://schemas.microsoft.com/office/drawing/2014/main" val="1502367393"/>
                    </a:ext>
                  </a:extLst>
                </a:gridCol>
                <a:gridCol w="493776">
                  <a:extLst>
                    <a:ext uri="{9D8B030D-6E8A-4147-A177-3AD203B41FA5}">
                      <a16:colId xmlns:a16="http://schemas.microsoft.com/office/drawing/2014/main" val="2747515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797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- 2020-01-13 13:24:05</a:t>
                      </a:r>
                      <a:r>
                        <a:rPr kumimoji="0" lang="en-US" sz="1000" b="0" i="0" u="none" strike="noStrike" kern="1200" cap="none" spc="0" normalizeH="0" baseline="0" noProof="0">
                          <a:ln>
                            <a:noFill/>
                          </a:ln>
                          <a:solidFill>
                            <a:prstClr val="black"/>
                          </a:solidFill>
                          <a:effectLst/>
                          <a:uLnTx/>
                          <a:uFillTx/>
                          <a:latin typeface="+mn-lt"/>
                          <a:ea typeface="+mn-ea"/>
                          <a:cs typeface="+mn-cs"/>
                        </a:rPr>
                        <a:t>
  Todd Takayama, senior vice president at First Insurance Company of Hawaii, has assumed the additional title of chief underwriting officer, with executive oversight of the company’s corporate, personal and commercial underwriting divisions. Todd’s promotion is part of the succession plan for executive vice president Steve Tabussi, who retired at the end of 2019 after serving FICOH for more than 17 years. 
Learn more: https://bit.ly/2TldKIQ
#promotion #retirement #tokiomarine #leadership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https://media-exp1.licdn.com/dms/image/C5622AQFd_ACKCWWKmw/feedshare-shrink_1280/0?e=1583971200&amp;v=beta&amp;t=f3SGwQfX-BvUh4QAZz_0bFAng4z4Q1ZWESdvt1865XQ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0.05765639589169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2091099"/>
                  </a:ext>
                </a:extLst>
              </a:tr>
            </a:tbl>
          </a:graphicData>
        </a:graphic>
      </p:graphicFrame>
      <p:sp>
        <p:nvSpPr>
          <p:cNvPr id="4" name="Text Placeholder 3">
            <a:extLst>
              <a:ext uri="{FF2B5EF4-FFF2-40B4-BE49-F238E27FC236}">
                <a16:creationId xmlns:a16="http://schemas.microsoft.com/office/drawing/2014/main" id="{AFABDA9B-2F3D-49C4-9FA6-6DF9EFFB0DA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587195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14B85-ABCC-43C6-ACE4-4746972FD1BB}"/>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0EA89B15-12FE-4ED0-B780-487F463DF3BB}"/>
              </a:ext>
            </a:extLst>
          </p:cNvPr>
          <p:cNvGraphicFramePr>
            <a:graphicFrameLocks noGrp="1"/>
          </p:cNvGraphicFramePr>
          <p:nvPr>
            <p:ph type="tbl" sz="quarter" idx="13"/>
            <p:extLst>
              <p:ext uri="{D42A27DB-BD31-4B8C-83A1-F6EECF244321}">
                <p14:modId xmlns:p14="http://schemas.microsoft.com/office/powerpoint/2010/main" val="326657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2690018"/>
                    </a:ext>
                  </a:extLst>
                </a:gridCol>
                <a:gridCol w="1069847">
                  <a:extLst>
                    <a:ext uri="{9D8B030D-6E8A-4147-A177-3AD203B41FA5}">
                      <a16:colId xmlns:a16="http://schemas.microsoft.com/office/drawing/2014/main" val="2497248399"/>
                    </a:ext>
                  </a:extLst>
                </a:gridCol>
                <a:gridCol w="740664">
                  <a:extLst>
                    <a:ext uri="{9D8B030D-6E8A-4147-A177-3AD203B41FA5}">
                      <a16:colId xmlns:a16="http://schemas.microsoft.com/office/drawing/2014/main" val="4080912129"/>
                    </a:ext>
                  </a:extLst>
                </a:gridCol>
                <a:gridCol w="493776">
                  <a:extLst>
                    <a:ext uri="{9D8B030D-6E8A-4147-A177-3AD203B41FA5}">
                      <a16:colId xmlns:a16="http://schemas.microsoft.com/office/drawing/2014/main" val="820845115"/>
                    </a:ext>
                  </a:extLst>
                </a:gridCol>
                <a:gridCol w="493776">
                  <a:extLst>
                    <a:ext uri="{9D8B030D-6E8A-4147-A177-3AD203B41FA5}">
                      <a16:colId xmlns:a16="http://schemas.microsoft.com/office/drawing/2014/main" val="2526243721"/>
                    </a:ext>
                  </a:extLst>
                </a:gridCol>
                <a:gridCol w="493776">
                  <a:extLst>
                    <a:ext uri="{9D8B030D-6E8A-4147-A177-3AD203B41FA5}">
                      <a16:colId xmlns:a16="http://schemas.microsoft.com/office/drawing/2014/main" val="68687277"/>
                    </a:ext>
                  </a:extLst>
                </a:gridCol>
                <a:gridCol w="493776">
                  <a:extLst>
                    <a:ext uri="{9D8B030D-6E8A-4147-A177-3AD203B41FA5}">
                      <a16:colId xmlns:a16="http://schemas.microsoft.com/office/drawing/2014/main" val="588886952"/>
                    </a:ext>
                  </a:extLst>
                </a:gridCol>
                <a:gridCol w="493776">
                  <a:extLst>
                    <a:ext uri="{9D8B030D-6E8A-4147-A177-3AD203B41FA5}">
                      <a16:colId xmlns:a16="http://schemas.microsoft.com/office/drawing/2014/main" val="667957248"/>
                    </a:ext>
                  </a:extLst>
                </a:gridCol>
                <a:gridCol w="493776">
                  <a:extLst>
                    <a:ext uri="{9D8B030D-6E8A-4147-A177-3AD203B41FA5}">
                      <a16:colId xmlns:a16="http://schemas.microsoft.com/office/drawing/2014/main" val="54971794"/>
                    </a:ext>
                  </a:extLst>
                </a:gridCol>
                <a:gridCol w="493776">
                  <a:extLst>
                    <a:ext uri="{9D8B030D-6E8A-4147-A177-3AD203B41FA5}">
                      <a16:colId xmlns:a16="http://schemas.microsoft.com/office/drawing/2014/main" val="1200113851"/>
                    </a:ext>
                  </a:extLst>
                </a:gridCol>
                <a:gridCol w="493776">
                  <a:extLst>
                    <a:ext uri="{9D8B030D-6E8A-4147-A177-3AD203B41FA5}">
                      <a16:colId xmlns:a16="http://schemas.microsoft.com/office/drawing/2014/main" val="3677429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9171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- 2020-01-21 14:30:10</a:t>
                      </a:r>
                      <a:r>
                        <a:rPr kumimoji="0" lang="en-US" sz="1000" b="0" i="0" u="none" strike="noStrike" kern="1200" cap="none" spc="0" normalizeH="0" baseline="0" noProof="0">
                          <a:ln>
                            <a:noFill/>
                          </a:ln>
                          <a:solidFill>
                            <a:prstClr val="black"/>
                          </a:solidFill>
                          <a:effectLst/>
                          <a:uLnTx/>
                          <a:uFillTx/>
                          <a:latin typeface="+mn-lt"/>
                          <a:ea typeface="+mn-ea"/>
                          <a:cs typeface="+mn-cs"/>
                        </a:rPr>
                        <a:t>
  Every quarter, First Insurance recognizes an associate who epitomizes our core values and demonstrates excellent customer service with the "Kupono Award." Amanda H. of our ITS department was selected as our 4th quarter winner. Her colleagues say that she embraces new knowledge and seeks to understand all perspectives before taking action. She regularly exhibits critical thinking, leadership, collaboration, and communication in all of her project work. Congratulations, Amanda! #teamficoh is lucky to have you! 
#customerservice #employeerecognition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https://media-exp1.licdn.com/dms/image/C5622AQExS1x2uL-7UA/feedshare-shrink_800/0?e=1583971200&amp;v=beta&amp;t=oxe_vYhFvPfpk42zJhG6I5_wIursWiUaSCHRSBfvs6o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07:25:11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0.075449796865932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7601489"/>
                  </a:ext>
                </a:extLst>
              </a:tr>
            </a:tbl>
          </a:graphicData>
        </a:graphic>
      </p:graphicFrame>
      <p:sp>
        <p:nvSpPr>
          <p:cNvPr id="4" name="Text Placeholder 3">
            <a:extLst>
              <a:ext uri="{FF2B5EF4-FFF2-40B4-BE49-F238E27FC236}">
                <a16:creationId xmlns:a16="http://schemas.microsoft.com/office/drawing/2014/main" id="{530FFA94-42C1-4AE2-A6FC-05E5F39FFC56}"/>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60382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98DC-5041-4F31-9095-1E10382BC12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9B3C31F-53D3-4924-87B5-CB4B4FCEE459}"/>
              </a:ext>
            </a:extLst>
          </p:cNvPr>
          <p:cNvGraphicFramePr>
            <a:graphicFrameLocks noGrp="1"/>
          </p:cNvGraphicFramePr>
          <p:nvPr>
            <p:ph type="tbl" sz="quarter" idx="13"/>
            <p:extLst>
              <p:ext uri="{D42A27DB-BD31-4B8C-83A1-F6EECF244321}">
                <p14:modId xmlns:p14="http://schemas.microsoft.com/office/powerpoint/2010/main" val="2142561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4251930"/>
                    </a:ext>
                  </a:extLst>
                </a:gridCol>
                <a:gridCol w="658368">
                  <a:extLst>
                    <a:ext uri="{9D8B030D-6E8A-4147-A177-3AD203B41FA5}">
                      <a16:colId xmlns:a16="http://schemas.microsoft.com/office/drawing/2014/main" val="4099441440"/>
                    </a:ext>
                  </a:extLst>
                </a:gridCol>
                <a:gridCol w="658368">
                  <a:extLst>
                    <a:ext uri="{9D8B030D-6E8A-4147-A177-3AD203B41FA5}">
                      <a16:colId xmlns:a16="http://schemas.microsoft.com/office/drawing/2014/main" val="2248958343"/>
                    </a:ext>
                  </a:extLst>
                </a:gridCol>
                <a:gridCol w="658368">
                  <a:extLst>
                    <a:ext uri="{9D8B030D-6E8A-4147-A177-3AD203B41FA5}">
                      <a16:colId xmlns:a16="http://schemas.microsoft.com/office/drawing/2014/main" val="2395352658"/>
                    </a:ext>
                  </a:extLst>
                </a:gridCol>
                <a:gridCol w="658368">
                  <a:extLst>
                    <a:ext uri="{9D8B030D-6E8A-4147-A177-3AD203B41FA5}">
                      <a16:colId xmlns:a16="http://schemas.microsoft.com/office/drawing/2014/main" val="1905011503"/>
                    </a:ext>
                  </a:extLst>
                </a:gridCol>
                <a:gridCol w="658368">
                  <a:extLst>
                    <a:ext uri="{9D8B030D-6E8A-4147-A177-3AD203B41FA5}">
                      <a16:colId xmlns:a16="http://schemas.microsoft.com/office/drawing/2014/main" val="1241298981"/>
                    </a:ext>
                  </a:extLst>
                </a:gridCol>
                <a:gridCol w="658368">
                  <a:extLst>
                    <a:ext uri="{9D8B030D-6E8A-4147-A177-3AD203B41FA5}">
                      <a16:colId xmlns:a16="http://schemas.microsoft.com/office/drawing/2014/main" val="7428916"/>
                    </a:ext>
                  </a:extLst>
                </a:gridCol>
                <a:gridCol w="658368">
                  <a:extLst>
                    <a:ext uri="{9D8B030D-6E8A-4147-A177-3AD203B41FA5}">
                      <a16:colId xmlns:a16="http://schemas.microsoft.com/office/drawing/2014/main" val="584744481"/>
                    </a:ext>
                  </a:extLst>
                </a:gridCol>
                <a:gridCol w="658368">
                  <a:extLst>
                    <a:ext uri="{9D8B030D-6E8A-4147-A177-3AD203B41FA5}">
                      <a16:colId xmlns:a16="http://schemas.microsoft.com/office/drawing/2014/main" val="517949254"/>
                    </a:ext>
                  </a:extLst>
                </a:gridCol>
                <a:gridCol w="658368">
                  <a:extLst>
                    <a:ext uri="{9D8B030D-6E8A-4147-A177-3AD203B41FA5}">
                      <a16:colId xmlns:a16="http://schemas.microsoft.com/office/drawing/2014/main" val="2849463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16684316"/>
                  </a:ext>
                </a:extLst>
              </a:tr>
              <a:tr h="370840">
                <a:tc>
                  <a:txBody>
                    <a:bodyPr/>
                    <a:lstStyle/>
                    <a:p>
                      <a:r>
                        <a:rPr lang="en-US" sz="1000"/>
                        <a:t>firstinshi</a:t>
                      </a:r>
                    </a:p>
                  </a:txBody>
                  <a:tcPr/>
                </a:tc>
                <a:tc>
                  <a:txBody>
                    <a:bodyPr/>
                    <a:lstStyle/>
                    <a:p>
                      <a:r>
                        <a:rPr lang="en-US" sz="1000"/>
                        <a:t>2486</a:t>
                      </a:r>
                    </a:p>
                  </a:txBody>
                  <a:tcPr/>
                </a:tc>
                <a:tc>
                  <a:txBody>
                    <a:bodyPr/>
                    <a:lstStyle/>
                    <a:p>
                      <a:r>
                        <a:rPr lang="en-US" sz="1000"/>
                        <a:t>-4</a:t>
                      </a:r>
                    </a:p>
                  </a:txBody>
                  <a:tcPr/>
                </a:tc>
                <a:tc>
                  <a:txBody>
                    <a:bodyPr/>
                    <a:lstStyle/>
                    <a:p>
                      <a:r>
                        <a:rPr lang="en-US" sz="1000"/>
                        <a:t>9</a:t>
                      </a:r>
                    </a:p>
                  </a:txBody>
                  <a:tcPr/>
                </a:tc>
                <a:tc>
                  <a:txBody>
                    <a:bodyPr/>
                    <a:lstStyle/>
                    <a:p>
                      <a:r>
                        <a:rPr lang="en-US" sz="1000"/>
                        <a:t>4</a:t>
                      </a:r>
                    </a:p>
                  </a:txBody>
                  <a:tcPr/>
                </a:tc>
                <a:tc>
                  <a:txBody>
                    <a:bodyPr/>
                    <a:lstStyle/>
                    <a:p>
                      <a:r>
                        <a:rPr lang="en-US" sz="1000"/>
                        <a:t>2</a:t>
                      </a:r>
                    </a:p>
                  </a:txBody>
                  <a:tcPr/>
                </a:tc>
                <a:tc>
                  <a:txBody>
                    <a:bodyPr/>
                    <a:lstStyle/>
                    <a:p>
                      <a:r>
                        <a:rPr lang="en-US" sz="1000"/>
                        <a:t>15</a:t>
                      </a:r>
                    </a:p>
                  </a:txBody>
                  <a:tcPr/>
                </a:tc>
                <a:tc>
                  <a:txBody>
                    <a:bodyPr/>
                    <a:lstStyle/>
                    <a:p>
                      <a:r>
                        <a:rPr lang="en-US" sz="1000"/>
                        <a:t>493</a:t>
                      </a:r>
                    </a:p>
                  </a:txBody>
                  <a:tcPr/>
                </a:tc>
                <a:tc>
                  <a:txBody>
                    <a:bodyPr/>
                    <a:lstStyle/>
                    <a:p>
                      <a:r>
                        <a:rPr lang="en-US" sz="1000"/>
                        <a:t>5</a:t>
                      </a:r>
                    </a:p>
                  </a:txBody>
                  <a:tcPr/>
                </a:tc>
                <a:tc>
                  <a:txBody>
                    <a:bodyPr/>
                    <a:lstStyle/>
                    <a:p>
                      <a:r>
                        <a:rPr lang="en-US" sz="1000"/>
                        <a:t>1.3344 %</a:t>
                      </a:r>
                    </a:p>
                  </a:txBody>
                  <a:tcPr/>
                </a:tc>
                <a:extLst>
                  <a:ext uri="{0D108BD9-81ED-4DB2-BD59-A6C34878D82A}">
                    <a16:rowId xmlns:a16="http://schemas.microsoft.com/office/drawing/2014/main" val="2517659682"/>
                  </a:ext>
                </a:extLst>
              </a:tr>
            </a:tbl>
          </a:graphicData>
        </a:graphic>
      </p:graphicFrame>
      <p:sp>
        <p:nvSpPr>
          <p:cNvPr id="4" name="Text Placeholder 3">
            <a:extLst>
              <a:ext uri="{FF2B5EF4-FFF2-40B4-BE49-F238E27FC236}">
                <a16:creationId xmlns:a16="http://schemas.microsoft.com/office/drawing/2014/main" id="{C212450F-3DFF-4B56-8A3C-3F12D091DC1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942398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4021-0762-4596-ADE7-F19574494AD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0B85F9AF-D634-4F43-85E1-21D3DF3B4B46}"/>
              </a:ext>
            </a:extLst>
          </p:cNvPr>
          <p:cNvGraphicFramePr>
            <a:graphicFrameLocks noGrp="1"/>
          </p:cNvGraphicFramePr>
          <p:nvPr>
            <p:ph type="chart" sz="quarter" idx="13"/>
            <p:extLst>
              <p:ext uri="{D42A27DB-BD31-4B8C-83A1-F6EECF244321}">
                <p14:modId xmlns:p14="http://schemas.microsoft.com/office/powerpoint/2010/main" val="1068065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A7E636-BF6D-4283-8A98-6A142997DAD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02E8ADD-F557-40F5-A871-9F7E027BF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329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431D0-C69D-46B4-A0FD-CA946E1A262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963CF0C-E15F-452C-AC87-CC61FF0C7C33}"/>
              </a:ext>
            </a:extLst>
          </p:cNvPr>
          <p:cNvGraphicFramePr>
            <a:graphicFrameLocks noGrp="1"/>
          </p:cNvGraphicFramePr>
          <p:nvPr>
            <p:ph type="chart" sz="quarter" idx="13"/>
            <p:extLst>
              <p:ext uri="{D42A27DB-BD31-4B8C-83A1-F6EECF244321}">
                <p14:modId xmlns:p14="http://schemas.microsoft.com/office/powerpoint/2010/main" val="290610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E07C4B-A8AE-414A-B961-E36392FFC8A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B916B6A-32BF-4C5D-A5FB-097352F28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536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2EC1-693A-4692-ADC7-244A5E2CC8D2}"/>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B5C8EDE-D67D-4787-95C4-AABB19E2D19D}"/>
              </a:ext>
            </a:extLst>
          </p:cNvPr>
          <p:cNvGraphicFramePr>
            <a:graphicFrameLocks noGrp="1"/>
          </p:cNvGraphicFramePr>
          <p:nvPr>
            <p:ph type="chart" sz="quarter" idx="13"/>
            <p:extLst>
              <p:ext uri="{D42A27DB-BD31-4B8C-83A1-F6EECF244321}">
                <p14:modId xmlns:p14="http://schemas.microsoft.com/office/powerpoint/2010/main" val="2944389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F823A-D35C-4D03-8BE9-3D39D6DD123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8BD111A-408B-449F-BF39-6BDD9BE28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6917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B9D68-839C-4537-83B2-A79F957477AB}"/>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71EE503E-765B-4567-A41A-B5C2EF6E103F}"/>
              </a:ext>
            </a:extLst>
          </p:cNvPr>
          <p:cNvGraphicFramePr>
            <a:graphicFrameLocks noGrp="1"/>
          </p:cNvGraphicFramePr>
          <p:nvPr>
            <p:ph type="tbl" sz="quarter" idx="13"/>
            <p:extLst>
              <p:ext uri="{D42A27DB-BD31-4B8C-83A1-F6EECF244321}">
                <p14:modId xmlns:p14="http://schemas.microsoft.com/office/powerpoint/2010/main" val="247028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17731181"/>
                    </a:ext>
                  </a:extLst>
                </a:gridCol>
                <a:gridCol w="987552">
                  <a:extLst>
                    <a:ext uri="{9D8B030D-6E8A-4147-A177-3AD203B41FA5}">
                      <a16:colId xmlns:a16="http://schemas.microsoft.com/office/drawing/2014/main" val="3721445650"/>
                    </a:ext>
                  </a:extLst>
                </a:gridCol>
                <a:gridCol w="987552">
                  <a:extLst>
                    <a:ext uri="{9D8B030D-6E8A-4147-A177-3AD203B41FA5}">
                      <a16:colId xmlns:a16="http://schemas.microsoft.com/office/drawing/2014/main" val="843805962"/>
                    </a:ext>
                  </a:extLst>
                </a:gridCol>
                <a:gridCol w="987552">
                  <a:extLst>
                    <a:ext uri="{9D8B030D-6E8A-4147-A177-3AD203B41FA5}">
                      <a16:colId xmlns:a16="http://schemas.microsoft.com/office/drawing/2014/main" val="1432229362"/>
                    </a:ext>
                  </a:extLst>
                </a:gridCol>
                <a:gridCol w="987552">
                  <a:extLst>
                    <a:ext uri="{9D8B030D-6E8A-4147-A177-3AD203B41FA5}">
                      <a16:colId xmlns:a16="http://schemas.microsoft.com/office/drawing/2014/main" val="4634173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40518256"/>
                  </a:ext>
                </a:extLst>
              </a:tr>
              <a:tr h="370840">
                <a:tc>
                  <a:txBody>
                    <a:bodyPr/>
                    <a:lstStyle/>
                    <a:p>
                      <a:r>
                        <a:rPr lang="en-US" sz="1000" b="1"/>
                        <a:t>firstinshi - 2020-01-06 20:53:22</a:t>
                      </a:r>
                      <a:r>
                        <a:rPr lang="en-US" sz="1000"/>
                        <a:t>
 Humorous outtakes from today’s video shoot featuring two of our amazing leaders, VPs Janis Kushimi and Jeff Grimmer. These photos were taken at the end of the afternoon shoot when they were feeling a little punchy!
#tokiomarine #leadership #funatwork #teamficoh</a:t>
                      </a:r>
                    </a:p>
                  </a:txBody>
                  <a:tcPr/>
                </a:tc>
                <a:tc>
                  <a:txBody>
                    <a:bodyPr/>
                    <a:lstStyle/>
                    <a:p>
                      <a:r>
                        <a:rPr lang="en-US" sz="1000"/>
                        <a:t>54</a:t>
                      </a:r>
                    </a:p>
                  </a:txBody>
                  <a:tcPr/>
                </a:tc>
                <a:tc>
                  <a:txBody>
                    <a:bodyPr/>
                    <a:lstStyle/>
                    <a:p>
                      <a:r>
                        <a:rPr lang="en-US" sz="1000"/>
                        <a:t>0</a:t>
                      </a:r>
                    </a:p>
                  </a:txBody>
                  <a:tcPr/>
                </a:tc>
                <a:tc>
                  <a:txBody>
                    <a:bodyPr/>
                    <a:lstStyle/>
                    <a:p>
                      <a:r>
                        <a:rPr lang="en-US" sz="1000"/>
                        <a:t>2.1704 %</a:t>
                      </a:r>
                    </a:p>
                  </a:txBody>
                  <a:tcPr/>
                </a:tc>
                <a:tc>
                  <a:txBody>
                    <a:bodyPr/>
                    <a:lstStyle/>
                    <a:p>
                      <a:r>
                        <a:rPr lang="en-US" sz="1000"/>
                        <a:t>Carousel</a:t>
                      </a:r>
                    </a:p>
                  </a:txBody>
                  <a:tcPr/>
                </a:tc>
                <a:extLst>
                  <a:ext uri="{0D108BD9-81ED-4DB2-BD59-A6C34878D82A}">
                    <a16:rowId xmlns:a16="http://schemas.microsoft.com/office/drawing/2014/main" val="367485022"/>
                  </a:ext>
                </a:extLst>
              </a:tr>
              <a:tr h="370840">
                <a:tc>
                  <a:txBody>
                    <a:bodyPr/>
                    <a:lstStyle/>
                    <a:p>
                      <a:r>
                        <a:rPr lang="en-US" sz="1000" b="1"/>
                        <a:t>firstinshi - 2020-01-13 20:49:55</a:t>
                      </a:r>
                      <a:r>
                        <a:rPr lang="en-US" sz="1000"/>
                        <a:t>
 Todd Takayama, senior vice president at First Insurance Company of Hawaii, has assumed the additional title of chief underwriting officer, with executive oversight of the company’s corporate, personal and commercial underwriting divisions. Todd’s promotion is part of the succession plan for executive vice president Steve Tabussi, who retired at the end of 2019 after serving FICOH for more than 17 years.
Click the link in our profile to learn more. 
#promotion #retirement #tokiomarine #leadership</a:t>
                      </a:r>
                    </a:p>
                  </a:txBody>
                  <a:tcPr/>
                </a:tc>
                <a:tc>
                  <a:txBody>
                    <a:bodyPr/>
                    <a:lstStyle/>
                    <a:p>
                      <a:r>
                        <a:rPr lang="en-US" sz="1000"/>
                        <a:t>46</a:t>
                      </a:r>
                    </a:p>
                  </a:txBody>
                  <a:tcPr/>
                </a:tc>
                <a:tc>
                  <a:txBody>
                    <a:bodyPr/>
                    <a:lstStyle/>
                    <a:p>
                      <a:r>
                        <a:rPr lang="en-US" sz="1000"/>
                        <a:t>0</a:t>
                      </a:r>
                    </a:p>
                  </a:txBody>
                  <a:tcPr/>
                </a:tc>
                <a:tc>
                  <a:txBody>
                    <a:bodyPr/>
                    <a:lstStyle/>
                    <a:p>
                      <a:r>
                        <a:rPr lang="en-US" sz="1000"/>
                        <a:t>1.8519 %</a:t>
                      </a:r>
                    </a:p>
                  </a:txBody>
                  <a:tcPr/>
                </a:tc>
                <a:tc>
                  <a:txBody>
                    <a:bodyPr/>
                    <a:lstStyle/>
                    <a:p>
                      <a:r>
                        <a:rPr lang="en-US" sz="1000"/>
                        <a:t>Image</a:t>
                      </a:r>
                    </a:p>
                  </a:txBody>
                  <a:tcPr/>
                </a:tc>
                <a:extLst>
                  <a:ext uri="{0D108BD9-81ED-4DB2-BD59-A6C34878D82A}">
                    <a16:rowId xmlns:a16="http://schemas.microsoft.com/office/drawing/2014/main" val="1192428056"/>
                  </a:ext>
                </a:extLst>
              </a:tr>
              <a:tr h="370840">
                <a:tc>
                  <a:txBody>
                    <a:bodyPr/>
                    <a:lstStyle/>
                    <a:p>
                      <a:r>
                        <a:rPr lang="en-US" sz="1000" b="1"/>
                        <a:t>firstinshi - 2020-01-20 20:50:31</a:t>
                      </a:r>
                      <a:r>
                        <a:rPr lang="en-US" sz="1000"/>
                        <a:t>
 Every quarter, First Insurance recognizes an associate who epitomizes our core values and demonstrates excellent customer service with the "Kupono Award." Amanda H. of our ITS department was selected as our 4th quarter winner. Her colleagues say that she embraces new knowledge and seeks to understand all perspectives before taking action. She regularly exhibits critical thinking, leadership, collaboration, and communication in all of her project work. Congratulations, Amanda! #teamficoh is lucky to have you!
#employeespotlight</a:t>
                      </a:r>
                    </a:p>
                  </a:txBody>
                  <a:tcPr/>
                </a:tc>
                <a:tc>
                  <a:txBody>
                    <a:bodyPr/>
                    <a:lstStyle/>
                    <a:p>
                      <a:r>
                        <a:rPr lang="en-US" sz="1000"/>
                        <a:t>44</a:t>
                      </a:r>
                    </a:p>
                  </a:txBody>
                  <a:tcPr/>
                </a:tc>
                <a:tc>
                  <a:txBody>
                    <a:bodyPr/>
                    <a:lstStyle/>
                    <a:p>
                      <a:r>
                        <a:rPr lang="en-US" sz="1000"/>
                        <a:t>0</a:t>
                      </a:r>
                    </a:p>
                  </a:txBody>
                  <a:tcPr/>
                </a:tc>
                <a:tc>
                  <a:txBody>
                    <a:bodyPr/>
                    <a:lstStyle/>
                    <a:p>
                      <a:r>
                        <a:rPr lang="en-US" sz="1000"/>
                        <a:t>1.7720 %</a:t>
                      </a:r>
                    </a:p>
                  </a:txBody>
                  <a:tcPr/>
                </a:tc>
                <a:tc>
                  <a:txBody>
                    <a:bodyPr/>
                    <a:lstStyle/>
                    <a:p>
                      <a:r>
                        <a:rPr lang="en-US" sz="1000"/>
                        <a:t>Image</a:t>
                      </a:r>
                    </a:p>
                  </a:txBody>
                  <a:tcPr/>
                </a:tc>
                <a:extLst>
                  <a:ext uri="{0D108BD9-81ED-4DB2-BD59-A6C34878D82A}">
                    <a16:rowId xmlns:a16="http://schemas.microsoft.com/office/drawing/2014/main" val="2389371856"/>
                  </a:ext>
                </a:extLst>
              </a:tr>
            </a:tbl>
          </a:graphicData>
        </a:graphic>
      </p:graphicFrame>
      <p:sp>
        <p:nvSpPr>
          <p:cNvPr id="4" name="Text Placeholder 3">
            <a:extLst>
              <a:ext uri="{FF2B5EF4-FFF2-40B4-BE49-F238E27FC236}">
                <a16:creationId xmlns:a16="http://schemas.microsoft.com/office/drawing/2014/main" id="{715AF857-90AA-4952-91F5-6E4A250D89A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1380637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67506-367E-4544-B9D5-1CFBA9E6467E}"/>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23D43C38-B34D-4CA9-9439-A2596F879CC8}"/>
              </a:ext>
            </a:extLst>
          </p:cNvPr>
          <p:cNvGraphicFramePr>
            <a:graphicFrameLocks noGrp="1"/>
          </p:cNvGraphicFramePr>
          <p:nvPr>
            <p:ph type="tbl" sz="quarter" idx="13"/>
            <p:extLst>
              <p:ext uri="{D42A27DB-BD31-4B8C-83A1-F6EECF244321}">
                <p14:modId xmlns:p14="http://schemas.microsoft.com/office/powerpoint/2010/main" val="68544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589799"/>
                    </a:ext>
                  </a:extLst>
                </a:gridCol>
                <a:gridCol w="658368">
                  <a:extLst>
                    <a:ext uri="{9D8B030D-6E8A-4147-A177-3AD203B41FA5}">
                      <a16:colId xmlns:a16="http://schemas.microsoft.com/office/drawing/2014/main" val="1702322569"/>
                    </a:ext>
                  </a:extLst>
                </a:gridCol>
                <a:gridCol w="658368">
                  <a:extLst>
                    <a:ext uri="{9D8B030D-6E8A-4147-A177-3AD203B41FA5}">
                      <a16:colId xmlns:a16="http://schemas.microsoft.com/office/drawing/2014/main" val="4241611201"/>
                    </a:ext>
                  </a:extLst>
                </a:gridCol>
                <a:gridCol w="329184">
                  <a:extLst>
                    <a:ext uri="{9D8B030D-6E8A-4147-A177-3AD203B41FA5}">
                      <a16:colId xmlns:a16="http://schemas.microsoft.com/office/drawing/2014/main" val="273140866"/>
                    </a:ext>
                  </a:extLst>
                </a:gridCol>
                <a:gridCol w="329184">
                  <a:extLst>
                    <a:ext uri="{9D8B030D-6E8A-4147-A177-3AD203B41FA5}">
                      <a16:colId xmlns:a16="http://schemas.microsoft.com/office/drawing/2014/main" val="744033368"/>
                    </a:ext>
                  </a:extLst>
                </a:gridCol>
                <a:gridCol w="658368">
                  <a:extLst>
                    <a:ext uri="{9D8B030D-6E8A-4147-A177-3AD203B41FA5}">
                      <a16:colId xmlns:a16="http://schemas.microsoft.com/office/drawing/2014/main" val="1347220997"/>
                    </a:ext>
                  </a:extLst>
                </a:gridCol>
                <a:gridCol w="658368">
                  <a:extLst>
                    <a:ext uri="{9D8B030D-6E8A-4147-A177-3AD203B41FA5}">
                      <a16:colId xmlns:a16="http://schemas.microsoft.com/office/drawing/2014/main" val="700405177"/>
                    </a:ext>
                  </a:extLst>
                </a:gridCol>
                <a:gridCol w="658368">
                  <a:extLst>
                    <a:ext uri="{9D8B030D-6E8A-4147-A177-3AD203B41FA5}">
                      <a16:colId xmlns:a16="http://schemas.microsoft.com/office/drawing/2014/main" val="48356069"/>
                    </a:ext>
                  </a:extLst>
                </a:gridCol>
                <a:gridCol w="658368">
                  <a:extLst>
                    <a:ext uri="{9D8B030D-6E8A-4147-A177-3AD203B41FA5}">
                      <a16:colId xmlns:a16="http://schemas.microsoft.com/office/drawing/2014/main" val="2217177364"/>
                    </a:ext>
                  </a:extLst>
                </a:gridCol>
                <a:gridCol w="658368">
                  <a:extLst>
                    <a:ext uri="{9D8B030D-6E8A-4147-A177-3AD203B41FA5}">
                      <a16:colId xmlns:a16="http://schemas.microsoft.com/office/drawing/2014/main" val="452061378"/>
                    </a:ext>
                  </a:extLst>
                </a:gridCol>
                <a:gridCol w="658368">
                  <a:extLst>
                    <a:ext uri="{9D8B030D-6E8A-4147-A177-3AD203B41FA5}">
                      <a16:colId xmlns:a16="http://schemas.microsoft.com/office/drawing/2014/main" val="1331247763"/>
                    </a:ext>
                  </a:extLst>
                </a:gridCol>
                <a:gridCol w="658368">
                  <a:extLst>
                    <a:ext uri="{9D8B030D-6E8A-4147-A177-3AD203B41FA5}">
                      <a16:colId xmlns:a16="http://schemas.microsoft.com/office/drawing/2014/main" val="246608298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119665504"/>
                  </a:ext>
                </a:extLst>
              </a:tr>
              <a:tr h="370840">
                <a:tc>
                  <a:txBody>
                    <a:bodyPr/>
                    <a:lstStyle/>
                    <a:p>
                      <a:r>
                        <a:rPr lang="en-US" sz="1000"/>
                        <a:t>firstinshi</a:t>
                      </a:r>
                    </a:p>
                  </a:txBody>
                  <a:tcPr/>
                </a:tc>
                <a:tc>
                  <a:txBody>
                    <a:bodyPr/>
                    <a:lstStyle/>
                    <a:p>
                      <a:r>
                        <a:rPr lang="en-US" sz="1000"/>
                        <a:t>26</a:t>
                      </a:r>
                    </a:p>
                  </a:txBody>
                  <a:tcPr/>
                </a:tc>
                <a:tc>
                  <a:txBody>
                    <a:bodyPr/>
                    <a:lstStyle/>
                    <a:p>
                      <a:r>
                        <a:rPr lang="en-US" sz="1000"/>
                        <a:t>0.7563</a:t>
                      </a:r>
                    </a:p>
                  </a:txBody>
                  <a:tcPr/>
                </a:tc>
                <a:tc>
                  <a:txBody>
                    <a:bodyPr/>
                    <a:lstStyle/>
                    <a:p>
                      <a:r>
                        <a:rPr lang="en-US" sz="1000"/>
                        <a:t>9.27</a:t>
                      </a:r>
                    </a:p>
                  </a:txBody>
                  <a:tcPr/>
                </a:tc>
                <a:tc>
                  <a:txBody>
                    <a:bodyPr/>
                    <a:lstStyle/>
                    <a:p>
                      <a:r>
                        <a:rPr lang="en-US" sz="1000"/>
                        <a:t>0.00</a:t>
                      </a:r>
                    </a:p>
                  </a:txBody>
                  <a:tcPr/>
                </a:tc>
                <a:tc>
                  <a:txBody>
                    <a:bodyPr/>
                    <a:lstStyle/>
                    <a:p>
                      <a:r>
                        <a:rPr lang="en-US" sz="1000"/>
                        <a:t>85.92</a:t>
                      </a:r>
                    </a:p>
                  </a:txBody>
                  <a:tcPr/>
                </a:tc>
                <a:tc>
                  <a:txBody>
                    <a:bodyPr/>
                    <a:lstStyle/>
                    <a:p>
                      <a:r>
                        <a:rPr lang="en-US" sz="1000"/>
                        <a:t>74.73</a:t>
                      </a:r>
                    </a:p>
                  </a:txBody>
                  <a:tcPr/>
                </a:tc>
                <a:tc>
                  <a:txBody>
                    <a:bodyPr/>
                    <a:lstStyle/>
                    <a:p>
                      <a:r>
                        <a:rPr lang="en-US" sz="1000"/>
                        <a:t>48.27</a:t>
                      </a:r>
                    </a:p>
                  </a:txBody>
                  <a:tcPr/>
                </a:tc>
                <a:tc>
                  <a:txBody>
                    <a:bodyPr/>
                    <a:lstStyle/>
                    <a:p>
                      <a:r>
                        <a:rPr lang="en-US" sz="1000"/>
                        <a:t>48.27</a:t>
                      </a:r>
                    </a:p>
                  </a:txBody>
                  <a:tcPr/>
                </a:tc>
                <a:tc>
                  <a:txBody>
                    <a:bodyPr/>
                    <a:lstStyle/>
                    <a:p>
                      <a:r>
                        <a:rPr lang="en-US" sz="1000"/>
                        <a:t>2234</a:t>
                      </a:r>
                    </a:p>
                  </a:txBody>
                  <a:tcPr/>
                </a:tc>
                <a:tc>
                  <a:txBody>
                    <a:bodyPr/>
                    <a:lstStyle/>
                    <a:p>
                      <a:r>
                        <a:rPr lang="en-US" sz="1000"/>
                        <a:t>241</a:t>
                      </a:r>
                    </a:p>
                  </a:txBody>
                  <a:tcPr/>
                </a:tc>
                <a:tc>
                  <a:txBody>
                    <a:bodyPr/>
                    <a:lstStyle/>
                    <a:p>
                      <a:r>
                        <a:rPr lang="en-US" sz="1000"/>
                        <a:t>1255</a:t>
                      </a:r>
                    </a:p>
                  </a:txBody>
                  <a:tcPr/>
                </a:tc>
                <a:extLst>
                  <a:ext uri="{0D108BD9-81ED-4DB2-BD59-A6C34878D82A}">
                    <a16:rowId xmlns:a16="http://schemas.microsoft.com/office/drawing/2014/main" val="3667030876"/>
                  </a:ext>
                </a:extLst>
              </a:tr>
            </a:tbl>
          </a:graphicData>
        </a:graphic>
      </p:graphicFrame>
      <p:sp>
        <p:nvSpPr>
          <p:cNvPr id="4" name="Text Placeholder 3">
            <a:extLst>
              <a:ext uri="{FF2B5EF4-FFF2-40B4-BE49-F238E27FC236}">
                <a16:creationId xmlns:a16="http://schemas.microsoft.com/office/drawing/2014/main" id="{1D60D69B-6B44-42C2-8DC6-55BBD509237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881316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00D01-FCBF-4C75-B90B-1D45804C8220}"/>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B289ADAF-E252-48E7-B1E3-10E35EB8DACB}"/>
              </a:ext>
            </a:extLst>
          </p:cNvPr>
          <p:cNvGraphicFramePr>
            <a:graphicFrameLocks noGrp="1"/>
          </p:cNvGraphicFramePr>
          <p:nvPr>
            <p:ph type="tbl" sz="quarter" idx="13"/>
            <p:extLst>
              <p:ext uri="{D42A27DB-BD31-4B8C-83A1-F6EECF244321}">
                <p14:modId xmlns:p14="http://schemas.microsoft.com/office/powerpoint/2010/main" val="383285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9538187"/>
                    </a:ext>
                  </a:extLst>
                </a:gridCol>
                <a:gridCol w="1316736">
                  <a:extLst>
                    <a:ext uri="{9D8B030D-6E8A-4147-A177-3AD203B41FA5}">
                      <a16:colId xmlns:a16="http://schemas.microsoft.com/office/drawing/2014/main" val="1733837195"/>
                    </a:ext>
                  </a:extLst>
                </a:gridCol>
                <a:gridCol w="658368">
                  <a:extLst>
                    <a:ext uri="{9D8B030D-6E8A-4147-A177-3AD203B41FA5}">
                      <a16:colId xmlns:a16="http://schemas.microsoft.com/office/drawing/2014/main" val="628207521"/>
                    </a:ext>
                  </a:extLst>
                </a:gridCol>
                <a:gridCol w="658368">
                  <a:extLst>
                    <a:ext uri="{9D8B030D-6E8A-4147-A177-3AD203B41FA5}">
                      <a16:colId xmlns:a16="http://schemas.microsoft.com/office/drawing/2014/main" val="3404689832"/>
                    </a:ext>
                  </a:extLst>
                </a:gridCol>
                <a:gridCol w="658368">
                  <a:extLst>
                    <a:ext uri="{9D8B030D-6E8A-4147-A177-3AD203B41FA5}">
                      <a16:colId xmlns:a16="http://schemas.microsoft.com/office/drawing/2014/main" val="3990545041"/>
                    </a:ext>
                  </a:extLst>
                </a:gridCol>
                <a:gridCol w="658368">
                  <a:extLst>
                    <a:ext uri="{9D8B030D-6E8A-4147-A177-3AD203B41FA5}">
                      <a16:colId xmlns:a16="http://schemas.microsoft.com/office/drawing/2014/main" val="1318307142"/>
                    </a:ext>
                  </a:extLst>
                </a:gridCol>
                <a:gridCol w="658368">
                  <a:extLst>
                    <a:ext uri="{9D8B030D-6E8A-4147-A177-3AD203B41FA5}">
                      <a16:colId xmlns:a16="http://schemas.microsoft.com/office/drawing/2014/main" val="2022812830"/>
                    </a:ext>
                  </a:extLst>
                </a:gridCol>
                <a:gridCol w="658368">
                  <a:extLst>
                    <a:ext uri="{9D8B030D-6E8A-4147-A177-3AD203B41FA5}">
                      <a16:colId xmlns:a16="http://schemas.microsoft.com/office/drawing/2014/main" val="3632564406"/>
                    </a:ext>
                  </a:extLst>
                </a:gridCol>
                <a:gridCol w="658368">
                  <a:extLst>
                    <a:ext uri="{9D8B030D-6E8A-4147-A177-3AD203B41FA5}">
                      <a16:colId xmlns:a16="http://schemas.microsoft.com/office/drawing/2014/main" val="4198565935"/>
                    </a:ext>
                  </a:extLst>
                </a:gridCol>
                <a:gridCol w="658368">
                  <a:extLst>
                    <a:ext uri="{9D8B030D-6E8A-4147-A177-3AD203B41FA5}">
                      <a16:colId xmlns:a16="http://schemas.microsoft.com/office/drawing/2014/main" val="407923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8160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- 2020-01-31 19:39:42</a:t>
                      </a:r>
                      <a:r>
                        <a:rPr kumimoji="0" lang="en-US" sz="1000" b="0" i="0" u="none" strike="noStrike" kern="1200" cap="none" spc="0" normalizeH="0" baseline="0" noProof="0">
                          <a:ln>
                            <a:noFill/>
                          </a:ln>
                          <a:solidFill>
                            <a:prstClr val="black"/>
                          </a:solidFill>
                          <a:effectLst/>
                          <a:uLnTx/>
                          <a:uFillTx/>
                          <a:latin typeface="+mn-lt"/>
                          <a:ea typeface="+mn-ea"/>
                          <a:cs typeface="+mn-cs"/>
                        </a:rPr>
                        <a:t>
 #superbowl2020 🏈 is on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https://scontent.xx.fbcdn.net/v/t51.12442-15/83399740_204819647328650_975973193474368626_n.jpg?_nc_cat=106&amp;_nc_ohc=1ky5lKFfK-cAX8cfaem&amp;_nc_ht=scontent.xx&amp;oh=b3fc39e670bcbfd1ace8ae8e44b39d42&amp;oe=5EC9A0BA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02/01/2020 19:32:08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1701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- 2020-01-30 12:58:28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https://scontent.xx.fbcdn.net/v/t51.12442-15/82308972_495839501310382_2216853152974637735_n.jpg?_nc_cat=101&amp;_nc_ohc=ID69a2-1c_AAX8MMi6_&amp;_nc_ht=scontent.xx&amp;oh=8bfc73e1ec3cf94b5d5b4fea7e782c5c&amp;oe=5ED57D57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01/31/2020 12:30:55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48609351"/>
                  </a:ext>
                </a:extLst>
              </a:tr>
            </a:tbl>
          </a:graphicData>
        </a:graphic>
      </p:graphicFrame>
      <p:sp>
        <p:nvSpPr>
          <p:cNvPr id="4" name="Text Placeholder 3">
            <a:extLst>
              <a:ext uri="{FF2B5EF4-FFF2-40B4-BE49-F238E27FC236}">
                <a16:creationId xmlns:a16="http://schemas.microsoft.com/office/drawing/2014/main" id="{8D177369-4E0D-4084-8B9B-5C2DAAF2A60C}"/>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9571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A1D2D-E5EC-4D62-A5C0-9340B71F7490}"/>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7E9C84FF-9F27-47EB-8A3E-6FE5FF2EB2C3}"/>
              </a:ext>
            </a:extLst>
          </p:cNvPr>
          <p:cNvGraphicFramePr>
            <a:graphicFrameLocks noGrp="1"/>
          </p:cNvGraphicFramePr>
          <p:nvPr>
            <p:ph type="tbl" sz="quarter" idx="13"/>
            <p:extLst>
              <p:ext uri="{D42A27DB-BD31-4B8C-83A1-F6EECF244321}">
                <p14:modId xmlns:p14="http://schemas.microsoft.com/office/powerpoint/2010/main" val="194579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00701312"/>
                    </a:ext>
                  </a:extLst>
                </a:gridCol>
                <a:gridCol w="1316736">
                  <a:extLst>
                    <a:ext uri="{9D8B030D-6E8A-4147-A177-3AD203B41FA5}">
                      <a16:colId xmlns:a16="http://schemas.microsoft.com/office/drawing/2014/main" val="3008952999"/>
                    </a:ext>
                  </a:extLst>
                </a:gridCol>
                <a:gridCol w="658368">
                  <a:extLst>
                    <a:ext uri="{9D8B030D-6E8A-4147-A177-3AD203B41FA5}">
                      <a16:colId xmlns:a16="http://schemas.microsoft.com/office/drawing/2014/main" val="3814878692"/>
                    </a:ext>
                  </a:extLst>
                </a:gridCol>
                <a:gridCol w="658368">
                  <a:extLst>
                    <a:ext uri="{9D8B030D-6E8A-4147-A177-3AD203B41FA5}">
                      <a16:colId xmlns:a16="http://schemas.microsoft.com/office/drawing/2014/main" val="2342115368"/>
                    </a:ext>
                  </a:extLst>
                </a:gridCol>
                <a:gridCol w="658368">
                  <a:extLst>
                    <a:ext uri="{9D8B030D-6E8A-4147-A177-3AD203B41FA5}">
                      <a16:colId xmlns:a16="http://schemas.microsoft.com/office/drawing/2014/main" val="813932554"/>
                    </a:ext>
                  </a:extLst>
                </a:gridCol>
                <a:gridCol w="658368">
                  <a:extLst>
                    <a:ext uri="{9D8B030D-6E8A-4147-A177-3AD203B41FA5}">
                      <a16:colId xmlns:a16="http://schemas.microsoft.com/office/drawing/2014/main" val="1973105078"/>
                    </a:ext>
                  </a:extLst>
                </a:gridCol>
                <a:gridCol w="658368">
                  <a:extLst>
                    <a:ext uri="{9D8B030D-6E8A-4147-A177-3AD203B41FA5}">
                      <a16:colId xmlns:a16="http://schemas.microsoft.com/office/drawing/2014/main" val="1779479105"/>
                    </a:ext>
                  </a:extLst>
                </a:gridCol>
                <a:gridCol w="658368">
                  <a:extLst>
                    <a:ext uri="{9D8B030D-6E8A-4147-A177-3AD203B41FA5}">
                      <a16:colId xmlns:a16="http://schemas.microsoft.com/office/drawing/2014/main" val="1018188262"/>
                    </a:ext>
                  </a:extLst>
                </a:gridCol>
                <a:gridCol w="658368">
                  <a:extLst>
                    <a:ext uri="{9D8B030D-6E8A-4147-A177-3AD203B41FA5}">
                      <a16:colId xmlns:a16="http://schemas.microsoft.com/office/drawing/2014/main" val="2012965617"/>
                    </a:ext>
                  </a:extLst>
                </a:gridCol>
                <a:gridCol w="658368">
                  <a:extLst>
                    <a:ext uri="{9D8B030D-6E8A-4147-A177-3AD203B41FA5}">
                      <a16:colId xmlns:a16="http://schemas.microsoft.com/office/drawing/2014/main" val="2073228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70766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- 2020-01-28 20:31:05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https://scontent.xx.fbcdn.net/v/t51.12442-15/82489784_1117591088572469_4809354879879603039_n.jpg?_nc_cat=101&amp;_nc_ohc=4APlyWTf1zQAX-Zpgeb&amp;_nc_ht=scontent.xx&amp;oh=79863de90c5b983ec1b83ad7c9b6a5dc&amp;oe=5EC2A6DB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01/29/2020 20:30:29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547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- 2020-01-28 20:29:37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https://scontent.xx.fbcdn.net/v/t51.12442-15/83201749_229181078092599_1624616691750216576_n.jpg?_nc_cat=100&amp;_nc_ohc=gnL0kbQJDg8AX-PeLCW&amp;_nc_ht=scontent.xx&amp;oh=e86c6358e1cc5af53af3ea57560e5767&amp;oe=5E971A56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01/28/2020 20:30:40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26998947"/>
                  </a:ext>
                </a:extLst>
              </a:tr>
            </a:tbl>
          </a:graphicData>
        </a:graphic>
      </p:graphicFrame>
      <p:sp>
        <p:nvSpPr>
          <p:cNvPr id="4" name="Text Placeholder 3">
            <a:extLst>
              <a:ext uri="{FF2B5EF4-FFF2-40B4-BE49-F238E27FC236}">
                <a16:creationId xmlns:a16="http://schemas.microsoft.com/office/drawing/2014/main" id="{250C74BD-6819-42A3-ACCA-1941226C444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629308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96782-9F8F-4B65-B697-82DD0EA81799}"/>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6A95F8C5-3A0D-4122-AE30-AA38EBA5889C}"/>
              </a:ext>
            </a:extLst>
          </p:cNvPr>
          <p:cNvGraphicFramePr>
            <a:graphicFrameLocks noGrp="1"/>
          </p:cNvGraphicFramePr>
          <p:nvPr>
            <p:ph type="tbl" sz="quarter" idx="13"/>
            <p:extLst>
              <p:ext uri="{D42A27DB-BD31-4B8C-83A1-F6EECF244321}">
                <p14:modId xmlns:p14="http://schemas.microsoft.com/office/powerpoint/2010/main" val="243046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0168750"/>
                    </a:ext>
                  </a:extLst>
                </a:gridCol>
                <a:gridCol w="1316736">
                  <a:extLst>
                    <a:ext uri="{9D8B030D-6E8A-4147-A177-3AD203B41FA5}">
                      <a16:colId xmlns:a16="http://schemas.microsoft.com/office/drawing/2014/main" val="2289986733"/>
                    </a:ext>
                  </a:extLst>
                </a:gridCol>
                <a:gridCol w="658368">
                  <a:extLst>
                    <a:ext uri="{9D8B030D-6E8A-4147-A177-3AD203B41FA5}">
                      <a16:colId xmlns:a16="http://schemas.microsoft.com/office/drawing/2014/main" val="3459894180"/>
                    </a:ext>
                  </a:extLst>
                </a:gridCol>
                <a:gridCol w="658368">
                  <a:extLst>
                    <a:ext uri="{9D8B030D-6E8A-4147-A177-3AD203B41FA5}">
                      <a16:colId xmlns:a16="http://schemas.microsoft.com/office/drawing/2014/main" val="3943403757"/>
                    </a:ext>
                  </a:extLst>
                </a:gridCol>
                <a:gridCol w="658368">
                  <a:extLst>
                    <a:ext uri="{9D8B030D-6E8A-4147-A177-3AD203B41FA5}">
                      <a16:colId xmlns:a16="http://schemas.microsoft.com/office/drawing/2014/main" val="82275081"/>
                    </a:ext>
                  </a:extLst>
                </a:gridCol>
                <a:gridCol w="658368">
                  <a:extLst>
                    <a:ext uri="{9D8B030D-6E8A-4147-A177-3AD203B41FA5}">
                      <a16:colId xmlns:a16="http://schemas.microsoft.com/office/drawing/2014/main" val="2422689834"/>
                    </a:ext>
                  </a:extLst>
                </a:gridCol>
                <a:gridCol w="658368">
                  <a:extLst>
                    <a:ext uri="{9D8B030D-6E8A-4147-A177-3AD203B41FA5}">
                      <a16:colId xmlns:a16="http://schemas.microsoft.com/office/drawing/2014/main" val="3922780417"/>
                    </a:ext>
                  </a:extLst>
                </a:gridCol>
                <a:gridCol w="658368">
                  <a:extLst>
                    <a:ext uri="{9D8B030D-6E8A-4147-A177-3AD203B41FA5}">
                      <a16:colId xmlns:a16="http://schemas.microsoft.com/office/drawing/2014/main" val="536902924"/>
                    </a:ext>
                  </a:extLst>
                </a:gridCol>
                <a:gridCol w="658368">
                  <a:extLst>
                    <a:ext uri="{9D8B030D-6E8A-4147-A177-3AD203B41FA5}">
                      <a16:colId xmlns:a16="http://schemas.microsoft.com/office/drawing/2014/main" val="1368285343"/>
                    </a:ext>
                  </a:extLst>
                </a:gridCol>
                <a:gridCol w="658368">
                  <a:extLst>
                    <a:ext uri="{9D8B030D-6E8A-4147-A177-3AD203B41FA5}">
                      <a16:colId xmlns:a16="http://schemas.microsoft.com/office/drawing/2014/main" val="188100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9778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- 2020-01-27 20:48:33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https://scontent.xx.fbcdn.net/v/t51.12442-15/81375848_2790852990995069_465184189743863977_n.jpg?_nc_cat=106&amp;_nc_ohc=JJwCB3Zd9OcAX_1tmkq&amp;_nc_ht=scontent.xx&amp;oh=76fda5803dc4ded382310efaa4533272&amp;oe=5ECDC00A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01/28/2020 20:30:40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1907694"/>
                  </a:ext>
                </a:extLst>
              </a:tr>
            </a:tbl>
          </a:graphicData>
        </a:graphic>
      </p:graphicFrame>
      <p:sp>
        <p:nvSpPr>
          <p:cNvPr id="4" name="Text Placeholder 3">
            <a:extLst>
              <a:ext uri="{FF2B5EF4-FFF2-40B4-BE49-F238E27FC236}">
                <a16:creationId xmlns:a16="http://schemas.microsoft.com/office/drawing/2014/main" id="{A10EA925-55CF-44DB-ADDA-96A5897FF87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0963452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1229</Words>
  <Application>Microsoft Office PowerPoint</Application>
  <PresentationFormat>On-screen Show (4:3)</PresentationFormat>
  <Paragraphs>424</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2020-02-06T13:59:45Z</dcterms:created>
  <dcterms:modified xsi:type="dcterms:W3CDTF">2020-02-06T14:00:21Z</dcterms:modified>
</cp:coreProperties>
</file>