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43800</c:v>
                </c:pt>
              </c:numCache>
            </c:numRef>
          </c:cat>
          <c:val>
            <c:numRef>
              <c:f>Sheet1!$B$2</c:f>
              <c:numCache>
                <c:formatCode>General</c:formatCode>
                <c:ptCount val="1"/>
                <c:pt idx="0">
                  <c:v>65</c:v>
                </c:pt>
              </c:numCache>
            </c:numRef>
          </c:val>
          <c:extLst>
            <c:ext xmlns:c16="http://schemas.microsoft.com/office/drawing/2014/chart" uri="{C3380CC4-5D6E-409C-BE32-E72D297353CC}">
              <c16:uniqueId val="{00000000-29A6-4854-B0A5-A7EEDA5237D7}"/>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43800</c:v>
                </c:pt>
              </c:numCache>
            </c:numRef>
          </c:cat>
          <c:val>
            <c:numRef>
              <c:f>Sheet1!$C$2</c:f>
              <c:numCache>
                <c:formatCode>General</c:formatCode>
                <c:ptCount val="1"/>
                <c:pt idx="0">
                  <c:v>418</c:v>
                </c:pt>
              </c:numCache>
            </c:numRef>
          </c:val>
          <c:extLst>
            <c:ext xmlns:c16="http://schemas.microsoft.com/office/drawing/2014/chart" uri="{C3380CC4-5D6E-409C-BE32-E72D297353CC}">
              <c16:uniqueId val="{00000001-29A6-4854-B0A5-A7EEDA5237D7}"/>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43800</c:v>
                </c:pt>
              </c:numCache>
            </c:numRef>
          </c:cat>
          <c:val>
            <c:numRef>
              <c:f>Sheet1!$D$2</c:f>
              <c:numCache>
                <c:formatCode>General</c:formatCode>
                <c:ptCount val="1"/>
                <c:pt idx="0">
                  <c:v>4950</c:v>
                </c:pt>
              </c:numCache>
            </c:numRef>
          </c:val>
          <c:extLst>
            <c:ext xmlns:c16="http://schemas.microsoft.com/office/drawing/2014/chart" uri="{C3380CC4-5D6E-409C-BE32-E72D297353CC}">
              <c16:uniqueId val="{00000002-29A6-4854-B0A5-A7EEDA5237D7}"/>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43800</c:v>
                </c:pt>
              </c:numCache>
            </c:numRef>
          </c:cat>
          <c:val>
            <c:numRef>
              <c:f>Sheet1!$E$2</c:f>
              <c:numCache>
                <c:formatCode>General</c:formatCode>
                <c:ptCount val="1"/>
                <c:pt idx="0">
                  <c:v>190</c:v>
                </c:pt>
              </c:numCache>
            </c:numRef>
          </c:val>
          <c:extLst>
            <c:ext xmlns:c16="http://schemas.microsoft.com/office/drawing/2014/chart" uri="{C3380CC4-5D6E-409C-BE32-E72D297353CC}">
              <c16:uniqueId val="{00000003-29A6-4854-B0A5-A7EEDA5237D7}"/>
            </c:ext>
          </c:extLst>
        </c:ser>
        <c:dLbls>
          <c:showLegendKey val="0"/>
          <c:showVal val="0"/>
          <c:showCatName val="0"/>
          <c:showSerName val="0"/>
          <c:showPercent val="0"/>
          <c:showBubbleSize val="0"/>
        </c:dLbls>
        <c:gapWidth val="219"/>
        <c:overlap val="-27"/>
        <c:axId val="331660568"/>
        <c:axId val="331657616"/>
      </c:barChart>
      <c:dateAx>
        <c:axId val="331660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57616"/>
        <c:crosses val="autoZero"/>
        <c:auto val="1"/>
        <c:lblOffset val="100"/>
        <c:baseTimeUnit val="days"/>
      </c:dateAx>
      <c:valAx>
        <c:axId val="33165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6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c:v>
                </c:pt>
                <c:pt idx="1">
                  <c:v>-8</c:v>
                </c:pt>
                <c:pt idx="2">
                  <c:v>0</c:v>
                </c:pt>
                <c:pt idx="3">
                  <c:v>0</c:v>
                </c:pt>
                <c:pt idx="4">
                  <c:v>2</c:v>
                </c:pt>
                <c:pt idx="5">
                  <c:v>-1</c:v>
                </c:pt>
                <c:pt idx="6">
                  <c:v>3</c:v>
                </c:pt>
                <c:pt idx="7">
                  <c:v>1</c:v>
                </c:pt>
                <c:pt idx="8">
                  <c:v>3</c:v>
                </c:pt>
                <c:pt idx="9">
                  <c:v>6</c:v>
                </c:pt>
                <c:pt idx="10">
                  <c:v>3</c:v>
                </c:pt>
                <c:pt idx="11">
                  <c:v>3</c:v>
                </c:pt>
              </c:numCache>
            </c:numRef>
          </c:val>
          <c:extLst>
            <c:ext xmlns:c16="http://schemas.microsoft.com/office/drawing/2014/chart" uri="{C3380CC4-5D6E-409C-BE32-E72D297353CC}">
              <c16:uniqueId val="{00000000-DBD6-4298-A73B-3A365DDB0C46}"/>
            </c:ext>
          </c:extLst>
        </c:ser>
        <c:dLbls>
          <c:showLegendKey val="0"/>
          <c:showVal val="0"/>
          <c:showCatName val="0"/>
          <c:showSerName val="0"/>
          <c:showPercent val="0"/>
          <c:showBubbleSize val="0"/>
        </c:dLbls>
        <c:gapWidth val="219"/>
        <c:overlap val="-27"/>
        <c:axId val="328874464"/>
        <c:axId val="328877088"/>
      </c:barChart>
      <c:dateAx>
        <c:axId val="328874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77088"/>
        <c:crosses val="autoZero"/>
        <c:auto val="1"/>
        <c:lblOffset val="100"/>
        <c:baseTimeUnit val="months"/>
      </c:dateAx>
      <c:valAx>
        <c:axId val="32887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7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c:v>
                </c:pt>
                <c:pt idx="1">
                  <c:v>2</c:v>
                </c:pt>
                <c:pt idx="2">
                  <c:v>3</c:v>
                </c:pt>
                <c:pt idx="3">
                  <c:v>2</c:v>
                </c:pt>
                <c:pt idx="4">
                  <c:v>3</c:v>
                </c:pt>
                <c:pt idx="5">
                  <c:v>4</c:v>
                </c:pt>
                <c:pt idx="6">
                  <c:v>2</c:v>
                </c:pt>
                <c:pt idx="7">
                  <c:v>3</c:v>
                </c:pt>
                <c:pt idx="8">
                  <c:v>3</c:v>
                </c:pt>
                <c:pt idx="9">
                  <c:v>5</c:v>
                </c:pt>
                <c:pt idx="10">
                  <c:v>4</c:v>
                </c:pt>
                <c:pt idx="11">
                  <c:v>3</c:v>
                </c:pt>
              </c:numCache>
            </c:numRef>
          </c:val>
          <c:extLst>
            <c:ext xmlns:c16="http://schemas.microsoft.com/office/drawing/2014/chart" uri="{C3380CC4-5D6E-409C-BE32-E72D297353CC}">
              <c16:uniqueId val="{00000000-8FE0-4B41-844C-C2BA2EB67836}"/>
            </c:ext>
          </c:extLst>
        </c:ser>
        <c:dLbls>
          <c:showLegendKey val="0"/>
          <c:showVal val="0"/>
          <c:showCatName val="0"/>
          <c:showSerName val="0"/>
          <c:showPercent val="0"/>
          <c:showBubbleSize val="0"/>
        </c:dLbls>
        <c:gapWidth val="219"/>
        <c:overlap val="-27"/>
        <c:axId val="335017672"/>
        <c:axId val="335018000"/>
      </c:barChart>
      <c:dateAx>
        <c:axId val="335017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18000"/>
        <c:crosses val="autoZero"/>
        <c:auto val="1"/>
        <c:lblOffset val="100"/>
        <c:baseTimeUnit val="months"/>
      </c:dateAx>
      <c:valAx>
        <c:axId val="335018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17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44</c:v>
                </c:pt>
                <c:pt idx="1">
                  <c:v>32</c:v>
                </c:pt>
                <c:pt idx="2">
                  <c:v>36</c:v>
                </c:pt>
                <c:pt idx="3">
                  <c:v>25</c:v>
                </c:pt>
                <c:pt idx="4">
                  <c:v>38</c:v>
                </c:pt>
                <c:pt idx="5">
                  <c:v>28</c:v>
                </c:pt>
                <c:pt idx="6">
                  <c:v>28</c:v>
                </c:pt>
                <c:pt idx="7">
                  <c:v>30</c:v>
                </c:pt>
                <c:pt idx="8">
                  <c:v>43</c:v>
                </c:pt>
                <c:pt idx="9">
                  <c:v>87</c:v>
                </c:pt>
                <c:pt idx="10">
                  <c:v>53</c:v>
                </c:pt>
                <c:pt idx="11">
                  <c:v>21</c:v>
                </c:pt>
              </c:numCache>
            </c:numRef>
          </c:val>
          <c:extLst>
            <c:ext xmlns:c16="http://schemas.microsoft.com/office/drawing/2014/chart" uri="{C3380CC4-5D6E-409C-BE32-E72D297353CC}">
              <c16:uniqueId val="{00000000-0E24-405E-8A55-1D4DE73A0BA2}"/>
            </c:ext>
          </c:extLst>
        </c:ser>
        <c:dLbls>
          <c:showLegendKey val="0"/>
          <c:showVal val="0"/>
          <c:showCatName val="0"/>
          <c:showSerName val="0"/>
          <c:showPercent val="0"/>
          <c:showBubbleSize val="0"/>
        </c:dLbls>
        <c:gapWidth val="219"/>
        <c:overlap val="-27"/>
        <c:axId val="333592856"/>
        <c:axId val="333590232"/>
      </c:barChart>
      <c:catAx>
        <c:axId val="333592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90232"/>
        <c:crosses val="autoZero"/>
        <c:auto val="1"/>
        <c:lblAlgn val="ctr"/>
        <c:lblOffset val="100"/>
        <c:noMultiLvlLbl val="0"/>
      </c:catAx>
      <c:valAx>
        <c:axId val="33359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9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17</c:v>
                </c:pt>
                <c:pt idx="2">
                  <c:v>10</c:v>
                </c:pt>
                <c:pt idx="3">
                  <c:v>30</c:v>
                </c:pt>
                <c:pt idx="4">
                  <c:v>125</c:v>
                </c:pt>
                <c:pt idx="5">
                  <c:v>159</c:v>
                </c:pt>
                <c:pt idx="6">
                  <c:v>148</c:v>
                </c:pt>
                <c:pt idx="7">
                  <c:v>125</c:v>
                </c:pt>
                <c:pt idx="8">
                  <c:v>81</c:v>
                </c:pt>
                <c:pt idx="9">
                  <c:v>81</c:v>
                </c:pt>
                <c:pt idx="10">
                  <c:v>55</c:v>
                </c:pt>
                <c:pt idx="11">
                  <c:v>77</c:v>
                </c:pt>
              </c:numCache>
            </c:numRef>
          </c:val>
          <c:extLst>
            <c:ext xmlns:c16="http://schemas.microsoft.com/office/drawing/2014/chart" uri="{C3380CC4-5D6E-409C-BE32-E72D297353CC}">
              <c16:uniqueId val="{00000000-CA2C-43B3-AE38-D85C4BFE0E3D}"/>
            </c:ext>
          </c:extLst>
        </c:ser>
        <c:dLbls>
          <c:showLegendKey val="0"/>
          <c:showVal val="0"/>
          <c:showCatName val="0"/>
          <c:showSerName val="0"/>
          <c:showPercent val="0"/>
          <c:showBubbleSize val="0"/>
        </c:dLbls>
        <c:gapWidth val="219"/>
        <c:overlap val="-27"/>
        <c:axId val="344174760"/>
        <c:axId val="344177056"/>
      </c:barChart>
      <c:dateAx>
        <c:axId val="344174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77056"/>
        <c:crosses val="autoZero"/>
        <c:auto val="1"/>
        <c:lblOffset val="100"/>
        <c:baseTimeUnit val="months"/>
      </c:dateAx>
      <c:valAx>
        <c:axId val="34417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7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41</c:v>
                </c:pt>
                <c:pt idx="1">
                  <c:v>32</c:v>
                </c:pt>
                <c:pt idx="2">
                  <c:v>42</c:v>
                </c:pt>
                <c:pt idx="3">
                  <c:v>30</c:v>
                </c:pt>
                <c:pt idx="4">
                  <c:v>45</c:v>
                </c:pt>
                <c:pt idx="5">
                  <c:v>58</c:v>
                </c:pt>
                <c:pt idx="6">
                  <c:v>50</c:v>
                </c:pt>
                <c:pt idx="7">
                  <c:v>47</c:v>
                </c:pt>
                <c:pt idx="8">
                  <c:v>66</c:v>
                </c:pt>
                <c:pt idx="9">
                  <c:v>48</c:v>
                </c:pt>
                <c:pt idx="10">
                  <c:v>46</c:v>
                </c:pt>
                <c:pt idx="11">
                  <c:v>59</c:v>
                </c:pt>
              </c:numCache>
            </c:numRef>
          </c:val>
          <c:extLst>
            <c:ext xmlns:c16="http://schemas.microsoft.com/office/drawing/2014/chart" uri="{C3380CC4-5D6E-409C-BE32-E72D297353CC}">
              <c16:uniqueId val="{00000000-8A78-4866-AA77-72FD8DD95956}"/>
            </c:ext>
          </c:extLst>
        </c:ser>
        <c:dLbls>
          <c:showLegendKey val="0"/>
          <c:showVal val="0"/>
          <c:showCatName val="0"/>
          <c:showSerName val="0"/>
          <c:showPercent val="0"/>
          <c:showBubbleSize val="0"/>
        </c:dLbls>
        <c:gapWidth val="219"/>
        <c:overlap val="-27"/>
        <c:axId val="344176728"/>
        <c:axId val="344182960"/>
      </c:barChart>
      <c:catAx>
        <c:axId val="34417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82960"/>
        <c:crosses val="autoZero"/>
        <c:auto val="1"/>
        <c:lblAlgn val="ctr"/>
        <c:lblOffset val="100"/>
        <c:noMultiLvlLbl val="0"/>
      </c:catAx>
      <c:valAx>
        <c:axId val="34418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7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293</c:v>
                </c:pt>
                <c:pt idx="1">
                  <c:v>195</c:v>
                </c:pt>
                <c:pt idx="2">
                  <c:v>254</c:v>
                </c:pt>
                <c:pt idx="3">
                  <c:v>242</c:v>
                </c:pt>
                <c:pt idx="4">
                  <c:v>362</c:v>
                </c:pt>
                <c:pt idx="5">
                  <c:v>470</c:v>
                </c:pt>
                <c:pt idx="6">
                  <c:v>451</c:v>
                </c:pt>
                <c:pt idx="7">
                  <c:v>331</c:v>
                </c:pt>
                <c:pt idx="8">
                  <c:v>535</c:v>
                </c:pt>
                <c:pt idx="9">
                  <c:v>488</c:v>
                </c:pt>
                <c:pt idx="10">
                  <c:v>558</c:v>
                </c:pt>
                <c:pt idx="11">
                  <c:v>478</c:v>
                </c:pt>
              </c:numCache>
            </c:numRef>
          </c:val>
          <c:extLst>
            <c:ext xmlns:c16="http://schemas.microsoft.com/office/drawing/2014/chart" uri="{C3380CC4-5D6E-409C-BE32-E72D297353CC}">
              <c16:uniqueId val="{00000000-2735-44E0-B20C-5000FD5296F1}"/>
            </c:ext>
          </c:extLst>
        </c:ser>
        <c:dLbls>
          <c:showLegendKey val="0"/>
          <c:showVal val="0"/>
          <c:showCatName val="0"/>
          <c:showSerName val="0"/>
          <c:showPercent val="0"/>
          <c:showBubbleSize val="0"/>
        </c:dLbls>
        <c:gapWidth val="219"/>
        <c:overlap val="-27"/>
        <c:axId val="340795200"/>
        <c:axId val="340793232"/>
      </c:barChart>
      <c:catAx>
        <c:axId val="34079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93232"/>
        <c:crosses val="autoZero"/>
        <c:auto val="1"/>
        <c:lblAlgn val="ctr"/>
        <c:lblOffset val="100"/>
        <c:noMultiLvlLbl val="0"/>
      </c:catAx>
      <c:valAx>
        <c:axId val="340793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9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-3</c:v>
                </c:pt>
                <c:pt idx="2">
                  <c:v>1</c:v>
                </c:pt>
                <c:pt idx="3">
                  <c:v>-1</c:v>
                </c:pt>
                <c:pt idx="4">
                  <c:v>1</c:v>
                </c:pt>
                <c:pt idx="5">
                  <c:v>18</c:v>
                </c:pt>
                <c:pt idx="6">
                  <c:v>2</c:v>
                </c:pt>
                <c:pt idx="7">
                  <c:v>3</c:v>
                </c:pt>
                <c:pt idx="8">
                  <c:v>10</c:v>
                </c:pt>
                <c:pt idx="9">
                  <c:v>10</c:v>
                </c:pt>
                <c:pt idx="10">
                  <c:v>-2</c:v>
                </c:pt>
                <c:pt idx="11">
                  <c:v>22</c:v>
                </c:pt>
              </c:numCache>
            </c:numRef>
          </c:val>
          <c:extLst>
            <c:ext xmlns:c16="http://schemas.microsoft.com/office/drawing/2014/chart" uri="{C3380CC4-5D6E-409C-BE32-E72D297353CC}">
              <c16:uniqueId val="{00000000-C3FE-4968-82E6-3B727D31A5FA}"/>
            </c:ext>
          </c:extLst>
        </c:ser>
        <c:dLbls>
          <c:showLegendKey val="0"/>
          <c:showVal val="0"/>
          <c:showCatName val="0"/>
          <c:showSerName val="0"/>
          <c:showPercent val="0"/>
          <c:showBubbleSize val="0"/>
        </c:dLbls>
        <c:gapWidth val="219"/>
        <c:overlap val="-27"/>
        <c:axId val="344059480"/>
        <c:axId val="344051608"/>
      </c:barChart>
      <c:dateAx>
        <c:axId val="344059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51608"/>
        <c:crosses val="autoZero"/>
        <c:auto val="1"/>
        <c:lblOffset val="100"/>
        <c:baseTimeUnit val="months"/>
      </c:dateAx>
      <c:valAx>
        <c:axId val="34405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5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27</c:v>
                </c:pt>
                <c:pt idx="1">
                  <c:v>27</c:v>
                </c:pt>
                <c:pt idx="2">
                  <c:v>25</c:v>
                </c:pt>
                <c:pt idx="3">
                  <c:v>27</c:v>
                </c:pt>
                <c:pt idx="4">
                  <c:v>29</c:v>
                </c:pt>
                <c:pt idx="5">
                  <c:v>39</c:v>
                </c:pt>
                <c:pt idx="6">
                  <c:v>35</c:v>
                </c:pt>
                <c:pt idx="7">
                  <c:v>27</c:v>
                </c:pt>
                <c:pt idx="8">
                  <c:v>30</c:v>
                </c:pt>
                <c:pt idx="9">
                  <c:v>33</c:v>
                </c:pt>
                <c:pt idx="10">
                  <c:v>28</c:v>
                </c:pt>
                <c:pt idx="11">
                  <c:v>30</c:v>
                </c:pt>
              </c:numCache>
            </c:numRef>
          </c:val>
          <c:extLst>
            <c:ext xmlns:c16="http://schemas.microsoft.com/office/drawing/2014/chart" uri="{C3380CC4-5D6E-409C-BE32-E72D297353CC}">
              <c16:uniqueId val="{00000000-9A73-4547-A174-1D583D379D47}"/>
            </c:ext>
          </c:extLst>
        </c:ser>
        <c:dLbls>
          <c:showLegendKey val="0"/>
          <c:showVal val="0"/>
          <c:showCatName val="0"/>
          <c:showSerName val="0"/>
          <c:showPercent val="0"/>
          <c:showBubbleSize val="0"/>
        </c:dLbls>
        <c:gapWidth val="219"/>
        <c:overlap val="-27"/>
        <c:axId val="344069320"/>
        <c:axId val="344068992"/>
      </c:barChart>
      <c:dateAx>
        <c:axId val="344069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68992"/>
        <c:crosses val="autoZero"/>
        <c:auto val="1"/>
        <c:lblOffset val="100"/>
        <c:baseTimeUnit val="months"/>
      </c:dateAx>
      <c:valAx>
        <c:axId val="34406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6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355</c:v>
                </c:pt>
                <c:pt idx="1">
                  <c:v>351</c:v>
                </c:pt>
                <c:pt idx="2">
                  <c:v>276</c:v>
                </c:pt>
                <c:pt idx="3">
                  <c:v>244</c:v>
                </c:pt>
                <c:pt idx="4">
                  <c:v>292</c:v>
                </c:pt>
                <c:pt idx="5">
                  <c:v>432</c:v>
                </c:pt>
                <c:pt idx="6">
                  <c:v>353</c:v>
                </c:pt>
                <c:pt idx="7">
                  <c:v>248</c:v>
                </c:pt>
                <c:pt idx="8">
                  <c:v>332</c:v>
                </c:pt>
                <c:pt idx="9">
                  <c:v>441</c:v>
                </c:pt>
                <c:pt idx="10">
                  <c:v>370</c:v>
                </c:pt>
                <c:pt idx="11">
                  <c:v>300</c:v>
                </c:pt>
              </c:numCache>
            </c:numRef>
          </c:val>
          <c:extLst>
            <c:ext xmlns:c16="http://schemas.microsoft.com/office/drawing/2014/chart" uri="{C3380CC4-5D6E-409C-BE32-E72D297353CC}">
              <c16:uniqueId val="{00000000-5C60-4167-8B55-3E77A5EC1D98}"/>
            </c:ext>
          </c:extLst>
        </c:ser>
        <c:dLbls>
          <c:showLegendKey val="0"/>
          <c:showVal val="0"/>
          <c:showCatName val="0"/>
          <c:showSerName val="0"/>
          <c:showPercent val="0"/>
          <c:showBubbleSize val="0"/>
        </c:dLbls>
        <c:gapWidth val="219"/>
        <c:overlap val="-27"/>
        <c:axId val="344071944"/>
        <c:axId val="344062760"/>
      </c:barChart>
      <c:catAx>
        <c:axId val="344071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62760"/>
        <c:crosses val="autoZero"/>
        <c:auto val="1"/>
        <c:lblAlgn val="ctr"/>
        <c:lblOffset val="100"/>
        <c:noMultiLvlLbl val="0"/>
      </c:catAx>
      <c:valAx>
        <c:axId val="34406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71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c:v>
                </c:pt>
                <c:pt idx="1">
                  <c:v>0</c:v>
                </c:pt>
                <c:pt idx="2">
                  <c:v>2</c:v>
                </c:pt>
                <c:pt idx="3">
                  <c:v>2</c:v>
                </c:pt>
                <c:pt idx="4">
                  <c:v>1</c:v>
                </c:pt>
                <c:pt idx="5">
                  <c:v>2</c:v>
                </c:pt>
                <c:pt idx="6">
                  <c:v>7</c:v>
                </c:pt>
                <c:pt idx="7">
                  <c:v>3</c:v>
                </c:pt>
                <c:pt idx="8">
                  <c:v>4</c:v>
                </c:pt>
                <c:pt idx="9">
                  <c:v>4</c:v>
                </c:pt>
                <c:pt idx="10">
                  <c:v>2</c:v>
                </c:pt>
                <c:pt idx="11">
                  <c:v>1</c:v>
                </c:pt>
              </c:numCache>
            </c:numRef>
          </c:val>
          <c:extLst>
            <c:ext xmlns:c16="http://schemas.microsoft.com/office/drawing/2014/chart" uri="{C3380CC4-5D6E-409C-BE32-E72D297353CC}">
              <c16:uniqueId val="{00000000-9CCA-499C-8D79-BC11705D3A7E}"/>
            </c:ext>
          </c:extLst>
        </c:ser>
        <c:dLbls>
          <c:showLegendKey val="0"/>
          <c:showVal val="0"/>
          <c:showCatName val="0"/>
          <c:showSerName val="0"/>
          <c:showPercent val="0"/>
          <c:showBubbleSize val="0"/>
        </c:dLbls>
        <c:gapWidth val="219"/>
        <c:overlap val="-27"/>
        <c:axId val="399222032"/>
        <c:axId val="399222360"/>
      </c:barChart>
      <c:dateAx>
        <c:axId val="399222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22360"/>
        <c:crosses val="autoZero"/>
        <c:auto val="1"/>
        <c:lblOffset val="100"/>
        <c:baseTimeUnit val="months"/>
      </c:dateAx>
      <c:valAx>
        <c:axId val="39922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2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3</c:v>
                </c:pt>
                <c:pt idx="2">
                  <c:v>6</c:v>
                </c:pt>
                <c:pt idx="3">
                  <c:v>0</c:v>
                </c:pt>
                <c:pt idx="4">
                  <c:v>0</c:v>
                </c:pt>
                <c:pt idx="5">
                  <c:v>0</c:v>
                </c:pt>
                <c:pt idx="6">
                  <c:v>0</c:v>
                </c:pt>
                <c:pt idx="7">
                  <c:v>0</c:v>
                </c:pt>
                <c:pt idx="8">
                  <c:v>6</c:v>
                </c:pt>
                <c:pt idx="9">
                  <c:v>8</c:v>
                </c:pt>
                <c:pt idx="10">
                  <c:v>10</c:v>
                </c:pt>
                <c:pt idx="11">
                  <c:v>5</c:v>
                </c:pt>
              </c:numCache>
            </c:numRef>
          </c:val>
          <c:extLst>
            <c:ext xmlns:c16="http://schemas.microsoft.com/office/drawing/2014/chart" uri="{C3380CC4-5D6E-409C-BE32-E72D297353CC}">
              <c16:uniqueId val="{00000000-3ABD-4B45-90D6-5E1DD5D863EB}"/>
            </c:ext>
          </c:extLst>
        </c:ser>
        <c:dLbls>
          <c:showLegendKey val="0"/>
          <c:showVal val="0"/>
          <c:showCatName val="0"/>
          <c:showSerName val="0"/>
          <c:showPercent val="0"/>
          <c:showBubbleSize val="0"/>
        </c:dLbls>
        <c:gapWidth val="219"/>
        <c:overlap val="-27"/>
        <c:axId val="399223016"/>
        <c:axId val="399225640"/>
      </c:barChart>
      <c:dateAx>
        <c:axId val="399223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25640"/>
        <c:crosses val="autoZero"/>
        <c:auto val="1"/>
        <c:lblOffset val="100"/>
        <c:baseTimeUnit val="months"/>
      </c:dateAx>
      <c:valAx>
        <c:axId val="39922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2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0</c:v>
                </c:pt>
                <c:pt idx="1">
                  <c:v>7</c:v>
                </c:pt>
                <c:pt idx="2">
                  <c:v>21</c:v>
                </c:pt>
                <c:pt idx="3">
                  <c:v>0</c:v>
                </c:pt>
                <c:pt idx="4">
                  <c:v>0</c:v>
                </c:pt>
                <c:pt idx="5">
                  <c:v>0</c:v>
                </c:pt>
                <c:pt idx="6">
                  <c:v>0</c:v>
                </c:pt>
                <c:pt idx="7">
                  <c:v>0</c:v>
                </c:pt>
                <c:pt idx="8">
                  <c:v>8</c:v>
                </c:pt>
                <c:pt idx="9">
                  <c:v>45</c:v>
                </c:pt>
                <c:pt idx="10">
                  <c:v>10</c:v>
                </c:pt>
                <c:pt idx="11">
                  <c:v>5</c:v>
                </c:pt>
              </c:numCache>
            </c:numRef>
          </c:val>
          <c:extLst>
            <c:ext xmlns:c16="http://schemas.microsoft.com/office/drawing/2014/chart" uri="{C3380CC4-5D6E-409C-BE32-E72D297353CC}">
              <c16:uniqueId val="{00000000-7A32-4D3E-9C25-B9BC05726C74}"/>
            </c:ext>
          </c:extLst>
        </c:ser>
        <c:dLbls>
          <c:showLegendKey val="0"/>
          <c:showVal val="0"/>
          <c:showCatName val="0"/>
          <c:showSerName val="0"/>
          <c:showPercent val="0"/>
          <c:showBubbleSize val="0"/>
        </c:dLbls>
        <c:gapWidth val="219"/>
        <c:overlap val="-27"/>
        <c:axId val="399231544"/>
        <c:axId val="399233512"/>
      </c:barChart>
      <c:catAx>
        <c:axId val="399231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33512"/>
        <c:crosses val="autoZero"/>
        <c:auto val="1"/>
        <c:lblAlgn val="ctr"/>
        <c:lblOffset val="100"/>
        <c:noMultiLvlLbl val="0"/>
      </c:catAx>
      <c:valAx>
        <c:axId val="39923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3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CFC76-BBCC-4ED5-927E-D59BB70A20A0}"/>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27F4D147-F535-4C12-86CE-C07494305E6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120785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BFA0B-E747-4B3C-8BE9-B030D2B1B85B}"/>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09B2EF31-AA70-4476-9815-65382F595C57}"/>
              </a:ext>
            </a:extLst>
          </p:cNvPr>
          <p:cNvGraphicFramePr>
            <a:graphicFrameLocks noGrp="1"/>
          </p:cNvGraphicFramePr>
          <p:nvPr>
            <p:ph type="chart" sz="quarter" idx="13"/>
            <p:extLst>
              <p:ext uri="{D42A27DB-BD31-4B8C-83A1-F6EECF244321}">
                <p14:modId xmlns:p14="http://schemas.microsoft.com/office/powerpoint/2010/main" val="1505544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27EA9D-C12C-4564-A864-3488CF8265D0}"/>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8CAD30BF-5ED0-4AEE-9F36-552BF4A73D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4673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63BBB-E2D1-4943-B5FC-74694139039F}"/>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50B5C9EA-0D80-401F-A75D-6B33D7C2F77C}"/>
              </a:ext>
            </a:extLst>
          </p:cNvPr>
          <p:cNvGraphicFramePr>
            <a:graphicFrameLocks noGrp="1"/>
          </p:cNvGraphicFramePr>
          <p:nvPr>
            <p:ph type="tbl" sz="quarter" idx="13"/>
            <p:extLst>
              <p:ext uri="{D42A27DB-BD31-4B8C-83A1-F6EECF244321}">
                <p14:modId xmlns:p14="http://schemas.microsoft.com/office/powerpoint/2010/main" val="2754415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667888561"/>
                    </a:ext>
                  </a:extLst>
                </a:gridCol>
                <a:gridCol w="411480">
                  <a:extLst>
                    <a:ext uri="{9D8B030D-6E8A-4147-A177-3AD203B41FA5}">
                      <a16:colId xmlns:a16="http://schemas.microsoft.com/office/drawing/2014/main" val="1272118854"/>
                    </a:ext>
                  </a:extLst>
                </a:gridCol>
                <a:gridCol w="411480">
                  <a:extLst>
                    <a:ext uri="{9D8B030D-6E8A-4147-A177-3AD203B41FA5}">
                      <a16:colId xmlns:a16="http://schemas.microsoft.com/office/drawing/2014/main" val="3169405055"/>
                    </a:ext>
                  </a:extLst>
                </a:gridCol>
                <a:gridCol w="411480">
                  <a:extLst>
                    <a:ext uri="{9D8B030D-6E8A-4147-A177-3AD203B41FA5}">
                      <a16:colId xmlns:a16="http://schemas.microsoft.com/office/drawing/2014/main" val="1509741489"/>
                    </a:ext>
                  </a:extLst>
                </a:gridCol>
                <a:gridCol w="411480">
                  <a:extLst>
                    <a:ext uri="{9D8B030D-6E8A-4147-A177-3AD203B41FA5}">
                      <a16:colId xmlns:a16="http://schemas.microsoft.com/office/drawing/2014/main" val="3576666088"/>
                    </a:ext>
                  </a:extLst>
                </a:gridCol>
                <a:gridCol w="411480">
                  <a:extLst>
                    <a:ext uri="{9D8B030D-6E8A-4147-A177-3AD203B41FA5}">
                      <a16:colId xmlns:a16="http://schemas.microsoft.com/office/drawing/2014/main" val="1881728781"/>
                    </a:ext>
                  </a:extLst>
                </a:gridCol>
                <a:gridCol w="411480">
                  <a:extLst>
                    <a:ext uri="{9D8B030D-6E8A-4147-A177-3AD203B41FA5}">
                      <a16:colId xmlns:a16="http://schemas.microsoft.com/office/drawing/2014/main" val="313852812"/>
                    </a:ext>
                  </a:extLst>
                </a:gridCol>
                <a:gridCol w="411480">
                  <a:extLst>
                    <a:ext uri="{9D8B030D-6E8A-4147-A177-3AD203B41FA5}">
                      <a16:colId xmlns:a16="http://schemas.microsoft.com/office/drawing/2014/main" val="1911280262"/>
                    </a:ext>
                  </a:extLst>
                </a:gridCol>
                <a:gridCol w="411480">
                  <a:extLst>
                    <a:ext uri="{9D8B030D-6E8A-4147-A177-3AD203B41FA5}">
                      <a16:colId xmlns:a16="http://schemas.microsoft.com/office/drawing/2014/main" val="2716648866"/>
                    </a:ext>
                  </a:extLst>
                </a:gridCol>
                <a:gridCol w="411480">
                  <a:extLst>
                    <a:ext uri="{9D8B030D-6E8A-4147-A177-3AD203B41FA5}">
                      <a16:colId xmlns:a16="http://schemas.microsoft.com/office/drawing/2014/main" val="2251832217"/>
                    </a:ext>
                  </a:extLst>
                </a:gridCol>
                <a:gridCol w="411480">
                  <a:extLst>
                    <a:ext uri="{9D8B030D-6E8A-4147-A177-3AD203B41FA5}">
                      <a16:colId xmlns:a16="http://schemas.microsoft.com/office/drawing/2014/main" val="2214303764"/>
                    </a:ext>
                  </a:extLst>
                </a:gridCol>
                <a:gridCol w="411480">
                  <a:extLst>
                    <a:ext uri="{9D8B030D-6E8A-4147-A177-3AD203B41FA5}">
                      <a16:colId xmlns:a16="http://schemas.microsoft.com/office/drawing/2014/main" val="1442501220"/>
                    </a:ext>
                  </a:extLst>
                </a:gridCol>
                <a:gridCol w="411480">
                  <a:extLst>
                    <a:ext uri="{9D8B030D-6E8A-4147-A177-3AD203B41FA5}">
                      <a16:colId xmlns:a16="http://schemas.microsoft.com/office/drawing/2014/main" val="3551868984"/>
                    </a:ext>
                  </a:extLst>
                </a:gridCol>
                <a:gridCol w="411480">
                  <a:extLst>
                    <a:ext uri="{9D8B030D-6E8A-4147-A177-3AD203B41FA5}">
                      <a16:colId xmlns:a16="http://schemas.microsoft.com/office/drawing/2014/main" val="217428667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96995292"/>
                  </a:ext>
                </a:extLst>
              </a:tr>
              <a:tr h="370840">
                <a:tc>
                  <a:txBody>
                    <a:bodyPr/>
                    <a:lstStyle/>
                    <a:p>
                      <a:r>
                        <a:rPr lang="en-US" sz="1000"/>
                        <a:t>TMNA Services</a:t>
                      </a:r>
                    </a:p>
                  </a:txBody>
                  <a:tcPr/>
                </a:tc>
                <a:tc>
                  <a:txBody>
                    <a:bodyPr/>
                    <a:lstStyle/>
                    <a:p>
                      <a:r>
                        <a:rPr lang="en-US" sz="1000"/>
                        <a:t>190</a:t>
                      </a:r>
                    </a:p>
                  </a:txBody>
                  <a:tcPr/>
                </a:tc>
                <a:tc>
                  <a:txBody>
                    <a:bodyPr/>
                    <a:lstStyle/>
                    <a:p>
                      <a:r>
                        <a:rPr lang="en-US" sz="1000"/>
                        <a:t>3</a:t>
                      </a:r>
                    </a:p>
                  </a:txBody>
                  <a:tcPr/>
                </a:tc>
                <a:tc>
                  <a:txBody>
                    <a:bodyPr/>
                    <a:lstStyle/>
                    <a:p>
                      <a:r>
                        <a:rPr lang="en-US" sz="1000"/>
                        <a:t>11</a:t>
                      </a:r>
                    </a:p>
                  </a:txBody>
                  <a:tcPr/>
                </a:tc>
                <a:tc>
                  <a:txBody>
                    <a:bodyPr/>
                    <a:lstStyle/>
                    <a:p>
                      <a:r>
                        <a:rPr lang="en-US" sz="1000"/>
                        <a:t>7</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21</a:t>
                      </a:r>
                    </a:p>
                  </a:txBody>
                  <a:tcPr/>
                </a:tc>
                <a:tc>
                  <a:txBody>
                    <a:bodyPr/>
                    <a:lstStyle/>
                    <a:p>
                      <a:r>
                        <a:rPr lang="en-US" sz="1000"/>
                        <a:t>0</a:t>
                      </a:r>
                    </a:p>
                  </a:txBody>
                  <a:tcPr/>
                </a:tc>
                <a:tc>
                  <a:txBody>
                    <a:bodyPr/>
                    <a:lstStyle/>
                    <a:p>
                      <a:r>
                        <a:rPr lang="en-US" sz="1000"/>
                        <a:t>2</a:t>
                      </a:r>
                    </a:p>
                  </a:txBody>
                  <a:tcPr/>
                </a:tc>
                <a:tc>
                  <a:txBody>
                    <a:bodyPr/>
                    <a:lstStyle/>
                    <a:p>
                      <a:r>
                        <a:rPr lang="en-US" sz="1000"/>
                        <a:t>1.5957 %</a:t>
                      </a:r>
                    </a:p>
                  </a:txBody>
                  <a:tcPr/>
                </a:tc>
                <a:tc>
                  <a:txBody>
                    <a:bodyPr/>
                    <a:lstStyle/>
                    <a:p>
                      <a:r>
                        <a:rPr lang="en-US" sz="1000"/>
                        <a:t>0.0 %</a:t>
                      </a:r>
                    </a:p>
                  </a:txBody>
                  <a:tcPr/>
                </a:tc>
                <a:extLst>
                  <a:ext uri="{0D108BD9-81ED-4DB2-BD59-A6C34878D82A}">
                    <a16:rowId xmlns:a16="http://schemas.microsoft.com/office/drawing/2014/main" val="3326478003"/>
                  </a:ext>
                </a:extLst>
              </a:tr>
            </a:tbl>
          </a:graphicData>
        </a:graphic>
      </p:graphicFrame>
      <p:sp>
        <p:nvSpPr>
          <p:cNvPr id="4" name="Text Placeholder 3">
            <a:extLst>
              <a:ext uri="{FF2B5EF4-FFF2-40B4-BE49-F238E27FC236}">
                <a16:creationId xmlns:a16="http://schemas.microsoft.com/office/drawing/2014/main" id="{9B212BD6-7374-4846-AEA8-5C2D0F79071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727767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3244B-7A6A-4B83-8E65-02D13A5B95CB}"/>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F525A905-6A3A-4D89-8F84-BEB2C83B381F}"/>
              </a:ext>
            </a:extLst>
          </p:cNvPr>
          <p:cNvGraphicFramePr>
            <a:graphicFrameLocks noGrp="1"/>
          </p:cNvGraphicFramePr>
          <p:nvPr>
            <p:ph type="chart" sz="quarter" idx="13"/>
            <p:extLst>
              <p:ext uri="{D42A27DB-BD31-4B8C-83A1-F6EECF244321}">
                <p14:modId xmlns:p14="http://schemas.microsoft.com/office/powerpoint/2010/main" val="3544258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A993A4-1F9F-4F13-8ADA-A232181CA74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95C685B-3122-4AF4-824F-B8F8ED46F5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4179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ED1C3-EC6D-4755-8349-6333B972D4A0}"/>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B7631F18-D598-42E0-A983-FA8E1B818B84}"/>
              </a:ext>
            </a:extLst>
          </p:cNvPr>
          <p:cNvGraphicFramePr>
            <a:graphicFrameLocks noGrp="1"/>
          </p:cNvGraphicFramePr>
          <p:nvPr>
            <p:ph type="chart" sz="quarter" idx="13"/>
            <p:extLst>
              <p:ext uri="{D42A27DB-BD31-4B8C-83A1-F6EECF244321}">
                <p14:modId xmlns:p14="http://schemas.microsoft.com/office/powerpoint/2010/main" val="2545869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F707CF-1722-4A3C-86ED-3434E3E0CF8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21E9ADF-B395-4EBC-9946-C846C8D469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9026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DD20F-8BA2-4C6B-A201-992B12560966}"/>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7DF77FFC-5132-4123-9D2D-291107483A90}"/>
              </a:ext>
            </a:extLst>
          </p:cNvPr>
          <p:cNvGraphicFramePr>
            <a:graphicFrameLocks noGrp="1"/>
          </p:cNvGraphicFramePr>
          <p:nvPr>
            <p:ph type="chart" sz="quarter" idx="13"/>
            <p:extLst>
              <p:ext uri="{D42A27DB-BD31-4B8C-83A1-F6EECF244321}">
                <p14:modId xmlns:p14="http://schemas.microsoft.com/office/powerpoint/2010/main" val="2397035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E6FFC2-EBEE-42C3-A832-0EFAE729F84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83CC9B0-9FFF-4213-A4B4-970C9E00D9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3557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F3D37-4A48-4AC6-9492-F220F2F2F640}"/>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076ED97C-F56E-4B29-BB61-CAE0B12B0CC8}"/>
              </a:ext>
            </a:extLst>
          </p:cNvPr>
          <p:cNvGraphicFramePr>
            <a:graphicFrameLocks noGrp="1"/>
          </p:cNvGraphicFramePr>
          <p:nvPr>
            <p:ph type="tbl" sz="quarter" idx="13"/>
            <p:extLst>
              <p:ext uri="{D42A27DB-BD31-4B8C-83A1-F6EECF244321}">
                <p14:modId xmlns:p14="http://schemas.microsoft.com/office/powerpoint/2010/main" val="3296750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15786653"/>
                    </a:ext>
                  </a:extLst>
                </a:gridCol>
                <a:gridCol w="493776">
                  <a:extLst>
                    <a:ext uri="{9D8B030D-6E8A-4147-A177-3AD203B41FA5}">
                      <a16:colId xmlns:a16="http://schemas.microsoft.com/office/drawing/2014/main" val="1753656708"/>
                    </a:ext>
                  </a:extLst>
                </a:gridCol>
                <a:gridCol w="1069848">
                  <a:extLst>
                    <a:ext uri="{9D8B030D-6E8A-4147-A177-3AD203B41FA5}">
                      <a16:colId xmlns:a16="http://schemas.microsoft.com/office/drawing/2014/main" val="4010738059"/>
                    </a:ext>
                  </a:extLst>
                </a:gridCol>
                <a:gridCol w="1069848">
                  <a:extLst>
                    <a:ext uri="{9D8B030D-6E8A-4147-A177-3AD203B41FA5}">
                      <a16:colId xmlns:a16="http://schemas.microsoft.com/office/drawing/2014/main" val="245462260"/>
                    </a:ext>
                  </a:extLst>
                </a:gridCol>
                <a:gridCol w="1069848">
                  <a:extLst>
                    <a:ext uri="{9D8B030D-6E8A-4147-A177-3AD203B41FA5}">
                      <a16:colId xmlns:a16="http://schemas.microsoft.com/office/drawing/2014/main" val="3253092234"/>
                    </a:ext>
                  </a:extLst>
                </a:gridCol>
                <a:gridCol w="1069848">
                  <a:extLst>
                    <a:ext uri="{9D8B030D-6E8A-4147-A177-3AD203B41FA5}">
                      <a16:colId xmlns:a16="http://schemas.microsoft.com/office/drawing/2014/main" val="76525103"/>
                    </a:ext>
                  </a:extLst>
                </a:gridCol>
                <a:gridCol w="1069848">
                  <a:extLst>
                    <a:ext uri="{9D8B030D-6E8A-4147-A177-3AD203B41FA5}">
                      <a16:colId xmlns:a16="http://schemas.microsoft.com/office/drawing/2014/main" val="3804238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6162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- 2019-12-16 09:48:50</a:t>
                      </a:r>
                      <a:r>
                        <a:rPr kumimoji="0" lang="en-US" sz="1000" b="0" i="0" u="none" strike="noStrike" kern="1200" cap="none" spc="0" normalizeH="0" baseline="0" noProof="0">
                          <a:ln>
                            <a:noFill/>
                          </a:ln>
                          <a:solidFill>
                            <a:prstClr val="black"/>
                          </a:solidFill>
                          <a:effectLst/>
                          <a:uLnTx/>
                          <a:uFillTx/>
                          <a:latin typeface="+mn-lt"/>
                          <a:ea typeface="+mn-ea"/>
                          <a:cs typeface="+mn-cs"/>
                        </a:rPr>
                        <a:t>
 RT @TokioMAmerica: To kick off the season of giving, we teamed up with our fellow Tokio Marine North America companies for an Instagram con…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01:14:26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755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- 2019-12-03 15:35:03</a:t>
                      </a:r>
                      <a:r>
                        <a:rPr kumimoji="0" lang="en-US" sz="1000" b="0" i="0" u="none" strike="noStrike" kern="1200" cap="none" spc="0" normalizeH="0" baseline="0" noProof="0">
                          <a:ln>
                            <a:noFill/>
                          </a:ln>
                          <a:solidFill>
                            <a:prstClr val="black"/>
                          </a:solidFill>
                          <a:effectLst/>
                          <a:uLnTx/>
                          <a:uFillTx/>
                          <a:latin typeface="+mn-lt"/>
                          <a:ea typeface="+mn-ea"/>
                          <a:cs typeface="+mn-cs"/>
                        </a:rPr>
                        <a:t>
 RT @SOPAPhilly: We can't thank @stuffpaigelikes enough for her support of @SOPAPhilly, the #PhillyPlunge, and #Inclusion within @TMNA_Servi…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01:15:24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3313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- 2019-12-03 15:35:13</a:t>
                      </a:r>
                      <a:r>
                        <a:rPr kumimoji="0" lang="en-US" sz="1000" b="0" i="0" u="none" strike="noStrike" kern="1200" cap="none" spc="0" normalizeH="0" baseline="0" noProof="0">
                          <a:ln>
                            <a:noFill/>
                          </a:ln>
                          <a:solidFill>
                            <a:prstClr val="black"/>
                          </a:solidFill>
                          <a:effectLst/>
                          <a:uLnTx/>
                          <a:uFillTx/>
                          <a:latin typeface="+mn-lt"/>
                          <a:ea typeface="+mn-ea"/>
                          <a:cs typeface="+mn-cs"/>
                        </a:rPr>
                        <a:t>
 RT @stuffpaigelikes: It’s #GivingTuesday ! I cannot wait to Polar Plunge with @SOPAPhilly and @TMNA_Services on Friday!!! ❄️💙#freezinforare…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13:14:36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9474010"/>
                  </a:ext>
                </a:extLst>
              </a:tr>
            </a:tbl>
          </a:graphicData>
        </a:graphic>
      </p:graphicFrame>
      <p:sp>
        <p:nvSpPr>
          <p:cNvPr id="4" name="Text Placeholder 3">
            <a:extLst>
              <a:ext uri="{FF2B5EF4-FFF2-40B4-BE49-F238E27FC236}">
                <a16:creationId xmlns:a16="http://schemas.microsoft.com/office/drawing/2014/main" id="{339B2BD2-D027-416F-9EE0-2F4970CB859C}"/>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996095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FCC8B-E3B5-441A-B8F5-C22C0FAADEAB}"/>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900EB5B1-7EFD-46DD-8BAB-BDE534E5BE38}"/>
              </a:ext>
            </a:extLst>
          </p:cNvPr>
          <p:cNvGraphicFramePr>
            <a:graphicFrameLocks noGrp="1"/>
          </p:cNvGraphicFramePr>
          <p:nvPr>
            <p:ph type="tbl" sz="quarter" idx="13"/>
            <p:extLst>
              <p:ext uri="{D42A27DB-BD31-4B8C-83A1-F6EECF244321}">
                <p14:modId xmlns:p14="http://schemas.microsoft.com/office/powerpoint/2010/main" val="903543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49195575"/>
                    </a:ext>
                  </a:extLst>
                </a:gridCol>
                <a:gridCol w="493776">
                  <a:extLst>
                    <a:ext uri="{9D8B030D-6E8A-4147-A177-3AD203B41FA5}">
                      <a16:colId xmlns:a16="http://schemas.microsoft.com/office/drawing/2014/main" val="3407170414"/>
                    </a:ext>
                  </a:extLst>
                </a:gridCol>
                <a:gridCol w="1069848">
                  <a:extLst>
                    <a:ext uri="{9D8B030D-6E8A-4147-A177-3AD203B41FA5}">
                      <a16:colId xmlns:a16="http://schemas.microsoft.com/office/drawing/2014/main" val="1722614413"/>
                    </a:ext>
                  </a:extLst>
                </a:gridCol>
                <a:gridCol w="1069848">
                  <a:extLst>
                    <a:ext uri="{9D8B030D-6E8A-4147-A177-3AD203B41FA5}">
                      <a16:colId xmlns:a16="http://schemas.microsoft.com/office/drawing/2014/main" val="3857203533"/>
                    </a:ext>
                  </a:extLst>
                </a:gridCol>
                <a:gridCol w="1069848">
                  <a:extLst>
                    <a:ext uri="{9D8B030D-6E8A-4147-A177-3AD203B41FA5}">
                      <a16:colId xmlns:a16="http://schemas.microsoft.com/office/drawing/2014/main" val="3115987412"/>
                    </a:ext>
                  </a:extLst>
                </a:gridCol>
                <a:gridCol w="1069848">
                  <a:extLst>
                    <a:ext uri="{9D8B030D-6E8A-4147-A177-3AD203B41FA5}">
                      <a16:colId xmlns:a16="http://schemas.microsoft.com/office/drawing/2014/main" val="2446079486"/>
                    </a:ext>
                  </a:extLst>
                </a:gridCol>
                <a:gridCol w="1069848">
                  <a:extLst>
                    <a:ext uri="{9D8B030D-6E8A-4147-A177-3AD203B41FA5}">
                      <a16:colId xmlns:a16="http://schemas.microsoft.com/office/drawing/2014/main" val="3331997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6804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- 2019-12-04 14:40:08</a:t>
                      </a:r>
                      <a:r>
                        <a:rPr kumimoji="0" lang="en-US" sz="1000" b="0" i="0" u="none" strike="noStrike" kern="1200" cap="none" spc="0" normalizeH="0" baseline="0" noProof="0">
                          <a:ln>
                            <a:noFill/>
                          </a:ln>
                          <a:solidFill>
                            <a:prstClr val="black"/>
                          </a:solidFill>
                          <a:effectLst/>
                          <a:uLnTx/>
                          <a:uFillTx/>
                          <a:latin typeface="+mn-lt"/>
                          <a:ea typeface="+mn-ea"/>
                          <a:cs typeface="+mn-cs"/>
                        </a:rPr>
                        <a:t>
 RT @FirstInsHI: This #GivingTuesday we’re teaming up with our sister companies for a contest to see how our employees #giveback. Employees…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12/05/2019 01:15:04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6918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- 2019-12-03 15:38:34</a:t>
                      </a:r>
                      <a:r>
                        <a:rPr kumimoji="0" lang="en-US" sz="1000" b="0" i="0" u="none" strike="noStrike" kern="1200" cap="none" spc="0" normalizeH="0" baseline="0" noProof="0">
                          <a:ln>
                            <a:noFill/>
                          </a:ln>
                          <a:solidFill>
                            <a:prstClr val="black"/>
                          </a:solidFill>
                          <a:effectLst/>
                          <a:uLnTx/>
                          <a:uFillTx/>
                          <a:latin typeface="+mn-lt"/>
                          <a:ea typeface="+mn-ea"/>
                          <a:cs typeface="+mn-cs"/>
                        </a:rPr>
                        <a:t>
 Today is #GivingTuesday! TMNAS is looking back at previous Polar Bear Plunges with @SOPAPhilly and gearing up for the 2019 plunge this Friday, 12/6!❄️If you’re interested in joining our team or donating visit https://t.co/nUyaY5wtXA #polarplunge #specialolympics #experiencetmnas https://t.co/Sc48rAiteD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13:14:36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1.6043 %</a:t>
                      </a:r>
                    </a:p>
                  </a:txBody>
                  <a:tcPr/>
                </a:tc>
                <a:extLst>
                  <a:ext uri="{0D108BD9-81ED-4DB2-BD59-A6C34878D82A}">
                    <a16:rowId xmlns:a16="http://schemas.microsoft.com/office/drawing/2014/main" val="803282044"/>
                  </a:ext>
                </a:extLst>
              </a:tr>
            </a:tbl>
          </a:graphicData>
        </a:graphic>
      </p:graphicFrame>
      <p:sp>
        <p:nvSpPr>
          <p:cNvPr id="4" name="Text Placeholder 3">
            <a:extLst>
              <a:ext uri="{FF2B5EF4-FFF2-40B4-BE49-F238E27FC236}">
                <a16:creationId xmlns:a16="http://schemas.microsoft.com/office/drawing/2014/main" id="{7C331A05-57DC-4AEC-862E-E559FD16E1EA}"/>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405456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B9E37-640E-4670-BC6E-F0456BB696C6}"/>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F64F7922-8691-4054-B0C1-F6718B5D8D45}"/>
              </a:ext>
            </a:extLst>
          </p:cNvPr>
          <p:cNvGraphicFramePr>
            <a:graphicFrameLocks noGrp="1"/>
          </p:cNvGraphicFramePr>
          <p:nvPr>
            <p:ph type="tbl" sz="quarter" idx="13"/>
            <p:extLst>
              <p:ext uri="{D42A27DB-BD31-4B8C-83A1-F6EECF244321}">
                <p14:modId xmlns:p14="http://schemas.microsoft.com/office/powerpoint/2010/main" val="3412899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26448328"/>
                    </a:ext>
                  </a:extLst>
                </a:gridCol>
                <a:gridCol w="411480">
                  <a:extLst>
                    <a:ext uri="{9D8B030D-6E8A-4147-A177-3AD203B41FA5}">
                      <a16:colId xmlns:a16="http://schemas.microsoft.com/office/drawing/2014/main" val="2037218363"/>
                    </a:ext>
                  </a:extLst>
                </a:gridCol>
                <a:gridCol w="411480">
                  <a:extLst>
                    <a:ext uri="{9D8B030D-6E8A-4147-A177-3AD203B41FA5}">
                      <a16:colId xmlns:a16="http://schemas.microsoft.com/office/drawing/2014/main" val="3567746095"/>
                    </a:ext>
                  </a:extLst>
                </a:gridCol>
                <a:gridCol w="411480">
                  <a:extLst>
                    <a:ext uri="{9D8B030D-6E8A-4147-A177-3AD203B41FA5}">
                      <a16:colId xmlns:a16="http://schemas.microsoft.com/office/drawing/2014/main" val="2814596455"/>
                    </a:ext>
                  </a:extLst>
                </a:gridCol>
                <a:gridCol w="411480">
                  <a:extLst>
                    <a:ext uri="{9D8B030D-6E8A-4147-A177-3AD203B41FA5}">
                      <a16:colId xmlns:a16="http://schemas.microsoft.com/office/drawing/2014/main" val="2209874447"/>
                    </a:ext>
                  </a:extLst>
                </a:gridCol>
                <a:gridCol w="411480">
                  <a:extLst>
                    <a:ext uri="{9D8B030D-6E8A-4147-A177-3AD203B41FA5}">
                      <a16:colId xmlns:a16="http://schemas.microsoft.com/office/drawing/2014/main" val="3261044970"/>
                    </a:ext>
                  </a:extLst>
                </a:gridCol>
                <a:gridCol w="411480">
                  <a:extLst>
                    <a:ext uri="{9D8B030D-6E8A-4147-A177-3AD203B41FA5}">
                      <a16:colId xmlns:a16="http://schemas.microsoft.com/office/drawing/2014/main" val="4085083643"/>
                    </a:ext>
                  </a:extLst>
                </a:gridCol>
                <a:gridCol w="411480">
                  <a:extLst>
                    <a:ext uri="{9D8B030D-6E8A-4147-A177-3AD203B41FA5}">
                      <a16:colId xmlns:a16="http://schemas.microsoft.com/office/drawing/2014/main" val="4049184127"/>
                    </a:ext>
                  </a:extLst>
                </a:gridCol>
                <a:gridCol w="411480">
                  <a:extLst>
                    <a:ext uri="{9D8B030D-6E8A-4147-A177-3AD203B41FA5}">
                      <a16:colId xmlns:a16="http://schemas.microsoft.com/office/drawing/2014/main" val="1658813106"/>
                    </a:ext>
                  </a:extLst>
                </a:gridCol>
                <a:gridCol w="411480">
                  <a:extLst>
                    <a:ext uri="{9D8B030D-6E8A-4147-A177-3AD203B41FA5}">
                      <a16:colId xmlns:a16="http://schemas.microsoft.com/office/drawing/2014/main" val="3125254372"/>
                    </a:ext>
                  </a:extLst>
                </a:gridCol>
                <a:gridCol w="411480">
                  <a:extLst>
                    <a:ext uri="{9D8B030D-6E8A-4147-A177-3AD203B41FA5}">
                      <a16:colId xmlns:a16="http://schemas.microsoft.com/office/drawing/2014/main" val="58610154"/>
                    </a:ext>
                  </a:extLst>
                </a:gridCol>
                <a:gridCol w="411480">
                  <a:extLst>
                    <a:ext uri="{9D8B030D-6E8A-4147-A177-3AD203B41FA5}">
                      <a16:colId xmlns:a16="http://schemas.microsoft.com/office/drawing/2014/main" val="2827920222"/>
                    </a:ext>
                  </a:extLst>
                </a:gridCol>
                <a:gridCol w="411480">
                  <a:extLst>
                    <a:ext uri="{9D8B030D-6E8A-4147-A177-3AD203B41FA5}">
                      <a16:colId xmlns:a16="http://schemas.microsoft.com/office/drawing/2014/main" val="4070273531"/>
                    </a:ext>
                  </a:extLst>
                </a:gridCol>
                <a:gridCol w="411480">
                  <a:extLst>
                    <a:ext uri="{9D8B030D-6E8A-4147-A177-3AD203B41FA5}">
                      <a16:colId xmlns:a16="http://schemas.microsoft.com/office/drawing/2014/main" val="953316747"/>
                    </a:ext>
                  </a:extLst>
                </a:gridCol>
                <a:gridCol w="411480">
                  <a:extLst>
                    <a:ext uri="{9D8B030D-6E8A-4147-A177-3AD203B41FA5}">
                      <a16:colId xmlns:a16="http://schemas.microsoft.com/office/drawing/2014/main" val="2574830598"/>
                    </a:ext>
                  </a:extLst>
                </a:gridCol>
                <a:gridCol w="411480">
                  <a:extLst>
                    <a:ext uri="{9D8B030D-6E8A-4147-A177-3AD203B41FA5}">
                      <a16:colId xmlns:a16="http://schemas.microsoft.com/office/drawing/2014/main" val="149568706"/>
                    </a:ext>
                  </a:extLst>
                </a:gridCol>
                <a:gridCol w="411480">
                  <a:extLst>
                    <a:ext uri="{9D8B030D-6E8A-4147-A177-3AD203B41FA5}">
                      <a16:colId xmlns:a16="http://schemas.microsoft.com/office/drawing/2014/main" val="25778952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734766610"/>
                  </a:ext>
                </a:extLst>
              </a:tr>
              <a:tr h="370840">
                <a:tc>
                  <a:txBody>
                    <a:bodyPr/>
                    <a:lstStyle/>
                    <a:p>
                      <a:r>
                        <a:rPr lang="en-US" sz="1000"/>
                        <a:t>TMNA Services</a:t>
                      </a:r>
                    </a:p>
                  </a:txBody>
                  <a:tcPr/>
                </a:tc>
                <a:tc>
                  <a:txBody>
                    <a:bodyPr/>
                    <a:lstStyle/>
                    <a:p>
                      <a:r>
                        <a:rPr lang="en-US" sz="1000"/>
                        <a:t>4950</a:t>
                      </a:r>
                    </a:p>
                  </a:txBody>
                  <a:tcPr/>
                </a:tc>
                <a:tc>
                  <a:txBody>
                    <a:bodyPr/>
                    <a:lstStyle/>
                    <a:p>
                      <a:r>
                        <a:rPr lang="en-US" sz="1000"/>
                        <a:t>77</a:t>
                      </a:r>
                    </a:p>
                  </a:txBody>
                  <a:tcPr/>
                </a:tc>
                <a:tc>
                  <a:txBody>
                    <a:bodyPr/>
                    <a:lstStyle/>
                    <a:p>
                      <a:r>
                        <a:rPr lang="en-US" sz="1000"/>
                        <a:t>8</a:t>
                      </a:r>
                    </a:p>
                  </a:txBody>
                  <a:tcPr/>
                </a:tc>
                <a:tc>
                  <a:txBody>
                    <a:bodyPr/>
                    <a:lstStyle/>
                    <a:p>
                      <a:r>
                        <a:rPr lang="en-US" sz="1000"/>
                        <a:t>462</a:t>
                      </a:r>
                    </a:p>
                  </a:txBody>
                  <a:tcPr/>
                </a:tc>
                <a:tc>
                  <a:txBody>
                    <a:bodyPr/>
                    <a:lstStyle/>
                    <a:p>
                      <a:r>
                        <a:rPr lang="en-US" sz="1000"/>
                        <a:t>57.75</a:t>
                      </a:r>
                    </a:p>
                  </a:txBody>
                  <a:tcPr/>
                </a:tc>
                <a:tc>
                  <a:txBody>
                    <a:bodyPr/>
                    <a:lstStyle/>
                    <a:p>
                      <a:r>
                        <a:rPr lang="en-US" sz="1000"/>
                        <a:t>14</a:t>
                      </a:r>
                    </a:p>
                  </a:txBody>
                  <a:tcPr/>
                </a:tc>
                <a:tc>
                  <a:txBody>
                    <a:bodyPr/>
                    <a:lstStyle/>
                    <a:p>
                      <a:r>
                        <a:rPr lang="en-US" sz="1000"/>
                        <a:t>1.75</a:t>
                      </a:r>
                    </a:p>
                  </a:txBody>
                  <a:tcPr/>
                </a:tc>
                <a:tc>
                  <a:txBody>
                    <a:bodyPr/>
                    <a:lstStyle/>
                    <a:p>
                      <a:r>
                        <a:rPr lang="en-US" sz="1000"/>
                        <a:t>2</a:t>
                      </a:r>
                    </a:p>
                  </a:txBody>
                  <a:tcPr/>
                </a:tc>
                <a:tc>
                  <a:txBody>
                    <a:bodyPr/>
                    <a:lstStyle/>
                    <a:p>
                      <a:r>
                        <a:rPr lang="en-US" sz="1000"/>
                        <a:t>0.25</a:t>
                      </a:r>
                    </a:p>
                  </a:txBody>
                  <a:tcPr/>
                </a:tc>
                <a:tc>
                  <a:txBody>
                    <a:bodyPr/>
                    <a:lstStyle/>
                    <a:p>
                      <a:r>
                        <a:rPr lang="en-US" sz="1000"/>
                        <a:t>1578</a:t>
                      </a:r>
                    </a:p>
                  </a:txBody>
                  <a:tcPr/>
                </a:tc>
                <a:tc>
                  <a:txBody>
                    <a:bodyPr/>
                    <a:lstStyle/>
                    <a:p>
                      <a:r>
                        <a:rPr lang="en-US" sz="1000"/>
                        <a:t>197.25</a:t>
                      </a:r>
                    </a:p>
                  </a:txBody>
                  <a:tcPr/>
                </a:tc>
                <a:tc>
                  <a:txBody>
                    <a:bodyPr/>
                    <a:lstStyle/>
                    <a:p>
                      <a:r>
                        <a:rPr lang="en-US" sz="1000"/>
                        <a:t>22127</a:t>
                      </a:r>
                    </a:p>
                  </a:txBody>
                  <a:tcPr/>
                </a:tc>
                <a:tc>
                  <a:txBody>
                    <a:bodyPr/>
                    <a:lstStyle/>
                    <a:p>
                      <a:r>
                        <a:rPr lang="en-US" sz="1000"/>
                        <a:t>2765.875</a:t>
                      </a:r>
                    </a:p>
                  </a:txBody>
                  <a:tcPr/>
                </a:tc>
                <a:tc>
                  <a:txBody>
                    <a:bodyPr/>
                    <a:lstStyle/>
                    <a:p>
                      <a:r>
                        <a:rPr lang="en-US" sz="1000"/>
                        <a:t>0.085418286636789 %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182346302"/>
                  </a:ext>
                </a:extLst>
              </a:tr>
            </a:tbl>
          </a:graphicData>
        </a:graphic>
      </p:graphicFrame>
      <p:sp>
        <p:nvSpPr>
          <p:cNvPr id="4" name="Text Placeholder 3">
            <a:extLst>
              <a:ext uri="{FF2B5EF4-FFF2-40B4-BE49-F238E27FC236}">
                <a16:creationId xmlns:a16="http://schemas.microsoft.com/office/drawing/2014/main" id="{D66B39BA-2637-4786-92C0-3EBFA0590C6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388838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DA9CF-14F9-425F-8D61-63D77D5670A4}"/>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03A77B6F-93EB-4804-A8D8-E72B4BA51F51}"/>
              </a:ext>
            </a:extLst>
          </p:cNvPr>
          <p:cNvGraphicFramePr>
            <a:graphicFrameLocks noGrp="1"/>
          </p:cNvGraphicFramePr>
          <p:nvPr>
            <p:ph type="chart" sz="quarter" idx="13"/>
            <p:extLst>
              <p:ext uri="{D42A27DB-BD31-4B8C-83A1-F6EECF244321}">
                <p14:modId xmlns:p14="http://schemas.microsoft.com/office/powerpoint/2010/main" val="2238530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9F14FA-A379-4791-A831-7F350FF04B8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D38B0D5-9992-49F7-86B7-54C3856C82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2384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45B2C-9BD1-4EC4-942A-1CB3DE63C411}"/>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6E1EFD7E-BAB3-4EC0-A63D-5E268C270DE3}"/>
              </a:ext>
            </a:extLst>
          </p:cNvPr>
          <p:cNvGraphicFramePr>
            <a:graphicFrameLocks noGrp="1"/>
          </p:cNvGraphicFramePr>
          <p:nvPr>
            <p:ph type="chart" sz="quarter" idx="13"/>
            <p:extLst>
              <p:ext uri="{D42A27DB-BD31-4B8C-83A1-F6EECF244321}">
                <p14:modId xmlns:p14="http://schemas.microsoft.com/office/powerpoint/2010/main" val="2979047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1A5F75-FE2B-4F60-ABBC-12128D8F542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AE924D9-0967-4C24-9F5F-2AD87A9828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1450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ED9A0-5616-4FD7-BA93-C7987C750142}"/>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A66FDEDB-C1B3-48AA-A1DF-40D60A7C1216}"/>
              </a:ext>
            </a:extLst>
          </p:cNvPr>
          <p:cNvGraphicFramePr>
            <a:graphicFrameLocks noGrp="1"/>
          </p:cNvGraphicFramePr>
          <p:nvPr>
            <p:ph type="chart" sz="quarter" idx="13"/>
            <p:extLst>
              <p:ext uri="{D42A27DB-BD31-4B8C-83A1-F6EECF244321}">
                <p14:modId xmlns:p14="http://schemas.microsoft.com/office/powerpoint/2010/main" val="2349159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785474-442E-4B71-A576-7C39BAA7714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61BD66C-CF1E-4A8B-AFB7-D85DE67B8A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1109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72090-4091-4AAE-9274-22B30A3D8AC4}"/>
              </a:ext>
            </a:extLst>
          </p:cNvPr>
          <p:cNvSpPr>
            <a:spLocks noGrp="1"/>
          </p:cNvSpPr>
          <p:nvPr>
            <p:ph type="title"/>
          </p:nvPr>
        </p:nvSpPr>
        <p:spPr/>
        <p:txBody>
          <a:bodyPr/>
          <a:lstStyle/>
          <a:p>
            <a:r>
              <a:rPr lang="en-US"/>
              <a:t>LinkedIn Posts Table | TMNAS</a:t>
            </a:r>
          </a:p>
        </p:txBody>
      </p:sp>
      <p:graphicFrame>
        <p:nvGraphicFramePr>
          <p:cNvPr id="5" name="Table Placeholder 4">
            <a:extLst>
              <a:ext uri="{FF2B5EF4-FFF2-40B4-BE49-F238E27FC236}">
                <a16:creationId xmlns:a16="http://schemas.microsoft.com/office/drawing/2014/main" id="{90B111DC-50D0-41AA-B6E5-5B9BD5BA7AF4}"/>
              </a:ext>
            </a:extLst>
          </p:cNvPr>
          <p:cNvGraphicFramePr>
            <a:graphicFrameLocks noGrp="1"/>
          </p:cNvGraphicFramePr>
          <p:nvPr>
            <p:ph type="tbl" sz="quarter" idx="13"/>
            <p:extLst>
              <p:ext uri="{D42A27DB-BD31-4B8C-83A1-F6EECF244321}">
                <p14:modId xmlns:p14="http://schemas.microsoft.com/office/powerpoint/2010/main" val="729780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11908827"/>
                    </a:ext>
                  </a:extLst>
                </a:gridCol>
                <a:gridCol w="1069847">
                  <a:extLst>
                    <a:ext uri="{9D8B030D-6E8A-4147-A177-3AD203B41FA5}">
                      <a16:colId xmlns:a16="http://schemas.microsoft.com/office/drawing/2014/main" val="3518462629"/>
                    </a:ext>
                  </a:extLst>
                </a:gridCol>
                <a:gridCol w="740664">
                  <a:extLst>
                    <a:ext uri="{9D8B030D-6E8A-4147-A177-3AD203B41FA5}">
                      <a16:colId xmlns:a16="http://schemas.microsoft.com/office/drawing/2014/main" val="1475837003"/>
                    </a:ext>
                  </a:extLst>
                </a:gridCol>
                <a:gridCol w="493776">
                  <a:extLst>
                    <a:ext uri="{9D8B030D-6E8A-4147-A177-3AD203B41FA5}">
                      <a16:colId xmlns:a16="http://schemas.microsoft.com/office/drawing/2014/main" val="4215257281"/>
                    </a:ext>
                  </a:extLst>
                </a:gridCol>
                <a:gridCol w="493776">
                  <a:extLst>
                    <a:ext uri="{9D8B030D-6E8A-4147-A177-3AD203B41FA5}">
                      <a16:colId xmlns:a16="http://schemas.microsoft.com/office/drawing/2014/main" val="2253258002"/>
                    </a:ext>
                  </a:extLst>
                </a:gridCol>
                <a:gridCol w="493776">
                  <a:extLst>
                    <a:ext uri="{9D8B030D-6E8A-4147-A177-3AD203B41FA5}">
                      <a16:colId xmlns:a16="http://schemas.microsoft.com/office/drawing/2014/main" val="3142276585"/>
                    </a:ext>
                  </a:extLst>
                </a:gridCol>
                <a:gridCol w="493776">
                  <a:extLst>
                    <a:ext uri="{9D8B030D-6E8A-4147-A177-3AD203B41FA5}">
                      <a16:colId xmlns:a16="http://schemas.microsoft.com/office/drawing/2014/main" val="1843487722"/>
                    </a:ext>
                  </a:extLst>
                </a:gridCol>
                <a:gridCol w="493776">
                  <a:extLst>
                    <a:ext uri="{9D8B030D-6E8A-4147-A177-3AD203B41FA5}">
                      <a16:colId xmlns:a16="http://schemas.microsoft.com/office/drawing/2014/main" val="2743365870"/>
                    </a:ext>
                  </a:extLst>
                </a:gridCol>
                <a:gridCol w="493776">
                  <a:extLst>
                    <a:ext uri="{9D8B030D-6E8A-4147-A177-3AD203B41FA5}">
                      <a16:colId xmlns:a16="http://schemas.microsoft.com/office/drawing/2014/main" val="1645908042"/>
                    </a:ext>
                  </a:extLst>
                </a:gridCol>
                <a:gridCol w="493776">
                  <a:extLst>
                    <a:ext uri="{9D8B030D-6E8A-4147-A177-3AD203B41FA5}">
                      <a16:colId xmlns:a16="http://schemas.microsoft.com/office/drawing/2014/main" val="479897971"/>
                    </a:ext>
                  </a:extLst>
                </a:gridCol>
                <a:gridCol w="493776">
                  <a:extLst>
                    <a:ext uri="{9D8B030D-6E8A-4147-A177-3AD203B41FA5}">
                      <a16:colId xmlns:a16="http://schemas.microsoft.com/office/drawing/2014/main" val="2219939172"/>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3330884441"/>
                  </a:ext>
                </a:extLst>
              </a:tr>
              <a:tr h="370840">
                <a:tc>
                  <a:txBody>
                    <a:bodyPr/>
                    <a:lstStyle/>
                    <a:p>
                      <a:r>
                        <a:rPr lang="en-US" sz="1000" b="1"/>
                        <a:t>TMNA Services - 2019-12-10 15:43:42</a:t>
                      </a:r>
                      <a:r>
                        <a:rPr lang="en-US" sz="1000"/>
                        <a:t>
  Please help us welcome our newest hires to TMNAS! We are excited to have you all join the team! #ExperienceTMNAS</a:t>
                      </a:r>
                    </a:p>
                  </a:txBody>
                  <a:tcPr/>
                </a:tc>
                <a:tc>
                  <a:txBody>
                    <a:bodyPr/>
                    <a:lstStyle/>
                    <a:p>
                      <a:r>
                        <a:rPr lang="en-US" sz="1000"/>
                        <a:t>https://media-exp2.licdn.com/dms/image/C4E22AQHyZf4liO8rPw/feedshare-shrink_800/0?e=1582156800&amp;v=beta&amp;t=185vCWZMJQzDbwX8voc-vvvM5I6zPRQ8xSTLQEd6k3g</a:t>
                      </a:r>
                    </a:p>
                  </a:txBody>
                  <a:tcPr/>
                </a:tc>
                <a:tc>
                  <a:txBody>
                    <a:bodyPr/>
                    <a:lstStyle/>
                    <a:p>
                      <a:r>
                        <a:rPr lang="en-US" sz="1000"/>
                        <a:t>01/17/2020 14:25:05</a:t>
                      </a:r>
                    </a:p>
                  </a:txBody>
                  <a:tcPr/>
                </a:tc>
                <a:tc>
                  <a:txBody>
                    <a:bodyPr/>
                    <a:lstStyle/>
                    <a:p>
                      <a:r>
                        <a:rPr lang="en-US" sz="1000"/>
                        <a:t>Image</a:t>
                      </a:r>
                    </a:p>
                  </a:txBody>
                  <a:tcPr/>
                </a:tc>
                <a:tc>
                  <a:txBody>
                    <a:bodyPr/>
                    <a:lstStyle/>
                    <a:p>
                      <a:r>
                        <a:rPr lang="en-US" sz="1000"/>
                        <a:t>94</a:t>
                      </a:r>
                    </a:p>
                  </a:txBody>
                  <a:tcPr/>
                </a:tc>
                <a:tc>
                  <a:txBody>
                    <a:bodyPr/>
                    <a:lstStyle/>
                    <a:p>
                      <a:r>
                        <a:rPr lang="en-US" sz="1000"/>
                        <a:t>6</a:t>
                      </a:r>
                    </a:p>
                  </a:txBody>
                  <a:tcPr/>
                </a:tc>
                <a:tc>
                  <a:txBody>
                    <a:bodyPr/>
                    <a:lstStyle/>
                    <a:p>
                      <a:r>
                        <a:rPr lang="en-US" sz="1000"/>
                        <a:t>0</a:t>
                      </a:r>
                    </a:p>
                  </a:txBody>
                  <a:tcPr/>
                </a:tc>
                <a:tc>
                  <a:txBody>
                    <a:bodyPr/>
                    <a:lstStyle/>
                    <a:p>
                      <a:r>
                        <a:rPr lang="en-US" sz="1000"/>
                        <a:t>376</a:t>
                      </a:r>
                    </a:p>
                  </a:txBody>
                  <a:tcPr/>
                </a:tc>
                <a:tc>
                  <a:txBody>
                    <a:bodyPr/>
                    <a:lstStyle/>
                    <a:p>
                      <a:r>
                        <a:rPr lang="en-US" sz="1000"/>
                        <a:t>0.10781426953567</a:t>
                      </a:r>
                    </a:p>
                  </a:txBody>
                  <a:tcPr/>
                </a:tc>
                <a:tc>
                  <a:txBody>
                    <a:bodyPr/>
                    <a:lstStyle/>
                    <a:p>
                      <a:r>
                        <a:rPr lang="en-US" sz="1000"/>
                        <a:t>4415</a:t>
                      </a:r>
                    </a:p>
                  </a:txBody>
                  <a:tcPr/>
                </a:tc>
                <a:tc>
                  <a:txBody>
                    <a:bodyPr/>
                    <a:lstStyle/>
                    <a:p>
                      <a:r>
                        <a:rPr lang="en-US" sz="1000"/>
                        <a:t>n/a</a:t>
                      </a:r>
                    </a:p>
                  </a:txBody>
                  <a:tcPr/>
                </a:tc>
                <a:extLst>
                  <a:ext uri="{0D108BD9-81ED-4DB2-BD59-A6C34878D82A}">
                    <a16:rowId xmlns:a16="http://schemas.microsoft.com/office/drawing/2014/main" val="301764180"/>
                  </a:ext>
                </a:extLst>
              </a:tr>
              <a:tr h="370840">
                <a:tc>
                  <a:txBody>
                    <a:bodyPr/>
                    <a:lstStyle/>
                    <a:p>
                      <a:r>
                        <a:rPr lang="pt-BR" sz="1000" b="1"/>
                        <a:t>TMNA Services - 2019-12-31 13:31:53</a:t>
                      </a:r>
                      <a:r>
                        <a:rPr lang="pt-BR" sz="1000"/>
                        <a:t>
  n/a</a:t>
                      </a:r>
                      <a:endParaRPr lang="en-US" sz="1000"/>
                    </a:p>
                  </a:txBody>
                  <a:tcPr/>
                </a:tc>
                <a:tc>
                  <a:txBody>
                    <a:bodyPr/>
                    <a:lstStyle/>
                    <a:p>
                      <a:r>
                        <a:rPr lang="en-US" sz="1000"/>
                        <a:t>https://media-exp2.licdn.com/dms/image/C4E22AQE4t8WjvuLCKQ/feedshare-shrink_1280/0?e=1582156800&amp;v=beta&amp;t=ez6q2dNeeJSFn5zS5KuOmU4rc664f6gB-BWsaVNPems</a:t>
                      </a:r>
                    </a:p>
                  </a:txBody>
                  <a:tcPr/>
                </a:tc>
                <a:tc>
                  <a:txBody>
                    <a:bodyPr/>
                    <a:lstStyle/>
                    <a:p>
                      <a:r>
                        <a:rPr lang="en-US" sz="1000"/>
                        <a:t>01/17/2020 14:25:05</a:t>
                      </a:r>
                    </a:p>
                  </a:txBody>
                  <a:tcPr/>
                </a:tc>
                <a:tc>
                  <a:txBody>
                    <a:bodyPr/>
                    <a:lstStyle/>
                    <a:p>
                      <a:r>
                        <a:rPr lang="en-US" sz="1000"/>
                        <a:t>Image</a:t>
                      </a:r>
                    </a:p>
                  </a:txBody>
                  <a:tcPr/>
                </a:tc>
                <a:tc>
                  <a:txBody>
                    <a:bodyPr/>
                    <a:lstStyle/>
                    <a:p>
                      <a:r>
                        <a:rPr lang="en-US" sz="1000"/>
                        <a:t>68</a:t>
                      </a:r>
                    </a:p>
                  </a:txBody>
                  <a:tcPr/>
                </a:tc>
                <a:tc>
                  <a:txBody>
                    <a:bodyPr/>
                    <a:lstStyle/>
                    <a:p>
                      <a:r>
                        <a:rPr lang="en-US" sz="1000"/>
                        <a:t>0</a:t>
                      </a:r>
                    </a:p>
                  </a:txBody>
                  <a:tcPr/>
                </a:tc>
                <a:tc>
                  <a:txBody>
                    <a:bodyPr/>
                    <a:lstStyle/>
                    <a:p>
                      <a:r>
                        <a:rPr lang="en-US" sz="1000"/>
                        <a:t>0</a:t>
                      </a:r>
                    </a:p>
                  </a:txBody>
                  <a:tcPr/>
                </a:tc>
                <a:tc>
                  <a:txBody>
                    <a:bodyPr/>
                    <a:lstStyle/>
                    <a:p>
                      <a:r>
                        <a:rPr lang="en-US" sz="1000"/>
                        <a:t>33</a:t>
                      </a:r>
                    </a:p>
                  </a:txBody>
                  <a:tcPr/>
                </a:tc>
                <a:tc>
                  <a:txBody>
                    <a:bodyPr/>
                    <a:lstStyle/>
                    <a:p>
                      <a:r>
                        <a:rPr lang="en-US" sz="1000"/>
                        <a:t>0.041666666666667</a:t>
                      </a:r>
                    </a:p>
                  </a:txBody>
                  <a:tcPr/>
                </a:tc>
                <a:tc>
                  <a:txBody>
                    <a:bodyPr/>
                    <a:lstStyle/>
                    <a:p>
                      <a:r>
                        <a:rPr lang="en-US" sz="1000"/>
                        <a:t>2424</a:t>
                      </a:r>
                    </a:p>
                  </a:txBody>
                  <a:tcPr/>
                </a:tc>
                <a:tc>
                  <a:txBody>
                    <a:bodyPr/>
                    <a:lstStyle/>
                    <a:p>
                      <a:r>
                        <a:rPr lang="en-US" sz="1000"/>
                        <a:t>n/a</a:t>
                      </a:r>
                    </a:p>
                  </a:txBody>
                  <a:tcPr/>
                </a:tc>
                <a:extLst>
                  <a:ext uri="{0D108BD9-81ED-4DB2-BD59-A6C34878D82A}">
                    <a16:rowId xmlns:a16="http://schemas.microsoft.com/office/drawing/2014/main" val="3434539051"/>
                  </a:ext>
                </a:extLst>
              </a:tr>
              <a:tr h="370840">
                <a:tc>
                  <a:txBody>
                    <a:bodyPr/>
                    <a:lstStyle/>
                    <a:p>
                      <a:r>
                        <a:rPr lang="en-US" sz="1000" b="1"/>
                        <a:t>TMNA Services - 2019-12-05 15:16:30</a:t>
                      </a:r>
                      <a:r>
                        <a:rPr lang="en-US" sz="1000"/>
                        <a:t>
  Today TMNAS celebrated the retirement of IT employee, Ted Nakon! Ted has been with TMNAS for the past five years and we would like to wish him all the best in his future endeavors. Thank you for everything, Ted! #ExperienceTMNAS</a:t>
                      </a:r>
                    </a:p>
                  </a:txBody>
                  <a:tcPr/>
                </a:tc>
                <a:tc>
                  <a:txBody>
                    <a:bodyPr/>
                    <a:lstStyle/>
                    <a:p>
                      <a:r>
                        <a:rPr lang="en-US" sz="1000"/>
                        <a:t>https://media-exp2.licdn.com/dms/image/C4E22AQF-iYQJWuRg9A/feedshare-shrink_800/0?e=1582156800&amp;v=beta&amp;t=wR4-5lhegsQczj4ToeGCqCf4kD9qwaNNFegYmVwXoNU</a:t>
                      </a:r>
                    </a:p>
                  </a:txBody>
                  <a:tcPr/>
                </a:tc>
                <a:tc>
                  <a:txBody>
                    <a:bodyPr/>
                    <a:lstStyle/>
                    <a:p>
                      <a:r>
                        <a:rPr lang="en-US" sz="1000"/>
                        <a:t>01/17/2020 14:25:05</a:t>
                      </a:r>
                    </a:p>
                  </a:txBody>
                  <a:tcPr/>
                </a:tc>
                <a:tc>
                  <a:txBody>
                    <a:bodyPr/>
                    <a:lstStyle/>
                    <a:p>
                      <a:r>
                        <a:rPr lang="en-US" sz="1000"/>
                        <a:t>Image</a:t>
                      </a:r>
                    </a:p>
                  </a:txBody>
                  <a:tcPr/>
                </a:tc>
                <a:tc>
                  <a:txBody>
                    <a:bodyPr/>
                    <a:lstStyle/>
                    <a:p>
                      <a:r>
                        <a:rPr lang="en-US" sz="1000"/>
                        <a:t>58</a:t>
                      </a:r>
                    </a:p>
                  </a:txBody>
                  <a:tcPr/>
                </a:tc>
                <a:tc>
                  <a:txBody>
                    <a:bodyPr/>
                    <a:lstStyle/>
                    <a:p>
                      <a:r>
                        <a:rPr lang="en-US" sz="1000"/>
                        <a:t>2</a:t>
                      </a:r>
                    </a:p>
                  </a:txBody>
                  <a:tcPr/>
                </a:tc>
                <a:tc>
                  <a:txBody>
                    <a:bodyPr/>
                    <a:lstStyle/>
                    <a:p>
                      <a:r>
                        <a:rPr lang="en-US" sz="1000"/>
                        <a:t>0</a:t>
                      </a:r>
                    </a:p>
                  </a:txBody>
                  <a:tcPr/>
                </a:tc>
                <a:tc>
                  <a:txBody>
                    <a:bodyPr/>
                    <a:lstStyle/>
                    <a:p>
                      <a:r>
                        <a:rPr lang="en-US" sz="1000"/>
                        <a:t>367</a:t>
                      </a:r>
                    </a:p>
                  </a:txBody>
                  <a:tcPr/>
                </a:tc>
                <a:tc>
                  <a:txBody>
                    <a:bodyPr/>
                    <a:lstStyle/>
                    <a:p>
                      <a:r>
                        <a:rPr lang="en-US" sz="1000"/>
                        <a:t>0.13477851083883</a:t>
                      </a:r>
                    </a:p>
                  </a:txBody>
                  <a:tcPr/>
                </a:tc>
                <a:tc>
                  <a:txBody>
                    <a:bodyPr/>
                    <a:lstStyle/>
                    <a:p>
                      <a:r>
                        <a:rPr lang="en-US" sz="1000"/>
                        <a:t>3183</a:t>
                      </a:r>
                    </a:p>
                  </a:txBody>
                  <a:tcPr/>
                </a:tc>
                <a:tc>
                  <a:txBody>
                    <a:bodyPr/>
                    <a:lstStyle/>
                    <a:p>
                      <a:r>
                        <a:rPr lang="en-US" sz="1000"/>
                        <a:t>n/a</a:t>
                      </a:r>
                    </a:p>
                  </a:txBody>
                  <a:tcPr/>
                </a:tc>
                <a:extLst>
                  <a:ext uri="{0D108BD9-81ED-4DB2-BD59-A6C34878D82A}">
                    <a16:rowId xmlns:a16="http://schemas.microsoft.com/office/drawing/2014/main" val="3640076513"/>
                  </a:ext>
                </a:extLst>
              </a:tr>
            </a:tbl>
          </a:graphicData>
        </a:graphic>
      </p:graphicFrame>
      <p:sp>
        <p:nvSpPr>
          <p:cNvPr id="4" name="Text Placeholder 3">
            <a:extLst>
              <a:ext uri="{FF2B5EF4-FFF2-40B4-BE49-F238E27FC236}">
                <a16:creationId xmlns:a16="http://schemas.microsoft.com/office/drawing/2014/main" id="{0CE08C40-B505-4ECE-84EE-4B2862929ECB}"/>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06789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F96D4-06B5-47FA-88C0-EBDA8CA64626}"/>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3DE45044-F1FF-4F08-827B-2E13A5D237AA}"/>
              </a:ext>
            </a:extLst>
          </p:cNvPr>
          <p:cNvGraphicFramePr>
            <a:graphicFrameLocks noGrp="1"/>
          </p:cNvGraphicFramePr>
          <p:nvPr>
            <p:ph type="tbl" sz="quarter" idx="13"/>
            <p:extLst>
              <p:ext uri="{D42A27DB-BD31-4B8C-83A1-F6EECF244321}">
                <p14:modId xmlns:p14="http://schemas.microsoft.com/office/powerpoint/2010/main" val="3486010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1595211"/>
                    </a:ext>
                  </a:extLst>
                </a:gridCol>
                <a:gridCol w="658368">
                  <a:extLst>
                    <a:ext uri="{9D8B030D-6E8A-4147-A177-3AD203B41FA5}">
                      <a16:colId xmlns:a16="http://schemas.microsoft.com/office/drawing/2014/main" val="3239586434"/>
                    </a:ext>
                  </a:extLst>
                </a:gridCol>
                <a:gridCol w="658368">
                  <a:extLst>
                    <a:ext uri="{9D8B030D-6E8A-4147-A177-3AD203B41FA5}">
                      <a16:colId xmlns:a16="http://schemas.microsoft.com/office/drawing/2014/main" val="1779089285"/>
                    </a:ext>
                  </a:extLst>
                </a:gridCol>
                <a:gridCol w="658368">
                  <a:extLst>
                    <a:ext uri="{9D8B030D-6E8A-4147-A177-3AD203B41FA5}">
                      <a16:colId xmlns:a16="http://schemas.microsoft.com/office/drawing/2014/main" val="977716723"/>
                    </a:ext>
                  </a:extLst>
                </a:gridCol>
                <a:gridCol w="658368">
                  <a:extLst>
                    <a:ext uri="{9D8B030D-6E8A-4147-A177-3AD203B41FA5}">
                      <a16:colId xmlns:a16="http://schemas.microsoft.com/office/drawing/2014/main" val="1494131572"/>
                    </a:ext>
                  </a:extLst>
                </a:gridCol>
                <a:gridCol w="658368">
                  <a:extLst>
                    <a:ext uri="{9D8B030D-6E8A-4147-A177-3AD203B41FA5}">
                      <a16:colId xmlns:a16="http://schemas.microsoft.com/office/drawing/2014/main" val="2530444308"/>
                    </a:ext>
                  </a:extLst>
                </a:gridCol>
                <a:gridCol w="658368">
                  <a:extLst>
                    <a:ext uri="{9D8B030D-6E8A-4147-A177-3AD203B41FA5}">
                      <a16:colId xmlns:a16="http://schemas.microsoft.com/office/drawing/2014/main" val="2384684878"/>
                    </a:ext>
                  </a:extLst>
                </a:gridCol>
                <a:gridCol w="658368">
                  <a:extLst>
                    <a:ext uri="{9D8B030D-6E8A-4147-A177-3AD203B41FA5}">
                      <a16:colId xmlns:a16="http://schemas.microsoft.com/office/drawing/2014/main" val="586886191"/>
                    </a:ext>
                  </a:extLst>
                </a:gridCol>
                <a:gridCol w="658368">
                  <a:extLst>
                    <a:ext uri="{9D8B030D-6E8A-4147-A177-3AD203B41FA5}">
                      <a16:colId xmlns:a16="http://schemas.microsoft.com/office/drawing/2014/main" val="495088723"/>
                    </a:ext>
                  </a:extLst>
                </a:gridCol>
                <a:gridCol w="658368">
                  <a:extLst>
                    <a:ext uri="{9D8B030D-6E8A-4147-A177-3AD203B41FA5}">
                      <a16:colId xmlns:a16="http://schemas.microsoft.com/office/drawing/2014/main" val="236855993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323274191"/>
                  </a:ext>
                </a:extLst>
              </a:tr>
              <a:tr h="370840">
                <a:tc>
                  <a:txBody>
                    <a:bodyPr/>
                    <a:lstStyle/>
                    <a:p>
                      <a:r>
                        <a:rPr lang="en-US" sz="1000"/>
                        <a:t>tmna_services</a:t>
                      </a:r>
                    </a:p>
                  </a:txBody>
                  <a:tcPr/>
                </a:tc>
                <a:tc>
                  <a:txBody>
                    <a:bodyPr/>
                    <a:lstStyle/>
                    <a:p>
                      <a:r>
                        <a:rPr lang="en-US" sz="1000"/>
                        <a:t>418</a:t>
                      </a:r>
                    </a:p>
                  </a:txBody>
                  <a:tcPr/>
                </a:tc>
                <a:tc>
                  <a:txBody>
                    <a:bodyPr/>
                    <a:lstStyle/>
                    <a:p>
                      <a:r>
                        <a:rPr lang="en-US" sz="1000"/>
                        <a:t>22</a:t>
                      </a:r>
                    </a:p>
                  </a:txBody>
                  <a:tcPr/>
                </a:tc>
                <a:tc>
                  <a:txBody>
                    <a:bodyPr/>
                    <a:lstStyle/>
                    <a:p>
                      <a:r>
                        <a:rPr lang="en-US" sz="1000"/>
                        <a:t>8</a:t>
                      </a:r>
                    </a:p>
                  </a:txBody>
                  <a:tcPr/>
                </a:tc>
                <a:tc>
                  <a:txBody>
                    <a:bodyPr/>
                    <a:lstStyle/>
                    <a:p>
                      <a:r>
                        <a:rPr lang="en-US" sz="1000"/>
                        <a:t>2</a:t>
                      </a:r>
                    </a:p>
                  </a:txBody>
                  <a:tcPr/>
                </a:tc>
                <a:tc>
                  <a:txBody>
                    <a:bodyPr/>
                    <a:lstStyle/>
                    <a:p>
                      <a:r>
                        <a:rPr lang="en-US" sz="1000"/>
                        <a:t>0</a:t>
                      </a:r>
                    </a:p>
                  </a:txBody>
                  <a:tcPr/>
                </a:tc>
                <a:tc>
                  <a:txBody>
                    <a:bodyPr/>
                    <a:lstStyle/>
                    <a:p>
                      <a:r>
                        <a:rPr lang="en-US" sz="1000"/>
                        <a:t>10</a:t>
                      </a:r>
                    </a:p>
                  </a:txBody>
                  <a:tcPr/>
                </a:tc>
                <a:tc>
                  <a:txBody>
                    <a:bodyPr/>
                    <a:lstStyle/>
                    <a:p>
                      <a:r>
                        <a:rPr lang="en-US" sz="1000"/>
                        <a:t>300</a:t>
                      </a:r>
                    </a:p>
                  </a:txBody>
                  <a:tcPr/>
                </a:tc>
                <a:tc>
                  <a:txBody>
                    <a:bodyPr/>
                    <a:lstStyle/>
                    <a:p>
                      <a:r>
                        <a:rPr lang="en-US" sz="1000"/>
                        <a:t>0</a:t>
                      </a:r>
                    </a:p>
                  </a:txBody>
                  <a:tcPr/>
                </a:tc>
                <a:tc>
                  <a:txBody>
                    <a:bodyPr/>
                    <a:lstStyle/>
                    <a:p>
                      <a:r>
                        <a:rPr lang="en-US" sz="1000"/>
                        <a:t>7.3710 %</a:t>
                      </a:r>
                    </a:p>
                  </a:txBody>
                  <a:tcPr/>
                </a:tc>
                <a:extLst>
                  <a:ext uri="{0D108BD9-81ED-4DB2-BD59-A6C34878D82A}">
                    <a16:rowId xmlns:a16="http://schemas.microsoft.com/office/drawing/2014/main" val="1594986052"/>
                  </a:ext>
                </a:extLst>
              </a:tr>
            </a:tbl>
          </a:graphicData>
        </a:graphic>
      </p:graphicFrame>
      <p:sp>
        <p:nvSpPr>
          <p:cNvPr id="4" name="Text Placeholder 3">
            <a:extLst>
              <a:ext uri="{FF2B5EF4-FFF2-40B4-BE49-F238E27FC236}">
                <a16:creationId xmlns:a16="http://schemas.microsoft.com/office/drawing/2014/main" id="{CDC9DDC2-73B9-4295-BFE7-D021900D1C74}"/>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056116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2FB23-48EB-4607-963A-1C82DABE1A8D}"/>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554CE41E-A3E0-4E4A-A0E5-7AE5C37D644B}"/>
              </a:ext>
            </a:extLst>
          </p:cNvPr>
          <p:cNvGraphicFramePr>
            <a:graphicFrameLocks noGrp="1"/>
          </p:cNvGraphicFramePr>
          <p:nvPr>
            <p:ph type="chart" sz="quarter" idx="13"/>
            <p:extLst>
              <p:ext uri="{D42A27DB-BD31-4B8C-83A1-F6EECF244321}">
                <p14:modId xmlns:p14="http://schemas.microsoft.com/office/powerpoint/2010/main" val="197686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27E683-E781-4898-B768-899D81FF5CA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A0EDFF3-E4E5-4031-BB0C-DD9692E37B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9469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02204-6864-4AB3-908E-CE6C23E6C45A}"/>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992312C4-ED32-42C9-8715-35E1B97C84DB}"/>
              </a:ext>
            </a:extLst>
          </p:cNvPr>
          <p:cNvGraphicFramePr>
            <a:graphicFrameLocks noGrp="1"/>
          </p:cNvGraphicFramePr>
          <p:nvPr>
            <p:ph type="chart" sz="quarter" idx="13"/>
            <p:extLst>
              <p:ext uri="{D42A27DB-BD31-4B8C-83A1-F6EECF244321}">
                <p14:modId xmlns:p14="http://schemas.microsoft.com/office/powerpoint/2010/main" val="379645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64BB4B-CD55-4E14-888F-3A1B047D2C4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F91C1C8-1525-49CF-BE5F-C1A373A39D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2543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2AB34-D35F-4180-9E5C-6B86A1216E17}"/>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C725EFA3-D3BD-4B69-880D-CF02FC032671}"/>
              </a:ext>
            </a:extLst>
          </p:cNvPr>
          <p:cNvGraphicFramePr>
            <a:graphicFrameLocks noGrp="1"/>
          </p:cNvGraphicFramePr>
          <p:nvPr>
            <p:ph type="chart" sz="quarter" idx="13"/>
            <p:extLst>
              <p:ext uri="{D42A27DB-BD31-4B8C-83A1-F6EECF244321}">
                <p14:modId xmlns:p14="http://schemas.microsoft.com/office/powerpoint/2010/main" val="679303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5F1A6E-1F15-44AF-934D-7B644A2C709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8673037-16E3-4502-988D-A48837DC24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9574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808A3-6CE2-4BE8-8D5D-E477F18F2160}"/>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B87FE27A-E3B6-442F-ABB8-1D5CE7ED4DE2}"/>
              </a:ext>
            </a:extLst>
          </p:cNvPr>
          <p:cNvGraphicFramePr>
            <a:graphicFrameLocks noGrp="1"/>
          </p:cNvGraphicFramePr>
          <p:nvPr>
            <p:ph type="tbl" sz="quarter" idx="13"/>
            <p:extLst>
              <p:ext uri="{D42A27DB-BD31-4B8C-83A1-F6EECF244321}">
                <p14:modId xmlns:p14="http://schemas.microsoft.com/office/powerpoint/2010/main" val="3226552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78637553"/>
                    </a:ext>
                  </a:extLst>
                </a:gridCol>
                <a:gridCol w="987552">
                  <a:extLst>
                    <a:ext uri="{9D8B030D-6E8A-4147-A177-3AD203B41FA5}">
                      <a16:colId xmlns:a16="http://schemas.microsoft.com/office/drawing/2014/main" val="1299324563"/>
                    </a:ext>
                  </a:extLst>
                </a:gridCol>
                <a:gridCol w="987552">
                  <a:extLst>
                    <a:ext uri="{9D8B030D-6E8A-4147-A177-3AD203B41FA5}">
                      <a16:colId xmlns:a16="http://schemas.microsoft.com/office/drawing/2014/main" val="3557924335"/>
                    </a:ext>
                  </a:extLst>
                </a:gridCol>
                <a:gridCol w="987552">
                  <a:extLst>
                    <a:ext uri="{9D8B030D-6E8A-4147-A177-3AD203B41FA5}">
                      <a16:colId xmlns:a16="http://schemas.microsoft.com/office/drawing/2014/main" val="3575388873"/>
                    </a:ext>
                  </a:extLst>
                </a:gridCol>
                <a:gridCol w="987552">
                  <a:extLst>
                    <a:ext uri="{9D8B030D-6E8A-4147-A177-3AD203B41FA5}">
                      <a16:colId xmlns:a16="http://schemas.microsoft.com/office/drawing/2014/main" val="2535526284"/>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804886984"/>
                  </a:ext>
                </a:extLst>
              </a:tr>
              <a:tr h="370840">
                <a:tc>
                  <a:txBody>
                    <a:bodyPr/>
                    <a:lstStyle/>
                    <a:p>
                      <a:r>
                        <a:rPr lang="en-US" sz="1000" b="1"/>
                        <a:t>tmna_services - 2019-12-09 13:28:17</a:t>
                      </a:r>
                      <a:r>
                        <a:rPr lang="en-US" sz="1000"/>
                        <a:t>
 On Friday evening, team TMNAS participated in the sopaphilly Special Olympics Polar Plunge for the fourth year in a row!❄️Twelve brave plungers took a dip into an ice-cold pool at drexeluniv and together raised over ,000!!👏 Thank you to all who donated and to our plungers for #FreezinForAReason! #specialolympics #polarplunge2019 #polarplunge #giveback #experiencetmnas</a:t>
                      </a:r>
                    </a:p>
                  </a:txBody>
                  <a:tcPr/>
                </a:tc>
                <a:tc>
                  <a:txBody>
                    <a:bodyPr/>
                    <a:lstStyle/>
                    <a:p>
                      <a:r>
                        <a:rPr lang="en-US" sz="1000"/>
                        <a:t>57</a:t>
                      </a:r>
                    </a:p>
                  </a:txBody>
                  <a:tcPr/>
                </a:tc>
                <a:tc>
                  <a:txBody>
                    <a:bodyPr/>
                    <a:lstStyle/>
                    <a:p>
                      <a:r>
                        <a:rPr lang="en-US" sz="1000"/>
                        <a:t>0</a:t>
                      </a:r>
                    </a:p>
                  </a:txBody>
                  <a:tcPr/>
                </a:tc>
                <a:tc>
                  <a:txBody>
                    <a:bodyPr/>
                    <a:lstStyle/>
                    <a:p>
                      <a:r>
                        <a:rPr lang="en-US" sz="1000"/>
                        <a:t>13.8350 %</a:t>
                      </a:r>
                    </a:p>
                  </a:txBody>
                  <a:tcPr/>
                </a:tc>
                <a:tc>
                  <a:txBody>
                    <a:bodyPr/>
                    <a:lstStyle/>
                    <a:p>
                      <a:r>
                        <a:rPr lang="en-US" sz="1000"/>
                        <a:t>Carousel</a:t>
                      </a:r>
                    </a:p>
                  </a:txBody>
                  <a:tcPr/>
                </a:tc>
                <a:extLst>
                  <a:ext uri="{0D108BD9-81ED-4DB2-BD59-A6C34878D82A}">
                    <a16:rowId xmlns:a16="http://schemas.microsoft.com/office/drawing/2014/main" val="2474567807"/>
                  </a:ext>
                </a:extLst>
              </a:tr>
              <a:tr h="370840">
                <a:tc>
                  <a:txBody>
                    <a:bodyPr/>
                    <a:lstStyle/>
                    <a:p>
                      <a:r>
                        <a:rPr lang="en-US" sz="1000" b="1"/>
                        <a:t>tmna_services - 2019-12-16 10:33:28</a:t>
                      </a:r>
                      <a:r>
                        <a:rPr lang="en-US" sz="1000"/>
                        <a:t>
 Last week, TMNAS hosted our Annual Awards Reception to celebrate the holidays and our 2019 successes with great food (sagecatering_philly) and even better company! Congratulations to all of our Annual Award nominees and winners! ❄️👏🏆 #holidayparty #annualawards #recognition #holidays #holidayseason #celebrate #experiencetmnas</a:t>
                      </a:r>
                    </a:p>
                  </a:txBody>
                  <a:tcPr/>
                </a:tc>
                <a:tc>
                  <a:txBody>
                    <a:bodyPr/>
                    <a:lstStyle/>
                    <a:p>
                      <a:r>
                        <a:rPr lang="en-US" sz="1000"/>
                        <a:t>41</a:t>
                      </a:r>
                    </a:p>
                  </a:txBody>
                  <a:tcPr/>
                </a:tc>
                <a:tc>
                  <a:txBody>
                    <a:bodyPr/>
                    <a:lstStyle/>
                    <a:p>
                      <a:r>
                        <a:rPr lang="en-US" sz="1000"/>
                        <a:t>0</a:t>
                      </a:r>
                    </a:p>
                  </a:txBody>
                  <a:tcPr/>
                </a:tc>
                <a:tc>
                  <a:txBody>
                    <a:bodyPr/>
                    <a:lstStyle/>
                    <a:p>
                      <a:r>
                        <a:rPr lang="en-US" sz="1000"/>
                        <a:t>9.8558 %</a:t>
                      </a:r>
                    </a:p>
                  </a:txBody>
                  <a:tcPr/>
                </a:tc>
                <a:tc>
                  <a:txBody>
                    <a:bodyPr/>
                    <a:lstStyle/>
                    <a:p>
                      <a:r>
                        <a:rPr lang="en-US" sz="1000"/>
                        <a:t>Carousel</a:t>
                      </a:r>
                    </a:p>
                  </a:txBody>
                  <a:tcPr/>
                </a:tc>
                <a:extLst>
                  <a:ext uri="{0D108BD9-81ED-4DB2-BD59-A6C34878D82A}">
                    <a16:rowId xmlns:a16="http://schemas.microsoft.com/office/drawing/2014/main" val="2562626948"/>
                  </a:ext>
                </a:extLst>
              </a:tr>
              <a:tr h="370840">
                <a:tc>
                  <a:txBody>
                    <a:bodyPr/>
                    <a:lstStyle/>
                    <a:p>
                      <a:r>
                        <a:rPr lang="en-US" sz="1000" b="1"/>
                        <a:t>tmna_services - 2019-12-10 15:39:47</a:t>
                      </a:r>
                      <a:r>
                        <a:rPr lang="en-US" sz="1000"/>
                        <a:t>
 Please help us welcome our newest hires to TMNAS! We are excited to have you all join the team! #orientation #newhires #learning #development #experiencetmnas</a:t>
                      </a:r>
                    </a:p>
                  </a:txBody>
                  <a:tcPr/>
                </a:tc>
                <a:tc>
                  <a:txBody>
                    <a:bodyPr/>
                    <a:lstStyle/>
                    <a:p>
                      <a:r>
                        <a:rPr lang="en-US" sz="1000"/>
                        <a:t>38</a:t>
                      </a:r>
                    </a:p>
                  </a:txBody>
                  <a:tcPr/>
                </a:tc>
                <a:tc>
                  <a:txBody>
                    <a:bodyPr/>
                    <a:lstStyle/>
                    <a:p>
                      <a:r>
                        <a:rPr lang="en-US" sz="1000"/>
                        <a:t>0</a:t>
                      </a:r>
                    </a:p>
                  </a:txBody>
                  <a:tcPr/>
                </a:tc>
                <a:tc>
                  <a:txBody>
                    <a:bodyPr/>
                    <a:lstStyle/>
                    <a:p>
                      <a:r>
                        <a:rPr lang="en-US" sz="1000"/>
                        <a:t>9.2010 %</a:t>
                      </a:r>
                    </a:p>
                  </a:txBody>
                  <a:tcPr/>
                </a:tc>
                <a:tc>
                  <a:txBody>
                    <a:bodyPr/>
                    <a:lstStyle/>
                    <a:p>
                      <a:r>
                        <a:rPr lang="en-US" sz="1000"/>
                        <a:t>Image</a:t>
                      </a:r>
                    </a:p>
                  </a:txBody>
                  <a:tcPr/>
                </a:tc>
                <a:extLst>
                  <a:ext uri="{0D108BD9-81ED-4DB2-BD59-A6C34878D82A}">
                    <a16:rowId xmlns:a16="http://schemas.microsoft.com/office/drawing/2014/main" val="1036815667"/>
                  </a:ext>
                </a:extLst>
              </a:tr>
              <a:tr h="370840">
                <a:tc>
                  <a:txBody>
                    <a:bodyPr/>
                    <a:lstStyle/>
                    <a:p>
                      <a:r>
                        <a:rPr lang="en-US" sz="1000" b="1"/>
                        <a:t>tmna_services - 2019-12-19 10:56:47</a:t>
                      </a:r>
                      <a:r>
                        <a:rPr lang="en-US" sz="1000"/>
                        <a:t>
 TMNAS celebrated the holiday season with an “ugly” sweater contest on Monday! #holidays #uglysweater #contest #funatwork #experiencetmnas</a:t>
                      </a:r>
                    </a:p>
                  </a:txBody>
                  <a:tcPr/>
                </a:tc>
                <a:tc>
                  <a:txBody>
                    <a:bodyPr/>
                    <a:lstStyle/>
                    <a:p>
                      <a:r>
                        <a:rPr lang="en-US" sz="1000"/>
                        <a:t>32</a:t>
                      </a:r>
                    </a:p>
                  </a:txBody>
                  <a:tcPr/>
                </a:tc>
                <a:tc>
                  <a:txBody>
                    <a:bodyPr/>
                    <a:lstStyle/>
                    <a:p>
                      <a:r>
                        <a:rPr lang="en-US" sz="1000"/>
                        <a:t>0</a:t>
                      </a:r>
                    </a:p>
                  </a:txBody>
                  <a:tcPr/>
                </a:tc>
                <a:tc>
                  <a:txBody>
                    <a:bodyPr/>
                    <a:lstStyle/>
                    <a:p>
                      <a:r>
                        <a:rPr lang="en-US" sz="1000"/>
                        <a:t>7.7295 %</a:t>
                      </a:r>
                    </a:p>
                  </a:txBody>
                  <a:tcPr/>
                </a:tc>
                <a:tc>
                  <a:txBody>
                    <a:bodyPr/>
                    <a:lstStyle/>
                    <a:p>
                      <a:r>
                        <a:rPr lang="en-US" sz="1000"/>
                        <a:t>Image</a:t>
                      </a:r>
                    </a:p>
                  </a:txBody>
                  <a:tcPr/>
                </a:tc>
                <a:extLst>
                  <a:ext uri="{0D108BD9-81ED-4DB2-BD59-A6C34878D82A}">
                    <a16:rowId xmlns:a16="http://schemas.microsoft.com/office/drawing/2014/main" val="1869216411"/>
                  </a:ext>
                </a:extLst>
              </a:tr>
              <a:tr h="370840">
                <a:tc>
                  <a:txBody>
                    <a:bodyPr/>
                    <a:lstStyle/>
                    <a:p>
                      <a:r>
                        <a:rPr lang="en-US" sz="1000" b="1"/>
                        <a:t>tmna_services - 2019-12-17 14:51:56</a:t>
                      </a:r>
                      <a:r>
                        <a:rPr lang="en-US" sz="1000"/>
                        <a:t>
 Thank you to all of the employees who contributed to our annual toy drive supporting phillychildadvocates, a local charity that strives to improve the lives of abused and neglected kids through free legal and social services.🌟🎁 This year, TMNAS was able to brighten the holidays for 70 children!! #toydrive #giveback #holiday #holidaygiving #childadvocate #experiencetmnas</a:t>
                      </a:r>
                    </a:p>
                  </a:txBody>
                  <a:tcPr/>
                </a:tc>
                <a:tc>
                  <a:txBody>
                    <a:bodyPr/>
                    <a:lstStyle/>
                    <a:p>
                      <a:r>
                        <a:rPr lang="en-US" sz="1000"/>
                        <a:t>29</a:t>
                      </a:r>
                    </a:p>
                  </a:txBody>
                  <a:tcPr/>
                </a:tc>
                <a:tc>
                  <a:txBody>
                    <a:bodyPr/>
                    <a:lstStyle/>
                    <a:p>
                      <a:r>
                        <a:rPr lang="en-US" sz="1000"/>
                        <a:t>0</a:t>
                      </a:r>
                    </a:p>
                  </a:txBody>
                  <a:tcPr/>
                </a:tc>
                <a:tc>
                  <a:txBody>
                    <a:bodyPr/>
                    <a:lstStyle/>
                    <a:p>
                      <a:r>
                        <a:rPr lang="en-US" sz="1000"/>
                        <a:t>6.9880 %</a:t>
                      </a:r>
                    </a:p>
                  </a:txBody>
                  <a:tcPr/>
                </a:tc>
                <a:tc>
                  <a:txBody>
                    <a:bodyPr/>
                    <a:lstStyle/>
                    <a:p>
                      <a:r>
                        <a:rPr lang="en-US" sz="1000"/>
                        <a:t>Image</a:t>
                      </a:r>
                    </a:p>
                  </a:txBody>
                  <a:tcPr/>
                </a:tc>
                <a:extLst>
                  <a:ext uri="{0D108BD9-81ED-4DB2-BD59-A6C34878D82A}">
                    <a16:rowId xmlns:a16="http://schemas.microsoft.com/office/drawing/2014/main" val="2175189037"/>
                  </a:ext>
                </a:extLst>
              </a:tr>
            </a:tbl>
          </a:graphicData>
        </a:graphic>
      </p:graphicFrame>
      <p:sp>
        <p:nvSpPr>
          <p:cNvPr id="4" name="Text Placeholder 3">
            <a:extLst>
              <a:ext uri="{FF2B5EF4-FFF2-40B4-BE49-F238E27FC236}">
                <a16:creationId xmlns:a16="http://schemas.microsoft.com/office/drawing/2014/main" id="{11A620CC-DD85-4150-B686-08B40C81177B}"/>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609854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6CF8-062D-49D8-BA99-051FD34F113E}"/>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6B9F6BE2-204A-4D91-AAAD-5B5B2C2D3911}"/>
              </a:ext>
            </a:extLst>
          </p:cNvPr>
          <p:cNvGraphicFramePr>
            <a:graphicFrameLocks noGrp="1"/>
          </p:cNvGraphicFramePr>
          <p:nvPr>
            <p:ph type="tbl" sz="quarter" idx="13"/>
            <p:extLst>
              <p:ext uri="{D42A27DB-BD31-4B8C-83A1-F6EECF244321}">
                <p14:modId xmlns:p14="http://schemas.microsoft.com/office/powerpoint/2010/main" val="1415710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4072495057"/>
                    </a:ext>
                  </a:extLst>
                </a:gridCol>
                <a:gridCol w="493776">
                  <a:extLst>
                    <a:ext uri="{9D8B030D-6E8A-4147-A177-3AD203B41FA5}">
                      <a16:colId xmlns:a16="http://schemas.microsoft.com/office/drawing/2014/main" val="4168875056"/>
                    </a:ext>
                  </a:extLst>
                </a:gridCol>
                <a:gridCol w="246888">
                  <a:extLst>
                    <a:ext uri="{9D8B030D-6E8A-4147-A177-3AD203B41FA5}">
                      <a16:colId xmlns:a16="http://schemas.microsoft.com/office/drawing/2014/main" val="1898584340"/>
                    </a:ext>
                  </a:extLst>
                </a:gridCol>
                <a:gridCol w="246888">
                  <a:extLst>
                    <a:ext uri="{9D8B030D-6E8A-4147-A177-3AD203B41FA5}">
                      <a16:colId xmlns:a16="http://schemas.microsoft.com/office/drawing/2014/main" val="2753840975"/>
                    </a:ext>
                  </a:extLst>
                </a:gridCol>
                <a:gridCol w="246888">
                  <a:extLst>
                    <a:ext uri="{9D8B030D-6E8A-4147-A177-3AD203B41FA5}">
                      <a16:colId xmlns:a16="http://schemas.microsoft.com/office/drawing/2014/main" val="3394662376"/>
                    </a:ext>
                  </a:extLst>
                </a:gridCol>
                <a:gridCol w="246888">
                  <a:extLst>
                    <a:ext uri="{9D8B030D-6E8A-4147-A177-3AD203B41FA5}">
                      <a16:colId xmlns:a16="http://schemas.microsoft.com/office/drawing/2014/main" val="398646634"/>
                    </a:ext>
                  </a:extLst>
                </a:gridCol>
                <a:gridCol w="246888">
                  <a:extLst>
                    <a:ext uri="{9D8B030D-6E8A-4147-A177-3AD203B41FA5}">
                      <a16:colId xmlns:a16="http://schemas.microsoft.com/office/drawing/2014/main" val="1597763559"/>
                    </a:ext>
                  </a:extLst>
                </a:gridCol>
                <a:gridCol w="246888">
                  <a:extLst>
                    <a:ext uri="{9D8B030D-6E8A-4147-A177-3AD203B41FA5}">
                      <a16:colId xmlns:a16="http://schemas.microsoft.com/office/drawing/2014/main" val="826944635"/>
                    </a:ext>
                  </a:extLst>
                </a:gridCol>
                <a:gridCol w="246888">
                  <a:extLst>
                    <a:ext uri="{9D8B030D-6E8A-4147-A177-3AD203B41FA5}">
                      <a16:colId xmlns:a16="http://schemas.microsoft.com/office/drawing/2014/main" val="481458179"/>
                    </a:ext>
                  </a:extLst>
                </a:gridCol>
                <a:gridCol w="246888">
                  <a:extLst>
                    <a:ext uri="{9D8B030D-6E8A-4147-A177-3AD203B41FA5}">
                      <a16:colId xmlns:a16="http://schemas.microsoft.com/office/drawing/2014/main" val="2931145796"/>
                    </a:ext>
                  </a:extLst>
                </a:gridCol>
                <a:gridCol w="246888">
                  <a:extLst>
                    <a:ext uri="{9D8B030D-6E8A-4147-A177-3AD203B41FA5}">
                      <a16:colId xmlns:a16="http://schemas.microsoft.com/office/drawing/2014/main" val="176648509"/>
                    </a:ext>
                  </a:extLst>
                </a:gridCol>
                <a:gridCol w="246888">
                  <a:extLst>
                    <a:ext uri="{9D8B030D-6E8A-4147-A177-3AD203B41FA5}">
                      <a16:colId xmlns:a16="http://schemas.microsoft.com/office/drawing/2014/main" val="3388930718"/>
                    </a:ext>
                  </a:extLst>
                </a:gridCol>
                <a:gridCol w="246888">
                  <a:extLst>
                    <a:ext uri="{9D8B030D-6E8A-4147-A177-3AD203B41FA5}">
                      <a16:colId xmlns:a16="http://schemas.microsoft.com/office/drawing/2014/main" val="2064414417"/>
                    </a:ext>
                  </a:extLst>
                </a:gridCol>
                <a:gridCol w="246888">
                  <a:extLst>
                    <a:ext uri="{9D8B030D-6E8A-4147-A177-3AD203B41FA5}">
                      <a16:colId xmlns:a16="http://schemas.microsoft.com/office/drawing/2014/main" val="849283430"/>
                    </a:ext>
                  </a:extLst>
                </a:gridCol>
                <a:gridCol w="246888">
                  <a:extLst>
                    <a:ext uri="{9D8B030D-6E8A-4147-A177-3AD203B41FA5}">
                      <a16:colId xmlns:a16="http://schemas.microsoft.com/office/drawing/2014/main" val="1452533776"/>
                    </a:ext>
                  </a:extLst>
                </a:gridCol>
                <a:gridCol w="246888">
                  <a:extLst>
                    <a:ext uri="{9D8B030D-6E8A-4147-A177-3AD203B41FA5}">
                      <a16:colId xmlns:a16="http://schemas.microsoft.com/office/drawing/2014/main" val="1510202734"/>
                    </a:ext>
                  </a:extLst>
                </a:gridCol>
                <a:gridCol w="246888">
                  <a:extLst>
                    <a:ext uri="{9D8B030D-6E8A-4147-A177-3AD203B41FA5}">
                      <a16:colId xmlns:a16="http://schemas.microsoft.com/office/drawing/2014/main" val="1728254132"/>
                    </a:ext>
                  </a:extLst>
                </a:gridCol>
                <a:gridCol w="246888">
                  <a:extLst>
                    <a:ext uri="{9D8B030D-6E8A-4147-A177-3AD203B41FA5}">
                      <a16:colId xmlns:a16="http://schemas.microsoft.com/office/drawing/2014/main" val="2533274151"/>
                    </a:ext>
                  </a:extLst>
                </a:gridCol>
                <a:gridCol w="246888">
                  <a:extLst>
                    <a:ext uri="{9D8B030D-6E8A-4147-A177-3AD203B41FA5}">
                      <a16:colId xmlns:a16="http://schemas.microsoft.com/office/drawing/2014/main" val="646562652"/>
                    </a:ext>
                  </a:extLst>
                </a:gridCol>
                <a:gridCol w="246888">
                  <a:extLst>
                    <a:ext uri="{9D8B030D-6E8A-4147-A177-3AD203B41FA5}">
                      <a16:colId xmlns:a16="http://schemas.microsoft.com/office/drawing/2014/main" val="2719832980"/>
                    </a:ext>
                  </a:extLst>
                </a:gridCol>
                <a:gridCol w="246888">
                  <a:extLst>
                    <a:ext uri="{9D8B030D-6E8A-4147-A177-3AD203B41FA5}">
                      <a16:colId xmlns:a16="http://schemas.microsoft.com/office/drawing/2014/main" val="2699390601"/>
                    </a:ext>
                  </a:extLst>
                </a:gridCol>
                <a:gridCol w="246888">
                  <a:extLst>
                    <a:ext uri="{9D8B030D-6E8A-4147-A177-3AD203B41FA5}">
                      <a16:colId xmlns:a16="http://schemas.microsoft.com/office/drawing/2014/main" val="223141595"/>
                    </a:ext>
                  </a:extLst>
                </a:gridCol>
                <a:gridCol w="246888">
                  <a:extLst>
                    <a:ext uri="{9D8B030D-6E8A-4147-A177-3AD203B41FA5}">
                      <a16:colId xmlns:a16="http://schemas.microsoft.com/office/drawing/2014/main" val="338411274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3064995"/>
                  </a:ext>
                </a:extLst>
              </a:tr>
              <a:tr h="370840">
                <a:tc>
                  <a:txBody>
                    <a:bodyPr/>
                    <a:lstStyle/>
                    <a:p>
                      <a:r>
                        <a:rPr lang="en-US" sz="1000"/>
                        <a:t>TMNAS</a:t>
                      </a:r>
                    </a:p>
                  </a:txBody>
                  <a:tcPr/>
                </a:tc>
                <a:tc>
                  <a:txBody>
                    <a:bodyPr/>
                    <a:lstStyle/>
                    <a:p>
                      <a:r>
                        <a:rPr lang="en-US" sz="1000"/>
                        <a:t>65</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7.8125 %</a:t>
                      </a:r>
                    </a:p>
                  </a:txBody>
                  <a:tcPr/>
                </a:tc>
                <a:tc>
                  <a:txBody>
                    <a:bodyPr/>
                    <a:lstStyle/>
                    <a:p>
                      <a:r>
                        <a:rPr lang="en-US" sz="1000"/>
                        <a:t>0.0 %</a:t>
                      </a:r>
                    </a:p>
                  </a:txBody>
                  <a:tcPr/>
                </a:tc>
                <a:extLst>
                  <a:ext uri="{0D108BD9-81ED-4DB2-BD59-A6C34878D82A}">
                    <a16:rowId xmlns:a16="http://schemas.microsoft.com/office/drawing/2014/main" val="3170827421"/>
                  </a:ext>
                </a:extLst>
              </a:tr>
            </a:tbl>
          </a:graphicData>
        </a:graphic>
      </p:graphicFrame>
      <p:sp>
        <p:nvSpPr>
          <p:cNvPr id="4" name="Text Placeholder 3">
            <a:extLst>
              <a:ext uri="{FF2B5EF4-FFF2-40B4-BE49-F238E27FC236}">
                <a16:creationId xmlns:a16="http://schemas.microsoft.com/office/drawing/2014/main" id="{AF2B9E02-1766-4F36-91C9-D1BC60BBC75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473150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CC332-1037-4BB7-A245-41241FCD0A82}"/>
              </a:ext>
            </a:extLst>
          </p:cNvPr>
          <p:cNvSpPr>
            <a:spLocks noGrp="1"/>
          </p:cNvSpPr>
          <p:nvPr>
            <p:ph type="title"/>
          </p:nvPr>
        </p:nvSpPr>
        <p:spPr/>
        <p:txBody>
          <a:bodyPr/>
          <a:lstStyle/>
          <a:p>
            <a:r>
              <a:rPr lang="en-US"/>
              <a:t>Facebook Own Posts Table | TMNAS</a:t>
            </a:r>
          </a:p>
        </p:txBody>
      </p:sp>
      <p:graphicFrame>
        <p:nvGraphicFramePr>
          <p:cNvPr id="5" name="Table Placeholder 4">
            <a:extLst>
              <a:ext uri="{FF2B5EF4-FFF2-40B4-BE49-F238E27FC236}">
                <a16:creationId xmlns:a16="http://schemas.microsoft.com/office/drawing/2014/main" id="{1D5BD583-4BFF-4787-B4AE-0623AC54CEE4}"/>
              </a:ext>
            </a:extLst>
          </p:cNvPr>
          <p:cNvGraphicFramePr>
            <a:graphicFrameLocks noGrp="1"/>
          </p:cNvGraphicFramePr>
          <p:nvPr>
            <p:ph type="tbl" sz="quarter" idx="13"/>
            <p:extLst>
              <p:ext uri="{D42A27DB-BD31-4B8C-83A1-F6EECF244321}">
                <p14:modId xmlns:p14="http://schemas.microsoft.com/office/powerpoint/2010/main" val="1259323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82443006"/>
                    </a:ext>
                  </a:extLst>
                </a:gridCol>
                <a:gridCol w="905256">
                  <a:extLst>
                    <a:ext uri="{9D8B030D-6E8A-4147-A177-3AD203B41FA5}">
                      <a16:colId xmlns:a16="http://schemas.microsoft.com/office/drawing/2014/main" val="2836350117"/>
                    </a:ext>
                  </a:extLst>
                </a:gridCol>
                <a:gridCol w="658368">
                  <a:extLst>
                    <a:ext uri="{9D8B030D-6E8A-4147-A177-3AD203B41FA5}">
                      <a16:colId xmlns:a16="http://schemas.microsoft.com/office/drawing/2014/main" val="2929678832"/>
                    </a:ext>
                  </a:extLst>
                </a:gridCol>
                <a:gridCol w="329184">
                  <a:extLst>
                    <a:ext uri="{9D8B030D-6E8A-4147-A177-3AD203B41FA5}">
                      <a16:colId xmlns:a16="http://schemas.microsoft.com/office/drawing/2014/main" val="3724603269"/>
                    </a:ext>
                  </a:extLst>
                </a:gridCol>
                <a:gridCol w="329184">
                  <a:extLst>
                    <a:ext uri="{9D8B030D-6E8A-4147-A177-3AD203B41FA5}">
                      <a16:colId xmlns:a16="http://schemas.microsoft.com/office/drawing/2014/main" val="567084198"/>
                    </a:ext>
                  </a:extLst>
                </a:gridCol>
                <a:gridCol w="329184">
                  <a:extLst>
                    <a:ext uri="{9D8B030D-6E8A-4147-A177-3AD203B41FA5}">
                      <a16:colId xmlns:a16="http://schemas.microsoft.com/office/drawing/2014/main" val="284776626"/>
                    </a:ext>
                  </a:extLst>
                </a:gridCol>
                <a:gridCol w="329184">
                  <a:extLst>
                    <a:ext uri="{9D8B030D-6E8A-4147-A177-3AD203B41FA5}">
                      <a16:colId xmlns:a16="http://schemas.microsoft.com/office/drawing/2014/main" val="519894625"/>
                    </a:ext>
                  </a:extLst>
                </a:gridCol>
                <a:gridCol w="329184">
                  <a:extLst>
                    <a:ext uri="{9D8B030D-6E8A-4147-A177-3AD203B41FA5}">
                      <a16:colId xmlns:a16="http://schemas.microsoft.com/office/drawing/2014/main" val="4116443700"/>
                    </a:ext>
                  </a:extLst>
                </a:gridCol>
                <a:gridCol w="329184">
                  <a:extLst>
                    <a:ext uri="{9D8B030D-6E8A-4147-A177-3AD203B41FA5}">
                      <a16:colId xmlns:a16="http://schemas.microsoft.com/office/drawing/2014/main" val="2589352214"/>
                    </a:ext>
                  </a:extLst>
                </a:gridCol>
                <a:gridCol w="329184">
                  <a:extLst>
                    <a:ext uri="{9D8B030D-6E8A-4147-A177-3AD203B41FA5}">
                      <a16:colId xmlns:a16="http://schemas.microsoft.com/office/drawing/2014/main" val="540431083"/>
                    </a:ext>
                  </a:extLst>
                </a:gridCol>
                <a:gridCol w="329184">
                  <a:extLst>
                    <a:ext uri="{9D8B030D-6E8A-4147-A177-3AD203B41FA5}">
                      <a16:colId xmlns:a16="http://schemas.microsoft.com/office/drawing/2014/main" val="1660259192"/>
                    </a:ext>
                  </a:extLst>
                </a:gridCol>
                <a:gridCol w="329184">
                  <a:extLst>
                    <a:ext uri="{9D8B030D-6E8A-4147-A177-3AD203B41FA5}">
                      <a16:colId xmlns:a16="http://schemas.microsoft.com/office/drawing/2014/main" val="1964397769"/>
                    </a:ext>
                  </a:extLst>
                </a:gridCol>
                <a:gridCol w="329184">
                  <a:extLst>
                    <a:ext uri="{9D8B030D-6E8A-4147-A177-3AD203B41FA5}">
                      <a16:colId xmlns:a16="http://schemas.microsoft.com/office/drawing/2014/main" val="2586404944"/>
                    </a:ext>
                  </a:extLst>
                </a:gridCol>
                <a:gridCol w="329184">
                  <a:extLst>
                    <a:ext uri="{9D8B030D-6E8A-4147-A177-3AD203B41FA5}">
                      <a16:colId xmlns:a16="http://schemas.microsoft.com/office/drawing/2014/main" val="150228911"/>
                    </a:ext>
                  </a:extLst>
                </a:gridCol>
                <a:gridCol w="329184">
                  <a:extLst>
                    <a:ext uri="{9D8B030D-6E8A-4147-A177-3AD203B41FA5}">
                      <a16:colId xmlns:a16="http://schemas.microsoft.com/office/drawing/2014/main" val="314966520"/>
                    </a:ext>
                  </a:extLst>
                </a:gridCol>
                <a:gridCol w="329184">
                  <a:extLst>
                    <a:ext uri="{9D8B030D-6E8A-4147-A177-3AD203B41FA5}">
                      <a16:colId xmlns:a16="http://schemas.microsoft.com/office/drawing/2014/main" val="2226045565"/>
                    </a:ext>
                  </a:extLst>
                </a:gridCol>
                <a:gridCol w="329184">
                  <a:extLst>
                    <a:ext uri="{9D8B030D-6E8A-4147-A177-3AD203B41FA5}">
                      <a16:colId xmlns:a16="http://schemas.microsoft.com/office/drawing/2014/main" val="543968948"/>
                    </a:ext>
                  </a:extLst>
                </a:gridCol>
                <a:gridCol w="329184">
                  <a:extLst>
                    <a:ext uri="{9D8B030D-6E8A-4147-A177-3AD203B41FA5}">
                      <a16:colId xmlns:a16="http://schemas.microsoft.com/office/drawing/2014/main" val="269634358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Wow</a:t>
                      </a:r>
                    </a:p>
                  </a:txBody>
                  <a:tcPr/>
                </a:tc>
                <a:tc>
                  <a:txBody>
                    <a:bodyPr/>
                    <a:lstStyle/>
                    <a:p>
                      <a:r>
                        <a:rPr lang="en-US" sz="1000"/>
                        <a:t>Haha</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Shared Post?</a:t>
                      </a:r>
                    </a:p>
                  </a:txBody>
                  <a:tcPr/>
                </a:tc>
                <a:tc>
                  <a:txBody>
                    <a:bodyPr/>
                    <a:lstStyle/>
                    <a:p>
                      <a:r>
                        <a:rPr lang="en-US" sz="1000"/>
                        <a:t>Sponsored?</a:t>
                      </a:r>
                    </a:p>
                  </a:txBody>
                  <a:tcPr/>
                </a:tc>
                <a:extLst>
                  <a:ext uri="{0D108BD9-81ED-4DB2-BD59-A6C34878D82A}">
                    <a16:rowId xmlns:a16="http://schemas.microsoft.com/office/drawing/2014/main" val="3933667082"/>
                  </a:ext>
                </a:extLst>
              </a:tr>
              <a:tr h="370840">
                <a:tc>
                  <a:txBody>
                    <a:bodyPr/>
                    <a:lstStyle/>
                    <a:p>
                      <a:r>
                        <a:rPr lang="en-US" sz="1000" b="1"/>
                        <a:t>TMNAS - 2019-12-24 11:18:59</a:t>
                      </a:r>
                      <a:r>
                        <a:rPr lang="en-US" sz="1000"/>
                        <a:t>
 TMNA Services will be closing at 12pm today and remain closed until December 26th. We wish you and your family a safe and happy holiday!</a:t>
                      </a:r>
                    </a:p>
                  </a:txBody>
                  <a:tcPr/>
                </a:tc>
                <a:tc>
                  <a:txBody>
                    <a:bodyPr/>
                    <a:lstStyle/>
                    <a:p>
                      <a:r>
                        <a:rPr lang="en-US" sz="1000"/>
                        <a:t>https://scontent.xx.fbcdn.net/v/t1.0-9/p720x720/79957073_1328360224035076_5690170186401841152_n.jpg?_nc_cat=109&amp;_nc_ohc=8U7axxaJc2wAQkL9Fa9CccHwno4__YY-raW6lzcMPNATm2V1uqsIDM_0Q&amp;_nc_ht=scontent.xx&amp;oh=481036bc694590da7202b4cfe7ade8bd&amp;oe=5E6AD92A</a:t>
                      </a:r>
                    </a:p>
                  </a:txBody>
                  <a:tcPr/>
                </a:tc>
                <a:tc>
                  <a:txBody>
                    <a:bodyPr/>
                    <a:lstStyle/>
                    <a:p>
                      <a:r>
                        <a:rPr lang="en-US" sz="1000"/>
                        <a:t>12/28/2019 03:20:53</a:t>
                      </a:r>
                    </a:p>
                  </a:txBody>
                  <a:tcPr/>
                </a:tc>
                <a:tc>
                  <a:txBody>
                    <a:bodyPr/>
                    <a:lstStyle/>
                    <a:p>
                      <a:r>
                        <a:rPr lang="en-US" sz="1000"/>
                        <a:t>5</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7.8125 %</a:t>
                      </a:r>
                    </a:p>
                  </a:txBody>
                  <a:tcPr/>
                </a:tc>
                <a:tc>
                  <a:txBody>
                    <a:bodyPr/>
                    <a:lstStyle/>
                    <a:p>
                      <a:r>
                        <a:rPr lang="en-US" sz="1000"/>
                        <a:t>Photo</a:t>
                      </a:r>
                    </a:p>
                  </a:txBody>
                  <a:tcPr/>
                </a:tc>
                <a:tc>
                  <a:txBody>
                    <a:bodyPr/>
                    <a:lstStyle/>
                    <a:p>
                      <a:r>
                        <a:rPr lang="en-US" sz="1000"/>
                        <a:t>No</a:t>
                      </a:r>
                    </a:p>
                  </a:txBody>
                  <a:tcPr/>
                </a:tc>
                <a:tc>
                  <a:txBody>
                    <a:bodyPr/>
                    <a:lstStyle/>
                    <a:p>
                      <a:r>
                        <a:rPr lang="en-US" sz="1000"/>
                        <a:t>Highly Unlikely</a:t>
                      </a:r>
                    </a:p>
                  </a:txBody>
                  <a:tcPr/>
                </a:tc>
                <a:extLst>
                  <a:ext uri="{0D108BD9-81ED-4DB2-BD59-A6C34878D82A}">
                    <a16:rowId xmlns:a16="http://schemas.microsoft.com/office/drawing/2014/main" val="2330996014"/>
                  </a:ext>
                </a:extLst>
              </a:tr>
            </a:tbl>
          </a:graphicData>
        </a:graphic>
      </p:graphicFrame>
      <p:sp>
        <p:nvSpPr>
          <p:cNvPr id="4" name="Text Placeholder 3">
            <a:extLst>
              <a:ext uri="{FF2B5EF4-FFF2-40B4-BE49-F238E27FC236}">
                <a16:creationId xmlns:a16="http://schemas.microsoft.com/office/drawing/2014/main" id="{0EA7D2BF-58AB-4C16-AD61-DD434911457B}"/>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303457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F847A-73EF-45EF-B5D1-DD2F77FC5502}"/>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FE2B27AF-749A-4832-A09C-3A7D9B004B53}"/>
              </a:ext>
            </a:extLst>
          </p:cNvPr>
          <p:cNvGraphicFramePr>
            <a:graphicFrameLocks noGrp="1"/>
          </p:cNvGraphicFramePr>
          <p:nvPr>
            <p:ph type="chart" sz="quarter" idx="13"/>
            <p:extLst>
              <p:ext uri="{D42A27DB-BD31-4B8C-83A1-F6EECF244321}">
                <p14:modId xmlns:p14="http://schemas.microsoft.com/office/powerpoint/2010/main" val="263214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97B6F3-3FC3-4E79-A7B7-8B1744FB9E7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74CBCCE-DF41-41EE-B1FC-B74C1CE71C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0676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51FB8-2D7F-46E9-BD91-1BE5DBCE3423}"/>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5FBCD1D9-6AE3-4763-BCB9-885D673077F4}"/>
              </a:ext>
            </a:extLst>
          </p:cNvPr>
          <p:cNvGraphicFramePr>
            <a:graphicFrameLocks noGrp="1"/>
          </p:cNvGraphicFramePr>
          <p:nvPr>
            <p:ph type="chart" sz="quarter" idx="13"/>
            <p:extLst>
              <p:ext uri="{D42A27DB-BD31-4B8C-83A1-F6EECF244321}">
                <p14:modId xmlns:p14="http://schemas.microsoft.com/office/powerpoint/2010/main" val="2935471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029026-7A04-400B-A895-8F30F262B22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82FE93C-F84A-41F1-AF6A-E8EB0F135C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719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A4ED4-846B-4AE0-9FAC-589367A4B27C}"/>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24EAA3E7-9DDC-4583-80D4-73BFDB57F23D}"/>
              </a:ext>
            </a:extLst>
          </p:cNvPr>
          <p:cNvGraphicFramePr>
            <a:graphicFrameLocks noGrp="1"/>
          </p:cNvGraphicFramePr>
          <p:nvPr>
            <p:ph type="chart" sz="quarter" idx="13"/>
            <p:extLst>
              <p:ext uri="{D42A27DB-BD31-4B8C-83A1-F6EECF244321}">
                <p14:modId xmlns:p14="http://schemas.microsoft.com/office/powerpoint/2010/main" val="3099552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9D9253-C596-425A-99E2-5E06BB89B2A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DB30097-858D-4DD3-AC4B-AE26C5B1D7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92292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858</Words>
  <Application>Microsoft Office PowerPoint</Application>
  <PresentationFormat>On-screen Show (4:3)</PresentationFormat>
  <Paragraphs>346</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Key Metrics Table | TMNAS</vt:lpstr>
      <vt:lpstr>LinkedIn LinkedIn Followers Change | TMNAS</vt:lpstr>
      <vt:lpstr>LinkedIn Average Interactions Per LinkedIn Update | TMNAS</vt:lpstr>
      <vt:lpstr>LinkedIn Total Interactions Per Month | TMNAS</vt:lpstr>
      <vt:lpstr>LinkedIn Posts Table | TMNAS</vt:lpstr>
      <vt:lpstr>Instagram Key Metrics Table | TMNAS</vt:lpstr>
      <vt:lpstr>Instagram Instagram Followers Change | TMNAS</vt:lpstr>
      <vt:lpstr>Instagram Average Interactions Per Instagram Post | TMNAS</vt:lpstr>
      <vt:lpstr>Instagram Total Interactions Per Month | TMNAS</vt:lpstr>
      <vt:lpstr>Instagram Top Instagram Posts Table | TMNAS</vt:lpstr>
      <vt:lpstr>Facebook Key Metrics Table | TMNAS</vt:lpstr>
      <vt:lpstr>Facebook Own Posts Table | TMNAS</vt:lpstr>
      <vt:lpstr>Facebook Facebook Fans Change | TMNAS</vt:lpstr>
      <vt:lpstr>Facebook Average Interactions Per Facebook Post | TMNAS</vt:lpstr>
      <vt:lpstr>Facebook Total Interactions Per Month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Peiniger</dc:creator>
  <cp:lastModifiedBy>Frederik Peiniger</cp:lastModifiedBy>
  <cp:revision>1</cp:revision>
  <dcterms:created xsi:type="dcterms:W3CDTF">2020-01-17T20:03:23Z</dcterms:created>
  <dcterms:modified xsi:type="dcterms:W3CDTF">2020-01-17T20:03:53Z</dcterms:modified>
</cp:coreProperties>
</file>