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1" r:id="rId26"/>
    <p:sldId id="282" r:id="rId27"/>
    <p:sldId id="283"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43800</c:v>
                </c:pt>
              </c:numCache>
            </c:numRef>
          </c:cat>
          <c:val>
            <c:numRef>
              <c:f>Sheet1!$B$2</c:f>
              <c:numCache>
                <c:formatCode>General</c:formatCode>
                <c:ptCount val="1"/>
                <c:pt idx="0">
                  <c:v>325</c:v>
                </c:pt>
              </c:numCache>
            </c:numRef>
          </c:val>
          <c:extLst>
            <c:ext xmlns:c16="http://schemas.microsoft.com/office/drawing/2014/chart" uri="{C3380CC4-5D6E-409C-BE32-E72D297353CC}">
              <c16:uniqueId val="{00000000-85DB-4E19-BB02-CEC177224087}"/>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43800</c:v>
                </c:pt>
              </c:numCache>
            </c:numRef>
          </c:cat>
          <c:val>
            <c:numRef>
              <c:f>Sheet1!$C$2</c:f>
              <c:numCache>
                <c:formatCode>General</c:formatCode>
                <c:ptCount val="1"/>
                <c:pt idx="0">
                  <c:v>292</c:v>
                </c:pt>
              </c:numCache>
            </c:numRef>
          </c:val>
          <c:extLst>
            <c:ext xmlns:c16="http://schemas.microsoft.com/office/drawing/2014/chart" uri="{C3380CC4-5D6E-409C-BE32-E72D297353CC}">
              <c16:uniqueId val="{00000001-85DB-4E19-BB02-CEC177224087}"/>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43800</c:v>
                </c:pt>
              </c:numCache>
            </c:numRef>
          </c:cat>
          <c:val>
            <c:numRef>
              <c:f>Sheet1!$D$2</c:f>
              <c:numCache>
                <c:formatCode>General</c:formatCode>
                <c:ptCount val="1"/>
                <c:pt idx="0">
                  <c:v>14160</c:v>
                </c:pt>
              </c:numCache>
            </c:numRef>
          </c:val>
          <c:extLst>
            <c:ext xmlns:c16="http://schemas.microsoft.com/office/drawing/2014/chart" uri="{C3380CC4-5D6E-409C-BE32-E72D297353CC}">
              <c16:uniqueId val="{00000002-85DB-4E19-BB02-CEC177224087}"/>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43800</c:v>
                </c:pt>
              </c:numCache>
            </c:numRef>
          </c:cat>
          <c:val>
            <c:numRef>
              <c:f>Sheet1!$E$2</c:f>
              <c:numCache>
                <c:formatCode>General</c:formatCode>
                <c:ptCount val="1"/>
                <c:pt idx="0">
                  <c:v>164</c:v>
                </c:pt>
              </c:numCache>
            </c:numRef>
          </c:val>
          <c:extLst>
            <c:ext xmlns:c16="http://schemas.microsoft.com/office/drawing/2014/chart" uri="{C3380CC4-5D6E-409C-BE32-E72D297353CC}">
              <c16:uniqueId val="{00000003-85DB-4E19-BB02-CEC177224087}"/>
            </c:ext>
          </c:extLst>
        </c:ser>
        <c:dLbls>
          <c:showLegendKey val="0"/>
          <c:showVal val="0"/>
          <c:showCatName val="0"/>
          <c:showSerName val="0"/>
          <c:showPercent val="0"/>
          <c:showBubbleSize val="0"/>
        </c:dLbls>
        <c:gapWidth val="219"/>
        <c:overlap val="-27"/>
        <c:axId val="306874120"/>
        <c:axId val="305065360"/>
      </c:barChart>
      <c:dateAx>
        <c:axId val="306874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065360"/>
        <c:crosses val="autoZero"/>
        <c:auto val="1"/>
        <c:lblOffset val="100"/>
        <c:baseTimeUnit val="days"/>
      </c:dateAx>
      <c:valAx>
        <c:axId val="305065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874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c:v>
                </c:pt>
                <c:pt idx="1">
                  <c:v>-1</c:v>
                </c:pt>
                <c:pt idx="2">
                  <c:v>6</c:v>
                </c:pt>
                <c:pt idx="3">
                  <c:v>1</c:v>
                </c:pt>
                <c:pt idx="4">
                  <c:v>8</c:v>
                </c:pt>
                <c:pt idx="5">
                  <c:v>90</c:v>
                </c:pt>
                <c:pt idx="6">
                  <c:v>4</c:v>
                </c:pt>
                <c:pt idx="7">
                  <c:v>1</c:v>
                </c:pt>
                <c:pt idx="8">
                  <c:v>1</c:v>
                </c:pt>
                <c:pt idx="9">
                  <c:v>8</c:v>
                </c:pt>
                <c:pt idx="10">
                  <c:v>0</c:v>
                </c:pt>
                <c:pt idx="11">
                  <c:v>7</c:v>
                </c:pt>
              </c:numCache>
            </c:numRef>
          </c:val>
          <c:extLst>
            <c:ext xmlns:c16="http://schemas.microsoft.com/office/drawing/2014/chart" uri="{C3380CC4-5D6E-409C-BE32-E72D297353CC}">
              <c16:uniqueId val="{00000000-2AB1-49F9-A36E-113DC850E78B}"/>
            </c:ext>
          </c:extLst>
        </c:ser>
        <c:dLbls>
          <c:showLegendKey val="0"/>
          <c:showVal val="0"/>
          <c:showCatName val="0"/>
          <c:showSerName val="0"/>
          <c:showPercent val="0"/>
          <c:showBubbleSize val="0"/>
        </c:dLbls>
        <c:gapWidth val="219"/>
        <c:overlap val="-27"/>
        <c:axId val="350760920"/>
        <c:axId val="350761248"/>
      </c:barChart>
      <c:dateAx>
        <c:axId val="350760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761248"/>
        <c:crosses val="autoZero"/>
        <c:auto val="1"/>
        <c:lblOffset val="100"/>
        <c:baseTimeUnit val="months"/>
      </c:dateAx>
      <c:valAx>
        <c:axId val="350761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760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12</c:v>
                </c:pt>
                <c:pt idx="1">
                  <c:v>5</c:v>
                </c:pt>
                <c:pt idx="2">
                  <c:v>7</c:v>
                </c:pt>
                <c:pt idx="3">
                  <c:v>31</c:v>
                </c:pt>
                <c:pt idx="4">
                  <c:v>14</c:v>
                </c:pt>
                <c:pt idx="5">
                  <c:v>10</c:v>
                </c:pt>
                <c:pt idx="6">
                  <c:v>12</c:v>
                </c:pt>
                <c:pt idx="7">
                  <c:v>7</c:v>
                </c:pt>
                <c:pt idx="8">
                  <c:v>7</c:v>
                </c:pt>
                <c:pt idx="9">
                  <c:v>6</c:v>
                </c:pt>
                <c:pt idx="10">
                  <c:v>7</c:v>
                </c:pt>
                <c:pt idx="11">
                  <c:v>8</c:v>
                </c:pt>
              </c:numCache>
            </c:numRef>
          </c:val>
          <c:extLst>
            <c:ext xmlns:c16="http://schemas.microsoft.com/office/drawing/2014/chart" uri="{C3380CC4-5D6E-409C-BE32-E72D297353CC}">
              <c16:uniqueId val="{00000000-73B4-46DC-8D07-256401DFEA40}"/>
            </c:ext>
          </c:extLst>
        </c:ser>
        <c:dLbls>
          <c:showLegendKey val="0"/>
          <c:showVal val="0"/>
          <c:showCatName val="0"/>
          <c:showSerName val="0"/>
          <c:showPercent val="0"/>
          <c:showBubbleSize val="0"/>
        </c:dLbls>
        <c:gapWidth val="219"/>
        <c:overlap val="-27"/>
        <c:axId val="168295160"/>
        <c:axId val="168296800"/>
      </c:barChart>
      <c:dateAx>
        <c:axId val="168295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8296800"/>
        <c:crosses val="autoZero"/>
        <c:auto val="1"/>
        <c:lblOffset val="100"/>
        <c:baseTimeUnit val="months"/>
      </c:dateAx>
      <c:valAx>
        <c:axId val="168296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8295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2019-01</c:v>
                </c:pt>
                <c:pt idx="1">
                  <c:v>2019-02</c:v>
                </c:pt>
                <c:pt idx="2">
                  <c:v>2019-03</c:v>
                </c:pt>
                <c:pt idx="3">
                  <c:v>2019-04</c:v>
                </c:pt>
                <c:pt idx="4">
                  <c:v>2019-05</c:v>
                </c:pt>
                <c:pt idx="5">
                  <c:v>2019-06</c:v>
                </c:pt>
                <c:pt idx="6">
                  <c:v>2019-07</c:v>
                </c:pt>
                <c:pt idx="7">
                  <c:v>2019-08</c:v>
                </c:pt>
                <c:pt idx="8">
                  <c:v>2019-09</c:v>
                </c:pt>
                <c:pt idx="9">
                  <c:v>2019-10</c:v>
                </c:pt>
                <c:pt idx="10">
                  <c:v>2019-11</c:v>
                </c:pt>
                <c:pt idx="11">
                  <c:v>2019-12</c:v>
                </c:pt>
              </c:strCache>
            </c:strRef>
          </c:cat>
          <c:val>
            <c:numRef>
              <c:f>Sheet1!$B$2:$B$13</c:f>
              <c:numCache>
                <c:formatCode>General</c:formatCode>
                <c:ptCount val="12"/>
                <c:pt idx="0">
                  <c:v>155</c:v>
                </c:pt>
                <c:pt idx="1">
                  <c:v>64</c:v>
                </c:pt>
                <c:pt idx="2">
                  <c:v>94</c:v>
                </c:pt>
                <c:pt idx="3">
                  <c:v>399</c:v>
                </c:pt>
                <c:pt idx="4">
                  <c:v>222</c:v>
                </c:pt>
                <c:pt idx="5">
                  <c:v>142</c:v>
                </c:pt>
                <c:pt idx="6">
                  <c:v>219</c:v>
                </c:pt>
                <c:pt idx="7">
                  <c:v>112</c:v>
                </c:pt>
                <c:pt idx="8">
                  <c:v>113</c:v>
                </c:pt>
                <c:pt idx="9">
                  <c:v>96</c:v>
                </c:pt>
                <c:pt idx="10">
                  <c:v>106</c:v>
                </c:pt>
                <c:pt idx="11">
                  <c:v>126</c:v>
                </c:pt>
              </c:numCache>
            </c:numRef>
          </c:val>
          <c:extLst>
            <c:ext xmlns:c16="http://schemas.microsoft.com/office/drawing/2014/chart" uri="{C3380CC4-5D6E-409C-BE32-E72D297353CC}">
              <c16:uniqueId val="{00000000-38CD-44D8-AEB1-E0E458CF4684}"/>
            </c:ext>
          </c:extLst>
        </c:ser>
        <c:dLbls>
          <c:showLegendKey val="0"/>
          <c:showVal val="0"/>
          <c:showCatName val="0"/>
          <c:showSerName val="0"/>
          <c:showPercent val="0"/>
          <c:showBubbleSize val="0"/>
        </c:dLbls>
        <c:gapWidth val="219"/>
        <c:overlap val="-27"/>
        <c:axId val="168298440"/>
        <c:axId val="168301064"/>
      </c:barChart>
      <c:catAx>
        <c:axId val="168298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8301064"/>
        <c:crosses val="autoZero"/>
        <c:auto val="1"/>
        <c:lblAlgn val="ctr"/>
        <c:lblOffset val="100"/>
        <c:noMultiLvlLbl val="0"/>
      </c:catAx>
      <c:valAx>
        <c:axId val="168301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8298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5210</c:v>
                </c:pt>
                <c:pt idx="1">
                  <c:v>2059</c:v>
                </c:pt>
                <c:pt idx="2">
                  <c:v>3391</c:v>
                </c:pt>
                <c:pt idx="3">
                  <c:v>23914</c:v>
                </c:pt>
                <c:pt idx="4">
                  <c:v>6145</c:v>
                </c:pt>
                <c:pt idx="5">
                  <c:v>19856</c:v>
                </c:pt>
                <c:pt idx="6">
                  <c:v>3317</c:v>
                </c:pt>
                <c:pt idx="7">
                  <c:v>2786</c:v>
                </c:pt>
                <c:pt idx="8">
                  <c:v>11967</c:v>
                </c:pt>
                <c:pt idx="9">
                  <c:v>2522</c:v>
                </c:pt>
                <c:pt idx="10">
                  <c:v>3561</c:v>
                </c:pt>
                <c:pt idx="11">
                  <c:v>2726</c:v>
                </c:pt>
              </c:numCache>
            </c:numRef>
          </c:val>
          <c:extLst>
            <c:ext xmlns:c16="http://schemas.microsoft.com/office/drawing/2014/chart" uri="{C3380CC4-5D6E-409C-BE32-E72D297353CC}">
              <c16:uniqueId val="{00000000-1118-456E-A1E1-95127EEC456F}"/>
            </c:ext>
          </c:extLst>
        </c:ser>
        <c:dLbls>
          <c:showLegendKey val="0"/>
          <c:showVal val="0"/>
          <c:showCatName val="0"/>
          <c:showSerName val="0"/>
          <c:showPercent val="0"/>
          <c:showBubbleSize val="0"/>
        </c:dLbls>
        <c:gapWidth val="219"/>
        <c:overlap val="-27"/>
        <c:axId val="357251328"/>
        <c:axId val="357252968"/>
      </c:barChart>
      <c:dateAx>
        <c:axId val="357251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252968"/>
        <c:crosses val="autoZero"/>
        <c:auto val="1"/>
        <c:lblOffset val="100"/>
        <c:baseTimeUnit val="months"/>
      </c:dateAx>
      <c:valAx>
        <c:axId val="357252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251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6</c:v>
                </c:pt>
                <c:pt idx="1">
                  <c:v>6</c:v>
                </c:pt>
                <c:pt idx="2">
                  <c:v>6</c:v>
                </c:pt>
                <c:pt idx="3">
                  <c:v>5</c:v>
                </c:pt>
                <c:pt idx="4">
                  <c:v>2</c:v>
                </c:pt>
                <c:pt idx="5">
                  <c:v>5</c:v>
                </c:pt>
                <c:pt idx="6">
                  <c:v>4</c:v>
                </c:pt>
                <c:pt idx="7">
                  <c:v>6</c:v>
                </c:pt>
                <c:pt idx="8">
                  <c:v>1</c:v>
                </c:pt>
                <c:pt idx="9">
                  <c:v>6</c:v>
                </c:pt>
                <c:pt idx="10">
                  <c:v>5</c:v>
                </c:pt>
                <c:pt idx="11">
                  <c:v>5</c:v>
                </c:pt>
              </c:numCache>
            </c:numRef>
          </c:val>
          <c:extLst>
            <c:ext xmlns:c16="http://schemas.microsoft.com/office/drawing/2014/chart" uri="{C3380CC4-5D6E-409C-BE32-E72D297353CC}">
              <c16:uniqueId val="{00000000-26A3-49C9-A9C9-64FD265415CC}"/>
            </c:ext>
          </c:extLst>
        </c:ser>
        <c:dLbls>
          <c:showLegendKey val="0"/>
          <c:showVal val="0"/>
          <c:showCatName val="0"/>
          <c:showSerName val="0"/>
          <c:showPercent val="0"/>
          <c:showBubbleSize val="0"/>
        </c:dLbls>
        <c:gapWidth val="219"/>
        <c:overlap val="-27"/>
        <c:axId val="360388104"/>
        <c:axId val="360380560"/>
      </c:barChart>
      <c:dateAx>
        <c:axId val="360388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380560"/>
        <c:crosses val="autoZero"/>
        <c:auto val="1"/>
        <c:lblOffset val="100"/>
        <c:baseTimeUnit val="months"/>
      </c:dateAx>
      <c:valAx>
        <c:axId val="360380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388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5</c:v>
                </c:pt>
                <c:pt idx="1">
                  <c:v>6</c:v>
                </c:pt>
                <c:pt idx="2">
                  <c:v>5</c:v>
                </c:pt>
                <c:pt idx="3">
                  <c:v>4</c:v>
                </c:pt>
                <c:pt idx="4">
                  <c:v>4</c:v>
                </c:pt>
                <c:pt idx="5">
                  <c:v>4</c:v>
                </c:pt>
                <c:pt idx="6">
                  <c:v>4</c:v>
                </c:pt>
                <c:pt idx="7">
                  <c:v>3</c:v>
                </c:pt>
                <c:pt idx="8">
                  <c:v>5</c:v>
                </c:pt>
                <c:pt idx="9">
                  <c:v>4</c:v>
                </c:pt>
                <c:pt idx="10">
                  <c:v>5</c:v>
                </c:pt>
                <c:pt idx="11">
                  <c:v>4</c:v>
                </c:pt>
              </c:numCache>
            </c:numRef>
          </c:val>
          <c:extLst>
            <c:ext xmlns:c16="http://schemas.microsoft.com/office/drawing/2014/chart" uri="{C3380CC4-5D6E-409C-BE32-E72D297353CC}">
              <c16:uniqueId val="{00000000-29D8-467C-827F-64E7A1339F85}"/>
            </c:ext>
          </c:extLst>
        </c:ser>
        <c:dLbls>
          <c:showLegendKey val="0"/>
          <c:showVal val="0"/>
          <c:showCatName val="0"/>
          <c:showSerName val="0"/>
          <c:showPercent val="0"/>
          <c:showBubbleSize val="0"/>
        </c:dLbls>
        <c:gapWidth val="219"/>
        <c:overlap val="-27"/>
        <c:axId val="363148656"/>
        <c:axId val="363149968"/>
      </c:barChart>
      <c:dateAx>
        <c:axId val="363148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149968"/>
        <c:crosses val="autoZero"/>
        <c:auto val="1"/>
        <c:lblOffset val="100"/>
        <c:baseTimeUnit val="months"/>
      </c:dateAx>
      <c:valAx>
        <c:axId val="363149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148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2019-01</c:v>
                </c:pt>
                <c:pt idx="1">
                  <c:v>2019-02</c:v>
                </c:pt>
                <c:pt idx="2">
                  <c:v>2019-03</c:v>
                </c:pt>
                <c:pt idx="3">
                  <c:v>2019-04</c:v>
                </c:pt>
                <c:pt idx="4">
                  <c:v>2019-05</c:v>
                </c:pt>
                <c:pt idx="5">
                  <c:v>2019-06</c:v>
                </c:pt>
                <c:pt idx="6">
                  <c:v>2019-07</c:v>
                </c:pt>
                <c:pt idx="7">
                  <c:v>2019-08</c:v>
                </c:pt>
                <c:pt idx="8">
                  <c:v>2019-09</c:v>
                </c:pt>
                <c:pt idx="9">
                  <c:v>2019-10</c:v>
                </c:pt>
                <c:pt idx="10">
                  <c:v>2019-11</c:v>
                </c:pt>
                <c:pt idx="11">
                  <c:v>2019-12</c:v>
                </c:pt>
              </c:strCache>
            </c:strRef>
          </c:cat>
          <c:val>
            <c:numRef>
              <c:f>Sheet1!$B$2:$B$13</c:f>
              <c:numCache>
                <c:formatCode>General</c:formatCode>
                <c:ptCount val="12"/>
                <c:pt idx="0">
                  <c:v>56</c:v>
                </c:pt>
                <c:pt idx="1">
                  <c:v>76</c:v>
                </c:pt>
                <c:pt idx="2">
                  <c:v>60</c:v>
                </c:pt>
                <c:pt idx="3">
                  <c:v>57</c:v>
                </c:pt>
                <c:pt idx="4">
                  <c:v>83</c:v>
                </c:pt>
                <c:pt idx="5">
                  <c:v>68</c:v>
                </c:pt>
                <c:pt idx="6">
                  <c:v>65</c:v>
                </c:pt>
                <c:pt idx="7">
                  <c:v>67</c:v>
                </c:pt>
                <c:pt idx="8">
                  <c:v>56</c:v>
                </c:pt>
                <c:pt idx="9">
                  <c:v>98</c:v>
                </c:pt>
                <c:pt idx="10">
                  <c:v>96</c:v>
                </c:pt>
                <c:pt idx="11">
                  <c:v>76</c:v>
                </c:pt>
              </c:numCache>
            </c:numRef>
          </c:val>
          <c:extLst>
            <c:ext xmlns:c16="http://schemas.microsoft.com/office/drawing/2014/chart" uri="{C3380CC4-5D6E-409C-BE32-E72D297353CC}">
              <c16:uniqueId val="{00000000-7B6D-434A-9796-10E8CCCDDA9B}"/>
            </c:ext>
          </c:extLst>
        </c:ser>
        <c:dLbls>
          <c:showLegendKey val="0"/>
          <c:showVal val="0"/>
          <c:showCatName val="0"/>
          <c:showSerName val="0"/>
          <c:showPercent val="0"/>
          <c:showBubbleSize val="0"/>
        </c:dLbls>
        <c:gapWidth val="219"/>
        <c:overlap val="-27"/>
        <c:axId val="363143080"/>
        <c:axId val="363142424"/>
      </c:barChart>
      <c:catAx>
        <c:axId val="363143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142424"/>
        <c:crosses val="autoZero"/>
        <c:auto val="1"/>
        <c:lblAlgn val="ctr"/>
        <c:lblOffset val="100"/>
        <c:noMultiLvlLbl val="0"/>
      </c:catAx>
      <c:valAx>
        <c:axId val="363142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143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186</c:v>
                </c:pt>
                <c:pt idx="1">
                  <c:v>169</c:v>
                </c:pt>
                <c:pt idx="2">
                  <c:v>639</c:v>
                </c:pt>
                <c:pt idx="3">
                  <c:v>714</c:v>
                </c:pt>
                <c:pt idx="4">
                  <c:v>534</c:v>
                </c:pt>
                <c:pt idx="5">
                  <c:v>443</c:v>
                </c:pt>
                <c:pt idx="6">
                  <c:v>268</c:v>
                </c:pt>
                <c:pt idx="7">
                  <c:v>249</c:v>
                </c:pt>
                <c:pt idx="8">
                  <c:v>564</c:v>
                </c:pt>
                <c:pt idx="9">
                  <c:v>446</c:v>
                </c:pt>
                <c:pt idx="10">
                  <c:v>716</c:v>
                </c:pt>
                <c:pt idx="11">
                  <c:v>636</c:v>
                </c:pt>
              </c:numCache>
            </c:numRef>
          </c:val>
          <c:extLst>
            <c:ext xmlns:c16="http://schemas.microsoft.com/office/drawing/2014/chart" uri="{C3380CC4-5D6E-409C-BE32-E72D297353CC}">
              <c16:uniqueId val="{00000000-BBE4-4381-B2C6-174F9D7EE827}"/>
            </c:ext>
          </c:extLst>
        </c:ser>
        <c:dLbls>
          <c:showLegendKey val="0"/>
          <c:showVal val="0"/>
          <c:showCatName val="0"/>
          <c:showSerName val="0"/>
          <c:showPercent val="0"/>
          <c:showBubbleSize val="0"/>
        </c:dLbls>
        <c:gapWidth val="219"/>
        <c:overlap val="-27"/>
        <c:axId val="365824176"/>
        <c:axId val="365825160"/>
      </c:barChart>
      <c:dateAx>
        <c:axId val="365824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825160"/>
        <c:crosses val="autoZero"/>
        <c:auto val="1"/>
        <c:lblOffset val="100"/>
        <c:baseTimeUnit val="months"/>
      </c:dateAx>
      <c:valAx>
        <c:axId val="365825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824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2019-01</c:v>
                </c:pt>
                <c:pt idx="1">
                  <c:v>2019-02</c:v>
                </c:pt>
                <c:pt idx="2">
                  <c:v>2019-03</c:v>
                </c:pt>
                <c:pt idx="3">
                  <c:v>2019-04</c:v>
                </c:pt>
                <c:pt idx="4">
                  <c:v>2019-05</c:v>
                </c:pt>
                <c:pt idx="5">
                  <c:v>2019-06</c:v>
                </c:pt>
                <c:pt idx="6">
                  <c:v>2019-07</c:v>
                </c:pt>
                <c:pt idx="7">
                  <c:v>2019-08</c:v>
                </c:pt>
                <c:pt idx="8">
                  <c:v>2019-09</c:v>
                </c:pt>
                <c:pt idx="9">
                  <c:v>2019-10</c:v>
                </c:pt>
                <c:pt idx="10">
                  <c:v>2019-11</c:v>
                </c:pt>
                <c:pt idx="11">
                  <c:v>2019-12</c:v>
                </c:pt>
              </c:strCache>
            </c:strRef>
          </c:cat>
          <c:val>
            <c:numRef>
              <c:f>Sheet1!$B$2:$B$13</c:f>
              <c:numCache>
                <c:formatCode>General</c:formatCode>
                <c:ptCount val="12"/>
                <c:pt idx="0">
                  <c:v>32</c:v>
                </c:pt>
                <c:pt idx="1">
                  <c:v>34</c:v>
                </c:pt>
                <c:pt idx="2">
                  <c:v>35</c:v>
                </c:pt>
                <c:pt idx="3">
                  <c:v>41</c:v>
                </c:pt>
                <c:pt idx="4">
                  <c:v>28</c:v>
                </c:pt>
                <c:pt idx="5">
                  <c:v>41</c:v>
                </c:pt>
                <c:pt idx="6">
                  <c:v>35</c:v>
                </c:pt>
                <c:pt idx="7">
                  <c:v>33</c:v>
                </c:pt>
                <c:pt idx="8">
                  <c:v>36</c:v>
                </c:pt>
                <c:pt idx="9">
                  <c:v>46</c:v>
                </c:pt>
                <c:pt idx="10">
                  <c:v>51</c:v>
                </c:pt>
                <c:pt idx="11">
                  <c:v>55</c:v>
                </c:pt>
              </c:numCache>
            </c:numRef>
          </c:val>
          <c:extLst>
            <c:ext xmlns:c16="http://schemas.microsoft.com/office/drawing/2014/chart" uri="{C3380CC4-5D6E-409C-BE32-E72D297353CC}">
              <c16:uniqueId val="{00000000-678C-4AF4-AA53-78D8854E1E54}"/>
            </c:ext>
          </c:extLst>
        </c:ser>
        <c:dLbls>
          <c:showLegendKey val="0"/>
          <c:showVal val="0"/>
          <c:showCatName val="0"/>
          <c:showSerName val="0"/>
          <c:showPercent val="0"/>
          <c:showBubbleSize val="0"/>
        </c:dLbls>
        <c:gapWidth val="219"/>
        <c:overlap val="-27"/>
        <c:axId val="365827784"/>
        <c:axId val="365839264"/>
      </c:barChart>
      <c:catAx>
        <c:axId val="365827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839264"/>
        <c:crosses val="autoZero"/>
        <c:auto val="1"/>
        <c:lblAlgn val="ctr"/>
        <c:lblOffset val="100"/>
        <c:noMultiLvlLbl val="0"/>
      </c:catAx>
      <c:valAx>
        <c:axId val="365839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827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2019-01</c:v>
                </c:pt>
                <c:pt idx="1">
                  <c:v>2019-02</c:v>
                </c:pt>
                <c:pt idx="2">
                  <c:v>2019-03</c:v>
                </c:pt>
                <c:pt idx="3">
                  <c:v>2019-04</c:v>
                </c:pt>
                <c:pt idx="4">
                  <c:v>2019-05</c:v>
                </c:pt>
                <c:pt idx="5">
                  <c:v>2019-06</c:v>
                </c:pt>
                <c:pt idx="6">
                  <c:v>2019-07</c:v>
                </c:pt>
                <c:pt idx="7">
                  <c:v>2019-08</c:v>
                </c:pt>
                <c:pt idx="8">
                  <c:v>2019-09</c:v>
                </c:pt>
                <c:pt idx="9">
                  <c:v>2019-10</c:v>
                </c:pt>
                <c:pt idx="10">
                  <c:v>2019-11</c:v>
                </c:pt>
                <c:pt idx="11">
                  <c:v>2019-12</c:v>
                </c:pt>
              </c:strCache>
            </c:strRef>
          </c:cat>
          <c:val>
            <c:numRef>
              <c:f>Sheet1!$B$2:$B$13</c:f>
              <c:numCache>
                <c:formatCode>General</c:formatCode>
                <c:ptCount val="12"/>
                <c:pt idx="0">
                  <c:v>325</c:v>
                </c:pt>
                <c:pt idx="1">
                  <c:v>377</c:v>
                </c:pt>
                <c:pt idx="2">
                  <c:v>570</c:v>
                </c:pt>
                <c:pt idx="3">
                  <c:v>500</c:v>
                </c:pt>
                <c:pt idx="4">
                  <c:v>482</c:v>
                </c:pt>
                <c:pt idx="5">
                  <c:v>624</c:v>
                </c:pt>
                <c:pt idx="6">
                  <c:v>560</c:v>
                </c:pt>
                <c:pt idx="7">
                  <c:v>640</c:v>
                </c:pt>
                <c:pt idx="8">
                  <c:v>620</c:v>
                </c:pt>
                <c:pt idx="9">
                  <c:v>736</c:v>
                </c:pt>
                <c:pt idx="10">
                  <c:v>873</c:v>
                </c:pt>
                <c:pt idx="11">
                  <c:v>891</c:v>
                </c:pt>
              </c:numCache>
            </c:numRef>
          </c:val>
          <c:extLst>
            <c:ext xmlns:c16="http://schemas.microsoft.com/office/drawing/2014/chart" uri="{C3380CC4-5D6E-409C-BE32-E72D297353CC}">
              <c16:uniqueId val="{00000000-F15D-4F38-BEEA-02745C135971}"/>
            </c:ext>
          </c:extLst>
        </c:ser>
        <c:dLbls>
          <c:showLegendKey val="0"/>
          <c:showVal val="0"/>
          <c:showCatName val="0"/>
          <c:showSerName val="0"/>
          <c:showPercent val="0"/>
          <c:showBubbleSize val="0"/>
        </c:dLbls>
        <c:gapWidth val="219"/>
        <c:overlap val="-27"/>
        <c:axId val="365838608"/>
        <c:axId val="365838280"/>
      </c:barChart>
      <c:catAx>
        <c:axId val="365838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838280"/>
        <c:crosses val="autoZero"/>
        <c:auto val="1"/>
        <c:lblAlgn val="ctr"/>
        <c:lblOffset val="100"/>
        <c:noMultiLvlLbl val="0"/>
      </c:catAx>
      <c:valAx>
        <c:axId val="365838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838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11</c:v>
                </c:pt>
                <c:pt idx="1">
                  <c:v>13</c:v>
                </c:pt>
                <c:pt idx="2">
                  <c:v>8</c:v>
                </c:pt>
                <c:pt idx="3">
                  <c:v>16</c:v>
                </c:pt>
                <c:pt idx="4">
                  <c:v>7</c:v>
                </c:pt>
                <c:pt idx="5">
                  <c:v>11</c:v>
                </c:pt>
                <c:pt idx="6">
                  <c:v>8</c:v>
                </c:pt>
                <c:pt idx="7">
                  <c:v>19</c:v>
                </c:pt>
                <c:pt idx="8">
                  <c:v>30</c:v>
                </c:pt>
                <c:pt idx="9">
                  <c:v>15</c:v>
                </c:pt>
                <c:pt idx="10">
                  <c:v>4</c:v>
                </c:pt>
                <c:pt idx="11">
                  <c:v>31</c:v>
                </c:pt>
              </c:numCache>
            </c:numRef>
          </c:val>
          <c:extLst>
            <c:ext xmlns:c16="http://schemas.microsoft.com/office/drawing/2014/chart" uri="{C3380CC4-5D6E-409C-BE32-E72D297353CC}">
              <c16:uniqueId val="{00000000-680A-4776-BBCB-7513425E4C8D}"/>
            </c:ext>
          </c:extLst>
        </c:ser>
        <c:dLbls>
          <c:showLegendKey val="0"/>
          <c:showVal val="0"/>
          <c:showCatName val="0"/>
          <c:showSerName val="0"/>
          <c:showPercent val="0"/>
          <c:showBubbleSize val="0"/>
        </c:dLbls>
        <c:gapWidth val="219"/>
        <c:overlap val="-27"/>
        <c:axId val="455921752"/>
        <c:axId val="455920440"/>
      </c:barChart>
      <c:dateAx>
        <c:axId val="455921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5920440"/>
        <c:crosses val="autoZero"/>
        <c:auto val="1"/>
        <c:lblOffset val="100"/>
        <c:baseTimeUnit val="months"/>
      </c:dateAx>
      <c:valAx>
        <c:axId val="455920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5921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10</c:v>
                </c:pt>
                <c:pt idx="1">
                  <c:v>13</c:v>
                </c:pt>
                <c:pt idx="2">
                  <c:v>14</c:v>
                </c:pt>
                <c:pt idx="3">
                  <c:v>16</c:v>
                </c:pt>
                <c:pt idx="4">
                  <c:v>14</c:v>
                </c:pt>
                <c:pt idx="5">
                  <c:v>14</c:v>
                </c:pt>
                <c:pt idx="6">
                  <c:v>11</c:v>
                </c:pt>
                <c:pt idx="7">
                  <c:v>11</c:v>
                </c:pt>
                <c:pt idx="8">
                  <c:v>13</c:v>
                </c:pt>
                <c:pt idx="9">
                  <c:v>13</c:v>
                </c:pt>
                <c:pt idx="10">
                  <c:v>15</c:v>
                </c:pt>
                <c:pt idx="11">
                  <c:v>13</c:v>
                </c:pt>
              </c:numCache>
            </c:numRef>
          </c:val>
          <c:extLst>
            <c:ext xmlns:c16="http://schemas.microsoft.com/office/drawing/2014/chart" uri="{C3380CC4-5D6E-409C-BE32-E72D297353CC}">
              <c16:uniqueId val="{00000000-E507-421F-AFD5-F68CC51EB05F}"/>
            </c:ext>
          </c:extLst>
        </c:ser>
        <c:dLbls>
          <c:showLegendKey val="0"/>
          <c:showVal val="0"/>
          <c:showCatName val="0"/>
          <c:showSerName val="0"/>
          <c:showPercent val="0"/>
          <c:showBubbleSize val="0"/>
        </c:dLbls>
        <c:gapWidth val="219"/>
        <c:overlap val="-27"/>
        <c:axId val="455916832"/>
        <c:axId val="455919784"/>
      </c:barChart>
      <c:dateAx>
        <c:axId val="455916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5919784"/>
        <c:crosses val="autoZero"/>
        <c:auto val="1"/>
        <c:lblOffset val="100"/>
        <c:baseTimeUnit val="months"/>
      </c:dateAx>
      <c:valAx>
        <c:axId val="455919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5916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2019-01</c:v>
                </c:pt>
                <c:pt idx="1">
                  <c:v>2019-02</c:v>
                </c:pt>
                <c:pt idx="2">
                  <c:v>2019-03</c:v>
                </c:pt>
                <c:pt idx="3">
                  <c:v>2019-04</c:v>
                </c:pt>
                <c:pt idx="4">
                  <c:v>2019-05</c:v>
                </c:pt>
                <c:pt idx="5">
                  <c:v>2019-06</c:v>
                </c:pt>
                <c:pt idx="6">
                  <c:v>2019-07</c:v>
                </c:pt>
                <c:pt idx="7">
                  <c:v>2019-08</c:v>
                </c:pt>
                <c:pt idx="8">
                  <c:v>2019-09</c:v>
                </c:pt>
                <c:pt idx="9">
                  <c:v>2019-10</c:v>
                </c:pt>
                <c:pt idx="10">
                  <c:v>2019-11</c:v>
                </c:pt>
                <c:pt idx="11">
                  <c:v>2019-12</c:v>
                </c:pt>
              </c:strCache>
            </c:strRef>
          </c:cat>
          <c:val>
            <c:numRef>
              <c:f>Sheet1!$B$2:$B$13</c:f>
              <c:numCache>
                <c:formatCode>General</c:formatCode>
                <c:ptCount val="12"/>
                <c:pt idx="0">
                  <c:v>106</c:v>
                </c:pt>
                <c:pt idx="1">
                  <c:v>143</c:v>
                </c:pt>
                <c:pt idx="2">
                  <c:v>184</c:v>
                </c:pt>
                <c:pt idx="3">
                  <c:v>203</c:v>
                </c:pt>
                <c:pt idx="4">
                  <c:v>203</c:v>
                </c:pt>
                <c:pt idx="5">
                  <c:v>193</c:v>
                </c:pt>
                <c:pt idx="6">
                  <c:v>191</c:v>
                </c:pt>
                <c:pt idx="7">
                  <c:v>142</c:v>
                </c:pt>
                <c:pt idx="8">
                  <c:v>190</c:v>
                </c:pt>
                <c:pt idx="9">
                  <c:v>200</c:v>
                </c:pt>
                <c:pt idx="10">
                  <c:v>225</c:v>
                </c:pt>
                <c:pt idx="11">
                  <c:v>208</c:v>
                </c:pt>
              </c:numCache>
            </c:numRef>
          </c:val>
          <c:extLst>
            <c:ext xmlns:c16="http://schemas.microsoft.com/office/drawing/2014/chart" uri="{C3380CC4-5D6E-409C-BE32-E72D297353CC}">
              <c16:uniqueId val="{00000000-C3A5-4922-97A8-9A54FD65E1C5}"/>
            </c:ext>
          </c:extLst>
        </c:ser>
        <c:dLbls>
          <c:showLegendKey val="0"/>
          <c:showVal val="0"/>
          <c:showCatName val="0"/>
          <c:showSerName val="0"/>
          <c:showPercent val="0"/>
          <c:showBubbleSize val="0"/>
        </c:dLbls>
        <c:gapWidth val="219"/>
        <c:overlap val="-27"/>
        <c:axId val="455927328"/>
        <c:axId val="363147344"/>
      </c:barChart>
      <c:catAx>
        <c:axId val="455927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147344"/>
        <c:crosses val="autoZero"/>
        <c:auto val="1"/>
        <c:lblAlgn val="ctr"/>
        <c:lblOffset val="100"/>
        <c:noMultiLvlLbl val="0"/>
      </c:catAx>
      <c:valAx>
        <c:axId val="363147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5927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28AF6-43CB-4F95-9801-5C156933A3B4}"/>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79BEDC12-BE35-4ED6-9505-CBF6F5C2D385}"/>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1314659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FCED7-34E9-4430-A9DE-249455D217BD}"/>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CC6BE27D-6BBC-4F60-9148-F1A216D587EB}"/>
              </a:ext>
            </a:extLst>
          </p:cNvPr>
          <p:cNvGraphicFramePr>
            <a:graphicFrameLocks noGrp="1"/>
          </p:cNvGraphicFramePr>
          <p:nvPr>
            <p:ph type="chart" sz="quarter" idx="13"/>
            <p:extLst>
              <p:ext uri="{D42A27DB-BD31-4B8C-83A1-F6EECF244321}">
                <p14:modId xmlns:p14="http://schemas.microsoft.com/office/powerpoint/2010/main" val="19955436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6C5B48-4B7E-4155-8664-A5545B9FC694}"/>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FF92F872-5137-458E-AF79-9FEF1F7283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44573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82CBA-50F3-43BF-B38C-9B73AA4DCCDB}"/>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DE445811-4CD9-4BB1-A169-0B4FA8107A19}"/>
              </a:ext>
            </a:extLst>
          </p:cNvPr>
          <p:cNvGraphicFramePr>
            <a:graphicFrameLocks noGrp="1"/>
          </p:cNvGraphicFramePr>
          <p:nvPr>
            <p:ph type="tbl" sz="quarter" idx="13"/>
            <p:extLst>
              <p:ext uri="{D42A27DB-BD31-4B8C-83A1-F6EECF244321}">
                <p14:modId xmlns:p14="http://schemas.microsoft.com/office/powerpoint/2010/main" val="4119188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053524844"/>
                    </a:ext>
                  </a:extLst>
                </a:gridCol>
                <a:gridCol w="740664">
                  <a:extLst>
                    <a:ext uri="{9D8B030D-6E8A-4147-A177-3AD203B41FA5}">
                      <a16:colId xmlns:a16="http://schemas.microsoft.com/office/drawing/2014/main" val="2070053405"/>
                    </a:ext>
                  </a:extLst>
                </a:gridCol>
                <a:gridCol w="740664">
                  <a:extLst>
                    <a:ext uri="{9D8B030D-6E8A-4147-A177-3AD203B41FA5}">
                      <a16:colId xmlns:a16="http://schemas.microsoft.com/office/drawing/2014/main" val="366973547"/>
                    </a:ext>
                  </a:extLst>
                </a:gridCol>
                <a:gridCol w="740664">
                  <a:extLst>
                    <a:ext uri="{9D8B030D-6E8A-4147-A177-3AD203B41FA5}">
                      <a16:colId xmlns:a16="http://schemas.microsoft.com/office/drawing/2014/main" val="176403344"/>
                    </a:ext>
                  </a:extLst>
                </a:gridCol>
                <a:gridCol w="740664">
                  <a:extLst>
                    <a:ext uri="{9D8B030D-6E8A-4147-A177-3AD203B41FA5}">
                      <a16:colId xmlns:a16="http://schemas.microsoft.com/office/drawing/2014/main" val="215377133"/>
                    </a:ext>
                  </a:extLst>
                </a:gridCol>
                <a:gridCol w="740664">
                  <a:extLst>
                    <a:ext uri="{9D8B030D-6E8A-4147-A177-3AD203B41FA5}">
                      <a16:colId xmlns:a16="http://schemas.microsoft.com/office/drawing/2014/main" val="1882964749"/>
                    </a:ext>
                  </a:extLst>
                </a:gridCol>
                <a:gridCol w="740664">
                  <a:extLst>
                    <a:ext uri="{9D8B030D-6E8A-4147-A177-3AD203B41FA5}">
                      <a16:colId xmlns:a16="http://schemas.microsoft.com/office/drawing/2014/main" val="4274090785"/>
                    </a:ext>
                  </a:extLst>
                </a:gridCol>
                <a:gridCol w="740664">
                  <a:extLst>
                    <a:ext uri="{9D8B030D-6E8A-4147-A177-3AD203B41FA5}">
                      <a16:colId xmlns:a16="http://schemas.microsoft.com/office/drawing/2014/main" val="2869119124"/>
                    </a:ext>
                  </a:extLst>
                </a:gridCol>
                <a:gridCol w="740664">
                  <a:extLst>
                    <a:ext uri="{9D8B030D-6E8A-4147-A177-3AD203B41FA5}">
                      <a16:colId xmlns:a16="http://schemas.microsoft.com/office/drawing/2014/main" val="2591844403"/>
                    </a:ext>
                  </a:extLst>
                </a:gridCol>
                <a:gridCol w="740664">
                  <a:extLst>
                    <a:ext uri="{9D8B030D-6E8A-4147-A177-3AD203B41FA5}">
                      <a16:colId xmlns:a16="http://schemas.microsoft.com/office/drawing/2014/main" val="269723989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967785902"/>
                  </a:ext>
                </a:extLst>
              </a:tr>
              <a:tr h="370840">
                <a:tc>
                  <a:txBody>
                    <a:bodyPr/>
                    <a:lstStyle/>
                    <a:p>
                      <a:r>
                        <a:rPr lang="en-US" sz="1000"/>
                        <a:t>Tokio Marine America</a:t>
                      </a:r>
                    </a:p>
                  </a:txBody>
                  <a:tcPr/>
                </a:tc>
                <a:tc>
                  <a:txBody>
                    <a:bodyPr/>
                    <a:lstStyle/>
                    <a:p>
                      <a:r>
                        <a:rPr lang="en-US" sz="1000"/>
                        <a:t>325</a:t>
                      </a:r>
                    </a:p>
                  </a:txBody>
                  <a:tcPr/>
                </a:tc>
                <a:tc>
                  <a:txBody>
                    <a:bodyPr/>
                    <a:lstStyle/>
                    <a:p>
                      <a:r>
                        <a:rPr lang="en-US" sz="1000"/>
                        <a:t>7</a:t>
                      </a:r>
                    </a:p>
                  </a:txBody>
                  <a:tcPr/>
                </a:tc>
                <a:tc>
                  <a:txBody>
                    <a:bodyPr/>
                    <a:lstStyle/>
                    <a:p>
                      <a:r>
                        <a:rPr lang="en-US" sz="1000"/>
                        <a:t>15</a:t>
                      </a:r>
                    </a:p>
                  </a:txBody>
                  <a:tcPr/>
                </a:tc>
                <a:tc>
                  <a:txBody>
                    <a:bodyPr/>
                    <a:lstStyle/>
                    <a:p>
                      <a:r>
                        <a:rPr lang="en-US" sz="1000"/>
                        <a:t>109</a:t>
                      </a:r>
                    </a:p>
                  </a:txBody>
                  <a:tcPr/>
                </a:tc>
                <a:tc>
                  <a:txBody>
                    <a:bodyPr/>
                    <a:lstStyle/>
                    <a:p>
                      <a:r>
                        <a:rPr lang="en-US" sz="1000"/>
                        <a:t>3</a:t>
                      </a:r>
                    </a:p>
                  </a:txBody>
                  <a:tcPr/>
                </a:tc>
                <a:tc>
                  <a:txBody>
                    <a:bodyPr/>
                    <a:lstStyle/>
                    <a:p>
                      <a:r>
                        <a:rPr lang="en-US" sz="1000"/>
                        <a:t>14</a:t>
                      </a:r>
                    </a:p>
                  </a:txBody>
                  <a:tcPr/>
                </a:tc>
                <a:tc>
                  <a:txBody>
                    <a:bodyPr/>
                    <a:lstStyle/>
                    <a:p>
                      <a:r>
                        <a:rPr lang="en-US" sz="1000"/>
                        <a:t>0</a:t>
                      </a:r>
                    </a:p>
                  </a:txBody>
                  <a:tcPr/>
                </a:tc>
                <a:tc>
                  <a:txBody>
                    <a:bodyPr/>
                    <a:lstStyle/>
                    <a:p>
                      <a:r>
                        <a:rPr lang="en-US" sz="1000"/>
                        <a:t>2.6168 %</a:t>
                      </a:r>
                    </a:p>
                  </a:txBody>
                  <a:tcPr/>
                </a:tc>
                <a:tc>
                  <a:txBody>
                    <a:bodyPr/>
                    <a:lstStyle/>
                    <a:p>
                      <a:r>
                        <a:rPr lang="en-US" sz="1000"/>
                        <a:t>0.0 %</a:t>
                      </a:r>
                    </a:p>
                  </a:txBody>
                  <a:tcPr/>
                </a:tc>
                <a:extLst>
                  <a:ext uri="{0D108BD9-81ED-4DB2-BD59-A6C34878D82A}">
                    <a16:rowId xmlns:a16="http://schemas.microsoft.com/office/drawing/2014/main" val="4218122874"/>
                  </a:ext>
                </a:extLst>
              </a:tr>
            </a:tbl>
          </a:graphicData>
        </a:graphic>
      </p:graphicFrame>
      <p:sp>
        <p:nvSpPr>
          <p:cNvPr id="4" name="Text Placeholder 3">
            <a:extLst>
              <a:ext uri="{FF2B5EF4-FFF2-40B4-BE49-F238E27FC236}">
                <a16:creationId xmlns:a16="http://schemas.microsoft.com/office/drawing/2014/main" id="{EE6F1216-7299-426F-8DC7-A13416588551}"/>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19639499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8C21F-C0BB-4C05-874A-3CF07E987F44}"/>
              </a:ext>
            </a:extLst>
          </p:cNvPr>
          <p:cNvSpPr>
            <a:spLocks noGrp="1"/>
          </p:cNvSpPr>
          <p:nvPr>
            <p:ph type="title"/>
          </p:nvPr>
        </p:nvSpPr>
        <p:spPr/>
        <p:txBody>
          <a:bodyPr/>
          <a:lstStyle/>
          <a:p>
            <a:r>
              <a:rPr lang="en-US"/>
              <a:t>Facebook Facebook Fans Change | Tokio Marine America</a:t>
            </a:r>
          </a:p>
        </p:txBody>
      </p:sp>
      <p:graphicFrame>
        <p:nvGraphicFramePr>
          <p:cNvPr id="6" name="Chart Placeholder 5">
            <a:extLst>
              <a:ext uri="{FF2B5EF4-FFF2-40B4-BE49-F238E27FC236}">
                <a16:creationId xmlns:a16="http://schemas.microsoft.com/office/drawing/2014/main" id="{2DC7D897-4CD8-4178-A69B-F02449293347}"/>
              </a:ext>
            </a:extLst>
          </p:cNvPr>
          <p:cNvGraphicFramePr>
            <a:graphicFrameLocks noGrp="1"/>
          </p:cNvGraphicFramePr>
          <p:nvPr>
            <p:ph type="chart" sz="quarter" idx="13"/>
            <p:extLst>
              <p:ext uri="{D42A27DB-BD31-4B8C-83A1-F6EECF244321}">
                <p14:modId xmlns:p14="http://schemas.microsoft.com/office/powerpoint/2010/main" val="2359447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1E09B2-F881-4359-84D2-F19A4A1F6EAB}"/>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0CB1D6F2-1F66-414F-961F-4EF11503BC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109428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0E4CF-36B6-4438-98A4-14BCC60782DE}"/>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82E52170-CFE2-4D46-8A06-DC1F279F3363}"/>
              </a:ext>
            </a:extLst>
          </p:cNvPr>
          <p:cNvGraphicFramePr>
            <a:graphicFrameLocks noGrp="1"/>
          </p:cNvGraphicFramePr>
          <p:nvPr>
            <p:ph type="chart" sz="quarter" idx="13"/>
            <p:extLst>
              <p:ext uri="{D42A27DB-BD31-4B8C-83A1-F6EECF244321}">
                <p14:modId xmlns:p14="http://schemas.microsoft.com/office/powerpoint/2010/main" val="14394703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E5521E-AD52-4934-A718-DD73ABD640BD}"/>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A07972A1-1F73-4972-81C9-9FB4B4C86B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22020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C7487-A9FB-47D8-BA24-31ADF2C601F6}"/>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45287DF6-2C0B-4B8A-AE75-3932E236723E}"/>
              </a:ext>
            </a:extLst>
          </p:cNvPr>
          <p:cNvGraphicFramePr>
            <a:graphicFrameLocks noGrp="1"/>
          </p:cNvGraphicFramePr>
          <p:nvPr>
            <p:ph type="chart" sz="quarter" idx="13"/>
            <p:extLst>
              <p:ext uri="{D42A27DB-BD31-4B8C-83A1-F6EECF244321}">
                <p14:modId xmlns:p14="http://schemas.microsoft.com/office/powerpoint/2010/main" val="8443974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4F2623-1E4E-48AF-95F9-EF4D1ECAC19B}"/>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33030625-4BDD-41DB-B00F-DF902369BF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9308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9C38C-C989-4677-87D2-49B89CBF1224}"/>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6F02ACDF-43B8-4D31-A291-481255900CDC}"/>
              </a:ext>
            </a:extLst>
          </p:cNvPr>
          <p:cNvGraphicFramePr>
            <a:graphicFrameLocks noGrp="1"/>
          </p:cNvGraphicFramePr>
          <p:nvPr>
            <p:ph type="chart" sz="quarter" idx="13"/>
            <p:extLst>
              <p:ext uri="{D42A27DB-BD31-4B8C-83A1-F6EECF244321}">
                <p14:modId xmlns:p14="http://schemas.microsoft.com/office/powerpoint/2010/main" val="17351432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0DE006-2304-403B-A0B9-2C78EE1DAF97}"/>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065353F6-7D60-4247-94A5-30CB2BE0B5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4447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5E086-DEAB-4A81-ADCC-A9533A329CE5}"/>
              </a:ext>
            </a:extLst>
          </p:cNvPr>
          <p:cNvSpPr>
            <a:spLocks noGrp="1"/>
          </p:cNvSpPr>
          <p:nvPr>
            <p:ph type="title"/>
          </p:nvPr>
        </p:nvSpPr>
        <p:spPr/>
        <p:txBody>
          <a:bodyPr/>
          <a:lstStyle/>
          <a:p>
            <a:r>
              <a:rPr lang="en-US"/>
              <a:t>Facebook Own Posts Table | Tokio Marine America</a:t>
            </a:r>
          </a:p>
        </p:txBody>
      </p:sp>
      <p:graphicFrame>
        <p:nvGraphicFramePr>
          <p:cNvPr id="5" name="Table Placeholder 4">
            <a:extLst>
              <a:ext uri="{FF2B5EF4-FFF2-40B4-BE49-F238E27FC236}">
                <a16:creationId xmlns:a16="http://schemas.microsoft.com/office/drawing/2014/main" id="{D3491D19-C75D-4BEA-B8F3-3C4767E9C934}"/>
              </a:ext>
            </a:extLst>
          </p:cNvPr>
          <p:cNvGraphicFramePr>
            <a:graphicFrameLocks noGrp="1"/>
          </p:cNvGraphicFramePr>
          <p:nvPr>
            <p:ph type="tbl" sz="quarter" idx="13"/>
            <p:extLst>
              <p:ext uri="{D42A27DB-BD31-4B8C-83A1-F6EECF244321}">
                <p14:modId xmlns:p14="http://schemas.microsoft.com/office/powerpoint/2010/main" val="945437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663462836"/>
                    </a:ext>
                  </a:extLst>
                </a:gridCol>
                <a:gridCol w="740664">
                  <a:extLst>
                    <a:ext uri="{9D8B030D-6E8A-4147-A177-3AD203B41FA5}">
                      <a16:colId xmlns:a16="http://schemas.microsoft.com/office/drawing/2014/main" val="1629516762"/>
                    </a:ext>
                  </a:extLst>
                </a:gridCol>
                <a:gridCol w="740664">
                  <a:extLst>
                    <a:ext uri="{9D8B030D-6E8A-4147-A177-3AD203B41FA5}">
                      <a16:colId xmlns:a16="http://schemas.microsoft.com/office/drawing/2014/main" val="2921968333"/>
                    </a:ext>
                  </a:extLst>
                </a:gridCol>
                <a:gridCol w="740664">
                  <a:extLst>
                    <a:ext uri="{9D8B030D-6E8A-4147-A177-3AD203B41FA5}">
                      <a16:colId xmlns:a16="http://schemas.microsoft.com/office/drawing/2014/main" val="2369719252"/>
                    </a:ext>
                  </a:extLst>
                </a:gridCol>
                <a:gridCol w="740664">
                  <a:extLst>
                    <a:ext uri="{9D8B030D-6E8A-4147-A177-3AD203B41FA5}">
                      <a16:colId xmlns:a16="http://schemas.microsoft.com/office/drawing/2014/main" val="2441962874"/>
                    </a:ext>
                  </a:extLst>
                </a:gridCol>
                <a:gridCol w="740664">
                  <a:extLst>
                    <a:ext uri="{9D8B030D-6E8A-4147-A177-3AD203B41FA5}">
                      <a16:colId xmlns:a16="http://schemas.microsoft.com/office/drawing/2014/main" val="2311678200"/>
                    </a:ext>
                  </a:extLst>
                </a:gridCol>
                <a:gridCol w="740664">
                  <a:extLst>
                    <a:ext uri="{9D8B030D-6E8A-4147-A177-3AD203B41FA5}">
                      <a16:colId xmlns:a16="http://schemas.microsoft.com/office/drawing/2014/main" val="232947310"/>
                    </a:ext>
                  </a:extLst>
                </a:gridCol>
                <a:gridCol w="740664">
                  <a:extLst>
                    <a:ext uri="{9D8B030D-6E8A-4147-A177-3AD203B41FA5}">
                      <a16:colId xmlns:a16="http://schemas.microsoft.com/office/drawing/2014/main" val="1485820004"/>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1957734559"/>
                  </a:ext>
                </a:extLst>
              </a:tr>
              <a:tr h="370840">
                <a:tc>
                  <a:txBody>
                    <a:bodyPr/>
                    <a:lstStyle/>
                    <a:p>
                      <a:r>
                        <a:rPr lang="en-US" sz="1000" b="1"/>
                        <a:t>Tokio Marine America - 2019-12-09 17:23:00</a:t>
                      </a:r>
                      <a:r>
                        <a:rPr lang="en-US" sz="1000"/>
                        <a:t>
 Our Atlanta office is small but mighty! Our 15 Atlanta employees collected 75 pairs of shoes during their Soles4Souls Shoe Drive. @Soles4Souls collects and distributes shoes for people in need.</a:t>
                      </a:r>
                    </a:p>
                  </a:txBody>
                  <a:tcPr/>
                </a:tc>
                <a:tc>
                  <a:txBody>
                    <a:bodyPr/>
                    <a:lstStyle/>
                    <a:p>
                      <a:r>
                        <a:rPr lang="en-US" sz="1000"/>
                        <a:t>18</a:t>
                      </a:r>
                    </a:p>
                  </a:txBody>
                  <a:tcPr/>
                </a:tc>
                <a:tc>
                  <a:txBody>
                    <a:bodyPr/>
                    <a:lstStyle/>
                    <a:p>
                      <a:r>
                        <a:rPr lang="en-US" sz="1000"/>
                        <a:t>14</a:t>
                      </a:r>
                    </a:p>
                  </a:txBody>
                  <a:tcPr/>
                </a:tc>
                <a:tc>
                  <a:txBody>
                    <a:bodyPr/>
                    <a:lstStyle/>
                    <a:p>
                      <a:r>
                        <a:rPr lang="en-US" sz="1000"/>
                        <a:t>2</a:t>
                      </a:r>
                    </a:p>
                  </a:txBody>
                  <a:tcPr/>
                </a:tc>
                <a:tc>
                  <a:txBody>
                    <a:bodyPr/>
                    <a:lstStyle/>
                    <a:p>
                      <a:r>
                        <a:rPr lang="en-US" sz="1000"/>
                        <a:t>2</a:t>
                      </a:r>
                    </a:p>
                  </a:txBody>
                  <a:tcPr/>
                </a:tc>
                <a:tc>
                  <a:txBody>
                    <a:bodyPr/>
                    <a:lstStyle/>
                    <a:p>
                      <a:r>
                        <a:rPr lang="en-US" sz="1000"/>
                        <a:t>5.6426 %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204645125"/>
                  </a:ext>
                </a:extLst>
              </a:tr>
              <a:tr h="370840">
                <a:tc>
                  <a:txBody>
                    <a:bodyPr/>
                    <a:lstStyle/>
                    <a:p>
                      <a:r>
                        <a:rPr lang="en-US" sz="1000" b="1"/>
                        <a:t>Tokio Marine America - 2019-12-31 16:06:01</a:t>
                      </a:r>
                      <a:r>
                        <a:rPr lang="en-US" sz="1000"/>
                        <a:t>
 Happy New Year! To celebrate 2020, we will be closing early today at 3:00 p.m. local time and stay closed through New Year's Day. We'll re-open on January 2, 2020!</a:t>
                      </a:r>
                    </a:p>
                  </a:txBody>
                  <a:tcPr/>
                </a:tc>
                <a:tc>
                  <a:txBody>
                    <a:bodyPr/>
                    <a:lstStyle/>
                    <a:p>
                      <a:r>
                        <a:rPr lang="en-US" sz="1000"/>
                        <a:t>17</a:t>
                      </a:r>
                    </a:p>
                  </a:txBody>
                  <a:tcPr/>
                </a:tc>
                <a:tc>
                  <a:txBody>
                    <a:bodyPr/>
                    <a:lstStyle/>
                    <a:p>
                      <a:r>
                        <a:rPr lang="en-US" sz="1000"/>
                        <a:t>15</a:t>
                      </a:r>
                    </a:p>
                  </a:txBody>
                  <a:tcPr/>
                </a:tc>
                <a:tc>
                  <a:txBody>
                    <a:bodyPr/>
                    <a:lstStyle/>
                    <a:p>
                      <a:r>
                        <a:rPr lang="en-US" sz="1000"/>
                        <a:t>0</a:t>
                      </a:r>
                    </a:p>
                  </a:txBody>
                  <a:tcPr/>
                </a:tc>
                <a:tc>
                  <a:txBody>
                    <a:bodyPr/>
                    <a:lstStyle/>
                    <a:p>
                      <a:r>
                        <a:rPr lang="en-US" sz="1000"/>
                        <a:t>2</a:t>
                      </a:r>
                    </a:p>
                  </a:txBody>
                  <a:tcPr/>
                </a:tc>
                <a:tc>
                  <a:txBody>
                    <a:bodyPr/>
                    <a:lstStyle/>
                    <a:p>
                      <a:r>
                        <a:rPr lang="en-US" sz="1000"/>
                        <a:t>5.2308 %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226583243"/>
                  </a:ext>
                </a:extLst>
              </a:tr>
              <a:tr h="370840">
                <a:tc>
                  <a:txBody>
                    <a:bodyPr/>
                    <a:lstStyle/>
                    <a:p>
                      <a:r>
                        <a:rPr lang="en-US" sz="1000" b="1"/>
                        <a:t>Tokio Marine America - 2019-12-24 17:19:00</a:t>
                      </a:r>
                      <a:r>
                        <a:rPr lang="en-US" sz="1000"/>
                        <a:t>
 With the holiday season comes holiday parties! We thought we'd share a few of our best photos to show off our #TeamTMA employees.</a:t>
                      </a:r>
                    </a:p>
                  </a:txBody>
                  <a:tcPr/>
                </a:tc>
                <a:tc>
                  <a:txBody>
                    <a:bodyPr/>
                    <a:lstStyle/>
                    <a:p>
                      <a:r>
                        <a:rPr lang="en-US" sz="1000"/>
                        <a:t>14</a:t>
                      </a:r>
                    </a:p>
                  </a:txBody>
                  <a:tcPr/>
                </a:tc>
                <a:tc>
                  <a:txBody>
                    <a:bodyPr/>
                    <a:lstStyle/>
                    <a:p>
                      <a:r>
                        <a:rPr lang="en-US" sz="1000"/>
                        <a:t>13</a:t>
                      </a:r>
                    </a:p>
                  </a:txBody>
                  <a:tcPr/>
                </a:tc>
                <a:tc>
                  <a:txBody>
                    <a:bodyPr/>
                    <a:lstStyle/>
                    <a:p>
                      <a:r>
                        <a:rPr lang="en-US" sz="1000"/>
                        <a:t>0</a:t>
                      </a:r>
                    </a:p>
                  </a:txBody>
                  <a:tcPr/>
                </a:tc>
                <a:tc>
                  <a:txBody>
                    <a:bodyPr/>
                    <a:lstStyle/>
                    <a:p>
                      <a:r>
                        <a:rPr lang="en-US" sz="1000"/>
                        <a:t>1</a:t>
                      </a:r>
                    </a:p>
                  </a:txBody>
                  <a:tcPr/>
                </a:tc>
                <a:tc>
                  <a:txBody>
                    <a:bodyPr/>
                    <a:lstStyle/>
                    <a:p>
                      <a:r>
                        <a:rPr lang="en-US" sz="1000"/>
                        <a:t>4.3210 %</a:t>
                      </a:r>
                    </a:p>
                  </a:txBody>
                  <a:tcPr/>
                </a:tc>
                <a:tc>
                  <a:txBody>
                    <a:bodyPr/>
                    <a:lstStyle/>
                    <a:p>
                      <a:r>
                        <a:rPr lang="en-US" sz="1000"/>
                        <a:t>Album</a:t>
                      </a:r>
                    </a:p>
                  </a:txBody>
                  <a:tcPr/>
                </a:tc>
                <a:tc>
                  <a:txBody>
                    <a:bodyPr/>
                    <a:lstStyle/>
                    <a:p>
                      <a:r>
                        <a:rPr lang="en-US" sz="1000"/>
                        <a:t>Highly Unlikely</a:t>
                      </a:r>
                    </a:p>
                  </a:txBody>
                  <a:tcPr/>
                </a:tc>
                <a:extLst>
                  <a:ext uri="{0D108BD9-81ED-4DB2-BD59-A6C34878D82A}">
                    <a16:rowId xmlns:a16="http://schemas.microsoft.com/office/drawing/2014/main" val="2581408826"/>
                  </a:ext>
                </a:extLst>
              </a:tr>
            </a:tbl>
          </a:graphicData>
        </a:graphic>
      </p:graphicFrame>
      <p:sp>
        <p:nvSpPr>
          <p:cNvPr id="4" name="Text Placeholder 3">
            <a:extLst>
              <a:ext uri="{FF2B5EF4-FFF2-40B4-BE49-F238E27FC236}">
                <a16:creationId xmlns:a16="http://schemas.microsoft.com/office/drawing/2014/main" id="{14F62039-1EEA-49A1-9EB7-06D72956D090}"/>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25974653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6FF01-1530-494F-ACBE-739B493D00B4}"/>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38824022-FC2E-420E-B33C-EBDB192C3CE0}"/>
              </a:ext>
            </a:extLst>
          </p:cNvPr>
          <p:cNvGraphicFramePr>
            <a:graphicFrameLocks noGrp="1"/>
          </p:cNvGraphicFramePr>
          <p:nvPr>
            <p:ph type="tbl" sz="quarter" idx="13"/>
            <p:extLst>
              <p:ext uri="{D42A27DB-BD31-4B8C-83A1-F6EECF244321}">
                <p14:modId xmlns:p14="http://schemas.microsoft.com/office/powerpoint/2010/main" val="26949699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237345049"/>
                    </a:ext>
                  </a:extLst>
                </a:gridCol>
                <a:gridCol w="411480">
                  <a:extLst>
                    <a:ext uri="{9D8B030D-6E8A-4147-A177-3AD203B41FA5}">
                      <a16:colId xmlns:a16="http://schemas.microsoft.com/office/drawing/2014/main" val="1027654563"/>
                    </a:ext>
                  </a:extLst>
                </a:gridCol>
                <a:gridCol w="411480">
                  <a:extLst>
                    <a:ext uri="{9D8B030D-6E8A-4147-A177-3AD203B41FA5}">
                      <a16:colId xmlns:a16="http://schemas.microsoft.com/office/drawing/2014/main" val="1608346254"/>
                    </a:ext>
                  </a:extLst>
                </a:gridCol>
                <a:gridCol w="411480">
                  <a:extLst>
                    <a:ext uri="{9D8B030D-6E8A-4147-A177-3AD203B41FA5}">
                      <a16:colId xmlns:a16="http://schemas.microsoft.com/office/drawing/2014/main" val="3720924219"/>
                    </a:ext>
                  </a:extLst>
                </a:gridCol>
                <a:gridCol w="411480">
                  <a:extLst>
                    <a:ext uri="{9D8B030D-6E8A-4147-A177-3AD203B41FA5}">
                      <a16:colId xmlns:a16="http://schemas.microsoft.com/office/drawing/2014/main" val="1118950318"/>
                    </a:ext>
                  </a:extLst>
                </a:gridCol>
                <a:gridCol w="411480">
                  <a:extLst>
                    <a:ext uri="{9D8B030D-6E8A-4147-A177-3AD203B41FA5}">
                      <a16:colId xmlns:a16="http://schemas.microsoft.com/office/drawing/2014/main" val="574294564"/>
                    </a:ext>
                  </a:extLst>
                </a:gridCol>
                <a:gridCol w="411480">
                  <a:extLst>
                    <a:ext uri="{9D8B030D-6E8A-4147-A177-3AD203B41FA5}">
                      <a16:colId xmlns:a16="http://schemas.microsoft.com/office/drawing/2014/main" val="1381624927"/>
                    </a:ext>
                  </a:extLst>
                </a:gridCol>
                <a:gridCol w="411480">
                  <a:extLst>
                    <a:ext uri="{9D8B030D-6E8A-4147-A177-3AD203B41FA5}">
                      <a16:colId xmlns:a16="http://schemas.microsoft.com/office/drawing/2014/main" val="4154632085"/>
                    </a:ext>
                  </a:extLst>
                </a:gridCol>
                <a:gridCol w="411480">
                  <a:extLst>
                    <a:ext uri="{9D8B030D-6E8A-4147-A177-3AD203B41FA5}">
                      <a16:colId xmlns:a16="http://schemas.microsoft.com/office/drawing/2014/main" val="4030777074"/>
                    </a:ext>
                  </a:extLst>
                </a:gridCol>
                <a:gridCol w="411480">
                  <a:extLst>
                    <a:ext uri="{9D8B030D-6E8A-4147-A177-3AD203B41FA5}">
                      <a16:colId xmlns:a16="http://schemas.microsoft.com/office/drawing/2014/main" val="1319181118"/>
                    </a:ext>
                  </a:extLst>
                </a:gridCol>
                <a:gridCol w="411480">
                  <a:extLst>
                    <a:ext uri="{9D8B030D-6E8A-4147-A177-3AD203B41FA5}">
                      <a16:colId xmlns:a16="http://schemas.microsoft.com/office/drawing/2014/main" val="3841543869"/>
                    </a:ext>
                  </a:extLst>
                </a:gridCol>
                <a:gridCol w="411480">
                  <a:extLst>
                    <a:ext uri="{9D8B030D-6E8A-4147-A177-3AD203B41FA5}">
                      <a16:colId xmlns:a16="http://schemas.microsoft.com/office/drawing/2014/main" val="2391597059"/>
                    </a:ext>
                  </a:extLst>
                </a:gridCol>
                <a:gridCol w="411480">
                  <a:extLst>
                    <a:ext uri="{9D8B030D-6E8A-4147-A177-3AD203B41FA5}">
                      <a16:colId xmlns:a16="http://schemas.microsoft.com/office/drawing/2014/main" val="2537743856"/>
                    </a:ext>
                  </a:extLst>
                </a:gridCol>
                <a:gridCol w="411480">
                  <a:extLst>
                    <a:ext uri="{9D8B030D-6E8A-4147-A177-3AD203B41FA5}">
                      <a16:colId xmlns:a16="http://schemas.microsoft.com/office/drawing/2014/main" val="99671241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472853272"/>
                  </a:ext>
                </a:extLst>
              </a:tr>
              <a:tr h="370840">
                <a:tc>
                  <a:txBody>
                    <a:bodyPr/>
                    <a:lstStyle/>
                    <a:p>
                      <a:r>
                        <a:rPr lang="en-US" sz="1000"/>
                        <a:t>TMAmerica</a:t>
                      </a:r>
                    </a:p>
                  </a:txBody>
                  <a:tcPr/>
                </a:tc>
                <a:tc>
                  <a:txBody>
                    <a:bodyPr/>
                    <a:lstStyle/>
                    <a:p>
                      <a:r>
                        <a:rPr lang="en-US" sz="1000"/>
                        <a:t>164</a:t>
                      </a:r>
                    </a:p>
                  </a:txBody>
                  <a:tcPr/>
                </a:tc>
                <a:tc>
                  <a:txBody>
                    <a:bodyPr/>
                    <a:lstStyle/>
                    <a:p>
                      <a:r>
                        <a:rPr lang="en-US" sz="1000"/>
                        <a:t>5</a:t>
                      </a:r>
                    </a:p>
                  </a:txBody>
                  <a:tcPr/>
                </a:tc>
                <a:tc>
                  <a:txBody>
                    <a:bodyPr/>
                    <a:lstStyle/>
                    <a:p>
                      <a:r>
                        <a:rPr lang="en-US" sz="1000"/>
                        <a:t>16</a:t>
                      </a:r>
                    </a:p>
                  </a:txBody>
                  <a:tcPr/>
                </a:tc>
                <a:tc>
                  <a:txBody>
                    <a:bodyPr/>
                    <a:lstStyle/>
                    <a:p>
                      <a:r>
                        <a:rPr lang="en-US" sz="1000"/>
                        <a:t>16</a:t>
                      </a:r>
                    </a:p>
                  </a:txBody>
                  <a:tcPr/>
                </a:tc>
                <a:tc>
                  <a:txBody>
                    <a:bodyPr/>
                    <a:lstStyle/>
                    <a:p>
                      <a:r>
                        <a:rPr lang="en-US" sz="1000"/>
                        <a:t>0</a:t>
                      </a:r>
                    </a:p>
                  </a:txBody>
                  <a:tcPr/>
                </a:tc>
                <a:tc>
                  <a:txBody>
                    <a:bodyPr/>
                    <a:lstStyle/>
                    <a:p>
                      <a:r>
                        <a:rPr lang="en-US" sz="1000"/>
                        <a:t>0</a:t>
                      </a:r>
                    </a:p>
                  </a:txBody>
                  <a:tcPr/>
                </a:tc>
                <a:tc>
                  <a:txBody>
                    <a:bodyPr/>
                    <a:lstStyle/>
                    <a:p>
                      <a:r>
                        <a:rPr lang="en-US" sz="1000"/>
                        <a:t>19</a:t>
                      </a:r>
                    </a:p>
                  </a:txBody>
                  <a:tcPr/>
                </a:tc>
                <a:tc>
                  <a:txBody>
                    <a:bodyPr/>
                    <a:lstStyle/>
                    <a:p>
                      <a:r>
                        <a:rPr lang="en-US" sz="1000"/>
                        <a:t>19</a:t>
                      </a:r>
                    </a:p>
                  </a:txBody>
                  <a:tcPr/>
                </a:tc>
                <a:tc>
                  <a:txBody>
                    <a:bodyPr/>
                    <a:lstStyle/>
                    <a:p>
                      <a:r>
                        <a:rPr lang="en-US" sz="1000"/>
                        <a:t>52</a:t>
                      </a:r>
                    </a:p>
                  </a:txBody>
                  <a:tcPr/>
                </a:tc>
                <a:tc>
                  <a:txBody>
                    <a:bodyPr/>
                    <a:lstStyle/>
                    <a:p>
                      <a:r>
                        <a:rPr lang="en-US" sz="1000"/>
                        <a:t>5</a:t>
                      </a:r>
                    </a:p>
                  </a:txBody>
                  <a:tcPr/>
                </a:tc>
                <a:tc>
                  <a:txBody>
                    <a:bodyPr/>
                    <a:lstStyle/>
                    <a:p>
                      <a:r>
                        <a:rPr lang="en-US" sz="1000"/>
                        <a:t>5</a:t>
                      </a:r>
                    </a:p>
                  </a:txBody>
                  <a:tcPr/>
                </a:tc>
                <a:tc>
                  <a:txBody>
                    <a:bodyPr/>
                    <a:lstStyle/>
                    <a:p>
                      <a:r>
                        <a:rPr lang="en-US" sz="1000"/>
                        <a:t>2.9503 %</a:t>
                      </a:r>
                    </a:p>
                  </a:txBody>
                  <a:tcPr/>
                </a:tc>
                <a:tc>
                  <a:txBody>
                    <a:bodyPr/>
                    <a:lstStyle/>
                    <a:p>
                      <a:r>
                        <a:rPr lang="en-US" sz="1000"/>
                        <a:t>0.0 %</a:t>
                      </a:r>
                    </a:p>
                  </a:txBody>
                  <a:tcPr/>
                </a:tc>
                <a:extLst>
                  <a:ext uri="{0D108BD9-81ED-4DB2-BD59-A6C34878D82A}">
                    <a16:rowId xmlns:a16="http://schemas.microsoft.com/office/drawing/2014/main" val="3263227817"/>
                  </a:ext>
                </a:extLst>
              </a:tr>
            </a:tbl>
          </a:graphicData>
        </a:graphic>
      </p:graphicFrame>
      <p:sp>
        <p:nvSpPr>
          <p:cNvPr id="4" name="Text Placeholder 3">
            <a:extLst>
              <a:ext uri="{FF2B5EF4-FFF2-40B4-BE49-F238E27FC236}">
                <a16:creationId xmlns:a16="http://schemas.microsoft.com/office/drawing/2014/main" id="{88445432-E012-4CB3-9049-E1D39CF9B95E}"/>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4223157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1B63C-83B7-413F-BBB0-91BD37B4609A}"/>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69C499FB-858A-43B5-8CAD-502F27707BA9}"/>
              </a:ext>
            </a:extLst>
          </p:cNvPr>
          <p:cNvGraphicFramePr>
            <a:graphicFrameLocks noGrp="1"/>
          </p:cNvGraphicFramePr>
          <p:nvPr>
            <p:ph type="chart" sz="quarter" idx="13"/>
            <p:extLst>
              <p:ext uri="{D42A27DB-BD31-4B8C-83A1-F6EECF244321}">
                <p14:modId xmlns:p14="http://schemas.microsoft.com/office/powerpoint/2010/main" val="17355207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F9BCE9-55C8-41F7-874A-9CCBEAC1CACC}"/>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7243F4BA-5184-421F-8690-3136D60884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298989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E8ADEF-03B2-47C9-9079-E681F4E3285A}"/>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FC68D050-59B1-4948-A300-B87F53461CED}"/>
              </a:ext>
            </a:extLst>
          </p:cNvPr>
          <p:cNvGraphicFramePr>
            <a:graphicFrameLocks noGrp="1"/>
          </p:cNvGraphicFramePr>
          <p:nvPr>
            <p:ph type="chart" sz="quarter" idx="13"/>
            <p:extLst>
              <p:ext uri="{D42A27DB-BD31-4B8C-83A1-F6EECF244321}">
                <p14:modId xmlns:p14="http://schemas.microsoft.com/office/powerpoint/2010/main" val="20735979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745C3B-AD70-4F3A-88BD-AD9F9F0F78CD}"/>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BA9E76E0-FBA5-42E9-A9CD-3B0F309A7B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795614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1BC0B-B4BC-46BD-A340-D26E59D7E98A}"/>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6F857C31-74C6-4866-BA40-9C185B0EE9D6}"/>
              </a:ext>
            </a:extLst>
          </p:cNvPr>
          <p:cNvGraphicFramePr>
            <a:graphicFrameLocks noGrp="1"/>
          </p:cNvGraphicFramePr>
          <p:nvPr>
            <p:ph type="chart" sz="quarter" idx="13"/>
            <p:extLst>
              <p:ext uri="{D42A27DB-BD31-4B8C-83A1-F6EECF244321}">
                <p14:modId xmlns:p14="http://schemas.microsoft.com/office/powerpoint/2010/main" val="40487821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D63D9C-161E-495C-9E95-C0CFBB6B3112}"/>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410CCA72-A55D-4200-9827-F81F2DDB8C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67760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25D86-4810-4BB1-9CD3-64D2D0B52339}"/>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AAC0CB5C-B95C-40BC-9139-B06060B0624B}"/>
              </a:ext>
            </a:extLst>
          </p:cNvPr>
          <p:cNvGraphicFramePr>
            <a:graphicFrameLocks noGrp="1"/>
          </p:cNvGraphicFramePr>
          <p:nvPr>
            <p:ph type="tbl" sz="quarter" idx="13"/>
            <p:extLst>
              <p:ext uri="{D42A27DB-BD31-4B8C-83A1-F6EECF244321}">
                <p14:modId xmlns:p14="http://schemas.microsoft.com/office/powerpoint/2010/main" val="1539776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265321645"/>
                    </a:ext>
                  </a:extLst>
                </a:gridCol>
                <a:gridCol w="493776">
                  <a:extLst>
                    <a:ext uri="{9D8B030D-6E8A-4147-A177-3AD203B41FA5}">
                      <a16:colId xmlns:a16="http://schemas.microsoft.com/office/drawing/2014/main" val="600474551"/>
                    </a:ext>
                  </a:extLst>
                </a:gridCol>
                <a:gridCol w="1069848">
                  <a:extLst>
                    <a:ext uri="{9D8B030D-6E8A-4147-A177-3AD203B41FA5}">
                      <a16:colId xmlns:a16="http://schemas.microsoft.com/office/drawing/2014/main" val="3398127762"/>
                    </a:ext>
                  </a:extLst>
                </a:gridCol>
                <a:gridCol w="1069848">
                  <a:extLst>
                    <a:ext uri="{9D8B030D-6E8A-4147-A177-3AD203B41FA5}">
                      <a16:colId xmlns:a16="http://schemas.microsoft.com/office/drawing/2014/main" val="2468113298"/>
                    </a:ext>
                  </a:extLst>
                </a:gridCol>
                <a:gridCol w="1069848">
                  <a:extLst>
                    <a:ext uri="{9D8B030D-6E8A-4147-A177-3AD203B41FA5}">
                      <a16:colId xmlns:a16="http://schemas.microsoft.com/office/drawing/2014/main" val="1213529965"/>
                    </a:ext>
                  </a:extLst>
                </a:gridCol>
                <a:gridCol w="1069848">
                  <a:extLst>
                    <a:ext uri="{9D8B030D-6E8A-4147-A177-3AD203B41FA5}">
                      <a16:colId xmlns:a16="http://schemas.microsoft.com/office/drawing/2014/main" val="1566882758"/>
                    </a:ext>
                  </a:extLst>
                </a:gridCol>
                <a:gridCol w="1069848">
                  <a:extLst>
                    <a:ext uri="{9D8B030D-6E8A-4147-A177-3AD203B41FA5}">
                      <a16:colId xmlns:a16="http://schemas.microsoft.com/office/drawing/2014/main" val="4065301618"/>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1721861193"/>
                  </a:ext>
                </a:extLst>
              </a:tr>
              <a:tr h="370840">
                <a:tc>
                  <a:txBody>
                    <a:bodyPr/>
                    <a:lstStyle/>
                    <a:p>
                      <a:r>
                        <a:rPr lang="en-US" sz="1000" b="1"/>
                        <a:t>@TokioMAmerica - 2019-12-10 05:10:05</a:t>
                      </a:r>
                      <a:r>
                        <a:rPr lang="en-US" sz="1000"/>
                        <a:t>
 Missing, worn, or misfit shoes can lead to pain and missed opportunities. In partnership with @Soles4Souls, our 15 Atlanta employees collected 75 pairs of shoes during their holiday shoe drive. Way to go #TeamTMA! https://t.co/zW1YcKiOSw</a:t>
                      </a:r>
                    </a:p>
                  </a:txBody>
                  <a:tcPr/>
                </a:tc>
                <a:tc>
                  <a:txBody>
                    <a:bodyPr/>
                    <a:lstStyle/>
                    <a:p>
                      <a:r>
                        <a:rPr lang="en-US" sz="1000"/>
                        <a:t>12/17/2019 06:15:10</a:t>
                      </a:r>
                    </a:p>
                  </a:txBody>
                  <a:tcPr/>
                </a:tc>
                <a:tc>
                  <a:txBody>
                    <a:bodyPr/>
                    <a:lstStyle/>
                    <a:p>
                      <a:r>
                        <a:rPr lang="en-US" sz="1000"/>
                        <a:t>No</a:t>
                      </a:r>
                    </a:p>
                  </a:txBody>
                  <a:tcPr/>
                </a:tc>
                <a:tc>
                  <a:txBody>
                    <a:bodyPr/>
                    <a:lstStyle/>
                    <a:p>
                      <a:r>
                        <a:rPr lang="en-US" sz="1000"/>
                        <a:t>1</a:t>
                      </a:r>
                    </a:p>
                  </a:txBody>
                  <a:tcPr/>
                </a:tc>
                <a:tc>
                  <a:txBody>
                    <a:bodyPr/>
                    <a:lstStyle/>
                    <a:p>
                      <a:r>
                        <a:rPr lang="en-US" sz="1000"/>
                        <a:t>6</a:t>
                      </a:r>
                    </a:p>
                  </a:txBody>
                  <a:tcPr/>
                </a:tc>
                <a:tc>
                  <a:txBody>
                    <a:bodyPr/>
                    <a:lstStyle/>
                    <a:p>
                      <a:r>
                        <a:rPr lang="en-US" sz="1000"/>
                        <a:t>1</a:t>
                      </a:r>
                    </a:p>
                  </a:txBody>
                  <a:tcPr/>
                </a:tc>
                <a:tc>
                  <a:txBody>
                    <a:bodyPr/>
                    <a:lstStyle/>
                    <a:p>
                      <a:r>
                        <a:rPr lang="en-US" sz="1000"/>
                        <a:t>5.0000 %</a:t>
                      </a:r>
                    </a:p>
                  </a:txBody>
                  <a:tcPr/>
                </a:tc>
                <a:extLst>
                  <a:ext uri="{0D108BD9-81ED-4DB2-BD59-A6C34878D82A}">
                    <a16:rowId xmlns:a16="http://schemas.microsoft.com/office/drawing/2014/main" val="1448371495"/>
                  </a:ext>
                </a:extLst>
              </a:tr>
              <a:tr h="370840">
                <a:tc>
                  <a:txBody>
                    <a:bodyPr/>
                    <a:lstStyle/>
                    <a:p>
                      <a:r>
                        <a:rPr lang="en-US" sz="1000" b="1"/>
                        <a:t>@TokioMAmerica - 2019-12-13 17:05:27</a:t>
                      </a:r>
                      <a:r>
                        <a:rPr lang="en-US" sz="1000"/>
                        <a:t>
 Our Pasadena office has selected @USHSNews as their local charity of the month. Union Station Homeless Services is part of a premier group of human services agencies in Los Angeles County that are leading the way to ending homelessness in the community. https://t.co/6iHU6NYrmF</a:t>
                      </a:r>
                    </a:p>
                  </a:txBody>
                  <a:tcPr/>
                </a:tc>
                <a:tc>
                  <a:txBody>
                    <a:bodyPr/>
                    <a:lstStyle/>
                    <a:p>
                      <a:r>
                        <a:rPr lang="en-US" sz="1000"/>
                        <a:t>12/17/2019 06:15:10</a:t>
                      </a:r>
                    </a:p>
                  </a:txBody>
                  <a:tcPr/>
                </a:tc>
                <a:tc>
                  <a:txBody>
                    <a:bodyPr/>
                    <a:lstStyle/>
                    <a:p>
                      <a:r>
                        <a:rPr lang="en-US" sz="1000"/>
                        <a:t>No</a:t>
                      </a:r>
                    </a:p>
                  </a:txBody>
                  <a:tcPr/>
                </a:tc>
                <a:tc>
                  <a:txBody>
                    <a:bodyPr/>
                    <a:lstStyle/>
                    <a:p>
                      <a:r>
                        <a:rPr lang="en-US" sz="1000"/>
                        <a:t>2</a:t>
                      </a:r>
                    </a:p>
                  </a:txBody>
                  <a:tcPr/>
                </a:tc>
                <a:tc>
                  <a:txBody>
                    <a:bodyPr/>
                    <a:lstStyle/>
                    <a:p>
                      <a:r>
                        <a:rPr lang="en-US" sz="1000"/>
                        <a:t>4</a:t>
                      </a:r>
                    </a:p>
                  </a:txBody>
                  <a:tcPr/>
                </a:tc>
                <a:tc>
                  <a:txBody>
                    <a:bodyPr/>
                    <a:lstStyle/>
                    <a:p>
                      <a:r>
                        <a:rPr lang="en-US" sz="1000"/>
                        <a:t>2</a:t>
                      </a:r>
                    </a:p>
                  </a:txBody>
                  <a:tcPr/>
                </a:tc>
                <a:tc>
                  <a:txBody>
                    <a:bodyPr/>
                    <a:lstStyle/>
                    <a:p>
                      <a:r>
                        <a:rPr lang="en-US" sz="1000"/>
                        <a:t>4.9689 %</a:t>
                      </a:r>
                    </a:p>
                  </a:txBody>
                  <a:tcPr/>
                </a:tc>
                <a:extLst>
                  <a:ext uri="{0D108BD9-81ED-4DB2-BD59-A6C34878D82A}">
                    <a16:rowId xmlns:a16="http://schemas.microsoft.com/office/drawing/2014/main" val="373697588"/>
                  </a:ext>
                </a:extLst>
              </a:tr>
              <a:tr h="370840">
                <a:tc>
                  <a:txBody>
                    <a:bodyPr/>
                    <a:lstStyle/>
                    <a:p>
                      <a:r>
                        <a:rPr lang="en-US" sz="1000" b="1"/>
                        <a:t>@TokioMAmerica - 2019-12-31 16:05:16</a:t>
                      </a:r>
                      <a:r>
                        <a:rPr lang="en-US" sz="1000"/>
                        <a:t>
 Happy New Year! To celebrate 2020, we will be closing early today at 3:00 p.m. local time and stay closed through New Year's Day. We'll re-open on January 2, 2020! https://t.co/3kkEc45Rsb</a:t>
                      </a:r>
                    </a:p>
                  </a:txBody>
                  <a:tcPr/>
                </a:tc>
                <a:tc>
                  <a:txBody>
                    <a:bodyPr/>
                    <a:lstStyle/>
                    <a:p>
                      <a:r>
                        <a:rPr lang="en-US" sz="1000"/>
                        <a:t>01/01/2020 18:15:07</a:t>
                      </a:r>
                    </a:p>
                  </a:txBody>
                  <a:tcPr/>
                </a:tc>
                <a:tc>
                  <a:txBody>
                    <a:bodyPr/>
                    <a:lstStyle/>
                    <a:p>
                      <a:r>
                        <a:rPr lang="en-US" sz="1000"/>
                        <a:t>No</a:t>
                      </a:r>
                    </a:p>
                  </a:txBody>
                  <a:tcPr/>
                </a:tc>
                <a:tc>
                  <a:txBody>
                    <a:bodyPr/>
                    <a:lstStyle/>
                    <a:p>
                      <a:r>
                        <a:rPr lang="en-US" sz="1000"/>
                        <a:t>1</a:t>
                      </a:r>
                    </a:p>
                  </a:txBody>
                  <a:tcPr/>
                </a:tc>
                <a:tc>
                  <a:txBody>
                    <a:bodyPr/>
                    <a:lstStyle/>
                    <a:p>
                      <a:r>
                        <a:rPr lang="en-US" sz="1000"/>
                        <a:t>5</a:t>
                      </a:r>
                    </a:p>
                  </a:txBody>
                  <a:tcPr/>
                </a:tc>
                <a:tc>
                  <a:txBody>
                    <a:bodyPr/>
                    <a:lstStyle/>
                    <a:p>
                      <a:r>
                        <a:rPr lang="en-US" sz="1000"/>
                        <a:t>0</a:t>
                      </a:r>
                    </a:p>
                  </a:txBody>
                  <a:tcPr/>
                </a:tc>
                <a:tc>
                  <a:txBody>
                    <a:bodyPr/>
                    <a:lstStyle/>
                    <a:p>
                      <a:r>
                        <a:rPr lang="en-US" sz="1000"/>
                        <a:t>3.6585 %</a:t>
                      </a:r>
                    </a:p>
                  </a:txBody>
                  <a:tcPr/>
                </a:tc>
                <a:extLst>
                  <a:ext uri="{0D108BD9-81ED-4DB2-BD59-A6C34878D82A}">
                    <a16:rowId xmlns:a16="http://schemas.microsoft.com/office/drawing/2014/main" val="2759648878"/>
                  </a:ext>
                </a:extLst>
              </a:tr>
            </a:tbl>
          </a:graphicData>
        </a:graphic>
      </p:graphicFrame>
      <p:sp>
        <p:nvSpPr>
          <p:cNvPr id="4" name="Text Placeholder 3">
            <a:extLst>
              <a:ext uri="{FF2B5EF4-FFF2-40B4-BE49-F238E27FC236}">
                <a16:creationId xmlns:a16="http://schemas.microsoft.com/office/drawing/2014/main" id="{B2415A26-BCEB-414C-BB74-50B895706438}"/>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30451610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7D092-971F-47E3-AF79-A5ADF8EDCCA0}"/>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731F9FFB-7110-4D85-A813-26A26DDD70B4}"/>
              </a:ext>
            </a:extLst>
          </p:cNvPr>
          <p:cNvGraphicFramePr>
            <a:graphicFrameLocks noGrp="1"/>
          </p:cNvGraphicFramePr>
          <p:nvPr>
            <p:ph type="tbl" sz="quarter" idx="13"/>
            <p:extLst>
              <p:ext uri="{D42A27DB-BD31-4B8C-83A1-F6EECF244321}">
                <p14:modId xmlns:p14="http://schemas.microsoft.com/office/powerpoint/2010/main" val="41997695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679295275"/>
                    </a:ext>
                  </a:extLst>
                </a:gridCol>
                <a:gridCol w="411480">
                  <a:extLst>
                    <a:ext uri="{9D8B030D-6E8A-4147-A177-3AD203B41FA5}">
                      <a16:colId xmlns:a16="http://schemas.microsoft.com/office/drawing/2014/main" val="1804502741"/>
                    </a:ext>
                  </a:extLst>
                </a:gridCol>
                <a:gridCol w="411480">
                  <a:extLst>
                    <a:ext uri="{9D8B030D-6E8A-4147-A177-3AD203B41FA5}">
                      <a16:colId xmlns:a16="http://schemas.microsoft.com/office/drawing/2014/main" val="3141310754"/>
                    </a:ext>
                  </a:extLst>
                </a:gridCol>
                <a:gridCol w="411480">
                  <a:extLst>
                    <a:ext uri="{9D8B030D-6E8A-4147-A177-3AD203B41FA5}">
                      <a16:colId xmlns:a16="http://schemas.microsoft.com/office/drawing/2014/main" val="1495337263"/>
                    </a:ext>
                  </a:extLst>
                </a:gridCol>
                <a:gridCol w="411480">
                  <a:extLst>
                    <a:ext uri="{9D8B030D-6E8A-4147-A177-3AD203B41FA5}">
                      <a16:colId xmlns:a16="http://schemas.microsoft.com/office/drawing/2014/main" val="2444573146"/>
                    </a:ext>
                  </a:extLst>
                </a:gridCol>
                <a:gridCol w="411480">
                  <a:extLst>
                    <a:ext uri="{9D8B030D-6E8A-4147-A177-3AD203B41FA5}">
                      <a16:colId xmlns:a16="http://schemas.microsoft.com/office/drawing/2014/main" val="691154826"/>
                    </a:ext>
                  </a:extLst>
                </a:gridCol>
                <a:gridCol w="411480">
                  <a:extLst>
                    <a:ext uri="{9D8B030D-6E8A-4147-A177-3AD203B41FA5}">
                      <a16:colId xmlns:a16="http://schemas.microsoft.com/office/drawing/2014/main" val="2493919017"/>
                    </a:ext>
                  </a:extLst>
                </a:gridCol>
                <a:gridCol w="411480">
                  <a:extLst>
                    <a:ext uri="{9D8B030D-6E8A-4147-A177-3AD203B41FA5}">
                      <a16:colId xmlns:a16="http://schemas.microsoft.com/office/drawing/2014/main" val="3512572676"/>
                    </a:ext>
                  </a:extLst>
                </a:gridCol>
                <a:gridCol w="411480">
                  <a:extLst>
                    <a:ext uri="{9D8B030D-6E8A-4147-A177-3AD203B41FA5}">
                      <a16:colId xmlns:a16="http://schemas.microsoft.com/office/drawing/2014/main" val="2924101017"/>
                    </a:ext>
                  </a:extLst>
                </a:gridCol>
                <a:gridCol w="411480">
                  <a:extLst>
                    <a:ext uri="{9D8B030D-6E8A-4147-A177-3AD203B41FA5}">
                      <a16:colId xmlns:a16="http://schemas.microsoft.com/office/drawing/2014/main" val="460208104"/>
                    </a:ext>
                  </a:extLst>
                </a:gridCol>
                <a:gridCol w="411480">
                  <a:extLst>
                    <a:ext uri="{9D8B030D-6E8A-4147-A177-3AD203B41FA5}">
                      <a16:colId xmlns:a16="http://schemas.microsoft.com/office/drawing/2014/main" val="1872219518"/>
                    </a:ext>
                  </a:extLst>
                </a:gridCol>
                <a:gridCol w="411480">
                  <a:extLst>
                    <a:ext uri="{9D8B030D-6E8A-4147-A177-3AD203B41FA5}">
                      <a16:colId xmlns:a16="http://schemas.microsoft.com/office/drawing/2014/main" val="2579802503"/>
                    </a:ext>
                  </a:extLst>
                </a:gridCol>
                <a:gridCol w="411480">
                  <a:extLst>
                    <a:ext uri="{9D8B030D-6E8A-4147-A177-3AD203B41FA5}">
                      <a16:colId xmlns:a16="http://schemas.microsoft.com/office/drawing/2014/main" val="2086537575"/>
                    </a:ext>
                  </a:extLst>
                </a:gridCol>
                <a:gridCol w="411480">
                  <a:extLst>
                    <a:ext uri="{9D8B030D-6E8A-4147-A177-3AD203B41FA5}">
                      <a16:colId xmlns:a16="http://schemas.microsoft.com/office/drawing/2014/main" val="3369851083"/>
                    </a:ext>
                  </a:extLst>
                </a:gridCol>
                <a:gridCol w="411480">
                  <a:extLst>
                    <a:ext uri="{9D8B030D-6E8A-4147-A177-3AD203B41FA5}">
                      <a16:colId xmlns:a16="http://schemas.microsoft.com/office/drawing/2014/main" val="3532503398"/>
                    </a:ext>
                  </a:extLst>
                </a:gridCol>
                <a:gridCol w="411480">
                  <a:extLst>
                    <a:ext uri="{9D8B030D-6E8A-4147-A177-3AD203B41FA5}">
                      <a16:colId xmlns:a16="http://schemas.microsoft.com/office/drawing/2014/main" val="3612691048"/>
                    </a:ext>
                  </a:extLst>
                </a:gridCol>
                <a:gridCol w="411480">
                  <a:extLst>
                    <a:ext uri="{9D8B030D-6E8A-4147-A177-3AD203B41FA5}">
                      <a16:colId xmlns:a16="http://schemas.microsoft.com/office/drawing/2014/main" val="290445249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tc>
                  <a:txBody>
                    <a:bodyPr/>
                    <a:lstStyle/>
                    <a:p>
                      <a:r>
                        <a:rPr lang="en-US" sz="1000"/>
                        <a:t>Video Time Watched (minutes)</a:t>
                      </a:r>
                    </a:p>
                  </a:txBody>
                  <a:tcPr/>
                </a:tc>
                <a:extLst>
                  <a:ext uri="{0D108BD9-81ED-4DB2-BD59-A6C34878D82A}">
                    <a16:rowId xmlns:a16="http://schemas.microsoft.com/office/drawing/2014/main" val="4088310925"/>
                  </a:ext>
                </a:extLst>
              </a:tr>
              <a:tr h="370840">
                <a:tc>
                  <a:txBody>
                    <a:bodyPr/>
                    <a:lstStyle/>
                    <a:p>
                      <a:r>
                        <a:rPr lang="en-US" sz="1000"/>
                        <a:t>Tokio Marine America</a:t>
                      </a:r>
                    </a:p>
                  </a:txBody>
                  <a:tcPr/>
                </a:tc>
                <a:tc>
                  <a:txBody>
                    <a:bodyPr/>
                    <a:lstStyle/>
                    <a:p>
                      <a:r>
                        <a:rPr lang="en-US" sz="1000"/>
                        <a:t>14160</a:t>
                      </a:r>
                    </a:p>
                  </a:txBody>
                  <a:tcPr/>
                </a:tc>
                <a:tc>
                  <a:txBody>
                    <a:bodyPr/>
                    <a:lstStyle/>
                    <a:p>
                      <a:r>
                        <a:rPr lang="en-US" sz="1000"/>
                        <a:t>636</a:t>
                      </a:r>
                    </a:p>
                  </a:txBody>
                  <a:tcPr/>
                </a:tc>
                <a:tc>
                  <a:txBody>
                    <a:bodyPr/>
                    <a:lstStyle/>
                    <a:p>
                      <a:r>
                        <a:rPr lang="en-US" sz="1000"/>
                        <a:t>16</a:t>
                      </a:r>
                    </a:p>
                  </a:txBody>
                  <a:tcPr/>
                </a:tc>
                <a:tc>
                  <a:txBody>
                    <a:bodyPr/>
                    <a:lstStyle/>
                    <a:p>
                      <a:r>
                        <a:rPr lang="en-US" sz="1000"/>
                        <a:t>855</a:t>
                      </a:r>
                    </a:p>
                  </a:txBody>
                  <a:tcPr/>
                </a:tc>
                <a:tc>
                  <a:txBody>
                    <a:bodyPr/>
                    <a:lstStyle/>
                    <a:p>
                      <a:r>
                        <a:rPr lang="en-US" sz="1000"/>
                        <a:t>53.4375</a:t>
                      </a:r>
                    </a:p>
                  </a:txBody>
                  <a:tcPr/>
                </a:tc>
                <a:tc>
                  <a:txBody>
                    <a:bodyPr/>
                    <a:lstStyle/>
                    <a:p>
                      <a:r>
                        <a:rPr lang="en-US" sz="1000"/>
                        <a:t>14</a:t>
                      </a:r>
                    </a:p>
                  </a:txBody>
                  <a:tcPr/>
                </a:tc>
                <a:tc>
                  <a:txBody>
                    <a:bodyPr/>
                    <a:lstStyle/>
                    <a:p>
                      <a:r>
                        <a:rPr lang="en-US" sz="1000"/>
                        <a:t>0.875</a:t>
                      </a:r>
                    </a:p>
                  </a:txBody>
                  <a:tcPr/>
                </a:tc>
                <a:tc>
                  <a:txBody>
                    <a:bodyPr/>
                    <a:lstStyle/>
                    <a:p>
                      <a:r>
                        <a:rPr lang="en-US" sz="1000"/>
                        <a:t>22</a:t>
                      </a:r>
                    </a:p>
                  </a:txBody>
                  <a:tcPr/>
                </a:tc>
                <a:tc>
                  <a:txBody>
                    <a:bodyPr/>
                    <a:lstStyle/>
                    <a:p>
                      <a:r>
                        <a:rPr lang="en-US" sz="1000"/>
                        <a:t>1.375</a:t>
                      </a:r>
                    </a:p>
                  </a:txBody>
                  <a:tcPr/>
                </a:tc>
                <a:tc>
                  <a:txBody>
                    <a:bodyPr/>
                    <a:lstStyle/>
                    <a:p>
                      <a:r>
                        <a:rPr lang="en-US" sz="1000"/>
                        <a:t>922</a:t>
                      </a:r>
                    </a:p>
                  </a:txBody>
                  <a:tcPr/>
                </a:tc>
                <a:tc>
                  <a:txBody>
                    <a:bodyPr/>
                    <a:lstStyle/>
                    <a:p>
                      <a:r>
                        <a:rPr lang="en-US" sz="1000"/>
                        <a:t>57.625</a:t>
                      </a:r>
                    </a:p>
                  </a:txBody>
                  <a:tcPr/>
                </a:tc>
                <a:tc>
                  <a:txBody>
                    <a:bodyPr/>
                    <a:lstStyle/>
                    <a:p>
                      <a:r>
                        <a:rPr lang="en-US" sz="1000"/>
                        <a:t>46300</a:t>
                      </a:r>
                    </a:p>
                  </a:txBody>
                  <a:tcPr/>
                </a:tc>
                <a:tc>
                  <a:txBody>
                    <a:bodyPr/>
                    <a:lstStyle/>
                    <a:p>
                      <a:r>
                        <a:rPr lang="en-US" sz="1000"/>
                        <a:t>2893.75</a:t>
                      </a:r>
                    </a:p>
                  </a:txBody>
                  <a:tcPr/>
                </a:tc>
                <a:tc>
                  <a:txBody>
                    <a:bodyPr/>
                    <a:lstStyle/>
                    <a:p>
                      <a:r>
                        <a:rPr lang="en-US" sz="1000"/>
                        <a:t>0.035846396833453 %</a:t>
                      </a:r>
                    </a:p>
                  </a:txBody>
                  <a:tcPr/>
                </a:tc>
                <a:tc>
                  <a:txBody>
                    <a:bodyPr/>
                    <a:lstStyle/>
                    <a:p>
                      <a:r>
                        <a:rPr lang="en-US" sz="1000"/>
                        <a:t>748</a:t>
                      </a:r>
                    </a:p>
                  </a:txBody>
                  <a:tcPr/>
                </a:tc>
                <a:tc>
                  <a:txBody>
                    <a:bodyPr/>
                    <a:lstStyle/>
                    <a:p>
                      <a:r>
                        <a:rPr lang="en-US" sz="1000"/>
                        <a:t>342.54343333333</a:t>
                      </a:r>
                    </a:p>
                  </a:txBody>
                  <a:tcPr/>
                </a:tc>
                <a:extLst>
                  <a:ext uri="{0D108BD9-81ED-4DB2-BD59-A6C34878D82A}">
                    <a16:rowId xmlns:a16="http://schemas.microsoft.com/office/drawing/2014/main" val="3292783904"/>
                  </a:ext>
                </a:extLst>
              </a:tr>
            </a:tbl>
          </a:graphicData>
        </a:graphic>
      </p:graphicFrame>
      <p:sp>
        <p:nvSpPr>
          <p:cNvPr id="4" name="Text Placeholder 3">
            <a:extLst>
              <a:ext uri="{FF2B5EF4-FFF2-40B4-BE49-F238E27FC236}">
                <a16:creationId xmlns:a16="http://schemas.microsoft.com/office/drawing/2014/main" id="{B597F8EF-1B5A-4F88-BF95-6AE6227A89F5}"/>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21107713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C4C72-76C3-40DB-9EF5-5D58BA6B6B46}"/>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14F7D390-CBFB-4A01-9E04-07F4350E79B7}"/>
              </a:ext>
            </a:extLst>
          </p:cNvPr>
          <p:cNvGraphicFramePr>
            <a:graphicFrameLocks noGrp="1"/>
          </p:cNvGraphicFramePr>
          <p:nvPr>
            <p:ph type="chart" sz="quarter" idx="13"/>
            <p:extLst>
              <p:ext uri="{D42A27DB-BD31-4B8C-83A1-F6EECF244321}">
                <p14:modId xmlns:p14="http://schemas.microsoft.com/office/powerpoint/2010/main" val="34651457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3A7465-1C97-4C57-9E4D-5DDCA347219F}"/>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A938C81A-16F2-45FE-98D4-248FE7FDBB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25004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14DAB-4317-4DF0-A471-15ADA3EA7C48}"/>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9461018D-084F-4C10-89CE-8CE77D96F1F9}"/>
              </a:ext>
            </a:extLst>
          </p:cNvPr>
          <p:cNvGraphicFramePr>
            <a:graphicFrameLocks noGrp="1"/>
          </p:cNvGraphicFramePr>
          <p:nvPr>
            <p:ph type="chart" sz="quarter" idx="13"/>
            <p:extLst>
              <p:ext uri="{D42A27DB-BD31-4B8C-83A1-F6EECF244321}">
                <p14:modId xmlns:p14="http://schemas.microsoft.com/office/powerpoint/2010/main" val="7878676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8DF5E4-F2EE-4D65-B4DB-0F7CEE62ACC7}"/>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20DAFF5A-F6DC-40E5-9982-B1ED3C6A7F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64941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80D66-D463-4CAA-9A87-FD80D77221D1}"/>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9513D3D1-763A-493D-ADF8-9B064A39DD46}"/>
              </a:ext>
            </a:extLst>
          </p:cNvPr>
          <p:cNvGraphicFramePr>
            <a:graphicFrameLocks noGrp="1"/>
          </p:cNvGraphicFramePr>
          <p:nvPr>
            <p:ph type="chart" sz="quarter" idx="13"/>
            <p:extLst>
              <p:ext uri="{D42A27DB-BD31-4B8C-83A1-F6EECF244321}">
                <p14:modId xmlns:p14="http://schemas.microsoft.com/office/powerpoint/2010/main" val="19153744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2A9F7F-B280-4E34-A6D5-50564951211A}"/>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8B277AEA-46AE-44AF-8ABA-45C678752E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41303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FA6EF-5C1C-4C08-82D7-15B87752573A}"/>
              </a:ext>
            </a:extLst>
          </p:cNvPr>
          <p:cNvSpPr>
            <a:spLocks noGrp="1"/>
          </p:cNvSpPr>
          <p:nvPr>
            <p:ph type="title"/>
          </p:nvPr>
        </p:nvSpPr>
        <p:spPr/>
        <p:txBody>
          <a:bodyPr/>
          <a:lstStyle/>
          <a:p>
            <a:r>
              <a:rPr lang="en-US"/>
              <a:t>LinkedIn Posts Table | Tokio Marine America</a:t>
            </a:r>
          </a:p>
        </p:txBody>
      </p:sp>
      <p:graphicFrame>
        <p:nvGraphicFramePr>
          <p:cNvPr id="5" name="Table Placeholder 4">
            <a:extLst>
              <a:ext uri="{FF2B5EF4-FFF2-40B4-BE49-F238E27FC236}">
                <a16:creationId xmlns:a16="http://schemas.microsoft.com/office/drawing/2014/main" id="{1D064D96-FA5E-4208-B669-6F79B7DEA386}"/>
              </a:ext>
            </a:extLst>
          </p:cNvPr>
          <p:cNvGraphicFramePr>
            <a:graphicFrameLocks noGrp="1"/>
          </p:cNvGraphicFramePr>
          <p:nvPr>
            <p:ph type="tbl" sz="quarter" idx="13"/>
            <p:extLst>
              <p:ext uri="{D42A27DB-BD31-4B8C-83A1-F6EECF244321}">
                <p14:modId xmlns:p14="http://schemas.microsoft.com/office/powerpoint/2010/main" val="28135347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891174821"/>
                    </a:ext>
                  </a:extLst>
                </a:gridCol>
                <a:gridCol w="1069847">
                  <a:extLst>
                    <a:ext uri="{9D8B030D-6E8A-4147-A177-3AD203B41FA5}">
                      <a16:colId xmlns:a16="http://schemas.microsoft.com/office/drawing/2014/main" val="1436995422"/>
                    </a:ext>
                  </a:extLst>
                </a:gridCol>
                <a:gridCol w="740664">
                  <a:extLst>
                    <a:ext uri="{9D8B030D-6E8A-4147-A177-3AD203B41FA5}">
                      <a16:colId xmlns:a16="http://schemas.microsoft.com/office/drawing/2014/main" val="3949256920"/>
                    </a:ext>
                  </a:extLst>
                </a:gridCol>
                <a:gridCol w="493776">
                  <a:extLst>
                    <a:ext uri="{9D8B030D-6E8A-4147-A177-3AD203B41FA5}">
                      <a16:colId xmlns:a16="http://schemas.microsoft.com/office/drawing/2014/main" val="1258421696"/>
                    </a:ext>
                  </a:extLst>
                </a:gridCol>
                <a:gridCol w="493776">
                  <a:extLst>
                    <a:ext uri="{9D8B030D-6E8A-4147-A177-3AD203B41FA5}">
                      <a16:colId xmlns:a16="http://schemas.microsoft.com/office/drawing/2014/main" val="3927960695"/>
                    </a:ext>
                  </a:extLst>
                </a:gridCol>
                <a:gridCol w="493776">
                  <a:extLst>
                    <a:ext uri="{9D8B030D-6E8A-4147-A177-3AD203B41FA5}">
                      <a16:colId xmlns:a16="http://schemas.microsoft.com/office/drawing/2014/main" val="2778246334"/>
                    </a:ext>
                  </a:extLst>
                </a:gridCol>
                <a:gridCol w="493776">
                  <a:extLst>
                    <a:ext uri="{9D8B030D-6E8A-4147-A177-3AD203B41FA5}">
                      <a16:colId xmlns:a16="http://schemas.microsoft.com/office/drawing/2014/main" val="4048066615"/>
                    </a:ext>
                  </a:extLst>
                </a:gridCol>
                <a:gridCol w="493776">
                  <a:extLst>
                    <a:ext uri="{9D8B030D-6E8A-4147-A177-3AD203B41FA5}">
                      <a16:colId xmlns:a16="http://schemas.microsoft.com/office/drawing/2014/main" val="1547139679"/>
                    </a:ext>
                  </a:extLst>
                </a:gridCol>
                <a:gridCol w="493776">
                  <a:extLst>
                    <a:ext uri="{9D8B030D-6E8A-4147-A177-3AD203B41FA5}">
                      <a16:colId xmlns:a16="http://schemas.microsoft.com/office/drawing/2014/main" val="2632663272"/>
                    </a:ext>
                  </a:extLst>
                </a:gridCol>
                <a:gridCol w="493776">
                  <a:extLst>
                    <a:ext uri="{9D8B030D-6E8A-4147-A177-3AD203B41FA5}">
                      <a16:colId xmlns:a16="http://schemas.microsoft.com/office/drawing/2014/main" val="1275027499"/>
                    </a:ext>
                  </a:extLst>
                </a:gridCol>
                <a:gridCol w="493776">
                  <a:extLst>
                    <a:ext uri="{9D8B030D-6E8A-4147-A177-3AD203B41FA5}">
                      <a16:colId xmlns:a16="http://schemas.microsoft.com/office/drawing/2014/main" val="2940727604"/>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Type</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Video Views</a:t>
                      </a:r>
                    </a:p>
                  </a:txBody>
                  <a:tcPr/>
                </a:tc>
                <a:extLst>
                  <a:ext uri="{0D108BD9-81ED-4DB2-BD59-A6C34878D82A}">
                    <a16:rowId xmlns:a16="http://schemas.microsoft.com/office/drawing/2014/main" val="1906670624"/>
                  </a:ext>
                </a:extLst>
              </a:tr>
              <a:tr h="370840">
                <a:tc>
                  <a:txBody>
                    <a:bodyPr/>
                    <a:lstStyle/>
                    <a:p>
                      <a:r>
                        <a:rPr lang="en-US" sz="1000" b="1"/>
                        <a:t>Tokio Marine America - 2019-12-10 05:10:08</a:t>
                      </a:r>
                      <a:r>
                        <a:rPr lang="en-US" sz="1000"/>
                        <a:t>
  Everyone deserves a good pair of shoes. To help out, our Atlanta office teamed up with Soles4Souls to run an office shoe drive. Our 15 Atlanta employees collected 75 pairs of shoes!</a:t>
                      </a:r>
                    </a:p>
                  </a:txBody>
                  <a:tcPr/>
                </a:tc>
                <a:tc>
                  <a:txBody>
                    <a:bodyPr/>
                    <a:lstStyle/>
                    <a:p>
                      <a:r>
                        <a:rPr lang="en-US" sz="1000"/>
                        <a:t>https://image-store.slidesharecdn.com/6bfebbde-2c5b-4960-9f7a-17b2a8f2dd5b-large.jpeg</a:t>
                      </a:r>
                    </a:p>
                  </a:txBody>
                  <a:tcPr/>
                </a:tc>
                <a:tc>
                  <a:txBody>
                    <a:bodyPr/>
                    <a:lstStyle/>
                    <a:p>
                      <a:r>
                        <a:rPr lang="en-US" sz="1000"/>
                        <a:t>01/15/2020 12:12:24</a:t>
                      </a:r>
                    </a:p>
                  </a:txBody>
                  <a:tcPr/>
                </a:tc>
                <a:tc>
                  <a:txBody>
                    <a:bodyPr/>
                    <a:lstStyle/>
                    <a:p>
                      <a:r>
                        <a:rPr lang="en-US" sz="1000"/>
                        <a:t>Image</a:t>
                      </a:r>
                    </a:p>
                  </a:txBody>
                  <a:tcPr/>
                </a:tc>
                <a:tc>
                  <a:txBody>
                    <a:bodyPr/>
                    <a:lstStyle/>
                    <a:p>
                      <a:r>
                        <a:rPr lang="en-US" sz="1000"/>
                        <a:t>124</a:t>
                      </a:r>
                    </a:p>
                  </a:txBody>
                  <a:tcPr/>
                </a:tc>
                <a:tc>
                  <a:txBody>
                    <a:bodyPr/>
                    <a:lstStyle/>
                    <a:p>
                      <a:r>
                        <a:rPr lang="en-US" sz="1000"/>
                        <a:t>1</a:t>
                      </a:r>
                    </a:p>
                  </a:txBody>
                  <a:tcPr/>
                </a:tc>
                <a:tc>
                  <a:txBody>
                    <a:bodyPr/>
                    <a:lstStyle/>
                    <a:p>
                      <a:r>
                        <a:rPr lang="en-US" sz="1000"/>
                        <a:t>1</a:t>
                      </a:r>
                    </a:p>
                  </a:txBody>
                  <a:tcPr/>
                </a:tc>
                <a:tc>
                  <a:txBody>
                    <a:bodyPr/>
                    <a:lstStyle/>
                    <a:p>
                      <a:r>
                        <a:rPr lang="en-US" sz="1000"/>
                        <a:t>189</a:t>
                      </a:r>
                    </a:p>
                  </a:txBody>
                  <a:tcPr/>
                </a:tc>
                <a:tc>
                  <a:txBody>
                    <a:bodyPr/>
                    <a:lstStyle/>
                    <a:p>
                      <a:r>
                        <a:rPr lang="en-US" sz="1000"/>
                        <a:t>0.05718954248366</a:t>
                      </a:r>
                    </a:p>
                  </a:txBody>
                  <a:tcPr/>
                </a:tc>
                <a:tc>
                  <a:txBody>
                    <a:bodyPr/>
                    <a:lstStyle/>
                    <a:p>
                      <a:r>
                        <a:rPr lang="en-US" sz="1000"/>
                        <a:t>5508</a:t>
                      </a:r>
                    </a:p>
                  </a:txBody>
                  <a:tcPr/>
                </a:tc>
                <a:tc>
                  <a:txBody>
                    <a:bodyPr/>
                    <a:lstStyle/>
                    <a:p>
                      <a:r>
                        <a:rPr lang="en-US" sz="1000"/>
                        <a:t>n/a</a:t>
                      </a:r>
                    </a:p>
                  </a:txBody>
                  <a:tcPr/>
                </a:tc>
                <a:extLst>
                  <a:ext uri="{0D108BD9-81ED-4DB2-BD59-A6C34878D82A}">
                    <a16:rowId xmlns:a16="http://schemas.microsoft.com/office/drawing/2014/main" val="646222929"/>
                  </a:ext>
                </a:extLst>
              </a:tr>
              <a:tr h="370840">
                <a:tc>
                  <a:txBody>
                    <a:bodyPr/>
                    <a:lstStyle/>
                    <a:p>
                      <a:r>
                        <a:rPr lang="en-US" sz="1000" b="1"/>
                        <a:t>Tokio Marine America - 2019-12-23 17:00:44</a:t>
                      </a:r>
                      <a:r>
                        <a:rPr lang="en-US" sz="1000"/>
                        <a:t>
  It's the end of the year, and it's time to celebrate a job well done. Thank you, #TeamTMA, for your hard work! Let's look forward to the first quarter of the New Year.</a:t>
                      </a:r>
                    </a:p>
                  </a:txBody>
                  <a:tcPr/>
                </a:tc>
                <a:tc>
                  <a:txBody>
                    <a:bodyPr/>
                    <a:lstStyle/>
                    <a:p>
                      <a:r>
                        <a:rPr lang="en-US" sz="1000"/>
                        <a:t>https://image-store.slidesharecdn.com/f28031ad-8fd1-44ba-a504-f7b33732349e-large.jpeg</a:t>
                      </a:r>
                    </a:p>
                  </a:txBody>
                  <a:tcPr/>
                </a:tc>
                <a:tc>
                  <a:txBody>
                    <a:bodyPr/>
                    <a:lstStyle/>
                    <a:p>
                      <a:r>
                        <a:rPr lang="en-US" sz="1000"/>
                        <a:t>01/15/2020 12:12:24</a:t>
                      </a:r>
                    </a:p>
                  </a:txBody>
                  <a:tcPr/>
                </a:tc>
                <a:tc>
                  <a:txBody>
                    <a:bodyPr/>
                    <a:lstStyle/>
                    <a:p>
                      <a:r>
                        <a:rPr lang="en-US" sz="1000"/>
                        <a:t>Image</a:t>
                      </a:r>
                    </a:p>
                  </a:txBody>
                  <a:tcPr/>
                </a:tc>
                <a:tc>
                  <a:txBody>
                    <a:bodyPr/>
                    <a:lstStyle/>
                    <a:p>
                      <a:r>
                        <a:rPr lang="en-US" sz="1000"/>
                        <a:t>100</a:t>
                      </a:r>
                    </a:p>
                  </a:txBody>
                  <a:tcPr/>
                </a:tc>
                <a:tc>
                  <a:txBody>
                    <a:bodyPr/>
                    <a:lstStyle/>
                    <a:p>
                      <a:r>
                        <a:rPr lang="en-US" sz="1000"/>
                        <a:t>1</a:t>
                      </a:r>
                    </a:p>
                  </a:txBody>
                  <a:tcPr/>
                </a:tc>
                <a:tc>
                  <a:txBody>
                    <a:bodyPr/>
                    <a:lstStyle/>
                    <a:p>
                      <a:r>
                        <a:rPr lang="en-US" sz="1000"/>
                        <a:t>2</a:t>
                      </a:r>
                    </a:p>
                  </a:txBody>
                  <a:tcPr/>
                </a:tc>
                <a:tc>
                  <a:txBody>
                    <a:bodyPr/>
                    <a:lstStyle/>
                    <a:p>
                      <a:r>
                        <a:rPr lang="en-US" sz="1000"/>
                        <a:t>221</a:t>
                      </a:r>
                    </a:p>
                  </a:txBody>
                  <a:tcPr/>
                </a:tc>
                <a:tc>
                  <a:txBody>
                    <a:bodyPr/>
                    <a:lstStyle/>
                    <a:p>
                      <a:r>
                        <a:rPr lang="en-US" sz="1000"/>
                        <a:t>0.070145053041784</a:t>
                      </a:r>
                    </a:p>
                  </a:txBody>
                  <a:tcPr/>
                </a:tc>
                <a:tc>
                  <a:txBody>
                    <a:bodyPr/>
                    <a:lstStyle/>
                    <a:p>
                      <a:r>
                        <a:rPr lang="en-US" sz="1000"/>
                        <a:t>4619</a:t>
                      </a:r>
                    </a:p>
                  </a:txBody>
                  <a:tcPr/>
                </a:tc>
                <a:tc>
                  <a:txBody>
                    <a:bodyPr/>
                    <a:lstStyle/>
                    <a:p>
                      <a:r>
                        <a:rPr lang="en-US" sz="1000"/>
                        <a:t>n/a</a:t>
                      </a:r>
                    </a:p>
                  </a:txBody>
                  <a:tcPr/>
                </a:tc>
                <a:extLst>
                  <a:ext uri="{0D108BD9-81ED-4DB2-BD59-A6C34878D82A}">
                    <a16:rowId xmlns:a16="http://schemas.microsoft.com/office/drawing/2014/main" val="3394280045"/>
                  </a:ext>
                </a:extLst>
              </a:tr>
              <a:tr h="370840">
                <a:tc>
                  <a:txBody>
                    <a:bodyPr/>
                    <a:lstStyle/>
                    <a:p>
                      <a:r>
                        <a:rPr lang="en-US" sz="1000" b="1"/>
                        <a:t>Tokio Marine America - 2019-12-31 16:05:20</a:t>
                      </a:r>
                      <a:r>
                        <a:rPr lang="en-US" sz="1000"/>
                        <a:t>
  Happy New Year! To celebrate 2020, we will be closing early today at 3:00 p.m. local time and stay closed through New Year's Day. We'll re-open on January 2, 2020!</a:t>
                      </a:r>
                    </a:p>
                  </a:txBody>
                  <a:tcPr/>
                </a:tc>
                <a:tc>
                  <a:txBody>
                    <a:bodyPr/>
                    <a:lstStyle/>
                    <a:p>
                      <a:r>
                        <a:rPr lang="en-US" sz="1000"/>
                        <a:t>https://image-store.slidesharecdn.com/af5d27a6-3ac5-4de3-a9c2-7a7a76c1ffce-large.jpeg</a:t>
                      </a:r>
                    </a:p>
                  </a:txBody>
                  <a:tcPr/>
                </a:tc>
                <a:tc>
                  <a:txBody>
                    <a:bodyPr/>
                    <a:lstStyle/>
                    <a:p>
                      <a:r>
                        <a:rPr lang="en-US" sz="1000"/>
                        <a:t>01/15/2020 12:12:24</a:t>
                      </a:r>
                    </a:p>
                  </a:txBody>
                  <a:tcPr/>
                </a:tc>
                <a:tc>
                  <a:txBody>
                    <a:bodyPr/>
                    <a:lstStyle/>
                    <a:p>
                      <a:r>
                        <a:rPr lang="en-US" sz="1000"/>
                        <a:t>Image</a:t>
                      </a:r>
                    </a:p>
                  </a:txBody>
                  <a:tcPr/>
                </a:tc>
                <a:tc>
                  <a:txBody>
                    <a:bodyPr/>
                    <a:lstStyle/>
                    <a:p>
                      <a:r>
                        <a:rPr lang="en-US" sz="1000"/>
                        <a:t>95</a:t>
                      </a:r>
                    </a:p>
                  </a:txBody>
                  <a:tcPr/>
                </a:tc>
                <a:tc>
                  <a:txBody>
                    <a:bodyPr/>
                    <a:lstStyle/>
                    <a:p>
                      <a:r>
                        <a:rPr lang="en-US" sz="1000"/>
                        <a:t>1</a:t>
                      </a:r>
                    </a:p>
                  </a:txBody>
                  <a:tcPr/>
                </a:tc>
                <a:tc>
                  <a:txBody>
                    <a:bodyPr/>
                    <a:lstStyle/>
                    <a:p>
                      <a:r>
                        <a:rPr lang="en-US" sz="1000"/>
                        <a:t>2</a:t>
                      </a:r>
                    </a:p>
                  </a:txBody>
                  <a:tcPr/>
                </a:tc>
                <a:tc>
                  <a:txBody>
                    <a:bodyPr/>
                    <a:lstStyle/>
                    <a:p>
                      <a:r>
                        <a:rPr lang="en-US" sz="1000"/>
                        <a:t>52</a:t>
                      </a:r>
                    </a:p>
                  </a:txBody>
                  <a:tcPr/>
                </a:tc>
                <a:tc>
                  <a:txBody>
                    <a:bodyPr/>
                    <a:lstStyle/>
                    <a:p>
                      <a:r>
                        <a:rPr lang="en-US" sz="1000"/>
                        <a:t>0.035435861091425</a:t>
                      </a:r>
                    </a:p>
                  </a:txBody>
                  <a:tcPr/>
                </a:tc>
                <a:tc>
                  <a:txBody>
                    <a:bodyPr/>
                    <a:lstStyle/>
                    <a:p>
                      <a:r>
                        <a:rPr lang="en-US" sz="1000"/>
                        <a:t>4233</a:t>
                      </a:r>
                    </a:p>
                  </a:txBody>
                  <a:tcPr/>
                </a:tc>
                <a:tc>
                  <a:txBody>
                    <a:bodyPr/>
                    <a:lstStyle/>
                    <a:p>
                      <a:r>
                        <a:rPr lang="en-US" sz="1000"/>
                        <a:t>n/a</a:t>
                      </a:r>
                    </a:p>
                  </a:txBody>
                  <a:tcPr/>
                </a:tc>
                <a:extLst>
                  <a:ext uri="{0D108BD9-81ED-4DB2-BD59-A6C34878D82A}">
                    <a16:rowId xmlns:a16="http://schemas.microsoft.com/office/drawing/2014/main" val="2943748555"/>
                  </a:ext>
                </a:extLst>
              </a:tr>
            </a:tbl>
          </a:graphicData>
        </a:graphic>
      </p:graphicFrame>
      <p:sp>
        <p:nvSpPr>
          <p:cNvPr id="4" name="Text Placeholder 3">
            <a:extLst>
              <a:ext uri="{FF2B5EF4-FFF2-40B4-BE49-F238E27FC236}">
                <a16:creationId xmlns:a16="http://schemas.microsoft.com/office/drawing/2014/main" id="{22165453-A371-469B-8676-864442D9D995}"/>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25466319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FCE01-4DD2-4EAA-940E-22B7D630D88A}"/>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DC1631D7-3414-4043-9669-AC8F65CC401B}"/>
              </a:ext>
            </a:extLst>
          </p:cNvPr>
          <p:cNvGraphicFramePr>
            <a:graphicFrameLocks noGrp="1"/>
          </p:cNvGraphicFramePr>
          <p:nvPr>
            <p:ph type="tbl" sz="quarter" idx="13"/>
            <p:extLst>
              <p:ext uri="{D42A27DB-BD31-4B8C-83A1-F6EECF244321}">
                <p14:modId xmlns:p14="http://schemas.microsoft.com/office/powerpoint/2010/main" val="1420117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89034446"/>
                    </a:ext>
                  </a:extLst>
                </a:gridCol>
                <a:gridCol w="658368">
                  <a:extLst>
                    <a:ext uri="{9D8B030D-6E8A-4147-A177-3AD203B41FA5}">
                      <a16:colId xmlns:a16="http://schemas.microsoft.com/office/drawing/2014/main" val="107071828"/>
                    </a:ext>
                  </a:extLst>
                </a:gridCol>
                <a:gridCol w="658368">
                  <a:extLst>
                    <a:ext uri="{9D8B030D-6E8A-4147-A177-3AD203B41FA5}">
                      <a16:colId xmlns:a16="http://schemas.microsoft.com/office/drawing/2014/main" val="62139190"/>
                    </a:ext>
                  </a:extLst>
                </a:gridCol>
                <a:gridCol w="658368">
                  <a:extLst>
                    <a:ext uri="{9D8B030D-6E8A-4147-A177-3AD203B41FA5}">
                      <a16:colId xmlns:a16="http://schemas.microsoft.com/office/drawing/2014/main" val="3696088466"/>
                    </a:ext>
                  </a:extLst>
                </a:gridCol>
                <a:gridCol w="658368">
                  <a:extLst>
                    <a:ext uri="{9D8B030D-6E8A-4147-A177-3AD203B41FA5}">
                      <a16:colId xmlns:a16="http://schemas.microsoft.com/office/drawing/2014/main" val="3852380576"/>
                    </a:ext>
                  </a:extLst>
                </a:gridCol>
                <a:gridCol w="658368">
                  <a:extLst>
                    <a:ext uri="{9D8B030D-6E8A-4147-A177-3AD203B41FA5}">
                      <a16:colId xmlns:a16="http://schemas.microsoft.com/office/drawing/2014/main" val="3637543840"/>
                    </a:ext>
                  </a:extLst>
                </a:gridCol>
                <a:gridCol w="658368">
                  <a:extLst>
                    <a:ext uri="{9D8B030D-6E8A-4147-A177-3AD203B41FA5}">
                      <a16:colId xmlns:a16="http://schemas.microsoft.com/office/drawing/2014/main" val="2155142571"/>
                    </a:ext>
                  </a:extLst>
                </a:gridCol>
                <a:gridCol w="658368">
                  <a:extLst>
                    <a:ext uri="{9D8B030D-6E8A-4147-A177-3AD203B41FA5}">
                      <a16:colId xmlns:a16="http://schemas.microsoft.com/office/drawing/2014/main" val="3301369006"/>
                    </a:ext>
                  </a:extLst>
                </a:gridCol>
                <a:gridCol w="658368">
                  <a:extLst>
                    <a:ext uri="{9D8B030D-6E8A-4147-A177-3AD203B41FA5}">
                      <a16:colId xmlns:a16="http://schemas.microsoft.com/office/drawing/2014/main" val="2697405629"/>
                    </a:ext>
                  </a:extLst>
                </a:gridCol>
                <a:gridCol w="658368">
                  <a:extLst>
                    <a:ext uri="{9D8B030D-6E8A-4147-A177-3AD203B41FA5}">
                      <a16:colId xmlns:a16="http://schemas.microsoft.com/office/drawing/2014/main" val="213546214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210729803"/>
                  </a:ext>
                </a:extLst>
              </a:tr>
              <a:tr h="370840">
                <a:tc>
                  <a:txBody>
                    <a:bodyPr/>
                    <a:lstStyle/>
                    <a:p>
                      <a:r>
                        <a:rPr lang="en-US" sz="1000"/>
                        <a:t>tmamerica</a:t>
                      </a:r>
                    </a:p>
                  </a:txBody>
                  <a:tcPr/>
                </a:tc>
                <a:tc>
                  <a:txBody>
                    <a:bodyPr/>
                    <a:lstStyle/>
                    <a:p>
                      <a:r>
                        <a:rPr lang="en-US" sz="1000"/>
                        <a:t>292</a:t>
                      </a:r>
                    </a:p>
                  </a:txBody>
                  <a:tcPr/>
                </a:tc>
                <a:tc>
                  <a:txBody>
                    <a:bodyPr/>
                    <a:lstStyle/>
                    <a:p>
                      <a:r>
                        <a:rPr lang="en-US" sz="1000"/>
                        <a:t>31</a:t>
                      </a:r>
                    </a:p>
                  </a:txBody>
                  <a:tcPr/>
                </a:tc>
                <a:tc>
                  <a:txBody>
                    <a:bodyPr/>
                    <a:lstStyle/>
                    <a:p>
                      <a:r>
                        <a:rPr lang="en-US" sz="1000"/>
                        <a:t>15</a:t>
                      </a:r>
                    </a:p>
                  </a:txBody>
                  <a:tcPr/>
                </a:tc>
                <a:tc>
                  <a:txBody>
                    <a:bodyPr/>
                    <a:lstStyle/>
                    <a:p>
                      <a:r>
                        <a:rPr lang="en-US" sz="1000"/>
                        <a:t>0</a:t>
                      </a:r>
                    </a:p>
                  </a:txBody>
                  <a:tcPr/>
                </a:tc>
                <a:tc>
                  <a:txBody>
                    <a:bodyPr/>
                    <a:lstStyle/>
                    <a:p>
                      <a:r>
                        <a:rPr lang="en-US" sz="1000"/>
                        <a:t>1</a:t>
                      </a:r>
                    </a:p>
                  </a:txBody>
                  <a:tcPr/>
                </a:tc>
                <a:tc>
                  <a:txBody>
                    <a:bodyPr/>
                    <a:lstStyle/>
                    <a:p>
                      <a:r>
                        <a:rPr lang="en-US" sz="1000"/>
                        <a:t>16</a:t>
                      </a:r>
                    </a:p>
                  </a:txBody>
                  <a:tcPr/>
                </a:tc>
                <a:tc>
                  <a:txBody>
                    <a:bodyPr/>
                    <a:lstStyle/>
                    <a:p>
                      <a:r>
                        <a:rPr lang="en-US" sz="1000"/>
                        <a:t>208</a:t>
                      </a:r>
                    </a:p>
                  </a:txBody>
                  <a:tcPr/>
                </a:tc>
                <a:tc>
                  <a:txBody>
                    <a:bodyPr/>
                    <a:lstStyle/>
                    <a:p>
                      <a:r>
                        <a:rPr lang="en-US" sz="1000"/>
                        <a:t>0</a:t>
                      </a:r>
                    </a:p>
                  </a:txBody>
                  <a:tcPr/>
                </a:tc>
                <a:tc>
                  <a:txBody>
                    <a:bodyPr/>
                    <a:lstStyle/>
                    <a:p>
                      <a:r>
                        <a:rPr lang="en-US" sz="1000"/>
                        <a:t>4.7101 %</a:t>
                      </a:r>
                    </a:p>
                  </a:txBody>
                  <a:tcPr/>
                </a:tc>
                <a:extLst>
                  <a:ext uri="{0D108BD9-81ED-4DB2-BD59-A6C34878D82A}">
                    <a16:rowId xmlns:a16="http://schemas.microsoft.com/office/drawing/2014/main" val="1442361634"/>
                  </a:ext>
                </a:extLst>
              </a:tr>
            </a:tbl>
          </a:graphicData>
        </a:graphic>
      </p:graphicFrame>
      <p:sp>
        <p:nvSpPr>
          <p:cNvPr id="4" name="Text Placeholder 3">
            <a:extLst>
              <a:ext uri="{FF2B5EF4-FFF2-40B4-BE49-F238E27FC236}">
                <a16:creationId xmlns:a16="http://schemas.microsoft.com/office/drawing/2014/main" id="{E02BE053-A9A2-4AD1-A61D-0DA333A4D5E4}"/>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24982118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4D33B-E3EB-4858-BEE3-FF2D5B129744}"/>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F434FD1B-5336-408C-B43A-2B3ED5E19B42}"/>
              </a:ext>
            </a:extLst>
          </p:cNvPr>
          <p:cNvGraphicFramePr>
            <a:graphicFrameLocks noGrp="1"/>
          </p:cNvGraphicFramePr>
          <p:nvPr>
            <p:ph type="chart" sz="quarter" idx="13"/>
            <p:extLst>
              <p:ext uri="{D42A27DB-BD31-4B8C-83A1-F6EECF244321}">
                <p14:modId xmlns:p14="http://schemas.microsoft.com/office/powerpoint/2010/main" val="11351693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1FEF09-B6B0-46BF-8D57-921979A18BD1}"/>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860E990A-0C90-4594-832A-864A2B7CCA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934011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5B4C6-2BCC-4D17-88FC-F6E898386B31}"/>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95744862-72E6-43C2-9061-5BA019A158C9}"/>
              </a:ext>
            </a:extLst>
          </p:cNvPr>
          <p:cNvGraphicFramePr>
            <a:graphicFrameLocks noGrp="1"/>
          </p:cNvGraphicFramePr>
          <p:nvPr>
            <p:ph type="chart" sz="quarter" idx="13"/>
            <p:extLst>
              <p:ext uri="{D42A27DB-BD31-4B8C-83A1-F6EECF244321}">
                <p14:modId xmlns:p14="http://schemas.microsoft.com/office/powerpoint/2010/main" val="32957570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F0722F-F3F8-4EC9-BC2C-20437286DEA1}"/>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BBF1170F-41A4-495A-840C-4F94A0CB93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3996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00A47-681C-41C1-A88C-70DD0CCD8E98}"/>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82C9635F-05A3-4AA0-994F-96C9EB4F97D7}"/>
              </a:ext>
            </a:extLst>
          </p:cNvPr>
          <p:cNvGraphicFramePr>
            <a:graphicFrameLocks noGrp="1"/>
          </p:cNvGraphicFramePr>
          <p:nvPr>
            <p:ph type="chart" sz="quarter" idx="13"/>
            <p:extLst>
              <p:ext uri="{D42A27DB-BD31-4B8C-83A1-F6EECF244321}">
                <p14:modId xmlns:p14="http://schemas.microsoft.com/office/powerpoint/2010/main" val="7325332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B67A15-4C27-48D8-81BC-C354F153FB6C}"/>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3A9A24A4-704F-46DF-8C4A-C01A0D4443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99491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DCD8B-78AB-4E5D-97A7-969C10B0D4CD}"/>
              </a:ext>
            </a:extLst>
          </p:cNvPr>
          <p:cNvSpPr>
            <a:spLocks noGrp="1"/>
          </p:cNvSpPr>
          <p:nvPr>
            <p:ph type="title"/>
          </p:nvPr>
        </p:nvSpPr>
        <p:spPr/>
        <p:txBody>
          <a:bodyPr/>
          <a:lstStyle/>
          <a:p>
            <a:r>
              <a:rPr lang="en-US"/>
              <a:t>Instagram Instagram Top Posts | Tokio Marine America</a:t>
            </a:r>
          </a:p>
        </p:txBody>
      </p:sp>
      <p:graphicFrame>
        <p:nvGraphicFramePr>
          <p:cNvPr id="5" name="Table Placeholder 4">
            <a:extLst>
              <a:ext uri="{FF2B5EF4-FFF2-40B4-BE49-F238E27FC236}">
                <a16:creationId xmlns:a16="http://schemas.microsoft.com/office/drawing/2014/main" id="{3980221F-9E27-4138-B9D9-5A638F67576B}"/>
              </a:ext>
            </a:extLst>
          </p:cNvPr>
          <p:cNvGraphicFramePr>
            <a:graphicFrameLocks noGrp="1"/>
          </p:cNvGraphicFramePr>
          <p:nvPr>
            <p:ph type="tbl" sz="quarter" idx="13"/>
            <p:extLst>
              <p:ext uri="{D42A27DB-BD31-4B8C-83A1-F6EECF244321}">
                <p14:modId xmlns:p14="http://schemas.microsoft.com/office/powerpoint/2010/main" val="23207360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72217191"/>
                    </a:ext>
                  </a:extLst>
                </a:gridCol>
                <a:gridCol w="1810512">
                  <a:extLst>
                    <a:ext uri="{9D8B030D-6E8A-4147-A177-3AD203B41FA5}">
                      <a16:colId xmlns:a16="http://schemas.microsoft.com/office/drawing/2014/main" val="10067670"/>
                    </a:ext>
                  </a:extLst>
                </a:gridCol>
                <a:gridCol w="822960">
                  <a:extLst>
                    <a:ext uri="{9D8B030D-6E8A-4147-A177-3AD203B41FA5}">
                      <a16:colId xmlns:a16="http://schemas.microsoft.com/office/drawing/2014/main" val="2564862037"/>
                    </a:ext>
                  </a:extLst>
                </a:gridCol>
                <a:gridCol w="822960">
                  <a:extLst>
                    <a:ext uri="{9D8B030D-6E8A-4147-A177-3AD203B41FA5}">
                      <a16:colId xmlns:a16="http://schemas.microsoft.com/office/drawing/2014/main" val="1825809776"/>
                    </a:ext>
                  </a:extLst>
                </a:gridCol>
                <a:gridCol w="822960">
                  <a:extLst>
                    <a:ext uri="{9D8B030D-6E8A-4147-A177-3AD203B41FA5}">
                      <a16:colId xmlns:a16="http://schemas.microsoft.com/office/drawing/2014/main" val="2544018871"/>
                    </a:ext>
                  </a:extLst>
                </a:gridCol>
                <a:gridCol w="822960">
                  <a:extLst>
                    <a:ext uri="{9D8B030D-6E8A-4147-A177-3AD203B41FA5}">
                      <a16:colId xmlns:a16="http://schemas.microsoft.com/office/drawing/2014/main" val="1206822547"/>
                    </a:ext>
                  </a:extLst>
                </a:gridCol>
                <a:gridCol w="822960">
                  <a:extLst>
                    <a:ext uri="{9D8B030D-6E8A-4147-A177-3AD203B41FA5}">
                      <a16:colId xmlns:a16="http://schemas.microsoft.com/office/drawing/2014/main" val="2703018815"/>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45643860"/>
                  </a:ext>
                </a:extLst>
              </a:tr>
              <a:tr h="370840">
                <a:tc>
                  <a:txBody>
                    <a:bodyPr/>
                    <a:lstStyle/>
                    <a:p>
                      <a:r>
                        <a:rPr lang="en-US" sz="1000" b="1"/>
                        <a:t>tmamerica - 2019-12-31 16:05:15</a:t>
                      </a:r>
                      <a:r>
                        <a:rPr lang="en-US" sz="1000"/>
                        <a:t>
 Happy New Year! To celebrate 2020, we will be closing early today at 3:00 p.m. local time and stay closed through New Year's Day. We'll re-open on January 2, 2020!</a:t>
                      </a:r>
                    </a:p>
                  </a:txBody>
                  <a:tcPr/>
                </a:tc>
                <a:tc>
                  <a:txBody>
                    <a:bodyPr/>
                    <a:lstStyle/>
                    <a:p>
                      <a:r>
                        <a:rPr lang="en-US" sz="1000"/>
                        <a:t>https://www.instagram.com/p/B6vixcCgpCe/media</a:t>
                      </a:r>
                    </a:p>
                  </a:txBody>
                  <a:tcPr/>
                </a:tc>
                <a:tc>
                  <a:txBody>
                    <a:bodyPr/>
                    <a:lstStyle/>
                    <a:p>
                      <a:r>
                        <a:rPr lang="en-US" sz="1000"/>
                        <a:t>01/15/2020 13:17:45</a:t>
                      </a:r>
                    </a:p>
                  </a:txBody>
                  <a:tcPr/>
                </a:tc>
                <a:tc>
                  <a:txBody>
                    <a:bodyPr/>
                    <a:lstStyle/>
                    <a:p>
                      <a:r>
                        <a:rPr lang="en-US" sz="1000"/>
                        <a:t>24</a:t>
                      </a:r>
                    </a:p>
                  </a:txBody>
                  <a:tcPr/>
                </a:tc>
                <a:tc>
                  <a:txBody>
                    <a:bodyPr/>
                    <a:lstStyle/>
                    <a:p>
                      <a:r>
                        <a:rPr lang="en-US" sz="1000"/>
                        <a:t>0</a:t>
                      </a:r>
                    </a:p>
                  </a:txBody>
                  <a:tcPr/>
                </a:tc>
                <a:tc>
                  <a:txBody>
                    <a:bodyPr/>
                    <a:lstStyle/>
                    <a:p>
                      <a:r>
                        <a:rPr lang="en-US" sz="1000"/>
                        <a:t>8.2192 %</a:t>
                      </a:r>
                    </a:p>
                  </a:txBody>
                  <a:tcPr/>
                </a:tc>
                <a:tc>
                  <a:txBody>
                    <a:bodyPr/>
                    <a:lstStyle/>
                    <a:p>
                      <a:r>
                        <a:rPr lang="en-US" sz="1000"/>
                        <a:t>Image</a:t>
                      </a:r>
                    </a:p>
                  </a:txBody>
                  <a:tcPr/>
                </a:tc>
                <a:extLst>
                  <a:ext uri="{0D108BD9-81ED-4DB2-BD59-A6C34878D82A}">
                    <a16:rowId xmlns:a16="http://schemas.microsoft.com/office/drawing/2014/main" val="2878821820"/>
                  </a:ext>
                </a:extLst>
              </a:tr>
              <a:tr h="370840">
                <a:tc>
                  <a:txBody>
                    <a:bodyPr/>
                    <a:lstStyle/>
                    <a:p>
                      <a:r>
                        <a:rPr lang="en-US" sz="1000" b="1"/>
                        <a:t>tmamerica - 2019-12-10 05:10:07</a:t>
                      </a:r>
                      <a:r>
                        <a:rPr lang="en-US" sz="1000"/>
                        <a:t>
 This holiday season, we're grateful for soles4souls and their mission to create jobs and provide relief around the world with the gift of shoes. To support their efforts, our Atlanta office held a shoe drive, collecting over 75 pairs. Great work, #TeamTMA!</a:t>
                      </a:r>
                    </a:p>
                  </a:txBody>
                  <a:tcPr/>
                </a:tc>
                <a:tc>
                  <a:txBody>
                    <a:bodyPr/>
                    <a:lstStyle/>
                    <a:p>
                      <a:r>
                        <a:rPr lang="en-US" sz="1000"/>
                        <a:t>https://www.instagram.com/p/B54TGtLoXJJ/media</a:t>
                      </a:r>
                    </a:p>
                  </a:txBody>
                  <a:tcPr/>
                </a:tc>
                <a:tc>
                  <a:txBody>
                    <a:bodyPr/>
                    <a:lstStyle/>
                    <a:p>
                      <a:r>
                        <a:rPr lang="en-US" sz="1000"/>
                        <a:t>01/15/2020 13:17:45</a:t>
                      </a:r>
                    </a:p>
                  </a:txBody>
                  <a:tcPr/>
                </a:tc>
                <a:tc>
                  <a:txBody>
                    <a:bodyPr/>
                    <a:lstStyle/>
                    <a:p>
                      <a:r>
                        <a:rPr lang="en-US" sz="1000"/>
                        <a:t>23</a:t>
                      </a:r>
                    </a:p>
                  </a:txBody>
                  <a:tcPr/>
                </a:tc>
                <a:tc>
                  <a:txBody>
                    <a:bodyPr/>
                    <a:lstStyle/>
                    <a:p>
                      <a:r>
                        <a:rPr lang="en-US" sz="1000"/>
                        <a:t>0</a:t>
                      </a:r>
                    </a:p>
                  </a:txBody>
                  <a:tcPr/>
                </a:tc>
                <a:tc>
                  <a:txBody>
                    <a:bodyPr/>
                    <a:lstStyle/>
                    <a:p>
                      <a:r>
                        <a:rPr lang="en-US" sz="1000"/>
                        <a:t>8.1272 %</a:t>
                      </a:r>
                    </a:p>
                  </a:txBody>
                  <a:tcPr/>
                </a:tc>
                <a:tc>
                  <a:txBody>
                    <a:bodyPr/>
                    <a:lstStyle/>
                    <a:p>
                      <a:r>
                        <a:rPr lang="en-US" sz="1000"/>
                        <a:t>Image</a:t>
                      </a:r>
                    </a:p>
                  </a:txBody>
                  <a:tcPr/>
                </a:tc>
                <a:extLst>
                  <a:ext uri="{0D108BD9-81ED-4DB2-BD59-A6C34878D82A}">
                    <a16:rowId xmlns:a16="http://schemas.microsoft.com/office/drawing/2014/main" val="3942627140"/>
                  </a:ext>
                </a:extLst>
              </a:tr>
              <a:tr h="370840">
                <a:tc>
                  <a:txBody>
                    <a:bodyPr/>
                    <a:lstStyle/>
                    <a:p>
                      <a:r>
                        <a:rPr lang="en-US" sz="1000" b="1"/>
                        <a:t>tmamerica - 2019-12-03 16:55:13</a:t>
                      </a:r>
                      <a:r>
                        <a:rPr lang="en-US" sz="1000"/>
                        <a:t>
 Giving back to the community is important to us. It’s also important to our Tokio Marine Group sister companies. As #GivingTuesday kicks off the season of giving, we’re teaming up with our fellow Tokio Marine North America (TMNA) companies for a contest to see how our employees give back. Show us how you give back and you’ll be entered to win a  donation to the charity of your choice AND company branded swag!
.
Here’s how to enter the contest: 
1.	Follow firstinshi, phlyinsurance, tmamerica, and tmna_services
2.	Post a photo on Instagram showing how you give back (may include photos from company-organized events)
3.	Include the hashtag #TokioMarineGivesBack in the caption
4.	Important: Set your privacy settings to public so your photo submissions are searchable!
.
This contest is only open to employees of TMNA companies and closes on Tuesday, December 10th at 11:59 p.m. There will be one winner from each TMNA company.</a:t>
                      </a:r>
                    </a:p>
                  </a:txBody>
                  <a:tcPr/>
                </a:tc>
                <a:tc>
                  <a:txBody>
                    <a:bodyPr/>
                    <a:lstStyle/>
                    <a:p>
                      <a:r>
                        <a:rPr lang="en-US" sz="1000"/>
                        <a:t>https://www.instagram.com/p/B5niO3kASVV/media</a:t>
                      </a:r>
                    </a:p>
                  </a:txBody>
                  <a:tcPr/>
                </a:tc>
                <a:tc>
                  <a:txBody>
                    <a:bodyPr/>
                    <a:lstStyle/>
                    <a:p>
                      <a:r>
                        <a:rPr lang="en-US" sz="1000"/>
                        <a:t>01/15/2020 13:17:45</a:t>
                      </a:r>
                    </a:p>
                  </a:txBody>
                  <a:tcPr/>
                </a:tc>
                <a:tc>
                  <a:txBody>
                    <a:bodyPr/>
                    <a:lstStyle/>
                    <a:p>
                      <a:r>
                        <a:rPr lang="en-US" sz="1000"/>
                        <a:t>18</a:t>
                      </a:r>
                    </a:p>
                  </a:txBody>
                  <a:tcPr/>
                </a:tc>
                <a:tc>
                  <a:txBody>
                    <a:bodyPr/>
                    <a:lstStyle/>
                    <a:p>
                      <a:r>
                        <a:rPr lang="en-US" sz="1000"/>
                        <a:t>0</a:t>
                      </a:r>
                    </a:p>
                  </a:txBody>
                  <a:tcPr/>
                </a:tc>
                <a:tc>
                  <a:txBody>
                    <a:bodyPr/>
                    <a:lstStyle/>
                    <a:p>
                      <a:r>
                        <a:rPr lang="en-US" sz="1000"/>
                        <a:t>6.8182 %</a:t>
                      </a:r>
                    </a:p>
                  </a:txBody>
                  <a:tcPr/>
                </a:tc>
                <a:tc>
                  <a:txBody>
                    <a:bodyPr/>
                    <a:lstStyle/>
                    <a:p>
                      <a:r>
                        <a:rPr lang="en-US" sz="1000"/>
                        <a:t>Image</a:t>
                      </a:r>
                    </a:p>
                  </a:txBody>
                  <a:tcPr/>
                </a:tc>
                <a:extLst>
                  <a:ext uri="{0D108BD9-81ED-4DB2-BD59-A6C34878D82A}">
                    <a16:rowId xmlns:a16="http://schemas.microsoft.com/office/drawing/2014/main" val="3071734101"/>
                  </a:ext>
                </a:extLst>
              </a:tr>
            </a:tbl>
          </a:graphicData>
        </a:graphic>
      </p:graphicFrame>
      <p:sp>
        <p:nvSpPr>
          <p:cNvPr id="4" name="Text Placeholder 3">
            <a:extLst>
              <a:ext uri="{FF2B5EF4-FFF2-40B4-BE49-F238E27FC236}">
                <a16:creationId xmlns:a16="http://schemas.microsoft.com/office/drawing/2014/main" id="{B2C37EBD-B479-4EAD-AB81-362DD85F29F1}"/>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10419349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43454-700D-4155-A8AA-2ECE440423EE}"/>
              </a:ext>
            </a:extLst>
          </p:cNvPr>
          <p:cNvSpPr>
            <a:spLocks noGrp="1"/>
          </p:cNvSpPr>
          <p:nvPr>
            <p:ph type="title"/>
          </p:nvPr>
        </p:nvSpPr>
        <p:spPr/>
        <p:txBody>
          <a:bodyPr/>
          <a:lstStyle/>
          <a:p>
            <a:r>
              <a:rPr lang="en-US"/>
              <a:t>Instagram Stories Key Metrics Table | Tokio Marine America</a:t>
            </a:r>
          </a:p>
        </p:txBody>
      </p:sp>
      <p:graphicFrame>
        <p:nvGraphicFramePr>
          <p:cNvPr id="5" name="Table Placeholder 4">
            <a:extLst>
              <a:ext uri="{FF2B5EF4-FFF2-40B4-BE49-F238E27FC236}">
                <a16:creationId xmlns:a16="http://schemas.microsoft.com/office/drawing/2014/main" id="{965F3EAB-4C9D-43EF-9B0E-C628F2625EA5}"/>
              </a:ext>
            </a:extLst>
          </p:cNvPr>
          <p:cNvGraphicFramePr>
            <a:graphicFrameLocks noGrp="1"/>
          </p:cNvGraphicFramePr>
          <p:nvPr>
            <p:ph type="tbl" sz="quarter" idx="13"/>
            <p:extLst>
              <p:ext uri="{D42A27DB-BD31-4B8C-83A1-F6EECF244321}">
                <p14:modId xmlns:p14="http://schemas.microsoft.com/office/powerpoint/2010/main" val="1425087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611987464"/>
                    </a:ext>
                  </a:extLst>
                </a:gridCol>
                <a:gridCol w="658368">
                  <a:extLst>
                    <a:ext uri="{9D8B030D-6E8A-4147-A177-3AD203B41FA5}">
                      <a16:colId xmlns:a16="http://schemas.microsoft.com/office/drawing/2014/main" val="2160106794"/>
                    </a:ext>
                  </a:extLst>
                </a:gridCol>
                <a:gridCol w="658368">
                  <a:extLst>
                    <a:ext uri="{9D8B030D-6E8A-4147-A177-3AD203B41FA5}">
                      <a16:colId xmlns:a16="http://schemas.microsoft.com/office/drawing/2014/main" val="1128029280"/>
                    </a:ext>
                  </a:extLst>
                </a:gridCol>
                <a:gridCol w="329184">
                  <a:extLst>
                    <a:ext uri="{9D8B030D-6E8A-4147-A177-3AD203B41FA5}">
                      <a16:colId xmlns:a16="http://schemas.microsoft.com/office/drawing/2014/main" val="765718904"/>
                    </a:ext>
                  </a:extLst>
                </a:gridCol>
                <a:gridCol w="329184">
                  <a:extLst>
                    <a:ext uri="{9D8B030D-6E8A-4147-A177-3AD203B41FA5}">
                      <a16:colId xmlns:a16="http://schemas.microsoft.com/office/drawing/2014/main" val="3221035129"/>
                    </a:ext>
                  </a:extLst>
                </a:gridCol>
                <a:gridCol w="658368">
                  <a:extLst>
                    <a:ext uri="{9D8B030D-6E8A-4147-A177-3AD203B41FA5}">
                      <a16:colId xmlns:a16="http://schemas.microsoft.com/office/drawing/2014/main" val="3606142816"/>
                    </a:ext>
                  </a:extLst>
                </a:gridCol>
                <a:gridCol w="658368">
                  <a:extLst>
                    <a:ext uri="{9D8B030D-6E8A-4147-A177-3AD203B41FA5}">
                      <a16:colId xmlns:a16="http://schemas.microsoft.com/office/drawing/2014/main" val="3747019091"/>
                    </a:ext>
                  </a:extLst>
                </a:gridCol>
                <a:gridCol w="658368">
                  <a:extLst>
                    <a:ext uri="{9D8B030D-6E8A-4147-A177-3AD203B41FA5}">
                      <a16:colId xmlns:a16="http://schemas.microsoft.com/office/drawing/2014/main" val="1141750264"/>
                    </a:ext>
                  </a:extLst>
                </a:gridCol>
                <a:gridCol w="658368">
                  <a:extLst>
                    <a:ext uri="{9D8B030D-6E8A-4147-A177-3AD203B41FA5}">
                      <a16:colId xmlns:a16="http://schemas.microsoft.com/office/drawing/2014/main" val="348892446"/>
                    </a:ext>
                  </a:extLst>
                </a:gridCol>
                <a:gridCol w="658368">
                  <a:extLst>
                    <a:ext uri="{9D8B030D-6E8A-4147-A177-3AD203B41FA5}">
                      <a16:colId xmlns:a16="http://schemas.microsoft.com/office/drawing/2014/main" val="2829547367"/>
                    </a:ext>
                  </a:extLst>
                </a:gridCol>
                <a:gridCol w="658368">
                  <a:extLst>
                    <a:ext uri="{9D8B030D-6E8A-4147-A177-3AD203B41FA5}">
                      <a16:colId xmlns:a16="http://schemas.microsoft.com/office/drawing/2014/main" val="1550989130"/>
                    </a:ext>
                  </a:extLst>
                </a:gridCol>
                <a:gridCol w="658368">
                  <a:extLst>
                    <a:ext uri="{9D8B030D-6E8A-4147-A177-3AD203B41FA5}">
                      <a16:colId xmlns:a16="http://schemas.microsoft.com/office/drawing/2014/main" val="1632494589"/>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231770824"/>
                  </a:ext>
                </a:extLst>
              </a:tr>
              <a:tr h="370840">
                <a:tc>
                  <a:txBody>
                    <a:bodyPr/>
                    <a:lstStyle/>
                    <a:p>
                      <a:r>
                        <a:rPr lang="en-US" sz="1000"/>
                        <a:t>tmamerica</a:t>
                      </a:r>
                    </a:p>
                  </a:txBody>
                  <a:tcPr/>
                </a:tc>
                <a:tc>
                  <a:txBody>
                    <a:bodyPr/>
                    <a:lstStyle/>
                    <a:p>
                      <a:r>
                        <a:rPr lang="en-US" sz="1000"/>
                        <a:t>9</a:t>
                      </a:r>
                    </a:p>
                  </a:txBody>
                  <a:tcPr/>
                </a:tc>
                <a:tc>
                  <a:txBody>
                    <a:bodyPr/>
                    <a:lstStyle/>
                    <a:p>
                      <a:r>
                        <a:rPr lang="en-US" sz="1000"/>
                        <a:t>0.7856</a:t>
                      </a:r>
                    </a:p>
                  </a:txBody>
                  <a:tcPr/>
                </a:tc>
                <a:tc>
                  <a:txBody>
                    <a:bodyPr/>
                    <a:lstStyle/>
                    <a:p>
                      <a:r>
                        <a:rPr lang="en-US" sz="1000"/>
                        <a:t>4.33</a:t>
                      </a:r>
                    </a:p>
                  </a:txBody>
                  <a:tcPr/>
                </a:tc>
                <a:tc>
                  <a:txBody>
                    <a:bodyPr/>
                    <a:lstStyle/>
                    <a:p>
                      <a:r>
                        <a:rPr lang="en-US" sz="1000"/>
                        <a:t>0.11</a:t>
                      </a:r>
                    </a:p>
                  </a:txBody>
                  <a:tcPr/>
                </a:tc>
                <a:tc>
                  <a:txBody>
                    <a:bodyPr/>
                    <a:lstStyle/>
                    <a:p>
                      <a:r>
                        <a:rPr lang="en-US" sz="1000"/>
                        <a:t>64.56</a:t>
                      </a:r>
                    </a:p>
                  </a:txBody>
                  <a:tcPr/>
                </a:tc>
                <a:tc>
                  <a:txBody>
                    <a:bodyPr/>
                    <a:lstStyle/>
                    <a:p>
                      <a:r>
                        <a:rPr lang="en-US" sz="1000"/>
                        <a:t>53.00</a:t>
                      </a:r>
                    </a:p>
                  </a:txBody>
                  <a:tcPr/>
                </a:tc>
                <a:tc>
                  <a:txBody>
                    <a:bodyPr/>
                    <a:lstStyle/>
                    <a:p>
                      <a:r>
                        <a:rPr lang="en-US" sz="1000"/>
                        <a:t>41.56</a:t>
                      </a:r>
                    </a:p>
                  </a:txBody>
                  <a:tcPr/>
                </a:tc>
                <a:tc>
                  <a:txBody>
                    <a:bodyPr/>
                    <a:lstStyle/>
                    <a:p>
                      <a:r>
                        <a:rPr lang="en-US" sz="1000"/>
                        <a:t>41.44</a:t>
                      </a:r>
                    </a:p>
                  </a:txBody>
                  <a:tcPr/>
                </a:tc>
                <a:tc>
                  <a:txBody>
                    <a:bodyPr/>
                    <a:lstStyle/>
                    <a:p>
                      <a:r>
                        <a:rPr lang="en-US" sz="1000"/>
                        <a:t>581</a:t>
                      </a:r>
                    </a:p>
                  </a:txBody>
                  <a:tcPr/>
                </a:tc>
                <a:tc>
                  <a:txBody>
                    <a:bodyPr/>
                    <a:lstStyle/>
                    <a:p>
                      <a:r>
                        <a:rPr lang="en-US" sz="1000"/>
                        <a:t>39</a:t>
                      </a:r>
                    </a:p>
                  </a:txBody>
                  <a:tcPr/>
                </a:tc>
                <a:tc>
                  <a:txBody>
                    <a:bodyPr/>
                    <a:lstStyle/>
                    <a:p>
                      <a:r>
                        <a:rPr lang="en-US" sz="1000"/>
                        <a:t>374</a:t>
                      </a:r>
                    </a:p>
                  </a:txBody>
                  <a:tcPr/>
                </a:tc>
                <a:extLst>
                  <a:ext uri="{0D108BD9-81ED-4DB2-BD59-A6C34878D82A}">
                    <a16:rowId xmlns:a16="http://schemas.microsoft.com/office/drawing/2014/main" val="2969757882"/>
                  </a:ext>
                </a:extLst>
              </a:tr>
            </a:tbl>
          </a:graphicData>
        </a:graphic>
      </p:graphicFrame>
      <p:sp>
        <p:nvSpPr>
          <p:cNvPr id="4" name="Text Placeholder 3">
            <a:extLst>
              <a:ext uri="{FF2B5EF4-FFF2-40B4-BE49-F238E27FC236}">
                <a16:creationId xmlns:a16="http://schemas.microsoft.com/office/drawing/2014/main" id="{05A71F17-039D-4F7C-81AA-B8DA6614A212}"/>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37111673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28859-D859-437F-9F6B-F43C8A2A502D}"/>
              </a:ext>
            </a:extLst>
          </p:cNvPr>
          <p:cNvSpPr>
            <a:spLocks noGrp="1"/>
          </p:cNvSpPr>
          <p:nvPr>
            <p:ph type="title"/>
          </p:nvPr>
        </p:nvSpPr>
        <p:spPr/>
        <p:txBody>
          <a:bodyPr/>
          <a:lstStyle/>
          <a:p>
            <a:r>
              <a:rPr lang="en-US"/>
              <a:t>Instagram Stories Table  | Tokio Marine America - 1 of 3</a:t>
            </a:r>
          </a:p>
        </p:txBody>
      </p:sp>
      <p:graphicFrame>
        <p:nvGraphicFramePr>
          <p:cNvPr id="5" name="Table Placeholder 4">
            <a:extLst>
              <a:ext uri="{FF2B5EF4-FFF2-40B4-BE49-F238E27FC236}">
                <a16:creationId xmlns:a16="http://schemas.microsoft.com/office/drawing/2014/main" id="{83FEFB03-DC49-418D-9826-CB517428F6E0}"/>
              </a:ext>
            </a:extLst>
          </p:cNvPr>
          <p:cNvGraphicFramePr>
            <a:graphicFrameLocks noGrp="1"/>
          </p:cNvGraphicFramePr>
          <p:nvPr>
            <p:ph type="tbl" sz="quarter" idx="13"/>
            <p:extLst>
              <p:ext uri="{D42A27DB-BD31-4B8C-83A1-F6EECF244321}">
                <p14:modId xmlns:p14="http://schemas.microsoft.com/office/powerpoint/2010/main" val="2152861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96212801"/>
                    </a:ext>
                  </a:extLst>
                </a:gridCol>
                <a:gridCol w="1316736">
                  <a:extLst>
                    <a:ext uri="{9D8B030D-6E8A-4147-A177-3AD203B41FA5}">
                      <a16:colId xmlns:a16="http://schemas.microsoft.com/office/drawing/2014/main" val="274152111"/>
                    </a:ext>
                  </a:extLst>
                </a:gridCol>
                <a:gridCol w="658368">
                  <a:extLst>
                    <a:ext uri="{9D8B030D-6E8A-4147-A177-3AD203B41FA5}">
                      <a16:colId xmlns:a16="http://schemas.microsoft.com/office/drawing/2014/main" val="3649004633"/>
                    </a:ext>
                  </a:extLst>
                </a:gridCol>
                <a:gridCol w="658368">
                  <a:extLst>
                    <a:ext uri="{9D8B030D-6E8A-4147-A177-3AD203B41FA5}">
                      <a16:colId xmlns:a16="http://schemas.microsoft.com/office/drawing/2014/main" val="3988513141"/>
                    </a:ext>
                  </a:extLst>
                </a:gridCol>
                <a:gridCol w="658368">
                  <a:extLst>
                    <a:ext uri="{9D8B030D-6E8A-4147-A177-3AD203B41FA5}">
                      <a16:colId xmlns:a16="http://schemas.microsoft.com/office/drawing/2014/main" val="540914083"/>
                    </a:ext>
                  </a:extLst>
                </a:gridCol>
                <a:gridCol w="658368">
                  <a:extLst>
                    <a:ext uri="{9D8B030D-6E8A-4147-A177-3AD203B41FA5}">
                      <a16:colId xmlns:a16="http://schemas.microsoft.com/office/drawing/2014/main" val="886722739"/>
                    </a:ext>
                  </a:extLst>
                </a:gridCol>
                <a:gridCol w="658368">
                  <a:extLst>
                    <a:ext uri="{9D8B030D-6E8A-4147-A177-3AD203B41FA5}">
                      <a16:colId xmlns:a16="http://schemas.microsoft.com/office/drawing/2014/main" val="3003311096"/>
                    </a:ext>
                  </a:extLst>
                </a:gridCol>
                <a:gridCol w="658368">
                  <a:extLst>
                    <a:ext uri="{9D8B030D-6E8A-4147-A177-3AD203B41FA5}">
                      <a16:colId xmlns:a16="http://schemas.microsoft.com/office/drawing/2014/main" val="1353044251"/>
                    </a:ext>
                  </a:extLst>
                </a:gridCol>
                <a:gridCol w="658368">
                  <a:extLst>
                    <a:ext uri="{9D8B030D-6E8A-4147-A177-3AD203B41FA5}">
                      <a16:colId xmlns:a16="http://schemas.microsoft.com/office/drawing/2014/main" val="3477764655"/>
                    </a:ext>
                  </a:extLst>
                </a:gridCol>
                <a:gridCol w="658368">
                  <a:extLst>
                    <a:ext uri="{9D8B030D-6E8A-4147-A177-3AD203B41FA5}">
                      <a16:colId xmlns:a16="http://schemas.microsoft.com/office/drawing/2014/main" val="30328113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675374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- 2019-12-09 21:27:17</a:t>
                      </a:r>
                      <a:r>
                        <a:rPr kumimoji="0" lang="en-US" sz="1000" b="0" i="0" u="none" strike="noStrike" kern="1200" cap="none" spc="0" normalizeH="0" baseline="0" noProof="0">
                          <a:ln>
                            <a:noFill/>
                          </a:ln>
                          <a:solidFill>
                            <a:prstClr val="black"/>
                          </a:solidFill>
                          <a:effectLst/>
                          <a:uLnTx/>
                          <a:uFillTx/>
                          <a:latin typeface="+mn-lt"/>
                          <a:ea typeface="+mn-ea"/>
                          <a:cs typeface="+mn-cs"/>
                        </a:rPr>
                        <a:t>
 LAST CHANCE TO ENTER!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https://scontent.xx.fbcdn.net/v/t51.12442-15/75397773_582245362608301_518539403168709211_n.jpg?_nc_cat=107&amp;_nc_ohc=ltFEOp9At7cAQnsfuwMlow58aVAmcj2emWf9zYVBTzCkbFX3l-y1f92uA&amp;_nc_ht=scontent.xx&amp;oh=9ed1f5ea4c986482a98d50da9eb4f276&amp;oe=5E7078C1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12/10/2019 21:01:19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828733096"/>
                  </a:ext>
                </a:extLst>
              </a:tr>
            </a:tbl>
          </a:graphicData>
        </a:graphic>
      </p:graphicFrame>
      <p:sp>
        <p:nvSpPr>
          <p:cNvPr id="4" name="Text Placeholder 3">
            <a:extLst>
              <a:ext uri="{FF2B5EF4-FFF2-40B4-BE49-F238E27FC236}">
                <a16:creationId xmlns:a16="http://schemas.microsoft.com/office/drawing/2014/main" id="{E4F89502-C9CB-4475-9DA6-C58618D33EE2}"/>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35275315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20FF1-3918-4DF1-9E51-D4ECA495F0D3}"/>
              </a:ext>
            </a:extLst>
          </p:cNvPr>
          <p:cNvSpPr>
            <a:spLocks noGrp="1"/>
          </p:cNvSpPr>
          <p:nvPr>
            <p:ph type="title"/>
          </p:nvPr>
        </p:nvSpPr>
        <p:spPr/>
        <p:txBody>
          <a:bodyPr/>
          <a:lstStyle/>
          <a:p>
            <a:r>
              <a:rPr lang="en-US"/>
              <a:t>Instagram Stories Table  | Tokio Marine America - 2 of 3</a:t>
            </a:r>
          </a:p>
        </p:txBody>
      </p:sp>
      <p:graphicFrame>
        <p:nvGraphicFramePr>
          <p:cNvPr id="5" name="Table Placeholder 4">
            <a:extLst>
              <a:ext uri="{FF2B5EF4-FFF2-40B4-BE49-F238E27FC236}">
                <a16:creationId xmlns:a16="http://schemas.microsoft.com/office/drawing/2014/main" id="{14C56ECF-2541-473F-A393-669BF61D7A68}"/>
              </a:ext>
            </a:extLst>
          </p:cNvPr>
          <p:cNvGraphicFramePr>
            <a:graphicFrameLocks noGrp="1"/>
          </p:cNvGraphicFramePr>
          <p:nvPr>
            <p:ph type="tbl" sz="quarter" idx="13"/>
            <p:extLst>
              <p:ext uri="{D42A27DB-BD31-4B8C-83A1-F6EECF244321}">
                <p14:modId xmlns:p14="http://schemas.microsoft.com/office/powerpoint/2010/main" val="2852656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795352507"/>
                    </a:ext>
                  </a:extLst>
                </a:gridCol>
                <a:gridCol w="1316736">
                  <a:extLst>
                    <a:ext uri="{9D8B030D-6E8A-4147-A177-3AD203B41FA5}">
                      <a16:colId xmlns:a16="http://schemas.microsoft.com/office/drawing/2014/main" val="1955492567"/>
                    </a:ext>
                  </a:extLst>
                </a:gridCol>
                <a:gridCol w="658368">
                  <a:extLst>
                    <a:ext uri="{9D8B030D-6E8A-4147-A177-3AD203B41FA5}">
                      <a16:colId xmlns:a16="http://schemas.microsoft.com/office/drawing/2014/main" val="1746317119"/>
                    </a:ext>
                  </a:extLst>
                </a:gridCol>
                <a:gridCol w="658368">
                  <a:extLst>
                    <a:ext uri="{9D8B030D-6E8A-4147-A177-3AD203B41FA5}">
                      <a16:colId xmlns:a16="http://schemas.microsoft.com/office/drawing/2014/main" val="3336961712"/>
                    </a:ext>
                  </a:extLst>
                </a:gridCol>
                <a:gridCol w="658368">
                  <a:extLst>
                    <a:ext uri="{9D8B030D-6E8A-4147-A177-3AD203B41FA5}">
                      <a16:colId xmlns:a16="http://schemas.microsoft.com/office/drawing/2014/main" val="1912404784"/>
                    </a:ext>
                  </a:extLst>
                </a:gridCol>
                <a:gridCol w="658368">
                  <a:extLst>
                    <a:ext uri="{9D8B030D-6E8A-4147-A177-3AD203B41FA5}">
                      <a16:colId xmlns:a16="http://schemas.microsoft.com/office/drawing/2014/main" val="4086065026"/>
                    </a:ext>
                  </a:extLst>
                </a:gridCol>
                <a:gridCol w="658368">
                  <a:extLst>
                    <a:ext uri="{9D8B030D-6E8A-4147-A177-3AD203B41FA5}">
                      <a16:colId xmlns:a16="http://schemas.microsoft.com/office/drawing/2014/main" val="3049295587"/>
                    </a:ext>
                  </a:extLst>
                </a:gridCol>
                <a:gridCol w="658368">
                  <a:extLst>
                    <a:ext uri="{9D8B030D-6E8A-4147-A177-3AD203B41FA5}">
                      <a16:colId xmlns:a16="http://schemas.microsoft.com/office/drawing/2014/main" val="244688098"/>
                    </a:ext>
                  </a:extLst>
                </a:gridCol>
                <a:gridCol w="658368">
                  <a:extLst>
                    <a:ext uri="{9D8B030D-6E8A-4147-A177-3AD203B41FA5}">
                      <a16:colId xmlns:a16="http://schemas.microsoft.com/office/drawing/2014/main" val="3451350230"/>
                    </a:ext>
                  </a:extLst>
                </a:gridCol>
                <a:gridCol w="658368">
                  <a:extLst>
                    <a:ext uri="{9D8B030D-6E8A-4147-A177-3AD203B41FA5}">
                      <a16:colId xmlns:a16="http://schemas.microsoft.com/office/drawing/2014/main" val="19148491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3446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- 2019-12-09 23:30:02</a:t>
                      </a:r>
                      <a:r>
                        <a:rPr kumimoji="0" lang="en-US" sz="1000" b="0" i="0" u="none" strike="noStrike" kern="1200" cap="none" spc="0" normalizeH="0" baseline="0" noProof="0">
                          <a:ln>
                            <a:noFill/>
                          </a:ln>
                          <a:solidFill>
                            <a:prstClr val="black"/>
                          </a:solidFill>
                          <a:effectLst/>
                          <a:uLnTx/>
                          <a:uFillTx/>
                          <a:latin typeface="+mn-lt"/>
                          <a:ea typeface="+mn-ea"/>
                          <a:cs typeface="+mn-cs"/>
                        </a:rPr>
                        <a:t>
 Congrats Team Achievement Award winners! Premium Accounting!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https://scontent.xx.fbcdn.net/v/t51.12442-15/75523277_172010377527535_6466864938193966331_n.jpg?_nc_cat=108&amp;_nc_ohc=rUA_YMu7QHcAQm_Wbq8RB1l6pUt20heL0frFPQmLvn7qkdJFndFSoMdAg&amp;_nc_ht=scontent.xx&amp;oh=a24d69f47945bfdc7a2b98614f38a847&amp;oe=5E720EA4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12/10/2019 23:00:30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40441172"/>
                  </a:ext>
                </a:extLst>
              </a:tr>
            </a:tbl>
          </a:graphicData>
        </a:graphic>
      </p:graphicFrame>
      <p:sp>
        <p:nvSpPr>
          <p:cNvPr id="4" name="Text Placeholder 3">
            <a:extLst>
              <a:ext uri="{FF2B5EF4-FFF2-40B4-BE49-F238E27FC236}">
                <a16:creationId xmlns:a16="http://schemas.microsoft.com/office/drawing/2014/main" id="{775FD57C-99CF-415B-9722-E21B2CA34163}"/>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23493902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B420D-12F2-4255-8501-D601D35DCF2A}"/>
              </a:ext>
            </a:extLst>
          </p:cNvPr>
          <p:cNvSpPr>
            <a:spLocks noGrp="1"/>
          </p:cNvSpPr>
          <p:nvPr>
            <p:ph type="title"/>
          </p:nvPr>
        </p:nvSpPr>
        <p:spPr/>
        <p:txBody>
          <a:bodyPr/>
          <a:lstStyle/>
          <a:p>
            <a:r>
              <a:rPr lang="en-US"/>
              <a:t>Instagram Stories Table  | Tokio Marine America - 3 of 3</a:t>
            </a:r>
          </a:p>
        </p:txBody>
      </p:sp>
      <p:graphicFrame>
        <p:nvGraphicFramePr>
          <p:cNvPr id="5" name="Table Placeholder 4">
            <a:extLst>
              <a:ext uri="{FF2B5EF4-FFF2-40B4-BE49-F238E27FC236}">
                <a16:creationId xmlns:a16="http://schemas.microsoft.com/office/drawing/2014/main" id="{C3CC41F8-AA4B-4B29-9DEA-6DACFC99758E}"/>
              </a:ext>
            </a:extLst>
          </p:cNvPr>
          <p:cNvGraphicFramePr>
            <a:graphicFrameLocks noGrp="1"/>
          </p:cNvGraphicFramePr>
          <p:nvPr>
            <p:ph type="tbl" sz="quarter" idx="13"/>
            <p:extLst>
              <p:ext uri="{D42A27DB-BD31-4B8C-83A1-F6EECF244321}">
                <p14:modId xmlns:p14="http://schemas.microsoft.com/office/powerpoint/2010/main" val="39824198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047857044"/>
                    </a:ext>
                  </a:extLst>
                </a:gridCol>
                <a:gridCol w="1316736">
                  <a:extLst>
                    <a:ext uri="{9D8B030D-6E8A-4147-A177-3AD203B41FA5}">
                      <a16:colId xmlns:a16="http://schemas.microsoft.com/office/drawing/2014/main" val="2116681021"/>
                    </a:ext>
                  </a:extLst>
                </a:gridCol>
                <a:gridCol w="658368">
                  <a:extLst>
                    <a:ext uri="{9D8B030D-6E8A-4147-A177-3AD203B41FA5}">
                      <a16:colId xmlns:a16="http://schemas.microsoft.com/office/drawing/2014/main" val="3265823333"/>
                    </a:ext>
                  </a:extLst>
                </a:gridCol>
                <a:gridCol w="658368">
                  <a:extLst>
                    <a:ext uri="{9D8B030D-6E8A-4147-A177-3AD203B41FA5}">
                      <a16:colId xmlns:a16="http://schemas.microsoft.com/office/drawing/2014/main" val="1279583900"/>
                    </a:ext>
                  </a:extLst>
                </a:gridCol>
                <a:gridCol w="658368">
                  <a:extLst>
                    <a:ext uri="{9D8B030D-6E8A-4147-A177-3AD203B41FA5}">
                      <a16:colId xmlns:a16="http://schemas.microsoft.com/office/drawing/2014/main" val="3371073429"/>
                    </a:ext>
                  </a:extLst>
                </a:gridCol>
                <a:gridCol w="658368">
                  <a:extLst>
                    <a:ext uri="{9D8B030D-6E8A-4147-A177-3AD203B41FA5}">
                      <a16:colId xmlns:a16="http://schemas.microsoft.com/office/drawing/2014/main" val="4152824553"/>
                    </a:ext>
                  </a:extLst>
                </a:gridCol>
                <a:gridCol w="658368">
                  <a:extLst>
                    <a:ext uri="{9D8B030D-6E8A-4147-A177-3AD203B41FA5}">
                      <a16:colId xmlns:a16="http://schemas.microsoft.com/office/drawing/2014/main" val="1399366701"/>
                    </a:ext>
                  </a:extLst>
                </a:gridCol>
                <a:gridCol w="658368">
                  <a:extLst>
                    <a:ext uri="{9D8B030D-6E8A-4147-A177-3AD203B41FA5}">
                      <a16:colId xmlns:a16="http://schemas.microsoft.com/office/drawing/2014/main" val="3682486701"/>
                    </a:ext>
                  </a:extLst>
                </a:gridCol>
                <a:gridCol w="658368">
                  <a:extLst>
                    <a:ext uri="{9D8B030D-6E8A-4147-A177-3AD203B41FA5}">
                      <a16:colId xmlns:a16="http://schemas.microsoft.com/office/drawing/2014/main" val="3358411104"/>
                    </a:ext>
                  </a:extLst>
                </a:gridCol>
                <a:gridCol w="658368">
                  <a:extLst>
                    <a:ext uri="{9D8B030D-6E8A-4147-A177-3AD203B41FA5}">
                      <a16:colId xmlns:a16="http://schemas.microsoft.com/office/drawing/2014/main" val="785137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121060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tmamerica - 2019-12-09 23:30:03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https://scontent.xx.fbcdn.net/v/t51.12442-15/74600012_743985472780757_3588609248786985844_n.jpg?_nc_cat=101&amp;_nc_ohc=A5FkDqGIZTIAQmyZRUgl-k8H6JtdZToydDugAwGjrLxy07CtBni4zhvug&amp;_nc_ht=scontent.xx&amp;oh=207289556bb7fe800c9fbbb104cb27ae&amp;oe=5E6E75DB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12/10/2019 23:00:30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02522792"/>
                  </a:ext>
                </a:extLst>
              </a:tr>
            </a:tbl>
          </a:graphicData>
        </a:graphic>
      </p:graphicFrame>
      <p:sp>
        <p:nvSpPr>
          <p:cNvPr id="4" name="Text Placeholder 3">
            <a:extLst>
              <a:ext uri="{FF2B5EF4-FFF2-40B4-BE49-F238E27FC236}">
                <a16:creationId xmlns:a16="http://schemas.microsoft.com/office/drawing/2014/main" id="{FDFC7E00-7A25-4374-B20E-49B9B3ACD868}"/>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23986539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1056</Words>
  <Application>Microsoft Office PowerPoint</Application>
  <PresentationFormat>On-screen Show (4:3)</PresentationFormat>
  <Paragraphs>386</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Calibri</vt:lpstr>
      <vt:lpstr>Arial</vt:lpstr>
      <vt:lpstr>quintly_template</vt:lpstr>
      <vt:lpstr>TMA Social Media</vt:lpstr>
      <vt:lpstr>Overall Overall Audience | Tokio Marine America</vt:lpstr>
      <vt:lpstr>Facebook Key Metrics Table | Tokio Marine America</vt:lpstr>
      <vt:lpstr>Facebook Facebook Fans Change | Tokio Marine America</vt:lpstr>
      <vt:lpstr>Facebook Average Interactions Per Facebook Post | Tokio Marine America</vt:lpstr>
      <vt:lpstr>Facebook Total Interactions Per Month | Tokio Marine America</vt:lpstr>
      <vt:lpstr>Facebook Facebook Impressions | Tokio Marine America</vt:lpstr>
      <vt:lpstr>Facebook Own Posts Table | Tokio Marine America</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Posts Table | Tokio Marine America</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Instagram Top Posts | Tokio Marine America</vt:lpstr>
      <vt:lpstr>Instagram Stories Key Metrics Table | Tokio Marine America</vt:lpstr>
      <vt:lpstr>Instagram Stories Table  | Tokio Marine America - 1 of 3</vt:lpstr>
      <vt:lpstr>Instagram Stories Table  | Tokio Marine America - 2 of 3</vt:lpstr>
      <vt:lpstr>Instagram Stories Table  | Tokio Marine America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Peiniger</dc:creator>
  <cp:lastModifiedBy>Frederik Peiniger</cp:lastModifiedBy>
  <cp:revision>1</cp:revision>
  <dcterms:created xsi:type="dcterms:W3CDTF">2020-01-15T14:10:29Z</dcterms:created>
  <dcterms:modified xsi:type="dcterms:W3CDTF">2020-01-15T14:11:06Z</dcterms:modified>
</cp:coreProperties>
</file>