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1703</c:v>
                </c:pt>
              </c:numCache>
            </c:numRef>
          </c:val>
          <c:extLst>
            <c:ext xmlns:c16="http://schemas.microsoft.com/office/drawing/2014/chart" uri="{C3380CC4-5D6E-409C-BE32-E72D297353CC}">
              <c16:uniqueId val="{00000000-A631-4F52-A4BE-A7FF1E2CF4F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2490</c:v>
                </c:pt>
              </c:numCache>
            </c:numRef>
          </c:val>
          <c:extLst>
            <c:ext xmlns:c16="http://schemas.microsoft.com/office/drawing/2014/chart" uri="{C3380CC4-5D6E-409C-BE32-E72D297353CC}">
              <c16:uniqueId val="{00000001-A631-4F52-A4BE-A7FF1E2CF4F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1740</c:v>
                </c:pt>
              </c:numCache>
            </c:numRef>
          </c:val>
          <c:extLst>
            <c:ext xmlns:c16="http://schemas.microsoft.com/office/drawing/2014/chart" uri="{C3380CC4-5D6E-409C-BE32-E72D297353CC}">
              <c16:uniqueId val="{00000002-A631-4F52-A4BE-A7FF1E2CF4F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1215</c:v>
                </c:pt>
              </c:numCache>
            </c:numRef>
          </c:val>
          <c:extLst>
            <c:ext xmlns:c16="http://schemas.microsoft.com/office/drawing/2014/chart" uri="{C3380CC4-5D6E-409C-BE32-E72D297353CC}">
              <c16:uniqueId val="{00000003-A631-4F52-A4BE-A7FF1E2CF4F7}"/>
            </c:ext>
          </c:extLst>
        </c:ser>
        <c:dLbls>
          <c:showLegendKey val="0"/>
          <c:showVal val="0"/>
          <c:showCatName val="0"/>
          <c:showSerName val="0"/>
          <c:showPercent val="0"/>
          <c:showBubbleSize val="0"/>
        </c:dLbls>
        <c:gapWidth val="219"/>
        <c:overlap val="-27"/>
        <c:axId val="170516304"/>
        <c:axId val="168005056"/>
      </c:barChart>
      <c:dateAx>
        <c:axId val="17051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005056"/>
        <c:crosses val="autoZero"/>
        <c:auto val="1"/>
        <c:lblOffset val="100"/>
        <c:baseTimeUnit val="days"/>
      </c:dateAx>
      <c:valAx>
        <c:axId val="16800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51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47</c:v>
                </c:pt>
                <c:pt idx="10">
                  <c:v>3</c:v>
                </c:pt>
                <c:pt idx="11">
                  <c:v>-2</c:v>
                </c:pt>
              </c:numCache>
            </c:numRef>
          </c:val>
          <c:extLst>
            <c:ext xmlns:c16="http://schemas.microsoft.com/office/drawing/2014/chart" uri="{C3380CC4-5D6E-409C-BE32-E72D297353CC}">
              <c16:uniqueId val="{00000000-E5D8-4033-924A-BC99D653FA04}"/>
            </c:ext>
          </c:extLst>
        </c:ser>
        <c:dLbls>
          <c:showLegendKey val="0"/>
          <c:showVal val="0"/>
          <c:showCatName val="0"/>
          <c:showSerName val="0"/>
          <c:showPercent val="0"/>
          <c:showBubbleSize val="0"/>
        </c:dLbls>
        <c:gapWidth val="219"/>
        <c:overlap val="-27"/>
        <c:axId val="349239056"/>
        <c:axId val="166802120"/>
      </c:barChart>
      <c:dateAx>
        <c:axId val="34923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802120"/>
        <c:crosses val="autoZero"/>
        <c:auto val="1"/>
        <c:lblOffset val="100"/>
        <c:baseTimeUnit val="months"/>
      </c:dateAx>
      <c:valAx>
        <c:axId val="16680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3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29</c:v>
                </c:pt>
                <c:pt idx="10">
                  <c:v>24</c:v>
                </c:pt>
                <c:pt idx="11">
                  <c:v>24</c:v>
                </c:pt>
              </c:numCache>
            </c:numRef>
          </c:val>
          <c:extLst>
            <c:ext xmlns:c16="http://schemas.microsoft.com/office/drawing/2014/chart" uri="{C3380CC4-5D6E-409C-BE32-E72D297353CC}">
              <c16:uniqueId val="{00000000-0B98-4E27-B269-FD5F85F75C56}"/>
            </c:ext>
          </c:extLst>
        </c:ser>
        <c:dLbls>
          <c:showLegendKey val="0"/>
          <c:showVal val="0"/>
          <c:showCatName val="0"/>
          <c:showSerName val="0"/>
          <c:showPercent val="0"/>
          <c:showBubbleSize val="0"/>
        </c:dLbls>
        <c:gapWidth val="219"/>
        <c:overlap val="-27"/>
        <c:axId val="353542672"/>
        <c:axId val="353538736"/>
      </c:barChart>
      <c:dateAx>
        <c:axId val="35354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38736"/>
        <c:crosses val="autoZero"/>
        <c:auto val="1"/>
        <c:lblOffset val="100"/>
        <c:baseTimeUnit val="months"/>
      </c:dateAx>
      <c:valAx>
        <c:axId val="35353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4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486</c:v>
                </c:pt>
                <c:pt idx="1">
                  <c:v>508</c:v>
                </c:pt>
                <c:pt idx="2">
                  <c:v>495</c:v>
                </c:pt>
                <c:pt idx="3">
                  <c:v>473</c:v>
                </c:pt>
                <c:pt idx="4">
                  <c:v>422</c:v>
                </c:pt>
                <c:pt idx="5">
                  <c:v>463</c:v>
                </c:pt>
                <c:pt idx="6">
                  <c:v>585</c:v>
                </c:pt>
                <c:pt idx="7">
                  <c:v>665</c:v>
                </c:pt>
                <c:pt idx="8">
                  <c:v>522</c:v>
                </c:pt>
                <c:pt idx="9">
                  <c:v>639</c:v>
                </c:pt>
                <c:pt idx="10">
                  <c:v>348</c:v>
                </c:pt>
                <c:pt idx="11">
                  <c:v>450</c:v>
                </c:pt>
              </c:numCache>
            </c:numRef>
          </c:val>
          <c:extLst>
            <c:ext xmlns:c16="http://schemas.microsoft.com/office/drawing/2014/chart" uri="{C3380CC4-5D6E-409C-BE32-E72D297353CC}">
              <c16:uniqueId val="{00000000-B3F3-48AD-86BF-90F72142D268}"/>
            </c:ext>
          </c:extLst>
        </c:ser>
        <c:dLbls>
          <c:showLegendKey val="0"/>
          <c:showVal val="0"/>
          <c:showCatName val="0"/>
          <c:showSerName val="0"/>
          <c:showPercent val="0"/>
          <c:showBubbleSize val="0"/>
        </c:dLbls>
        <c:gapWidth val="219"/>
        <c:overlap val="-27"/>
        <c:axId val="353541360"/>
        <c:axId val="353539064"/>
      </c:barChart>
      <c:catAx>
        <c:axId val="35354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39064"/>
        <c:crosses val="autoZero"/>
        <c:auto val="1"/>
        <c:lblAlgn val="ctr"/>
        <c:lblOffset val="100"/>
        <c:noMultiLvlLbl val="0"/>
      </c:catAx>
      <c:valAx>
        <c:axId val="35353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4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pt idx="9">
                  <c:v>29161</c:v>
                </c:pt>
                <c:pt idx="10">
                  <c:v>15513</c:v>
                </c:pt>
                <c:pt idx="11">
                  <c:v>14360</c:v>
                </c:pt>
              </c:numCache>
            </c:numRef>
          </c:val>
          <c:extLst>
            <c:ext xmlns:c16="http://schemas.microsoft.com/office/drawing/2014/chart" uri="{C3380CC4-5D6E-409C-BE32-E72D297353CC}">
              <c16:uniqueId val="{00000000-9FE7-4DEE-884B-6FBD6768A4E0}"/>
            </c:ext>
          </c:extLst>
        </c:ser>
        <c:dLbls>
          <c:showLegendKey val="0"/>
          <c:showVal val="0"/>
          <c:showCatName val="0"/>
          <c:showSerName val="0"/>
          <c:showPercent val="0"/>
          <c:showBubbleSize val="0"/>
        </c:dLbls>
        <c:gapWidth val="219"/>
        <c:overlap val="-27"/>
        <c:axId val="353397240"/>
        <c:axId val="353395272"/>
      </c:barChart>
      <c:dateAx>
        <c:axId val="35339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95272"/>
        <c:crosses val="autoZero"/>
        <c:auto val="1"/>
        <c:lblOffset val="100"/>
        <c:baseTimeUnit val="months"/>
      </c:dateAx>
      <c:valAx>
        <c:axId val="35339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9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2</c:v>
                </c:pt>
                <c:pt idx="10">
                  <c:v>-5</c:v>
                </c:pt>
                <c:pt idx="11">
                  <c:v>-1</c:v>
                </c:pt>
              </c:numCache>
            </c:numRef>
          </c:val>
          <c:extLst>
            <c:ext xmlns:c16="http://schemas.microsoft.com/office/drawing/2014/chart" uri="{C3380CC4-5D6E-409C-BE32-E72D297353CC}">
              <c16:uniqueId val="{00000000-C54B-46CC-814D-2D1FBD2A5408}"/>
            </c:ext>
          </c:extLst>
        </c:ser>
        <c:dLbls>
          <c:showLegendKey val="0"/>
          <c:showVal val="0"/>
          <c:showCatName val="0"/>
          <c:showSerName val="0"/>
          <c:showPercent val="0"/>
          <c:showBubbleSize val="0"/>
        </c:dLbls>
        <c:gapWidth val="219"/>
        <c:overlap val="-27"/>
        <c:axId val="357187784"/>
        <c:axId val="357197624"/>
      </c:barChart>
      <c:dateAx>
        <c:axId val="35718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97624"/>
        <c:crosses val="autoZero"/>
        <c:auto val="1"/>
        <c:lblOffset val="100"/>
        <c:baseTimeUnit val="months"/>
      </c:dateAx>
      <c:valAx>
        <c:axId val="35719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3</c:v>
                </c:pt>
                <c:pt idx="10">
                  <c:v>2</c:v>
                </c:pt>
                <c:pt idx="11">
                  <c:v>2</c:v>
                </c:pt>
              </c:numCache>
            </c:numRef>
          </c:val>
          <c:extLst>
            <c:ext xmlns:c16="http://schemas.microsoft.com/office/drawing/2014/chart" uri="{C3380CC4-5D6E-409C-BE32-E72D297353CC}">
              <c16:uniqueId val="{00000000-0A06-4195-A038-9579EF9E527F}"/>
            </c:ext>
          </c:extLst>
        </c:ser>
        <c:dLbls>
          <c:showLegendKey val="0"/>
          <c:showVal val="0"/>
          <c:showCatName val="0"/>
          <c:showSerName val="0"/>
          <c:showPercent val="0"/>
          <c:showBubbleSize val="0"/>
        </c:dLbls>
        <c:gapWidth val="219"/>
        <c:overlap val="-27"/>
        <c:axId val="357196312"/>
        <c:axId val="357199592"/>
      </c:barChart>
      <c:dateAx>
        <c:axId val="35719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99592"/>
        <c:crosses val="autoZero"/>
        <c:auto val="1"/>
        <c:lblOffset val="100"/>
        <c:baseTimeUnit val="months"/>
      </c:dateAx>
      <c:valAx>
        <c:axId val="35719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53</c:v>
                </c:pt>
                <c:pt idx="1">
                  <c:v>34</c:v>
                </c:pt>
                <c:pt idx="2">
                  <c:v>20</c:v>
                </c:pt>
                <c:pt idx="3">
                  <c:v>20</c:v>
                </c:pt>
                <c:pt idx="4">
                  <c:v>23</c:v>
                </c:pt>
                <c:pt idx="5">
                  <c:v>47</c:v>
                </c:pt>
                <c:pt idx="6">
                  <c:v>66</c:v>
                </c:pt>
                <c:pt idx="7">
                  <c:v>51</c:v>
                </c:pt>
                <c:pt idx="8">
                  <c:v>35</c:v>
                </c:pt>
                <c:pt idx="9">
                  <c:v>69</c:v>
                </c:pt>
                <c:pt idx="10">
                  <c:v>38</c:v>
                </c:pt>
                <c:pt idx="11">
                  <c:v>49</c:v>
                </c:pt>
              </c:numCache>
            </c:numRef>
          </c:val>
          <c:extLst>
            <c:ext xmlns:c16="http://schemas.microsoft.com/office/drawing/2014/chart" uri="{C3380CC4-5D6E-409C-BE32-E72D297353CC}">
              <c16:uniqueId val="{00000000-0EE9-4091-AA4D-37B38B477592}"/>
            </c:ext>
          </c:extLst>
        </c:ser>
        <c:dLbls>
          <c:showLegendKey val="0"/>
          <c:showVal val="0"/>
          <c:showCatName val="0"/>
          <c:showSerName val="0"/>
          <c:showPercent val="0"/>
          <c:showBubbleSize val="0"/>
        </c:dLbls>
        <c:gapWidth val="219"/>
        <c:overlap val="-27"/>
        <c:axId val="359658360"/>
        <c:axId val="359659672"/>
      </c:barChart>
      <c:catAx>
        <c:axId val="35965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59672"/>
        <c:crosses val="autoZero"/>
        <c:auto val="1"/>
        <c:lblAlgn val="ctr"/>
        <c:lblOffset val="100"/>
        <c:noMultiLvlLbl val="0"/>
      </c:catAx>
      <c:valAx>
        <c:axId val="35965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5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94</c:v>
                </c:pt>
                <c:pt idx="10">
                  <c:v>66</c:v>
                </c:pt>
                <c:pt idx="11">
                  <c:v>75</c:v>
                </c:pt>
              </c:numCache>
            </c:numRef>
          </c:val>
          <c:extLst>
            <c:ext xmlns:c16="http://schemas.microsoft.com/office/drawing/2014/chart" uri="{C3380CC4-5D6E-409C-BE32-E72D297353CC}">
              <c16:uniqueId val="{00000000-5F2C-47B0-BB16-6DD5643E0664}"/>
            </c:ext>
          </c:extLst>
        </c:ser>
        <c:dLbls>
          <c:showLegendKey val="0"/>
          <c:showVal val="0"/>
          <c:showCatName val="0"/>
          <c:showSerName val="0"/>
          <c:showPercent val="0"/>
          <c:showBubbleSize val="0"/>
        </c:dLbls>
        <c:gapWidth val="219"/>
        <c:overlap val="-27"/>
        <c:axId val="362760168"/>
        <c:axId val="362762792"/>
      </c:barChart>
      <c:dateAx>
        <c:axId val="36276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62792"/>
        <c:crosses val="autoZero"/>
        <c:auto val="1"/>
        <c:lblOffset val="100"/>
        <c:baseTimeUnit val="months"/>
      </c:dateAx>
      <c:valAx>
        <c:axId val="36276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6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31</c:v>
                </c:pt>
                <c:pt idx="1">
                  <c:v>46</c:v>
                </c:pt>
                <c:pt idx="2">
                  <c:v>51</c:v>
                </c:pt>
                <c:pt idx="3">
                  <c:v>42</c:v>
                </c:pt>
                <c:pt idx="4">
                  <c:v>37</c:v>
                </c:pt>
                <c:pt idx="5">
                  <c:v>47</c:v>
                </c:pt>
                <c:pt idx="6">
                  <c:v>29</c:v>
                </c:pt>
                <c:pt idx="7">
                  <c:v>49</c:v>
                </c:pt>
                <c:pt idx="8">
                  <c:v>40</c:v>
                </c:pt>
                <c:pt idx="9">
                  <c:v>54</c:v>
                </c:pt>
                <c:pt idx="10">
                  <c:v>36</c:v>
                </c:pt>
                <c:pt idx="11">
                  <c:v>48</c:v>
                </c:pt>
              </c:numCache>
            </c:numRef>
          </c:val>
          <c:extLst>
            <c:ext xmlns:c16="http://schemas.microsoft.com/office/drawing/2014/chart" uri="{C3380CC4-5D6E-409C-BE32-E72D297353CC}">
              <c16:uniqueId val="{00000000-D2D7-491D-9C5A-868D7AC979CC}"/>
            </c:ext>
          </c:extLst>
        </c:ser>
        <c:dLbls>
          <c:showLegendKey val="0"/>
          <c:showVal val="0"/>
          <c:showCatName val="0"/>
          <c:showSerName val="0"/>
          <c:showPercent val="0"/>
          <c:showBubbleSize val="0"/>
        </c:dLbls>
        <c:gapWidth val="219"/>
        <c:overlap val="-27"/>
        <c:axId val="395982168"/>
        <c:axId val="395976920"/>
      </c:barChart>
      <c:catAx>
        <c:axId val="39598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6920"/>
        <c:crosses val="autoZero"/>
        <c:auto val="1"/>
        <c:lblAlgn val="ctr"/>
        <c:lblOffset val="100"/>
        <c:noMultiLvlLbl val="0"/>
      </c:catAx>
      <c:valAx>
        <c:axId val="39597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191</c:v>
                </c:pt>
                <c:pt idx="1">
                  <c:v>234</c:v>
                </c:pt>
                <c:pt idx="2">
                  <c:v>307</c:v>
                </c:pt>
                <c:pt idx="3">
                  <c:v>213</c:v>
                </c:pt>
                <c:pt idx="4">
                  <c:v>225</c:v>
                </c:pt>
                <c:pt idx="5">
                  <c:v>473</c:v>
                </c:pt>
                <c:pt idx="6">
                  <c:v>269</c:v>
                </c:pt>
                <c:pt idx="7">
                  <c:v>246</c:v>
                </c:pt>
                <c:pt idx="8">
                  <c:v>245</c:v>
                </c:pt>
                <c:pt idx="9">
                  <c:v>272</c:v>
                </c:pt>
                <c:pt idx="10">
                  <c:v>288</c:v>
                </c:pt>
                <c:pt idx="11">
                  <c:v>292</c:v>
                </c:pt>
              </c:numCache>
            </c:numRef>
          </c:val>
          <c:extLst>
            <c:ext xmlns:c16="http://schemas.microsoft.com/office/drawing/2014/chart" uri="{C3380CC4-5D6E-409C-BE32-E72D297353CC}">
              <c16:uniqueId val="{00000000-B06E-4184-8229-BB36F9B41E8A}"/>
            </c:ext>
          </c:extLst>
        </c:ser>
        <c:dLbls>
          <c:showLegendKey val="0"/>
          <c:showVal val="0"/>
          <c:showCatName val="0"/>
          <c:showSerName val="0"/>
          <c:showPercent val="0"/>
          <c:showBubbleSize val="0"/>
        </c:dLbls>
        <c:gapWidth val="219"/>
        <c:overlap val="-27"/>
        <c:axId val="395984136"/>
        <c:axId val="395980856"/>
      </c:barChart>
      <c:catAx>
        <c:axId val="39598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0856"/>
        <c:crosses val="autoZero"/>
        <c:auto val="1"/>
        <c:lblAlgn val="ctr"/>
        <c:lblOffset val="100"/>
        <c:noMultiLvlLbl val="0"/>
      </c:catAx>
      <c:valAx>
        <c:axId val="39598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9</c:v>
                </c:pt>
                <c:pt idx="10">
                  <c:v>-4</c:v>
                </c:pt>
                <c:pt idx="11">
                  <c:v>21</c:v>
                </c:pt>
              </c:numCache>
            </c:numRef>
          </c:val>
          <c:extLst>
            <c:ext xmlns:c16="http://schemas.microsoft.com/office/drawing/2014/chart" uri="{C3380CC4-5D6E-409C-BE32-E72D297353CC}">
              <c16:uniqueId val="{00000000-260D-4933-B473-FF637D51A599}"/>
            </c:ext>
          </c:extLst>
        </c:ser>
        <c:dLbls>
          <c:showLegendKey val="0"/>
          <c:showVal val="0"/>
          <c:showCatName val="0"/>
          <c:showSerName val="0"/>
          <c:showPercent val="0"/>
          <c:showBubbleSize val="0"/>
        </c:dLbls>
        <c:gapWidth val="219"/>
        <c:overlap val="-27"/>
        <c:axId val="402603120"/>
        <c:axId val="402605744"/>
      </c:barChart>
      <c:dateAx>
        <c:axId val="40260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5744"/>
        <c:crosses val="autoZero"/>
        <c:auto val="1"/>
        <c:lblOffset val="100"/>
        <c:baseTimeUnit val="months"/>
      </c:dateAx>
      <c:valAx>
        <c:axId val="40260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38</c:v>
                </c:pt>
                <c:pt idx="10">
                  <c:v>34</c:v>
                </c:pt>
                <c:pt idx="11">
                  <c:v>33</c:v>
                </c:pt>
              </c:numCache>
            </c:numRef>
          </c:val>
          <c:extLst>
            <c:ext xmlns:c16="http://schemas.microsoft.com/office/drawing/2014/chart" uri="{C3380CC4-5D6E-409C-BE32-E72D297353CC}">
              <c16:uniqueId val="{00000000-55A4-4237-A642-46E3D653D763}"/>
            </c:ext>
          </c:extLst>
        </c:ser>
        <c:dLbls>
          <c:showLegendKey val="0"/>
          <c:showVal val="0"/>
          <c:showCatName val="0"/>
          <c:showSerName val="0"/>
          <c:showPercent val="0"/>
          <c:showBubbleSize val="0"/>
        </c:dLbls>
        <c:gapWidth val="219"/>
        <c:overlap val="-27"/>
        <c:axId val="402597872"/>
        <c:axId val="402604104"/>
      </c:barChart>
      <c:dateAx>
        <c:axId val="40259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4104"/>
        <c:crosses val="autoZero"/>
        <c:auto val="1"/>
        <c:lblOffset val="100"/>
        <c:baseTimeUnit val="months"/>
      </c:dateAx>
      <c:valAx>
        <c:axId val="40260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9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611</c:v>
                </c:pt>
                <c:pt idx="1">
                  <c:v>627</c:v>
                </c:pt>
                <c:pt idx="2">
                  <c:v>695</c:v>
                </c:pt>
                <c:pt idx="3">
                  <c:v>621</c:v>
                </c:pt>
                <c:pt idx="4">
                  <c:v>649</c:v>
                </c:pt>
                <c:pt idx="5">
                  <c:v>572</c:v>
                </c:pt>
                <c:pt idx="6">
                  <c:v>650</c:v>
                </c:pt>
                <c:pt idx="7">
                  <c:v>594</c:v>
                </c:pt>
                <c:pt idx="8">
                  <c:v>462</c:v>
                </c:pt>
                <c:pt idx="9">
                  <c:v>613</c:v>
                </c:pt>
                <c:pt idx="10">
                  <c:v>410</c:v>
                </c:pt>
                <c:pt idx="11">
                  <c:v>537</c:v>
                </c:pt>
              </c:numCache>
            </c:numRef>
          </c:val>
          <c:extLst>
            <c:ext xmlns:c16="http://schemas.microsoft.com/office/drawing/2014/chart" uri="{C3380CC4-5D6E-409C-BE32-E72D297353CC}">
              <c16:uniqueId val="{00000000-53EA-42C9-919D-B86CC6AEFB2D}"/>
            </c:ext>
          </c:extLst>
        </c:ser>
        <c:dLbls>
          <c:showLegendKey val="0"/>
          <c:showVal val="0"/>
          <c:showCatName val="0"/>
          <c:showSerName val="0"/>
          <c:showPercent val="0"/>
          <c:showBubbleSize val="0"/>
        </c:dLbls>
        <c:gapWidth val="219"/>
        <c:overlap val="-27"/>
        <c:axId val="402602792"/>
        <c:axId val="402604432"/>
      </c:barChart>
      <c:catAx>
        <c:axId val="40260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4432"/>
        <c:crosses val="autoZero"/>
        <c:auto val="1"/>
        <c:lblAlgn val="ctr"/>
        <c:lblOffset val="100"/>
        <c:noMultiLvlLbl val="0"/>
      </c:catAx>
      <c:valAx>
        <c:axId val="40260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7BBB-1815-4309-8B9A-27FE5550524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9828A0C-D74E-4BD2-A7F5-7C17022B34F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613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79C7-296D-44D9-8B87-499B13CB1BC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27C2CD3-4B1F-4D85-A522-D8F4E8C60631}"/>
              </a:ext>
            </a:extLst>
          </p:cNvPr>
          <p:cNvGraphicFramePr>
            <a:graphicFrameLocks noGrp="1"/>
          </p:cNvGraphicFramePr>
          <p:nvPr>
            <p:ph type="chart" sz="quarter" idx="13"/>
            <p:extLst>
              <p:ext uri="{D42A27DB-BD31-4B8C-83A1-F6EECF244321}">
                <p14:modId xmlns:p14="http://schemas.microsoft.com/office/powerpoint/2010/main" val="4222637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BA336-F6B7-49FB-9DA7-3D38EC441C7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CFC125E-3B2D-45B4-939C-1E0900862F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108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F2932-765A-44AF-B914-ADB6E35F44D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641AA3C-086E-43F0-BA76-A97D25963E40}"/>
              </a:ext>
            </a:extLst>
          </p:cNvPr>
          <p:cNvGraphicFramePr>
            <a:graphicFrameLocks noGrp="1"/>
          </p:cNvGraphicFramePr>
          <p:nvPr>
            <p:ph type="tbl" sz="quarter" idx="13"/>
            <p:extLst>
              <p:ext uri="{D42A27DB-BD31-4B8C-83A1-F6EECF244321}">
                <p14:modId xmlns:p14="http://schemas.microsoft.com/office/powerpoint/2010/main" val="1785306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9648873"/>
                    </a:ext>
                  </a:extLst>
                </a:gridCol>
                <a:gridCol w="740664">
                  <a:extLst>
                    <a:ext uri="{9D8B030D-6E8A-4147-A177-3AD203B41FA5}">
                      <a16:colId xmlns:a16="http://schemas.microsoft.com/office/drawing/2014/main" val="1670902663"/>
                    </a:ext>
                  </a:extLst>
                </a:gridCol>
                <a:gridCol w="740664">
                  <a:extLst>
                    <a:ext uri="{9D8B030D-6E8A-4147-A177-3AD203B41FA5}">
                      <a16:colId xmlns:a16="http://schemas.microsoft.com/office/drawing/2014/main" val="1095756753"/>
                    </a:ext>
                  </a:extLst>
                </a:gridCol>
                <a:gridCol w="740664">
                  <a:extLst>
                    <a:ext uri="{9D8B030D-6E8A-4147-A177-3AD203B41FA5}">
                      <a16:colId xmlns:a16="http://schemas.microsoft.com/office/drawing/2014/main" val="2058492840"/>
                    </a:ext>
                  </a:extLst>
                </a:gridCol>
                <a:gridCol w="740664">
                  <a:extLst>
                    <a:ext uri="{9D8B030D-6E8A-4147-A177-3AD203B41FA5}">
                      <a16:colId xmlns:a16="http://schemas.microsoft.com/office/drawing/2014/main" val="864469965"/>
                    </a:ext>
                  </a:extLst>
                </a:gridCol>
                <a:gridCol w="740664">
                  <a:extLst>
                    <a:ext uri="{9D8B030D-6E8A-4147-A177-3AD203B41FA5}">
                      <a16:colId xmlns:a16="http://schemas.microsoft.com/office/drawing/2014/main" val="1907529246"/>
                    </a:ext>
                  </a:extLst>
                </a:gridCol>
                <a:gridCol w="740664">
                  <a:extLst>
                    <a:ext uri="{9D8B030D-6E8A-4147-A177-3AD203B41FA5}">
                      <a16:colId xmlns:a16="http://schemas.microsoft.com/office/drawing/2014/main" val="155360720"/>
                    </a:ext>
                  </a:extLst>
                </a:gridCol>
                <a:gridCol w="740664">
                  <a:extLst>
                    <a:ext uri="{9D8B030D-6E8A-4147-A177-3AD203B41FA5}">
                      <a16:colId xmlns:a16="http://schemas.microsoft.com/office/drawing/2014/main" val="3548271035"/>
                    </a:ext>
                  </a:extLst>
                </a:gridCol>
                <a:gridCol w="740664">
                  <a:extLst>
                    <a:ext uri="{9D8B030D-6E8A-4147-A177-3AD203B41FA5}">
                      <a16:colId xmlns:a16="http://schemas.microsoft.com/office/drawing/2014/main" val="4257492487"/>
                    </a:ext>
                  </a:extLst>
                </a:gridCol>
                <a:gridCol w="740664">
                  <a:extLst>
                    <a:ext uri="{9D8B030D-6E8A-4147-A177-3AD203B41FA5}">
                      <a16:colId xmlns:a16="http://schemas.microsoft.com/office/drawing/2014/main" val="25495105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72122315"/>
                  </a:ext>
                </a:extLst>
              </a:tr>
              <a:tr h="370840">
                <a:tc>
                  <a:txBody>
                    <a:bodyPr/>
                    <a:lstStyle/>
                    <a:p>
                      <a:r>
                        <a:rPr lang="en-US" sz="1000"/>
                        <a:t>First Insurance Company of Hawaii, LTD</a:t>
                      </a:r>
                    </a:p>
                  </a:txBody>
                  <a:tcPr/>
                </a:tc>
                <a:tc>
                  <a:txBody>
                    <a:bodyPr/>
                    <a:lstStyle/>
                    <a:p>
                      <a:r>
                        <a:rPr lang="en-US" sz="1000"/>
                        <a:t>1703</a:t>
                      </a:r>
                    </a:p>
                  </a:txBody>
                  <a:tcPr/>
                </a:tc>
                <a:tc>
                  <a:txBody>
                    <a:bodyPr/>
                    <a:lstStyle/>
                    <a:p>
                      <a:r>
                        <a:rPr lang="en-US" sz="1000"/>
                        <a:t>-2</a:t>
                      </a:r>
                    </a:p>
                  </a:txBody>
                  <a:tcPr/>
                </a:tc>
                <a:tc>
                  <a:txBody>
                    <a:bodyPr/>
                    <a:lstStyle/>
                    <a:p>
                      <a:r>
                        <a:rPr lang="en-US" sz="1000"/>
                        <a:t>17</a:t>
                      </a:r>
                    </a:p>
                  </a:txBody>
                  <a:tcPr/>
                </a:tc>
                <a:tc>
                  <a:txBody>
                    <a:bodyPr/>
                    <a:lstStyle/>
                    <a:p>
                      <a:r>
                        <a:rPr lang="en-US" sz="1000"/>
                        <a:t>430</a:t>
                      </a:r>
                    </a:p>
                  </a:txBody>
                  <a:tcPr/>
                </a:tc>
                <a:tc>
                  <a:txBody>
                    <a:bodyPr/>
                    <a:lstStyle/>
                    <a:p>
                      <a:r>
                        <a:rPr lang="en-US" sz="1000"/>
                        <a:t>6</a:t>
                      </a:r>
                    </a:p>
                  </a:txBody>
                  <a:tcPr/>
                </a:tc>
                <a:tc>
                  <a:txBody>
                    <a:bodyPr/>
                    <a:lstStyle/>
                    <a:p>
                      <a:r>
                        <a:rPr lang="en-US" sz="1000"/>
                        <a:t>14</a:t>
                      </a:r>
                    </a:p>
                  </a:txBody>
                  <a:tcPr/>
                </a:tc>
                <a:tc>
                  <a:txBody>
                    <a:bodyPr/>
                    <a:lstStyle/>
                    <a:p>
                      <a:r>
                        <a:rPr lang="en-US" sz="1000"/>
                        <a:t>0</a:t>
                      </a:r>
                    </a:p>
                  </a:txBody>
                  <a:tcPr/>
                </a:tc>
                <a:tc>
                  <a:txBody>
                    <a:bodyPr/>
                    <a:lstStyle/>
                    <a:p>
                      <a:r>
                        <a:rPr lang="en-US" sz="1000"/>
                        <a:t>1.5534 %</a:t>
                      </a:r>
                    </a:p>
                  </a:txBody>
                  <a:tcPr/>
                </a:tc>
                <a:tc>
                  <a:txBody>
                    <a:bodyPr/>
                    <a:lstStyle/>
                    <a:p>
                      <a:r>
                        <a:rPr lang="en-US" sz="1000"/>
                        <a:t>0.0 %</a:t>
                      </a:r>
                    </a:p>
                  </a:txBody>
                  <a:tcPr/>
                </a:tc>
                <a:extLst>
                  <a:ext uri="{0D108BD9-81ED-4DB2-BD59-A6C34878D82A}">
                    <a16:rowId xmlns:a16="http://schemas.microsoft.com/office/drawing/2014/main" val="1153559391"/>
                  </a:ext>
                </a:extLst>
              </a:tr>
            </a:tbl>
          </a:graphicData>
        </a:graphic>
      </p:graphicFrame>
      <p:sp>
        <p:nvSpPr>
          <p:cNvPr id="4" name="Text Placeholder 3">
            <a:extLst>
              <a:ext uri="{FF2B5EF4-FFF2-40B4-BE49-F238E27FC236}">
                <a16:creationId xmlns:a16="http://schemas.microsoft.com/office/drawing/2014/main" id="{1E42E61D-6049-43C5-812B-72D416A9A54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377400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43DA-83CF-4B3E-A0E2-E4808CF1B21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E489CBF-6314-4D20-9E3B-51EF2CA6CB89}"/>
              </a:ext>
            </a:extLst>
          </p:cNvPr>
          <p:cNvGraphicFramePr>
            <a:graphicFrameLocks noGrp="1"/>
          </p:cNvGraphicFramePr>
          <p:nvPr>
            <p:ph type="chart" sz="quarter" idx="13"/>
            <p:extLst>
              <p:ext uri="{D42A27DB-BD31-4B8C-83A1-F6EECF244321}">
                <p14:modId xmlns:p14="http://schemas.microsoft.com/office/powerpoint/2010/main" val="57805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49A06-FB98-4E54-A5B9-F0BCB5C4954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CD4C8EA-BF83-4EA5-B9D7-DD329D688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466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9AC97-F6DA-47AA-85F0-7BA5F601675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8D4EEE3-4653-4B38-9513-6A277F6136BC}"/>
              </a:ext>
            </a:extLst>
          </p:cNvPr>
          <p:cNvGraphicFramePr>
            <a:graphicFrameLocks noGrp="1"/>
          </p:cNvGraphicFramePr>
          <p:nvPr>
            <p:ph type="chart" sz="quarter" idx="13"/>
            <p:extLst>
              <p:ext uri="{D42A27DB-BD31-4B8C-83A1-F6EECF244321}">
                <p14:modId xmlns:p14="http://schemas.microsoft.com/office/powerpoint/2010/main" val="4227189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0D253C-9407-4CC5-90DA-FF8082548C6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6C39FC5-520B-4D3F-9202-443ED9D47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395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46CE-6675-4E03-9F7C-4DA5A8502D5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D55F5CBC-2E9E-443B-807E-FB1C0187E4FA}"/>
              </a:ext>
            </a:extLst>
          </p:cNvPr>
          <p:cNvGraphicFramePr>
            <a:graphicFrameLocks noGrp="1"/>
          </p:cNvGraphicFramePr>
          <p:nvPr>
            <p:ph type="chart" sz="quarter" idx="13"/>
            <p:extLst>
              <p:ext uri="{D42A27DB-BD31-4B8C-83A1-F6EECF244321}">
                <p14:modId xmlns:p14="http://schemas.microsoft.com/office/powerpoint/2010/main" val="28981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438A0-B7AF-47AE-8F23-CD452905648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3F9BC13-FFAF-42A9-89E9-D1C2A0435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1238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56538-E597-4AA2-8F66-576D3DDF3BB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609B8ED-2C7B-46AC-9CEC-8C0DC000C9F0}"/>
              </a:ext>
            </a:extLst>
          </p:cNvPr>
          <p:cNvGraphicFramePr>
            <a:graphicFrameLocks noGrp="1"/>
          </p:cNvGraphicFramePr>
          <p:nvPr>
            <p:ph type="chart" sz="quarter" idx="13"/>
            <p:extLst>
              <p:ext uri="{D42A27DB-BD31-4B8C-83A1-F6EECF244321}">
                <p14:modId xmlns:p14="http://schemas.microsoft.com/office/powerpoint/2010/main" val="1685011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29FA0-879F-4A12-A81A-9992A5962EA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0A8BA87-DA25-4ACC-B16F-02AEF0561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363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6D514-334E-43DE-A26B-AC64EE5B46A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C2859FEB-59B7-4A71-8041-0CB99ABCF6E3}"/>
              </a:ext>
            </a:extLst>
          </p:cNvPr>
          <p:cNvGraphicFramePr>
            <a:graphicFrameLocks noGrp="1"/>
          </p:cNvGraphicFramePr>
          <p:nvPr>
            <p:ph type="tbl" sz="quarter" idx="13"/>
            <p:extLst>
              <p:ext uri="{D42A27DB-BD31-4B8C-83A1-F6EECF244321}">
                <p14:modId xmlns:p14="http://schemas.microsoft.com/office/powerpoint/2010/main" val="4114017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22760913"/>
                    </a:ext>
                  </a:extLst>
                </a:gridCol>
                <a:gridCol w="740664">
                  <a:extLst>
                    <a:ext uri="{9D8B030D-6E8A-4147-A177-3AD203B41FA5}">
                      <a16:colId xmlns:a16="http://schemas.microsoft.com/office/drawing/2014/main" val="3571295446"/>
                    </a:ext>
                  </a:extLst>
                </a:gridCol>
                <a:gridCol w="740664">
                  <a:extLst>
                    <a:ext uri="{9D8B030D-6E8A-4147-A177-3AD203B41FA5}">
                      <a16:colId xmlns:a16="http://schemas.microsoft.com/office/drawing/2014/main" val="1782651233"/>
                    </a:ext>
                  </a:extLst>
                </a:gridCol>
                <a:gridCol w="740664">
                  <a:extLst>
                    <a:ext uri="{9D8B030D-6E8A-4147-A177-3AD203B41FA5}">
                      <a16:colId xmlns:a16="http://schemas.microsoft.com/office/drawing/2014/main" val="1880262764"/>
                    </a:ext>
                  </a:extLst>
                </a:gridCol>
                <a:gridCol w="740664">
                  <a:extLst>
                    <a:ext uri="{9D8B030D-6E8A-4147-A177-3AD203B41FA5}">
                      <a16:colId xmlns:a16="http://schemas.microsoft.com/office/drawing/2014/main" val="1778467001"/>
                    </a:ext>
                  </a:extLst>
                </a:gridCol>
                <a:gridCol w="740664">
                  <a:extLst>
                    <a:ext uri="{9D8B030D-6E8A-4147-A177-3AD203B41FA5}">
                      <a16:colId xmlns:a16="http://schemas.microsoft.com/office/drawing/2014/main" val="1258751803"/>
                    </a:ext>
                  </a:extLst>
                </a:gridCol>
                <a:gridCol w="740664">
                  <a:extLst>
                    <a:ext uri="{9D8B030D-6E8A-4147-A177-3AD203B41FA5}">
                      <a16:colId xmlns:a16="http://schemas.microsoft.com/office/drawing/2014/main" val="3196939634"/>
                    </a:ext>
                  </a:extLst>
                </a:gridCol>
                <a:gridCol w="740664">
                  <a:extLst>
                    <a:ext uri="{9D8B030D-6E8A-4147-A177-3AD203B41FA5}">
                      <a16:colId xmlns:a16="http://schemas.microsoft.com/office/drawing/2014/main" val="383831030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208885657"/>
                  </a:ext>
                </a:extLst>
              </a:tr>
              <a:tr h="370840">
                <a:tc>
                  <a:txBody>
                    <a:bodyPr/>
                    <a:lstStyle/>
                    <a:p>
                      <a:r>
                        <a:rPr lang="en-US" sz="1000" b="1"/>
                        <a:t>First Insurance Company of Hawaii, LTD - 2019-12-17 20:09:28</a:t>
                      </a:r>
                      <a:r>
                        <a:rPr lang="en-US" sz="1000"/>
                        <a:t>
 #TeamFICOH loves giving back, especially during the #holidayseason! Last week at our annual holiday party, associates brought in toys for the children of HUGS (Help, Understanding &amp; Group Support). HUGS supports Hawaii families with a child up to age 21 who has been diagnosed with a life-threatening illness or disease.
#teamficoh #toydrive #holidaygiving</a:t>
                      </a:r>
                    </a:p>
                  </a:txBody>
                  <a:tcPr/>
                </a:tc>
                <a:tc>
                  <a:txBody>
                    <a:bodyPr/>
                    <a:lstStyle/>
                    <a:p>
                      <a:r>
                        <a:rPr lang="en-US" sz="1000"/>
                        <a:t>74</a:t>
                      </a:r>
                    </a:p>
                  </a:txBody>
                  <a:tcPr/>
                </a:tc>
                <a:tc>
                  <a:txBody>
                    <a:bodyPr/>
                    <a:lstStyle/>
                    <a:p>
                      <a:r>
                        <a:rPr lang="en-US" sz="1000"/>
                        <a:t>73</a:t>
                      </a:r>
                    </a:p>
                  </a:txBody>
                  <a:tcPr/>
                </a:tc>
                <a:tc>
                  <a:txBody>
                    <a:bodyPr/>
                    <a:lstStyle/>
                    <a:p>
                      <a:r>
                        <a:rPr lang="en-US" sz="1000"/>
                        <a:t>0</a:t>
                      </a:r>
                    </a:p>
                  </a:txBody>
                  <a:tcPr/>
                </a:tc>
                <a:tc>
                  <a:txBody>
                    <a:bodyPr/>
                    <a:lstStyle/>
                    <a:p>
                      <a:r>
                        <a:rPr lang="en-US" sz="1000"/>
                        <a:t>1</a:t>
                      </a:r>
                    </a:p>
                  </a:txBody>
                  <a:tcPr/>
                </a:tc>
                <a:tc>
                  <a:txBody>
                    <a:bodyPr/>
                    <a:lstStyle/>
                    <a:p>
                      <a:r>
                        <a:rPr lang="en-US" sz="1000"/>
                        <a:t>4.3504 %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542581609"/>
                  </a:ext>
                </a:extLst>
              </a:tr>
              <a:tr h="370840">
                <a:tc>
                  <a:txBody>
                    <a:bodyPr/>
                    <a:lstStyle/>
                    <a:p>
                      <a:r>
                        <a:rPr lang="en-US" sz="1000" b="1"/>
                        <a:t>First Insurance Company of Hawaii, LTD - 2019-12-06 20:30:32</a:t>
                      </a:r>
                      <a:r>
                        <a:rPr lang="en-US" sz="1000"/>
                        <a:t>
 Happy #AlohaFriday! ⛅️ Enjoy this photo taken by Ryan T. of our Claims department.
#oahu #sunset #teamficoh</a:t>
                      </a:r>
                    </a:p>
                  </a:txBody>
                  <a:tcPr/>
                </a:tc>
                <a:tc>
                  <a:txBody>
                    <a:bodyPr/>
                    <a:lstStyle/>
                    <a:p>
                      <a:r>
                        <a:rPr lang="en-US" sz="1000"/>
                        <a:t>46</a:t>
                      </a:r>
                    </a:p>
                  </a:txBody>
                  <a:tcPr/>
                </a:tc>
                <a:tc>
                  <a:txBody>
                    <a:bodyPr/>
                    <a:lstStyle/>
                    <a:p>
                      <a:r>
                        <a:rPr lang="en-US" sz="1000"/>
                        <a:t>44</a:t>
                      </a:r>
                    </a:p>
                  </a:txBody>
                  <a:tcPr/>
                </a:tc>
                <a:tc>
                  <a:txBody>
                    <a:bodyPr/>
                    <a:lstStyle/>
                    <a:p>
                      <a:r>
                        <a:rPr lang="en-US" sz="1000"/>
                        <a:t>1</a:t>
                      </a:r>
                    </a:p>
                  </a:txBody>
                  <a:tcPr/>
                </a:tc>
                <a:tc>
                  <a:txBody>
                    <a:bodyPr/>
                    <a:lstStyle/>
                    <a:p>
                      <a:r>
                        <a:rPr lang="en-US" sz="1000"/>
                        <a:t>1</a:t>
                      </a:r>
                    </a:p>
                  </a:txBody>
                  <a:tcPr/>
                </a:tc>
                <a:tc>
                  <a:txBody>
                    <a:bodyPr/>
                    <a:lstStyle/>
                    <a:p>
                      <a:r>
                        <a:rPr lang="en-US" sz="1000"/>
                        <a:t>2.6995 %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58163226"/>
                  </a:ext>
                </a:extLst>
              </a:tr>
              <a:tr h="370840">
                <a:tc>
                  <a:txBody>
                    <a:bodyPr/>
                    <a:lstStyle/>
                    <a:p>
                      <a:r>
                        <a:rPr lang="en-US" sz="1000" b="1"/>
                        <a:t>First Insurance Company of Hawaii, LTD - 2019-12-20 20:30:59</a:t>
                      </a:r>
                      <a:r>
                        <a:rPr lang="en-US" sz="1000"/>
                        <a:t>
 Members of #TeamFICOH came to worked dressed in festive sweaters to celebrate #NationalUglySweaterDay! 🎅🎄</a:t>
                      </a:r>
                    </a:p>
                  </a:txBody>
                  <a:tcPr/>
                </a:tc>
                <a:tc>
                  <a:txBody>
                    <a:bodyPr/>
                    <a:lstStyle/>
                    <a:p>
                      <a:r>
                        <a:rPr lang="en-US" sz="1000"/>
                        <a:t>37</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2.1726 %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359061105"/>
                  </a:ext>
                </a:extLst>
              </a:tr>
            </a:tbl>
          </a:graphicData>
        </a:graphic>
      </p:graphicFrame>
      <p:sp>
        <p:nvSpPr>
          <p:cNvPr id="4" name="Text Placeholder 3">
            <a:extLst>
              <a:ext uri="{FF2B5EF4-FFF2-40B4-BE49-F238E27FC236}">
                <a16:creationId xmlns:a16="http://schemas.microsoft.com/office/drawing/2014/main" id="{AE97F02F-0565-4DC8-A3CC-A51E6921DB8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369380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39B9F-6864-4382-8CFC-62AB32CF631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EE869E4-954A-4716-81E3-7B585F4A08BF}"/>
              </a:ext>
            </a:extLst>
          </p:cNvPr>
          <p:cNvGraphicFramePr>
            <a:graphicFrameLocks noGrp="1"/>
          </p:cNvGraphicFramePr>
          <p:nvPr>
            <p:ph type="tbl" sz="quarter" idx="13"/>
            <p:extLst>
              <p:ext uri="{D42A27DB-BD31-4B8C-83A1-F6EECF244321}">
                <p14:modId xmlns:p14="http://schemas.microsoft.com/office/powerpoint/2010/main" val="8370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7286729"/>
                    </a:ext>
                  </a:extLst>
                </a:gridCol>
                <a:gridCol w="411480">
                  <a:extLst>
                    <a:ext uri="{9D8B030D-6E8A-4147-A177-3AD203B41FA5}">
                      <a16:colId xmlns:a16="http://schemas.microsoft.com/office/drawing/2014/main" val="2839279471"/>
                    </a:ext>
                  </a:extLst>
                </a:gridCol>
                <a:gridCol w="411480">
                  <a:extLst>
                    <a:ext uri="{9D8B030D-6E8A-4147-A177-3AD203B41FA5}">
                      <a16:colId xmlns:a16="http://schemas.microsoft.com/office/drawing/2014/main" val="1999635649"/>
                    </a:ext>
                  </a:extLst>
                </a:gridCol>
                <a:gridCol w="411480">
                  <a:extLst>
                    <a:ext uri="{9D8B030D-6E8A-4147-A177-3AD203B41FA5}">
                      <a16:colId xmlns:a16="http://schemas.microsoft.com/office/drawing/2014/main" val="783633479"/>
                    </a:ext>
                  </a:extLst>
                </a:gridCol>
                <a:gridCol w="411480">
                  <a:extLst>
                    <a:ext uri="{9D8B030D-6E8A-4147-A177-3AD203B41FA5}">
                      <a16:colId xmlns:a16="http://schemas.microsoft.com/office/drawing/2014/main" val="1506805803"/>
                    </a:ext>
                  </a:extLst>
                </a:gridCol>
                <a:gridCol w="411480">
                  <a:extLst>
                    <a:ext uri="{9D8B030D-6E8A-4147-A177-3AD203B41FA5}">
                      <a16:colId xmlns:a16="http://schemas.microsoft.com/office/drawing/2014/main" val="2481382144"/>
                    </a:ext>
                  </a:extLst>
                </a:gridCol>
                <a:gridCol w="411480">
                  <a:extLst>
                    <a:ext uri="{9D8B030D-6E8A-4147-A177-3AD203B41FA5}">
                      <a16:colId xmlns:a16="http://schemas.microsoft.com/office/drawing/2014/main" val="3486833512"/>
                    </a:ext>
                  </a:extLst>
                </a:gridCol>
                <a:gridCol w="411480">
                  <a:extLst>
                    <a:ext uri="{9D8B030D-6E8A-4147-A177-3AD203B41FA5}">
                      <a16:colId xmlns:a16="http://schemas.microsoft.com/office/drawing/2014/main" val="378172732"/>
                    </a:ext>
                  </a:extLst>
                </a:gridCol>
                <a:gridCol w="411480">
                  <a:extLst>
                    <a:ext uri="{9D8B030D-6E8A-4147-A177-3AD203B41FA5}">
                      <a16:colId xmlns:a16="http://schemas.microsoft.com/office/drawing/2014/main" val="276127441"/>
                    </a:ext>
                  </a:extLst>
                </a:gridCol>
                <a:gridCol w="411480">
                  <a:extLst>
                    <a:ext uri="{9D8B030D-6E8A-4147-A177-3AD203B41FA5}">
                      <a16:colId xmlns:a16="http://schemas.microsoft.com/office/drawing/2014/main" val="2673098160"/>
                    </a:ext>
                  </a:extLst>
                </a:gridCol>
                <a:gridCol w="411480">
                  <a:extLst>
                    <a:ext uri="{9D8B030D-6E8A-4147-A177-3AD203B41FA5}">
                      <a16:colId xmlns:a16="http://schemas.microsoft.com/office/drawing/2014/main" val="2178168125"/>
                    </a:ext>
                  </a:extLst>
                </a:gridCol>
                <a:gridCol w="411480">
                  <a:extLst>
                    <a:ext uri="{9D8B030D-6E8A-4147-A177-3AD203B41FA5}">
                      <a16:colId xmlns:a16="http://schemas.microsoft.com/office/drawing/2014/main" val="4043945869"/>
                    </a:ext>
                  </a:extLst>
                </a:gridCol>
                <a:gridCol w="411480">
                  <a:extLst>
                    <a:ext uri="{9D8B030D-6E8A-4147-A177-3AD203B41FA5}">
                      <a16:colId xmlns:a16="http://schemas.microsoft.com/office/drawing/2014/main" val="615829695"/>
                    </a:ext>
                  </a:extLst>
                </a:gridCol>
                <a:gridCol w="411480">
                  <a:extLst>
                    <a:ext uri="{9D8B030D-6E8A-4147-A177-3AD203B41FA5}">
                      <a16:colId xmlns:a16="http://schemas.microsoft.com/office/drawing/2014/main" val="34919692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61497619"/>
                  </a:ext>
                </a:extLst>
              </a:tr>
              <a:tr h="370840">
                <a:tc>
                  <a:txBody>
                    <a:bodyPr/>
                    <a:lstStyle/>
                    <a:p>
                      <a:r>
                        <a:rPr lang="en-US" sz="1000"/>
                        <a:t>First Insurance HI</a:t>
                      </a:r>
                    </a:p>
                  </a:txBody>
                  <a:tcPr/>
                </a:tc>
                <a:tc>
                  <a:txBody>
                    <a:bodyPr/>
                    <a:lstStyle/>
                    <a:p>
                      <a:r>
                        <a:rPr lang="en-US" sz="1000"/>
                        <a:t>1215</a:t>
                      </a:r>
                    </a:p>
                  </a:txBody>
                  <a:tcPr/>
                </a:tc>
                <a:tc>
                  <a:txBody>
                    <a:bodyPr/>
                    <a:lstStyle/>
                    <a:p>
                      <a:r>
                        <a:rPr lang="en-US" sz="1000"/>
                        <a:t>-1</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0.1920 %</a:t>
                      </a:r>
                    </a:p>
                  </a:txBody>
                  <a:tcPr/>
                </a:tc>
                <a:tc>
                  <a:txBody>
                    <a:bodyPr/>
                    <a:lstStyle/>
                    <a:p>
                      <a:r>
                        <a:rPr lang="en-US" sz="1000"/>
                        <a:t>0.0 %</a:t>
                      </a:r>
                    </a:p>
                  </a:txBody>
                  <a:tcPr/>
                </a:tc>
                <a:extLst>
                  <a:ext uri="{0D108BD9-81ED-4DB2-BD59-A6C34878D82A}">
                    <a16:rowId xmlns:a16="http://schemas.microsoft.com/office/drawing/2014/main" val="1248436072"/>
                  </a:ext>
                </a:extLst>
              </a:tr>
            </a:tbl>
          </a:graphicData>
        </a:graphic>
      </p:graphicFrame>
      <p:sp>
        <p:nvSpPr>
          <p:cNvPr id="4" name="Text Placeholder 3">
            <a:extLst>
              <a:ext uri="{FF2B5EF4-FFF2-40B4-BE49-F238E27FC236}">
                <a16:creationId xmlns:a16="http://schemas.microsoft.com/office/drawing/2014/main" id="{208A988E-655C-4115-AA3F-FDFC7C69BC9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03179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BE24-15AC-49BD-B2FB-848FAD3F1EDE}"/>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F8FF926-BA92-4306-A015-61891B2C1A1E}"/>
              </a:ext>
            </a:extLst>
          </p:cNvPr>
          <p:cNvGraphicFramePr>
            <a:graphicFrameLocks noGrp="1"/>
          </p:cNvGraphicFramePr>
          <p:nvPr>
            <p:ph type="chart" sz="quarter" idx="13"/>
            <p:extLst>
              <p:ext uri="{D42A27DB-BD31-4B8C-83A1-F6EECF244321}">
                <p14:modId xmlns:p14="http://schemas.microsoft.com/office/powerpoint/2010/main" val="3838791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20FAC-9D30-418E-BDB5-DD74D233FFF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0692D33-189E-46A8-8C42-EC963DD8E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7736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146D-2E59-4970-93A8-518E38819ED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0898553-94AC-4B20-A41A-54CDC7649C4D}"/>
              </a:ext>
            </a:extLst>
          </p:cNvPr>
          <p:cNvGraphicFramePr>
            <a:graphicFrameLocks noGrp="1"/>
          </p:cNvGraphicFramePr>
          <p:nvPr>
            <p:ph type="chart" sz="quarter" idx="13"/>
            <p:extLst>
              <p:ext uri="{D42A27DB-BD31-4B8C-83A1-F6EECF244321}">
                <p14:modId xmlns:p14="http://schemas.microsoft.com/office/powerpoint/2010/main" val="4293042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A2D86-B4ED-43AC-878C-9BFEA4D80B2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46542B3-D615-40B5-8D6E-671C35111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784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B8DF1-AD6C-4600-BEA9-E83BFCBF6F0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B8DEEEC-C71C-4DC9-9299-CC22C8DF695C}"/>
              </a:ext>
            </a:extLst>
          </p:cNvPr>
          <p:cNvGraphicFramePr>
            <a:graphicFrameLocks noGrp="1"/>
          </p:cNvGraphicFramePr>
          <p:nvPr>
            <p:ph type="chart" sz="quarter" idx="13"/>
            <p:extLst>
              <p:ext uri="{D42A27DB-BD31-4B8C-83A1-F6EECF244321}">
                <p14:modId xmlns:p14="http://schemas.microsoft.com/office/powerpoint/2010/main" val="385871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6CFA0-FE16-454E-8B9C-6D0E7247936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5BF034C-BD93-4014-81A7-9DA29DE15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295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85D60-49CF-43CF-A46B-9F29FEDDB5D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C918394-163F-4AB1-9E49-F12948300E1C}"/>
              </a:ext>
            </a:extLst>
          </p:cNvPr>
          <p:cNvGraphicFramePr>
            <a:graphicFrameLocks noGrp="1"/>
          </p:cNvGraphicFramePr>
          <p:nvPr>
            <p:ph type="tbl" sz="quarter" idx="13"/>
            <p:extLst>
              <p:ext uri="{D42A27DB-BD31-4B8C-83A1-F6EECF244321}">
                <p14:modId xmlns:p14="http://schemas.microsoft.com/office/powerpoint/2010/main" val="391126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49408601"/>
                    </a:ext>
                  </a:extLst>
                </a:gridCol>
                <a:gridCol w="493776">
                  <a:extLst>
                    <a:ext uri="{9D8B030D-6E8A-4147-A177-3AD203B41FA5}">
                      <a16:colId xmlns:a16="http://schemas.microsoft.com/office/drawing/2014/main" val="2147752241"/>
                    </a:ext>
                  </a:extLst>
                </a:gridCol>
                <a:gridCol w="1069848">
                  <a:extLst>
                    <a:ext uri="{9D8B030D-6E8A-4147-A177-3AD203B41FA5}">
                      <a16:colId xmlns:a16="http://schemas.microsoft.com/office/drawing/2014/main" val="150250812"/>
                    </a:ext>
                  </a:extLst>
                </a:gridCol>
                <a:gridCol w="1069848">
                  <a:extLst>
                    <a:ext uri="{9D8B030D-6E8A-4147-A177-3AD203B41FA5}">
                      <a16:colId xmlns:a16="http://schemas.microsoft.com/office/drawing/2014/main" val="3604639769"/>
                    </a:ext>
                  </a:extLst>
                </a:gridCol>
                <a:gridCol w="1069848">
                  <a:extLst>
                    <a:ext uri="{9D8B030D-6E8A-4147-A177-3AD203B41FA5}">
                      <a16:colId xmlns:a16="http://schemas.microsoft.com/office/drawing/2014/main" val="676904739"/>
                    </a:ext>
                  </a:extLst>
                </a:gridCol>
                <a:gridCol w="1069848">
                  <a:extLst>
                    <a:ext uri="{9D8B030D-6E8A-4147-A177-3AD203B41FA5}">
                      <a16:colId xmlns:a16="http://schemas.microsoft.com/office/drawing/2014/main" val="2632366546"/>
                    </a:ext>
                  </a:extLst>
                </a:gridCol>
                <a:gridCol w="1069848">
                  <a:extLst>
                    <a:ext uri="{9D8B030D-6E8A-4147-A177-3AD203B41FA5}">
                      <a16:colId xmlns:a16="http://schemas.microsoft.com/office/drawing/2014/main" val="279970753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430960788"/>
                  </a:ext>
                </a:extLst>
              </a:tr>
              <a:tr h="370840">
                <a:tc>
                  <a:txBody>
                    <a:bodyPr/>
                    <a:lstStyle/>
                    <a:p>
                      <a:r>
                        <a:rPr lang="en-US" sz="1000" b="1"/>
                        <a:t>@FirstInsHI - 2019-12-16 20:25:44</a:t>
                      </a:r>
                      <a:r>
                        <a:rPr lang="en-US" sz="1000"/>
                        <a:t>
 Members of #TeamFICOH were among the 25,000 participants in the 2019 #HonoluluMarathon and #StartToPark10k race earlier this month. Our CEO Jeff Shonka completed the marathon proudly representing #TokioMarine. Congratulations! 🏃‍♀️🏃‍♂️ @HNLmarathon https://t.co/RR6nXyvPOM</a:t>
                      </a:r>
                    </a:p>
                  </a:txBody>
                  <a:tcPr/>
                </a:tc>
                <a:tc>
                  <a:txBody>
                    <a:bodyPr/>
                    <a:lstStyle/>
                    <a:p>
                      <a:r>
                        <a:rPr lang="en-US" sz="1000"/>
                        <a:t>01/04/2020 01:13:49</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0.4930 %</a:t>
                      </a:r>
                    </a:p>
                  </a:txBody>
                  <a:tcPr/>
                </a:tc>
                <a:extLst>
                  <a:ext uri="{0D108BD9-81ED-4DB2-BD59-A6C34878D82A}">
                    <a16:rowId xmlns:a16="http://schemas.microsoft.com/office/drawing/2014/main" val="2694533181"/>
                  </a:ext>
                </a:extLst>
              </a:tr>
              <a:tr h="370840">
                <a:tc>
                  <a:txBody>
                    <a:bodyPr/>
                    <a:lstStyle/>
                    <a:p>
                      <a:r>
                        <a:rPr lang="en-US" sz="1000" b="1"/>
                        <a:t>@FirstInsHI - 2019-12-18 19:51:10</a:t>
                      </a:r>
                      <a:r>
                        <a:rPr lang="en-US" sz="1000"/>
                        <a:t>
 In the spirit of the holiday season, FICOH, @HelpingHandsHI, and @Unibodytech teamed up to gift the Feliciano family a 2013 Nissan Altima. Mahalo to our community partners (@ncnhawaii, @NapaHawaii, &amp;amp; @PPGPaints) for the donated materials and services! https://t.co/yhSuZxBJvy https://t.co/YziSOzuNn8</a:t>
                      </a:r>
                    </a:p>
                  </a:txBody>
                  <a:tcPr/>
                </a:tc>
                <a:tc>
                  <a:txBody>
                    <a:bodyPr/>
                    <a:lstStyle/>
                    <a:p>
                      <a:r>
                        <a:rPr lang="en-US" sz="1000"/>
                        <a:t>01/02/2020 13:09:07</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0.4108 %</a:t>
                      </a:r>
                    </a:p>
                  </a:txBody>
                  <a:tcPr/>
                </a:tc>
                <a:extLst>
                  <a:ext uri="{0D108BD9-81ED-4DB2-BD59-A6C34878D82A}">
                    <a16:rowId xmlns:a16="http://schemas.microsoft.com/office/drawing/2014/main" val="2610189473"/>
                  </a:ext>
                </a:extLst>
              </a:tr>
              <a:tr h="370840">
                <a:tc>
                  <a:txBody>
                    <a:bodyPr/>
                    <a:lstStyle/>
                    <a:p>
                      <a:r>
                        <a:rPr lang="en-US" sz="1000" b="1"/>
                        <a:t>@FirstInsHI - 2019-12-23 18:41:37</a:t>
                      </a:r>
                      <a:r>
                        <a:rPr lang="en-US" sz="1000"/>
                        <a:t>
 #Christmas came a few days early for the Costa family. First Insurance, Central Body &amp;amp; Paint, &amp;amp; @HelpingHandsHI teamed up to gift the Costa's a 2012 Hyundai Sonata. Mahalo to Central Body and Paint, @windwardhyundai, and Pacific Jobbers for the donated parts and services. https://t.co/qbmoFn2bPd</a:t>
                      </a:r>
                    </a:p>
                  </a:txBody>
                  <a:tcPr/>
                </a:tc>
                <a:tc>
                  <a:txBody>
                    <a:bodyPr/>
                    <a:lstStyle/>
                    <a:p>
                      <a:r>
                        <a:rPr lang="en-US" sz="1000"/>
                        <a:t>12/24/2019 13:14:56</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0.3289 %</a:t>
                      </a:r>
                    </a:p>
                  </a:txBody>
                  <a:tcPr/>
                </a:tc>
                <a:extLst>
                  <a:ext uri="{0D108BD9-81ED-4DB2-BD59-A6C34878D82A}">
                    <a16:rowId xmlns:a16="http://schemas.microsoft.com/office/drawing/2014/main" val="687260910"/>
                  </a:ext>
                </a:extLst>
              </a:tr>
            </a:tbl>
          </a:graphicData>
        </a:graphic>
      </p:graphicFrame>
      <p:sp>
        <p:nvSpPr>
          <p:cNvPr id="4" name="Text Placeholder 3">
            <a:extLst>
              <a:ext uri="{FF2B5EF4-FFF2-40B4-BE49-F238E27FC236}">
                <a16:creationId xmlns:a16="http://schemas.microsoft.com/office/drawing/2014/main" id="{2325D876-AB23-42EE-B4FD-46187FE08FB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61167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DC4C9-D3FE-4A6E-B1BD-90F2AF29739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7FD3266-D878-4FCF-87B3-56A2DB59D96F}"/>
              </a:ext>
            </a:extLst>
          </p:cNvPr>
          <p:cNvGraphicFramePr>
            <a:graphicFrameLocks noGrp="1"/>
          </p:cNvGraphicFramePr>
          <p:nvPr>
            <p:ph type="tbl" sz="quarter" idx="13"/>
            <p:extLst>
              <p:ext uri="{D42A27DB-BD31-4B8C-83A1-F6EECF244321}">
                <p14:modId xmlns:p14="http://schemas.microsoft.com/office/powerpoint/2010/main" val="200969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68561761"/>
                    </a:ext>
                  </a:extLst>
                </a:gridCol>
                <a:gridCol w="411480">
                  <a:extLst>
                    <a:ext uri="{9D8B030D-6E8A-4147-A177-3AD203B41FA5}">
                      <a16:colId xmlns:a16="http://schemas.microsoft.com/office/drawing/2014/main" val="227343602"/>
                    </a:ext>
                  </a:extLst>
                </a:gridCol>
                <a:gridCol w="411480">
                  <a:extLst>
                    <a:ext uri="{9D8B030D-6E8A-4147-A177-3AD203B41FA5}">
                      <a16:colId xmlns:a16="http://schemas.microsoft.com/office/drawing/2014/main" val="360384094"/>
                    </a:ext>
                  </a:extLst>
                </a:gridCol>
                <a:gridCol w="411480">
                  <a:extLst>
                    <a:ext uri="{9D8B030D-6E8A-4147-A177-3AD203B41FA5}">
                      <a16:colId xmlns:a16="http://schemas.microsoft.com/office/drawing/2014/main" val="3627562094"/>
                    </a:ext>
                  </a:extLst>
                </a:gridCol>
                <a:gridCol w="411480">
                  <a:extLst>
                    <a:ext uri="{9D8B030D-6E8A-4147-A177-3AD203B41FA5}">
                      <a16:colId xmlns:a16="http://schemas.microsoft.com/office/drawing/2014/main" val="2462523726"/>
                    </a:ext>
                  </a:extLst>
                </a:gridCol>
                <a:gridCol w="411480">
                  <a:extLst>
                    <a:ext uri="{9D8B030D-6E8A-4147-A177-3AD203B41FA5}">
                      <a16:colId xmlns:a16="http://schemas.microsoft.com/office/drawing/2014/main" val="2093043822"/>
                    </a:ext>
                  </a:extLst>
                </a:gridCol>
                <a:gridCol w="411480">
                  <a:extLst>
                    <a:ext uri="{9D8B030D-6E8A-4147-A177-3AD203B41FA5}">
                      <a16:colId xmlns:a16="http://schemas.microsoft.com/office/drawing/2014/main" val="2198996099"/>
                    </a:ext>
                  </a:extLst>
                </a:gridCol>
                <a:gridCol w="411480">
                  <a:extLst>
                    <a:ext uri="{9D8B030D-6E8A-4147-A177-3AD203B41FA5}">
                      <a16:colId xmlns:a16="http://schemas.microsoft.com/office/drawing/2014/main" val="3670898956"/>
                    </a:ext>
                  </a:extLst>
                </a:gridCol>
                <a:gridCol w="411480">
                  <a:extLst>
                    <a:ext uri="{9D8B030D-6E8A-4147-A177-3AD203B41FA5}">
                      <a16:colId xmlns:a16="http://schemas.microsoft.com/office/drawing/2014/main" val="590848197"/>
                    </a:ext>
                  </a:extLst>
                </a:gridCol>
                <a:gridCol w="411480">
                  <a:extLst>
                    <a:ext uri="{9D8B030D-6E8A-4147-A177-3AD203B41FA5}">
                      <a16:colId xmlns:a16="http://schemas.microsoft.com/office/drawing/2014/main" val="1826410813"/>
                    </a:ext>
                  </a:extLst>
                </a:gridCol>
                <a:gridCol w="411480">
                  <a:extLst>
                    <a:ext uri="{9D8B030D-6E8A-4147-A177-3AD203B41FA5}">
                      <a16:colId xmlns:a16="http://schemas.microsoft.com/office/drawing/2014/main" val="1256006319"/>
                    </a:ext>
                  </a:extLst>
                </a:gridCol>
                <a:gridCol w="411480">
                  <a:extLst>
                    <a:ext uri="{9D8B030D-6E8A-4147-A177-3AD203B41FA5}">
                      <a16:colId xmlns:a16="http://schemas.microsoft.com/office/drawing/2014/main" val="2032365382"/>
                    </a:ext>
                  </a:extLst>
                </a:gridCol>
                <a:gridCol w="411480">
                  <a:extLst>
                    <a:ext uri="{9D8B030D-6E8A-4147-A177-3AD203B41FA5}">
                      <a16:colId xmlns:a16="http://schemas.microsoft.com/office/drawing/2014/main" val="586601660"/>
                    </a:ext>
                  </a:extLst>
                </a:gridCol>
                <a:gridCol w="411480">
                  <a:extLst>
                    <a:ext uri="{9D8B030D-6E8A-4147-A177-3AD203B41FA5}">
                      <a16:colId xmlns:a16="http://schemas.microsoft.com/office/drawing/2014/main" val="4070925348"/>
                    </a:ext>
                  </a:extLst>
                </a:gridCol>
                <a:gridCol w="411480">
                  <a:extLst>
                    <a:ext uri="{9D8B030D-6E8A-4147-A177-3AD203B41FA5}">
                      <a16:colId xmlns:a16="http://schemas.microsoft.com/office/drawing/2014/main" val="401488106"/>
                    </a:ext>
                  </a:extLst>
                </a:gridCol>
                <a:gridCol w="411480">
                  <a:extLst>
                    <a:ext uri="{9D8B030D-6E8A-4147-A177-3AD203B41FA5}">
                      <a16:colId xmlns:a16="http://schemas.microsoft.com/office/drawing/2014/main" val="2309928908"/>
                    </a:ext>
                  </a:extLst>
                </a:gridCol>
                <a:gridCol w="411480">
                  <a:extLst>
                    <a:ext uri="{9D8B030D-6E8A-4147-A177-3AD203B41FA5}">
                      <a16:colId xmlns:a16="http://schemas.microsoft.com/office/drawing/2014/main" val="13360693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226165917"/>
                  </a:ext>
                </a:extLst>
              </a:tr>
              <a:tr h="370840">
                <a:tc>
                  <a:txBody>
                    <a:bodyPr/>
                    <a:lstStyle/>
                    <a:p>
                      <a:r>
                        <a:rPr lang="en-US" sz="1000"/>
                        <a:t>First Insurance Company of Hawaii</a:t>
                      </a:r>
                    </a:p>
                  </a:txBody>
                  <a:tcPr/>
                </a:tc>
                <a:tc>
                  <a:txBody>
                    <a:bodyPr/>
                    <a:lstStyle/>
                    <a:p>
                      <a:r>
                        <a:rPr lang="en-US" sz="1000"/>
                        <a:t>1740</a:t>
                      </a:r>
                    </a:p>
                  </a:txBody>
                  <a:tcPr/>
                </a:tc>
                <a:tc>
                  <a:txBody>
                    <a:bodyPr/>
                    <a:lstStyle/>
                    <a:p>
                      <a:r>
                        <a:rPr lang="en-US" sz="1000"/>
                        <a:t>75</a:t>
                      </a:r>
                    </a:p>
                  </a:txBody>
                  <a:tcPr/>
                </a:tc>
                <a:tc>
                  <a:txBody>
                    <a:bodyPr/>
                    <a:lstStyle/>
                    <a:p>
                      <a:r>
                        <a:rPr lang="en-US" sz="1000"/>
                        <a:t>6</a:t>
                      </a:r>
                    </a:p>
                  </a:txBody>
                  <a:tcPr/>
                </a:tc>
                <a:tc>
                  <a:txBody>
                    <a:bodyPr/>
                    <a:lstStyle/>
                    <a:p>
                      <a:r>
                        <a:rPr lang="en-US" sz="1000"/>
                        <a:t>279</a:t>
                      </a:r>
                    </a:p>
                  </a:txBody>
                  <a:tcPr/>
                </a:tc>
                <a:tc>
                  <a:txBody>
                    <a:bodyPr/>
                    <a:lstStyle/>
                    <a:p>
                      <a:r>
                        <a:rPr lang="en-US" sz="1000"/>
                        <a:t>46.5</a:t>
                      </a:r>
                    </a:p>
                  </a:txBody>
                  <a:tcPr/>
                </a:tc>
                <a:tc>
                  <a:txBody>
                    <a:bodyPr/>
                    <a:lstStyle/>
                    <a:p>
                      <a:r>
                        <a:rPr lang="en-US" sz="1000"/>
                        <a:t>10</a:t>
                      </a:r>
                    </a:p>
                  </a:txBody>
                  <a:tcPr/>
                </a:tc>
                <a:tc>
                  <a:txBody>
                    <a:bodyPr/>
                    <a:lstStyle/>
                    <a:p>
                      <a:r>
                        <a:rPr lang="en-US" sz="1000"/>
                        <a:t>1.6666666666667</a:t>
                      </a:r>
                    </a:p>
                  </a:txBody>
                  <a:tcPr/>
                </a:tc>
                <a:tc>
                  <a:txBody>
                    <a:bodyPr/>
                    <a:lstStyle/>
                    <a:p>
                      <a:r>
                        <a:rPr lang="en-US" sz="1000"/>
                        <a:t>3</a:t>
                      </a:r>
                    </a:p>
                  </a:txBody>
                  <a:tcPr/>
                </a:tc>
                <a:tc>
                  <a:txBody>
                    <a:bodyPr/>
                    <a:lstStyle/>
                    <a:p>
                      <a:r>
                        <a:rPr lang="en-US" sz="1000"/>
                        <a:t>0.5</a:t>
                      </a:r>
                    </a:p>
                  </a:txBody>
                  <a:tcPr/>
                </a:tc>
                <a:tc>
                  <a:txBody>
                    <a:bodyPr/>
                    <a:lstStyle/>
                    <a:p>
                      <a:r>
                        <a:rPr lang="en-US" sz="1000"/>
                        <a:t>1156</a:t>
                      </a:r>
                    </a:p>
                  </a:txBody>
                  <a:tcPr/>
                </a:tc>
                <a:tc>
                  <a:txBody>
                    <a:bodyPr/>
                    <a:lstStyle/>
                    <a:p>
                      <a:r>
                        <a:rPr lang="en-US" sz="1000"/>
                        <a:t>192.66666666667</a:t>
                      </a:r>
                    </a:p>
                  </a:txBody>
                  <a:tcPr/>
                </a:tc>
                <a:tc>
                  <a:txBody>
                    <a:bodyPr/>
                    <a:lstStyle/>
                    <a:p>
                      <a:r>
                        <a:rPr lang="en-US" sz="1000"/>
                        <a:t>11341</a:t>
                      </a:r>
                    </a:p>
                  </a:txBody>
                  <a:tcPr/>
                </a:tc>
                <a:tc>
                  <a:txBody>
                    <a:bodyPr/>
                    <a:lstStyle/>
                    <a:p>
                      <a:r>
                        <a:rPr lang="en-US" sz="1000"/>
                        <a:t>1890.1666666667</a:t>
                      </a:r>
                    </a:p>
                  </a:txBody>
                  <a:tcPr/>
                </a:tc>
                <a:tc>
                  <a:txBody>
                    <a:bodyPr/>
                    <a:lstStyle/>
                    <a:p>
                      <a:r>
                        <a:rPr lang="en-US" sz="1000"/>
                        <a:t>0.13705007488489 %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52990501"/>
                  </a:ext>
                </a:extLst>
              </a:tr>
            </a:tbl>
          </a:graphicData>
        </a:graphic>
      </p:graphicFrame>
      <p:sp>
        <p:nvSpPr>
          <p:cNvPr id="4" name="Text Placeholder 3">
            <a:extLst>
              <a:ext uri="{FF2B5EF4-FFF2-40B4-BE49-F238E27FC236}">
                <a16:creationId xmlns:a16="http://schemas.microsoft.com/office/drawing/2014/main" id="{B8C1BA4C-8589-4520-87B6-E271166BDBA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25998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C63C-8F9F-42AA-B38C-87D3653F57B6}"/>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3721608-1BC2-4BA6-8CBD-C4A92A637232}"/>
              </a:ext>
            </a:extLst>
          </p:cNvPr>
          <p:cNvGraphicFramePr>
            <a:graphicFrameLocks noGrp="1"/>
          </p:cNvGraphicFramePr>
          <p:nvPr>
            <p:ph type="chart" sz="quarter" idx="13"/>
            <p:extLst>
              <p:ext uri="{D42A27DB-BD31-4B8C-83A1-F6EECF244321}">
                <p14:modId xmlns:p14="http://schemas.microsoft.com/office/powerpoint/2010/main" val="3332314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20971-BDCE-4782-960E-67AD5492E01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68F1ECE-6652-48AE-A27D-220F78BF7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66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A84A2-D698-4A1B-8C7F-BC9A2F91D1F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99E99AA-CB6D-4565-A0DE-BE5BC0A0ECFD}"/>
              </a:ext>
            </a:extLst>
          </p:cNvPr>
          <p:cNvGraphicFramePr>
            <a:graphicFrameLocks noGrp="1"/>
          </p:cNvGraphicFramePr>
          <p:nvPr>
            <p:ph type="chart" sz="quarter" idx="13"/>
            <p:extLst>
              <p:ext uri="{D42A27DB-BD31-4B8C-83A1-F6EECF244321}">
                <p14:modId xmlns:p14="http://schemas.microsoft.com/office/powerpoint/2010/main" val="4282468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22F7F-B62C-43F1-87FA-7C13AD9F5E1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1B50E91-C729-4984-A91C-E83E0A420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843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E540-6582-4994-82B7-F9487F812C1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A2F4D09-27A1-499C-AE2A-A178A912FF51}"/>
              </a:ext>
            </a:extLst>
          </p:cNvPr>
          <p:cNvGraphicFramePr>
            <a:graphicFrameLocks noGrp="1"/>
          </p:cNvGraphicFramePr>
          <p:nvPr>
            <p:ph type="chart" sz="quarter" idx="13"/>
            <p:extLst>
              <p:ext uri="{D42A27DB-BD31-4B8C-83A1-F6EECF244321}">
                <p14:modId xmlns:p14="http://schemas.microsoft.com/office/powerpoint/2010/main" val="973095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81E32-D941-409C-AD5C-BA7379CD4F8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409EB72-543E-4A92-A316-EFE1AB0C81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766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5A2C-5FA2-4AE1-9096-917CE28F050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A19E9F03-BD45-430B-BEA4-9D91ECDF0A8D}"/>
              </a:ext>
            </a:extLst>
          </p:cNvPr>
          <p:cNvGraphicFramePr>
            <a:graphicFrameLocks noGrp="1"/>
          </p:cNvGraphicFramePr>
          <p:nvPr>
            <p:ph type="tbl" sz="quarter" idx="13"/>
            <p:extLst>
              <p:ext uri="{D42A27DB-BD31-4B8C-83A1-F6EECF244321}">
                <p14:modId xmlns:p14="http://schemas.microsoft.com/office/powerpoint/2010/main" val="77344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5615502"/>
                    </a:ext>
                  </a:extLst>
                </a:gridCol>
                <a:gridCol w="1069847">
                  <a:extLst>
                    <a:ext uri="{9D8B030D-6E8A-4147-A177-3AD203B41FA5}">
                      <a16:colId xmlns:a16="http://schemas.microsoft.com/office/drawing/2014/main" val="1585784373"/>
                    </a:ext>
                  </a:extLst>
                </a:gridCol>
                <a:gridCol w="740664">
                  <a:extLst>
                    <a:ext uri="{9D8B030D-6E8A-4147-A177-3AD203B41FA5}">
                      <a16:colId xmlns:a16="http://schemas.microsoft.com/office/drawing/2014/main" val="2184229098"/>
                    </a:ext>
                  </a:extLst>
                </a:gridCol>
                <a:gridCol w="493776">
                  <a:extLst>
                    <a:ext uri="{9D8B030D-6E8A-4147-A177-3AD203B41FA5}">
                      <a16:colId xmlns:a16="http://schemas.microsoft.com/office/drawing/2014/main" val="2479137090"/>
                    </a:ext>
                  </a:extLst>
                </a:gridCol>
                <a:gridCol w="493776">
                  <a:extLst>
                    <a:ext uri="{9D8B030D-6E8A-4147-A177-3AD203B41FA5}">
                      <a16:colId xmlns:a16="http://schemas.microsoft.com/office/drawing/2014/main" val="2721598900"/>
                    </a:ext>
                  </a:extLst>
                </a:gridCol>
                <a:gridCol w="493776">
                  <a:extLst>
                    <a:ext uri="{9D8B030D-6E8A-4147-A177-3AD203B41FA5}">
                      <a16:colId xmlns:a16="http://schemas.microsoft.com/office/drawing/2014/main" val="3298760278"/>
                    </a:ext>
                  </a:extLst>
                </a:gridCol>
                <a:gridCol w="493776">
                  <a:extLst>
                    <a:ext uri="{9D8B030D-6E8A-4147-A177-3AD203B41FA5}">
                      <a16:colId xmlns:a16="http://schemas.microsoft.com/office/drawing/2014/main" val="1587291112"/>
                    </a:ext>
                  </a:extLst>
                </a:gridCol>
                <a:gridCol w="493776">
                  <a:extLst>
                    <a:ext uri="{9D8B030D-6E8A-4147-A177-3AD203B41FA5}">
                      <a16:colId xmlns:a16="http://schemas.microsoft.com/office/drawing/2014/main" val="490697334"/>
                    </a:ext>
                  </a:extLst>
                </a:gridCol>
                <a:gridCol w="493776">
                  <a:extLst>
                    <a:ext uri="{9D8B030D-6E8A-4147-A177-3AD203B41FA5}">
                      <a16:colId xmlns:a16="http://schemas.microsoft.com/office/drawing/2014/main" val="1100764740"/>
                    </a:ext>
                  </a:extLst>
                </a:gridCol>
                <a:gridCol w="493776">
                  <a:extLst>
                    <a:ext uri="{9D8B030D-6E8A-4147-A177-3AD203B41FA5}">
                      <a16:colId xmlns:a16="http://schemas.microsoft.com/office/drawing/2014/main" val="467215770"/>
                    </a:ext>
                  </a:extLst>
                </a:gridCol>
                <a:gridCol w="493776">
                  <a:extLst>
                    <a:ext uri="{9D8B030D-6E8A-4147-A177-3AD203B41FA5}">
                      <a16:colId xmlns:a16="http://schemas.microsoft.com/office/drawing/2014/main" val="2486242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402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- 2019-12-12 20:38:04</a:t>
                      </a:r>
                      <a:r>
                        <a:rPr kumimoji="0" lang="en-US" sz="1000" b="0" i="0" u="none" strike="noStrike" kern="1200" cap="none" spc="0" normalizeH="0" baseline="0" noProof="0">
                          <a:ln>
                            <a:noFill/>
                          </a:ln>
                          <a:solidFill>
                            <a:prstClr val="black"/>
                          </a:solidFill>
                          <a:effectLst/>
                          <a:uLnTx/>
                          <a:uFillTx/>
                          <a:latin typeface="+mn-lt"/>
                          <a:ea typeface="+mn-ea"/>
                          <a:cs typeface="+mn-cs"/>
                        </a:rPr>
                        <a:t>
  Deran Yamada, our 2019 fall semester from University of Hawai‘i - Shidler College of Business, completed his FICOH internship today with a presentation on big data and its insurance applications to FICOH leaders. He’s pictured with mentor Christian L. (a former UH intern himself) and advisor Terri S. of our HR department.  Congratulations on a job well done!
#internshipprogram #bigdata #insurance #universityofhawaii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https://media-exp1.licdn.com/dms/image/C5622AQFZTdTc6EIHog/feedshare-shrink_800/0?e=1582156800&amp;v=beta&amp;t=4BnJFGTC92GwX-sUfu6XGFZ_bj1po_Fi9zAsWzWMYKA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0.081490104772992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1567697"/>
                  </a:ext>
                </a:extLst>
              </a:tr>
            </a:tbl>
          </a:graphicData>
        </a:graphic>
      </p:graphicFrame>
      <p:sp>
        <p:nvSpPr>
          <p:cNvPr id="4" name="Text Placeholder 3">
            <a:extLst>
              <a:ext uri="{FF2B5EF4-FFF2-40B4-BE49-F238E27FC236}">
                <a16:creationId xmlns:a16="http://schemas.microsoft.com/office/drawing/2014/main" id="{EF0C8AE8-92DE-493D-8532-7DAD605F72F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32670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90190-90E6-4523-8B73-D3EBDB054AA4}"/>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8388F56-7481-4C3C-9087-5D3842610082}"/>
              </a:ext>
            </a:extLst>
          </p:cNvPr>
          <p:cNvGraphicFramePr>
            <a:graphicFrameLocks noGrp="1"/>
          </p:cNvGraphicFramePr>
          <p:nvPr>
            <p:ph type="tbl" sz="quarter" idx="13"/>
            <p:extLst>
              <p:ext uri="{D42A27DB-BD31-4B8C-83A1-F6EECF244321}">
                <p14:modId xmlns:p14="http://schemas.microsoft.com/office/powerpoint/2010/main" val="2915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28846468"/>
                    </a:ext>
                  </a:extLst>
                </a:gridCol>
                <a:gridCol w="1069847">
                  <a:extLst>
                    <a:ext uri="{9D8B030D-6E8A-4147-A177-3AD203B41FA5}">
                      <a16:colId xmlns:a16="http://schemas.microsoft.com/office/drawing/2014/main" val="3977246573"/>
                    </a:ext>
                  </a:extLst>
                </a:gridCol>
                <a:gridCol w="740664">
                  <a:extLst>
                    <a:ext uri="{9D8B030D-6E8A-4147-A177-3AD203B41FA5}">
                      <a16:colId xmlns:a16="http://schemas.microsoft.com/office/drawing/2014/main" val="2128365335"/>
                    </a:ext>
                  </a:extLst>
                </a:gridCol>
                <a:gridCol w="493776">
                  <a:extLst>
                    <a:ext uri="{9D8B030D-6E8A-4147-A177-3AD203B41FA5}">
                      <a16:colId xmlns:a16="http://schemas.microsoft.com/office/drawing/2014/main" val="4280234634"/>
                    </a:ext>
                  </a:extLst>
                </a:gridCol>
                <a:gridCol w="493776">
                  <a:extLst>
                    <a:ext uri="{9D8B030D-6E8A-4147-A177-3AD203B41FA5}">
                      <a16:colId xmlns:a16="http://schemas.microsoft.com/office/drawing/2014/main" val="3848853146"/>
                    </a:ext>
                  </a:extLst>
                </a:gridCol>
                <a:gridCol w="493776">
                  <a:extLst>
                    <a:ext uri="{9D8B030D-6E8A-4147-A177-3AD203B41FA5}">
                      <a16:colId xmlns:a16="http://schemas.microsoft.com/office/drawing/2014/main" val="1985257556"/>
                    </a:ext>
                  </a:extLst>
                </a:gridCol>
                <a:gridCol w="493776">
                  <a:extLst>
                    <a:ext uri="{9D8B030D-6E8A-4147-A177-3AD203B41FA5}">
                      <a16:colId xmlns:a16="http://schemas.microsoft.com/office/drawing/2014/main" val="2258566814"/>
                    </a:ext>
                  </a:extLst>
                </a:gridCol>
                <a:gridCol w="493776">
                  <a:extLst>
                    <a:ext uri="{9D8B030D-6E8A-4147-A177-3AD203B41FA5}">
                      <a16:colId xmlns:a16="http://schemas.microsoft.com/office/drawing/2014/main" val="1979850055"/>
                    </a:ext>
                  </a:extLst>
                </a:gridCol>
                <a:gridCol w="493776">
                  <a:extLst>
                    <a:ext uri="{9D8B030D-6E8A-4147-A177-3AD203B41FA5}">
                      <a16:colId xmlns:a16="http://schemas.microsoft.com/office/drawing/2014/main" val="292136256"/>
                    </a:ext>
                  </a:extLst>
                </a:gridCol>
                <a:gridCol w="493776">
                  <a:extLst>
                    <a:ext uri="{9D8B030D-6E8A-4147-A177-3AD203B41FA5}">
                      <a16:colId xmlns:a16="http://schemas.microsoft.com/office/drawing/2014/main" val="2441385077"/>
                    </a:ext>
                  </a:extLst>
                </a:gridCol>
                <a:gridCol w="493776">
                  <a:extLst>
                    <a:ext uri="{9D8B030D-6E8A-4147-A177-3AD203B41FA5}">
                      <a16:colId xmlns:a16="http://schemas.microsoft.com/office/drawing/2014/main" val="256399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3794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- 2019-12-10 19:58:28</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FICOH associates and their families got into the holiday spirit at our annual Brunch with Santa event. Every year, a committee of #teamficoh associates and volunteers organize and staff the event for their fellow associates and their little ones. The morning was spent doing all kinds of fun activities including games, cookie decorating, balloon art, and pictures with Mr. Claus. 
#holidayseason #Santa #happyholidays #teamficoh #committee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https://media-exp1.licdn.com/dms/image/C5622AQE7qvd5UgbIcw/feedshare-shrink_800/0?e=1582156800&amp;v=beta&amp;t=fjqfrcBt7avGFowy8VnbyeWP3h9wP5Febw-JnyoZ2yE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0.1765543426673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5622899"/>
                  </a:ext>
                </a:extLst>
              </a:tr>
            </a:tbl>
          </a:graphicData>
        </a:graphic>
      </p:graphicFrame>
      <p:sp>
        <p:nvSpPr>
          <p:cNvPr id="4" name="Text Placeholder 3">
            <a:extLst>
              <a:ext uri="{FF2B5EF4-FFF2-40B4-BE49-F238E27FC236}">
                <a16:creationId xmlns:a16="http://schemas.microsoft.com/office/drawing/2014/main" id="{C09C8E6D-C87B-4246-9296-D6CD4CA2F44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69525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09CF6-EF06-4207-A948-AA73B3B61A5E}"/>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E513FC40-055D-4AF6-B8F7-20A2CD651B2E}"/>
              </a:ext>
            </a:extLst>
          </p:cNvPr>
          <p:cNvGraphicFramePr>
            <a:graphicFrameLocks noGrp="1"/>
          </p:cNvGraphicFramePr>
          <p:nvPr>
            <p:ph type="tbl" sz="quarter" idx="13"/>
            <p:extLst>
              <p:ext uri="{D42A27DB-BD31-4B8C-83A1-F6EECF244321}">
                <p14:modId xmlns:p14="http://schemas.microsoft.com/office/powerpoint/2010/main" val="286594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85943327"/>
                    </a:ext>
                  </a:extLst>
                </a:gridCol>
                <a:gridCol w="1069847">
                  <a:extLst>
                    <a:ext uri="{9D8B030D-6E8A-4147-A177-3AD203B41FA5}">
                      <a16:colId xmlns:a16="http://schemas.microsoft.com/office/drawing/2014/main" val="3505624060"/>
                    </a:ext>
                  </a:extLst>
                </a:gridCol>
                <a:gridCol w="740664">
                  <a:extLst>
                    <a:ext uri="{9D8B030D-6E8A-4147-A177-3AD203B41FA5}">
                      <a16:colId xmlns:a16="http://schemas.microsoft.com/office/drawing/2014/main" val="316660765"/>
                    </a:ext>
                  </a:extLst>
                </a:gridCol>
                <a:gridCol w="493776">
                  <a:extLst>
                    <a:ext uri="{9D8B030D-6E8A-4147-A177-3AD203B41FA5}">
                      <a16:colId xmlns:a16="http://schemas.microsoft.com/office/drawing/2014/main" val="1855722333"/>
                    </a:ext>
                  </a:extLst>
                </a:gridCol>
                <a:gridCol w="493776">
                  <a:extLst>
                    <a:ext uri="{9D8B030D-6E8A-4147-A177-3AD203B41FA5}">
                      <a16:colId xmlns:a16="http://schemas.microsoft.com/office/drawing/2014/main" val="161200519"/>
                    </a:ext>
                  </a:extLst>
                </a:gridCol>
                <a:gridCol w="493776">
                  <a:extLst>
                    <a:ext uri="{9D8B030D-6E8A-4147-A177-3AD203B41FA5}">
                      <a16:colId xmlns:a16="http://schemas.microsoft.com/office/drawing/2014/main" val="1358640454"/>
                    </a:ext>
                  </a:extLst>
                </a:gridCol>
                <a:gridCol w="493776">
                  <a:extLst>
                    <a:ext uri="{9D8B030D-6E8A-4147-A177-3AD203B41FA5}">
                      <a16:colId xmlns:a16="http://schemas.microsoft.com/office/drawing/2014/main" val="1412157009"/>
                    </a:ext>
                  </a:extLst>
                </a:gridCol>
                <a:gridCol w="493776">
                  <a:extLst>
                    <a:ext uri="{9D8B030D-6E8A-4147-A177-3AD203B41FA5}">
                      <a16:colId xmlns:a16="http://schemas.microsoft.com/office/drawing/2014/main" val="4256642039"/>
                    </a:ext>
                  </a:extLst>
                </a:gridCol>
                <a:gridCol w="493776">
                  <a:extLst>
                    <a:ext uri="{9D8B030D-6E8A-4147-A177-3AD203B41FA5}">
                      <a16:colId xmlns:a16="http://schemas.microsoft.com/office/drawing/2014/main" val="39814335"/>
                    </a:ext>
                  </a:extLst>
                </a:gridCol>
                <a:gridCol w="493776">
                  <a:extLst>
                    <a:ext uri="{9D8B030D-6E8A-4147-A177-3AD203B41FA5}">
                      <a16:colId xmlns:a16="http://schemas.microsoft.com/office/drawing/2014/main" val="3294402139"/>
                    </a:ext>
                  </a:extLst>
                </a:gridCol>
                <a:gridCol w="493776">
                  <a:extLst>
                    <a:ext uri="{9D8B030D-6E8A-4147-A177-3AD203B41FA5}">
                      <a16:colId xmlns:a16="http://schemas.microsoft.com/office/drawing/2014/main" val="114125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8294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- 2019-12-23 19:03:34</a:t>
                      </a:r>
                      <a:r>
                        <a:rPr kumimoji="0" lang="en-US" sz="1000" b="0" i="0" u="none" strike="noStrike" kern="1200" cap="none" spc="0" normalizeH="0" baseline="0" noProof="0">
                          <a:ln>
                            <a:noFill/>
                          </a:ln>
                          <a:solidFill>
                            <a:prstClr val="black"/>
                          </a:solidFill>
                          <a:effectLst/>
                          <a:uLnTx/>
                          <a:uFillTx/>
                          <a:latin typeface="+mn-lt"/>
                          <a:ea typeface="+mn-ea"/>
                          <a:cs typeface="+mn-cs"/>
                        </a:rPr>
                        <a:t>
  #Christmas came a few days early for the Costa family. First Insurance, Central Body &amp; Paint, &amp; Helping Hands Hawaii teamed up to gift the Costa's a 2012 Hyundai Sonata. Mahalo to Central Body and Paint, Windward Dodge Chrysler Jeep Hyundai, and Pacific Jobbers for the donated parts and services.
The Costa’s were identified as a deserving client through Helping Hands Hawaii's Adopt a Family Program. 
#giftofgiving #holidaygiving #adoptafamily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https://media-exp1.licdn.com/dms/image/C5622AQHYAh32nVjWGg/feedshare-shrink_800/0?e=1582156800&amp;v=beta&amp;t=LAw_qUNUQUGNk38bqnCMLvwkykGrPfbDLmxfuuuWkFI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0.19563780568407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7584862"/>
                  </a:ext>
                </a:extLst>
              </a:tr>
            </a:tbl>
          </a:graphicData>
        </a:graphic>
      </p:graphicFrame>
      <p:sp>
        <p:nvSpPr>
          <p:cNvPr id="4" name="Text Placeholder 3">
            <a:extLst>
              <a:ext uri="{FF2B5EF4-FFF2-40B4-BE49-F238E27FC236}">
                <a16:creationId xmlns:a16="http://schemas.microsoft.com/office/drawing/2014/main" id="{48D5DF72-4E78-45D4-A391-E00905C6E07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81515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FF680-4DD2-4592-ADCE-29AE3436B53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065FF065-0EED-4C44-A7DD-1DC115FF3AA1}"/>
              </a:ext>
            </a:extLst>
          </p:cNvPr>
          <p:cNvGraphicFramePr>
            <a:graphicFrameLocks noGrp="1"/>
          </p:cNvGraphicFramePr>
          <p:nvPr>
            <p:ph type="tbl" sz="quarter" idx="13"/>
            <p:extLst>
              <p:ext uri="{D42A27DB-BD31-4B8C-83A1-F6EECF244321}">
                <p14:modId xmlns:p14="http://schemas.microsoft.com/office/powerpoint/2010/main" val="2417770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977959"/>
                    </a:ext>
                  </a:extLst>
                </a:gridCol>
                <a:gridCol w="658368">
                  <a:extLst>
                    <a:ext uri="{9D8B030D-6E8A-4147-A177-3AD203B41FA5}">
                      <a16:colId xmlns:a16="http://schemas.microsoft.com/office/drawing/2014/main" val="4150179152"/>
                    </a:ext>
                  </a:extLst>
                </a:gridCol>
                <a:gridCol w="658368">
                  <a:extLst>
                    <a:ext uri="{9D8B030D-6E8A-4147-A177-3AD203B41FA5}">
                      <a16:colId xmlns:a16="http://schemas.microsoft.com/office/drawing/2014/main" val="4224740166"/>
                    </a:ext>
                  </a:extLst>
                </a:gridCol>
                <a:gridCol w="658368">
                  <a:extLst>
                    <a:ext uri="{9D8B030D-6E8A-4147-A177-3AD203B41FA5}">
                      <a16:colId xmlns:a16="http://schemas.microsoft.com/office/drawing/2014/main" val="2296682503"/>
                    </a:ext>
                  </a:extLst>
                </a:gridCol>
                <a:gridCol w="658368">
                  <a:extLst>
                    <a:ext uri="{9D8B030D-6E8A-4147-A177-3AD203B41FA5}">
                      <a16:colId xmlns:a16="http://schemas.microsoft.com/office/drawing/2014/main" val="1405969183"/>
                    </a:ext>
                  </a:extLst>
                </a:gridCol>
                <a:gridCol w="658368">
                  <a:extLst>
                    <a:ext uri="{9D8B030D-6E8A-4147-A177-3AD203B41FA5}">
                      <a16:colId xmlns:a16="http://schemas.microsoft.com/office/drawing/2014/main" val="152542109"/>
                    </a:ext>
                  </a:extLst>
                </a:gridCol>
                <a:gridCol w="658368">
                  <a:extLst>
                    <a:ext uri="{9D8B030D-6E8A-4147-A177-3AD203B41FA5}">
                      <a16:colId xmlns:a16="http://schemas.microsoft.com/office/drawing/2014/main" val="1201559091"/>
                    </a:ext>
                  </a:extLst>
                </a:gridCol>
                <a:gridCol w="658368">
                  <a:extLst>
                    <a:ext uri="{9D8B030D-6E8A-4147-A177-3AD203B41FA5}">
                      <a16:colId xmlns:a16="http://schemas.microsoft.com/office/drawing/2014/main" val="2396022477"/>
                    </a:ext>
                  </a:extLst>
                </a:gridCol>
                <a:gridCol w="658368">
                  <a:extLst>
                    <a:ext uri="{9D8B030D-6E8A-4147-A177-3AD203B41FA5}">
                      <a16:colId xmlns:a16="http://schemas.microsoft.com/office/drawing/2014/main" val="3359312211"/>
                    </a:ext>
                  </a:extLst>
                </a:gridCol>
                <a:gridCol w="658368">
                  <a:extLst>
                    <a:ext uri="{9D8B030D-6E8A-4147-A177-3AD203B41FA5}">
                      <a16:colId xmlns:a16="http://schemas.microsoft.com/office/drawing/2014/main" val="7545558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33098126"/>
                  </a:ext>
                </a:extLst>
              </a:tr>
              <a:tr h="370840">
                <a:tc>
                  <a:txBody>
                    <a:bodyPr/>
                    <a:lstStyle/>
                    <a:p>
                      <a:r>
                        <a:rPr lang="en-US" sz="1000"/>
                        <a:t>firstinshi</a:t>
                      </a:r>
                    </a:p>
                  </a:txBody>
                  <a:tcPr/>
                </a:tc>
                <a:tc>
                  <a:txBody>
                    <a:bodyPr/>
                    <a:lstStyle/>
                    <a:p>
                      <a:r>
                        <a:rPr lang="en-US" sz="1000"/>
                        <a:t>2490</a:t>
                      </a:r>
                    </a:p>
                  </a:txBody>
                  <a:tcPr/>
                </a:tc>
                <a:tc>
                  <a:txBody>
                    <a:bodyPr/>
                    <a:lstStyle/>
                    <a:p>
                      <a:r>
                        <a:rPr lang="en-US" sz="1000"/>
                        <a:t>21</a:t>
                      </a:r>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16</a:t>
                      </a:r>
                    </a:p>
                  </a:txBody>
                  <a:tcPr/>
                </a:tc>
                <a:tc>
                  <a:txBody>
                    <a:bodyPr/>
                    <a:lstStyle/>
                    <a:p>
                      <a:r>
                        <a:rPr lang="en-US" sz="1000"/>
                        <a:t>533</a:t>
                      </a:r>
                    </a:p>
                  </a:txBody>
                  <a:tcPr/>
                </a:tc>
                <a:tc>
                  <a:txBody>
                    <a:bodyPr/>
                    <a:lstStyle/>
                    <a:p>
                      <a:r>
                        <a:rPr lang="en-US" sz="1000"/>
                        <a:t>4</a:t>
                      </a:r>
                    </a:p>
                  </a:txBody>
                  <a:tcPr/>
                </a:tc>
                <a:tc>
                  <a:txBody>
                    <a:bodyPr/>
                    <a:lstStyle/>
                    <a:p>
                      <a:r>
                        <a:rPr lang="en-US" sz="1000"/>
                        <a:t>1.3539 %</a:t>
                      </a:r>
                    </a:p>
                  </a:txBody>
                  <a:tcPr/>
                </a:tc>
                <a:extLst>
                  <a:ext uri="{0D108BD9-81ED-4DB2-BD59-A6C34878D82A}">
                    <a16:rowId xmlns:a16="http://schemas.microsoft.com/office/drawing/2014/main" val="2002497029"/>
                  </a:ext>
                </a:extLst>
              </a:tr>
            </a:tbl>
          </a:graphicData>
        </a:graphic>
      </p:graphicFrame>
      <p:sp>
        <p:nvSpPr>
          <p:cNvPr id="4" name="Text Placeholder 3">
            <a:extLst>
              <a:ext uri="{FF2B5EF4-FFF2-40B4-BE49-F238E27FC236}">
                <a16:creationId xmlns:a16="http://schemas.microsoft.com/office/drawing/2014/main" id="{56F13610-3767-4832-886B-C80D7E8F64C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6799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E7FC-A78A-49A8-BC95-8DEDD9548D1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BAC82B2-6170-490D-886A-4C4E7B0A5C36}"/>
              </a:ext>
            </a:extLst>
          </p:cNvPr>
          <p:cNvGraphicFramePr>
            <a:graphicFrameLocks noGrp="1"/>
          </p:cNvGraphicFramePr>
          <p:nvPr>
            <p:ph type="chart" sz="quarter" idx="13"/>
            <p:extLst>
              <p:ext uri="{D42A27DB-BD31-4B8C-83A1-F6EECF244321}">
                <p14:modId xmlns:p14="http://schemas.microsoft.com/office/powerpoint/2010/main" val="2979445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23981-25DF-4CA9-8327-E858901E0E5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A0FABC8-C6B4-4C2E-98FA-6D84D945DB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283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7D33-60E2-4627-A676-2C1000DE007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4573321-E94B-4F0D-9A0C-65BCABC4D5D6}"/>
              </a:ext>
            </a:extLst>
          </p:cNvPr>
          <p:cNvGraphicFramePr>
            <a:graphicFrameLocks noGrp="1"/>
          </p:cNvGraphicFramePr>
          <p:nvPr>
            <p:ph type="chart" sz="quarter" idx="13"/>
            <p:extLst>
              <p:ext uri="{D42A27DB-BD31-4B8C-83A1-F6EECF244321}">
                <p14:modId xmlns:p14="http://schemas.microsoft.com/office/powerpoint/2010/main" val="1819688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39BF3-9265-4536-8F02-22B5E19550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52932F1-DB3F-4BD9-9A8F-2F33BC24D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412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D856-6A40-4019-B5FF-6DFDDD72E17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3CF64C10-85A6-4C96-9623-EAAE5EDB2062}"/>
              </a:ext>
            </a:extLst>
          </p:cNvPr>
          <p:cNvGraphicFramePr>
            <a:graphicFrameLocks noGrp="1"/>
          </p:cNvGraphicFramePr>
          <p:nvPr>
            <p:ph type="chart" sz="quarter" idx="13"/>
            <p:extLst>
              <p:ext uri="{D42A27DB-BD31-4B8C-83A1-F6EECF244321}">
                <p14:modId xmlns:p14="http://schemas.microsoft.com/office/powerpoint/2010/main" val="2778071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103BD2-8440-4625-88C3-44FA5A3C594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45F56FC-9E15-49FF-A75C-55DAFE26E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628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DD21B-D3F7-4D0D-9F55-F6E3D39925B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B6E7660-E806-4526-A423-6E88D70FC16A}"/>
              </a:ext>
            </a:extLst>
          </p:cNvPr>
          <p:cNvGraphicFramePr>
            <a:graphicFrameLocks noGrp="1"/>
          </p:cNvGraphicFramePr>
          <p:nvPr>
            <p:ph type="tbl" sz="quarter" idx="13"/>
            <p:extLst>
              <p:ext uri="{D42A27DB-BD31-4B8C-83A1-F6EECF244321}">
                <p14:modId xmlns:p14="http://schemas.microsoft.com/office/powerpoint/2010/main" val="261083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2469002"/>
                    </a:ext>
                  </a:extLst>
                </a:gridCol>
                <a:gridCol w="987552">
                  <a:extLst>
                    <a:ext uri="{9D8B030D-6E8A-4147-A177-3AD203B41FA5}">
                      <a16:colId xmlns:a16="http://schemas.microsoft.com/office/drawing/2014/main" val="381225430"/>
                    </a:ext>
                  </a:extLst>
                </a:gridCol>
                <a:gridCol w="987552">
                  <a:extLst>
                    <a:ext uri="{9D8B030D-6E8A-4147-A177-3AD203B41FA5}">
                      <a16:colId xmlns:a16="http://schemas.microsoft.com/office/drawing/2014/main" val="1361695803"/>
                    </a:ext>
                  </a:extLst>
                </a:gridCol>
                <a:gridCol w="987552">
                  <a:extLst>
                    <a:ext uri="{9D8B030D-6E8A-4147-A177-3AD203B41FA5}">
                      <a16:colId xmlns:a16="http://schemas.microsoft.com/office/drawing/2014/main" val="700300758"/>
                    </a:ext>
                  </a:extLst>
                </a:gridCol>
                <a:gridCol w="987552">
                  <a:extLst>
                    <a:ext uri="{9D8B030D-6E8A-4147-A177-3AD203B41FA5}">
                      <a16:colId xmlns:a16="http://schemas.microsoft.com/office/drawing/2014/main" val="260174997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9816437"/>
                  </a:ext>
                </a:extLst>
              </a:tr>
              <a:tr h="370840">
                <a:tc>
                  <a:txBody>
                    <a:bodyPr/>
                    <a:lstStyle/>
                    <a:p>
                      <a:r>
                        <a:rPr lang="en-US" sz="1000" b="1"/>
                        <a:t>firstinshi - 2019-12-09 20:43:57</a:t>
                      </a:r>
                      <a:r>
                        <a:rPr lang="en-US" sz="1000"/>
                        <a:t>
 Santa visited FICOH early this year! 🎅🏼 Over the weekend, FICOH associates and their families got into the holiday spirit at our annual Brunch with Santa event. The morning was spent doing all kinds of fun activities including games, cookie decorating, balloon art, and pictures with Mr. Claus.
#holidayseason #Santaclaus #brunchwithsanta #happyholidays #teamficoh</a:t>
                      </a:r>
                    </a:p>
                  </a:txBody>
                  <a:tcPr/>
                </a:tc>
                <a:tc>
                  <a:txBody>
                    <a:bodyPr/>
                    <a:lstStyle/>
                    <a:p>
                      <a:r>
                        <a:rPr lang="en-US" sz="1000"/>
                        <a:t>52</a:t>
                      </a:r>
                    </a:p>
                  </a:txBody>
                  <a:tcPr/>
                </a:tc>
                <a:tc>
                  <a:txBody>
                    <a:bodyPr/>
                    <a:lstStyle/>
                    <a:p>
                      <a:r>
                        <a:rPr lang="en-US" sz="1000"/>
                        <a:t>0</a:t>
                      </a:r>
                    </a:p>
                  </a:txBody>
                  <a:tcPr/>
                </a:tc>
                <a:tc>
                  <a:txBody>
                    <a:bodyPr/>
                    <a:lstStyle/>
                    <a:p>
                      <a:r>
                        <a:rPr lang="en-US" sz="1000"/>
                        <a:t>2.0917 %</a:t>
                      </a:r>
                    </a:p>
                  </a:txBody>
                  <a:tcPr/>
                </a:tc>
                <a:tc>
                  <a:txBody>
                    <a:bodyPr/>
                    <a:lstStyle/>
                    <a:p>
                      <a:r>
                        <a:rPr lang="en-US" sz="1000"/>
                        <a:t>Carousel</a:t>
                      </a:r>
                    </a:p>
                  </a:txBody>
                  <a:tcPr/>
                </a:tc>
                <a:extLst>
                  <a:ext uri="{0D108BD9-81ED-4DB2-BD59-A6C34878D82A}">
                    <a16:rowId xmlns:a16="http://schemas.microsoft.com/office/drawing/2014/main" val="3193762362"/>
                  </a:ext>
                </a:extLst>
              </a:tr>
              <a:tr h="370840">
                <a:tc>
                  <a:txBody>
                    <a:bodyPr/>
                    <a:lstStyle/>
                    <a:p>
                      <a:r>
                        <a:rPr lang="en-US" sz="1000" b="1"/>
                        <a:t>firstinshi - 2019-12-20 21:08:36</a:t>
                      </a:r>
                      <a:r>
                        <a:rPr lang="en-US" sz="1000"/>
                        <a:t>
 Members of #TeamFICOH came to worked dressed in festive sweaters to celebrate #NationalUglySweaterDay! 🎅🎄</a:t>
                      </a:r>
                    </a:p>
                  </a:txBody>
                  <a:tcPr/>
                </a:tc>
                <a:tc>
                  <a:txBody>
                    <a:bodyPr/>
                    <a:lstStyle/>
                    <a:p>
                      <a:r>
                        <a:rPr lang="en-US" sz="1000"/>
                        <a:t>48</a:t>
                      </a:r>
                    </a:p>
                  </a:txBody>
                  <a:tcPr/>
                </a:tc>
                <a:tc>
                  <a:txBody>
                    <a:bodyPr/>
                    <a:lstStyle/>
                    <a:p>
                      <a:r>
                        <a:rPr lang="en-US" sz="1000"/>
                        <a:t>0</a:t>
                      </a:r>
                    </a:p>
                  </a:txBody>
                  <a:tcPr/>
                </a:tc>
                <a:tc>
                  <a:txBody>
                    <a:bodyPr/>
                    <a:lstStyle/>
                    <a:p>
                      <a:r>
                        <a:rPr lang="en-US" sz="1000"/>
                        <a:t>1.9238 %</a:t>
                      </a:r>
                    </a:p>
                  </a:txBody>
                  <a:tcPr/>
                </a:tc>
                <a:tc>
                  <a:txBody>
                    <a:bodyPr/>
                    <a:lstStyle/>
                    <a:p>
                      <a:r>
                        <a:rPr lang="en-US" sz="1000"/>
                        <a:t>Carousel</a:t>
                      </a:r>
                    </a:p>
                  </a:txBody>
                  <a:tcPr/>
                </a:tc>
                <a:extLst>
                  <a:ext uri="{0D108BD9-81ED-4DB2-BD59-A6C34878D82A}">
                    <a16:rowId xmlns:a16="http://schemas.microsoft.com/office/drawing/2014/main" val="2625353964"/>
                  </a:ext>
                </a:extLst>
              </a:tr>
              <a:tr h="370840">
                <a:tc>
                  <a:txBody>
                    <a:bodyPr/>
                    <a:lstStyle/>
                    <a:p>
                      <a:r>
                        <a:rPr lang="en-US" sz="1000" b="1"/>
                        <a:t>firstinshi - 2019-12-17 20:52:40</a:t>
                      </a:r>
                      <a:r>
                        <a:rPr lang="en-US" sz="1000"/>
                        <a:t>
 #TeamFICOH loves giving back, especially during the #holidayseason! Last week at our annual holiday party, associates brought in toys for the children of hugshawaii. HUGS supports Hawaii families with a child up to age 21 who has been diagnosed with a life-threatening illness or disease.
#teamficoh #toydrive #holidaygiving</a:t>
                      </a:r>
                    </a:p>
                  </a:txBody>
                  <a:tcPr/>
                </a:tc>
                <a:tc>
                  <a:txBody>
                    <a:bodyPr/>
                    <a:lstStyle/>
                    <a:p>
                      <a:r>
                        <a:rPr lang="en-US" sz="1000"/>
                        <a:t>42</a:t>
                      </a:r>
                    </a:p>
                  </a:txBody>
                  <a:tcPr/>
                </a:tc>
                <a:tc>
                  <a:txBody>
                    <a:bodyPr/>
                    <a:lstStyle/>
                    <a:p>
                      <a:r>
                        <a:rPr lang="en-US" sz="1000"/>
                        <a:t>0</a:t>
                      </a:r>
                    </a:p>
                  </a:txBody>
                  <a:tcPr/>
                </a:tc>
                <a:tc>
                  <a:txBody>
                    <a:bodyPr/>
                    <a:lstStyle/>
                    <a:p>
                      <a:r>
                        <a:rPr lang="en-US" sz="1000"/>
                        <a:t>1.6840 %</a:t>
                      </a:r>
                    </a:p>
                  </a:txBody>
                  <a:tcPr/>
                </a:tc>
                <a:tc>
                  <a:txBody>
                    <a:bodyPr/>
                    <a:lstStyle/>
                    <a:p>
                      <a:r>
                        <a:rPr lang="en-US" sz="1000"/>
                        <a:t>Image</a:t>
                      </a:r>
                    </a:p>
                  </a:txBody>
                  <a:tcPr/>
                </a:tc>
                <a:extLst>
                  <a:ext uri="{0D108BD9-81ED-4DB2-BD59-A6C34878D82A}">
                    <a16:rowId xmlns:a16="http://schemas.microsoft.com/office/drawing/2014/main" val="3353150955"/>
                  </a:ext>
                </a:extLst>
              </a:tr>
            </a:tbl>
          </a:graphicData>
        </a:graphic>
      </p:graphicFrame>
      <p:sp>
        <p:nvSpPr>
          <p:cNvPr id="4" name="Text Placeholder 3">
            <a:extLst>
              <a:ext uri="{FF2B5EF4-FFF2-40B4-BE49-F238E27FC236}">
                <a16:creationId xmlns:a16="http://schemas.microsoft.com/office/drawing/2014/main" id="{C6CA8E3C-96D0-4152-9172-40C8D65D46F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18756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E6240-0009-4948-9E02-A907D2C9E685}"/>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4A4EC306-B271-493D-8101-BE7C411B495A}"/>
              </a:ext>
            </a:extLst>
          </p:cNvPr>
          <p:cNvGraphicFramePr>
            <a:graphicFrameLocks noGrp="1"/>
          </p:cNvGraphicFramePr>
          <p:nvPr>
            <p:ph type="tbl" sz="quarter" idx="13"/>
            <p:extLst>
              <p:ext uri="{D42A27DB-BD31-4B8C-83A1-F6EECF244321}">
                <p14:modId xmlns:p14="http://schemas.microsoft.com/office/powerpoint/2010/main" val="275888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31103144"/>
                    </a:ext>
                  </a:extLst>
                </a:gridCol>
                <a:gridCol w="658368">
                  <a:extLst>
                    <a:ext uri="{9D8B030D-6E8A-4147-A177-3AD203B41FA5}">
                      <a16:colId xmlns:a16="http://schemas.microsoft.com/office/drawing/2014/main" val="24662620"/>
                    </a:ext>
                  </a:extLst>
                </a:gridCol>
                <a:gridCol w="658368">
                  <a:extLst>
                    <a:ext uri="{9D8B030D-6E8A-4147-A177-3AD203B41FA5}">
                      <a16:colId xmlns:a16="http://schemas.microsoft.com/office/drawing/2014/main" val="2766780301"/>
                    </a:ext>
                  </a:extLst>
                </a:gridCol>
                <a:gridCol w="329184">
                  <a:extLst>
                    <a:ext uri="{9D8B030D-6E8A-4147-A177-3AD203B41FA5}">
                      <a16:colId xmlns:a16="http://schemas.microsoft.com/office/drawing/2014/main" val="457314102"/>
                    </a:ext>
                  </a:extLst>
                </a:gridCol>
                <a:gridCol w="329184">
                  <a:extLst>
                    <a:ext uri="{9D8B030D-6E8A-4147-A177-3AD203B41FA5}">
                      <a16:colId xmlns:a16="http://schemas.microsoft.com/office/drawing/2014/main" val="4272073581"/>
                    </a:ext>
                  </a:extLst>
                </a:gridCol>
                <a:gridCol w="658368">
                  <a:extLst>
                    <a:ext uri="{9D8B030D-6E8A-4147-A177-3AD203B41FA5}">
                      <a16:colId xmlns:a16="http://schemas.microsoft.com/office/drawing/2014/main" val="39315006"/>
                    </a:ext>
                  </a:extLst>
                </a:gridCol>
                <a:gridCol w="658368">
                  <a:extLst>
                    <a:ext uri="{9D8B030D-6E8A-4147-A177-3AD203B41FA5}">
                      <a16:colId xmlns:a16="http://schemas.microsoft.com/office/drawing/2014/main" val="2258799634"/>
                    </a:ext>
                  </a:extLst>
                </a:gridCol>
                <a:gridCol w="658368">
                  <a:extLst>
                    <a:ext uri="{9D8B030D-6E8A-4147-A177-3AD203B41FA5}">
                      <a16:colId xmlns:a16="http://schemas.microsoft.com/office/drawing/2014/main" val="3774245295"/>
                    </a:ext>
                  </a:extLst>
                </a:gridCol>
                <a:gridCol w="658368">
                  <a:extLst>
                    <a:ext uri="{9D8B030D-6E8A-4147-A177-3AD203B41FA5}">
                      <a16:colId xmlns:a16="http://schemas.microsoft.com/office/drawing/2014/main" val="2011979644"/>
                    </a:ext>
                  </a:extLst>
                </a:gridCol>
                <a:gridCol w="658368">
                  <a:extLst>
                    <a:ext uri="{9D8B030D-6E8A-4147-A177-3AD203B41FA5}">
                      <a16:colId xmlns:a16="http://schemas.microsoft.com/office/drawing/2014/main" val="92613083"/>
                    </a:ext>
                  </a:extLst>
                </a:gridCol>
                <a:gridCol w="658368">
                  <a:extLst>
                    <a:ext uri="{9D8B030D-6E8A-4147-A177-3AD203B41FA5}">
                      <a16:colId xmlns:a16="http://schemas.microsoft.com/office/drawing/2014/main" val="3700378790"/>
                    </a:ext>
                  </a:extLst>
                </a:gridCol>
                <a:gridCol w="658368">
                  <a:extLst>
                    <a:ext uri="{9D8B030D-6E8A-4147-A177-3AD203B41FA5}">
                      <a16:colId xmlns:a16="http://schemas.microsoft.com/office/drawing/2014/main" val="390212077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597101317"/>
                  </a:ext>
                </a:extLst>
              </a:tr>
              <a:tr h="370840">
                <a:tc>
                  <a:txBody>
                    <a:bodyPr/>
                    <a:lstStyle/>
                    <a:p>
                      <a:r>
                        <a:rPr lang="en-US" sz="1000"/>
                        <a:t>firstinshi</a:t>
                      </a:r>
                    </a:p>
                  </a:txBody>
                  <a:tcPr/>
                </a:tc>
                <a:tc>
                  <a:txBody>
                    <a:bodyPr/>
                    <a:lstStyle/>
                    <a:p>
                      <a:r>
                        <a:rPr lang="en-US" sz="1000"/>
                        <a:t>20</a:t>
                      </a:r>
                    </a:p>
                  </a:txBody>
                  <a:tcPr/>
                </a:tc>
                <a:tc>
                  <a:txBody>
                    <a:bodyPr/>
                    <a:lstStyle/>
                    <a:p>
                      <a:r>
                        <a:rPr lang="en-US" sz="1000"/>
                        <a:t>0.7635</a:t>
                      </a:r>
                    </a:p>
                  </a:txBody>
                  <a:tcPr/>
                </a:tc>
                <a:tc>
                  <a:txBody>
                    <a:bodyPr/>
                    <a:lstStyle/>
                    <a:p>
                      <a:r>
                        <a:rPr lang="en-US" sz="1000"/>
                        <a:t>8.35</a:t>
                      </a:r>
                    </a:p>
                  </a:txBody>
                  <a:tcPr/>
                </a:tc>
                <a:tc>
                  <a:txBody>
                    <a:bodyPr/>
                    <a:lstStyle/>
                    <a:p>
                      <a:r>
                        <a:rPr lang="en-US" sz="1000"/>
                        <a:t>0.00</a:t>
                      </a:r>
                    </a:p>
                  </a:txBody>
                  <a:tcPr/>
                </a:tc>
                <a:tc>
                  <a:txBody>
                    <a:bodyPr/>
                    <a:lstStyle/>
                    <a:p>
                      <a:r>
                        <a:rPr lang="en-US" sz="1000"/>
                        <a:t>99.20</a:t>
                      </a:r>
                    </a:p>
                  </a:txBody>
                  <a:tcPr/>
                </a:tc>
                <a:tc>
                  <a:txBody>
                    <a:bodyPr/>
                    <a:lstStyle/>
                    <a:p>
                      <a:r>
                        <a:rPr lang="en-US" sz="1000"/>
                        <a:t>80.70</a:t>
                      </a:r>
                    </a:p>
                  </a:txBody>
                  <a:tcPr/>
                </a:tc>
                <a:tc>
                  <a:txBody>
                    <a:bodyPr/>
                    <a:lstStyle/>
                    <a:p>
                      <a:r>
                        <a:rPr lang="en-US" sz="1000"/>
                        <a:t>60.70</a:t>
                      </a:r>
                    </a:p>
                  </a:txBody>
                  <a:tcPr/>
                </a:tc>
                <a:tc>
                  <a:txBody>
                    <a:bodyPr/>
                    <a:lstStyle/>
                    <a:p>
                      <a:r>
                        <a:rPr lang="en-US" sz="1000"/>
                        <a:t>60.70</a:t>
                      </a:r>
                    </a:p>
                  </a:txBody>
                  <a:tcPr/>
                </a:tc>
                <a:tc>
                  <a:txBody>
                    <a:bodyPr/>
                    <a:lstStyle/>
                    <a:p>
                      <a:r>
                        <a:rPr lang="en-US" sz="1000"/>
                        <a:t>1984</a:t>
                      </a:r>
                    </a:p>
                  </a:txBody>
                  <a:tcPr/>
                </a:tc>
                <a:tc>
                  <a:txBody>
                    <a:bodyPr/>
                    <a:lstStyle/>
                    <a:p>
                      <a:r>
                        <a:rPr lang="en-US" sz="1000"/>
                        <a:t>167</a:t>
                      </a:r>
                    </a:p>
                  </a:txBody>
                  <a:tcPr/>
                </a:tc>
                <a:tc>
                  <a:txBody>
                    <a:bodyPr/>
                    <a:lstStyle/>
                    <a:p>
                      <a:r>
                        <a:rPr lang="en-US" sz="1000"/>
                        <a:t>1214</a:t>
                      </a:r>
                    </a:p>
                  </a:txBody>
                  <a:tcPr/>
                </a:tc>
                <a:extLst>
                  <a:ext uri="{0D108BD9-81ED-4DB2-BD59-A6C34878D82A}">
                    <a16:rowId xmlns:a16="http://schemas.microsoft.com/office/drawing/2014/main" val="3266455760"/>
                  </a:ext>
                </a:extLst>
              </a:tr>
            </a:tbl>
          </a:graphicData>
        </a:graphic>
      </p:graphicFrame>
      <p:sp>
        <p:nvSpPr>
          <p:cNvPr id="4" name="Text Placeholder 3">
            <a:extLst>
              <a:ext uri="{FF2B5EF4-FFF2-40B4-BE49-F238E27FC236}">
                <a16:creationId xmlns:a16="http://schemas.microsoft.com/office/drawing/2014/main" id="{088FFEB6-0F0D-4405-BA69-E83359FF014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194728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87E21-10A3-4700-80EF-BC29B413E49C}"/>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2151C68D-2337-4DD6-9EE5-BB19D8183A12}"/>
              </a:ext>
            </a:extLst>
          </p:cNvPr>
          <p:cNvGraphicFramePr>
            <a:graphicFrameLocks noGrp="1"/>
          </p:cNvGraphicFramePr>
          <p:nvPr>
            <p:ph type="tbl" sz="quarter" idx="13"/>
            <p:extLst>
              <p:ext uri="{D42A27DB-BD31-4B8C-83A1-F6EECF244321}">
                <p14:modId xmlns:p14="http://schemas.microsoft.com/office/powerpoint/2010/main" val="80329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83377890"/>
                    </a:ext>
                  </a:extLst>
                </a:gridCol>
                <a:gridCol w="1316736">
                  <a:extLst>
                    <a:ext uri="{9D8B030D-6E8A-4147-A177-3AD203B41FA5}">
                      <a16:colId xmlns:a16="http://schemas.microsoft.com/office/drawing/2014/main" val="579533886"/>
                    </a:ext>
                  </a:extLst>
                </a:gridCol>
                <a:gridCol w="658368">
                  <a:extLst>
                    <a:ext uri="{9D8B030D-6E8A-4147-A177-3AD203B41FA5}">
                      <a16:colId xmlns:a16="http://schemas.microsoft.com/office/drawing/2014/main" val="2735807993"/>
                    </a:ext>
                  </a:extLst>
                </a:gridCol>
                <a:gridCol w="658368">
                  <a:extLst>
                    <a:ext uri="{9D8B030D-6E8A-4147-A177-3AD203B41FA5}">
                      <a16:colId xmlns:a16="http://schemas.microsoft.com/office/drawing/2014/main" val="3633640240"/>
                    </a:ext>
                  </a:extLst>
                </a:gridCol>
                <a:gridCol w="658368">
                  <a:extLst>
                    <a:ext uri="{9D8B030D-6E8A-4147-A177-3AD203B41FA5}">
                      <a16:colId xmlns:a16="http://schemas.microsoft.com/office/drawing/2014/main" val="3812849393"/>
                    </a:ext>
                  </a:extLst>
                </a:gridCol>
                <a:gridCol w="658368">
                  <a:extLst>
                    <a:ext uri="{9D8B030D-6E8A-4147-A177-3AD203B41FA5}">
                      <a16:colId xmlns:a16="http://schemas.microsoft.com/office/drawing/2014/main" val="2726294069"/>
                    </a:ext>
                  </a:extLst>
                </a:gridCol>
                <a:gridCol w="658368">
                  <a:extLst>
                    <a:ext uri="{9D8B030D-6E8A-4147-A177-3AD203B41FA5}">
                      <a16:colId xmlns:a16="http://schemas.microsoft.com/office/drawing/2014/main" val="3909683675"/>
                    </a:ext>
                  </a:extLst>
                </a:gridCol>
                <a:gridCol w="658368">
                  <a:extLst>
                    <a:ext uri="{9D8B030D-6E8A-4147-A177-3AD203B41FA5}">
                      <a16:colId xmlns:a16="http://schemas.microsoft.com/office/drawing/2014/main" val="2636518785"/>
                    </a:ext>
                  </a:extLst>
                </a:gridCol>
                <a:gridCol w="658368">
                  <a:extLst>
                    <a:ext uri="{9D8B030D-6E8A-4147-A177-3AD203B41FA5}">
                      <a16:colId xmlns:a16="http://schemas.microsoft.com/office/drawing/2014/main" val="4157469865"/>
                    </a:ext>
                  </a:extLst>
                </a:gridCol>
                <a:gridCol w="658368">
                  <a:extLst>
                    <a:ext uri="{9D8B030D-6E8A-4147-A177-3AD203B41FA5}">
                      <a16:colId xmlns:a16="http://schemas.microsoft.com/office/drawing/2014/main" val="281383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1137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19:25:35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https://scontent.xx.fbcdn.net/v/t51.12442-15/75318260_537613826820547_6218664208716135618_n.jpg?_nc_cat=107&amp;_nc_ohc=mRCyMWbiSngAQmIMBMKl6uTqvxCYuMijlWBNR4voBJgPNUliY5pyPl_1A&amp;_nc_ht=scontent.xx&amp;oh=5be4a0078e16128c8e047d701504c44f&amp;oe=5EAF669A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6860688"/>
                  </a:ext>
                </a:extLst>
              </a:tr>
            </a:tbl>
          </a:graphicData>
        </a:graphic>
      </p:graphicFrame>
      <p:sp>
        <p:nvSpPr>
          <p:cNvPr id="4" name="Text Placeholder 3">
            <a:extLst>
              <a:ext uri="{FF2B5EF4-FFF2-40B4-BE49-F238E27FC236}">
                <a16:creationId xmlns:a16="http://schemas.microsoft.com/office/drawing/2014/main" id="{70DF050F-E723-40C4-A47A-644575B17AC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55785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F3843-5143-41E3-9426-992900F814AE}"/>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8D908057-F16C-4CD7-A2A5-E027B1A41C2B}"/>
              </a:ext>
            </a:extLst>
          </p:cNvPr>
          <p:cNvGraphicFramePr>
            <a:graphicFrameLocks noGrp="1"/>
          </p:cNvGraphicFramePr>
          <p:nvPr>
            <p:ph type="tbl" sz="quarter" idx="13"/>
            <p:extLst>
              <p:ext uri="{D42A27DB-BD31-4B8C-83A1-F6EECF244321}">
                <p14:modId xmlns:p14="http://schemas.microsoft.com/office/powerpoint/2010/main" val="133817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50380257"/>
                    </a:ext>
                  </a:extLst>
                </a:gridCol>
                <a:gridCol w="1316736">
                  <a:extLst>
                    <a:ext uri="{9D8B030D-6E8A-4147-A177-3AD203B41FA5}">
                      <a16:colId xmlns:a16="http://schemas.microsoft.com/office/drawing/2014/main" val="4005822352"/>
                    </a:ext>
                  </a:extLst>
                </a:gridCol>
                <a:gridCol w="658368">
                  <a:extLst>
                    <a:ext uri="{9D8B030D-6E8A-4147-A177-3AD203B41FA5}">
                      <a16:colId xmlns:a16="http://schemas.microsoft.com/office/drawing/2014/main" val="2424889655"/>
                    </a:ext>
                  </a:extLst>
                </a:gridCol>
                <a:gridCol w="658368">
                  <a:extLst>
                    <a:ext uri="{9D8B030D-6E8A-4147-A177-3AD203B41FA5}">
                      <a16:colId xmlns:a16="http://schemas.microsoft.com/office/drawing/2014/main" val="1357031027"/>
                    </a:ext>
                  </a:extLst>
                </a:gridCol>
                <a:gridCol w="658368">
                  <a:extLst>
                    <a:ext uri="{9D8B030D-6E8A-4147-A177-3AD203B41FA5}">
                      <a16:colId xmlns:a16="http://schemas.microsoft.com/office/drawing/2014/main" val="3123560236"/>
                    </a:ext>
                  </a:extLst>
                </a:gridCol>
                <a:gridCol w="658368">
                  <a:extLst>
                    <a:ext uri="{9D8B030D-6E8A-4147-A177-3AD203B41FA5}">
                      <a16:colId xmlns:a16="http://schemas.microsoft.com/office/drawing/2014/main" val="1635883113"/>
                    </a:ext>
                  </a:extLst>
                </a:gridCol>
                <a:gridCol w="658368">
                  <a:extLst>
                    <a:ext uri="{9D8B030D-6E8A-4147-A177-3AD203B41FA5}">
                      <a16:colId xmlns:a16="http://schemas.microsoft.com/office/drawing/2014/main" val="2754268559"/>
                    </a:ext>
                  </a:extLst>
                </a:gridCol>
                <a:gridCol w="658368">
                  <a:extLst>
                    <a:ext uri="{9D8B030D-6E8A-4147-A177-3AD203B41FA5}">
                      <a16:colId xmlns:a16="http://schemas.microsoft.com/office/drawing/2014/main" val="3838877394"/>
                    </a:ext>
                  </a:extLst>
                </a:gridCol>
                <a:gridCol w="658368">
                  <a:extLst>
                    <a:ext uri="{9D8B030D-6E8A-4147-A177-3AD203B41FA5}">
                      <a16:colId xmlns:a16="http://schemas.microsoft.com/office/drawing/2014/main" val="1107731543"/>
                    </a:ext>
                  </a:extLst>
                </a:gridCol>
                <a:gridCol w="658368">
                  <a:extLst>
                    <a:ext uri="{9D8B030D-6E8A-4147-A177-3AD203B41FA5}">
                      <a16:colId xmlns:a16="http://schemas.microsoft.com/office/drawing/2014/main" val="188371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9417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19:24:12</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community partners, we were able to gift the Costa family a 2012 Hyundai Sonata!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https://scontent.xx.fbcdn.net/v/t51.12442-15/80759212_1328686463975962_4033669853151006944_n.jpg?_nc_cat=101&amp;_nc_ohc=lFvBUKk8fiEAQmHQOY4ugxPrRr9xjljDZLDGQoqYUqzTXFmdGdCRplUZw&amp;_nc_ht=scontent.xx&amp;oh=4d6254dabd33e269c9eab3ab8ec71b26&amp;oe=5EB0B9F5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67011853"/>
                  </a:ext>
                </a:extLst>
              </a:tr>
            </a:tbl>
          </a:graphicData>
        </a:graphic>
      </p:graphicFrame>
      <p:sp>
        <p:nvSpPr>
          <p:cNvPr id="4" name="Text Placeholder 3">
            <a:extLst>
              <a:ext uri="{FF2B5EF4-FFF2-40B4-BE49-F238E27FC236}">
                <a16:creationId xmlns:a16="http://schemas.microsoft.com/office/drawing/2014/main" id="{1C13AD3F-DEBD-4595-AF9C-A9BA8FC0212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46463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C65D-0194-4E70-A028-D9F4D0E04812}"/>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7AAA2AAC-CFAF-444F-A6CC-2CEE142BBD50}"/>
              </a:ext>
            </a:extLst>
          </p:cNvPr>
          <p:cNvGraphicFramePr>
            <a:graphicFrameLocks noGrp="1"/>
          </p:cNvGraphicFramePr>
          <p:nvPr>
            <p:ph type="tbl" sz="quarter" idx="13"/>
            <p:extLst>
              <p:ext uri="{D42A27DB-BD31-4B8C-83A1-F6EECF244321}">
                <p14:modId xmlns:p14="http://schemas.microsoft.com/office/powerpoint/2010/main" val="180267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1120332"/>
                    </a:ext>
                  </a:extLst>
                </a:gridCol>
                <a:gridCol w="1316736">
                  <a:extLst>
                    <a:ext uri="{9D8B030D-6E8A-4147-A177-3AD203B41FA5}">
                      <a16:colId xmlns:a16="http://schemas.microsoft.com/office/drawing/2014/main" val="1625910397"/>
                    </a:ext>
                  </a:extLst>
                </a:gridCol>
                <a:gridCol w="658368">
                  <a:extLst>
                    <a:ext uri="{9D8B030D-6E8A-4147-A177-3AD203B41FA5}">
                      <a16:colId xmlns:a16="http://schemas.microsoft.com/office/drawing/2014/main" val="3978179048"/>
                    </a:ext>
                  </a:extLst>
                </a:gridCol>
                <a:gridCol w="658368">
                  <a:extLst>
                    <a:ext uri="{9D8B030D-6E8A-4147-A177-3AD203B41FA5}">
                      <a16:colId xmlns:a16="http://schemas.microsoft.com/office/drawing/2014/main" val="773883766"/>
                    </a:ext>
                  </a:extLst>
                </a:gridCol>
                <a:gridCol w="658368">
                  <a:extLst>
                    <a:ext uri="{9D8B030D-6E8A-4147-A177-3AD203B41FA5}">
                      <a16:colId xmlns:a16="http://schemas.microsoft.com/office/drawing/2014/main" val="569587786"/>
                    </a:ext>
                  </a:extLst>
                </a:gridCol>
                <a:gridCol w="658368">
                  <a:extLst>
                    <a:ext uri="{9D8B030D-6E8A-4147-A177-3AD203B41FA5}">
                      <a16:colId xmlns:a16="http://schemas.microsoft.com/office/drawing/2014/main" val="2755662090"/>
                    </a:ext>
                  </a:extLst>
                </a:gridCol>
                <a:gridCol w="658368">
                  <a:extLst>
                    <a:ext uri="{9D8B030D-6E8A-4147-A177-3AD203B41FA5}">
                      <a16:colId xmlns:a16="http://schemas.microsoft.com/office/drawing/2014/main" val="2780630068"/>
                    </a:ext>
                  </a:extLst>
                </a:gridCol>
                <a:gridCol w="658368">
                  <a:extLst>
                    <a:ext uri="{9D8B030D-6E8A-4147-A177-3AD203B41FA5}">
                      <a16:colId xmlns:a16="http://schemas.microsoft.com/office/drawing/2014/main" val="421168237"/>
                    </a:ext>
                  </a:extLst>
                </a:gridCol>
                <a:gridCol w="658368">
                  <a:extLst>
                    <a:ext uri="{9D8B030D-6E8A-4147-A177-3AD203B41FA5}">
                      <a16:colId xmlns:a16="http://schemas.microsoft.com/office/drawing/2014/main" val="4193902400"/>
                    </a:ext>
                  </a:extLst>
                </a:gridCol>
                <a:gridCol w="658368">
                  <a:extLst>
                    <a:ext uri="{9D8B030D-6E8A-4147-A177-3AD203B41FA5}">
                      <a16:colId xmlns:a16="http://schemas.microsoft.com/office/drawing/2014/main" val="36228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695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15:35:22</a:t>
                      </a:r>
                      <a:r>
                        <a:rPr kumimoji="0" lang="en-US" sz="1000" b="0" i="0" u="none" strike="noStrike" kern="1200" cap="none" spc="0" normalizeH="0" baseline="0" noProof="0">
                          <a:ln>
                            <a:noFill/>
                          </a:ln>
                          <a:solidFill>
                            <a:prstClr val="black"/>
                          </a:solidFill>
                          <a:effectLst/>
                          <a:uLnTx/>
                          <a:uFillTx/>
                          <a:latin typeface="+mn-lt"/>
                          <a:ea typeface="+mn-ea"/>
                          <a:cs typeface="+mn-cs"/>
                        </a:rPr>
                        <a:t>
 Joining community partners to donate a 2nd car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https://scontent.xx.fbcdn.net/v/t51.12442-15/79367475_735945286930729_3553084629245773143_n.jpg?_nc_cat=100&amp;_nc_ohc=NjQw7Q6YWSoAQnQog6Qyzk8Q8CE1RA7L1WbZWFdtdbrxY-lkg7BGzWV-w&amp;_nc_ht=scontent.xx&amp;oh=753f4bbe78ec4406906a27e5bdff92d5&amp;oe=5E65CAF9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15:31:39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61360305"/>
                  </a:ext>
                </a:extLst>
              </a:tr>
            </a:tbl>
          </a:graphicData>
        </a:graphic>
      </p:graphicFrame>
      <p:sp>
        <p:nvSpPr>
          <p:cNvPr id="4" name="Text Placeholder 3">
            <a:extLst>
              <a:ext uri="{FF2B5EF4-FFF2-40B4-BE49-F238E27FC236}">
                <a16:creationId xmlns:a16="http://schemas.microsoft.com/office/drawing/2014/main" id="{3203EDF5-60BF-4D64-AC82-DCBF09C3561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76333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B727-D0F3-4604-B55A-A79132BA7E07}"/>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42172347-7E82-4493-9394-86C17979FE39}"/>
              </a:ext>
            </a:extLst>
          </p:cNvPr>
          <p:cNvGraphicFramePr>
            <a:graphicFrameLocks noGrp="1"/>
          </p:cNvGraphicFramePr>
          <p:nvPr>
            <p:ph type="tbl" sz="quarter" idx="13"/>
            <p:extLst>
              <p:ext uri="{D42A27DB-BD31-4B8C-83A1-F6EECF244321}">
                <p14:modId xmlns:p14="http://schemas.microsoft.com/office/powerpoint/2010/main" val="406916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999176"/>
                    </a:ext>
                  </a:extLst>
                </a:gridCol>
                <a:gridCol w="1316736">
                  <a:extLst>
                    <a:ext uri="{9D8B030D-6E8A-4147-A177-3AD203B41FA5}">
                      <a16:colId xmlns:a16="http://schemas.microsoft.com/office/drawing/2014/main" val="4217508310"/>
                    </a:ext>
                  </a:extLst>
                </a:gridCol>
                <a:gridCol w="658368">
                  <a:extLst>
                    <a:ext uri="{9D8B030D-6E8A-4147-A177-3AD203B41FA5}">
                      <a16:colId xmlns:a16="http://schemas.microsoft.com/office/drawing/2014/main" val="1590696323"/>
                    </a:ext>
                  </a:extLst>
                </a:gridCol>
                <a:gridCol w="658368">
                  <a:extLst>
                    <a:ext uri="{9D8B030D-6E8A-4147-A177-3AD203B41FA5}">
                      <a16:colId xmlns:a16="http://schemas.microsoft.com/office/drawing/2014/main" val="2305466666"/>
                    </a:ext>
                  </a:extLst>
                </a:gridCol>
                <a:gridCol w="658368">
                  <a:extLst>
                    <a:ext uri="{9D8B030D-6E8A-4147-A177-3AD203B41FA5}">
                      <a16:colId xmlns:a16="http://schemas.microsoft.com/office/drawing/2014/main" val="3287606356"/>
                    </a:ext>
                  </a:extLst>
                </a:gridCol>
                <a:gridCol w="658368">
                  <a:extLst>
                    <a:ext uri="{9D8B030D-6E8A-4147-A177-3AD203B41FA5}">
                      <a16:colId xmlns:a16="http://schemas.microsoft.com/office/drawing/2014/main" val="2170804557"/>
                    </a:ext>
                  </a:extLst>
                </a:gridCol>
                <a:gridCol w="658368">
                  <a:extLst>
                    <a:ext uri="{9D8B030D-6E8A-4147-A177-3AD203B41FA5}">
                      <a16:colId xmlns:a16="http://schemas.microsoft.com/office/drawing/2014/main" val="2116696407"/>
                    </a:ext>
                  </a:extLst>
                </a:gridCol>
                <a:gridCol w="658368">
                  <a:extLst>
                    <a:ext uri="{9D8B030D-6E8A-4147-A177-3AD203B41FA5}">
                      <a16:colId xmlns:a16="http://schemas.microsoft.com/office/drawing/2014/main" val="4011627220"/>
                    </a:ext>
                  </a:extLst>
                </a:gridCol>
                <a:gridCol w="658368">
                  <a:extLst>
                    <a:ext uri="{9D8B030D-6E8A-4147-A177-3AD203B41FA5}">
                      <a16:colId xmlns:a16="http://schemas.microsoft.com/office/drawing/2014/main" val="1857342505"/>
                    </a:ext>
                  </a:extLst>
                </a:gridCol>
                <a:gridCol w="658368">
                  <a:extLst>
                    <a:ext uri="{9D8B030D-6E8A-4147-A177-3AD203B41FA5}">
                      <a16:colId xmlns:a16="http://schemas.microsoft.com/office/drawing/2014/main" val="1555348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1005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20:53:47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https://scontent.xx.fbcdn.net/v/t51.12442-15/79812484_117829843037545_2809245011237409687_n.jpg?_nc_cat=110&amp;_nc_ohc=Z9DGG4GfqjwAQlvDmQtIJ8XT7N4L3R74d1gjX1w5ishXY99anL4oR9fyQ&amp;_nc_ht=scontent.xx&amp;oh=929aaff7f0bc54f578de311c858d78b1&amp;oe=5EB390B9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48713521"/>
                  </a:ext>
                </a:extLst>
              </a:tr>
            </a:tbl>
          </a:graphicData>
        </a:graphic>
      </p:graphicFrame>
      <p:sp>
        <p:nvSpPr>
          <p:cNvPr id="4" name="Text Placeholder 3">
            <a:extLst>
              <a:ext uri="{FF2B5EF4-FFF2-40B4-BE49-F238E27FC236}">
                <a16:creationId xmlns:a16="http://schemas.microsoft.com/office/drawing/2014/main" id="{8C6DB72D-6159-4588-9AFD-6D6DBB67E84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37505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AA850-01A9-42A7-812F-A8B04D5DD411}"/>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6388BD8E-A7ED-4CF5-B92B-CB70653F229D}"/>
              </a:ext>
            </a:extLst>
          </p:cNvPr>
          <p:cNvGraphicFramePr>
            <a:graphicFrameLocks noGrp="1"/>
          </p:cNvGraphicFramePr>
          <p:nvPr>
            <p:ph type="tbl" sz="quarter" idx="13"/>
            <p:extLst>
              <p:ext uri="{D42A27DB-BD31-4B8C-83A1-F6EECF244321}">
                <p14:modId xmlns:p14="http://schemas.microsoft.com/office/powerpoint/2010/main" val="36647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9203492"/>
                    </a:ext>
                  </a:extLst>
                </a:gridCol>
                <a:gridCol w="1316736">
                  <a:extLst>
                    <a:ext uri="{9D8B030D-6E8A-4147-A177-3AD203B41FA5}">
                      <a16:colId xmlns:a16="http://schemas.microsoft.com/office/drawing/2014/main" val="1055795167"/>
                    </a:ext>
                  </a:extLst>
                </a:gridCol>
                <a:gridCol w="658368">
                  <a:extLst>
                    <a:ext uri="{9D8B030D-6E8A-4147-A177-3AD203B41FA5}">
                      <a16:colId xmlns:a16="http://schemas.microsoft.com/office/drawing/2014/main" val="2586597864"/>
                    </a:ext>
                  </a:extLst>
                </a:gridCol>
                <a:gridCol w="658368">
                  <a:extLst>
                    <a:ext uri="{9D8B030D-6E8A-4147-A177-3AD203B41FA5}">
                      <a16:colId xmlns:a16="http://schemas.microsoft.com/office/drawing/2014/main" val="3583170626"/>
                    </a:ext>
                  </a:extLst>
                </a:gridCol>
                <a:gridCol w="658368">
                  <a:extLst>
                    <a:ext uri="{9D8B030D-6E8A-4147-A177-3AD203B41FA5}">
                      <a16:colId xmlns:a16="http://schemas.microsoft.com/office/drawing/2014/main" val="2526783759"/>
                    </a:ext>
                  </a:extLst>
                </a:gridCol>
                <a:gridCol w="658368">
                  <a:extLst>
                    <a:ext uri="{9D8B030D-6E8A-4147-A177-3AD203B41FA5}">
                      <a16:colId xmlns:a16="http://schemas.microsoft.com/office/drawing/2014/main" val="3372193755"/>
                    </a:ext>
                  </a:extLst>
                </a:gridCol>
                <a:gridCol w="658368">
                  <a:extLst>
                    <a:ext uri="{9D8B030D-6E8A-4147-A177-3AD203B41FA5}">
                      <a16:colId xmlns:a16="http://schemas.microsoft.com/office/drawing/2014/main" val="1257238467"/>
                    </a:ext>
                  </a:extLst>
                </a:gridCol>
                <a:gridCol w="658368">
                  <a:extLst>
                    <a:ext uri="{9D8B030D-6E8A-4147-A177-3AD203B41FA5}">
                      <a16:colId xmlns:a16="http://schemas.microsoft.com/office/drawing/2014/main" val="3911030401"/>
                    </a:ext>
                  </a:extLst>
                </a:gridCol>
                <a:gridCol w="658368">
                  <a:extLst>
                    <a:ext uri="{9D8B030D-6E8A-4147-A177-3AD203B41FA5}">
                      <a16:colId xmlns:a16="http://schemas.microsoft.com/office/drawing/2014/main" val="2856759164"/>
                    </a:ext>
                  </a:extLst>
                </a:gridCol>
                <a:gridCol w="658368">
                  <a:extLst>
                    <a:ext uri="{9D8B030D-6E8A-4147-A177-3AD203B41FA5}">
                      <a16:colId xmlns:a16="http://schemas.microsoft.com/office/drawing/2014/main" val="280614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618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20:52:35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https://scontent.xx.fbcdn.net/v/t51.12442-15/71499180_135131227934902_2792213763251691889_n.jpg?_nc_cat=104&amp;_nc_ohc=SvYOwJdo8U0AQnrqN06NeOT715hEhkMLMSlTSUnIpR9QQ7u59Rdk5usvQ&amp;_nc_ht=scontent.xx&amp;oh=842d5d169a892f0cda490f8d6b9536b4&amp;oe=5E662103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85549048"/>
                  </a:ext>
                </a:extLst>
              </a:tr>
            </a:tbl>
          </a:graphicData>
        </a:graphic>
      </p:graphicFrame>
      <p:sp>
        <p:nvSpPr>
          <p:cNvPr id="4" name="Text Placeholder 3">
            <a:extLst>
              <a:ext uri="{FF2B5EF4-FFF2-40B4-BE49-F238E27FC236}">
                <a16:creationId xmlns:a16="http://schemas.microsoft.com/office/drawing/2014/main" id="{19992E38-01F6-48EA-AD6C-71913D2626A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719439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1269</Words>
  <Application>Microsoft Office PowerPoint</Application>
  <PresentationFormat>On-screen Show (4:3)</PresentationFormat>
  <Paragraphs>448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2020-01-15T14:06:19Z</dcterms:created>
  <dcterms:modified xsi:type="dcterms:W3CDTF">2020-01-15T14:07:01Z</dcterms:modified>
</cp:coreProperties>
</file>