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43800</c:v>
                </c:pt>
              </c:numCache>
            </c:numRef>
          </c:cat>
          <c:val>
            <c:numRef>
              <c:f>Sheet1!$B$2</c:f>
              <c:numCache>
                <c:formatCode>General</c:formatCode>
                <c:ptCount val="1"/>
                <c:pt idx="0">
                  <c:v>325</c:v>
                </c:pt>
              </c:numCache>
            </c:numRef>
          </c:val>
          <c:extLst>
            <c:ext xmlns:c16="http://schemas.microsoft.com/office/drawing/2014/chart" uri="{C3380CC4-5D6E-409C-BE32-E72D297353CC}">
              <c16:uniqueId val="{00000000-D325-4C65-A0A2-B1FCA41533D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43800</c:v>
                </c:pt>
              </c:numCache>
            </c:numRef>
          </c:cat>
          <c:val>
            <c:numRef>
              <c:f>Sheet1!$C$2</c:f>
              <c:numCache>
                <c:formatCode>General</c:formatCode>
                <c:ptCount val="1"/>
                <c:pt idx="0">
                  <c:v>292</c:v>
                </c:pt>
              </c:numCache>
            </c:numRef>
          </c:val>
          <c:extLst>
            <c:ext xmlns:c16="http://schemas.microsoft.com/office/drawing/2014/chart" uri="{C3380CC4-5D6E-409C-BE32-E72D297353CC}">
              <c16:uniqueId val="{00000001-D325-4C65-A0A2-B1FCA41533D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43800</c:v>
                </c:pt>
              </c:numCache>
            </c:numRef>
          </c:cat>
          <c:val>
            <c:numRef>
              <c:f>Sheet1!$D$2</c:f>
              <c:numCache>
                <c:formatCode>General</c:formatCode>
                <c:ptCount val="1"/>
                <c:pt idx="0">
                  <c:v>14160</c:v>
                </c:pt>
              </c:numCache>
            </c:numRef>
          </c:val>
          <c:extLst>
            <c:ext xmlns:c16="http://schemas.microsoft.com/office/drawing/2014/chart" uri="{C3380CC4-5D6E-409C-BE32-E72D297353CC}">
              <c16:uniqueId val="{00000002-D325-4C65-A0A2-B1FCA41533D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43800</c:v>
                </c:pt>
              </c:numCache>
            </c:numRef>
          </c:cat>
          <c:val>
            <c:numRef>
              <c:f>Sheet1!$E$2</c:f>
              <c:numCache>
                <c:formatCode>General</c:formatCode>
                <c:ptCount val="1"/>
                <c:pt idx="0">
                  <c:v>164</c:v>
                </c:pt>
              </c:numCache>
            </c:numRef>
          </c:val>
          <c:extLst>
            <c:ext xmlns:c16="http://schemas.microsoft.com/office/drawing/2014/chart" uri="{C3380CC4-5D6E-409C-BE32-E72D297353CC}">
              <c16:uniqueId val="{00000003-D325-4C65-A0A2-B1FCA41533DC}"/>
            </c:ext>
          </c:extLst>
        </c:ser>
        <c:dLbls>
          <c:showLegendKey val="0"/>
          <c:showVal val="0"/>
          <c:showCatName val="0"/>
          <c:showSerName val="0"/>
          <c:showPercent val="0"/>
          <c:showBubbleSize val="0"/>
        </c:dLbls>
        <c:gapWidth val="219"/>
        <c:overlap val="-27"/>
        <c:axId val="321628784"/>
        <c:axId val="321625832"/>
      </c:barChart>
      <c:dateAx>
        <c:axId val="321628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25832"/>
        <c:crosses val="autoZero"/>
        <c:auto val="1"/>
        <c:lblOffset val="100"/>
        <c:baseTimeUnit val="days"/>
      </c:dateAx>
      <c:valAx>
        <c:axId val="32162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2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-1</c:v>
                </c:pt>
                <c:pt idx="2">
                  <c:v>0</c:v>
                </c:pt>
                <c:pt idx="3">
                  <c:v>1</c:v>
                </c:pt>
                <c:pt idx="4">
                  <c:v>1</c:v>
                </c:pt>
                <c:pt idx="5">
                  <c:v>0</c:v>
                </c:pt>
                <c:pt idx="6">
                  <c:v>0</c:v>
                </c:pt>
                <c:pt idx="7">
                  <c:v>0</c:v>
                </c:pt>
                <c:pt idx="8">
                  <c:v>0</c:v>
                </c:pt>
                <c:pt idx="9">
                  <c:v>0</c:v>
                </c:pt>
                <c:pt idx="10">
                  <c:v>0</c:v>
                </c:pt>
                <c:pt idx="11">
                  <c:v>1</c:v>
                </c:pt>
                <c:pt idx="12">
                  <c:v>1</c:v>
                </c:pt>
                <c:pt idx="13">
                  <c:v>1</c:v>
                </c:pt>
                <c:pt idx="14">
                  <c:v>0</c:v>
                </c:pt>
                <c:pt idx="15">
                  <c:v>0</c:v>
                </c:pt>
                <c:pt idx="16">
                  <c:v>0</c:v>
                </c:pt>
                <c:pt idx="17">
                  <c:v>0</c:v>
                </c:pt>
                <c:pt idx="18">
                  <c:v>0</c:v>
                </c:pt>
                <c:pt idx="19">
                  <c:v>1</c:v>
                </c:pt>
                <c:pt idx="20">
                  <c:v>0</c:v>
                </c:pt>
                <c:pt idx="21">
                  <c:v>0</c:v>
                </c:pt>
                <c:pt idx="22">
                  <c:v>1</c:v>
                </c:pt>
                <c:pt idx="23">
                  <c:v>0</c:v>
                </c:pt>
                <c:pt idx="24">
                  <c:v>0</c:v>
                </c:pt>
                <c:pt idx="25">
                  <c:v>0</c:v>
                </c:pt>
                <c:pt idx="26">
                  <c:v>0</c:v>
                </c:pt>
                <c:pt idx="27">
                  <c:v>1</c:v>
                </c:pt>
                <c:pt idx="28">
                  <c:v>0</c:v>
                </c:pt>
                <c:pt idx="29">
                  <c:v>0</c:v>
                </c:pt>
                <c:pt idx="30">
                  <c:v>0</c:v>
                </c:pt>
              </c:numCache>
            </c:numRef>
          </c:val>
          <c:extLst>
            <c:ext xmlns:c16="http://schemas.microsoft.com/office/drawing/2014/chart" uri="{C3380CC4-5D6E-409C-BE32-E72D297353CC}">
              <c16:uniqueId val="{00000000-068C-4FB4-B50C-678F220E6CB0}"/>
            </c:ext>
          </c:extLst>
        </c:ser>
        <c:dLbls>
          <c:showLegendKey val="0"/>
          <c:showVal val="0"/>
          <c:showCatName val="0"/>
          <c:showSerName val="0"/>
          <c:showPercent val="0"/>
          <c:showBubbleSize val="0"/>
        </c:dLbls>
        <c:gapWidth val="219"/>
        <c:overlap val="-27"/>
        <c:axId val="367236560"/>
        <c:axId val="367238200"/>
      </c:barChart>
      <c:dateAx>
        <c:axId val="367236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38200"/>
        <c:crosses val="autoZero"/>
        <c:auto val="1"/>
        <c:lblOffset val="100"/>
        <c:baseTimeUnit val="days"/>
      </c:dateAx>
      <c:valAx>
        <c:axId val="36723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3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8</c:v>
                </c:pt>
                <c:pt idx="2">
                  <c:v>0</c:v>
                </c:pt>
                <c:pt idx="3">
                  <c:v>8</c:v>
                </c:pt>
                <c:pt idx="4">
                  <c:v>0</c:v>
                </c:pt>
                <c:pt idx="5">
                  <c:v>5</c:v>
                </c:pt>
                <c:pt idx="6">
                  <c:v>0</c:v>
                </c:pt>
                <c:pt idx="7">
                  <c:v>0</c:v>
                </c:pt>
                <c:pt idx="8">
                  <c:v>18</c:v>
                </c:pt>
                <c:pt idx="9">
                  <c:v>0</c:v>
                </c:pt>
                <c:pt idx="10">
                  <c:v>5</c:v>
                </c:pt>
                <c:pt idx="11">
                  <c:v>0</c:v>
                </c:pt>
                <c:pt idx="12">
                  <c:v>5</c:v>
                </c:pt>
                <c:pt idx="13">
                  <c:v>0</c:v>
                </c:pt>
                <c:pt idx="14">
                  <c:v>0</c:v>
                </c:pt>
                <c:pt idx="15">
                  <c:v>11</c:v>
                </c:pt>
                <c:pt idx="16">
                  <c:v>0</c:v>
                </c:pt>
                <c:pt idx="17">
                  <c:v>6</c:v>
                </c:pt>
                <c:pt idx="18">
                  <c:v>0</c:v>
                </c:pt>
                <c:pt idx="19">
                  <c:v>3</c:v>
                </c:pt>
                <c:pt idx="20">
                  <c:v>0</c:v>
                </c:pt>
                <c:pt idx="21">
                  <c:v>0</c:v>
                </c:pt>
                <c:pt idx="22">
                  <c:v>0</c:v>
                </c:pt>
                <c:pt idx="23">
                  <c:v>10</c:v>
                </c:pt>
                <c:pt idx="24">
                  <c:v>0</c:v>
                </c:pt>
                <c:pt idx="25">
                  <c:v>0</c:v>
                </c:pt>
                <c:pt idx="26">
                  <c:v>7</c:v>
                </c:pt>
                <c:pt idx="27">
                  <c:v>0</c:v>
                </c:pt>
                <c:pt idx="28">
                  <c:v>0</c:v>
                </c:pt>
                <c:pt idx="29">
                  <c:v>6</c:v>
                </c:pt>
                <c:pt idx="30">
                  <c:v>17</c:v>
                </c:pt>
              </c:numCache>
            </c:numRef>
          </c:val>
          <c:extLst>
            <c:ext xmlns:c16="http://schemas.microsoft.com/office/drawing/2014/chart" uri="{C3380CC4-5D6E-409C-BE32-E72D297353CC}">
              <c16:uniqueId val="{00000000-9626-4E23-9EE8-890ACF3E32E6}"/>
            </c:ext>
          </c:extLst>
        </c:ser>
        <c:dLbls>
          <c:showLegendKey val="0"/>
          <c:showVal val="0"/>
          <c:showCatName val="0"/>
          <c:showSerName val="0"/>
          <c:showPercent val="0"/>
          <c:showBubbleSize val="0"/>
        </c:dLbls>
        <c:gapWidth val="219"/>
        <c:overlap val="-27"/>
        <c:axId val="367235904"/>
        <c:axId val="367240168"/>
      </c:barChart>
      <c:dateAx>
        <c:axId val="367235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40168"/>
        <c:crosses val="autoZero"/>
        <c:auto val="1"/>
        <c:lblOffset val="100"/>
        <c:baseTimeUnit val="days"/>
      </c:dateAx>
      <c:valAx>
        <c:axId val="367240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3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c:f>
              <c:strCache>
                <c:ptCount val="1"/>
                <c:pt idx="0">
                  <c:v>2019-12</c:v>
                </c:pt>
              </c:strCache>
            </c:strRef>
          </c:cat>
          <c:val>
            <c:numRef>
              <c:f>Sheet1!$B$2</c:f>
              <c:numCache>
                <c:formatCode>General</c:formatCode>
                <c:ptCount val="1"/>
                <c:pt idx="0">
                  <c:v>17</c:v>
                </c:pt>
              </c:numCache>
            </c:numRef>
          </c:val>
          <c:extLst>
            <c:ext xmlns:c16="http://schemas.microsoft.com/office/drawing/2014/chart" uri="{C3380CC4-5D6E-409C-BE32-E72D297353CC}">
              <c16:uniqueId val="{00000000-6073-48C9-98E6-3785158A9C2B}"/>
            </c:ext>
          </c:extLst>
        </c:ser>
        <c:dLbls>
          <c:showLegendKey val="0"/>
          <c:showVal val="0"/>
          <c:showCatName val="0"/>
          <c:showSerName val="0"/>
          <c:showPercent val="0"/>
          <c:showBubbleSize val="0"/>
        </c:dLbls>
        <c:gapWidth val="219"/>
        <c:overlap val="-27"/>
        <c:axId val="368157384"/>
        <c:axId val="368156072"/>
      </c:barChart>
      <c:catAx>
        <c:axId val="368157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56072"/>
        <c:crosses val="autoZero"/>
        <c:auto val="1"/>
        <c:lblAlgn val="ctr"/>
        <c:lblOffset val="100"/>
        <c:noMultiLvlLbl val="0"/>
      </c:catAx>
      <c:valAx>
        <c:axId val="36815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5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41</c:v>
                </c:pt>
                <c:pt idx="1">
                  <c:v>97</c:v>
                </c:pt>
                <c:pt idx="2">
                  <c:v>77</c:v>
                </c:pt>
                <c:pt idx="3">
                  <c:v>166</c:v>
                </c:pt>
                <c:pt idx="4">
                  <c:v>153</c:v>
                </c:pt>
                <c:pt idx="5">
                  <c:v>132</c:v>
                </c:pt>
                <c:pt idx="6">
                  <c:v>173</c:v>
                </c:pt>
                <c:pt idx="7">
                  <c:v>71</c:v>
                </c:pt>
                <c:pt idx="8">
                  <c:v>316</c:v>
                </c:pt>
                <c:pt idx="9">
                  <c:v>129</c:v>
                </c:pt>
                <c:pt idx="10">
                  <c:v>129</c:v>
                </c:pt>
                <c:pt idx="11">
                  <c:v>63</c:v>
                </c:pt>
                <c:pt idx="12">
                  <c:v>135</c:v>
                </c:pt>
                <c:pt idx="13">
                  <c:v>45</c:v>
                </c:pt>
                <c:pt idx="14">
                  <c:v>36</c:v>
                </c:pt>
                <c:pt idx="15">
                  <c:v>165</c:v>
                </c:pt>
                <c:pt idx="16">
                  <c:v>52</c:v>
                </c:pt>
                <c:pt idx="17">
                  <c:v>51</c:v>
                </c:pt>
                <c:pt idx="18">
                  <c:v>62</c:v>
                </c:pt>
                <c:pt idx="19">
                  <c:v>73</c:v>
                </c:pt>
                <c:pt idx="20">
                  <c:v>38</c:v>
                </c:pt>
                <c:pt idx="21">
                  <c:v>30</c:v>
                </c:pt>
                <c:pt idx="22">
                  <c:v>20</c:v>
                </c:pt>
                <c:pt idx="23">
                  <c:v>151</c:v>
                </c:pt>
                <c:pt idx="24">
                  <c:v>35</c:v>
                </c:pt>
                <c:pt idx="25">
                  <c:v>40</c:v>
                </c:pt>
                <c:pt idx="26">
                  <c:v>93</c:v>
                </c:pt>
                <c:pt idx="27">
                  <c:v>45</c:v>
                </c:pt>
                <c:pt idx="28">
                  <c:v>7</c:v>
                </c:pt>
                <c:pt idx="29">
                  <c:v>92</c:v>
                </c:pt>
                <c:pt idx="30">
                  <c:v>224</c:v>
                </c:pt>
              </c:numCache>
            </c:numRef>
          </c:val>
          <c:extLst>
            <c:ext xmlns:c16="http://schemas.microsoft.com/office/drawing/2014/chart" uri="{C3380CC4-5D6E-409C-BE32-E72D297353CC}">
              <c16:uniqueId val="{00000000-8D35-473C-B0D8-C20246636565}"/>
            </c:ext>
          </c:extLst>
        </c:ser>
        <c:dLbls>
          <c:showLegendKey val="0"/>
          <c:showVal val="0"/>
          <c:showCatName val="0"/>
          <c:showSerName val="0"/>
          <c:showPercent val="0"/>
          <c:showBubbleSize val="0"/>
        </c:dLbls>
        <c:gapWidth val="219"/>
        <c:overlap val="-27"/>
        <c:axId val="368159024"/>
        <c:axId val="368160008"/>
      </c:barChart>
      <c:dateAx>
        <c:axId val="368159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60008"/>
        <c:crosses val="autoZero"/>
        <c:auto val="1"/>
        <c:lblOffset val="100"/>
        <c:baseTimeUnit val="days"/>
      </c:dateAx>
      <c:valAx>
        <c:axId val="36816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5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0</c:v>
                </c:pt>
                <c:pt idx="2">
                  <c:v>0</c:v>
                </c:pt>
                <c:pt idx="3">
                  <c:v>1</c:v>
                </c:pt>
                <c:pt idx="4">
                  <c:v>0</c:v>
                </c:pt>
                <c:pt idx="5">
                  <c:v>0</c:v>
                </c:pt>
                <c:pt idx="6">
                  <c:v>0</c:v>
                </c:pt>
                <c:pt idx="7">
                  <c:v>0</c:v>
                </c:pt>
                <c:pt idx="8">
                  <c:v>0</c:v>
                </c:pt>
                <c:pt idx="9">
                  <c:v>0</c:v>
                </c:pt>
                <c:pt idx="10">
                  <c:v>0</c:v>
                </c:pt>
                <c:pt idx="11">
                  <c:v>0</c:v>
                </c:pt>
                <c:pt idx="12">
                  <c:v>1</c:v>
                </c:pt>
                <c:pt idx="13">
                  <c:v>0</c:v>
                </c:pt>
                <c:pt idx="14">
                  <c:v>1</c:v>
                </c:pt>
                <c:pt idx="15">
                  <c:v>0</c:v>
                </c:pt>
                <c:pt idx="16">
                  <c:v>0</c:v>
                </c:pt>
                <c:pt idx="17">
                  <c:v>0</c:v>
                </c:pt>
                <c:pt idx="18">
                  <c:v>0</c:v>
                </c:pt>
                <c:pt idx="19">
                  <c:v>0</c:v>
                </c:pt>
                <c:pt idx="20">
                  <c:v>0</c:v>
                </c:pt>
                <c:pt idx="21">
                  <c:v>0</c:v>
                </c:pt>
                <c:pt idx="22">
                  <c:v>0</c:v>
                </c:pt>
                <c:pt idx="23">
                  <c:v>0</c:v>
                </c:pt>
                <c:pt idx="24">
                  <c:v>1</c:v>
                </c:pt>
                <c:pt idx="25">
                  <c:v>0</c:v>
                </c:pt>
                <c:pt idx="26">
                  <c:v>0</c:v>
                </c:pt>
                <c:pt idx="27">
                  <c:v>0</c:v>
                </c:pt>
                <c:pt idx="28">
                  <c:v>0</c:v>
                </c:pt>
                <c:pt idx="29">
                  <c:v>0</c:v>
                </c:pt>
                <c:pt idx="30">
                  <c:v>1</c:v>
                </c:pt>
              </c:numCache>
            </c:numRef>
          </c:val>
          <c:extLst>
            <c:ext xmlns:c16="http://schemas.microsoft.com/office/drawing/2014/chart" uri="{C3380CC4-5D6E-409C-BE32-E72D297353CC}">
              <c16:uniqueId val="{00000000-23DC-45A7-98FA-CA353AEC8954}"/>
            </c:ext>
          </c:extLst>
        </c:ser>
        <c:dLbls>
          <c:showLegendKey val="0"/>
          <c:showVal val="0"/>
          <c:showCatName val="0"/>
          <c:showSerName val="0"/>
          <c:showPercent val="0"/>
          <c:showBubbleSize val="0"/>
        </c:dLbls>
        <c:gapWidth val="219"/>
        <c:overlap val="-27"/>
        <c:axId val="371300496"/>
        <c:axId val="371296560"/>
      </c:barChart>
      <c:dateAx>
        <c:axId val="371300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96560"/>
        <c:crosses val="autoZero"/>
        <c:auto val="1"/>
        <c:lblOffset val="100"/>
        <c:baseTimeUnit val="days"/>
      </c:dateAx>
      <c:valAx>
        <c:axId val="37129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0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3</c:v>
                </c:pt>
                <c:pt idx="2">
                  <c:v>5</c:v>
                </c:pt>
                <c:pt idx="3">
                  <c:v>0</c:v>
                </c:pt>
                <c:pt idx="4">
                  <c:v>5</c:v>
                </c:pt>
                <c:pt idx="5">
                  <c:v>0</c:v>
                </c:pt>
                <c:pt idx="6">
                  <c:v>5</c:v>
                </c:pt>
                <c:pt idx="7">
                  <c:v>0</c:v>
                </c:pt>
                <c:pt idx="8">
                  <c:v>0</c:v>
                </c:pt>
                <c:pt idx="9">
                  <c:v>8</c:v>
                </c:pt>
                <c:pt idx="10">
                  <c:v>5</c:v>
                </c:pt>
                <c:pt idx="11">
                  <c:v>0</c:v>
                </c:pt>
                <c:pt idx="12">
                  <c:v>6</c:v>
                </c:pt>
                <c:pt idx="13">
                  <c:v>0</c:v>
                </c:pt>
                <c:pt idx="14">
                  <c:v>0</c:v>
                </c:pt>
                <c:pt idx="15">
                  <c:v>5</c:v>
                </c:pt>
                <c:pt idx="16">
                  <c:v>0</c:v>
                </c:pt>
                <c:pt idx="17">
                  <c:v>3</c:v>
                </c:pt>
                <c:pt idx="18">
                  <c:v>0</c:v>
                </c:pt>
                <c:pt idx="19">
                  <c:v>2</c:v>
                </c:pt>
                <c:pt idx="20">
                  <c:v>0</c:v>
                </c:pt>
                <c:pt idx="21">
                  <c:v>0</c:v>
                </c:pt>
                <c:pt idx="22">
                  <c:v>4</c:v>
                </c:pt>
                <c:pt idx="23">
                  <c:v>4</c:v>
                </c:pt>
                <c:pt idx="24">
                  <c:v>0</c:v>
                </c:pt>
                <c:pt idx="25">
                  <c:v>0</c:v>
                </c:pt>
                <c:pt idx="26">
                  <c:v>5</c:v>
                </c:pt>
                <c:pt idx="27">
                  <c:v>0</c:v>
                </c:pt>
                <c:pt idx="28">
                  <c:v>0</c:v>
                </c:pt>
                <c:pt idx="29">
                  <c:v>3</c:v>
                </c:pt>
                <c:pt idx="30">
                  <c:v>6</c:v>
                </c:pt>
              </c:numCache>
            </c:numRef>
          </c:val>
          <c:extLst>
            <c:ext xmlns:c16="http://schemas.microsoft.com/office/drawing/2014/chart" uri="{C3380CC4-5D6E-409C-BE32-E72D297353CC}">
              <c16:uniqueId val="{00000000-6782-4085-9151-56A284B5B052}"/>
            </c:ext>
          </c:extLst>
        </c:ser>
        <c:dLbls>
          <c:showLegendKey val="0"/>
          <c:showVal val="0"/>
          <c:showCatName val="0"/>
          <c:showSerName val="0"/>
          <c:showPercent val="0"/>
          <c:showBubbleSize val="0"/>
        </c:dLbls>
        <c:gapWidth val="219"/>
        <c:overlap val="-27"/>
        <c:axId val="371297544"/>
        <c:axId val="371298200"/>
      </c:barChart>
      <c:dateAx>
        <c:axId val="371297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98200"/>
        <c:crosses val="autoZero"/>
        <c:auto val="1"/>
        <c:lblOffset val="100"/>
        <c:baseTimeUnit val="days"/>
      </c:dateAx>
      <c:valAx>
        <c:axId val="37129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29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c:f>
              <c:strCache>
                <c:ptCount val="1"/>
                <c:pt idx="0">
                  <c:v>2019-12</c:v>
                </c:pt>
              </c:strCache>
            </c:strRef>
          </c:cat>
          <c:val>
            <c:numRef>
              <c:f>Sheet1!$B$2</c:f>
              <c:numCache>
                <c:formatCode>General</c:formatCode>
                <c:ptCount val="1"/>
                <c:pt idx="0">
                  <c:v>6</c:v>
                </c:pt>
              </c:numCache>
            </c:numRef>
          </c:val>
          <c:extLst>
            <c:ext xmlns:c16="http://schemas.microsoft.com/office/drawing/2014/chart" uri="{C3380CC4-5D6E-409C-BE32-E72D297353CC}">
              <c16:uniqueId val="{00000000-92F9-4235-9E9D-E509A4B04D02}"/>
            </c:ext>
          </c:extLst>
        </c:ser>
        <c:dLbls>
          <c:showLegendKey val="0"/>
          <c:showVal val="0"/>
          <c:showCatName val="0"/>
          <c:showSerName val="0"/>
          <c:showPercent val="0"/>
          <c:showBubbleSize val="0"/>
        </c:dLbls>
        <c:gapWidth val="219"/>
        <c:overlap val="-27"/>
        <c:axId val="371303120"/>
        <c:axId val="371302464"/>
      </c:barChart>
      <c:catAx>
        <c:axId val="37130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02464"/>
        <c:crosses val="autoZero"/>
        <c:auto val="1"/>
        <c:lblAlgn val="ctr"/>
        <c:lblOffset val="100"/>
        <c:noMultiLvlLbl val="0"/>
      </c:catAx>
      <c:valAx>
        <c:axId val="37130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0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20</c:v>
                </c:pt>
                <c:pt idx="1">
                  <c:v>13</c:v>
                </c:pt>
                <c:pt idx="2">
                  <c:v>23</c:v>
                </c:pt>
                <c:pt idx="3">
                  <c:v>32</c:v>
                </c:pt>
                <c:pt idx="4">
                  <c:v>26</c:v>
                </c:pt>
                <c:pt idx="5">
                  <c:v>27</c:v>
                </c:pt>
                <c:pt idx="6">
                  <c:v>10</c:v>
                </c:pt>
                <c:pt idx="7">
                  <c:v>10</c:v>
                </c:pt>
                <c:pt idx="8">
                  <c:v>9</c:v>
                </c:pt>
                <c:pt idx="9">
                  <c:v>47</c:v>
                </c:pt>
                <c:pt idx="10">
                  <c:v>47</c:v>
                </c:pt>
                <c:pt idx="11">
                  <c:v>38</c:v>
                </c:pt>
                <c:pt idx="12">
                  <c:v>27</c:v>
                </c:pt>
                <c:pt idx="13">
                  <c:v>17</c:v>
                </c:pt>
                <c:pt idx="14">
                  <c:v>28</c:v>
                </c:pt>
                <c:pt idx="15">
                  <c:v>23</c:v>
                </c:pt>
                <c:pt idx="29">
                  <c:v>235</c:v>
                </c:pt>
                <c:pt idx="30">
                  <c:v>4</c:v>
                </c:pt>
              </c:numCache>
            </c:numRef>
          </c:val>
          <c:extLst>
            <c:ext xmlns:c16="http://schemas.microsoft.com/office/drawing/2014/chart" uri="{C3380CC4-5D6E-409C-BE32-E72D297353CC}">
              <c16:uniqueId val="{00000000-8D73-46B3-9065-E3D776F554C7}"/>
            </c:ext>
          </c:extLst>
        </c:ser>
        <c:dLbls>
          <c:showLegendKey val="0"/>
          <c:showVal val="0"/>
          <c:showCatName val="0"/>
          <c:showSerName val="0"/>
          <c:showPercent val="0"/>
          <c:showBubbleSize val="0"/>
        </c:dLbls>
        <c:gapWidth val="219"/>
        <c:overlap val="-27"/>
        <c:axId val="376280992"/>
        <c:axId val="376277712"/>
      </c:barChart>
      <c:dateAx>
        <c:axId val="376280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77712"/>
        <c:crosses val="autoZero"/>
        <c:auto val="1"/>
        <c:lblOffset val="100"/>
        <c:baseTimeUnit val="days"/>
      </c:dateAx>
      <c:valAx>
        <c:axId val="37627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8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32</c:v>
                </c:pt>
                <c:pt idx="1">
                  <c:v>34</c:v>
                </c:pt>
                <c:pt idx="2">
                  <c:v>35</c:v>
                </c:pt>
                <c:pt idx="3">
                  <c:v>41</c:v>
                </c:pt>
                <c:pt idx="4">
                  <c:v>28</c:v>
                </c:pt>
                <c:pt idx="5">
                  <c:v>41</c:v>
                </c:pt>
                <c:pt idx="6">
                  <c:v>35</c:v>
                </c:pt>
                <c:pt idx="7">
                  <c:v>33</c:v>
                </c:pt>
                <c:pt idx="8">
                  <c:v>36</c:v>
                </c:pt>
                <c:pt idx="9">
                  <c:v>46</c:v>
                </c:pt>
                <c:pt idx="10">
                  <c:v>51</c:v>
                </c:pt>
                <c:pt idx="11">
                  <c:v>55</c:v>
                </c:pt>
              </c:numCache>
            </c:numRef>
          </c:val>
          <c:extLst>
            <c:ext xmlns:c16="http://schemas.microsoft.com/office/drawing/2014/chart" uri="{C3380CC4-5D6E-409C-BE32-E72D297353CC}">
              <c16:uniqueId val="{00000000-AC58-4E3B-A130-4CB083E6AF9B}"/>
            </c:ext>
          </c:extLst>
        </c:ser>
        <c:dLbls>
          <c:showLegendKey val="0"/>
          <c:showVal val="0"/>
          <c:showCatName val="0"/>
          <c:showSerName val="0"/>
          <c:showPercent val="0"/>
          <c:showBubbleSize val="0"/>
        </c:dLbls>
        <c:gapWidth val="219"/>
        <c:overlap val="-27"/>
        <c:axId val="376280336"/>
        <c:axId val="376292472"/>
      </c:barChart>
      <c:catAx>
        <c:axId val="37628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92472"/>
        <c:crosses val="autoZero"/>
        <c:auto val="1"/>
        <c:lblAlgn val="ctr"/>
        <c:lblOffset val="100"/>
        <c:noMultiLvlLbl val="0"/>
      </c:catAx>
      <c:valAx>
        <c:axId val="376292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8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c:f>
              <c:strCache>
                <c:ptCount val="1"/>
                <c:pt idx="0">
                  <c:v>2019-12</c:v>
                </c:pt>
              </c:strCache>
            </c:strRef>
          </c:cat>
          <c:val>
            <c:numRef>
              <c:f>Sheet1!$B$2</c:f>
              <c:numCache>
                <c:formatCode>General</c:formatCode>
                <c:ptCount val="1"/>
                <c:pt idx="0">
                  <c:v>891</c:v>
                </c:pt>
              </c:numCache>
            </c:numRef>
          </c:val>
          <c:extLst>
            <c:ext xmlns:c16="http://schemas.microsoft.com/office/drawing/2014/chart" uri="{C3380CC4-5D6E-409C-BE32-E72D297353CC}">
              <c16:uniqueId val="{00000000-8B54-42FF-97B1-77B3D6DEA069}"/>
            </c:ext>
          </c:extLst>
        </c:ser>
        <c:dLbls>
          <c:showLegendKey val="0"/>
          <c:showVal val="0"/>
          <c:showCatName val="0"/>
          <c:showSerName val="0"/>
          <c:showPercent val="0"/>
          <c:showBubbleSize val="0"/>
        </c:dLbls>
        <c:gapWidth val="219"/>
        <c:overlap val="-27"/>
        <c:axId val="376293128"/>
        <c:axId val="376292144"/>
      </c:barChart>
      <c:catAx>
        <c:axId val="37629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92144"/>
        <c:crosses val="autoZero"/>
        <c:auto val="1"/>
        <c:lblAlgn val="ctr"/>
        <c:lblOffset val="100"/>
        <c:noMultiLvlLbl val="0"/>
      </c:catAx>
      <c:valAx>
        <c:axId val="37629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9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1</c:v>
                </c:pt>
                <c:pt idx="1">
                  <c:v>1</c:v>
                </c:pt>
                <c:pt idx="2">
                  <c:v>1</c:v>
                </c:pt>
                <c:pt idx="3">
                  <c:v>9</c:v>
                </c:pt>
                <c:pt idx="4">
                  <c:v>0</c:v>
                </c:pt>
                <c:pt idx="5">
                  <c:v>2</c:v>
                </c:pt>
                <c:pt idx="6">
                  <c:v>2</c:v>
                </c:pt>
                <c:pt idx="7">
                  <c:v>0</c:v>
                </c:pt>
                <c:pt idx="8">
                  <c:v>3</c:v>
                </c:pt>
                <c:pt idx="9">
                  <c:v>3</c:v>
                </c:pt>
                <c:pt idx="10">
                  <c:v>1</c:v>
                </c:pt>
                <c:pt idx="11">
                  <c:v>0</c:v>
                </c:pt>
                <c:pt idx="12">
                  <c:v>1</c:v>
                </c:pt>
                <c:pt idx="13">
                  <c:v>1</c:v>
                </c:pt>
                <c:pt idx="14">
                  <c:v>0</c:v>
                </c:pt>
                <c:pt idx="15">
                  <c:v>1</c:v>
                </c:pt>
                <c:pt idx="16">
                  <c:v>0</c:v>
                </c:pt>
                <c:pt idx="17">
                  <c:v>2</c:v>
                </c:pt>
                <c:pt idx="18">
                  <c:v>0</c:v>
                </c:pt>
                <c:pt idx="19">
                  <c:v>0</c:v>
                </c:pt>
                <c:pt idx="20">
                  <c:v>0</c:v>
                </c:pt>
                <c:pt idx="21">
                  <c:v>0</c:v>
                </c:pt>
                <c:pt idx="22">
                  <c:v>0</c:v>
                </c:pt>
                <c:pt idx="23">
                  <c:v>0</c:v>
                </c:pt>
                <c:pt idx="24">
                  <c:v>0</c:v>
                </c:pt>
                <c:pt idx="25">
                  <c:v>0</c:v>
                </c:pt>
                <c:pt idx="26">
                  <c:v>0</c:v>
                </c:pt>
                <c:pt idx="27">
                  <c:v>0</c:v>
                </c:pt>
                <c:pt idx="28">
                  <c:v>1</c:v>
                </c:pt>
                <c:pt idx="29">
                  <c:v>2</c:v>
                </c:pt>
                <c:pt idx="30">
                  <c:v>0</c:v>
                </c:pt>
              </c:numCache>
            </c:numRef>
          </c:val>
          <c:extLst>
            <c:ext xmlns:c16="http://schemas.microsoft.com/office/drawing/2014/chart" uri="{C3380CC4-5D6E-409C-BE32-E72D297353CC}">
              <c16:uniqueId val="{00000000-A6D7-4ED2-87BA-F6BE5DB5302A}"/>
            </c:ext>
          </c:extLst>
        </c:ser>
        <c:dLbls>
          <c:showLegendKey val="0"/>
          <c:showVal val="0"/>
          <c:showCatName val="0"/>
          <c:showSerName val="0"/>
          <c:showPercent val="0"/>
          <c:showBubbleSize val="0"/>
        </c:dLbls>
        <c:gapWidth val="219"/>
        <c:overlap val="-27"/>
        <c:axId val="475950712"/>
        <c:axId val="475953664"/>
      </c:barChart>
      <c:dateAx>
        <c:axId val="475950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953664"/>
        <c:crosses val="autoZero"/>
        <c:auto val="1"/>
        <c:lblOffset val="100"/>
        <c:baseTimeUnit val="days"/>
      </c:dateAx>
      <c:valAx>
        <c:axId val="475953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95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10</c:v>
                </c:pt>
                <c:pt idx="2">
                  <c:v>18</c:v>
                </c:pt>
                <c:pt idx="3">
                  <c:v>0</c:v>
                </c:pt>
                <c:pt idx="4">
                  <c:v>9</c:v>
                </c:pt>
                <c:pt idx="5">
                  <c:v>0</c:v>
                </c:pt>
                <c:pt idx="6">
                  <c:v>11</c:v>
                </c:pt>
                <c:pt idx="7">
                  <c:v>0</c:v>
                </c:pt>
                <c:pt idx="8">
                  <c:v>0</c:v>
                </c:pt>
                <c:pt idx="9">
                  <c:v>23</c:v>
                </c:pt>
                <c:pt idx="10">
                  <c:v>13</c:v>
                </c:pt>
                <c:pt idx="11">
                  <c:v>0</c:v>
                </c:pt>
                <c:pt idx="12">
                  <c:v>11</c:v>
                </c:pt>
                <c:pt idx="13">
                  <c:v>0</c:v>
                </c:pt>
                <c:pt idx="14">
                  <c:v>0</c:v>
                </c:pt>
                <c:pt idx="15">
                  <c:v>13</c:v>
                </c:pt>
                <c:pt idx="16">
                  <c:v>0</c:v>
                </c:pt>
                <c:pt idx="17">
                  <c:v>9</c:v>
                </c:pt>
                <c:pt idx="18">
                  <c:v>0</c:v>
                </c:pt>
                <c:pt idx="19">
                  <c:v>6</c:v>
                </c:pt>
                <c:pt idx="20">
                  <c:v>0</c:v>
                </c:pt>
                <c:pt idx="21">
                  <c:v>0</c:v>
                </c:pt>
                <c:pt idx="22">
                  <c:v>19</c:v>
                </c:pt>
                <c:pt idx="23">
                  <c:v>16</c:v>
                </c:pt>
                <c:pt idx="24">
                  <c:v>0</c:v>
                </c:pt>
                <c:pt idx="25">
                  <c:v>0</c:v>
                </c:pt>
                <c:pt idx="26">
                  <c:v>7</c:v>
                </c:pt>
                <c:pt idx="27">
                  <c:v>0</c:v>
                </c:pt>
                <c:pt idx="28">
                  <c:v>0</c:v>
                </c:pt>
                <c:pt idx="29">
                  <c:v>8</c:v>
                </c:pt>
                <c:pt idx="30">
                  <c:v>24</c:v>
                </c:pt>
              </c:numCache>
            </c:numRef>
          </c:val>
          <c:extLst>
            <c:ext xmlns:c16="http://schemas.microsoft.com/office/drawing/2014/chart" uri="{C3380CC4-5D6E-409C-BE32-E72D297353CC}">
              <c16:uniqueId val="{00000000-2B91-4F76-8FFA-002E0FDDD1CE}"/>
            </c:ext>
          </c:extLst>
        </c:ser>
        <c:dLbls>
          <c:showLegendKey val="0"/>
          <c:showVal val="0"/>
          <c:showCatName val="0"/>
          <c:showSerName val="0"/>
          <c:showPercent val="0"/>
          <c:showBubbleSize val="0"/>
        </c:dLbls>
        <c:gapWidth val="219"/>
        <c:overlap val="-27"/>
        <c:axId val="475967440"/>
        <c:axId val="475961864"/>
      </c:barChart>
      <c:dateAx>
        <c:axId val="475967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961864"/>
        <c:crosses val="autoZero"/>
        <c:auto val="1"/>
        <c:lblOffset val="100"/>
        <c:baseTimeUnit val="days"/>
      </c:dateAx>
      <c:valAx>
        <c:axId val="47596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96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c:f>
              <c:strCache>
                <c:ptCount val="1"/>
                <c:pt idx="0">
                  <c:v>2019-12</c:v>
                </c:pt>
              </c:strCache>
            </c:strRef>
          </c:cat>
          <c:val>
            <c:numRef>
              <c:f>Sheet1!$B$2</c:f>
              <c:numCache>
                <c:formatCode>General</c:formatCode>
                <c:ptCount val="1"/>
                <c:pt idx="0">
                  <c:v>24</c:v>
                </c:pt>
              </c:numCache>
            </c:numRef>
          </c:val>
          <c:extLst>
            <c:ext xmlns:c16="http://schemas.microsoft.com/office/drawing/2014/chart" uri="{C3380CC4-5D6E-409C-BE32-E72D297353CC}">
              <c16:uniqueId val="{00000000-A708-4CE9-84E4-C7FC7FBE1AE2}"/>
            </c:ext>
          </c:extLst>
        </c:ser>
        <c:dLbls>
          <c:showLegendKey val="0"/>
          <c:showVal val="0"/>
          <c:showCatName val="0"/>
          <c:showSerName val="0"/>
          <c:showPercent val="0"/>
          <c:showBubbleSize val="0"/>
        </c:dLbls>
        <c:gapWidth val="219"/>
        <c:overlap val="-27"/>
        <c:axId val="475960552"/>
        <c:axId val="475961536"/>
      </c:barChart>
      <c:catAx>
        <c:axId val="475960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961536"/>
        <c:crosses val="autoZero"/>
        <c:auto val="1"/>
        <c:lblAlgn val="ctr"/>
        <c:lblOffset val="100"/>
        <c:noMultiLvlLbl val="0"/>
      </c:catAx>
      <c:valAx>
        <c:axId val="47596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96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8379D-879A-443E-8643-1A7257526D8F}"/>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902D9D92-D4E0-4911-9528-7CC11DBF4EE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71179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CC760-BF11-4AFF-BE08-D3D9D5479780}"/>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1BE2E4D8-1593-4C41-870E-34399F9D79B1}"/>
              </a:ext>
            </a:extLst>
          </p:cNvPr>
          <p:cNvGraphicFramePr>
            <a:graphicFrameLocks noGrp="1"/>
          </p:cNvGraphicFramePr>
          <p:nvPr>
            <p:ph type="chart" sz="quarter" idx="13"/>
            <p:extLst>
              <p:ext uri="{D42A27DB-BD31-4B8C-83A1-F6EECF244321}">
                <p14:modId xmlns:p14="http://schemas.microsoft.com/office/powerpoint/2010/main" val="3283156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B207BA-BC3D-4781-919F-D05BD9907562}"/>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60BF4840-748D-44FF-B7C7-0A92F8040E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7785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58B87-18F9-4241-8D57-2C50915377F9}"/>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96DCE5B7-0312-4D55-998F-3928DABA340E}"/>
              </a:ext>
            </a:extLst>
          </p:cNvPr>
          <p:cNvGraphicFramePr>
            <a:graphicFrameLocks noGrp="1"/>
          </p:cNvGraphicFramePr>
          <p:nvPr>
            <p:ph type="tbl" sz="quarter" idx="13"/>
            <p:extLst>
              <p:ext uri="{D42A27DB-BD31-4B8C-83A1-F6EECF244321}">
                <p14:modId xmlns:p14="http://schemas.microsoft.com/office/powerpoint/2010/main" val="677355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94934633"/>
                    </a:ext>
                  </a:extLst>
                </a:gridCol>
                <a:gridCol w="740664">
                  <a:extLst>
                    <a:ext uri="{9D8B030D-6E8A-4147-A177-3AD203B41FA5}">
                      <a16:colId xmlns:a16="http://schemas.microsoft.com/office/drawing/2014/main" val="427338334"/>
                    </a:ext>
                  </a:extLst>
                </a:gridCol>
                <a:gridCol w="740664">
                  <a:extLst>
                    <a:ext uri="{9D8B030D-6E8A-4147-A177-3AD203B41FA5}">
                      <a16:colId xmlns:a16="http://schemas.microsoft.com/office/drawing/2014/main" val="3046049190"/>
                    </a:ext>
                  </a:extLst>
                </a:gridCol>
                <a:gridCol w="740664">
                  <a:extLst>
                    <a:ext uri="{9D8B030D-6E8A-4147-A177-3AD203B41FA5}">
                      <a16:colId xmlns:a16="http://schemas.microsoft.com/office/drawing/2014/main" val="560844303"/>
                    </a:ext>
                  </a:extLst>
                </a:gridCol>
                <a:gridCol w="740664">
                  <a:extLst>
                    <a:ext uri="{9D8B030D-6E8A-4147-A177-3AD203B41FA5}">
                      <a16:colId xmlns:a16="http://schemas.microsoft.com/office/drawing/2014/main" val="226779376"/>
                    </a:ext>
                  </a:extLst>
                </a:gridCol>
                <a:gridCol w="740664">
                  <a:extLst>
                    <a:ext uri="{9D8B030D-6E8A-4147-A177-3AD203B41FA5}">
                      <a16:colId xmlns:a16="http://schemas.microsoft.com/office/drawing/2014/main" val="982112802"/>
                    </a:ext>
                  </a:extLst>
                </a:gridCol>
                <a:gridCol w="740664">
                  <a:extLst>
                    <a:ext uri="{9D8B030D-6E8A-4147-A177-3AD203B41FA5}">
                      <a16:colId xmlns:a16="http://schemas.microsoft.com/office/drawing/2014/main" val="2735929255"/>
                    </a:ext>
                  </a:extLst>
                </a:gridCol>
                <a:gridCol w="740664">
                  <a:extLst>
                    <a:ext uri="{9D8B030D-6E8A-4147-A177-3AD203B41FA5}">
                      <a16:colId xmlns:a16="http://schemas.microsoft.com/office/drawing/2014/main" val="2923186010"/>
                    </a:ext>
                  </a:extLst>
                </a:gridCol>
                <a:gridCol w="740664">
                  <a:extLst>
                    <a:ext uri="{9D8B030D-6E8A-4147-A177-3AD203B41FA5}">
                      <a16:colId xmlns:a16="http://schemas.microsoft.com/office/drawing/2014/main" val="2462590534"/>
                    </a:ext>
                  </a:extLst>
                </a:gridCol>
                <a:gridCol w="740664">
                  <a:extLst>
                    <a:ext uri="{9D8B030D-6E8A-4147-A177-3AD203B41FA5}">
                      <a16:colId xmlns:a16="http://schemas.microsoft.com/office/drawing/2014/main" val="7885276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6732413"/>
                  </a:ext>
                </a:extLst>
              </a:tr>
              <a:tr h="370840">
                <a:tc>
                  <a:txBody>
                    <a:bodyPr/>
                    <a:lstStyle/>
                    <a:p>
                      <a:r>
                        <a:rPr lang="en-US" sz="1000"/>
                        <a:t>Tokio Marine America</a:t>
                      </a:r>
                    </a:p>
                  </a:txBody>
                  <a:tcPr/>
                </a:tc>
                <a:tc>
                  <a:txBody>
                    <a:bodyPr/>
                    <a:lstStyle/>
                    <a:p>
                      <a:r>
                        <a:rPr lang="en-US" sz="1000"/>
                        <a:t>325</a:t>
                      </a:r>
                    </a:p>
                  </a:txBody>
                  <a:tcPr/>
                </a:tc>
                <a:tc>
                  <a:txBody>
                    <a:bodyPr/>
                    <a:lstStyle/>
                    <a:p>
                      <a:r>
                        <a:rPr lang="en-US" sz="1000"/>
                        <a:t>7</a:t>
                      </a:r>
                    </a:p>
                  </a:txBody>
                  <a:tcPr/>
                </a:tc>
                <a:tc>
                  <a:txBody>
                    <a:bodyPr/>
                    <a:lstStyle/>
                    <a:p>
                      <a:r>
                        <a:rPr lang="en-US" sz="1000"/>
                        <a:t>15</a:t>
                      </a:r>
                    </a:p>
                  </a:txBody>
                  <a:tcPr/>
                </a:tc>
                <a:tc>
                  <a:txBody>
                    <a:bodyPr/>
                    <a:lstStyle/>
                    <a:p>
                      <a:r>
                        <a:rPr lang="en-US" sz="1000"/>
                        <a:t>109</a:t>
                      </a:r>
                    </a:p>
                  </a:txBody>
                  <a:tcPr/>
                </a:tc>
                <a:tc>
                  <a:txBody>
                    <a:bodyPr/>
                    <a:lstStyle/>
                    <a:p>
                      <a:r>
                        <a:rPr lang="en-US" sz="1000"/>
                        <a:t>3</a:t>
                      </a:r>
                    </a:p>
                  </a:txBody>
                  <a:tcPr/>
                </a:tc>
                <a:tc>
                  <a:txBody>
                    <a:bodyPr/>
                    <a:lstStyle/>
                    <a:p>
                      <a:r>
                        <a:rPr lang="en-US" sz="1000"/>
                        <a:t>14</a:t>
                      </a:r>
                    </a:p>
                  </a:txBody>
                  <a:tcPr/>
                </a:tc>
                <a:tc>
                  <a:txBody>
                    <a:bodyPr/>
                    <a:lstStyle/>
                    <a:p>
                      <a:r>
                        <a:rPr lang="en-US" sz="1000"/>
                        <a:t>0</a:t>
                      </a:r>
                    </a:p>
                  </a:txBody>
                  <a:tcPr/>
                </a:tc>
                <a:tc>
                  <a:txBody>
                    <a:bodyPr/>
                    <a:lstStyle/>
                    <a:p>
                      <a:r>
                        <a:rPr lang="en-US" sz="1000"/>
                        <a:t>2.6168 %</a:t>
                      </a:r>
                    </a:p>
                  </a:txBody>
                  <a:tcPr/>
                </a:tc>
                <a:tc>
                  <a:txBody>
                    <a:bodyPr/>
                    <a:lstStyle/>
                    <a:p>
                      <a:r>
                        <a:rPr lang="en-US" sz="1000"/>
                        <a:t>0.0 %</a:t>
                      </a:r>
                    </a:p>
                  </a:txBody>
                  <a:tcPr/>
                </a:tc>
                <a:extLst>
                  <a:ext uri="{0D108BD9-81ED-4DB2-BD59-A6C34878D82A}">
                    <a16:rowId xmlns:a16="http://schemas.microsoft.com/office/drawing/2014/main" val="1808966977"/>
                  </a:ext>
                </a:extLst>
              </a:tr>
            </a:tbl>
          </a:graphicData>
        </a:graphic>
      </p:graphicFrame>
      <p:sp>
        <p:nvSpPr>
          <p:cNvPr id="4" name="Text Placeholder 3">
            <a:extLst>
              <a:ext uri="{FF2B5EF4-FFF2-40B4-BE49-F238E27FC236}">
                <a16:creationId xmlns:a16="http://schemas.microsoft.com/office/drawing/2014/main" id="{3B1D642F-2779-47B6-A8CC-D5A75E37A63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476463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6F033-3716-4F12-A567-EB329DCBA2A1}"/>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D8BEAD16-4909-4B77-B4A6-CA23FE470834}"/>
              </a:ext>
            </a:extLst>
          </p:cNvPr>
          <p:cNvGraphicFramePr>
            <a:graphicFrameLocks noGrp="1"/>
          </p:cNvGraphicFramePr>
          <p:nvPr>
            <p:ph type="chart" sz="quarter" idx="13"/>
            <p:extLst>
              <p:ext uri="{D42A27DB-BD31-4B8C-83A1-F6EECF244321}">
                <p14:modId xmlns:p14="http://schemas.microsoft.com/office/powerpoint/2010/main" val="3093010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FFE9FC-50B7-48B5-B665-5F927709A785}"/>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03ACE40A-EE66-4076-902C-B0D2F603BB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2721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260F4-0DB3-416C-B867-772BCF102388}"/>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0F29C7DD-2FF4-446C-928D-FAD56388AD02}"/>
              </a:ext>
            </a:extLst>
          </p:cNvPr>
          <p:cNvGraphicFramePr>
            <a:graphicFrameLocks noGrp="1"/>
          </p:cNvGraphicFramePr>
          <p:nvPr>
            <p:ph type="chart" sz="quarter" idx="13"/>
            <p:extLst>
              <p:ext uri="{D42A27DB-BD31-4B8C-83A1-F6EECF244321}">
                <p14:modId xmlns:p14="http://schemas.microsoft.com/office/powerpoint/2010/main" val="1583481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B83F28-FD7D-4CED-BCFB-E9B85FEFFB4B}"/>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FE93FDCF-E3C0-45C0-BF5B-7AF1FE5078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752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DE4C9-A581-4559-B444-830C829DCF2E}"/>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BE59BE5B-5EAC-4B4C-9E66-78C748F80790}"/>
              </a:ext>
            </a:extLst>
          </p:cNvPr>
          <p:cNvGraphicFramePr>
            <a:graphicFrameLocks noGrp="1"/>
          </p:cNvGraphicFramePr>
          <p:nvPr>
            <p:ph type="chart" sz="quarter" idx="13"/>
            <p:extLst>
              <p:ext uri="{D42A27DB-BD31-4B8C-83A1-F6EECF244321}">
                <p14:modId xmlns:p14="http://schemas.microsoft.com/office/powerpoint/2010/main" val="3678220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91903A-97CB-4DD2-8CF7-610C80EA105D}"/>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AE51A0EE-C1E8-418F-947A-B638A91752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5229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90401-8758-4847-96DF-5E285F193BE0}"/>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56498589-649A-45B6-AD76-0EF566AD01A0}"/>
              </a:ext>
            </a:extLst>
          </p:cNvPr>
          <p:cNvGraphicFramePr>
            <a:graphicFrameLocks noGrp="1"/>
          </p:cNvGraphicFramePr>
          <p:nvPr>
            <p:ph type="chart" sz="quarter" idx="13"/>
            <p:extLst>
              <p:ext uri="{D42A27DB-BD31-4B8C-83A1-F6EECF244321}">
                <p14:modId xmlns:p14="http://schemas.microsoft.com/office/powerpoint/2010/main" val="3186294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39997A-91B2-4CD8-924D-65F879933161}"/>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7B1437B2-79CF-41BD-AEFB-F682AB491A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7649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5DD64-1990-4BF1-9D39-98D4DBEB8BD7}"/>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5E20ED85-088C-4F1C-9404-895406437019}"/>
              </a:ext>
            </a:extLst>
          </p:cNvPr>
          <p:cNvGraphicFramePr>
            <a:graphicFrameLocks noGrp="1"/>
          </p:cNvGraphicFramePr>
          <p:nvPr>
            <p:ph type="tbl" sz="quarter" idx="13"/>
            <p:extLst>
              <p:ext uri="{D42A27DB-BD31-4B8C-83A1-F6EECF244321}">
                <p14:modId xmlns:p14="http://schemas.microsoft.com/office/powerpoint/2010/main" val="490968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46151271"/>
                    </a:ext>
                  </a:extLst>
                </a:gridCol>
                <a:gridCol w="740664">
                  <a:extLst>
                    <a:ext uri="{9D8B030D-6E8A-4147-A177-3AD203B41FA5}">
                      <a16:colId xmlns:a16="http://schemas.microsoft.com/office/drawing/2014/main" val="2216139691"/>
                    </a:ext>
                  </a:extLst>
                </a:gridCol>
                <a:gridCol w="740664">
                  <a:extLst>
                    <a:ext uri="{9D8B030D-6E8A-4147-A177-3AD203B41FA5}">
                      <a16:colId xmlns:a16="http://schemas.microsoft.com/office/drawing/2014/main" val="748612430"/>
                    </a:ext>
                  </a:extLst>
                </a:gridCol>
                <a:gridCol w="740664">
                  <a:extLst>
                    <a:ext uri="{9D8B030D-6E8A-4147-A177-3AD203B41FA5}">
                      <a16:colId xmlns:a16="http://schemas.microsoft.com/office/drawing/2014/main" val="2440181775"/>
                    </a:ext>
                  </a:extLst>
                </a:gridCol>
                <a:gridCol w="740664">
                  <a:extLst>
                    <a:ext uri="{9D8B030D-6E8A-4147-A177-3AD203B41FA5}">
                      <a16:colId xmlns:a16="http://schemas.microsoft.com/office/drawing/2014/main" val="1805787445"/>
                    </a:ext>
                  </a:extLst>
                </a:gridCol>
                <a:gridCol w="740664">
                  <a:extLst>
                    <a:ext uri="{9D8B030D-6E8A-4147-A177-3AD203B41FA5}">
                      <a16:colId xmlns:a16="http://schemas.microsoft.com/office/drawing/2014/main" val="1131839970"/>
                    </a:ext>
                  </a:extLst>
                </a:gridCol>
                <a:gridCol w="740664">
                  <a:extLst>
                    <a:ext uri="{9D8B030D-6E8A-4147-A177-3AD203B41FA5}">
                      <a16:colId xmlns:a16="http://schemas.microsoft.com/office/drawing/2014/main" val="2293942120"/>
                    </a:ext>
                  </a:extLst>
                </a:gridCol>
                <a:gridCol w="740664">
                  <a:extLst>
                    <a:ext uri="{9D8B030D-6E8A-4147-A177-3AD203B41FA5}">
                      <a16:colId xmlns:a16="http://schemas.microsoft.com/office/drawing/2014/main" val="409869577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335381722"/>
                  </a:ext>
                </a:extLst>
              </a:tr>
              <a:tr h="370840">
                <a:tc>
                  <a:txBody>
                    <a:bodyPr/>
                    <a:lstStyle/>
                    <a:p>
                      <a:r>
                        <a:rPr lang="en-US" sz="1000" b="1"/>
                        <a:t>Tokio Marine America - 2019-12-09 17:23:00</a:t>
                      </a:r>
                      <a:r>
                        <a:rPr lang="en-US" sz="1000"/>
                        <a:t>
 Our Atlanta office is small but mighty! Our 15 Atlanta employees collected 75 pairs of shoes during their Soles4Souls Shoe Drive. @Soles4Souls collects and distributes shoes for people in need.</a:t>
                      </a:r>
                    </a:p>
                  </a:txBody>
                  <a:tcPr/>
                </a:tc>
                <a:tc>
                  <a:txBody>
                    <a:bodyPr/>
                    <a:lstStyle/>
                    <a:p>
                      <a:r>
                        <a:rPr lang="en-US" sz="1000"/>
                        <a:t>18</a:t>
                      </a:r>
                    </a:p>
                  </a:txBody>
                  <a:tcPr/>
                </a:tc>
                <a:tc>
                  <a:txBody>
                    <a:bodyPr/>
                    <a:lstStyle/>
                    <a:p>
                      <a:r>
                        <a:rPr lang="en-US" sz="1000"/>
                        <a:t>14</a:t>
                      </a:r>
                    </a:p>
                  </a:txBody>
                  <a:tcPr/>
                </a:tc>
                <a:tc>
                  <a:txBody>
                    <a:bodyPr/>
                    <a:lstStyle/>
                    <a:p>
                      <a:r>
                        <a:rPr lang="en-US" sz="1000"/>
                        <a:t>2</a:t>
                      </a:r>
                    </a:p>
                  </a:txBody>
                  <a:tcPr/>
                </a:tc>
                <a:tc>
                  <a:txBody>
                    <a:bodyPr/>
                    <a:lstStyle/>
                    <a:p>
                      <a:r>
                        <a:rPr lang="en-US" sz="1000"/>
                        <a:t>2</a:t>
                      </a:r>
                    </a:p>
                  </a:txBody>
                  <a:tcPr/>
                </a:tc>
                <a:tc>
                  <a:txBody>
                    <a:bodyPr/>
                    <a:lstStyle/>
                    <a:p>
                      <a:r>
                        <a:rPr lang="en-US" sz="1000"/>
                        <a:t>5.6426 %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103235391"/>
                  </a:ext>
                </a:extLst>
              </a:tr>
              <a:tr h="370840">
                <a:tc>
                  <a:txBody>
                    <a:bodyPr/>
                    <a:lstStyle/>
                    <a:p>
                      <a:r>
                        <a:rPr lang="en-US" sz="1000" b="1"/>
                        <a:t>Tokio Marine America - 2019-12-31 16:06:01</a:t>
                      </a:r>
                      <a:r>
                        <a:rPr lang="en-US" sz="1000"/>
                        <a:t>
 Happy New Year! To celebrate 2020, we will be closing early today at 3:00 p.m. local time and stay closed through New Year's Day. We'll re-open on January 2, 2020!</a:t>
                      </a:r>
                    </a:p>
                  </a:txBody>
                  <a:tcPr/>
                </a:tc>
                <a:tc>
                  <a:txBody>
                    <a:bodyPr/>
                    <a:lstStyle/>
                    <a:p>
                      <a:r>
                        <a:rPr lang="en-US" sz="1000"/>
                        <a:t>17</a:t>
                      </a:r>
                    </a:p>
                  </a:txBody>
                  <a:tcPr/>
                </a:tc>
                <a:tc>
                  <a:txBody>
                    <a:bodyPr/>
                    <a:lstStyle/>
                    <a:p>
                      <a:r>
                        <a:rPr lang="en-US" sz="1000"/>
                        <a:t>15</a:t>
                      </a:r>
                    </a:p>
                  </a:txBody>
                  <a:tcPr/>
                </a:tc>
                <a:tc>
                  <a:txBody>
                    <a:bodyPr/>
                    <a:lstStyle/>
                    <a:p>
                      <a:r>
                        <a:rPr lang="en-US" sz="1000"/>
                        <a:t>0</a:t>
                      </a:r>
                    </a:p>
                  </a:txBody>
                  <a:tcPr/>
                </a:tc>
                <a:tc>
                  <a:txBody>
                    <a:bodyPr/>
                    <a:lstStyle/>
                    <a:p>
                      <a:r>
                        <a:rPr lang="en-US" sz="1000"/>
                        <a:t>2</a:t>
                      </a:r>
                    </a:p>
                  </a:txBody>
                  <a:tcPr/>
                </a:tc>
                <a:tc>
                  <a:txBody>
                    <a:bodyPr/>
                    <a:lstStyle/>
                    <a:p>
                      <a:r>
                        <a:rPr lang="en-US" sz="1000"/>
                        <a:t>5.2308 %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429188583"/>
                  </a:ext>
                </a:extLst>
              </a:tr>
              <a:tr h="370840">
                <a:tc>
                  <a:txBody>
                    <a:bodyPr/>
                    <a:lstStyle/>
                    <a:p>
                      <a:r>
                        <a:rPr lang="en-US" sz="1000" b="1"/>
                        <a:t>Tokio Marine America - 2019-12-24 17:19:00</a:t>
                      </a:r>
                      <a:r>
                        <a:rPr lang="en-US" sz="1000"/>
                        <a:t>
 With the holiday season comes holiday parties! We thought we'd share a few of our best photos to show off our #TeamTMA employees.</a:t>
                      </a:r>
                    </a:p>
                  </a:txBody>
                  <a:tcPr/>
                </a:tc>
                <a:tc>
                  <a:txBody>
                    <a:bodyPr/>
                    <a:lstStyle/>
                    <a:p>
                      <a:r>
                        <a:rPr lang="en-US" sz="1000"/>
                        <a:t>14</a:t>
                      </a:r>
                    </a:p>
                  </a:txBody>
                  <a:tcPr/>
                </a:tc>
                <a:tc>
                  <a:txBody>
                    <a:bodyPr/>
                    <a:lstStyle/>
                    <a:p>
                      <a:r>
                        <a:rPr lang="en-US" sz="1000"/>
                        <a:t>13</a:t>
                      </a:r>
                    </a:p>
                  </a:txBody>
                  <a:tcPr/>
                </a:tc>
                <a:tc>
                  <a:txBody>
                    <a:bodyPr/>
                    <a:lstStyle/>
                    <a:p>
                      <a:r>
                        <a:rPr lang="en-US" sz="1000"/>
                        <a:t>0</a:t>
                      </a:r>
                    </a:p>
                  </a:txBody>
                  <a:tcPr/>
                </a:tc>
                <a:tc>
                  <a:txBody>
                    <a:bodyPr/>
                    <a:lstStyle/>
                    <a:p>
                      <a:r>
                        <a:rPr lang="en-US" sz="1000"/>
                        <a:t>1</a:t>
                      </a:r>
                    </a:p>
                  </a:txBody>
                  <a:tcPr/>
                </a:tc>
                <a:tc>
                  <a:txBody>
                    <a:bodyPr/>
                    <a:lstStyle/>
                    <a:p>
                      <a:r>
                        <a:rPr lang="en-US" sz="1000"/>
                        <a:t>4.3210 %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2324867765"/>
                  </a:ext>
                </a:extLst>
              </a:tr>
            </a:tbl>
          </a:graphicData>
        </a:graphic>
      </p:graphicFrame>
      <p:sp>
        <p:nvSpPr>
          <p:cNvPr id="4" name="Text Placeholder 3">
            <a:extLst>
              <a:ext uri="{FF2B5EF4-FFF2-40B4-BE49-F238E27FC236}">
                <a16:creationId xmlns:a16="http://schemas.microsoft.com/office/drawing/2014/main" id="{6DAE1908-1597-4272-B29B-7979D873EE54}"/>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678028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652B1-AE2D-40D7-B71F-4579111E4379}"/>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B3A44E88-2AFB-4E3F-8D1C-288C81541FC1}"/>
              </a:ext>
            </a:extLst>
          </p:cNvPr>
          <p:cNvGraphicFramePr>
            <a:graphicFrameLocks noGrp="1"/>
          </p:cNvGraphicFramePr>
          <p:nvPr>
            <p:ph type="tbl" sz="quarter" idx="13"/>
            <p:extLst>
              <p:ext uri="{D42A27DB-BD31-4B8C-83A1-F6EECF244321}">
                <p14:modId xmlns:p14="http://schemas.microsoft.com/office/powerpoint/2010/main" val="37335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56951012"/>
                    </a:ext>
                  </a:extLst>
                </a:gridCol>
                <a:gridCol w="411480">
                  <a:extLst>
                    <a:ext uri="{9D8B030D-6E8A-4147-A177-3AD203B41FA5}">
                      <a16:colId xmlns:a16="http://schemas.microsoft.com/office/drawing/2014/main" val="1708670844"/>
                    </a:ext>
                  </a:extLst>
                </a:gridCol>
                <a:gridCol w="411480">
                  <a:extLst>
                    <a:ext uri="{9D8B030D-6E8A-4147-A177-3AD203B41FA5}">
                      <a16:colId xmlns:a16="http://schemas.microsoft.com/office/drawing/2014/main" val="2642357995"/>
                    </a:ext>
                  </a:extLst>
                </a:gridCol>
                <a:gridCol w="411480">
                  <a:extLst>
                    <a:ext uri="{9D8B030D-6E8A-4147-A177-3AD203B41FA5}">
                      <a16:colId xmlns:a16="http://schemas.microsoft.com/office/drawing/2014/main" val="693832821"/>
                    </a:ext>
                  </a:extLst>
                </a:gridCol>
                <a:gridCol w="411480">
                  <a:extLst>
                    <a:ext uri="{9D8B030D-6E8A-4147-A177-3AD203B41FA5}">
                      <a16:colId xmlns:a16="http://schemas.microsoft.com/office/drawing/2014/main" val="3446128920"/>
                    </a:ext>
                  </a:extLst>
                </a:gridCol>
                <a:gridCol w="411480">
                  <a:extLst>
                    <a:ext uri="{9D8B030D-6E8A-4147-A177-3AD203B41FA5}">
                      <a16:colId xmlns:a16="http://schemas.microsoft.com/office/drawing/2014/main" val="1331193627"/>
                    </a:ext>
                  </a:extLst>
                </a:gridCol>
                <a:gridCol w="411480">
                  <a:extLst>
                    <a:ext uri="{9D8B030D-6E8A-4147-A177-3AD203B41FA5}">
                      <a16:colId xmlns:a16="http://schemas.microsoft.com/office/drawing/2014/main" val="657195977"/>
                    </a:ext>
                  </a:extLst>
                </a:gridCol>
                <a:gridCol w="411480">
                  <a:extLst>
                    <a:ext uri="{9D8B030D-6E8A-4147-A177-3AD203B41FA5}">
                      <a16:colId xmlns:a16="http://schemas.microsoft.com/office/drawing/2014/main" val="1413232026"/>
                    </a:ext>
                  </a:extLst>
                </a:gridCol>
                <a:gridCol w="411480">
                  <a:extLst>
                    <a:ext uri="{9D8B030D-6E8A-4147-A177-3AD203B41FA5}">
                      <a16:colId xmlns:a16="http://schemas.microsoft.com/office/drawing/2014/main" val="2972005553"/>
                    </a:ext>
                  </a:extLst>
                </a:gridCol>
                <a:gridCol w="411480">
                  <a:extLst>
                    <a:ext uri="{9D8B030D-6E8A-4147-A177-3AD203B41FA5}">
                      <a16:colId xmlns:a16="http://schemas.microsoft.com/office/drawing/2014/main" val="3889338613"/>
                    </a:ext>
                  </a:extLst>
                </a:gridCol>
                <a:gridCol w="411480">
                  <a:extLst>
                    <a:ext uri="{9D8B030D-6E8A-4147-A177-3AD203B41FA5}">
                      <a16:colId xmlns:a16="http://schemas.microsoft.com/office/drawing/2014/main" val="1192458195"/>
                    </a:ext>
                  </a:extLst>
                </a:gridCol>
                <a:gridCol w="411480">
                  <a:extLst>
                    <a:ext uri="{9D8B030D-6E8A-4147-A177-3AD203B41FA5}">
                      <a16:colId xmlns:a16="http://schemas.microsoft.com/office/drawing/2014/main" val="1009268829"/>
                    </a:ext>
                  </a:extLst>
                </a:gridCol>
                <a:gridCol w="411480">
                  <a:extLst>
                    <a:ext uri="{9D8B030D-6E8A-4147-A177-3AD203B41FA5}">
                      <a16:colId xmlns:a16="http://schemas.microsoft.com/office/drawing/2014/main" val="1874672526"/>
                    </a:ext>
                  </a:extLst>
                </a:gridCol>
                <a:gridCol w="411480">
                  <a:extLst>
                    <a:ext uri="{9D8B030D-6E8A-4147-A177-3AD203B41FA5}">
                      <a16:colId xmlns:a16="http://schemas.microsoft.com/office/drawing/2014/main" val="2721734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05161180"/>
                  </a:ext>
                </a:extLst>
              </a:tr>
              <a:tr h="370840">
                <a:tc>
                  <a:txBody>
                    <a:bodyPr/>
                    <a:lstStyle/>
                    <a:p>
                      <a:r>
                        <a:rPr lang="en-US" sz="1000"/>
                        <a:t>TMAmerica</a:t>
                      </a:r>
                    </a:p>
                  </a:txBody>
                  <a:tcPr/>
                </a:tc>
                <a:tc>
                  <a:txBody>
                    <a:bodyPr/>
                    <a:lstStyle/>
                    <a:p>
                      <a:r>
                        <a:rPr lang="en-US" sz="1000"/>
                        <a:t>164</a:t>
                      </a:r>
                    </a:p>
                  </a:txBody>
                  <a:tcPr/>
                </a:tc>
                <a:tc>
                  <a:txBody>
                    <a:bodyPr/>
                    <a:lstStyle/>
                    <a:p>
                      <a:r>
                        <a:rPr lang="en-US" sz="1000"/>
                        <a:t>5</a:t>
                      </a:r>
                    </a:p>
                  </a:txBody>
                  <a:tcPr/>
                </a:tc>
                <a:tc>
                  <a:txBody>
                    <a:bodyPr/>
                    <a:lstStyle/>
                    <a:p>
                      <a:r>
                        <a:rPr lang="en-US" sz="1000"/>
                        <a:t>16</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19</a:t>
                      </a:r>
                    </a:p>
                  </a:txBody>
                  <a:tcPr/>
                </a:tc>
                <a:tc>
                  <a:txBody>
                    <a:bodyPr/>
                    <a:lstStyle/>
                    <a:p>
                      <a:r>
                        <a:rPr lang="en-US" sz="1000"/>
                        <a:t>52</a:t>
                      </a:r>
                    </a:p>
                  </a:txBody>
                  <a:tcPr/>
                </a:tc>
                <a:tc>
                  <a:txBody>
                    <a:bodyPr/>
                    <a:lstStyle/>
                    <a:p>
                      <a:r>
                        <a:rPr lang="en-US" sz="1000"/>
                        <a:t>5</a:t>
                      </a:r>
                    </a:p>
                  </a:txBody>
                  <a:tcPr/>
                </a:tc>
                <a:tc>
                  <a:txBody>
                    <a:bodyPr/>
                    <a:lstStyle/>
                    <a:p>
                      <a:r>
                        <a:rPr lang="en-US" sz="1000"/>
                        <a:t>5</a:t>
                      </a:r>
                    </a:p>
                  </a:txBody>
                  <a:tcPr/>
                </a:tc>
                <a:tc>
                  <a:txBody>
                    <a:bodyPr/>
                    <a:lstStyle/>
                    <a:p>
                      <a:r>
                        <a:rPr lang="en-US" sz="1000"/>
                        <a:t>2.9503 %</a:t>
                      </a:r>
                    </a:p>
                  </a:txBody>
                  <a:tcPr/>
                </a:tc>
                <a:tc>
                  <a:txBody>
                    <a:bodyPr/>
                    <a:lstStyle/>
                    <a:p>
                      <a:r>
                        <a:rPr lang="en-US" sz="1000"/>
                        <a:t>0.0 %</a:t>
                      </a:r>
                    </a:p>
                  </a:txBody>
                  <a:tcPr/>
                </a:tc>
                <a:extLst>
                  <a:ext uri="{0D108BD9-81ED-4DB2-BD59-A6C34878D82A}">
                    <a16:rowId xmlns:a16="http://schemas.microsoft.com/office/drawing/2014/main" val="3138626552"/>
                  </a:ext>
                </a:extLst>
              </a:tr>
            </a:tbl>
          </a:graphicData>
        </a:graphic>
      </p:graphicFrame>
      <p:sp>
        <p:nvSpPr>
          <p:cNvPr id="4" name="Text Placeholder 3">
            <a:extLst>
              <a:ext uri="{FF2B5EF4-FFF2-40B4-BE49-F238E27FC236}">
                <a16:creationId xmlns:a16="http://schemas.microsoft.com/office/drawing/2014/main" id="{EA4C8777-20B0-4619-B613-8C46C031E994}"/>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677127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81442-83FE-4CFD-8C40-F454C1A90CA8}"/>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9475560B-AB59-4CFB-A14F-98902F76C84C}"/>
              </a:ext>
            </a:extLst>
          </p:cNvPr>
          <p:cNvGraphicFramePr>
            <a:graphicFrameLocks noGrp="1"/>
          </p:cNvGraphicFramePr>
          <p:nvPr>
            <p:ph type="chart" sz="quarter" idx="13"/>
            <p:extLst>
              <p:ext uri="{D42A27DB-BD31-4B8C-83A1-F6EECF244321}">
                <p14:modId xmlns:p14="http://schemas.microsoft.com/office/powerpoint/2010/main" val="1237652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113A5B-C5F4-45AA-BE35-FAA9354CA2F8}"/>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F9A557AD-D439-4F6F-801E-7D54A11BE2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2667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B9F3A-1F6C-4616-B1D9-92338C728722}"/>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2F36935F-2121-4040-916D-7A298C85469E}"/>
              </a:ext>
            </a:extLst>
          </p:cNvPr>
          <p:cNvGraphicFramePr>
            <a:graphicFrameLocks noGrp="1"/>
          </p:cNvGraphicFramePr>
          <p:nvPr>
            <p:ph type="chart" sz="quarter" idx="13"/>
            <p:extLst>
              <p:ext uri="{D42A27DB-BD31-4B8C-83A1-F6EECF244321}">
                <p14:modId xmlns:p14="http://schemas.microsoft.com/office/powerpoint/2010/main" val="384024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01C1DA-D48F-49F8-B2F6-E48FA37DA532}"/>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99452DE4-E33E-4159-A3AA-342B0CF672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8701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6E1C9-4CFC-470C-8DFB-F14F918F750B}"/>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38DB1DE5-2400-429D-9F67-8B539F15A76D}"/>
              </a:ext>
            </a:extLst>
          </p:cNvPr>
          <p:cNvGraphicFramePr>
            <a:graphicFrameLocks noGrp="1"/>
          </p:cNvGraphicFramePr>
          <p:nvPr>
            <p:ph type="chart" sz="quarter" idx="13"/>
            <p:extLst>
              <p:ext uri="{D42A27DB-BD31-4B8C-83A1-F6EECF244321}">
                <p14:modId xmlns:p14="http://schemas.microsoft.com/office/powerpoint/2010/main" val="3830123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A3C875-EC12-40A0-9591-2C48EF13B18C}"/>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9F148F6D-AB13-437A-873D-939595499D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1469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B479-D80D-4ED1-B738-5EB63CB57A7C}"/>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FB22E23B-A671-4B2A-9CAB-87FC91AA2AC0}"/>
              </a:ext>
            </a:extLst>
          </p:cNvPr>
          <p:cNvGraphicFramePr>
            <a:graphicFrameLocks noGrp="1"/>
          </p:cNvGraphicFramePr>
          <p:nvPr>
            <p:ph type="tbl" sz="quarter" idx="13"/>
            <p:extLst>
              <p:ext uri="{D42A27DB-BD31-4B8C-83A1-F6EECF244321}">
                <p14:modId xmlns:p14="http://schemas.microsoft.com/office/powerpoint/2010/main" val="1882000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79438689"/>
                    </a:ext>
                  </a:extLst>
                </a:gridCol>
                <a:gridCol w="493776">
                  <a:extLst>
                    <a:ext uri="{9D8B030D-6E8A-4147-A177-3AD203B41FA5}">
                      <a16:colId xmlns:a16="http://schemas.microsoft.com/office/drawing/2014/main" val="3813228881"/>
                    </a:ext>
                  </a:extLst>
                </a:gridCol>
                <a:gridCol w="1069848">
                  <a:extLst>
                    <a:ext uri="{9D8B030D-6E8A-4147-A177-3AD203B41FA5}">
                      <a16:colId xmlns:a16="http://schemas.microsoft.com/office/drawing/2014/main" val="212296806"/>
                    </a:ext>
                  </a:extLst>
                </a:gridCol>
                <a:gridCol w="1069848">
                  <a:extLst>
                    <a:ext uri="{9D8B030D-6E8A-4147-A177-3AD203B41FA5}">
                      <a16:colId xmlns:a16="http://schemas.microsoft.com/office/drawing/2014/main" val="1994173566"/>
                    </a:ext>
                  </a:extLst>
                </a:gridCol>
                <a:gridCol w="1069848">
                  <a:extLst>
                    <a:ext uri="{9D8B030D-6E8A-4147-A177-3AD203B41FA5}">
                      <a16:colId xmlns:a16="http://schemas.microsoft.com/office/drawing/2014/main" val="3894179701"/>
                    </a:ext>
                  </a:extLst>
                </a:gridCol>
                <a:gridCol w="1069848">
                  <a:extLst>
                    <a:ext uri="{9D8B030D-6E8A-4147-A177-3AD203B41FA5}">
                      <a16:colId xmlns:a16="http://schemas.microsoft.com/office/drawing/2014/main" val="52264355"/>
                    </a:ext>
                  </a:extLst>
                </a:gridCol>
                <a:gridCol w="1069848">
                  <a:extLst>
                    <a:ext uri="{9D8B030D-6E8A-4147-A177-3AD203B41FA5}">
                      <a16:colId xmlns:a16="http://schemas.microsoft.com/office/drawing/2014/main" val="270856064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566056832"/>
                  </a:ext>
                </a:extLst>
              </a:tr>
              <a:tr h="370840">
                <a:tc>
                  <a:txBody>
                    <a:bodyPr/>
                    <a:lstStyle/>
                    <a:p>
                      <a:r>
                        <a:rPr lang="en-US" sz="1000" b="1"/>
                        <a:t>@TokioMAmerica - 2019-12-10 05:10:05</a:t>
                      </a:r>
                      <a:r>
                        <a:rPr lang="en-US" sz="1000"/>
                        <a:t>
 Missing, worn, or misfit shoes can lead to pain and missed opportunities. In partnership with @Soles4Souls, our 15 Atlanta employees collected 75 pairs of shoes during their holiday shoe drive. Way to go #TeamTMA! https://t.co/zW1YcKiOSw</a:t>
                      </a:r>
                    </a:p>
                  </a:txBody>
                  <a:tcPr/>
                </a:tc>
                <a:tc>
                  <a:txBody>
                    <a:bodyPr/>
                    <a:lstStyle/>
                    <a:p>
                      <a:r>
                        <a:rPr lang="en-US" sz="1000"/>
                        <a:t>12/17/2019 06:15:10</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1</a:t>
                      </a:r>
                    </a:p>
                  </a:txBody>
                  <a:tcPr/>
                </a:tc>
                <a:tc>
                  <a:txBody>
                    <a:bodyPr/>
                    <a:lstStyle/>
                    <a:p>
                      <a:r>
                        <a:rPr lang="en-US" sz="1000"/>
                        <a:t>5.0000 %</a:t>
                      </a:r>
                    </a:p>
                  </a:txBody>
                  <a:tcPr/>
                </a:tc>
                <a:extLst>
                  <a:ext uri="{0D108BD9-81ED-4DB2-BD59-A6C34878D82A}">
                    <a16:rowId xmlns:a16="http://schemas.microsoft.com/office/drawing/2014/main" val="1936693458"/>
                  </a:ext>
                </a:extLst>
              </a:tr>
              <a:tr h="370840">
                <a:tc>
                  <a:txBody>
                    <a:bodyPr/>
                    <a:lstStyle/>
                    <a:p>
                      <a:r>
                        <a:rPr lang="en-US" sz="1000" b="1"/>
                        <a:t>@TokioMAmerica - 2019-12-13 17:05:27</a:t>
                      </a:r>
                      <a:r>
                        <a:rPr lang="en-US" sz="1000"/>
                        <a:t>
 Our Pasadena office has selected @USHSNews as their local charity of the month. Union Station Homeless Services is part of a premier group of human services agencies in Los Angeles County that are leading the way to ending homelessness in the community. https://t.co/6iHU6NYrmF</a:t>
                      </a:r>
                    </a:p>
                  </a:txBody>
                  <a:tcPr/>
                </a:tc>
                <a:tc>
                  <a:txBody>
                    <a:bodyPr/>
                    <a:lstStyle/>
                    <a:p>
                      <a:r>
                        <a:rPr lang="en-US" sz="1000"/>
                        <a:t>12/17/2019 06:15:10</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2</a:t>
                      </a:r>
                    </a:p>
                  </a:txBody>
                  <a:tcPr/>
                </a:tc>
                <a:tc>
                  <a:txBody>
                    <a:bodyPr/>
                    <a:lstStyle/>
                    <a:p>
                      <a:r>
                        <a:rPr lang="en-US" sz="1000"/>
                        <a:t>4.9689 %</a:t>
                      </a:r>
                    </a:p>
                  </a:txBody>
                  <a:tcPr/>
                </a:tc>
                <a:extLst>
                  <a:ext uri="{0D108BD9-81ED-4DB2-BD59-A6C34878D82A}">
                    <a16:rowId xmlns:a16="http://schemas.microsoft.com/office/drawing/2014/main" val="1253128511"/>
                  </a:ext>
                </a:extLst>
              </a:tr>
              <a:tr h="370840">
                <a:tc>
                  <a:txBody>
                    <a:bodyPr/>
                    <a:lstStyle/>
                    <a:p>
                      <a:r>
                        <a:rPr lang="en-US" sz="1000" b="1"/>
                        <a:t>@TokioMAmerica - 2019-12-31 16:05:16</a:t>
                      </a:r>
                      <a:r>
                        <a:rPr lang="en-US" sz="1000"/>
                        <a:t>
 Happy New Year! To celebrate 2020, we will be closing early today at 3:00 p.m. local time and stay closed through New Year's Day. We'll re-open on January 2, 2020! https://t.co/3kkEc45Rsb</a:t>
                      </a:r>
                    </a:p>
                  </a:txBody>
                  <a:tcPr/>
                </a:tc>
                <a:tc>
                  <a:txBody>
                    <a:bodyPr/>
                    <a:lstStyle/>
                    <a:p>
                      <a:r>
                        <a:rPr lang="en-US" sz="1000"/>
                        <a:t>01/01/2020 18:15:07</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3.6585 %</a:t>
                      </a:r>
                    </a:p>
                  </a:txBody>
                  <a:tcPr/>
                </a:tc>
                <a:extLst>
                  <a:ext uri="{0D108BD9-81ED-4DB2-BD59-A6C34878D82A}">
                    <a16:rowId xmlns:a16="http://schemas.microsoft.com/office/drawing/2014/main" val="1896559396"/>
                  </a:ext>
                </a:extLst>
              </a:tr>
            </a:tbl>
          </a:graphicData>
        </a:graphic>
      </p:graphicFrame>
      <p:sp>
        <p:nvSpPr>
          <p:cNvPr id="4" name="Text Placeholder 3">
            <a:extLst>
              <a:ext uri="{FF2B5EF4-FFF2-40B4-BE49-F238E27FC236}">
                <a16:creationId xmlns:a16="http://schemas.microsoft.com/office/drawing/2014/main" id="{9115354B-AB25-4591-9B9C-B5D1BF65069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116568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C1786-DFAA-429E-B25B-6762F62F559C}"/>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698A3A0A-610E-4A4D-A928-B695B46F3952}"/>
              </a:ext>
            </a:extLst>
          </p:cNvPr>
          <p:cNvGraphicFramePr>
            <a:graphicFrameLocks noGrp="1"/>
          </p:cNvGraphicFramePr>
          <p:nvPr>
            <p:ph type="tbl" sz="quarter" idx="13"/>
            <p:extLst>
              <p:ext uri="{D42A27DB-BD31-4B8C-83A1-F6EECF244321}">
                <p14:modId xmlns:p14="http://schemas.microsoft.com/office/powerpoint/2010/main" val="3401313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258323"/>
                    </a:ext>
                  </a:extLst>
                </a:gridCol>
                <a:gridCol w="411480">
                  <a:extLst>
                    <a:ext uri="{9D8B030D-6E8A-4147-A177-3AD203B41FA5}">
                      <a16:colId xmlns:a16="http://schemas.microsoft.com/office/drawing/2014/main" val="1338070275"/>
                    </a:ext>
                  </a:extLst>
                </a:gridCol>
                <a:gridCol w="411480">
                  <a:extLst>
                    <a:ext uri="{9D8B030D-6E8A-4147-A177-3AD203B41FA5}">
                      <a16:colId xmlns:a16="http://schemas.microsoft.com/office/drawing/2014/main" val="1586387378"/>
                    </a:ext>
                  </a:extLst>
                </a:gridCol>
                <a:gridCol w="411480">
                  <a:extLst>
                    <a:ext uri="{9D8B030D-6E8A-4147-A177-3AD203B41FA5}">
                      <a16:colId xmlns:a16="http://schemas.microsoft.com/office/drawing/2014/main" val="3514523921"/>
                    </a:ext>
                  </a:extLst>
                </a:gridCol>
                <a:gridCol w="411480">
                  <a:extLst>
                    <a:ext uri="{9D8B030D-6E8A-4147-A177-3AD203B41FA5}">
                      <a16:colId xmlns:a16="http://schemas.microsoft.com/office/drawing/2014/main" val="4202224672"/>
                    </a:ext>
                  </a:extLst>
                </a:gridCol>
                <a:gridCol w="411480">
                  <a:extLst>
                    <a:ext uri="{9D8B030D-6E8A-4147-A177-3AD203B41FA5}">
                      <a16:colId xmlns:a16="http://schemas.microsoft.com/office/drawing/2014/main" val="1968704536"/>
                    </a:ext>
                  </a:extLst>
                </a:gridCol>
                <a:gridCol w="411480">
                  <a:extLst>
                    <a:ext uri="{9D8B030D-6E8A-4147-A177-3AD203B41FA5}">
                      <a16:colId xmlns:a16="http://schemas.microsoft.com/office/drawing/2014/main" val="1490825421"/>
                    </a:ext>
                  </a:extLst>
                </a:gridCol>
                <a:gridCol w="411480">
                  <a:extLst>
                    <a:ext uri="{9D8B030D-6E8A-4147-A177-3AD203B41FA5}">
                      <a16:colId xmlns:a16="http://schemas.microsoft.com/office/drawing/2014/main" val="2244089224"/>
                    </a:ext>
                  </a:extLst>
                </a:gridCol>
                <a:gridCol w="411480">
                  <a:extLst>
                    <a:ext uri="{9D8B030D-6E8A-4147-A177-3AD203B41FA5}">
                      <a16:colId xmlns:a16="http://schemas.microsoft.com/office/drawing/2014/main" val="1785049349"/>
                    </a:ext>
                  </a:extLst>
                </a:gridCol>
                <a:gridCol w="411480">
                  <a:extLst>
                    <a:ext uri="{9D8B030D-6E8A-4147-A177-3AD203B41FA5}">
                      <a16:colId xmlns:a16="http://schemas.microsoft.com/office/drawing/2014/main" val="2490565035"/>
                    </a:ext>
                  </a:extLst>
                </a:gridCol>
                <a:gridCol w="411480">
                  <a:extLst>
                    <a:ext uri="{9D8B030D-6E8A-4147-A177-3AD203B41FA5}">
                      <a16:colId xmlns:a16="http://schemas.microsoft.com/office/drawing/2014/main" val="2164615690"/>
                    </a:ext>
                  </a:extLst>
                </a:gridCol>
                <a:gridCol w="411480">
                  <a:extLst>
                    <a:ext uri="{9D8B030D-6E8A-4147-A177-3AD203B41FA5}">
                      <a16:colId xmlns:a16="http://schemas.microsoft.com/office/drawing/2014/main" val="612480105"/>
                    </a:ext>
                  </a:extLst>
                </a:gridCol>
                <a:gridCol w="411480">
                  <a:extLst>
                    <a:ext uri="{9D8B030D-6E8A-4147-A177-3AD203B41FA5}">
                      <a16:colId xmlns:a16="http://schemas.microsoft.com/office/drawing/2014/main" val="216617725"/>
                    </a:ext>
                  </a:extLst>
                </a:gridCol>
                <a:gridCol w="411480">
                  <a:extLst>
                    <a:ext uri="{9D8B030D-6E8A-4147-A177-3AD203B41FA5}">
                      <a16:colId xmlns:a16="http://schemas.microsoft.com/office/drawing/2014/main" val="408911891"/>
                    </a:ext>
                  </a:extLst>
                </a:gridCol>
                <a:gridCol w="411480">
                  <a:extLst>
                    <a:ext uri="{9D8B030D-6E8A-4147-A177-3AD203B41FA5}">
                      <a16:colId xmlns:a16="http://schemas.microsoft.com/office/drawing/2014/main" val="3884413050"/>
                    </a:ext>
                  </a:extLst>
                </a:gridCol>
                <a:gridCol w="411480">
                  <a:extLst>
                    <a:ext uri="{9D8B030D-6E8A-4147-A177-3AD203B41FA5}">
                      <a16:colId xmlns:a16="http://schemas.microsoft.com/office/drawing/2014/main" val="206901243"/>
                    </a:ext>
                  </a:extLst>
                </a:gridCol>
                <a:gridCol w="411480">
                  <a:extLst>
                    <a:ext uri="{9D8B030D-6E8A-4147-A177-3AD203B41FA5}">
                      <a16:colId xmlns:a16="http://schemas.microsoft.com/office/drawing/2014/main" val="141460009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1726821173"/>
                  </a:ext>
                </a:extLst>
              </a:tr>
              <a:tr h="370840">
                <a:tc>
                  <a:txBody>
                    <a:bodyPr/>
                    <a:lstStyle/>
                    <a:p>
                      <a:r>
                        <a:rPr lang="en-US" sz="1000"/>
                        <a:t>Tokio Marine America</a:t>
                      </a:r>
                    </a:p>
                  </a:txBody>
                  <a:tcPr/>
                </a:tc>
                <a:tc>
                  <a:txBody>
                    <a:bodyPr/>
                    <a:lstStyle/>
                    <a:p>
                      <a:r>
                        <a:rPr lang="en-US" sz="1000"/>
                        <a:t>14160</a:t>
                      </a:r>
                    </a:p>
                  </a:txBody>
                  <a:tcPr/>
                </a:tc>
                <a:tc>
                  <a:txBody>
                    <a:bodyPr/>
                    <a:lstStyle/>
                    <a:p>
                      <a:r>
                        <a:rPr lang="en-US" sz="1000"/>
                        <a:t>636</a:t>
                      </a:r>
                    </a:p>
                  </a:txBody>
                  <a:tcPr/>
                </a:tc>
                <a:tc>
                  <a:txBody>
                    <a:bodyPr/>
                    <a:lstStyle/>
                    <a:p>
                      <a:r>
                        <a:rPr lang="en-US" sz="1000"/>
                        <a:t>16</a:t>
                      </a:r>
                    </a:p>
                  </a:txBody>
                  <a:tcPr/>
                </a:tc>
                <a:tc>
                  <a:txBody>
                    <a:bodyPr/>
                    <a:lstStyle/>
                    <a:p>
                      <a:r>
                        <a:rPr lang="en-US" sz="1000"/>
                        <a:t>855</a:t>
                      </a:r>
                    </a:p>
                  </a:txBody>
                  <a:tcPr/>
                </a:tc>
                <a:tc>
                  <a:txBody>
                    <a:bodyPr/>
                    <a:lstStyle/>
                    <a:p>
                      <a:r>
                        <a:rPr lang="en-US" sz="1000"/>
                        <a:t>53.4375</a:t>
                      </a:r>
                    </a:p>
                  </a:txBody>
                  <a:tcPr/>
                </a:tc>
                <a:tc>
                  <a:txBody>
                    <a:bodyPr/>
                    <a:lstStyle/>
                    <a:p>
                      <a:r>
                        <a:rPr lang="en-US" sz="1000"/>
                        <a:t>14</a:t>
                      </a:r>
                    </a:p>
                  </a:txBody>
                  <a:tcPr/>
                </a:tc>
                <a:tc>
                  <a:txBody>
                    <a:bodyPr/>
                    <a:lstStyle/>
                    <a:p>
                      <a:r>
                        <a:rPr lang="en-US" sz="1000"/>
                        <a:t>0.875</a:t>
                      </a:r>
                    </a:p>
                  </a:txBody>
                  <a:tcPr/>
                </a:tc>
                <a:tc>
                  <a:txBody>
                    <a:bodyPr/>
                    <a:lstStyle/>
                    <a:p>
                      <a:r>
                        <a:rPr lang="en-US" sz="1000"/>
                        <a:t>22</a:t>
                      </a:r>
                    </a:p>
                  </a:txBody>
                  <a:tcPr/>
                </a:tc>
                <a:tc>
                  <a:txBody>
                    <a:bodyPr/>
                    <a:lstStyle/>
                    <a:p>
                      <a:r>
                        <a:rPr lang="en-US" sz="1000"/>
                        <a:t>1.375</a:t>
                      </a:r>
                    </a:p>
                  </a:txBody>
                  <a:tcPr/>
                </a:tc>
                <a:tc>
                  <a:txBody>
                    <a:bodyPr/>
                    <a:lstStyle/>
                    <a:p>
                      <a:r>
                        <a:rPr lang="en-US" sz="1000"/>
                        <a:t>922</a:t>
                      </a:r>
                    </a:p>
                  </a:txBody>
                  <a:tcPr/>
                </a:tc>
                <a:tc>
                  <a:txBody>
                    <a:bodyPr/>
                    <a:lstStyle/>
                    <a:p>
                      <a:r>
                        <a:rPr lang="en-US" sz="1000"/>
                        <a:t>57.625</a:t>
                      </a:r>
                    </a:p>
                  </a:txBody>
                  <a:tcPr/>
                </a:tc>
                <a:tc>
                  <a:txBody>
                    <a:bodyPr/>
                    <a:lstStyle/>
                    <a:p>
                      <a:r>
                        <a:rPr lang="en-US" sz="1000"/>
                        <a:t>46300</a:t>
                      </a:r>
                    </a:p>
                  </a:txBody>
                  <a:tcPr/>
                </a:tc>
                <a:tc>
                  <a:txBody>
                    <a:bodyPr/>
                    <a:lstStyle/>
                    <a:p>
                      <a:r>
                        <a:rPr lang="en-US" sz="1000"/>
                        <a:t>2893.75</a:t>
                      </a:r>
                    </a:p>
                  </a:txBody>
                  <a:tcPr/>
                </a:tc>
                <a:tc>
                  <a:txBody>
                    <a:bodyPr/>
                    <a:lstStyle/>
                    <a:p>
                      <a:r>
                        <a:rPr lang="en-US" sz="1000"/>
                        <a:t>0.035846396833453 %</a:t>
                      </a:r>
                    </a:p>
                  </a:txBody>
                  <a:tcPr/>
                </a:tc>
                <a:tc>
                  <a:txBody>
                    <a:bodyPr/>
                    <a:lstStyle/>
                    <a:p>
                      <a:r>
                        <a:rPr lang="en-US" sz="1000"/>
                        <a:t>748</a:t>
                      </a:r>
                    </a:p>
                  </a:txBody>
                  <a:tcPr/>
                </a:tc>
                <a:tc>
                  <a:txBody>
                    <a:bodyPr/>
                    <a:lstStyle/>
                    <a:p>
                      <a:r>
                        <a:rPr lang="en-US" sz="1000"/>
                        <a:t>342.54343333333</a:t>
                      </a:r>
                    </a:p>
                  </a:txBody>
                  <a:tcPr/>
                </a:tc>
                <a:extLst>
                  <a:ext uri="{0D108BD9-81ED-4DB2-BD59-A6C34878D82A}">
                    <a16:rowId xmlns:a16="http://schemas.microsoft.com/office/drawing/2014/main" val="1101032860"/>
                  </a:ext>
                </a:extLst>
              </a:tr>
            </a:tbl>
          </a:graphicData>
        </a:graphic>
      </p:graphicFrame>
      <p:sp>
        <p:nvSpPr>
          <p:cNvPr id="4" name="Text Placeholder 3">
            <a:extLst>
              <a:ext uri="{FF2B5EF4-FFF2-40B4-BE49-F238E27FC236}">
                <a16:creationId xmlns:a16="http://schemas.microsoft.com/office/drawing/2014/main" id="{FD4E8EA8-5B34-4076-A49A-8C6EC4E6B07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543395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C1018-CD8E-41BA-AB17-18B5F6F1E828}"/>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E1D74E65-2005-4E82-B50D-3002D1FD78EE}"/>
              </a:ext>
            </a:extLst>
          </p:cNvPr>
          <p:cNvGraphicFramePr>
            <a:graphicFrameLocks noGrp="1"/>
          </p:cNvGraphicFramePr>
          <p:nvPr>
            <p:ph type="chart" sz="quarter" idx="13"/>
            <p:extLst>
              <p:ext uri="{D42A27DB-BD31-4B8C-83A1-F6EECF244321}">
                <p14:modId xmlns:p14="http://schemas.microsoft.com/office/powerpoint/2010/main" val="1546299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C46B0C-1204-4D7B-B913-22ADD43712C5}"/>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49A0460B-682C-4A7F-A636-668A958628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2147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6C18D-C26F-4867-B618-F4A898BC2493}"/>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78A3574D-05E9-4172-BB43-5785E1079079}"/>
              </a:ext>
            </a:extLst>
          </p:cNvPr>
          <p:cNvGraphicFramePr>
            <a:graphicFrameLocks noGrp="1"/>
          </p:cNvGraphicFramePr>
          <p:nvPr>
            <p:ph type="chart" sz="quarter" idx="13"/>
            <p:extLst>
              <p:ext uri="{D42A27DB-BD31-4B8C-83A1-F6EECF244321}">
                <p14:modId xmlns:p14="http://schemas.microsoft.com/office/powerpoint/2010/main" val="1263447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C46C2E-FB61-4477-947F-A0B0378464D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00ACBE9-354F-4DE7-9D5D-17CD83B687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382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E70D2-43AF-4C3D-AC1B-DA6CD8D489E1}"/>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F7B08AAB-A973-4419-B7D7-924321091A02}"/>
              </a:ext>
            </a:extLst>
          </p:cNvPr>
          <p:cNvGraphicFramePr>
            <a:graphicFrameLocks noGrp="1"/>
          </p:cNvGraphicFramePr>
          <p:nvPr>
            <p:ph type="chart" sz="quarter" idx="13"/>
            <p:extLst>
              <p:ext uri="{D42A27DB-BD31-4B8C-83A1-F6EECF244321}">
                <p14:modId xmlns:p14="http://schemas.microsoft.com/office/powerpoint/2010/main" val="1850228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513DB6-5959-4C45-BDB5-025B47CE7F5F}"/>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E62B3610-2DDA-48BA-B3AD-17322FD783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0115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4FF7-DDDD-457A-A7E1-31AC9989C897}"/>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77931F1D-18FD-4C67-AE01-4E58A5150EAC}"/>
              </a:ext>
            </a:extLst>
          </p:cNvPr>
          <p:cNvGraphicFramePr>
            <a:graphicFrameLocks noGrp="1"/>
          </p:cNvGraphicFramePr>
          <p:nvPr>
            <p:ph type="tbl" sz="quarter" idx="13"/>
            <p:extLst>
              <p:ext uri="{D42A27DB-BD31-4B8C-83A1-F6EECF244321}">
                <p14:modId xmlns:p14="http://schemas.microsoft.com/office/powerpoint/2010/main" val="1606264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61105348"/>
                    </a:ext>
                  </a:extLst>
                </a:gridCol>
                <a:gridCol w="1069847">
                  <a:extLst>
                    <a:ext uri="{9D8B030D-6E8A-4147-A177-3AD203B41FA5}">
                      <a16:colId xmlns:a16="http://schemas.microsoft.com/office/drawing/2014/main" val="59651908"/>
                    </a:ext>
                  </a:extLst>
                </a:gridCol>
                <a:gridCol w="740664">
                  <a:extLst>
                    <a:ext uri="{9D8B030D-6E8A-4147-A177-3AD203B41FA5}">
                      <a16:colId xmlns:a16="http://schemas.microsoft.com/office/drawing/2014/main" val="912201472"/>
                    </a:ext>
                  </a:extLst>
                </a:gridCol>
                <a:gridCol w="493776">
                  <a:extLst>
                    <a:ext uri="{9D8B030D-6E8A-4147-A177-3AD203B41FA5}">
                      <a16:colId xmlns:a16="http://schemas.microsoft.com/office/drawing/2014/main" val="2454830031"/>
                    </a:ext>
                  </a:extLst>
                </a:gridCol>
                <a:gridCol w="493776">
                  <a:extLst>
                    <a:ext uri="{9D8B030D-6E8A-4147-A177-3AD203B41FA5}">
                      <a16:colId xmlns:a16="http://schemas.microsoft.com/office/drawing/2014/main" val="1712222097"/>
                    </a:ext>
                  </a:extLst>
                </a:gridCol>
                <a:gridCol w="493776">
                  <a:extLst>
                    <a:ext uri="{9D8B030D-6E8A-4147-A177-3AD203B41FA5}">
                      <a16:colId xmlns:a16="http://schemas.microsoft.com/office/drawing/2014/main" val="2560411805"/>
                    </a:ext>
                  </a:extLst>
                </a:gridCol>
                <a:gridCol w="493776">
                  <a:extLst>
                    <a:ext uri="{9D8B030D-6E8A-4147-A177-3AD203B41FA5}">
                      <a16:colId xmlns:a16="http://schemas.microsoft.com/office/drawing/2014/main" val="1179370207"/>
                    </a:ext>
                  </a:extLst>
                </a:gridCol>
                <a:gridCol w="493776">
                  <a:extLst>
                    <a:ext uri="{9D8B030D-6E8A-4147-A177-3AD203B41FA5}">
                      <a16:colId xmlns:a16="http://schemas.microsoft.com/office/drawing/2014/main" val="64493697"/>
                    </a:ext>
                  </a:extLst>
                </a:gridCol>
                <a:gridCol w="493776">
                  <a:extLst>
                    <a:ext uri="{9D8B030D-6E8A-4147-A177-3AD203B41FA5}">
                      <a16:colId xmlns:a16="http://schemas.microsoft.com/office/drawing/2014/main" val="2387590598"/>
                    </a:ext>
                  </a:extLst>
                </a:gridCol>
                <a:gridCol w="493776">
                  <a:extLst>
                    <a:ext uri="{9D8B030D-6E8A-4147-A177-3AD203B41FA5}">
                      <a16:colId xmlns:a16="http://schemas.microsoft.com/office/drawing/2014/main" val="3610794372"/>
                    </a:ext>
                  </a:extLst>
                </a:gridCol>
                <a:gridCol w="493776">
                  <a:extLst>
                    <a:ext uri="{9D8B030D-6E8A-4147-A177-3AD203B41FA5}">
                      <a16:colId xmlns:a16="http://schemas.microsoft.com/office/drawing/2014/main" val="221128368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33600677"/>
                  </a:ext>
                </a:extLst>
              </a:tr>
              <a:tr h="370840">
                <a:tc>
                  <a:txBody>
                    <a:bodyPr/>
                    <a:lstStyle/>
                    <a:p>
                      <a:r>
                        <a:rPr lang="en-US" sz="1000" b="1"/>
                        <a:t>Tokio Marine America - 2019-12-10 05:10:08</a:t>
                      </a:r>
                      <a:r>
                        <a:rPr lang="en-US" sz="1000"/>
                        <a:t>
  Everyone deserves a good pair of shoes. To help out, our Atlanta office teamed up with Soles4Souls to run an office shoe drive. Our 15 Atlanta employees collected 75 pairs of shoes!</a:t>
                      </a:r>
                    </a:p>
                  </a:txBody>
                  <a:tcPr/>
                </a:tc>
                <a:tc>
                  <a:txBody>
                    <a:bodyPr/>
                    <a:lstStyle/>
                    <a:p>
                      <a:r>
                        <a:rPr lang="en-US" sz="1000"/>
                        <a:t>https://image-store.slidesharecdn.com/6bfebbde-2c5b-4960-9f7a-17b2a8f2dd5b-large.jpeg</a:t>
                      </a:r>
                    </a:p>
                  </a:txBody>
                  <a:tcPr/>
                </a:tc>
                <a:tc>
                  <a:txBody>
                    <a:bodyPr/>
                    <a:lstStyle/>
                    <a:p>
                      <a:r>
                        <a:rPr lang="en-US" sz="1000"/>
                        <a:t>01/15/2020 12:12:24</a:t>
                      </a:r>
                    </a:p>
                  </a:txBody>
                  <a:tcPr/>
                </a:tc>
                <a:tc>
                  <a:txBody>
                    <a:bodyPr/>
                    <a:lstStyle/>
                    <a:p>
                      <a:r>
                        <a:rPr lang="en-US" sz="1000"/>
                        <a:t>Image</a:t>
                      </a:r>
                    </a:p>
                  </a:txBody>
                  <a:tcPr/>
                </a:tc>
                <a:tc>
                  <a:txBody>
                    <a:bodyPr/>
                    <a:lstStyle/>
                    <a:p>
                      <a:r>
                        <a:rPr lang="en-US" sz="1000"/>
                        <a:t>124</a:t>
                      </a:r>
                    </a:p>
                  </a:txBody>
                  <a:tcPr/>
                </a:tc>
                <a:tc>
                  <a:txBody>
                    <a:bodyPr/>
                    <a:lstStyle/>
                    <a:p>
                      <a:r>
                        <a:rPr lang="en-US" sz="1000"/>
                        <a:t>1</a:t>
                      </a:r>
                    </a:p>
                  </a:txBody>
                  <a:tcPr/>
                </a:tc>
                <a:tc>
                  <a:txBody>
                    <a:bodyPr/>
                    <a:lstStyle/>
                    <a:p>
                      <a:r>
                        <a:rPr lang="en-US" sz="1000"/>
                        <a:t>1</a:t>
                      </a:r>
                    </a:p>
                  </a:txBody>
                  <a:tcPr/>
                </a:tc>
                <a:tc>
                  <a:txBody>
                    <a:bodyPr/>
                    <a:lstStyle/>
                    <a:p>
                      <a:r>
                        <a:rPr lang="en-US" sz="1000"/>
                        <a:t>189</a:t>
                      </a:r>
                    </a:p>
                  </a:txBody>
                  <a:tcPr/>
                </a:tc>
                <a:tc>
                  <a:txBody>
                    <a:bodyPr/>
                    <a:lstStyle/>
                    <a:p>
                      <a:r>
                        <a:rPr lang="en-US" sz="1000"/>
                        <a:t>0.05718954248366</a:t>
                      </a:r>
                    </a:p>
                  </a:txBody>
                  <a:tcPr/>
                </a:tc>
                <a:tc>
                  <a:txBody>
                    <a:bodyPr/>
                    <a:lstStyle/>
                    <a:p>
                      <a:r>
                        <a:rPr lang="en-US" sz="1000"/>
                        <a:t>5508</a:t>
                      </a:r>
                    </a:p>
                  </a:txBody>
                  <a:tcPr/>
                </a:tc>
                <a:tc>
                  <a:txBody>
                    <a:bodyPr/>
                    <a:lstStyle/>
                    <a:p>
                      <a:r>
                        <a:rPr lang="en-US" sz="1000"/>
                        <a:t>n/a</a:t>
                      </a:r>
                    </a:p>
                  </a:txBody>
                  <a:tcPr/>
                </a:tc>
                <a:extLst>
                  <a:ext uri="{0D108BD9-81ED-4DB2-BD59-A6C34878D82A}">
                    <a16:rowId xmlns:a16="http://schemas.microsoft.com/office/drawing/2014/main" val="1011620741"/>
                  </a:ext>
                </a:extLst>
              </a:tr>
              <a:tr h="370840">
                <a:tc>
                  <a:txBody>
                    <a:bodyPr/>
                    <a:lstStyle/>
                    <a:p>
                      <a:r>
                        <a:rPr lang="en-US" sz="1000" b="1"/>
                        <a:t>Tokio Marine America - 2019-12-23 17:00:44</a:t>
                      </a:r>
                      <a:r>
                        <a:rPr lang="en-US" sz="1000"/>
                        <a:t>
  It's the end of the year, and it's time to celebrate a job well done. Thank you, #TeamTMA, for your hard work! Let's look forward to the first quarter of the New Year.</a:t>
                      </a:r>
                    </a:p>
                  </a:txBody>
                  <a:tcPr/>
                </a:tc>
                <a:tc>
                  <a:txBody>
                    <a:bodyPr/>
                    <a:lstStyle/>
                    <a:p>
                      <a:r>
                        <a:rPr lang="en-US" sz="1000"/>
                        <a:t>https://image-store.slidesharecdn.com/f28031ad-8fd1-44ba-a504-f7b33732349e-large.jpeg</a:t>
                      </a:r>
                    </a:p>
                  </a:txBody>
                  <a:tcPr/>
                </a:tc>
                <a:tc>
                  <a:txBody>
                    <a:bodyPr/>
                    <a:lstStyle/>
                    <a:p>
                      <a:r>
                        <a:rPr lang="en-US" sz="1000"/>
                        <a:t>01/15/2020 12:12:24</a:t>
                      </a:r>
                    </a:p>
                  </a:txBody>
                  <a:tcPr/>
                </a:tc>
                <a:tc>
                  <a:txBody>
                    <a:bodyPr/>
                    <a:lstStyle/>
                    <a:p>
                      <a:r>
                        <a:rPr lang="en-US" sz="1000"/>
                        <a:t>Image</a:t>
                      </a:r>
                    </a:p>
                  </a:txBody>
                  <a:tcPr/>
                </a:tc>
                <a:tc>
                  <a:txBody>
                    <a:bodyPr/>
                    <a:lstStyle/>
                    <a:p>
                      <a:r>
                        <a:rPr lang="en-US" sz="1000"/>
                        <a:t>100</a:t>
                      </a:r>
                    </a:p>
                  </a:txBody>
                  <a:tcPr/>
                </a:tc>
                <a:tc>
                  <a:txBody>
                    <a:bodyPr/>
                    <a:lstStyle/>
                    <a:p>
                      <a:r>
                        <a:rPr lang="en-US" sz="1000"/>
                        <a:t>1</a:t>
                      </a:r>
                    </a:p>
                  </a:txBody>
                  <a:tcPr/>
                </a:tc>
                <a:tc>
                  <a:txBody>
                    <a:bodyPr/>
                    <a:lstStyle/>
                    <a:p>
                      <a:r>
                        <a:rPr lang="en-US" sz="1000"/>
                        <a:t>2</a:t>
                      </a:r>
                    </a:p>
                  </a:txBody>
                  <a:tcPr/>
                </a:tc>
                <a:tc>
                  <a:txBody>
                    <a:bodyPr/>
                    <a:lstStyle/>
                    <a:p>
                      <a:r>
                        <a:rPr lang="en-US" sz="1000"/>
                        <a:t>221</a:t>
                      </a:r>
                    </a:p>
                  </a:txBody>
                  <a:tcPr/>
                </a:tc>
                <a:tc>
                  <a:txBody>
                    <a:bodyPr/>
                    <a:lstStyle/>
                    <a:p>
                      <a:r>
                        <a:rPr lang="en-US" sz="1000"/>
                        <a:t>0.070145053041784</a:t>
                      </a:r>
                    </a:p>
                  </a:txBody>
                  <a:tcPr/>
                </a:tc>
                <a:tc>
                  <a:txBody>
                    <a:bodyPr/>
                    <a:lstStyle/>
                    <a:p>
                      <a:r>
                        <a:rPr lang="en-US" sz="1000"/>
                        <a:t>4619</a:t>
                      </a:r>
                    </a:p>
                  </a:txBody>
                  <a:tcPr/>
                </a:tc>
                <a:tc>
                  <a:txBody>
                    <a:bodyPr/>
                    <a:lstStyle/>
                    <a:p>
                      <a:r>
                        <a:rPr lang="en-US" sz="1000"/>
                        <a:t>n/a</a:t>
                      </a:r>
                    </a:p>
                  </a:txBody>
                  <a:tcPr/>
                </a:tc>
                <a:extLst>
                  <a:ext uri="{0D108BD9-81ED-4DB2-BD59-A6C34878D82A}">
                    <a16:rowId xmlns:a16="http://schemas.microsoft.com/office/drawing/2014/main" val="528217817"/>
                  </a:ext>
                </a:extLst>
              </a:tr>
              <a:tr h="370840">
                <a:tc>
                  <a:txBody>
                    <a:bodyPr/>
                    <a:lstStyle/>
                    <a:p>
                      <a:r>
                        <a:rPr lang="en-US" sz="1000" b="1"/>
                        <a:t>Tokio Marine America - 2019-12-31 16:05:20</a:t>
                      </a:r>
                      <a:r>
                        <a:rPr lang="en-US" sz="1000"/>
                        <a:t>
  Happy New Year! To celebrate 2020, we will be closing early today at 3:00 p.m. local time and stay closed through New Year's Day. We'll re-open on January 2, 2020!</a:t>
                      </a:r>
                    </a:p>
                  </a:txBody>
                  <a:tcPr/>
                </a:tc>
                <a:tc>
                  <a:txBody>
                    <a:bodyPr/>
                    <a:lstStyle/>
                    <a:p>
                      <a:r>
                        <a:rPr lang="en-US" sz="1000"/>
                        <a:t>https://image-store.slidesharecdn.com/af5d27a6-3ac5-4de3-a9c2-7a7a76c1ffce-large.jpeg</a:t>
                      </a:r>
                    </a:p>
                  </a:txBody>
                  <a:tcPr/>
                </a:tc>
                <a:tc>
                  <a:txBody>
                    <a:bodyPr/>
                    <a:lstStyle/>
                    <a:p>
                      <a:r>
                        <a:rPr lang="en-US" sz="1000"/>
                        <a:t>01/15/2020 12:12:24</a:t>
                      </a:r>
                    </a:p>
                  </a:txBody>
                  <a:tcPr/>
                </a:tc>
                <a:tc>
                  <a:txBody>
                    <a:bodyPr/>
                    <a:lstStyle/>
                    <a:p>
                      <a:r>
                        <a:rPr lang="en-US" sz="1000"/>
                        <a:t>Image</a:t>
                      </a:r>
                    </a:p>
                  </a:txBody>
                  <a:tcPr/>
                </a:tc>
                <a:tc>
                  <a:txBody>
                    <a:bodyPr/>
                    <a:lstStyle/>
                    <a:p>
                      <a:r>
                        <a:rPr lang="en-US" sz="1000"/>
                        <a:t>95</a:t>
                      </a:r>
                    </a:p>
                  </a:txBody>
                  <a:tcPr/>
                </a:tc>
                <a:tc>
                  <a:txBody>
                    <a:bodyPr/>
                    <a:lstStyle/>
                    <a:p>
                      <a:r>
                        <a:rPr lang="en-US" sz="1000"/>
                        <a:t>1</a:t>
                      </a:r>
                    </a:p>
                  </a:txBody>
                  <a:tcPr/>
                </a:tc>
                <a:tc>
                  <a:txBody>
                    <a:bodyPr/>
                    <a:lstStyle/>
                    <a:p>
                      <a:r>
                        <a:rPr lang="en-US" sz="1000"/>
                        <a:t>2</a:t>
                      </a:r>
                    </a:p>
                  </a:txBody>
                  <a:tcPr/>
                </a:tc>
                <a:tc>
                  <a:txBody>
                    <a:bodyPr/>
                    <a:lstStyle/>
                    <a:p>
                      <a:r>
                        <a:rPr lang="en-US" sz="1000"/>
                        <a:t>52</a:t>
                      </a:r>
                    </a:p>
                  </a:txBody>
                  <a:tcPr/>
                </a:tc>
                <a:tc>
                  <a:txBody>
                    <a:bodyPr/>
                    <a:lstStyle/>
                    <a:p>
                      <a:r>
                        <a:rPr lang="en-US" sz="1000"/>
                        <a:t>0.035435861091425</a:t>
                      </a:r>
                    </a:p>
                  </a:txBody>
                  <a:tcPr/>
                </a:tc>
                <a:tc>
                  <a:txBody>
                    <a:bodyPr/>
                    <a:lstStyle/>
                    <a:p>
                      <a:r>
                        <a:rPr lang="en-US" sz="1000"/>
                        <a:t>4233</a:t>
                      </a:r>
                    </a:p>
                  </a:txBody>
                  <a:tcPr/>
                </a:tc>
                <a:tc>
                  <a:txBody>
                    <a:bodyPr/>
                    <a:lstStyle/>
                    <a:p>
                      <a:r>
                        <a:rPr lang="en-US" sz="1000"/>
                        <a:t>n/a</a:t>
                      </a:r>
                    </a:p>
                  </a:txBody>
                  <a:tcPr/>
                </a:tc>
                <a:extLst>
                  <a:ext uri="{0D108BD9-81ED-4DB2-BD59-A6C34878D82A}">
                    <a16:rowId xmlns:a16="http://schemas.microsoft.com/office/drawing/2014/main" val="2783559018"/>
                  </a:ext>
                </a:extLst>
              </a:tr>
            </a:tbl>
          </a:graphicData>
        </a:graphic>
      </p:graphicFrame>
      <p:sp>
        <p:nvSpPr>
          <p:cNvPr id="4" name="Text Placeholder 3">
            <a:extLst>
              <a:ext uri="{FF2B5EF4-FFF2-40B4-BE49-F238E27FC236}">
                <a16:creationId xmlns:a16="http://schemas.microsoft.com/office/drawing/2014/main" id="{DBD86835-F492-4A6B-B708-79B277F5F6A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407935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6B80C-848C-41FD-8B86-060C9EC773F8}"/>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561D678C-32D5-4432-8873-AC913CB6F822}"/>
              </a:ext>
            </a:extLst>
          </p:cNvPr>
          <p:cNvGraphicFramePr>
            <a:graphicFrameLocks noGrp="1"/>
          </p:cNvGraphicFramePr>
          <p:nvPr>
            <p:ph type="tbl" sz="quarter" idx="13"/>
            <p:extLst>
              <p:ext uri="{D42A27DB-BD31-4B8C-83A1-F6EECF244321}">
                <p14:modId xmlns:p14="http://schemas.microsoft.com/office/powerpoint/2010/main" val="3814713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9004321"/>
                    </a:ext>
                  </a:extLst>
                </a:gridCol>
                <a:gridCol w="658368">
                  <a:extLst>
                    <a:ext uri="{9D8B030D-6E8A-4147-A177-3AD203B41FA5}">
                      <a16:colId xmlns:a16="http://schemas.microsoft.com/office/drawing/2014/main" val="2202953342"/>
                    </a:ext>
                  </a:extLst>
                </a:gridCol>
                <a:gridCol w="658368">
                  <a:extLst>
                    <a:ext uri="{9D8B030D-6E8A-4147-A177-3AD203B41FA5}">
                      <a16:colId xmlns:a16="http://schemas.microsoft.com/office/drawing/2014/main" val="2160975997"/>
                    </a:ext>
                  </a:extLst>
                </a:gridCol>
                <a:gridCol w="658368">
                  <a:extLst>
                    <a:ext uri="{9D8B030D-6E8A-4147-A177-3AD203B41FA5}">
                      <a16:colId xmlns:a16="http://schemas.microsoft.com/office/drawing/2014/main" val="1878846955"/>
                    </a:ext>
                  </a:extLst>
                </a:gridCol>
                <a:gridCol w="658368">
                  <a:extLst>
                    <a:ext uri="{9D8B030D-6E8A-4147-A177-3AD203B41FA5}">
                      <a16:colId xmlns:a16="http://schemas.microsoft.com/office/drawing/2014/main" val="162489602"/>
                    </a:ext>
                  </a:extLst>
                </a:gridCol>
                <a:gridCol w="658368">
                  <a:extLst>
                    <a:ext uri="{9D8B030D-6E8A-4147-A177-3AD203B41FA5}">
                      <a16:colId xmlns:a16="http://schemas.microsoft.com/office/drawing/2014/main" val="689677667"/>
                    </a:ext>
                  </a:extLst>
                </a:gridCol>
                <a:gridCol w="658368">
                  <a:extLst>
                    <a:ext uri="{9D8B030D-6E8A-4147-A177-3AD203B41FA5}">
                      <a16:colId xmlns:a16="http://schemas.microsoft.com/office/drawing/2014/main" val="2211508376"/>
                    </a:ext>
                  </a:extLst>
                </a:gridCol>
                <a:gridCol w="658368">
                  <a:extLst>
                    <a:ext uri="{9D8B030D-6E8A-4147-A177-3AD203B41FA5}">
                      <a16:colId xmlns:a16="http://schemas.microsoft.com/office/drawing/2014/main" val="1969778023"/>
                    </a:ext>
                  </a:extLst>
                </a:gridCol>
                <a:gridCol w="658368">
                  <a:extLst>
                    <a:ext uri="{9D8B030D-6E8A-4147-A177-3AD203B41FA5}">
                      <a16:colId xmlns:a16="http://schemas.microsoft.com/office/drawing/2014/main" val="131164273"/>
                    </a:ext>
                  </a:extLst>
                </a:gridCol>
                <a:gridCol w="658368">
                  <a:extLst>
                    <a:ext uri="{9D8B030D-6E8A-4147-A177-3AD203B41FA5}">
                      <a16:colId xmlns:a16="http://schemas.microsoft.com/office/drawing/2014/main" val="34147402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32524228"/>
                  </a:ext>
                </a:extLst>
              </a:tr>
              <a:tr h="370840">
                <a:tc>
                  <a:txBody>
                    <a:bodyPr/>
                    <a:lstStyle/>
                    <a:p>
                      <a:r>
                        <a:rPr lang="en-US" sz="1000"/>
                        <a:t>tmamerica</a:t>
                      </a:r>
                    </a:p>
                  </a:txBody>
                  <a:tcPr/>
                </a:tc>
                <a:tc>
                  <a:txBody>
                    <a:bodyPr/>
                    <a:lstStyle/>
                    <a:p>
                      <a:r>
                        <a:rPr lang="en-US" sz="1000"/>
                        <a:t>292</a:t>
                      </a:r>
                    </a:p>
                  </a:txBody>
                  <a:tcPr/>
                </a:tc>
                <a:tc>
                  <a:txBody>
                    <a:bodyPr/>
                    <a:lstStyle/>
                    <a:p>
                      <a:r>
                        <a:rPr lang="en-US" sz="1000"/>
                        <a:t>31</a:t>
                      </a:r>
                    </a:p>
                  </a:txBody>
                  <a:tcPr/>
                </a:tc>
                <a:tc>
                  <a:txBody>
                    <a:bodyPr/>
                    <a:lstStyle/>
                    <a:p>
                      <a:r>
                        <a:rPr lang="en-US" sz="1000"/>
                        <a:t>15</a:t>
                      </a:r>
                    </a:p>
                  </a:txBody>
                  <a:tcPr/>
                </a:tc>
                <a:tc>
                  <a:txBody>
                    <a:bodyPr/>
                    <a:lstStyle/>
                    <a:p>
                      <a:r>
                        <a:rPr lang="en-US" sz="1000"/>
                        <a:t>0</a:t>
                      </a:r>
                    </a:p>
                  </a:txBody>
                  <a:tcPr/>
                </a:tc>
                <a:tc>
                  <a:txBody>
                    <a:bodyPr/>
                    <a:lstStyle/>
                    <a:p>
                      <a:r>
                        <a:rPr lang="en-US" sz="1000"/>
                        <a:t>1</a:t>
                      </a:r>
                    </a:p>
                  </a:txBody>
                  <a:tcPr/>
                </a:tc>
                <a:tc>
                  <a:txBody>
                    <a:bodyPr/>
                    <a:lstStyle/>
                    <a:p>
                      <a:r>
                        <a:rPr lang="en-US" sz="1000"/>
                        <a:t>16</a:t>
                      </a:r>
                    </a:p>
                  </a:txBody>
                  <a:tcPr/>
                </a:tc>
                <a:tc>
                  <a:txBody>
                    <a:bodyPr/>
                    <a:lstStyle/>
                    <a:p>
                      <a:r>
                        <a:rPr lang="en-US" sz="1000"/>
                        <a:t>208</a:t>
                      </a:r>
                    </a:p>
                  </a:txBody>
                  <a:tcPr/>
                </a:tc>
                <a:tc>
                  <a:txBody>
                    <a:bodyPr/>
                    <a:lstStyle/>
                    <a:p>
                      <a:r>
                        <a:rPr lang="en-US" sz="1000"/>
                        <a:t>0</a:t>
                      </a:r>
                    </a:p>
                  </a:txBody>
                  <a:tcPr/>
                </a:tc>
                <a:tc>
                  <a:txBody>
                    <a:bodyPr/>
                    <a:lstStyle/>
                    <a:p>
                      <a:r>
                        <a:rPr lang="en-US" sz="1000"/>
                        <a:t>4.7101 %</a:t>
                      </a:r>
                    </a:p>
                  </a:txBody>
                  <a:tcPr/>
                </a:tc>
                <a:extLst>
                  <a:ext uri="{0D108BD9-81ED-4DB2-BD59-A6C34878D82A}">
                    <a16:rowId xmlns:a16="http://schemas.microsoft.com/office/drawing/2014/main" val="1612997861"/>
                  </a:ext>
                </a:extLst>
              </a:tr>
            </a:tbl>
          </a:graphicData>
        </a:graphic>
      </p:graphicFrame>
      <p:sp>
        <p:nvSpPr>
          <p:cNvPr id="4" name="Text Placeholder 3">
            <a:extLst>
              <a:ext uri="{FF2B5EF4-FFF2-40B4-BE49-F238E27FC236}">
                <a16:creationId xmlns:a16="http://schemas.microsoft.com/office/drawing/2014/main" id="{DDD4A0D8-C26D-41A1-87E3-7B4104B4B3DC}"/>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511752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8EB99-5AB2-419E-9A47-F072D41DE518}"/>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E0A984A2-2E87-41E9-BAEE-8649C38D0497}"/>
              </a:ext>
            </a:extLst>
          </p:cNvPr>
          <p:cNvGraphicFramePr>
            <a:graphicFrameLocks noGrp="1"/>
          </p:cNvGraphicFramePr>
          <p:nvPr>
            <p:ph type="chart" sz="quarter" idx="13"/>
            <p:extLst>
              <p:ext uri="{D42A27DB-BD31-4B8C-83A1-F6EECF244321}">
                <p14:modId xmlns:p14="http://schemas.microsoft.com/office/powerpoint/2010/main" val="3089643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7A969B-302B-42C6-85C7-DDE5DD15AE44}"/>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B651FBA6-9BB7-4BC9-B95E-2DC221C0DF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9831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A357A-1B97-4B5E-A845-0E284FD75A8A}"/>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B7E11423-5262-4EB4-BBEB-6102494BA1C7}"/>
              </a:ext>
            </a:extLst>
          </p:cNvPr>
          <p:cNvGraphicFramePr>
            <a:graphicFrameLocks noGrp="1"/>
          </p:cNvGraphicFramePr>
          <p:nvPr>
            <p:ph type="chart" sz="quarter" idx="13"/>
            <p:extLst>
              <p:ext uri="{D42A27DB-BD31-4B8C-83A1-F6EECF244321}">
                <p14:modId xmlns:p14="http://schemas.microsoft.com/office/powerpoint/2010/main" val="646001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93D0B7-5DD8-4258-945B-3166C50A839A}"/>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3D5128D9-1CD4-4262-B123-F9869F7204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3400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0260C-741F-49D9-8CAA-13E95B6B1BFC}"/>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3CD80ED7-B914-4560-B64C-A20B85F63342}"/>
              </a:ext>
            </a:extLst>
          </p:cNvPr>
          <p:cNvGraphicFramePr>
            <a:graphicFrameLocks noGrp="1"/>
          </p:cNvGraphicFramePr>
          <p:nvPr>
            <p:ph type="chart" sz="quarter" idx="13"/>
            <p:extLst>
              <p:ext uri="{D42A27DB-BD31-4B8C-83A1-F6EECF244321}">
                <p14:modId xmlns:p14="http://schemas.microsoft.com/office/powerpoint/2010/main" val="2771745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836054-9762-4816-942C-2FA1C37A58A7}"/>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9BF79992-D880-43C1-AFBD-C46362AB06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2916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F32A9-887B-4261-A3D8-ED50BC4B4454}"/>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A9576DE5-8AB5-4986-85A0-50A6443F5994}"/>
              </a:ext>
            </a:extLst>
          </p:cNvPr>
          <p:cNvGraphicFramePr>
            <a:graphicFrameLocks noGrp="1"/>
          </p:cNvGraphicFramePr>
          <p:nvPr>
            <p:ph type="tbl" sz="quarter" idx="13"/>
            <p:extLst>
              <p:ext uri="{D42A27DB-BD31-4B8C-83A1-F6EECF244321}">
                <p14:modId xmlns:p14="http://schemas.microsoft.com/office/powerpoint/2010/main" val="233614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12519146"/>
                    </a:ext>
                  </a:extLst>
                </a:gridCol>
                <a:gridCol w="1810512">
                  <a:extLst>
                    <a:ext uri="{9D8B030D-6E8A-4147-A177-3AD203B41FA5}">
                      <a16:colId xmlns:a16="http://schemas.microsoft.com/office/drawing/2014/main" val="2185018853"/>
                    </a:ext>
                  </a:extLst>
                </a:gridCol>
                <a:gridCol w="822960">
                  <a:extLst>
                    <a:ext uri="{9D8B030D-6E8A-4147-A177-3AD203B41FA5}">
                      <a16:colId xmlns:a16="http://schemas.microsoft.com/office/drawing/2014/main" val="3328226201"/>
                    </a:ext>
                  </a:extLst>
                </a:gridCol>
                <a:gridCol w="822960">
                  <a:extLst>
                    <a:ext uri="{9D8B030D-6E8A-4147-A177-3AD203B41FA5}">
                      <a16:colId xmlns:a16="http://schemas.microsoft.com/office/drawing/2014/main" val="213502452"/>
                    </a:ext>
                  </a:extLst>
                </a:gridCol>
                <a:gridCol w="822960">
                  <a:extLst>
                    <a:ext uri="{9D8B030D-6E8A-4147-A177-3AD203B41FA5}">
                      <a16:colId xmlns:a16="http://schemas.microsoft.com/office/drawing/2014/main" val="667192961"/>
                    </a:ext>
                  </a:extLst>
                </a:gridCol>
                <a:gridCol w="822960">
                  <a:extLst>
                    <a:ext uri="{9D8B030D-6E8A-4147-A177-3AD203B41FA5}">
                      <a16:colId xmlns:a16="http://schemas.microsoft.com/office/drawing/2014/main" val="2036178064"/>
                    </a:ext>
                  </a:extLst>
                </a:gridCol>
                <a:gridCol w="822960">
                  <a:extLst>
                    <a:ext uri="{9D8B030D-6E8A-4147-A177-3AD203B41FA5}">
                      <a16:colId xmlns:a16="http://schemas.microsoft.com/office/drawing/2014/main" val="389271465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068975066"/>
                  </a:ext>
                </a:extLst>
              </a:tr>
              <a:tr h="370840">
                <a:tc>
                  <a:txBody>
                    <a:bodyPr/>
                    <a:lstStyle/>
                    <a:p>
                      <a:r>
                        <a:rPr lang="en-US" sz="1000" b="1"/>
                        <a:t>tmamerica - 2019-12-31 16:05:15</a:t>
                      </a:r>
                      <a:r>
                        <a:rPr lang="en-US" sz="1000"/>
                        <a:t>
 Happy New Year! To celebrate 2020, we will be closing early today at 3:00 p.m. local time and stay closed through New Year's Day. We'll re-open on January 2, 2020!</a:t>
                      </a:r>
                    </a:p>
                  </a:txBody>
                  <a:tcPr/>
                </a:tc>
                <a:tc>
                  <a:txBody>
                    <a:bodyPr/>
                    <a:lstStyle/>
                    <a:p>
                      <a:r>
                        <a:rPr lang="en-US" sz="1000"/>
                        <a:t>https://www.instagram.com/p/B6vixcCgpCe/media</a:t>
                      </a:r>
                    </a:p>
                  </a:txBody>
                  <a:tcPr/>
                </a:tc>
                <a:tc>
                  <a:txBody>
                    <a:bodyPr/>
                    <a:lstStyle/>
                    <a:p>
                      <a:r>
                        <a:rPr lang="en-US" sz="1000"/>
                        <a:t>01/15/2020 13:17:45</a:t>
                      </a:r>
                    </a:p>
                  </a:txBody>
                  <a:tcPr/>
                </a:tc>
                <a:tc>
                  <a:txBody>
                    <a:bodyPr/>
                    <a:lstStyle/>
                    <a:p>
                      <a:r>
                        <a:rPr lang="en-US" sz="1000"/>
                        <a:t>24</a:t>
                      </a:r>
                    </a:p>
                  </a:txBody>
                  <a:tcPr/>
                </a:tc>
                <a:tc>
                  <a:txBody>
                    <a:bodyPr/>
                    <a:lstStyle/>
                    <a:p>
                      <a:r>
                        <a:rPr lang="en-US" sz="1000"/>
                        <a:t>0</a:t>
                      </a:r>
                    </a:p>
                  </a:txBody>
                  <a:tcPr/>
                </a:tc>
                <a:tc>
                  <a:txBody>
                    <a:bodyPr/>
                    <a:lstStyle/>
                    <a:p>
                      <a:r>
                        <a:rPr lang="en-US" sz="1000"/>
                        <a:t>8.2192 %</a:t>
                      </a:r>
                    </a:p>
                  </a:txBody>
                  <a:tcPr/>
                </a:tc>
                <a:tc>
                  <a:txBody>
                    <a:bodyPr/>
                    <a:lstStyle/>
                    <a:p>
                      <a:r>
                        <a:rPr lang="en-US" sz="1000"/>
                        <a:t>Image</a:t>
                      </a:r>
                    </a:p>
                  </a:txBody>
                  <a:tcPr/>
                </a:tc>
                <a:extLst>
                  <a:ext uri="{0D108BD9-81ED-4DB2-BD59-A6C34878D82A}">
                    <a16:rowId xmlns:a16="http://schemas.microsoft.com/office/drawing/2014/main" val="3805212719"/>
                  </a:ext>
                </a:extLst>
              </a:tr>
              <a:tr h="370840">
                <a:tc>
                  <a:txBody>
                    <a:bodyPr/>
                    <a:lstStyle/>
                    <a:p>
                      <a:r>
                        <a:rPr lang="en-US" sz="1000" b="1"/>
                        <a:t>tmamerica - 2019-12-10 05:10:07</a:t>
                      </a:r>
                      <a:r>
                        <a:rPr lang="en-US" sz="1000"/>
                        <a:t>
 This holiday season, we're grateful for soles4souls and their mission to create jobs and provide relief around the world with the gift of shoes. To support their efforts, our Atlanta office held a shoe drive, collecting over 75 pairs. Great work, #TeamTMA!</a:t>
                      </a:r>
                    </a:p>
                  </a:txBody>
                  <a:tcPr/>
                </a:tc>
                <a:tc>
                  <a:txBody>
                    <a:bodyPr/>
                    <a:lstStyle/>
                    <a:p>
                      <a:r>
                        <a:rPr lang="en-US" sz="1000"/>
                        <a:t>https://www.instagram.com/p/B54TGtLoXJJ/media</a:t>
                      </a:r>
                    </a:p>
                  </a:txBody>
                  <a:tcPr/>
                </a:tc>
                <a:tc>
                  <a:txBody>
                    <a:bodyPr/>
                    <a:lstStyle/>
                    <a:p>
                      <a:r>
                        <a:rPr lang="en-US" sz="1000"/>
                        <a:t>01/15/2020 13:17:45</a:t>
                      </a:r>
                    </a:p>
                  </a:txBody>
                  <a:tcPr/>
                </a:tc>
                <a:tc>
                  <a:txBody>
                    <a:bodyPr/>
                    <a:lstStyle/>
                    <a:p>
                      <a:r>
                        <a:rPr lang="en-US" sz="1000"/>
                        <a:t>23</a:t>
                      </a:r>
                    </a:p>
                  </a:txBody>
                  <a:tcPr/>
                </a:tc>
                <a:tc>
                  <a:txBody>
                    <a:bodyPr/>
                    <a:lstStyle/>
                    <a:p>
                      <a:r>
                        <a:rPr lang="en-US" sz="1000"/>
                        <a:t>0</a:t>
                      </a:r>
                    </a:p>
                  </a:txBody>
                  <a:tcPr/>
                </a:tc>
                <a:tc>
                  <a:txBody>
                    <a:bodyPr/>
                    <a:lstStyle/>
                    <a:p>
                      <a:r>
                        <a:rPr lang="en-US" sz="1000"/>
                        <a:t>8.1272 %</a:t>
                      </a:r>
                    </a:p>
                  </a:txBody>
                  <a:tcPr/>
                </a:tc>
                <a:tc>
                  <a:txBody>
                    <a:bodyPr/>
                    <a:lstStyle/>
                    <a:p>
                      <a:r>
                        <a:rPr lang="en-US" sz="1000"/>
                        <a:t>Image</a:t>
                      </a:r>
                    </a:p>
                  </a:txBody>
                  <a:tcPr/>
                </a:tc>
                <a:extLst>
                  <a:ext uri="{0D108BD9-81ED-4DB2-BD59-A6C34878D82A}">
                    <a16:rowId xmlns:a16="http://schemas.microsoft.com/office/drawing/2014/main" val="4193769751"/>
                  </a:ext>
                </a:extLst>
              </a:tr>
              <a:tr h="370840">
                <a:tc>
                  <a:txBody>
                    <a:bodyPr/>
                    <a:lstStyle/>
                    <a:p>
                      <a:r>
                        <a:rPr lang="en-US" sz="1000" b="1"/>
                        <a:t>tmamerica - 2019-12-03 16:55:13</a:t>
                      </a:r>
                      <a:r>
                        <a:rPr lang="en-US" sz="1000"/>
                        <a:t>
 Giving back to the community is important to us. It’s also important to our Tokio Marine Group sister companies. As #GivingTuesday kicks off the season of giving, we’re teaming up with our fellow Tokio Marine North America (TMNA) companies for a contest to see how our employees give back. Show us how you give back and you’ll be entered to win a  donation to the charity of your choice AND company branded swag!
.
Here’s how to enter the contest: 
1.	Follow firstinshi, phlyinsurance, tmamerica, and tmna_services
2.	Post a photo on Instagram showing how you give back (may include photos from company-organized events)
3.	Include the hashtag #TokioMarineGivesBack in the caption
4.	Important: Set your privacy settings to public so your photo submissions are searchable!
.
This contest is only open to employees of TMNA companies and closes on Tuesday, December 10th at 11:59 p.m. There will be one winner from each TMNA company.</a:t>
                      </a:r>
                    </a:p>
                  </a:txBody>
                  <a:tcPr/>
                </a:tc>
                <a:tc>
                  <a:txBody>
                    <a:bodyPr/>
                    <a:lstStyle/>
                    <a:p>
                      <a:r>
                        <a:rPr lang="en-US" sz="1000"/>
                        <a:t>https://www.instagram.com/p/B5niO3kASVV/media</a:t>
                      </a:r>
                    </a:p>
                  </a:txBody>
                  <a:tcPr/>
                </a:tc>
                <a:tc>
                  <a:txBody>
                    <a:bodyPr/>
                    <a:lstStyle/>
                    <a:p>
                      <a:r>
                        <a:rPr lang="en-US" sz="1000"/>
                        <a:t>01/15/2020 13:17:45</a:t>
                      </a:r>
                    </a:p>
                  </a:txBody>
                  <a:tcPr/>
                </a:tc>
                <a:tc>
                  <a:txBody>
                    <a:bodyPr/>
                    <a:lstStyle/>
                    <a:p>
                      <a:r>
                        <a:rPr lang="en-US" sz="1000"/>
                        <a:t>18</a:t>
                      </a:r>
                    </a:p>
                  </a:txBody>
                  <a:tcPr/>
                </a:tc>
                <a:tc>
                  <a:txBody>
                    <a:bodyPr/>
                    <a:lstStyle/>
                    <a:p>
                      <a:r>
                        <a:rPr lang="en-US" sz="1000"/>
                        <a:t>0</a:t>
                      </a:r>
                    </a:p>
                  </a:txBody>
                  <a:tcPr/>
                </a:tc>
                <a:tc>
                  <a:txBody>
                    <a:bodyPr/>
                    <a:lstStyle/>
                    <a:p>
                      <a:r>
                        <a:rPr lang="en-US" sz="1000"/>
                        <a:t>6.8182 %</a:t>
                      </a:r>
                    </a:p>
                  </a:txBody>
                  <a:tcPr/>
                </a:tc>
                <a:tc>
                  <a:txBody>
                    <a:bodyPr/>
                    <a:lstStyle/>
                    <a:p>
                      <a:r>
                        <a:rPr lang="en-US" sz="1000"/>
                        <a:t>Image</a:t>
                      </a:r>
                    </a:p>
                  </a:txBody>
                  <a:tcPr/>
                </a:tc>
                <a:extLst>
                  <a:ext uri="{0D108BD9-81ED-4DB2-BD59-A6C34878D82A}">
                    <a16:rowId xmlns:a16="http://schemas.microsoft.com/office/drawing/2014/main" val="4008753519"/>
                  </a:ext>
                </a:extLst>
              </a:tr>
            </a:tbl>
          </a:graphicData>
        </a:graphic>
      </p:graphicFrame>
      <p:sp>
        <p:nvSpPr>
          <p:cNvPr id="4" name="Text Placeholder 3">
            <a:extLst>
              <a:ext uri="{FF2B5EF4-FFF2-40B4-BE49-F238E27FC236}">
                <a16:creationId xmlns:a16="http://schemas.microsoft.com/office/drawing/2014/main" id="{5F4C0CD6-46B4-4777-B320-4774120DA00A}"/>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242370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22A2D-48ED-443E-A1A0-5B8A73A9A78C}"/>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4302F148-70C6-4FB8-B364-886F57164E2B}"/>
              </a:ext>
            </a:extLst>
          </p:cNvPr>
          <p:cNvGraphicFramePr>
            <a:graphicFrameLocks noGrp="1"/>
          </p:cNvGraphicFramePr>
          <p:nvPr>
            <p:ph type="tbl" sz="quarter" idx="13"/>
            <p:extLst>
              <p:ext uri="{D42A27DB-BD31-4B8C-83A1-F6EECF244321}">
                <p14:modId xmlns:p14="http://schemas.microsoft.com/office/powerpoint/2010/main" val="1592234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71927602"/>
                    </a:ext>
                  </a:extLst>
                </a:gridCol>
                <a:gridCol w="658368">
                  <a:extLst>
                    <a:ext uri="{9D8B030D-6E8A-4147-A177-3AD203B41FA5}">
                      <a16:colId xmlns:a16="http://schemas.microsoft.com/office/drawing/2014/main" val="3809426965"/>
                    </a:ext>
                  </a:extLst>
                </a:gridCol>
                <a:gridCol w="658368">
                  <a:extLst>
                    <a:ext uri="{9D8B030D-6E8A-4147-A177-3AD203B41FA5}">
                      <a16:colId xmlns:a16="http://schemas.microsoft.com/office/drawing/2014/main" val="1543311969"/>
                    </a:ext>
                  </a:extLst>
                </a:gridCol>
                <a:gridCol w="329184">
                  <a:extLst>
                    <a:ext uri="{9D8B030D-6E8A-4147-A177-3AD203B41FA5}">
                      <a16:colId xmlns:a16="http://schemas.microsoft.com/office/drawing/2014/main" val="3752437815"/>
                    </a:ext>
                  </a:extLst>
                </a:gridCol>
                <a:gridCol w="329184">
                  <a:extLst>
                    <a:ext uri="{9D8B030D-6E8A-4147-A177-3AD203B41FA5}">
                      <a16:colId xmlns:a16="http://schemas.microsoft.com/office/drawing/2014/main" val="3269446820"/>
                    </a:ext>
                  </a:extLst>
                </a:gridCol>
                <a:gridCol w="658368">
                  <a:extLst>
                    <a:ext uri="{9D8B030D-6E8A-4147-A177-3AD203B41FA5}">
                      <a16:colId xmlns:a16="http://schemas.microsoft.com/office/drawing/2014/main" val="569415101"/>
                    </a:ext>
                  </a:extLst>
                </a:gridCol>
                <a:gridCol w="658368">
                  <a:extLst>
                    <a:ext uri="{9D8B030D-6E8A-4147-A177-3AD203B41FA5}">
                      <a16:colId xmlns:a16="http://schemas.microsoft.com/office/drawing/2014/main" val="3483226753"/>
                    </a:ext>
                  </a:extLst>
                </a:gridCol>
                <a:gridCol w="658368">
                  <a:extLst>
                    <a:ext uri="{9D8B030D-6E8A-4147-A177-3AD203B41FA5}">
                      <a16:colId xmlns:a16="http://schemas.microsoft.com/office/drawing/2014/main" val="1633436531"/>
                    </a:ext>
                  </a:extLst>
                </a:gridCol>
                <a:gridCol w="658368">
                  <a:extLst>
                    <a:ext uri="{9D8B030D-6E8A-4147-A177-3AD203B41FA5}">
                      <a16:colId xmlns:a16="http://schemas.microsoft.com/office/drawing/2014/main" val="911101937"/>
                    </a:ext>
                  </a:extLst>
                </a:gridCol>
                <a:gridCol w="658368">
                  <a:extLst>
                    <a:ext uri="{9D8B030D-6E8A-4147-A177-3AD203B41FA5}">
                      <a16:colId xmlns:a16="http://schemas.microsoft.com/office/drawing/2014/main" val="2420848509"/>
                    </a:ext>
                  </a:extLst>
                </a:gridCol>
                <a:gridCol w="658368">
                  <a:extLst>
                    <a:ext uri="{9D8B030D-6E8A-4147-A177-3AD203B41FA5}">
                      <a16:colId xmlns:a16="http://schemas.microsoft.com/office/drawing/2014/main" val="1673886911"/>
                    </a:ext>
                  </a:extLst>
                </a:gridCol>
                <a:gridCol w="658368">
                  <a:extLst>
                    <a:ext uri="{9D8B030D-6E8A-4147-A177-3AD203B41FA5}">
                      <a16:colId xmlns:a16="http://schemas.microsoft.com/office/drawing/2014/main" val="187279595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375861371"/>
                  </a:ext>
                </a:extLst>
              </a:tr>
              <a:tr h="370840">
                <a:tc>
                  <a:txBody>
                    <a:bodyPr/>
                    <a:lstStyle/>
                    <a:p>
                      <a:r>
                        <a:rPr lang="en-US" sz="1000"/>
                        <a:t>tmamerica</a:t>
                      </a:r>
                    </a:p>
                  </a:txBody>
                  <a:tcPr/>
                </a:tc>
                <a:tc>
                  <a:txBody>
                    <a:bodyPr/>
                    <a:lstStyle/>
                    <a:p>
                      <a:r>
                        <a:rPr lang="en-US" sz="1000"/>
                        <a:t>9</a:t>
                      </a:r>
                    </a:p>
                  </a:txBody>
                  <a:tcPr/>
                </a:tc>
                <a:tc>
                  <a:txBody>
                    <a:bodyPr/>
                    <a:lstStyle/>
                    <a:p>
                      <a:r>
                        <a:rPr lang="en-US" sz="1000"/>
                        <a:t>0.7856</a:t>
                      </a:r>
                    </a:p>
                  </a:txBody>
                  <a:tcPr/>
                </a:tc>
                <a:tc>
                  <a:txBody>
                    <a:bodyPr/>
                    <a:lstStyle/>
                    <a:p>
                      <a:r>
                        <a:rPr lang="en-US" sz="1000"/>
                        <a:t>4.33</a:t>
                      </a:r>
                    </a:p>
                  </a:txBody>
                  <a:tcPr/>
                </a:tc>
                <a:tc>
                  <a:txBody>
                    <a:bodyPr/>
                    <a:lstStyle/>
                    <a:p>
                      <a:r>
                        <a:rPr lang="en-US" sz="1000"/>
                        <a:t>0.11</a:t>
                      </a:r>
                    </a:p>
                  </a:txBody>
                  <a:tcPr/>
                </a:tc>
                <a:tc>
                  <a:txBody>
                    <a:bodyPr/>
                    <a:lstStyle/>
                    <a:p>
                      <a:r>
                        <a:rPr lang="en-US" sz="1000"/>
                        <a:t>64.56</a:t>
                      </a:r>
                    </a:p>
                  </a:txBody>
                  <a:tcPr/>
                </a:tc>
                <a:tc>
                  <a:txBody>
                    <a:bodyPr/>
                    <a:lstStyle/>
                    <a:p>
                      <a:r>
                        <a:rPr lang="en-US" sz="1000"/>
                        <a:t>53.00</a:t>
                      </a:r>
                    </a:p>
                  </a:txBody>
                  <a:tcPr/>
                </a:tc>
                <a:tc>
                  <a:txBody>
                    <a:bodyPr/>
                    <a:lstStyle/>
                    <a:p>
                      <a:r>
                        <a:rPr lang="en-US" sz="1000"/>
                        <a:t>41.56</a:t>
                      </a:r>
                    </a:p>
                  </a:txBody>
                  <a:tcPr/>
                </a:tc>
                <a:tc>
                  <a:txBody>
                    <a:bodyPr/>
                    <a:lstStyle/>
                    <a:p>
                      <a:r>
                        <a:rPr lang="en-US" sz="1000"/>
                        <a:t>41.44</a:t>
                      </a:r>
                    </a:p>
                  </a:txBody>
                  <a:tcPr/>
                </a:tc>
                <a:tc>
                  <a:txBody>
                    <a:bodyPr/>
                    <a:lstStyle/>
                    <a:p>
                      <a:r>
                        <a:rPr lang="en-US" sz="1000"/>
                        <a:t>581</a:t>
                      </a:r>
                    </a:p>
                  </a:txBody>
                  <a:tcPr/>
                </a:tc>
                <a:tc>
                  <a:txBody>
                    <a:bodyPr/>
                    <a:lstStyle/>
                    <a:p>
                      <a:r>
                        <a:rPr lang="en-US" sz="1000"/>
                        <a:t>39</a:t>
                      </a:r>
                    </a:p>
                  </a:txBody>
                  <a:tcPr/>
                </a:tc>
                <a:tc>
                  <a:txBody>
                    <a:bodyPr/>
                    <a:lstStyle/>
                    <a:p>
                      <a:r>
                        <a:rPr lang="en-US" sz="1000"/>
                        <a:t>374</a:t>
                      </a:r>
                    </a:p>
                  </a:txBody>
                  <a:tcPr/>
                </a:tc>
                <a:extLst>
                  <a:ext uri="{0D108BD9-81ED-4DB2-BD59-A6C34878D82A}">
                    <a16:rowId xmlns:a16="http://schemas.microsoft.com/office/drawing/2014/main" val="2555081406"/>
                  </a:ext>
                </a:extLst>
              </a:tr>
            </a:tbl>
          </a:graphicData>
        </a:graphic>
      </p:graphicFrame>
      <p:sp>
        <p:nvSpPr>
          <p:cNvPr id="4" name="Text Placeholder 3">
            <a:extLst>
              <a:ext uri="{FF2B5EF4-FFF2-40B4-BE49-F238E27FC236}">
                <a16:creationId xmlns:a16="http://schemas.microsoft.com/office/drawing/2014/main" id="{1AE49D6D-F7E2-40F4-B269-8980A5A90D34}"/>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06848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9E6B8-B9E2-43A5-994E-0C206822A74C}"/>
              </a:ext>
            </a:extLst>
          </p:cNvPr>
          <p:cNvSpPr>
            <a:spLocks noGrp="1"/>
          </p:cNvSpPr>
          <p:nvPr>
            <p:ph type="title"/>
          </p:nvPr>
        </p:nvSpPr>
        <p:spPr/>
        <p:txBody>
          <a:bodyPr/>
          <a:lstStyle/>
          <a:p>
            <a:r>
              <a:rPr lang="en-US"/>
              <a:t>Instagram Stories Table  | Tokio Marine America - 1 of 3</a:t>
            </a:r>
          </a:p>
        </p:txBody>
      </p:sp>
      <p:graphicFrame>
        <p:nvGraphicFramePr>
          <p:cNvPr id="5" name="Table Placeholder 4">
            <a:extLst>
              <a:ext uri="{FF2B5EF4-FFF2-40B4-BE49-F238E27FC236}">
                <a16:creationId xmlns:a16="http://schemas.microsoft.com/office/drawing/2014/main" id="{5ABF2E52-077B-4B33-ACE1-2A67E9B534D7}"/>
              </a:ext>
            </a:extLst>
          </p:cNvPr>
          <p:cNvGraphicFramePr>
            <a:graphicFrameLocks noGrp="1"/>
          </p:cNvGraphicFramePr>
          <p:nvPr>
            <p:ph type="tbl" sz="quarter" idx="13"/>
            <p:extLst>
              <p:ext uri="{D42A27DB-BD31-4B8C-83A1-F6EECF244321}">
                <p14:modId xmlns:p14="http://schemas.microsoft.com/office/powerpoint/2010/main" val="2155862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22112778"/>
                    </a:ext>
                  </a:extLst>
                </a:gridCol>
                <a:gridCol w="1316736">
                  <a:extLst>
                    <a:ext uri="{9D8B030D-6E8A-4147-A177-3AD203B41FA5}">
                      <a16:colId xmlns:a16="http://schemas.microsoft.com/office/drawing/2014/main" val="1183752555"/>
                    </a:ext>
                  </a:extLst>
                </a:gridCol>
                <a:gridCol w="658368">
                  <a:extLst>
                    <a:ext uri="{9D8B030D-6E8A-4147-A177-3AD203B41FA5}">
                      <a16:colId xmlns:a16="http://schemas.microsoft.com/office/drawing/2014/main" val="190091996"/>
                    </a:ext>
                  </a:extLst>
                </a:gridCol>
                <a:gridCol w="658368">
                  <a:extLst>
                    <a:ext uri="{9D8B030D-6E8A-4147-A177-3AD203B41FA5}">
                      <a16:colId xmlns:a16="http://schemas.microsoft.com/office/drawing/2014/main" val="862548290"/>
                    </a:ext>
                  </a:extLst>
                </a:gridCol>
                <a:gridCol w="658368">
                  <a:extLst>
                    <a:ext uri="{9D8B030D-6E8A-4147-A177-3AD203B41FA5}">
                      <a16:colId xmlns:a16="http://schemas.microsoft.com/office/drawing/2014/main" val="1982222449"/>
                    </a:ext>
                  </a:extLst>
                </a:gridCol>
                <a:gridCol w="658368">
                  <a:extLst>
                    <a:ext uri="{9D8B030D-6E8A-4147-A177-3AD203B41FA5}">
                      <a16:colId xmlns:a16="http://schemas.microsoft.com/office/drawing/2014/main" val="1517323935"/>
                    </a:ext>
                  </a:extLst>
                </a:gridCol>
                <a:gridCol w="658368">
                  <a:extLst>
                    <a:ext uri="{9D8B030D-6E8A-4147-A177-3AD203B41FA5}">
                      <a16:colId xmlns:a16="http://schemas.microsoft.com/office/drawing/2014/main" val="3285855471"/>
                    </a:ext>
                  </a:extLst>
                </a:gridCol>
                <a:gridCol w="658368">
                  <a:extLst>
                    <a:ext uri="{9D8B030D-6E8A-4147-A177-3AD203B41FA5}">
                      <a16:colId xmlns:a16="http://schemas.microsoft.com/office/drawing/2014/main" val="1140345267"/>
                    </a:ext>
                  </a:extLst>
                </a:gridCol>
                <a:gridCol w="658368">
                  <a:extLst>
                    <a:ext uri="{9D8B030D-6E8A-4147-A177-3AD203B41FA5}">
                      <a16:colId xmlns:a16="http://schemas.microsoft.com/office/drawing/2014/main" val="1071096347"/>
                    </a:ext>
                  </a:extLst>
                </a:gridCol>
                <a:gridCol w="658368">
                  <a:extLst>
                    <a:ext uri="{9D8B030D-6E8A-4147-A177-3AD203B41FA5}">
                      <a16:colId xmlns:a16="http://schemas.microsoft.com/office/drawing/2014/main" val="1133185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37649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- 2019-12-09 21:27:17</a:t>
                      </a:r>
                      <a:r>
                        <a:rPr kumimoji="0" lang="en-US" sz="1000" b="0" i="0" u="none" strike="noStrike" kern="1200" cap="none" spc="0" normalizeH="0" baseline="0" noProof="0">
                          <a:ln>
                            <a:noFill/>
                          </a:ln>
                          <a:solidFill>
                            <a:prstClr val="black"/>
                          </a:solidFill>
                          <a:effectLst/>
                          <a:uLnTx/>
                          <a:uFillTx/>
                          <a:latin typeface="+mn-lt"/>
                          <a:ea typeface="+mn-ea"/>
                          <a:cs typeface="+mn-cs"/>
                        </a:rPr>
                        <a:t>
 LAST CHANCE TO 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https://scontent.xx.fbcdn.net/v/t51.12442-15/75397773_582245362608301_518539403168709211_n.jpg?_nc_cat=107&amp;_nc_ohc=ltFEOp9At7cAQnsfuwMlow58aVAmcj2emWf9zYVBTzCkbFX3l-y1f92uA&amp;_nc_ht=scontent.xx&amp;oh=9ed1f5ea4c986482a98d50da9eb4f276&amp;oe=5E7078C1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12/10/2019 21:01:19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74531323"/>
                  </a:ext>
                </a:extLst>
              </a:tr>
            </a:tbl>
          </a:graphicData>
        </a:graphic>
      </p:graphicFrame>
      <p:sp>
        <p:nvSpPr>
          <p:cNvPr id="4" name="Text Placeholder 3">
            <a:extLst>
              <a:ext uri="{FF2B5EF4-FFF2-40B4-BE49-F238E27FC236}">
                <a16:creationId xmlns:a16="http://schemas.microsoft.com/office/drawing/2014/main" id="{CB998E0E-5A1B-4355-AA4D-630D454AD18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100744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11DC-FBD9-4F7D-BB9E-EE1C5C3C83C7}"/>
              </a:ext>
            </a:extLst>
          </p:cNvPr>
          <p:cNvSpPr>
            <a:spLocks noGrp="1"/>
          </p:cNvSpPr>
          <p:nvPr>
            <p:ph type="title"/>
          </p:nvPr>
        </p:nvSpPr>
        <p:spPr/>
        <p:txBody>
          <a:bodyPr/>
          <a:lstStyle/>
          <a:p>
            <a:r>
              <a:rPr lang="en-US"/>
              <a:t>Instagram Stories Table  | Tokio Marine America - 2 of 3</a:t>
            </a:r>
          </a:p>
        </p:txBody>
      </p:sp>
      <p:graphicFrame>
        <p:nvGraphicFramePr>
          <p:cNvPr id="5" name="Table Placeholder 4">
            <a:extLst>
              <a:ext uri="{FF2B5EF4-FFF2-40B4-BE49-F238E27FC236}">
                <a16:creationId xmlns:a16="http://schemas.microsoft.com/office/drawing/2014/main" id="{BF376674-AF6E-4029-8A96-613810FCE303}"/>
              </a:ext>
            </a:extLst>
          </p:cNvPr>
          <p:cNvGraphicFramePr>
            <a:graphicFrameLocks noGrp="1"/>
          </p:cNvGraphicFramePr>
          <p:nvPr>
            <p:ph type="tbl" sz="quarter" idx="13"/>
            <p:extLst>
              <p:ext uri="{D42A27DB-BD31-4B8C-83A1-F6EECF244321}">
                <p14:modId xmlns:p14="http://schemas.microsoft.com/office/powerpoint/2010/main" val="1469545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65646829"/>
                    </a:ext>
                  </a:extLst>
                </a:gridCol>
                <a:gridCol w="1316736">
                  <a:extLst>
                    <a:ext uri="{9D8B030D-6E8A-4147-A177-3AD203B41FA5}">
                      <a16:colId xmlns:a16="http://schemas.microsoft.com/office/drawing/2014/main" val="4189930457"/>
                    </a:ext>
                  </a:extLst>
                </a:gridCol>
                <a:gridCol w="658368">
                  <a:extLst>
                    <a:ext uri="{9D8B030D-6E8A-4147-A177-3AD203B41FA5}">
                      <a16:colId xmlns:a16="http://schemas.microsoft.com/office/drawing/2014/main" val="2562683548"/>
                    </a:ext>
                  </a:extLst>
                </a:gridCol>
                <a:gridCol w="658368">
                  <a:extLst>
                    <a:ext uri="{9D8B030D-6E8A-4147-A177-3AD203B41FA5}">
                      <a16:colId xmlns:a16="http://schemas.microsoft.com/office/drawing/2014/main" val="906640501"/>
                    </a:ext>
                  </a:extLst>
                </a:gridCol>
                <a:gridCol w="658368">
                  <a:extLst>
                    <a:ext uri="{9D8B030D-6E8A-4147-A177-3AD203B41FA5}">
                      <a16:colId xmlns:a16="http://schemas.microsoft.com/office/drawing/2014/main" val="3053720317"/>
                    </a:ext>
                  </a:extLst>
                </a:gridCol>
                <a:gridCol w="658368">
                  <a:extLst>
                    <a:ext uri="{9D8B030D-6E8A-4147-A177-3AD203B41FA5}">
                      <a16:colId xmlns:a16="http://schemas.microsoft.com/office/drawing/2014/main" val="167953819"/>
                    </a:ext>
                  </a:extLst>
                </a:gridCol>
                <a:gridCol w="658368">
                  <a:extLst>
                    <a:ext uri="{9D8B030D-6E8A-4147-A177-3AD203B41FA5}">
                      <a16:colId xmlns:a16="http://schemas.microsoft.com/office/drawing/2014/main" val="3661873825"/>
                    </a:ext>
                  </a:extLst>
                </a:gridCol>
                <a:gridCol w="658368">
                  <a:extLst>
                    <a:ext uri="{9D8B030D-6E8A-4147-A177-3AD203B41FA5}">
                      <a16:colId xmlns:a16="http://schemas.microsoft.com/office/drawing/2014/main" val="3760427597"/>
                    </a:ext>
                  </a:extLst>
                </a:gridCol>
                <a:gridCol w="658368">
                  <a:extLst>
                    <a:ext uri="{9D8B030D-6E8A-4147-A177-3AD203B41FA5}">
                      <a16:colId xmlns:a16="http://schemas.microsoft.com/office/drawing/2014/main" val="739125909"/>
                    </a:ext>
                  </a:extLst>
                </a:gridCol>
                <a:gridCol w="658368">
                  <a:extLst>
                    <a:ext uri="{9D8B030D-6E8A-4147-A177-3AD203B41FA5}">
                      <a16:colId xmlns:a16="http://schemas.microsoft.com/office/drawing/2014/main" val="1164390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88532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- 2019-12-09 23:30:02</a:t>
                      </a:r>
                      <a:r>
                        <a:rPr kumimoji="0" lang="en-US" sz="1000" b="0" i="0" u="none" strike="noStrike" kern="1200" cap="none" spc="0" normalizeH="0" baseline="0" noProof="0">
                          <a:ln>
                            <a:noFill/>
                          </a:ln>
                          <a:solidFill>
                            <a:prstClr val="black"/>
                          </a:solidFill>
                          <a:effectLst/>
                          <a:uLnTx/>
                          <a:uFillTx/>
                          <a:latin typeface="+mn-lt"/>
                          <a:ea typeface="+mn-ea"/>
                          <a:cs typeface="+mn-cs"/>
                        </a:rPr>
                        <a:t>
 Congrats Team Achievement Award winners! Premium Accounting!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https://scontent.xx.fbcdn.net/v/t51.12442-15/75523277_172010377527535_6466864938193966331_n.jpg?_nc_cat=108&amp;_nc_ohc=rUA_YMu7QHcAQm_Wbq8RB1l6pUt20heL0frFPQmLvn7qkdJFndFSoMdAg&amp;_nc_ht=scontent.xx&amp;oh=a24d69f47945bfdc7a2b98614f38a847&amp;oe=5E720EA4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12/10/2019 23:00:30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86738218"/>
                  </a:ext>
                </a:extLst>
              </a:tr>
            </a:tbl>
          </a:graphicData>
        </a:graphic>
      </p:graphicFrame>
      <p:sp>
        <p:nvSpPr>
          <p:cNvPr id="4" name="Text Placeholder 3">
            <a:extLst>
              <a:ext uri="{FF2B5EF4-FFF2-40B4-BE49-F238E27FC236}">
                <a16:creationId xmlns:a16="http://schemas.microsoft.com/office/drawing/2014/main" id="{1BA51CB2-4558-4BB0-85BF-C1EFE3AE6C82}"/>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720538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2F06F-5A17-4F65-A175-A51D54724157}"/>
              </a:ext>
            </a:extLst>
          </p:cNvPr>
          <p:cNvSpPr>
            <a:spLocks noGrp="1"/>
          </p:cNvSpPr>
          <p:nvPr>
            <p:ph type="title"/>
          </p:nvPr>
        </p:nvSpPr>
        <p:spPr/>
        <p:txBody>
          <a:bodyPr/>
          <a:lstStyle/>
          <a:p>
            <a:r>
              <a:rPr lang="en-US"/>
              <a:t>Instagram Stories Table  | Tokio Marine America - 3 of 3</a:t>
            </a:r>
          </a:p>
        </p:txBody>
      </p:sp>
      <p:graphicFrame>
        <p:nvGraphicFramePr>
          <p:cNvPr id="5" name="Table Placeholder 4">
            <a:extLst>
              <a:ext uri="{FF2B5EF4-FFF2-40B4-BE49-F238E27FC236}">
                <a16:creationId xmlns:a16="http://schemas.microsoft.com/office/drawing/2014/main" id="{59F60B74-6774-4877-BE86-B10AB10209CA}"/>
              </a:ext>
            </a:extLst>
          </p:cNvPr>
          <p:cNvGraphicFramePr>
            <a:graphicFrameLocks noGrp="1"/>
          </p:cNvGraphicFramePr>
          <p:nvPr>
            <p:ph type="tbl" sz="quarter" idx="13"/>
            <p:extLst>
              <p:ext uri="{D42A27DB-BD31-4B8C-83A1-F6EECF244321}">
                <p14:modId xmlns:p14="http://schemas.microsoft.com/office/powerpoint/2010/main" val="3711841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0643734"/>
                    </a:ext>
                  </a:extLst>
                </a:gridCol>
                <a:gridCol w="1316736">
                  <a:extLst>
                    <a:ext uri="{9D8B030D-6E8A-4147-A177-3AD203B41FA5}">
                      <a16:colId xmlns:a16="http://schemas.microsoft.com/office/drawing/2014/main" val="1336033386"/>
                    </a:ext>
                  </a:extLst>
                </a:gridCol>
                <a:gridCol w="658368">
                  <a:extLst>
                    <a:ext uri="{9D8B030D-6E8A-4147-A177-3AD203B41FA5}">
                      <a16:colId xmlns:a16="http://schemas.microsoft.com/office/drawing/2014/main" val="878303319"/>
                    </a:ext>
                  </a:extLst>
                </a:gridCol>
                <a:gridCol w="658368">
                  <a:extLst>
                    <a:ext uri="{9D8B030D-6E8A-4147-A177-3AD203B41FA5}">
                      <a16:colId xmlns:a16="http://schemas.microsoft.com/office/drawing/2014/main" val="758512871"/>
                    </a:ext>
                  </a:extLst>
                </a:gridCol>
                <a:gridCol w="658368">
                  <a:extLst>
                    <a:ext uri="{9D8B030D-6E8A-4147-A177-3AD203B41FA5}">
                      <a16:colId xmlns:a16="http://schemas.microsoft.com/office/drawing/2014/main" val="2175007157"/>
                    </a:ext>
                  </a:extLst>
                </a:gridCol>
                <a:gridCol w="658368">
                  <a:extLst>
                    <a:ext uri="{9D8B030D-6E8A-4147-A177-3AD203B41FA5}">
                      <a16:colId xmlns:a16="http://schemas.microsoft.com/office/drawing/2014/main" val="4249105717"/>
                    </a:ext>
                  </a:extLst>
                </a:gridCol>
                <a:gridCol w="658368">
                  <a:extLst>
                    <a:ext uri="{9D8B030D-6E8A-4147-A177-3AD203B41FA5}">
                      <a16:colId xmlns:a16="http://schemas.microsoft.com/office/drawing/2014/main" val="339123441"/>
                    </a:ext>
                  </a:extLst>
                </a:gridCol>
                <a:gridCol w="658368">
                  <a:extLst>
                    <a:ext uri="{9D8B030D-6E8A-4147-A177-3AD203B41FA5}">
                      <a16:colId xmlns:a16="http://schemas.microsoft.com/office/drawing/2014/main" val="1319783693"/>
                    </a:ext>
                  </a:extLst>
                </a:gridCol>
                <a:gridCol w="658368">
                  <a:extLst>
                    <a:ext uri="{9D8B030D-6E8A-4147-A177-3AD203B41FA5}">
                      <a16:colId xmlns:a16="http://schemas.microsoft.com/office/drawing/2014/main" val="3939025173"/>
                    </a:ext>
                  </a:extLst>
                </a:gridCol>
                <a:gridCol w="658368">
                  <a:extLst>
                    <a:ext uri="{9D8B030D-6E8A-4147-A177-3AD203B41FA5}">
                      <a16:colId xmlns:a16="http://schemas.microsoft.com/office/drawing/2014/main" val="1669657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43000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tmamerica - 2019-12-09 23:30:03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https://scontent.xx.fbcdn.net/v/t51.12442-15/74600012_743985472780757_3588609248786985844_n.jpg?_nc_cat=101&amp;_nc_ohc=A5FkDqGIZTIAQmyZRUgl-k8H6JtdZToydDugAwGjrLxy07CtBni4zhvug&amp;_nc_ht=scontent.xx&amp;oh=207289556bb7fe800c9fbbb104cb27ae&amp;oe=5E6E75DB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12/10/2019 23:00:30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95106899"/>
                  </a:ext>
                </a:extLst>
              </a:tr>
            </a:tbl>
          </a:graphicData>
        </a:graphic>
      </p:graphicFrame>
      <p:sp>
        <p:nvSpPr>
          <p:cNvPr id="4" name="Text Placeholder 3">
            <a:extLst>
              <a:ext uri="{FF2B5EF4-FFF2-40B4-BE49-F238E27FC236}">
                <a16:creationId xmlns:a16="http://schemas.microsoft.com/office/drawing/2014/main" id="{FDCF0F44-D361-47FA-AB6D-83606F5A19B8}"/>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6289966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1056</Words>
  <Application>Microsoft Office PowerPoint</Application>
  <PresentationFormat>On-screen Show (4:3)</PresentationFormat>
  <Paragraphs>386</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vt:lpstr>
      <vt:lpstr>Instagram Stories Key Metrics Table | Tokio Marine America</vt:lpstr>
      <vt:lpstr>Instagram Stories Table  | Tokio Marine America - 1 of 3</vt:lpstr>
      <vt:lpstr>Instagram Stories Table  | Tokio Marine America - 2 of 3</vt:lpstr>
      <vt:lpstr>Instagram Stories Table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2020-01-15T14:00:03Z</dcterms:created>
  <dcterms:modified xsi:type="dcterms:W3CDTF">2020-01-15T14:00:41Z</dcterms:modified>
</cp:coreProperties>
</file>