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43800</c:v>
                </c:pt>
              </c:numCache>
            </c:numRef>
          </c:cat>
          <c:val>
            <c:numRef>
              <c:f>Sheet1!$B$2</c:f>
              <c:numCache>
                <c:formatCode>General</c:formatCode>
                <c:ptCount val="1"/>
                <c:pt idx="0">
                  <c:v>1703</c:v>
                </c:pt>
              </c:numCache>
            </c:numRef>
          </c:val>
          <c:extLst>
            <c:ext xmlns:c16="http://schemas.microsoft.com/office/drawing/2014/chart" uri="{C3380CC4-5D6E-409C-BE32-E72D297353CC}">
              <c16:uniqueId val="{00000000-F3AB-495C-8FAD-83E53902A98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43800</c:v>
                </c:pt>
              </c:numCache>
            </c:numRef>
          </c:cat>
          <c:val>
            <c:numRef>
              <c:f>Sheet1!$C$2</c:f>
              <c:numCache>
                <c:formatCode>General</c:formatCode>
                <c:ptCount val="1"/>
                <c:pt idx="0">
                  <c:v>2490</c:v>
                </c:pt>
              </c:numCache>
            </c:numRef>
          </c:val>
          <c:extLst>
            <c:ext xmlns:c16="http://schemas.microsoft.com/office/drawing/2014/chart" uri="{C3380CC4-5D6E-409C-BE32-E72D297353CC}">
              <c16:uniqueId val="{00000001-F3AB-495C-8FAD-83E53902A98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43800</c:v>
                </c:pt>
              </c:numCache>
            </c:numRef>
          </c:cat>
          <c:val>
            <c:numRef>
              <c:f>Sheet1!$D$2</c:f>
              <c:numCache>
                <c:formatCode>General</c:formatCode>
                <c:ptCount val="1"/>
                <c:pt idx="0">
                  <c:v>1740</c:v>
                </c:pt>
              </c:numCache>
            </c:numRef>
          </c:val>
          <c:extLst>
            <c:ext xmlns:c16="http://schemas.microsoft.com/office/drawing/2014/chart" uri="{C3380CC4-5D6E-409C-BE32-E72D297353CC}">
              <c16:uniqueId val="{00000002-F3AB-495C-8FAD-83E53902A98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43800</c:v>
                </c:pt>
              </c:numCache>
            </c:numRef>
          </c:cat>
          <c:val>
            <c:numRef>
              <c:f>Sheet1!$E$2</c:f>
              <c:numCache>
                <c:formatCode>General</c:formatCode>
                <c:ptCount val="1"/>
                <c:pt idx="0">
                  <c:v>1215</c:v>
                </c:pt>
              </c:numCache>
            </c:numRef>
          </c:val>
          <c:extLst>
            <c:ext xmlns:c16="http://schemas.microsoft.com/office/drawing/2014/chart" uri="{C3380CC4-5D6E-409C-BE32-E72D297353CC}">
              <c16:uniqueId val="{00000003-F3AB-495C-8FAD-83E53902A98F}"/>
            </c:ext>
          </c:extLst>
        </c:ser>
        <c:dLbls>
          <c:showLegendKey val="0"/>
          <c:showVal val="0"/>
          <c:showCatName val="0"/>
          <c:showSerName val="0"/>
          <c:showPercent val="0"/>
          <c:showBubbleSize val="0"/>
        </c:dLbls>
        <c:gapWidth val="219"/>
        <c:overlap val="-27"/>
        <c:axId val="363018112"/>
        <c:axId val="363013848"/>
      </c:barChart>
      <c:dateAx>
        <c:axId val="363018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013848"/>
        <c:crosses val="autoZero"/>
        <c:auto val="1"/>
        <c:lblOffset val="100"/>
        <c:baseTimeUnit val="days"/>
      </c:dateAx>
      <c:valAx>
        <c:axId val="363013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01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6</c:v>
                </c:pt>
                <c:pt idx="3">
                  <c:v>3</c:v>
                </c:pt>
                <c:pt idx="4">
                  <c:v>6</c:v>
                </c:pt>
                <c:pt idx="5">
                  <c:v>-4</c:v>
                </c:pt>
                <c:pt idx="6">
                  <c:v>6</c:v>
                </c:pt>
                <c:pt idx="7">
                  <c:v>-2</c:v>
                </c:pt>
                <c:pt idx="8">
                  <c:v>7</c:v>
                </c:pt>
                <c:pt idx="9">
                  <c:v>47</c:v>
                </c:pt>
                <c:pt idx="10">
                  <c:v>3</c:v>
                </c:pt>
                <c:pt idx="11">
                  <c:v>-2</c:v>
                </c:pt>
              </c:numCache>
            </c:numRef>
          </c:val>
          <c:extLst>
            <c:ext xmlns:c16="http://schemas.microsoft.com/office/drawing/2014/chart" uri="{C3380CC4-5D6E-409C-BE32-E72D297353CC}">
              <c16:uniqueId val="{00000000-6870-4595-9314-6D37180E9677}"/>
            </c:ext>
          </c:extLst>
        </c:ser>
        <c:dLbls>
          <c:showLegendKey val="0"/>
          <c:showVal val="0"/>
          <c:showCatName val="0"/>
          <c:showSerName val="0"/>
          <c:showPercent val="0"/>
          <c:showBubbleSize val="0"/>
        </c:dLbls>
        <c:gapWidth val="219"/>
        <c:overlap val="-27"/>
        <c:axId val="363903472"/>
        <c:axId val="363899536"/>
      </c:barChart>
      <c:dateAx>
        <c:axId val="363903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99536"/>
        <c:crosses val="autoZero"/>
        <c:auto val="1"/>
        <c:lblOffset val="100"/>
        <c:baseTimeUnit val="months"/>
      </c:dateAx>
      <c:valAx>
        <c:axId val="36389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0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24</c:v>
                </c:pt>
                <c:pt idx="1">
                  <c:v>30</c:v>
                </c:pt>
                <c:pt idx="2">
                  <c:v>34</c:v>
                </c:pt>
                <c:pt idx="3">
                  <c:v>27</c:v>
                </c:pt>
                <c:pt idx="4">
                  <c:v>23</c:v>
                </c:pt>
                <c:pt idx="5">
                  <c:v>21</c:v>
                </c:pt>
                <c:pt idx="6">
                  <c:v>24</c:v>
                </c:pt>
                <c:pt idx="7">
                  <c:v>31</c:v>
                </c:pt>
                <c:pt idx="8">
                  <c:v>25</c:v>
                </c:pt>
                <c:pt idx="9">
                  <c:v>29</c:v>
                </c:pt>
                <c:pt idx="10">
                  <c:v>24</c:v>
                </c:pt>
                <c:pt idx="11">
                  <c:v>24</c:v>
                </c:pt>
              </c:numCache>
            </c:numRef>
          </c:val>
          <c:extLst>
            <c:ext xmlns:c16="http://schemas.microsoft.com/office/drawing/2014/chart" uri="{C3380CC4-5D6E-409C-BE32-E72D297353CC}">
              <c16:uniqueId val="{00000000-399B-4B87-A5C5-88E333E7FE91}"/>
            </c:ext>
          </c:extLst>
        </c:ser>
        <c:dLbls>
          <c:showLegendKey val="0"/>
          <c:showVal val="0"/>
          <c:showCatName val="0"/>
          <c:showSerName val="0"/>
          <c:showPercent val="0"/>
          <c:showBubbleSize val="0"/>
        </c:dLbls>
        <c:gapWidth val="219"/>
        <c:overlap val="-27"/>
        <c:axId val="363902160"/>
        <c:axId val="363902488"/>
      </c:barChart>
      <c:dateAx>
        <c:axId val="363902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02488"/>
        <c:crosses val="autoZero"/>
        <c:auto val="1"/>
        <c:lblOffset val="100"/>
        <c:baseTimeUnit val="months"/>
      </c:dateAx>
      <c:valAx>
        <c:axId val="36390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02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486</c:v>
                </c:pt>
                <c:pt idx="1">
                  <c:v>508</c:v>
                </c:pt>
                <c:pt idx="2">
                  <c:v>495</c:v>
                </c:pt>
                <c:pt idx="3">
                  <c:v>473</c:v>
                </c:pt>
                <c:pt idx="4">
                  <c:v>422</c:v>
                </c:pt>
                <c:pt idx="5">
                  <c:v>463</c:v>
                </c:pt>
                <c:pt idx="6">
                  <c:v>585</c:v>
                </c:pt>
                <c:pt idx="7">
                  <c:v>665</c:v>
                </c:pt>
                <c:pt idx="8">
                  <c:v>522</c:v>
                </c:pt>
                <c:pt idx="9">
                  <c:v>639</c:v>
                </c:pt>
                <c:pt idx="10">
                  <c:v>348</c:v>
                </c:pt>
                <c:pt idx="11">
                  <c:v>450</c:v>
                </c:pt>
              </c:numCache>
            </c:numRef>
          </c:val>
          <c:extLst>
            <c:ext xmlns:c16="http://schemas.microsoft.com/office/drawing/2014/chart" uri="{C3380CC4-5D6E-409C-BE32-E72D297353CC}">
              <c16:uniqueId val="{00000000-D98D-4798-83C4-7046D87EDC07}"/>
            </c:ext>
          </c:extLst>
        </c:ser>
        <c:dLbls>
          <c:showLegendKey val="0"/>
          <c:showVal val="0"/>
          <c:showCatName val="0"/>
          <c:showSerName val="0"/>
          <c:showPercent val="0"/>
          <c:showBubbleSize val="0"/>
        </c:dLbls>
        <c:gapWidth val="219"/>
        <c:overlap val="-27"/>
        <c:axId val="366767128"/>
        <c:axId val="366765160"/>
      </c:barChart>
      <c:catAx>
        <c:axId val="366767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65160"/>
        <c:crosses val="autoZero"/>
        <c:auto val="1"/>
        <c:lblAlgn val="ctr"/>
        <c:lblOffset val="100"/>
        <c:noMultiLvlLbl val="0"/>
      </c:catAx>
      <c:valAx>
        <c:axId val="366765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6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18915</c:v>
                </c:pt>
                <c:pt idx="1">
                  <c:v>15320</c:v>
                </c:pt>
                <c:pt idx="2">
                  <c:v>15282</c:v>
                </c:pt>
                <c:pt idx="3">
                  <c:v>13609</c:v>
                </c:pt>
                <c:pt idx="4">
                  <c:v>11473</c:v>
                </c:pt>
                <c:pt idx="5">
                  <c:v>23019</c:v>
                </c:pt>
                <c:pt idx="6">
                  <c:v>40691</c:v>
                </c:pt>
                <c:pt idx="7">
                  <c:v>17319</c:v>
                </c:pt>
                <c:pt idx="8">
                  <c:v>18681</c:v>
                </c:pt>
                <c:pt idx="9">
                  <c:v>29161</c:v>
                </c:pt>
                <c:pt idx="10">
                  <c:v>15513</c:v>
                </c:pt>
                <c:pt idx="11">
                  <c:v>14360</c:v>
                </c:pt>
              </c:numCache>
            </c:numRef>
          </c:val>
          <c:extLst>
            <c:ext xmlns:c16="http://schemas.microsoft.com/office/drawing/2014/chart" uri="{C3380CC4-5D6E-409C-BE32-E72D297353CC}">
              <c16:uniqueId val="{00000000-0FA1-4F7E-94B1-F1E3DE118EC1}"/>
            </c:ext>
          </c:extLst>
        </c:ser>
        <c:dLbls>
          <c:showLegendKey val="0"/>
          <c:showVal val="0"/>
          <c:showCatName val="0"/>
          <c:showSerName val="0"/>
          <c:showPercent val="0"/>
          <c:showBubbleSize val="0"/>
        </c:dLbls>
        <c:gapWidth val="219"/>
        <c:overlap val="-27"/>
        <c:axId val="366769424"/>
        <c:axId val="366770080"/>
      </c:barChart>
      <c:dateAx>
        <c:axId val="366769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70080"/>
        <c:crosses val="autoZero"/>
        <c:auto val="1"/>
        <c:lblOffset val="100"/>
        <c:baseTimeUnit val="months"/>
      </c:dateAx>
      <c:valAx>
        <c:axId val="36677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6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2</c:v>
                </c:pt>
                <c:pt idx="2">
                  <c:v>-1</c:v>
                </c:pt>
                <c:pt idx="3">
                  <c:v>0</c:v>
                </c:pt>
                <c:pt idx="4">
                  <c:v>-1</c:v>
                </c:pt>
                <c:pt idx="5">
                  <c:v>0</c:v>
                </c:pt>
                <c:pt idx="6">
                  <c:v>-6</c:v>
                </c:pt>
                <c:pt idx="7">
                  <c:v>4</c:v>
                </c:pt>
                <c:pt idx="8">
                  <c:v>-8</c:v>
                </c:pt>
                <c:pt idx="9">
                  <c:v>2</c:v>
                </c:pt>
                <c:pt idx="10">
                  <c:v>-5</c:v>
                </c:pt>
                <c:pt idx="11">
                  <c:v>-1</c:v>
                </c:pt>
              </c:numCache>
            </c:numRef>
          </c:val>
          <c:extLst>
            <c:ext xmlns:c16="http://schemas.microsoft.com/office/drawing/2014/chart" uri="{C3380CC4-5D6E-409C-BE32-E72D297353CC}">
              <c16:uniqueId val="{00000000-9B91-4FF0-8A52-34C4F2A7C0B6}"/>
            </c:ext>
          </c:extLst>
        </c:ser>
        <c:dLbls>
          <c:showLegendKey val="0"/>
          <c:showVal val="0"/>
          <c:showCatName val="0"/>
          <c:showSerName val="0"/>
          <c:showPercent val="0"/>
          <c:showBubbleSize val="0"/>
        </c:dLbls>
        <c:gapWidth val="219"/>
        <c:overlap val="-27"/>
        <c:axId val="371808560"/>
        <c:axId val="371809544"/>
      </c:barChart>
      <c:dateAx>
        <c:axId val="371808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09544"/>
        <c:crosses val="autoZero"/>
        <c:auto val="1"/>
        <c:lblOffset val="100"/>
        <c:baseTimeUnit val="months"/>
      </c:dateAx>
      <c:valAx>
        <c:axId val="37180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0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1</c:v>
                </c:pt>
                <c:pt idx="3">
                  <c:v>1</c:v>
                </c:pt>
                <c:pt idx="4">
                  <c:v>2</c:v>
                </c:pt>
                <c:pt idx="5">
                  <c:v>2</c:v>
                </c:pt>
                <c:pt idx="6">
                  <c:v>2</c:v>
                </c:pt>
                <c:pt idx="7">
                  <c:v>2</c:v>
                </c:pt>
                <c:pt idx="8">
                  <c:v>1</c:v>
                </c:pt>
                <c:pt idx="9">
                  <c:v>3</c:v>
                </c:pt>
                <c:pt idx="10">
                  <c:v>2</c:v>
                </c:pt>
                <c:pt idx="11">
                  <c:v>2</c:v>
                </c:pt>
              </c:numCache>
            </c:numRef>
          </c:val>
          <c:extLst>
            <c:ext xmlns:c16="http://schemas.microsoft.com/office/drawing/2014/chart" uri="{C3380CC4-5D6E-409C-BE32-E72D297353CC}">
              <c16:uniqueId val="{00000000-B914-442B-A76C-3244F688E5A5}"/>
            </c:ext>
          </c:extLst>
        </c:ser>
        <c:dLbls>
          <c:showLegendKey val="0"/>
          <c:showVal val="0"/>
          <c:showCatName val="0"/>
          <c:showSerName val="0"/>
          <c:showPercent val="0"/>
          <c:showBubbleSize val="0"/>
        </c:dLbls>
        <c:gapWidth val="219"/>
        <c:overlap val="-27"/>
        <c:axId val="371808232"/>
        <c:axId val="371812496"/>
      </c:barChart>
      <c:dateAx>
        <c:axId val="371808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12496"/>
        <c:crosses val="autoZero"/>
        <c:auto val="1"/>
        <c:lblOffset val="100"/>
        <c:baseTimeUnit val="months"/>
      </c:dateAx>
      <c:valAx>
        <c:axId val="37181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0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53</c:v>
                </c:pt>
                <c:pt idx="1">
                  <c:v>34</c:v>
                </c:pt>
                <c:pt idx="2">
                  <c:v>20</c:v>
                </c:pt>
                <c:pt idx="3">
                  <c:v>20</c:v>
                </c:pt>
                <c:pt idx="4">
                  <c:v>23</c:v>
                </c:pt>
                <c:pt idx="5">
                  <c:v>47</c:v>
                </c:pt>
                <c:pt idx="6">
                  <c:v>66</c:v>
                </c:pt>
                <c:pt idx="7">
                  <c:v>51</c:v>
                </c:pt>
                <c:pt idx="8">
                  <c:v>35</c:v>
                </c:pt>
                <c:pt idx="9">
                  <c:v>69</c:v>
                </c:pt>
                <c:pt idx="10">
                  <c:v>38</c:v>
                </c:pt>
                <c:pt idx="11">
                  <c:v>49</c:v>
                </c:pt>
              </c:numCache>
            </c:numRef>
          </c:val>
          <c:extLst>
            <c:ext xmlns:c16="http://schemas.microsoft.com/office/drawing/2014/chart" uri="{C3380CC4-5D6E-409C-BE32-E72D297353CC}">
              <c16:uniqueId val="{00000000-DA35-4F9B-A8A1-D8F1F39F0208}"/>
            </c:ext>
          </c:extLst>
        </c:ser>
        <c:dLbls>
          <c:showLegendKey val="0"/>
          <c:showVal val="0"/>
          <c:showCatName val="0"/>
          <c:showSerName val="0"/>
          <c:showPercent val="0"/>
          <c:showBubbleSize val="0"/>
        </c:dLbls>
        <c:gapWidth val="219"/>
        <c:overlap val="-27"/>
        <c:axId val="374926696"/>
        <c:axId val="374927680"/>
      </c:barChart>
      <c:catAx>
        <c:axId val="374926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27680"/>
        <c:crosses val="autoZero"/>
        <c:auto val="1"/>
        <c:lblAlgn val="ctr"/>
        <c:lblOffset val="100"/>
        <c:noMultiLvlLbl val="0"/>
      </c:catAx>
      <c:valAx>
        <c:axId val="37492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2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33</c:v>
                </c:pt>
                <c:pt idx="2">
                  <c:v>17</c:v>
                </c:pt>
                <c:pt idx="3">
                  <c:v>27</c:v>
                </c:pt>
                <c:pt idx="4">
                  <c:v>17</c:v>
                </c:pt>
                <c:pt idx="5">
                  <c:v>22</c:v>
                </c:pt>
                <c:pt idx="6">
                  <c:v>40</c:v>
                </c:pt>
                <c:pt idx="7">
                  <c:v>90</c:v>
                </c:pt>
                <c:pt idx="8">
                  <c:v>108</c:v>
                </c:pt>
                <c:pt idx="9">
                  <c:v>94</c:v>
                </c:pt>
                <c:pt idx="10">
                  <c:v>66</c:v>
                </c:pt>
                <c:pt idx="11">
                  <c:v>75</c:v>
                </c:pt>
              </c:numCache>
            </c:numRef>
          </c:val>
          <c:extLst>
            <c:ext xmlns:c16="http://schemas.microsoft.com/office/drawing/2014/chart" uri="{C3380CC4-5D6E-409C-BE32-E72D297353CC}">
              <c16:uniqueId val="{00000000-8D85-47AD-BE83-C27E36210449}"/>
            </c:ext>
          </c:extLst>
        </c:ser>
        <c:dLbls>
          <c:showLegendKey val="0"/>
          <c:showVal val="0"/>
          <c:showCatName val="0"/>
          <c:showSerName val="0"/>
          <c:showPercent val="0"/>
          <c:showBubbleSize val="0"/>
        </c:dLbls>
        <c:gapWidth val="219"/>
        <c:overlap val="-27"/>
        <c:axId val="410280392"/>
        <c:axId val="410278752"/>
      </c:barChart>
      <c:dateAx>
        <c:axId val="410280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78752"/>
        <c:crosses val="autoZero"/>
        <c:auto val="1"/>
        <c:lblOffset val="100"/>
        <c:baseTimeUnit val="months"/>
      </c:dateAx>
      <c:valAx>
        <c:axId val="410278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80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31</c:v>
                </c:pt>
                <c:pt idx="1">
                  <c:v>46</c:v>
                </c:pt>
                <c:pt idx="2">
                  <c:v>51</c:v>
                </c:pt>
                <c:pt idx="3">
                  <c:v>42</c:v>
                </c:pt>
                <c:pt idx="4">
                  <c:v>37</c:v>
                </c:pt>
                <c:pt idx="5">
                  <c:v>47</c:v>
                </c:pt>
                <c:pt idx="6">
                  <c:v>29</c:v>
                </c:pt>
                <c:pt idx="7">
                  <c:v>49</c:v>
                </c:pt>
                <c:pt idx="8">
                  <c:v>40</c:v>
                </c:pt>
                <c:pt idx="9">
                  <c:v>54</c:v>
                </c:pt>
                <c:pt idx="10">
                  <c:v>36</c:v>
                </c:pt>
                <c:pt idx="11">
                  <c:v>48</c:v>
                </c:pt>
              </c:numCache>
            </c:numRef>
          </c:val>
          <c:extLst>
            <c:ext xmlns:c16="http://schemas.microsoft.com/office/drawing/2014/chart" uri="{C3380CC4-5D6E-409C-BE32-E72D297353CC}">
              <c16:uniqueId val="{00000000-9960-48A0-BBB1-FB2303DF68C1}"/>
            </c:ext>
          </c:extLst>
        </c:ser>
        <c:dLbls>
          <c:showLegendKey val="0"/>
          <c:showVal val="0"/>
          <c:showCatName val="0"/>
          <c:showSerName val="0"/>
          <c:showPercent val="0"/>
          <c:showBubbleSize val="0"/>
        </c:dLbls>
        <c:gapWidth val="219"/>
        <c:overlap val="-27"/>
        <c:axId val="410284656"/>
        <c:axId val="410286296"/>
      </c:barChart>
      <c:catAx>
        <c:axId val="41028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86296"/>
        <c:crosses val="autoZero"/>
        <c:auto val="1"/>
        <c:lblAlgn val="ctr"/>
        <c:lblOffset val="100"/>
        <c:noMultiLvlLbl val="0"/>
      </c:catAx>
      <c:valAx>
        <c:axId val="410286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8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191</c:v>
                </c:pt>
                <c:pt idx="1">
                  <c:v>234</c:v>
                </c:pt>
                <c:pt idx="2">
                  <c:v>307</c:v>
                </c:pt>
                <c:pt idx="3">
                  <c:v>213</c:v>
                </c:pt>
                <c:pt idx="4">
                  <c:v>225</c:v>
                </c:pt>
                <c:pt idx="5">
                  <c:v>473</c:v>
                </c:pt>
                <c:pt idx="6">
                  <c:v>269</c:v>
                </c:pt>
                <c:pt idx="7">
                  <c:v>246</c:v>
                </c:pt>
                <c:pt idx="8">
                  <c:v>245</c:v>
                </c:pt>
                <c:pt idx="9">
                  <c:v>272</c:v>
                </c:pt>
                <c:pt idx="10">
                  <c:v>288</c:v>
                </c:pt>
                <c:pt idx="11">
                  <c:v>292</c:v>
                </c:pt>
              </c:numCache>
            </c:numRef>
          </c:val>
          <c:extLst>
            <c:ext xmlns:c16="http://schemas.microsoft.com/office/drawing/2014/chart" uri="{C3380CC4-5D6E-409C-BE32-E72D297353CC}">
              <c16:uniqueId val="{00000000-778C-46DD-A745-0BCDFDB74A66}"/>
            </c:ext>
          </c:extLst>
        </c:ser>
        <c:dLbls>
          <c:showLegendKey val="0"/>
          <c:showVal val="0"/>
          <c:showCatName val="0"/>
          <c:showSerName val="0"/>
          <c:showPercent val="0"/>
          <c:showBubbleSize val="0"/>
        </c:dLbls>
        <c:gapWidth val="219"/>
        <c:overlap val="-27"/>
        <c:axId val="413094976"/>
        <c:axId val="413095632"/>
      </c:barChart>
      <c:catAx>
        <c:axId val="41309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95632"/>
        <c:crosses val="autoZero"/>
        <c:auto val="1"/>
        <c:lblAlgn val="ctr"/>
        <c:lblOffset val="100"/>
        <c:noMultiLvlLbl val="0"/>
      </c:catAx>
      <c:valAx>
        <c:axId val="413095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9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0</c:v>
                </c:pt>
                <c:pt idx="1">
                  <c:v>-3</c:v>
                </c:pt>
                <c:pt idx="2">
                  <c:v>8</c:v>
                </c:pt>
                <c:pt idx="3">
                  <c:v>5</c:v>
                </c:pt>
                <c:pt idx="4">
                  <c:v>14</c:v>
                </c:pt>
                <c:pt idx="5">
                  <c:v>0</c:v>
                </c:pt>
                <c:pt idx="6">
                  <c:v>70</c:v>
                </c:pt>
                <c:pt idx="7">
                  <c:v>-18</c:v>
                </c:pt>
                <c:pt idx="8">
                  <c:v>13</c:v>
                </c:pt>
                <c:pt idx="9">
                  <c:v>9</c:v>
                </c:pt>
                <c:pt idx="10">
                  <c:v>-4</c:v>
                </c:pt>
                <c:pt idx="11">
                  <c:v>21</c:v>
                </c:pt>
              </c:numCache>
            </c:numRef>
          </c:val>
          <c:extLst>
            <c:ext xmlns:c16="http://schemas.microsoft.com/office/drawing/2014/chart" uri="{C3380CC4-5D6E-409C-BE32-E72D297353CC}">
              <c16:uniqueId val="{00000000-1DFC-4CA9-9BC6-27B668863244}"/>
            </c:ext>
          </c:extLst>
        </c:ser>
        <c:dLbls>
          <c:showLegendKey val="0"/>
          <c:showVal val="0"/>
          <c:showCatName val="0"/>
          <c:showSerName val="0"/>
          <c:showPercent val="0"/>
          <c:showBubbleSize val="0"/>
        </c:dLbls>
        <c:gapWidth val="219"/>
        <c:overlap val="-27"/>
        <c:axId val="420084576"/>
        <c:axId val="420083920"/>
      </c:barChart>
      <c:dateAx>
        <c:axId val="420084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083920"/>
        <c:crosses val="autoZero"/>
        <c:auto val="1"/>
        <c:lblOffset val="100"/>
        <c:baseTimeUnit val="months"/>
      </c:dateAx>
      <c:valAx>
        <c:axId val="42008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08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34</c:v>
                </c:pt>
                <c:pt idx="2">
                  <c:v>36</c:v>
                </c:pt>
                <c:pt idx="3">
                  <c:v>31</c:v>
                </c:pt>
                <c:pt idx="4">
                  <c:v>32</c:v>
                </c:pt>
                <c:pt idx="5">
                  <c:v>30</c:v>
                </c:pt>
                <c:pt idx="6">
                  <c:v>36</c:v>
                </c:pt>
                <c:pt idx="7">
                  <c:v>34</c:v>
                </c:pt>
                <c:pt idx="8">
                  <c:v>35</c:v>
                </c:pt>
                <c:pt idx="9">
                  <c:v>38</c:v>
                </c:pt>
                <c:pt idx="10">
                  <c:v>34</c:v>
                </c:pt>
                <c:pt idx="11">
                  <c:v>33</c:v>
                </c:pt>
              </c:numCache>
            </c:numRef>
          </c:val>
          <c:extLst>
            <c:ext xmlns:c16="http://schemas.microsoft.com/office/drawing/2014/chart" uri="{C3380CC4-5D6E-409C-BE32-E72D297353CC}">
              <c16:uniqueId val="{00000000-F25C-421F-A84D-BAC4CDF0121B}"/>
            </c:ext>
          </c:extLst>
        </c:ser>
        <c:dLbls>
          <c:showLegendKey val="0"/>
          <c:showVal val="0"/>
          <c:showCatName val="0"/>
          <c:showSerName val="0"/>
          <c:showPercent val="0"/>
          <c:showBubbleSize val="0"/>
        </c:dLbls>
        <c:gapWidth val="219"/>
        <c:overlap val="-27"/>
        <c:axId val="420061944"/>
        <c:axId val="420062272"/>
      </c:barChart>
      <c:dateAx>
        <c:axId val="420061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062272"/>
        <c:crosses val="autoZero"/>
        <c:auto val="1"/>
        <c:lblOffset val="100"/>
        <c:baseTimeUnit val="months"/>
      </c:dateAx>
      <c:valAx>
        <c:axId val="420062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061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611</c:v>
                </c:pt>
                <c:pt idx="1">
                  <c:v>627</c:v>
                </c:pt>
                <c:pt idx="2">
                  <c:v>695</c:v>
                </c:pt>
                <c:pt idx="3">
                  <c:v>621</c:v>
                </c:pt>
                <c:pt idx="4">
                  <c:v>649</c:v>
                </c:pt>
                <c:pt idx="5">
                  <c:v>572</c:v>
                </c:pt>
                <c:pt idx="6">
                  <c:v>650</c:v>
                </c:pt>
                <c:pt idx="7">
                  <c:v>594</c:v>
                </c:pt>
                <c:pt idx="8">
                  <c:v>462</c:v>
                </c:pt>
                <c:pt idx="9">
                  <c:v>613</c:v>
                </c:pt>
                <c:pt idx="10">
                  <c:v>410</c:v>
                </c:pt>
                <c:pt idx="11">
                  <c:v>537</c:v>
                </c:pt>
              </c:numCache>
            </c:numRef>
          </c:val>
          <c:extLst>
            <c:ext xmlns:c16="http://schemas.microsoft.com/office/drawing/2014/chart" uri="{C3380CC4-5D6E-409C-BE32-E72D297353CC}">
              <c16:uniqueId val="{00000000-3E6E-43CC-B4A6-E2CBD08E8316}"/>
            </c:ext>
          </c:extLst>
        </c:ser>
        <c:dLbls>
          <c:showLegendKey val="0"/>
          <c:showVal val="0"/>
          <c:showCatName val="0"/>
          <c:showSerName val="0"/>
          <c:showPercent val="0"/>
          <c:showBubbleSize val="0"/>
        </c:dLbls>
        <c:gapWidth val="219"/>
        <c:overlap val="-27"/>
        <c:axId val="420058336"/>
        <c:axId val="420058664"/>
      </c:barChart>
      <c:catAx>
        <c:axId val="42005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058664"/>
        <c:crosses val="autoZero"/>
        <c:auto val="1"/>
        <c:lblAlgn val="ctr"/>
        <c:lblOffset val="100"/>
        <c:noMultiLvlLbl val="0"/>
      </c:catAx>
      <c:valAx>
        <c:axId val="42005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05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E3AF6-F5AE-48A6-A2FF-2D46C6523017}"/>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6E2D093C-1787-4ED7-AF24-33B8999C923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492082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99D13-0CF3-4964-90F1-9AA1F2830531}"/>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9319FCEF-87AB-4DC7-89E2-D68BB1816503}"/>
              </a:ext>
            </a:extLst>
          </p:cNvPr>
          <p:cNvGraphicFramePr>
            <a:graphicFrameLocks noGrp="1"/>
          </p:cNvGraphicFramePr>
          <p:nvPr>
            <p:ph type="chart" sz="quarter" idx="13"/>
            <p:extLst>
              <p:ext uri="{D42A27DB-BD31-4B8C-83A1-F6EECF244321}">
                <p14:modId xmlns:p14="http://schemas.microsoft.com/office/powerpoint/2010/main" val="1760740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50EDA7-A689-4B65-AD15-5A6B5F1B9A82}"/>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C013AA1B-F5B0-4E0B-B68A-EBAD1F452A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9198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F437E-6F34-4989-B0C7-F9249345D116}"/>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81F4CB20-DDF8-4578-B31C-8A6B0CE0C328}"/>
              </a:ext>
            </a:extLst>
          </p:cNvPr>
          <p:cNvGraphicFramePr>
            <a:graphicFrameLocks noGrp="1"/>
          </p:cNvGraphicFramePr>
          <p:nvPr>
            <p:ph type="tbl" sz="quarter" idx="13"/>
            <p:extLst>
              <p:ext uri="{D42A27DB-BD31-4B8C-83A1-F6EECF244321}">
                <p14:modId xmlns:p14="http://schemas.microsoft.com/office/powerpoint/2010/main" val="708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40660170"/>
                    </a:ext>
                  </a:extLst>
                </a:gridCol>
                <a:gridCol w="740664">
                  <a:extLst>
                    <a:ext uri="{9D8B030D-6E8A-4147-A177-3AD203B41FA5}">
                      <a16:colId xmlns:a16="http://schemas.microsoft.com/office/drawing/2014/main" val="3518689870"/>
                    </a:ext>
                  </a:extLst>
                </a:gridCol>
                <a:gridCol w="740664">
                  <a:extLst>
                    <a:ext uri="{9D8B030D-6E8A-4147-A177-3AD203B41FA5}">
                      <a16:colId xmlns:a16="http://schemas.microsoft.com/office/drawing/2014/main" val="3514251855"/>
                    </a:ext>
                  </a:extLst>
                </a:gridCol>
                <a:gridCol w="740664">
                  <a:extLst>
                    <a:ext uri="{9D8B030D-6E8A-4147-A177-3AD203B41FA5}">
                      <a16:colId xmlns:a16="http://schemas.microsoft.com/office/drawing/2014/main" val="91723620"/>
                    </a:ext>
                  </a:extLst>
                </a:gridCol>
                <a:gridCol w="740664">
                  <a:extLst>
                    <a:ext uri="{9D8B030D-6E8A-4147-A177-3AD203B41FA5}">
                      <a16:colId xmlns:a16="http://schemas.microsoft.com/office/drawing/2014/main" val="1459972441"/>
                    </a:ext>
                  </a:extLst>
                </a:gridCol>
                <a:gridCol w="740664">
                  <a:extLst>
                    <a:ext uri="{9D8B030D-6E8A-4147-A177-3AD203B41FA5}">
                      <a16:colId xmlns:a16="http://schemas.microsoft.com/office/drawing/2014/main" val="3487099722"/>
                    </a:ext>
                  </a:extLst>
                </a:gridCol>
                <a:gridCol w="740664">
                  <a:extLst>
                    <a:ext uri="{9D8B030D-6E8A-4147-A177-3AD203B41FA5}">
                      <a16:colId xmlns:a16="http://schemas.microsoft.com/office/drawing/2014/main" val="4073544845"/>
                    </a:ext>
                  </a:extLst>
                </a:gridCol>
                <a:gridCol w="740664">
                  <a:extLst>
                    <a:ext uri="{9D8B030D-6E8A-4147-A177-3AD203B41FA5}">
                      <a16:colId xmlns:a16="http://schemas.microsoft.com/office/drawing/2014/main" val="2897387750"/>
                    </a:ext>
                  </a:extLst>
                </a:gridCol>
                <a:gridCol w="740664">
                  <a:extLst>
                    <a:ext uri="{9D8B030D-6E8A-4147-A177-3AD203B41FA5}">
                      <a16:colId xmlns:a16="http://schemas.microsoft.com/office/drawing/2014/main" val="2693045317"/>
                    </a:ext>
                  </a:extLst>
                </a:gridCol>
                <a:gridCol w="740664">
                  <a:extLst>
                    <a:ext uri="{9D8B030D-6E8A-4147-A177-3AD203B41FA5}">
                      <a16:colId xmlns:a16="http://schemas.microsoft.com/office/drawing/2014/main" val="273848658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136491"/>
                  </a:ext>
                </a:extLst>
              </a:tr>
              <a:tr h="370840">
                <a:tc>
                  <a:txBody>
                    <a:bodyPr/>
                    <a:lstStyle/>
                    <a:p>
                      <a:r>
                        <a:rPr lang="en-US" sz="1000"/>
                        <a:t>First Insurance Company of Hawaii, LTD</a:t>
                      </a:r>
                    </a:p>
                  </a:txBody>
                  <a:tcPr/>
                </a:tc>
                <a:tc>
                  <a:txBody>
                    <a:bodyPr/>
                    <a:lstStyle/>
                    <a:p>
                      <a:r>
                        <a:rPr lang="en-US" sz="1000"/>
                        <a:t>1703</a:t>
                      </a:r>
                    </a:p>
                  </a:txBody>
                  <a:tcPr/>
                </a:tc>
                <a:tc>
                  <a:txBody>
                    <a:bodyPr/>
                    <a:lstStyle/>
                    <a:p>
                      <a:r>
                        <a:rPr lang="en-US" sz="1000"/>
                        <a:t>-2</a:t>
                      </a:r>
                    </a:p>
                  </a:txBody>
                  <a:tcPr/>
                </a:tc>
                <a:tc>
                  <a:txBody>
                    <a:bodyPr/>
                    <a:lstStyle/>
                    <a:p>
                      <a:r>
                        <a:rPr lang="en-US" sz="1000"/>
                        <a:t>17</a:t>
                      </a:r>
                    </a:p>
                  </a:txBody>
                  <a:tcPr/>
                </a:tc>
                <a:tc>
                  <a:txBody>
                    <a:bodyPr/>
                    <a:lstStyle/>
                    <a:p>
                      <a:r>
                        <a:rPr lang="en-US" sz="1000"/>
                        <a:t>430</a:t>
                      </a:r>
                    </a:p>
                  </a:txBody>
                  <a:tcPr/>
                </a:tc>
                <a:tc>
                  <a:txBody>
                    <a:bodyPr/>
                    <a:lstStyle/>
                    <a:p>
                      <a:r>
                        <a:rPr lang="en-US" sz="1000"/>
                        <a:t>6</a:t>
                      </a:r>
                    </a:p>
                  </a:txBody>
                  <a:tcPr/>
                </a:tc>
                <a:tc>
                  <a:txBody>
                    <a:bodyPr/>
                    <a:lstStyle/>
                    <a:p>
                      <a:r>
                        <a:rPr lang="en-US" sz="1000"/>
                        <a:t>14</a:t>
                      </a:r>
                    </a:p>
                  </a:txBody>
                  <a:tcPr/>
                </a:tc>
                <a:tc>
                  <a:txBody>
                    <a:bodyPr/>
                    <a:lstStyle/>
                    <a:p>
                      <a:r>
                        <a:rPr lang="en-US" sz="1000"/>
                        <a:t>0</a:t>
                      </a:r>
                    </a:p>
                  </a:txBody>
                  <a:tcPr/>
                </a:tc>
                <a:tc>
                  <a:txBody>
                    <a:bodyPr/>
                    <a:lstStyle/>
                    <a:p>
                      <a:r>
                        <a:rPr lang="en-US" sz="1000"/>
                        <a:t>1.5534 %</a:t>
                      </a:r>
                    </a:p>
                  </a:txBody>
                  <a:tcPr/>
                </a:tc>
                <a:tc>
                  <a:txBody>
                    <a:bodyPr/>
                    <a:lstStyle/>
                    <a:p>
                      <a:r>
                        <a:rPr lang="en-US" sz="1000"/>
                        <a:t>0.0 %</a:t>
                      </a:r>
                    </a:p>
                  </a:txBody>
                  <a:tcPr/>
                </a:tc>
                <a:extLst>
                  <a:ext uri="{0D108BD9-81ED-4DB2-BD59-A6C34878D82A}">
                    <a16:rowId xmlns:a16="http://schemas.microsoft.com/office/drawing/2014/main" val="3019299425"/>
                  </a:ext>
                </a:extLst>
              </a:tr>
            </a:tbl>
          </a:graphicData>
        </a:graphic>
      </p:graphicFrame>
      <p:sp>
        <p:nvSpPr>
          <p:cNvPr id="4" name="Text Placeholder 3">
            <a:extLst>
              <a:ext uri="{FF2B5EF4-FFF2-40B4-BE49-F238E27FC236}">
                <a16:creationId xmlns:a16="http://schemas.microsoft.com/office/drawing/2014/main" id="{61FDB144-3B6A-4DDE-804B-02420297B725}"/>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931365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6182-818C-4AEF-8D81-2CA4E51459EB}"/>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C134582E-2635-4642-9B88-D100C3F05438}"/>
              </a:ext>
            </a:extLst>
          </p:cNvPr>
          <p:cNvGraphicFramePr>
            <a:graphicFrameLocks noGrp="1"/>
          </p:cNvGraphicFramePr>
          <p:nvPr>
            <p:ph type="chart" sz="quarter" idx="13"/>
            <p:extLst>
              <p:ext uri="{D42A27DB-BD31-4B8C-83A1-F6EECF244321}">
                <p14:modId xmlns:p14="http://schemas.microsoft.com/office/powerpoint/2010/main" val="946042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1B5302-D6AE-4C61-A5CC-96D41645074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E770392-2404-4869-BD8A-5783F83245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8454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56F09-7DE3-4B39-BF45-5BD9D42C3E3E}"/>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BDBC641C-D761-4542-B484-8DA0F505B84D}"/>
              </a:ext>
            </a:extLst>
          </p:cNvPr>
          <p:cNvGraphicFramePr>
            <a:graphicFrameLocks noGrp="1"/>
          </p:cNvGraphicFramePr>
          <p:nvPr>
            <p:ph type="chart" sz="quarter" idx="13"/>
            <p:extLst>
              <p:ext uri="{D42A27DB-BD31-4B8C-83A1-F6EECF244321}">
                <p14:modId xmlns:p14="http://schemas.microsoft.com/office/powerpoint/2010/main" val="141056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754461-CC99-4FCD-9CA8-D0093C91F7B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FFF488E-23A1-40C7-8598-36132C6555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6971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7E647-0E7E-4A5E-A2FC-D45B98A27239}"/>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550FF128-B7ED-4999-B23A-A2572ADBFBB6}"/>
              </a:ext>
            </a:extLst>
          </p:cNvPr>
          <p:cNvGraphicFramePr>
            <a:graphicFrameLocks noGrp="1"/>
          </p:cNvGraphicFramePr>
          <p:nvPr>
            <p:ph type="chart" sz="quarter" idx="13"/>
            <p:extLst>
              <p:ext uri="{D42A27DB-BD31-4B8C-83A1-F6EECF244321}">
                <p14:modId xmlns:p14="http://schemas.microsoft.com/office/powerpoint/2010/main" val="2170514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A35026-5761-49D2-A8BC-FF65F38D0D1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0FA1260-186C-46C9-B29A-6AEE77EF57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6422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786AC-F03C-4152-B89E-7712EB7E6F69}"/>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408D63AF-80A5-4727-8DB4-31DE4F0277B7}"/>
              </a:ext>
            </a:extLst>
          </p:cNvPr>
          <p:cNvGraphicFramePr>
            <a:graphicFrameLocks noGrp="1"/>
          </p:cNvGraphicFramePr>
          <p:nvPr>
            <p:ph type="chart" sz="quarter" idx="13"/>
            <p:extLst>
              <p:ext uri="{D42A27DB-BD31-4B8C-83A1-F6EECF244321}">
                <p14:modId xmlns:p14="http://schemas.microsoft.com/office/powerpoint/2010/main" val="3475541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CBDBCA-4092-4CA8-8C7C-F4D8FB9D134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02FF97A-FC4D-47F8-AC8E-2459C1B42B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1352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AA6F6-85EB-48B1-A61F-9DCF04EAD20E}"/>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FBE9E267-0149-4B49-BB9B-0BE8ED9D4D0C}"/>
              </a:ext>
            </a:extLst>
          </p:cNvPr>
          <p:cNvGraphicFramePr>
            <a:graphicFrameLocks noGrp="1"/>
          </p:cNvGraphicFramePr>
          <p:nvPr>
            <p:ph type="tbl" sz="quarter" idx="13"/>
            <p:extLst>
              <p:ext uri="{D42A27DB-BD31-4B8C-83A1-F6EECF244321}">
                <p14:modId xmlns:p14="http://schemas.microsoft.com/office/powerpoint/2010/main" val="4211526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82625710"/>
                    </a:ext>
                  </a:extLst>
                </a:gridCol>
                <a:gridCol w="740664">
                  <a:extLst>
                    <a:ext uri="{9D8B030D-6E8A-4147-A177-3AD203B41FA5}">
                      <a16:colId xmlns:a16="http://schemas.microsoft.com/office/drawing/2014/main" val="74686942"/>
                    </a:ext>
                  </a:extLst>
                </a:gridCol>
                <a:gridCol w="740664">
                  <a:extLst>
                    <a:ext uri="{9D8B030D-6E8A-4147-A177-3AD203B41FA5}">
                      <a16:colId xmlns:a16="http://schemas.microsoft.com/office/drawing/2014/main" val="1486989312"/>
                    </a:ext>
                  </a:extLst>
                </a:gridCol>
                <a:gridCol w="740664">
                  <a:extLst>
                    <a:ext uri="{9D8B030D-6E8A-4147-A177-3AD203B41FA5}">
                      <a16:colId xmlns:a16="http://schemas.microsoft.com/office/drawing/2014/main" val="3555140452"/>
                    </a:ext>
                  </a:extLst>
                </a:gridCol>
                <a:gridCol w="740664">
                  <a:extLst>
                    <a:ext uri="{9D8B030D-6E8A-4147-A177-3AD203B41FA5}">
                      <a16:colId xmlns:a16="http://schemas.microsoft.com/office/drawing/2014/main" val="1016066919"/>
                    </a:ext>
                  </a:extLst>
                </a:gridCol>
                <a:gridCol w="740664">
                  <a:extLst>
                    <a:ext uri="{9D8B030D-6E8A-4147-A177-3AD203B41FA5}">
                      <a16:colId xmlns:a16="http://schemas.microsoft.com/office/drawing/2014/main" val="2322043487"/>
                    </a:ext>
                  </a:extLst>
                </a:gridCol>
                <a:gridCol w="740664">
                  <a:extLst>
                    <a:ext uri="{9D8B030D-6E8A-4147-A177-3AD203B41FA5}">
                      <a16:colId xmlns:a16="http://schemas.microsoft.com/office/drawing/2014/main" val="1551254316"/>
                    </a:ext>
                  </a:extLst>
                </a:gridCol>
                <a:gridCol w="740664">
                  <a:extLst>
                    <a:ext uri="{9D8B030D-6E8A-4147-A177-3AD203B41FA5}">
                      <a16:colId xmlns:a16="http://schemas.microsoft.com/office/drawing/2014/main" val="309216760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977694617"/>
                  </a:ext>
                </a:extLst>
              </a:tr>
              <a:tr h="370840">
                <a:tc>
                  <a:txBody>
                    <a:bodyPr/>
                    <a:lstStyle/>
                    <a:p>
                      <a:r>
                        <a:rPr lang="en-US" sz="1000" b="1"/>
                        <a:t>First Insurance Company of Hawaii, LTD - 2019-12-17 20:09:28</a:t>
                      </a:r>
                      <a:r>
                        <a:rPr lang="en-US" sz="1000"/>
                        <a:t>
 #TeamFICOH loves giving back, especially during the #holidayseason! Last week at our annual holiday party, associates brought in toys for the children of HUGS (Help, Understanding &amp; Group Support). HUGS supports Hawaii families with a child up to age 21 who has been diagnosed with a life-threatening illness or disease.
#teamficoh #toydrive #holidaygiving</a:t>
                      </a:r>
                    </a:p>
                  </a:txBody>
                  <a:tcPr/>
                </a:tc>
                <a:tc>
                  <a:txBody>
                    <a:bodyPr/>
                    <a:lstStyle/>
                    <a:p>
                      <a:r>
                        <a:rPr lang="en-US" sz="1000"/>
                        <a:t>74</a:t>
                      </a:r>
                    </a:p>
                  </a:txBody>
                  <a:tcPr/>
                </a:tc>
                <a:tc>
                  <a:txBody>
                    <a:bodyPr/>
                    <a:lstStyle/>
                    <a:p>
                      <a:r>
                        <a:rPr lang="en-US" sz="1000"/>
                        <a:t>73</a:t>
                      </a:r>
                    </a:p>
                  </a:txBody>
                  <a:tcPr/>
                </a:tc>
                <a:tc>
                  <a:txBody>
                    <a:bodyPr/>
                    <a:lstStyle/>
                    <a:p>
                      <a:r>
                        <a:rPr lang="en-US" sz="1000"/>
                        <a:t>0</a:t>
                      </a:r>
                    </a:p>
                  </a:txBody>
                  <a:tcPr/>
                </a:tc>
                <a:tc>
                  <a:txBody>
                    <a:bodyPr/>
                    <a:lstStyle/>
                    <a:p>
                      <a:r>
                        <a:rPr lang="en-US" sz="1000"/>
                        <a:t>1</a:t>
                      </a:r>
                    </a:p>
                  </a:txBody>
                  <a:tcPr/>
                </a:tc>
                <a:tc>
                  <a:txBody>
                    <a:bodyPr/>
                    <a:lstStyle/>
                    <a:p>
                      <a:r>
                        <a:rPr lang="en-US" sz="1000"/>
                        <a:t>4.3504 %</a:t>
                      </a:r>
                    </a:p>
                  </a:txBody>
                  <a:tcPr/>
                </a:tc>
                <a:tc>
                  <a:txBody>
                    <a:bodyPr/>
                    <a:lstStyle/>
                    <a:p>
                      <a:r>
                        <a:rPr lang="en-US" sz="1000"/>
                        <a:t>Photo</a:t>
                      </a:r>
                    </a:p>
                  </a:txBody>
                  <a:tcPr/>
                </a:tc>
                <a:tc>
                  <a:txBody>
                    <a:bodyPr/>
                    <a:lstStyle/>
                    <a:p>
                      <a:r>
                        <a:rPr lang="en-US" sz="1000"/>
                        <a:t>Highly Likely</a:t>
                      </a:r>
                    </a:p>
                  </a:txBody>
                  <a:tcPr/>
                </a:tc>
                <a:extLst>
                  <a:ext uri="{0D108BD9-81ED-4DB2-BD59-A6C34878D82A}">
                    <a16:rowId xmlns:a16="http://schemas.microsoft.com/office/drawing/2014/main" val="2917582817"/>
                  </a:ext>
                </a:extLst>
              </a:tr>
              <a:tr h="370840">
                <a:tc>
                  <a:txBody>
                    <a:bodyPr/>
                    <a:lstStyle/>
                    <a:p>
                      <a:r>
                        <a:rPr lang="en-US" sz="1000" b="1"/>
                        <a:t>First Insurance Company of Hawaii, LTD - 2019-12-06 20:30:32</a:t>
                      </a:r>
                      <a:r>
                        <a:rPr lang="en-US" sz="1000"/>
                        <a:t>
 Happy #AlohaFriday! ⛅️ Enjoy this photo taken by Ryan T. of our Claims department.
#oahu #sunset #teamficoh</a:t>
                      </a:r>
                    </a:p>
                  </a:txBody>
                  <a:tcPr/>
                </a:tc>
                <a:tc>
                  <a:txBody>
                    <a:bodyPr/>
                    <a:lstStyle/>
                    <a:p>
                      <a:r>
                        <a:rPr lang="en-US" sz="1000"/>
                        <a:t>46</a:t>
                      </a:r>
                    </a:p>
                  </a:txBody>
                  <a:tcPr/>
                </a:tc>
                <a:tc>
                  <a:txBody>
                    <a:bodyPr/>
                    <a:lstStyle/>
                    <a:p>
                      <a:r>
                        <a:rPr lang="en-US" sz="1000"/>
                        <a:t>44</a:t>
                      </a:r>
                    </a:p>
                  </a:txBody>
                  <a:tcPr/>
                </a:tc>
                <a:tc>
                  <a:txBody>
                    <a:bodyPr/>
                    <a:lstStyle/>
                    <a:p>
                      <a:r>
                        <a:rPr lang="en-US" sz="1000"/>
                        <a:t>1</a:t>
                      </a:r>
                    </a:p>
                  </a:txBody>
                  <a:tcPr/>
                </a:tc>
                <a:tc>
                  <a:txBody>
                    <a:bodyPr/>
                    <a:lstStyle/>
                    <a:p>
                      <a:r>
                        <a:rPr lang="en-US" sz="1000"/>
                        <a:t>1</a:t>
                      </a:r>
                    </a:p>
                  </a:txBody>
                  <a:tcPr/>
                </a:tc>
                <a:tc>
                  <a:txBody>
                    <a:bodyPr/>
                    <a:lstStyle/>
                    <a:p>
                      <a:r>
                        <a:rPr lang="en-US" sz="1000"/>
                        <a:t>2.6995 %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334552920"/>
                  </a:ext>
                </a:extLst>
              </a:tr>
              <a:tr h="370840">
                <a:tc>
                  <a:txBody>
                    <a:bodyPr/>
                    <a:lstStyle/>
                    <a:p>
                      <a:r>
                        <a:rPr lang="en-US" sz="1000" b="1"/>
                        <a:t>First Insurance Company of Hawaii, LTD - 2019-12-20 20:30:59</a:t>
                      </a:r>
                      <a:r>
                        <a:rPr lang="en-US" sz="1000"/>
                        <a:t>
 Members of #TeamFICOH came to worked dressed in festive sweaters to celebrate #NationalUglySweaterDay! 🎅🎄</a:t>
                      </a:r>
                    </a:p>
                  </a:txBody>
                  <a:tcPr/>
                </a:tc>
                <a:tc>
                  <a:txBody>
                    <a:bodyPr/>
                    <a:lstStyle/>
                    <a:p>
                      <a:r>
                        <a:rPr lang="en-US" sz="1000"/>
                        <a:t>37</a:t>
                      </a:r>
                    </a:p>
                  </a:txBody>
                  <a:tcPr/>
                </a:tc>
                <a:tc>
                  <a:txBody>
                    <a:bodyPr/>
                    <a:lstStyle/>
                    <a:p>
                      <a:r>
                        <a:rPr lang="en-US" sz="1000"/>
                        <a:t>37</a:t>
                      </a:r>
                    </a:p>
                  </a:txBody>
                  <a:tcPr/>
                </a:tc>
                <a:tc>
                  <a:txBody>
                    <a:bodyPr/>
                    <a:lstStyle/>
                    <a:p>
                      <a:r>
                        <a:rPr lang="en-US" sz="1000"/>
                        <a:t>0</a:t>
                      </a:r>
                    </a:p>
                  </a:txBody>
                  <a:tcPr/>
                </a:tc>
                <a:tc>
                  <a:txBody>
                    <a:bodyPr/>
                    <a:lstStyle/>
                    <a:p>
                      <a:r>
                        <a:rPr lang="en-US" sz="1000"/>
                        <a:t>0</a:t>
                      </a:r>
                    </a:p>
                  </a:txBody>
                  <a:tcPr/>
                </a:tc>
                <a:tc>
                  <a:txBody>
                    <a:bodyPr/>
                    <a:lstStyle/>
                    <a:p>
                      <a:r>
                        <a:rPr lang="en-US" sz="1000"/>
                        <a:t>2.1726 %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504363292"/>
                  </a:ext>
                </a:extLst>
              </a:tr>
            </a:tbl>
          </a:graphicData>
        </a:graphic>
      </p:graphicFrame>
      <p:sp>
        <p:nvSpPr>
          <p:cNvPr id="4" name="Text Placeholder 3">
            <a:extLst>
              <a:ext uri="{FF2B5EF4-FFF2-40B4-BE49-F238E27FC236}">
                <a16:creationId xmlns:a16="http://schemas.microsoft.com/office/drawing/2014/main" id="{85471DA1-150A-4BFD-B60D-952D13D67AD3}"/>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254137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5BC03-33DE-418C-B6E0-A1FD262CB3A7}"/>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A187B502-445C-4D23-958C-91E348D105F0}"/>
              </a:ext>
            </a:extLst>
          </p:cNvPr>
          <p:cNvGraphicFramePr>
            <a:graphicFrameLocks noGrp="1"/>
          </p:cNvGraphicFramePr>
          <p:nvPr>
            <p:ph type="tbl" sz="quarter" idx="13"/>
            <p:extLst>
              <p:ext uri="{D42A27DB-BD31-4B8C-83A1-F6EECF244321}">
                <p14:modId xmlns:p14="http://schemas.microsoft.com/office/powerpoint/2010/main" val="4048772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485137311"/>
                    </a:ext>
                  </a:extLst>
                </a:gridCol>
                <a:gridCol w="411480">
                  <a:extLst>
                    <a:ext uri="{9D8B030D-6E8A-4147-A177-3AD203B41FA5}">
                      <a16:colId xmlns:a16="http://schemas.microsoft.com/office/drawing/2014/main" val="1223202506"/>
                    </a:ext>
                  </a:extLst>
                </a:gridCol>
                <a:gridCol w="411480">
                  <a:extLst>
                    <a:ext uri="{9D8B030D-6E8A-4147-A177-3AD203B41FA5}">
                      <a16:colId xmlns:a16="http://schemas.microsoft.com/office/drawing/2014/main" val="1906700869"/>
                    </a:ext>
                  </a:extLst>
                </a:gridCol>
                <a:gridCol w="411480">
                  <a:extLst>
                    <a:ext uri="{9D8B030D-6E8A-4147-A177-3AD203B41FA5}">
                      <a16:colId xmlns:a16="http://schemas.microsoft.com/office/drawing/2014/main" val="958879546"/>
                    </a:ext>
                  </a:extLst>
                </a:gridCol>
                <a:gridCol w="411480">
                  <a:extLst>
                    <a:ext uri="{9D8B030D-6E8A-4147-A177-3AD203B41FA5}">
                      <a16:colId xmlns:a16="http://schemas.microsoft.com/office/drawing/2014/main" val="1852899273"/>
                    </a:ext>
                  </a:extLst>
                </a:gridCol>
                <a:gridCol w="411480">
                  <a:extLst>
                    <a:ext uri="{9D8B030D-6E8A-4147-A177-3AD203B41FA5}">
                      <a16:colId xmlns:a16="http://schemas.microsoft.com/office/drawing/2014/main" val="2247326694"/>
                    </a:ext>
                  </a:extLst>
                </a:gridCol>
                <a:gridCol w="411480">
                  <a:extLst>
                    <a:ext uri="{9D8B030D-6E8A-4147-A177-3AD203B41FA5}">
                      <a16:colId xmlns:a16="http://schemas.microsoft.com/office/drawing/2014/main" val="1754307532"/>
                    </a:ext>
                  </a:extLst>
                </a:gridCol>
                <a:gridCol w="411480">
                  <a:extLst>
                    <a:ext uri="{9D8B030D-6E8A-4147-A177-3AD203B41FA5}">
                      <a16:colId xmlns:a16="http://schemas.microsoft.com/office/drawing/2014/main" val="4186292387"/>
                    </a:ext>
                  </a:extLst>
                </a:gridCol>
                <a:gridCol w="411480">
                  <a:extLst>
                    <a:ext uri="{9D8B030D-6E8A-4147-A177-3AD203B41FA5}">
                      <a16:colId xmlns:a16="http://schemas.microsoft.com/office/drawing/2014/main" val="2460947820"/>
                    </a:ext>
                  </a:extLst>
                </a:gridCol>
                <a:gridCol w="411480">
                  <a:extLst>
                    <a:ext uri="{9D8B030D-6E8A-4147-A177-3AD203B41FA5}">
                      <a16:colId xmlns:a16="http://schemas.microsoft.com/office/drawing/2014/main" val="1327798591"/>
                    </a:ext>
                  </a:extLst>
                </a:gridCol>
                <a:gridCol w="411480">
                  <a:extLst>
                    <a:ext uri="{9D8B030D-6E8A-4147-A177-3AD203B41FA5}">
                      <a16:colId xmlns:a16="http://schemas.microsoft.com/office/drawing/2014/main" val="221984622"/>
                    </a:ext>
                  </a:extLst>
                </a:gridCol>
                <a:gridCol w="411480">
                  <a:extLst>
                    <a:ext uri="{9D8B030D-6E8A-4147-A177-3AD203B41FA5}">
                      <a16:colId xmlns:a16="http://schemas.microsoft.com/office/drawing/2014/main" val="741377384"/>
                    </a:ext>
                  </a:extLst>
                </a:gridCol>
                <a:gridCol w="411480">
                  <a:extLst>
                    <a:ext uri="{9D8B030D-6E8A-4147-A177-3AD203B41FA5}">
                      <a16:colId xmlns:a16="http://schemas.microsoft.com/office/drawing/2014/main" val="2419083693"/>
                    </a:ext>
                  </a:extLst>
                </a:gridCol>
                <a:gridCol w="411480">
                  <a:extLst>
                    <a:ext uri="{9D8B030D-6E8A-4147-A177-3AD203B41FA5}">
                      <a16:colId xmlns:a16="http://schemas.microsoft.com/office/drawing/2014/main" val="155216848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69597748"/>
                  </a:ext>
                </a:extLst>
              </a:tr>
              <a:tr h="370840">
                <a:tc>
                  <a:txBody>
                    <a:bodyPr/>
                    <a:lstStyle/>
                    <a:p>
                      <a:r>
                        <a:rPr lang="en-US" sz="1000"/>
                        <a:t>First Insurance HI</a:t>
                      </a:r>
                    </a:p>
                  </a:txBody>
                  <a:tcPr/>
                </a:tc>
                <a:tc>
                  <a:txBody>
                    <a:bodyPr/>
                    <a:lstStyle/>
                    <a:p>
                      <a:r>
                        <a:rPr lang="en-US" sz="1000"/>
                        <a:t>1215</a:t>
                      </a:r>
                    </a:p>
                  </a:txBody>
                  <a:tcPr/>
                </a:tc>
                <a:tc>
                  <a:txBody>
                    <a:bodyPr/>
                    <a:lstStyle/>
                    <a:p>
                      <a:r>
                        <a:rPr lang="en-US" sz="1000"/>
                        <a:t>-1</a:t>
                      </a:r>
                    </a:p>
                  </a:txBody>
                  <a:tcPr/>
                </a:tc>
                <a:tc>
                  <a:txBody>
                    <a:bodyPr/>
                    <a:lstStyle/>
                    <a:p>
                      <a:r>
                        <a:rPr lang="en-US" sz="1000"/>
                        <a:t>21</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9</a:t>
                      </a:r>
                    </a:p>
                  </a:txBody>
                  <a:tcPr/>
                </a:tc>
                <a:tc>
                  <a:txBody>
                    <a:bodyPr/>
                    <a:lstStyle/>
                    <a:p>
                      <a:r>
                        <a:rPr lang="en-US" sz="1000"/>
                        <a:t>40</a:t>
                      </a:r>
                    </a:p>
                  </a:txBody>
                  <a:tcPr/>
                </a:tc>
                <a:tc>
                  <a:txBody>
                    <a:bodyPr/>
                    <a:lstStyle/>
                    <a:p>
                      <a:r>
                        <a:rPr lang="en-US" sz="1000"/>
                        <a:t>0</a:t>
                      </a:r>
                    </a:p>
                  </a:txBody>
                  <a:tcPr/>
                </a:tc>
                <a:tc>
                  <a:txBody>
                    <a:bodyPr/>
                    <a:lstStyle/>
                    <a:p>
                      <a:r>
                        <a:rPr lang="en-US" sz="1000"/>
                        <a:t>0</a:t>
                      </a:r>
                    </a:p>
                  </a:txBody>
                  <a:tcPr/>
                </a:tc>
                <a:tc>
                  <a:txBody>
                    <a:bodyPr/>
                    <a:lstStyle/>
                    <a:p>
                      <a:r>
                        <a:rPr lang="en-US" sz="1000"/>
                        <a:t>0.1920 %</a:t>
                      </a:r>
                    </a:p>
                  </a:txBody>
                  <a:tcPr/>
                </a:tc>
                <a:tc>
                  <a:txBody>
                    <a:bodyPr/>
                    <a:lstStyle/>
                    <a:p>
                      <a:r>
                        <a:rPr lang="en-US" sz="1000"/>
                        <a:t>0.0 %</a:t>
                      </a:r>
                    </a:p>
                  </a:txBody>
                  <a:tcPr/>
                </a:tc>
                <a:extLst>
                  <a:ext uri="{0D108BD9-81ED-4DB2-BD59-A6C34878D82A}">
                    <a16:rowId xmlns:a16="http://schemas.microsoft.com/office/drawing/2014/main" val="2297662758"/>
                  </a:ext>
                </a:extLst>
              </a:tr>
            </a:tbl>
          </a:graphicData>
        </a:graphic>
      </p:graphicFrame>
      <p:sp>
        <p:nvSpPr>
          <p:cNvPr id="4" name="Text Placeholder 3">
            <a:extLst>
              <a:ext uri="{FF2B5EF4-FFF2-40B4-BE49-F238E27FC236}">
                <a16:creationId xmlns:a16="http://schemas.microsoft.com/office/drawing/2014/main" id="{BACF554B-3EBA-4A1E-9A42-7E0CE0F9AEB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933106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19D99-1244-41BC-B029-97818B352855}"/>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5A6DF915-72AC-4B7C-9675-4330F4257850}"/>
              </a:ext>
            </a:extLst>
          </p:cNvPr>
          <p:cNvGraphicFramePr>
            <a:graphicFrameLocks noGrp="1"/>
          </p:cNvGraphicFramePr>
          <p:nvPr>
            <p:ph type="chart" sz="quarter" idx="13"/>
            <p:extLst>
              <p:ext uri="{D42A27DB-BD31-4B8C-83A1-F6EECF244321}">
                <p14:modId xmlns:p14="http://schemas.microsoft.com/office/powerpoint/2010/main" val="3899765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B620B2-2BFA-4D7E-B68B-87855B8AD31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0B20F8B-7373-4AAF-A1C8-2710D31B4F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2805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536AF-CD74-4D57-BA3D-4AD4E8471FE6}"/>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398D2620-C598-42C3-8848-C1F031EC5484}"/>
              </a:ext>
            </a:extLst>
          </p:cNvPr>
          <p:cNvGraphicFramePr>
            <a:graphicFrameLocks noGrp="1"/>
          </p:cNvGraphicFramePr>
          <p:nvPr>
            <p:ph type="chart" sz="quarter" idx="13"/>
            <p:extLst>
              <p:ext uri="{D42A27DB-BD31-4B8C-83A1-F6EECF244321}">
                <p14:modId xmlns:p14="http://schemas.microsoft.com/office/powerpoint/2010/main" val="2778861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A05E1D-E920-4ACA-A29F-C5402ADCA3F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3125DBB-15A8-4DC3-BBA7-D63210E428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9173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69225-C562-4EB1-9247-678A1321245F}"/>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4E29790D-1381-4C3D-BC98-97FBBC9CD73D}"/>
              </a:ext>
            </a:extLst>
          </p:cNvPr>
          <p:cNvGraphicFramePr>
            <a:graphicFrameLocks noGrp="1"/>
          </p:cNvGraphicFramePr>
          <p:nvPr>
            <p:ph type="chart" sz="quarter" idx="13"/>
            <p:extLst>
              <p:ext uri="{D42A27DB-BD31-4B8C-83A1-F6EECF244321}">
                <p14:modId xmlns:p14="http://schemas.microsoft.com/office/powerpoint/2010/main" val="3559935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1D1062-F4EE-4F1C-96EA-FB8CCCEB9E6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6C23CED-6189-4E3D-8D92-F130D3BC8E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3254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CEA44-8C07-4AF2-AB2D-B4A8FA6376AD}"/>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430506E1-94EB-4C47-9C47-ABD286011044}"/>
              </a:ext>
            </a:extLst>
          </p:cNvPr>
          <p:cNvGraphicFramePr>
            <a:graphicFrameLocks noGrp="1"/>
          </p:cNvGraphicFramePr>
          <p:nvPr>
            <p:ph type="tbl" sz="quarter" idx="13"/>
            <p:extLst>
              <p:ext uri="{D42A27DB-BD31-4B8C-83A1-F6EECF244321}">
                <p14:modId xmlns:p14="http://schemas.microsoft.com/office/powerpoint/2010/main" val="1232213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62581100"/>
                    </a:ext>
                  </a:extLst>
                </a:gridCol>
                <a:gridCol w="493776">
                  <a:extLst>
                    <a:ext uri="{9D8B030D-6E8A-4147-A177-3AD203B41FA5}">
                      <a16:colId xmlns:a16="http://schemas.microsoft.com/office/drawing/2014/main" val="2672192671"/>
                    </a:ext>
                  </a:extLst>
                </a:gridCol>
                <a:gridCol w="1069848">
                  <a:extLst>
                    <a:ext uri="{9D8B030D-6E8A-4147-A177-3AD203B41FA5}">
                      <a16:colId xmlns:a16="http://schemas.microsoft.com/office/drawing/2014/main" val="485024736"/>
                    </a:ext>
                  </a:extLst>
                </a:gridCol>
                <a:gridCol w="1069848">
                  <a:extLst>
                    <a:ext uri="{9D8B030D-6E8A-4147-A177-3AD203B41FA5}">
                      <a16:colId xmlns:a16="http://schemas.microsoft.com/office/drawing/2014/main" val="2510003237"/>
                    </a:ext>
                  </a:extLst>
                </a:gridCol>
                <a:gridCol w="1069848">
                  <a:extLst>
                    <a:ext uri="{9D8B030D-6E8A-4147-A177-3AD203B41FA5}">
                      <a16:colId xmlns:a16="http://schemas.microsoft.com/office/drawing/2014/main" val="2470511348"/>
                    </a:ext>
                  </a:extLst>
                </a:gridCol>
                <a:gridCol w="1069848">
                  <a:extLst>
                    <a:ext uri="{9D8B030D-6E8A-4147-A177-3AD203B41FA5}">
                      <a16:colId xmlns:a16="http://schemas.microsoft.com/office/drawing/2014/main" val="1529142463"/>
                    </a:ext>
                  </a:extLst>
                </a:gridCol>
                <a:gridCol w="1069848">
                  <a:extLst>
                    <a:ext uri="{9D8B030D-6E8A-4147-A177-3AD203B41FA5}">
                      <a16:colId xmlns:a16="http://schemas.microsoft.com/office/drawing/2014/main" val="2583929477"/>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788161953"/>
                  </a:ext>
                </a:extLst>
              </a:tr>
              <a:tr h="370840">
                <a:tc>
                  <a:txBody>
                    <a:bodyPr/>
                    <a:lstStyle/>
                    <a:p>
                      <a:r>
                        <a:rPr lang="en-US" sz="1000" b="1"/>
                        <a:t>@FirstInsHI - 2019-12-16 20:25:44</a:t>
                      </a:r>
                      <a:r>
                        <a:rPr lang="en-US" sz="1000"/>
                        <a:t>
 Members of #TeamFICOH were among the 25,000 participants in the 2019 #HonoluluMarathon and #StartToPark10k race earlier this month. Our CEO Jeff Shonka completed the marathon proudly representing #TokioMarine. Congratulations! 🏃‍♀️🏃‍♂️ @HNLmarathon https://t.co/RR6nXyvPOM</a:t>
                      </a:r>
                    </a:p>
                  </a:txBody>
                  <a:tcPr/>
                </a:tc>
                <a:tc>
                  <a:txBody>
                    <a:bodyPr/>
                    <a:lstStyle/>
                    <a:p>
                      <a:r>
                        <a:rPr lang="en-US" sz="1000"/>
                        <a:t>01/04/2020 01:13:49</a:t>
                      </a:r>
                    </a:p>
                  </a:txBody>
                  <a:tcPr/>
                </a:tc>
                <a:tc>
                  <a:txBody>
                    <a:bodyPr/>
                    <a:lstStyle/>
                    <a:p>
                      <a:r>
                        <a:rPr lang="en-US" sz="1000"/>
                        <a:t>No</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0.4930 %</a:t>
                      </a:r>
                    </a:p>
                  </a:txBody>
                  <a:tcPr/>
                </a:tc>
                <a:extLst>
                  <a:ext uri="{0D108BD9-81ED-4DB2-BD59-A6C34878D82A}">
                    <a16:rowId xmlns:a16="http://schemas.microsoft.com/office/drawing/2014/main" val="719239523"/>
                  </a:ext>
                </a:extLst>
              </a:tr>
              <a:tr h="370840">
                <a:tc>
                  <a:txBody>
                    <a:bodyPr/>
                    <a:lstStyle/>
                    <a:p>
                      <a:r>
                        <a:rPr lang="en-US" sz="1000" b="1"/>
                        <a:t>@FirstInsHI - 2019-12-18 19:51:10</a:t>
                      </a:r>
                      <a:r>
                        <a:rPr lang="en-US" sz="1000"/>
                        <a:t>
 In the spirit of the holiday season, FICOH, @HelpingHandsHI, and @Unibodytech teamed up to gift the Feliciano family a 2013 Nissan Altima. Mahalo to our community partners (@ncnhawaii, @NapaHawaii, &amp;amp; @PPGPaints) for the donated materials and services! https://t.co/yhSuZxBJvy https://t.co/YziSOzuNn8</a:t>
                      </a:r>
                    </a:p>
                  </a:txBody>
                  <a:tcPr/>
                </a:tc>
                <a:tc>
                  <a:txBody>
                    <a:bodyPr/>
                    <a:lstStyle/>
                    <a:p>
                      <a:r>
                        <a:rPr lang="en-US" sz="1000"/>
                        <a:t>01/02/2020 13:09:07</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0.4108 %</a:t>
                      </a:r>
                    </a:p>
                  </a:txBody>
                  <a:tcPr/>
                </a:tc>
                <a:extLst>
                  <a:ext uri="{0D108BD9-81ED-4DB2-BD59-A6C34878D82A}">
                    <a16:rowId xmlns:a16="http://schemas.microsoft.com/office/drawing/2014/main" val="569582329"/>
                  </a:ext>
                </a:extLst>
              </a:tr>
              <a:tr h="370840">
                <a:tc>
                  <a:txBody>
                    <a:bodyPr/>
                    <a:lstStyle/>
                    <a:p>
                      <a:r>
                        <a:rPr lang="en-US" sz="1000" b="1"/>
                        <a:t>@FirstInsHI - 2019-12-23 18:41:37</a:t>
                      </a:r>
                      <a:r>
                        <a:rPr lang="en-US" sz="1000"/>
                        <a:t>
 #Christmas came a few days early for the Costa family. First Insurance, Central Body &amp;amp; Paint, &amp;amp; @HelpingHandsHI teamed up to gift the Costa's a 2012 Hyundai Sonata. Mahalo to Central Body and Paint, @windwardhyundai, and Pacific Jobbers for the donated parts and services. https://t.co/qbmoFn2bPd</a:t>
                      </a:r>
                    </a:p>
                  </a:txBody>
                  <a:tcPr/>
                </a:tc>
                <a:tc>
                  <a:txBody>
                    <a:bodyPr/>
                    <a:lstStyle/>
                    <a:p>
                      <a:r>
                        <a:rPr lang="en-US" sz="1000"/>
                        <a:t>12/24/2019 13:14:56</a:t>
                      </a:r>
                    </a:p>
                  </a:txBody>
                  <a:tcPr/>
                </a:tc>
                <a:tc>
                  <a:txBody>
                    <a:bodyPr/>
                    <a:lstStyle/>
                    <a:p>
                      <a:r>
                        <a:rPr lang="en-US" sz="1000"/>
                        <a:t>No</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0.3289 %</a:t>
                      </a:r>
                    </a:p>
                  </a:txBody>
                  <a:tcPr/>
                </a:tc>
                <a:extLst>
                  <a:ext uri="{0D108BD9-81ED-4DB2-BD59-A6C34878D82A}">
                    <a16:rowId xmlns:a16="http://schemas.microsoft.com/office/drawing/2014/main" val="188452970"/>
                  </a:ext>
                </a:extLst>
              </a:tr>
            </a:tbl>
          </a:graphicData>
        </a:graphic>
      </p:graphicFrame>
      <p:sp>
        <p:nvSpPr>
          <p:cNvPr id="4" name="Text Placeholder 3">
            <a:extLst>
              <a:ext uri="{FF2B5EF4-FFF2-40B4-BE49-F238E27FC236}">
                <a16:creationId xmlns:a16="http://schemas.microsoft.com/office/drawing/2014/main" id="{84E92DF3-0405-44CE-B420-96454B89E43F}"/>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611484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00839-6944-4B12-AF34-11CE0B7F0066}"/>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9BD26102-4A7E-4FCD-AB74-B266398A9CFC}"/>
              </a:ext>
            </a:extLst>
          </p:cNvPr>
          <p:cNvGraphicFramePr>
            <a:graphicFrameLocks noGrp="1"/>
          </p:cNvGraphicFramePr>
          <p:nvPr>
            <p:ph type="tbl" sz="quarter" idx="13"/>
            <p:extLst>
              <p:ext uri="{D42A27DB-BD31-4B8C-83A1-F6EECF244321}">
                <p14:modId xmlns:p14="http://schemas.microsoft.com/office/powerpoint/2010/main" val="309145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526802990"/>
                    </a:ext>
                  </a:extLst>
                </a:gridCol>
                <a:gridCol w="411480">
                  <a:extLst>
                    <a:ext uri="{9D8B030D-6E8A-4147-A177-3AD203B41FA5}">
                      <a16:colId xmlns:a16="http://schemas.microsoft.com/office/drawing/2014/main" val="1904933803"/>
                    </a:ext>
                  </a:extLst>
                </a:gridCol>
                <a:gridCol w="411480">
                  <a:extLst>
                    <a:ext uri="{9D8B030D-6E8A-4147-A177-3AD203B41FA5}">
                      <a16:colId xmlns:a16="http://schemas.microsoft.com/office/drawing/2014/main" val="1234005848"/>
                    </a:ext>
                  </a:extLst>
                </a:gridCol>
                <a:gridCol w="411480">
                  <a:extLst>
                    <a:ext uri="{9D8B030D-6E8A-4147-A177-3AD203B41FA5}">
                      <a16:colId xmlns:a16="http://schemas.microsoft.com/office/drawing/2014/main" val="1714472059"/>
                    </a:ext>
                  </a:extLst>
                </a:gridCol>
                <a:gridCol w="411480">
                  <a:extLst>
                    <a:ext uri="{9D8B030D-6E8A-4147-A177-3AD203B41FA5}">
                      <a16:colId xmlns:a16="http://schemas.microsoft.com/office/drawing/2014/main" val="2827396355"/>
                    </a:ext>
                  </a:extLst>
                </a:gridCol>
                <a:gridCol w="411480">
                  <a:extLst>
                    <a:ext uri="{9D8B030D-6E8A-4147-A177-3AD203B41FA5}">
                      <a16:colId xmlns:a16="http://schemas.microsoft.com/office/drawing/2014/main" val="935019509"/>
                    </a:ext>
                  </a:extLst>
                </a:gridCol>
                <a:gridCol w="411480">
                  <a:extLst>
                    <a:ext uri="{9D8B030D-6E8A-4147-A177-3AD203B41FA5}">
                      <a16:colId xmlns:a16="http://schemas.microsoft.com/office/drawing/2014/main" val="633593016"/>
                    </a:ext>
                  </a:extLst>
                </a:gridCol>
                <a:gridCol w="411480">
                  <a:extLst>
                    <a:ext uri="{9D8B030D-6E8A-4147-A177-3AD203B41FA5}">
                      <a16:colId xmlns:a16="http://schemas.microsoft.com/office/drawing/2014/main" val="2855056157"/>
                    </a:ext>
                  </a:extLst>
                </a:gridCol>
                <a:gridCol w="411480">
                  <a:extLst>
                    <a:ext uri="{9D8B030D-6E8A-4147-A177-3AD203B41FA5}">
                      <a16:colId xmlns:a16="http://schemas.microsoft.com/office/drawing/2014/main" val="2220483355"/>
                    </a:ext>
                  </a:extLst>
                </a:gridCol>
                <a:gridCol w="411480">
                  <a:extLst>
                    <a:ext uri="{9D8B030D-6E8A-4147-A177-3AD203B41FA5}">
                      <a16:colId xmlns:a16="http://schemas.microsoft.com/office/drawing/2014/main" val="742870158"/>
                    </a:ext>
                  </a:extLst>
                </a:gridCol>
                <a:gridCol w="411480">
                  <a:extLst>
                    <a:ext uri="{9D8B030D-6E8A-4147-A177-3AD203B41FA5}">
                      <a16:colId xmlns:a16="http://schemas.microsoft.com/office/drawing/2014/main" val="2188034750"/>
                    </a:ext>
                  </a:extLst>
                </a:gridCol>
                <a:gridCol w="411480">
                  <a:extLst>
                    <a:ext uri="{9D8B030D-6E8A-4147-A177-3AD203B41FA5}">
                      <a16:colId xmlns:a16="http://schemas.microsoft.com/office/drawing/2014/main" val="2426549628"/>
                    </a:ext>
                  </a:extLst>
                </a:gridCol>
                <a:gridCol w="411480">
                  <a:extLst>
                    <a:ext uri="{9D8B030D-6E8A-4147-A177-3AD203B41FA5}">
                      <a16:colId xmlns:a16="http://schemas.microsoft.com/office/drawing/2014/main" val="1119838147"/>
                    </a:ext>
                  </a:extLst>
                </a:gridCol>
                <a:gridCol w="411480">
                  <a:extLst>
                    <a:ext uri="{9D8B030D-6E8A-4147-A177-3AD203B41FA5}">
                      <a16:colId xmlns:a16="http://schemas.microsoft.com/office/drawing/2014/main" val="620617739"/>
                    </a:ext>
                  </a:extLst>
                </a:gridCol>
                <a:gridCol w="411480">
                  <a:extLst>
                    <a:ext uri="{9D8B030D-6E8A-4147-A177-3AD203B41FA5}">
                      <a16:colId xmlns:a16="http://schemas.microsoft.com/office/drawing/2014/main" val="2340533856"/>
                    </a:ext>
                  </a:extLst>
                </a:gridCol>
                <a:gridCol w="411480">
                  <a:extLst>
                    <a:ext uri="{9D8B030D-6E8A-4147-A177-3AD203B41FA5}">
                      <a16:colId xmlns:a16="http://schemas.microsoft.com/office/drawing/2014/main" val="1403598901"/>
                    </a:ext>
                  </a:extLst>
                </a:gridCol>
                <a:gridCol w="411480">
                  <a:extLst>
                    <a:ext uri="{9D8B030D-6E8A-4147-A177-3AD203B41FA5}">
                      <a16:colId xmlns:a16="http://schemas.microsoft.com/office/drawing/2014/main" val="279445706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3642079748"/>
                  </a:ext>
                </a:extLst>
              </a:tr>
              <a:tr h="370840">
                <a:tc>
                  <a:txBody>
                    <a:bodyPr/>
                    <a:lstStyle/>
                    <a:p>
                      <a:r>
                        <a:rPr lang="en-US" sz="1000"/>
                        <a:t>First Insurance Company of Hawaii</a:t>
                      </a:r>
                    </a:p>
                  </a:txBody>
                  <a:tcPr/>
                </a:tc>
                <a:tc>
                  <a:txBody>
                    <a:bodyPr/>
                    <a:lstStyle/>
                    <a:p>
                      <a:r>
                        <a:rPr lang="en-US" sz="1000"/>
                        <a:t>1740</a:t>
                      </a:r>
                    </a:p>
                  </a:txBody>
                  <a:tcPr/>
                </a:tc>
                <a:tc>
                  <a:txBody>
                    <a:bodyPr/>
                    <a:lstStyle/>
                    <a:p>
                      <a:r>
                        <a:rPr lang="en-US" sz="1000"/>
                        <a:t>75</a:t>
                      </a:r>
                    </a:p>
                  </a:txBody>
                  <a:tcPr/>
                </a:tc>
                <a:tc>
                  <a:txBody>
                    <a:bodyPr/>
                    <a:lstStyle/>
                    <a:p>
                      <a:r>
                        <a:rPr lang="en-US" sz="1000"/>
                        <a:t>6</a:t>
                      </a:r>
                    </a:p>
                  </a:txBody>
                  <a:tcPr/>
                </a:tc>
                <a:tc>
                  <a:txBody>
                    <a:bodyPr/>
                    <a:lstStyle/>
                    <a:p>
                      <a:r>
                        <a:rPr lang="en-US" sz="1000"/>
                        <a:t>279</a:t>
                      </a:r>
                    </a:p>
                  </a:txBody>
                  <a:tcPr/>
                </a:tc>
                <a:tc>
                  <a:txBody>
                    <a:bodyPr/>
                    <a:lstStyle/>
                    <a:p>
                      <a:r>
                        <a:rPr lang="en-US" sz="1000"/>
                        <a:t>46.5</a:t>
                      </a:r>
                    </a:p>
                  </a:txBody>
                  <a:tcPr/>
                </a:tc>
                <a:tc>
                  <a:txBody>
                    <a:bodyPr/>
                    <a:lstStyle/>
                    <a:p>
                      <a:r>
                        <a:rPr lang="en-US" sz="1000"/>
                        <a:t>10</a:t>
                      </a:r>
                    </a:p>
                  </a:txBody>
                  <a:tcPr/>
                </a:tc>
                <a:tc>
                  <a:txBody>
                    <a:bodyPr/>
                    <a:lstStyle/>
                    <a:p>
                      <a:r>
                        <a:rPr lang="en-US" sz="1000"/>
                        <a:t>1.6666666666667</a:t>
                      </a:r>
                    </a:p>
                  </a:txBody>
                  <a:tcPr/>
                </a:tc>
                <a:tc>
                  <a:txBody>
                    <a:bodyPr/>
                    <a:lstStyle/>
                    <a:p>
                      <a:r>
                        <a:rPr lang="en-US" sz="1000"/>
                        <a:t>3</a:t>
                      </a:r>
                    </a:p>
                  </a:txBody>
                  <a:tcPr/>
                </a:tc>
                <a:tc>
                  <a:txBody>
                    <a:bodyPr/>
                    <a:lstStyle/>
                    <a:p>
                      <a:r>
                        <a:rPr lang="en-US" sz="1000"/>
                        <a:t>0.5</a:t>
                      </a:r>
                    </a:p>
                  </a:txBody>
                  <a:tcPr/>
                </a:tc>
                <a:tc>
                  <a:txBody>
                    <a:bodyPr/>
                    <a:lstStyle/>
                    <a:p>
                      <a:r>
                        <a:rPr lang="en-US" sz="1000"/>
                        <a:t>1156</a:t>
                      </a:r>
                    </a:p>
                  </a:txBody>
                  <a:tcPr/>
                </a:tc>
                <a:tc>
                  <a:txBody>
                    <a:bodyPr/>
                    <a:lstStyle/>
                    <a:p>
                      <a:r>
                        <a:rPr lang="en-US" sz="1000"/>
                        <a:t>192.66666666667</a:t>
                      </a:r>
                    </a:p>
                  </a:txBody>
                  <a:tcPr/>
                </a:tc>
                <a:tc>
                  <a:txBody>
                    <a:bodyPr/>
                    <a:lstStyle/>
                    <a:p>
                      <a:r>
                        <a:rPr lang="en-US" sz="1000"/>
                        <a:t>11341</a:t>
                      </a:r>
                    </a:p>
                  </a:txBody>
                  <a:tcPr/>
                </a:tc>
                <a:tc>
                  <a:txBody>
                    <a:bodyPr/>
                    <a:lstStyle/>
                    <a:p>
                      <a:r>
                        <a:rPr lang="en-US" sz="1000"/>
                        <a:t>1890.1666666667</a:t>
                      </a:r>
                    </a:p>
                  </a:txBody>
                  <a:tcPr/>
                </a:tc>
                <a:tc>
                  <a:txBody>
                    <a:bodyPr/>
                    <a:lstStyle/>
                    <a:p>
                      <a:r>
                        <a:rPr lang="en-US" sz="1000"/>
                        <a:t>0.13705007488489 %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25359648"/>
                  </a:ext>
                </a:extLst>
              </a:tr>
            </a:tbl>
          </a:graphicData>
        </a:graphic>
      </p:graphicFrame>
      <p:sp>
        <p:nvSpPr>
          <p:cNvPr id="4" name="Text Placeholder 3">
            <a:extLst>
              <a:ext uri="{FF2B5EF4-FFF2-40B4-BE49-F238E27FC236}">
                <a16:creationId xmlns:a16="http://schemas.microsoft.com/office/drawing/2014/main" id="{29709CF1-6098-4952-B91D-00D4993F8050}"/>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870033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C4FFB-CB19-48E4-B45C-0444233AD9C1}"/>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995FA9E1-9C21-4C7F-87AF-620ABA8F25FC}"/>
              </a:ext>
            </a:extLst>
          </p:cNvPr>
          <p:cNvGraphicFramePr>
            <a:graphicFrameLocks noGrp="1"/>
          </p:cNvGraphicFramePr>
          <p:nvPr>
            <p:ph type="chart" sz="quarter" idx="13"/>
            <p:extLst>
              <p:ext uri="{D42A27DB-BD31-4B8C-83A1-F6EECF244321}">
                <p14:modId xmlns:p14="http://schemas.microsoft.com/office/powerpoint/2010/main" val="1042538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4D0248-13F2-4050-A71D-47D3AEE0792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87D6B6E-BB1A-4CAD-B6FF-6CF3D1B8BE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09366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76666-6C8A-4BB1-A238-8E54B6701F56}"/>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151954A2-8681-42AA-AFC8-F4A2E98AFABA}"/>
              </a:ext>
            </a:extLst>
          </p:cNvPr>
          <p:cNvGraphicFramePr>
            <a:graphicFrameLocks noGrp="1"/>
          </p:cNvGraphicFramePr>
          <p:nvPr>
            <p:ph type="chart" sz="quarter" idx="13"/>
            <p:extLst>
              <p:ext uri="{D42A27DB-BD31-4B8C-83A1-F6EECF244321}">
                <p14:modId xmlns:p14="http://schemas.microsoft.com/office/powerpoint/2010/main" val="1759782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1B4DE4-38A9-4729-BB3B-08F06D193D9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BAA2CFB-8B66-4803-9073-521613241E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9125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2B50A-9FE5-432C-890B-1A8ED9C2EB83}"/>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8B38D19E-6771-4EFB-825C-176115BD967E}"/>
              </a:ext>
            </a:extLst>
          </p:cNvPr>
          <p:cNvGraphicFramePr>
            <a:graphicFrameLocks noGrp="1"/>
          </p:cNvGraphicFramePr>
          <p:nvPr>
            <p:ph type="chart" sz="quarter" idx="13"/>
            <p:extLst>
              <p:ext uri="{D42A27DB-BD31-4B8C-83A1-F6EECF244321}">
                <p14:modId xmlns:p14="http://schemas.microsoft.com/office/powerpoint/2010/main" val="480455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214E0C-BB5B-42D8-B7DD-26F9B86C4C7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186CDDE-D2EB-4394-A21E-6D2CE075E4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2219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CFE39-0E29-4197-B18B-BAA82E3E5F76}"/>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9F4F3EC7-C940-4C4E-99F9-717A9F5FC037}"/>
              </a:ext>
            </a:extLst>
          </p:cNvPr>
          <p:cNvGraphicFramePr>
            <a:graphicFrameLocks noGrp="1"/>
          </p:cNvGraphicFramePr>
          <p:nvPr>
            <p:ph type="tbl" sz="quarter" idx="13"/>
            <p:extLst>
              <p:ext uri="{D42A27DB-BD31-4B8C-83A1-F6EECF244321}">
                <p14:modId xmlns:p14="http://schemas.microsoft.com/office/powerpoint/2010/main" val="1307500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92860577"/>
                    </a:ext>
                  </a:extLst>
                </a:gridCol>
                <a:gridCol w="1069847">
                  <a:extLst>
                    <a:ext uri="{9D8B030D-6E8A-4147-A177-3AD203B41FA5}">
                      <a16:colId xmlns:a16="http://schemas.microsoft.com/office/drawing/2014/main" val="437140894"/>
                    </a:ext>
                  </a:extLst>
                </a:gridCol>
                <a:gridCol w="740664">
                  <a:extLst>
                    <a:ext uri="{9D8B030D-6E8A-4147-A177-3AD203B41FA5}">
                      <a16:colId xmlns:a16="http://schemas.microsoft.com/office/drawing/2014/main" val="4277458921"/>
                    </a:ext>
                  </a:extLst>
                </a:gridCol>
                <a:gridCol w="493776">
                  <a:extLst>
                    <a:ext uri="{9D8B030D-6E8A-4147-A177-3AD203B41FA5}">
                      <a16:colId xmlns:a16="http://schemas.microsoft.com/office/drawing/2014/main" val="305477909"/>
                    </a:ext>
                  </a:extLst>
                </a:gridCol>
                <a:gridCol w="493776">
                  <a:extLst>
                    <a:ext uri="{9D8B030D-6E8A-4147-A177-3AD203B41FA5}">
                      <a16:colId xmlns:a16="http://schemas.microsoft.com/office/drawing/2014/main" val="2810947751"/>
                    </a:ext>
                  </a:extLst>
                </a:gridCol>
                <a:gridCol w="493776">
                  <a:extLst>
                    <a:ext uri="{9D8B030D-6E8A-4147-A177-3AD203B41FA5}">
                      <a16:colId xmlns:a16="http://schemas.microsoft.com/office/drawing/2014/main" val="1740694923"/>
                    </a:ext>
                  </a:extLst>
                </a:gridCol>
                <a:gridCol w="493776">
                  <a:extLst>
                    <a:ext uri="{9D8B030D-6E8A-4147-A177-3AD203B41FA5}">
                      <a16:colId xmlns:a16="http://schemas.microsoft.com/office/drawing/2014/main" val="190153758"/>
                    </a:ext>
                  </a:extLst>
                </a:gridCol>
                <a:gridCol w="493776">
                  <a:extLst>
                    <a:ext uri="{9D8B030D-6E8A-4147-A177-3AD203B41FA5}">
                      <a16:colId xmlns:a16="http://schemas.microsoft.com/office/drawing/2014/main" val="3167191626"/>
                    </a:ext>
                  </a:extLst>
                </a:gridCol>
                <a:gridCol w="493776">
                  <a:extLst>
                    <a:ext uri="{9D8B030D-6E8A-4147-A177-3AD203B41FA5}">
                      <a16:colId xmlns:a16="http://schemas.microsoft.com/office/drawing/2014/main" val="3980437229"/>
                    </a:ext>
                  </a:extLst>
                </a:gridCol>
                <a:gridCol w="493776">
                  <a:extLst>
                    <a:ext uri="{9D8B030D-6E8A-4147-A177-3AD203B41FA5}">
                      <a16:colId xmlns:a16="http://schemas.microsoft.com/office/drawing/2014/main" val="4225144936"/>
                    </a:ext>
                  </a:extLst>
                </a:gridCol>
                <a:gridCol w="493776">
                  <a:extLst>
                    <a:ext uri="{9D8B030D-6E8A-4147-A177-3AD203B41FA5}">
                      <a16:colId xmlns:a16="http://schemas.microsoft.com/office/drawing/2014/main" val="1399493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08584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- 2019-12-12 20:38:04</a:t>
                      </a:r>
                      <a:r>
                        <a:rPr kumimoji="0" lang="en-US" sz="1000" b="0" i="0" u="none" strike="noStrike" kern="1200" cap="none" spc="0" normalizeH="0" baseline="0" noProof="0">
                          <a:ln>
                            <a:noFill/>
                          </a:ln>
                          <a:solidFill>
                            <a:prstClr val="black"/>
                          </a:solidFill>
                          <a:effectLst/>
                          <a:uLnTx/>
                          <a:uFillTx/>
                          <a:latin typeface="+mn-lt"/>
                          <a:ea typeface="+mn-ea"/>
                          <a:cs typeface="+mn-cs"/>
                        </a:rPr>
                        <a:t>
  Deran Yamada, our 2019 fall semester from University of Hawai‘i - Shidler College of Business, completed his FICOH internship today with a presentation on big data and its insurance applications to FICOH leaders. He’s pictured with mentor Christian L. (a former UH intern himself) and advisor Terri S. of our HR department.  Congratulations on a job well done!
#internshipprogram #bigdata #insurance #universityofhawaii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https://media-exp1.licdn.com/dms/image/C5622AQFZTdTc6EIHog/feedshare-shrink_800/0?e=1582156800&amp;v=beta&amp;t=4BnJFGTC92GwX-sUfu6XGFZ_bj1po_Fi9zAsWzWMYKA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07:12:25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0.081490104772992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9018158"/>
                  </a:ext>
                </a:extLst>
              </a:tr>
            </a:tbl>
          </a:graphicData>
        </a:graphic>
      </p:graphicFrame>
      <p:sp>
        <p:nvSpPr>
          <p:cNvPr id="4" name="Text Placeholder 3">
            <a:extLst>
              <a:ext uri="{FF2B5EF4-FFF2-40B4-BE49-F238E27FC236}">
                <a16:creationId xmlns:a16="http://schemas.microsoft.com/office/drawing/2014/main" id="{74F71080-D273-4872-8194-132294D38E3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201598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9CB34-200D-4B34-87CE-29642C9779A2}"/>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9C12B31B-9AE3-4F75-8A13-36962AF70F67}"/>
              </a:ext>
            </a:extLst>
          </p:cNvPr>
          <p:cNvGraphicFramePr>
            <a:graphicFrameLocks noGrp="1"/>
          </p:cNvGraphicFramePr>
          <p:nvPr>
            <p:ph type="tbl" sz="quarter" idx="13"/>
            <p:extLst>
              <p:ext uri="{D42A27DB-BD31-4B8C-83A1-F6EECF244321}">
                <p14:modId xmlns:p14="http://schemas.microsoft.com/office/powerpoint/2010/main" val="1116768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1761757"/>
                    </a:ext>
                  </a:extLst>
                </a:gridCol>
                <a:gridCol w="1069847">
                  <a:extLst>
                    <a:ext uri="{9D8B030D-6E8A-4147-A177-3AD203B41FA5}">
                      <a16:colId xmlns:a16="http://schemas.microsoft.com/office/drawing/2014/main" val="1169218735"/>
                    </a:ext>
                  </a:extLst>
                </a:gridCol>
                <a:gridCol w="740664">
                  <a:extLst>
                    <a:ext uri="{9D8B030D-6E8A-4147-A177-3AD203B41FA5}">
                      <a16:colId xmlns:a16="http://schemas.microsoft.com/office/drawing/2014/main" val="3824951079"/>
                    </a:ext>
                  </a:extLst>
                </a:gridCol>
                <a:gridCol w="493776">
                  <a:extLst>
                    <a:ext uri="{9D8B030D-6E8A-4147-A177-3AD203B41FA5}">
                      <a16:colId xmlns:a16="http://schemas.microsoft.com/office/drawing/2014/main" val="531913292"/>
                    </a:ext>
                  </a:extLst>
                </a:gridCol>
                <a:gridCol w="493776">
                  <a:extLst>
                    <a:ext uri="{9D8B030D-6E8A-4147-A177-3AD203B41FA5}">
                      <a16:colId xmlns:a16="http://schemas.microsoft.com/office/drawing/2014/main" val="960827799"/>
                    </a:ext>
                  </a:extLst>
                </a:gridCol>
                <a:gridCol w="493776">
                  <a:extLst>
                    <a:ext uri="{9D8B030D-6E8A-4147-A177-3AD203B41FA5}">
                      <a16:colId xmlns:a16="http://schemas.microsoft.com/office/drawing/2014/main" val="3995462974"/>
                    </a:ext>
                  </a:extLst>
                </a:gridCol>
                <a:gridCol w="493776">
                  <a:extLst>
                    <a:ext uri="{9D8B030D-6E8A-4147-A177-3AD203B41FA5}">
                      <a16:colId xmlns:a16="http://schemas.microsoft.com/office/drawing/2014/main" val="624577234"/>
                    </a:ext>
                  </a:extLst>
                </a:gridCol>
                <a:gridCol w="493776">
                  <a:extLst>
                    <a:ext uri="{9D8B030D-6E8A-4147-A177-3AD203B41FA5}">
                      <a16:colId xmlns:a16="http://schemas.microsoft.com/office/drawing/2014/main" val="2727260282"/>
                    </a:ext>
                  </a:extLst>
                </a:gridCol>
                <a:gridCol w="493776">
                  <a:extLst>
                    <a:ext uri="{9D8B030D-6E8A-4147-A177-3AD203B41FA5}">
                      <a16:colId xmlns:a16="http://schemas.microsoft.com/office/drawing/2014/main" val="1004737538"/>
                    </a:ext>
                  </a:extLst>
                </a:gridCol>
                <a:gridCol w="493776">
                  <a:extLst>
                    <a:ext uri="{9D8B030D-6E8A-4147-A177-3AD203B41FA5}">
                      <a16:colId xmlns:a16="http://schemas.microsoft.com/office/drawing/2014/main" val="3746125023"/>
                    </a:ext>
                  </a:extLst>
                </a:gridCol>
                <a:gridCol w="493776">
                  <a:extLst>
                    <a:ext uri="{9D8B030D-6E8A-4147-A177-3AD203B41FA5}">
                      <a16:colId xmlns:a16="http://schemas.microsoft.com/office/drawing/2014/main" val="3683227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49441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- 2019-12-10 19:58:28</a:t>
                      </a:r>
                      <a:r>
                        <a:rPr kumimoji="0" lang="en-US" sz="1000" b="0" i="0" u="none" strike="noStrike" kern="1200" cap="none" spc="0" normalizeH="0" baseline="0" noProof="0">
                          <a:ln>
                            <a:noFill/>
                          </a:ln>
                          <a:solidFill>
                            <a:prstClr val="black"/>
                          </a:solidFill>
                          <a:effectLst/>
                          <a:uLnTx/>
                          <a:uFillTx/>
                          <a:latin typeface="+mn-lt"/>
                          <a:ea typeface="+mn-ea"/>
                          <a:cs typeface="+mn-cs"/>
                        </a:rPr>
                        <a:t>
  Over the weekend, FICOH associates and their families got into the holiday spirit at our annual Brunch with Santa event. Every year, a committee of #teamficoh associates and volunteers organize and staff the event for their fellow associates and their little ones. The morning was spent doing all kinds of fun activities including games, cookie decorating, balloon art, and pictures with Mr. Claus. 
#holidayseason #Santa #happyholidays #teamficoh #committee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https://media-exp1.licdn.com/dms/image/C5622AQE7qvd5UgbIcw/feedshare-shrink_800/0?e=1582156800&amp;v=beta&amp;t=fjqfrcBt7avGFowy8VnbyeWP3h9wP5Febw-JnyoZ2yE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07:12:25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0.1765543426673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5870482"/>
                  </a:ext>
                </a:extLst>
              </a:tr>
            </a:tbl>
          </a:graphicData>
        </a:graphic>
      </p:graphicFrame>
      <p:sp>
        <p:nvSpPr>
          <p:cNvPr id="4" name="Text Placeholder 3">
            <a:extLst>
              <a:ext uri="{FF2B5EF4-FFF2-40B4-BE49-F238E27FC236}">
                <a16:creationId xmlns:a16="http://schemas.microsoft.com/office/drawing/2014/main" id="{527ACCC3-C7FC-4DB3-B9F5-58A9B47DC1CE}"/>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387889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CDB99-2F03-461B-90C9-17A3A160F442}"/>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9FE456CF-9909-4C39-BD96-37668D5324BF}"/>
              </a:ext>
            </a:extLst>
          </p:cNvPr>
          <p:cNvGraphicFramePr>
            <a:graphicFrameLocks noGrp="1"/>
          </p:cNvGraphicFramePr>
          <p:nvPr>
            <p:ph type="tbl" sz="quarter" idx="13"/>
            <p:extLst>
              <p:ext uri="{D42A27DB-BD31-4B8C-83A1-F6EECF244321}">
                <p14:modId xmlns:p14="http://schemas.microsoft.com/office/powerpoint/2010/main" val="1886240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57601931"/>
                    </a:ext>
                  </a:extLst>
                </a:gridCol>
                <a:gridCol w="1069847">
                  <a:extLst>
                    <a:ext uri="{9D8B030D-6E8A-4147-A177-3AD203B41FA5}">
                      <a16:colId xmlns:a16="http://schemas.microsoft.com/office/drawing/2014/main" val="1953142182"/>
                    </a:ext>
                  </a:extLst>
                </a:gridCol>
                <a:gridCol w="740664">
                  <a:extLst>
                    <a:ext uri="{9D8B030D-6E8A-4147-A177-3AD203B41FA5}">
                      <a16:colId xmlns:a16="http://schemas.microsoft.com/office/drawing/2014/main" val="2342307220"/>
                    </a:ext>
                  </a:extLst>
                </a:gridCol>
                <a:gridCol w="493776">
                  <a:extLst>
                    <a:ext uri="{9D8B030D-6E8A-4147-A177-3AD203B41FA5}">
                      <a16:colId xmlns:a16="http://schemas.microsoft.com/office/drawing/2014/main" val="3310423859"/>
                    </a:ext>
                  </a:extLst>
                </a:gridCol>
                <a:gridCol w="493776">
                  <a:extLst>
                    <a:ext uri="{9D8B030D-6E8A-4147-A177-3AD203B41FA5}">
                      <a16:colId xmlns:a16="http://schemas.microsoft.com/office/drawing/2014/main" val="1363917098"/>
                    </a:ext>
                  </a:extLst>
                </a:gridCol>
                <a:gridCol w="493776">
                  <a:extLst>
                    <a:ext uri="{9D8B030D-6E8A-4147-A177-3AD203B41FA5}">
                      <a16:colId xmlns:a16="http://schemas.microsoft.com/office/drawing/2014/main" val="318347939"/>
                    </a:ext>
                  </a:extLst>
                </a:gridCol>
                <a:gridCol w="493776">
                  <a:extLst>
                    <a:ext uri="{9D8B030D-6E8A-4147-A177-3AD203B41FA5}">
                      <a16:colId xmlns:a16="http://schemas.microsoft.com/office/drawing/2014/main" val="3301545626"/>
                    </a:ext>
                  </a:extLst>
                </a:gridCol>
                <a:gridCol w="493776">
                  <a:extLst>
                    <a:ext uri="{9D8B030D-6E8A-4147-A177-3AD203B41FA5}">
                      <a16:colId xmlns:a16="http://schemas.microsoft.com/office/drawing/2014/main" val="3696923668"/>
                    </a:ext>
                  </a:extLst>
                </a:gridCol>
                <a:gridCol w="493776">
                  <a:extLst>
                    <a:ext uri="{9D8B030D-6E8A-4147-A177-3AD203B41FA5}">
                      <a16:colId xmlns:a16="http://schemas.microsoft.com/office/drawing/2014/main" val="4036528515"/>
                    </a:ext>
                  </a:extLst>
                </a:gridCol>
                <a:gridCol w="493776">
                  <a:extLst>
                    <a:ext uri="{9D8B030D-6E8A-4147-A177-3AD203B41FA5}">
                      <a16:colId xmlns:a16="http://schemas.microsoft.com/office/drawing/2014/main" val="204396887"/>
                    </a:ext>
                  </a:extLst>
                </a:gridCol>
                <a:gridCol w="493776">
                  <a:extLst>
                    <a:ext uri="{9D8B030D-6E8A-4147-A177-3AD203B41FA5}">
                      <a16:colId xmlns:a16="http://schemas.microsoft.com/office/drawing/2014/main" val="1869299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39961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- 2019-12-23 19:03:34</a:t>
                      </a:r>
                      <a:r>
                        <a:rPr kumimoji="0" lang="en-US" sz="1000" b="0" i="0" u="none" strike="noStrike" kern="1200" cap="none" spc="0" normalizeH="0" baseline="0" noProof="0">
                          <a:ln>
                            <a:noFill/>
                          </a:ln>
                          <a:solidFill>
                            <a:prstClr val="black"/>
                          </a:solidFill>
                          <a:effectLst/>
                          <a:uLnTx/>
                          <a:uFillTx/>
                          <a:latin typeface="+mn-lt"/>
                          <a:ea typeface="+mn-ea"/>
                          <a:cs typeface="+mn-cs"/>
                        </a:rPr>
                        <a:t>
  #Christmas came a few days early for the Costa family. First Insurance, Central Body &amp; Paint, &amp; Helping Hands Hawaii teamed up to gift the Costa's a 2012 Hyundai Sonata. Mahalo to Central Body and Paint, Windward Dodge Chrysler Jeep Hyundai, and Pacific Jobbers for the donated parts and services.
The Costa’s were identified as a deserving client through Helping Hands Hawaii's Adopt a Family Program. 
#giftofgiving #holidaygiving #adoptafamily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https://media-exp1.licdn.com/dms/image/C5622AQHYAh32nVjWGg/feedshare-shrink_800/0?e=1582156800&amp;v=beta&amp;t=LAw_qUNUQUGNk38bqnCMLvwkykGrPfbDLmxfuuuWkFI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07:12:25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0.19563780568407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1604618"/>
                  </a:ext>
                </a:extLst>
              </a:tr>
            </a:tbl>
          </a:graphicData>
        </a:graphic>
      </p:graphicFrame>
      <p:sp>
        <p:nvSpPr>
          <p:cNvPr id="4" name="Text Placeholder 3">
            <a:extLst>
              <a:ext uri="{FF2B5EF4-FFF2-40B4-BE49-F238E27FC236}">
                <a16:creationId xmlns:a16="http://schemas.microsoft.com/office/drawing/2014/main" id="{1746CA05-9F60-44AF-8C5B-5084C2BC977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758643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405E2-2D54-4CB2-9A22-A875CA4270D7}"/>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75DD3E2B-9498-474A-9A63-941E4DDCDCDB}"/>
              </a:ext>
            </a:extLst>
          </p:cNvPr>
          <p:cNvGraphicFramePr>
            <a:graphicFrameLocks noGrp="1"/>
          </p:cNvGraphicFramePr>
          <p:nvPr>
            <p:ph type="tbl" sz="quarter" idx="13"/>
            <p:extLst>
              <p:ext uri="{D42A27DB-BD31-4B8C-83A1-F6EECF244321}">
                <p14:modId xmlns:p14="http://schemas.microsoft.com/office/powerpoint/2010/main" val="3425545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9237046"/>
                    </a:ext>
                  </a:extLst>
                </a:gridCol>
                <a:gridCol w="658368">
                  <a:extLst>
                    <a:ext uri="{9D8B030D-6E8A-4147-A177-3AD203B41FA5}">
                      <a16:colId xmlns:a16="http://schemas.microsoft.com/office/drawing/2014/main" val="1538835639"/>
                    </a:ext>
                  </a:extLst>
                </a:gridCol>
                <a:gridCol w="658368">
                  <a:extLst>
                    <a:ext uri="{9D8B030D-6E8A-4147-A177-3AD203B41FA5}">
                      <a16:colId xmlns:a16="http://schemas.microsoft.com/office/drawing/2014/main" val="3972094000"/>
                    </a:ext>
                  </a:extLst>
                </a:gridCol>
                <a:gridCol w="658368">
                  <a:extLst>
                    <a:ext uri="{9D8B030D-6E8A-4147-A177-3AD203B41FA5}">
                      <a16:colId xmlns:a16="http://schemas.microsoft.com/office/drawing/2014/main" val="385035348"/>
                    </a:ext>
                  </a:extLst>
                </a:gridCol>
                <a:gridCol w="658368">
                  <a:extLst>
                    <a:ext uri="{9D8B030D-6E8A-4147-A177-3AD203B41FA5}">
                      <a16:colId xmlns:a16="http://schemas.microsoft.com/office/drawing/2014/main" val="3410502723"/>
                    </a:ext>
                  </a:extLst>
                </a:gridCol>
                <a:gridCol w="658368">
                  <a:extLst>
                    <a:ext uri="{9D8B030D-6E8A-4147-A177-3AD203B41FA5}">
                      <a16:colId xmlns:a16="http://schemas.microsoft.com/office/drawing/2014/main" val="745715064"/>
                    </a:ext>
                  </a:extLst>
                </a:gridCol>
                <a:gridCol w="658368">
                  <a:extLst>
                    <a:ext uri="{9D8B030D-6E8A-4147-A177-3AD203B41FA5}">
                      <a16:colId xmlns:a16="http://schemas.microsoft.com/office/drawing/2014/main" val="4276042825"/>
                    </a:ext>
                  </a:extLst>
                </a:gridCol>
                <a:gridCol w="658368">
                  <a:extLst>
                    <a:ext uri="{9D8B030D-6E8A-4147-A177-3AD203B41FA5}">
                      <a16:colId xmlns:a16="http://schemas.microsoft.com/office/drawing/2014/main" val="1280241665"/>
                    </a:ext>
                  </a:extLst>
                </a:gridCol>
                <a:gridCol w="658368">
                  <a:extLst>
                    <a:ext uri="{9D8B030D-6E8A-4147-A177-3AD203B41FA5}">
                      <a16:colId xmlns:a16="http://schemas.microsoft.com/office/drawing/2014/main" val="1732360154"/>
                    </a:ext>
                  </a:extLst>
                </a:gridCol>
                <a:gridCol w="658368">
                  <a:extLst>
                    <a:ext uri="{9D8B030D-6E8A-4147-A177-3AD203B41FA5}">
                      <a16:colId xmlns:a16="http://schemas.microsoft.com/office/drawing/2014/main" val="232315425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83683440"/>
                  </a:ext>
                </a:extLst>
              </a:tr>
              <a:tr h="370840">
                <a:tc>
                  <a:txBody>
                    <a:bodyPr/>
                    <a:lstStyle/>
                    <a:p>
                      <a:r>
                        <a:rPr lang="en-US" sz="1000"/>
                        <a:t>firstinshi</a:t>
                      </a:r>
                    </a:p>
                  </a:txBody>
                  <a:tcPr/>
                </a:tc>
                <a:tc>
                  <a:txBody>
                    <a:bodyPr/>
                    <a:lstStyle/>
                    <a:p>
                      <a:r>
                        <a:rPr lang="en-US" sz="1000"/>
                        <a:t>2490</a:t>
                      </a:r>
                    </a:p>
                  </a:txBody>
                  <a:tcPr/>
                </a:tc>
                <a:tc>
                  <a:txBody>
                    <a:bodyPr/>
                    <a:lstStyle/>
                    <a:p>
                      <a:r>
                        <a:rPr lang="en-US" sz="1000"/>
                        <a:t>21</a:t>
                      </a:r>
                    </a:p>
                  </a:txBody>
                  <a:tcPr/>
                </a:tc>
                <a:tc>
                  <a:txBody>
                    <a:bodyPr/>
                    <a:lstStyle/>
                    <a:p>
                      <a:r>
                        <a:rPr lang="en-US" sz="1000"/>
                        <a:t>8</a:t>
                      </a:r>
                    </a:p>
                  </a:txBody>
                  <a:tcPr/>
                </a:tc>
                <a:tc>
                  <a:txBody>
                    <a:bodyPr/>
                    <a:lstStyle/>
                    <a:p>
                      <a:r>
                        <a:rPr lang="en-US" sz="1000"/>
                        <a:t>7</a:t>
                      </a:r>
                    </a:p>
                  </a:txBody>
                  <a:tcPr/>
                </a:tc>
                <a:tc>
                  <a:txBody>
                    <a:bodyPr/>
                    <a:lstStyle/>
                    <a:p>
                      <a:r>
                        <a:rPr lang="en-US" sz="1000"/>
                        <a:t>1</a:t>
                      </a:r>
                    </a:p>
                  </a:txBody>
                  <a:tcPr/>
                </a:tc>
                <a:tc>
                  <a:txBody>
                    <a:bodyPr/>
                    <a:lstStyle/>
                    <a:p>
                      <a:r>
                        <a:rPr lang="en-US" sz="1000"/>
                        <a:t>16</a:t>
                      </a:r>
                    </a:p>
                  </a:txBody>
                  <a:tcPr/>
                </a:tc>
                <a:tc>
                  <a:txBody>
                    <a:bodyPr/>
                    <a:lstStyle/>
                    <a:p>
                      <a:r>
                        <a:rPr lang="en-US" sz="1000"/>
                        <a:t>533</a:t>
                      </a:r>
                    </a:p>
                  </a:txBody>
                  <a:tcPr/>
                </a:tc>
                <a:tc>
                  <a:txBody>
                    <a:bodyPr/>
                    <a:lstStyle/>
                    <a:p>
                      <a:r>
                        <a:rPr lang="en-US" sz="1000"/>
                        <a:t>4</a:t>
                      </a:r>
                    </a:p>
                  </a:txBody>
                  <a:tcPr/>
                </a:tc>
                <a:tc>
                  <a:txBody>
                    <a:bodyPr/>
                    <a:lstStyle/>
                    <a:p>
                      <a:r>
                        <a:rPr lang="en-US" sz="1000"/>
                        <a:t>1.3539 %</a:t>
                      </a:r>
                    </a:p>
                  </a:txBody>
                  <a:tcPr/>
                </a:tc>
                <a:extLst>
                  <a:ext uri="{0D108BD9-81ED-4DB2-BD59-A6C34878D82A}">
                    <a16:rowId xmlns:a16="http://schemas.microsoft.com/office/drawing/2014/main" val="3902613821"/>
                  </a:ext>
                </a:extLst>
              </a:tr>
            </a:tbl>
          </a:graphicData>
        </a:graphic>
      </p:graphicFrame>
      <p:sp>
        <p:nvSpPr>
          <p:cNvPr id="4" name="Text Placeholder 3">
            <a:extLst>
              <a:ext uri="{FF2B5EF4-FFF2-40B4-BE49-F238E27FC236}">
                <a16:creationId xmlns:a16="http://schemas.microsoft.com/office/drawing/2014/main" id="{46DF90BD-E09F-4FD8-8D99-874665FE398B}"/>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4462625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4F694-262A-49FA-A550-614EC312ABF3}"/>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0E597A9D-0E0F-4047-AB04-8053668407B2}"/>
              </a:ext>
            </a:extLst>
          </p:cNvPr>
          <p:cNvGraphicFramePr>
            <a:graphicFrameLocks noGrp="1"/>
          </p:cNvGraphicFramePr>
          <p:nvPr>
            <p:ph type="chart" sz="quarter" idx="13"/>
            <p:extLst>
              <p:ext uri="{D42A27DB-BD31-4B8C-83A1-F6EECF244321}">
                <p14:modId xmlns:p14="http://schemas.microsoft.com/office/powerpoint/2010/main" val="2722970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F75A08-F3EC-40C4-B16E-76D6D75C111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E589011-A103-4EFF-A906-5C8567D493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6642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CD0FB-2A9C-4CD5-9558-02C3832C778F}"/>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E08B2C69-196E-4729-B1E7-207FB8F8276C}"/>
              </a:ext>
            </a:extLst>
          </p:cNvPr>
          <p:cNvGraphicFramePr>
            <a:graphicFrameLocks noGrp="1"/>
          </p:cNvGraphicFramePr>
          <p:nvPr>
            <p:ph type="chart" sz="quarter" idx="13"/>
            <p:extLst>
              <p:ext uri="{D42A27DB-BD31-4B8C-83A1-F6EECF244321}">
                <p14:modId xmlns:p14="http://schemas.microsoft.com/office/powerpoint/2010/main" val="1141742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DDD9C2-5917-4C7E-BFD4-93FD4BFE5EF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7454053-B196-4B58-8799-5597E75ADF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7411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00EC9-7CE0-4D1A-A5FF-C1AD9B5E696E}"/>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6710ACBE-2693-4C8B-9CAE-17FC19D2EFD9}"/>
              </a:ext>
            </a:extLst>
          </p:cNvPr>
          <p:cNvGraphicFramePr>
            <a:graphicFrameLocks noGrp="1"/>
          </p:cNvGraphicFramePr>
          <p:nvPr>
            <p:ph type="chart" sz="quarter" idx="13"/>
            <p:extLst>
              <p:ext uri="{D42A27DB-BD31-4B8C-83A1-F6EECF244321}">
                <p14:modId xmlns:p14="http://schemas.microsoft.com/office/powerpoint/2010/main" val="41355319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8FA180-7A00-4AD3-A764-8A95059766B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A9A37C5-40B3-4633-98F3-5346E82CE8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2231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3947F-01FF-4DEF-B809-6400E22B4436}"/>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BDA1E360-912D-4D97-AC20-659F7545B859}"/>
              </a:ext>
            </a:extLst>
          </p:cNvPr>
          <p:cNvGraphicFramePr>
            <a:graphicFrameLocks noGrp="1"/>
          </p:cNvGraphicFramePr>
          <p:nvPr>
            <p:ph type="tbl" sz="quarter" idx="13"/>
            <p:extLst>
              <p:ext uri="{D42A27DB-BD31-4B8C-83A1-F6EECF244321}">
                <p14:modId xmlns:p14="http://schemas.microsoft.com/office/powerpoint/2010/main" val="1974722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92913591"/>
                    </a:ext>
                  </a:extLst>
                </a:gridCol>
                <a:gridCol w="987552">
                  <a:extLst>
                    <a:ext uri="{9D8B030D-6E8A-4147-A177-3AD203B41FA5}">
                      <a16:colId xmlns:a16="http://schemas.microsoft.com/office/drawing/2014/main" val="3784042670"/>
                    </a:ext>
                  </a:extLst>
                </a:gridCol>
                <a:gridCol w="987552">
                  <a:extLst>
                    <a:ext uri="{9D8B030D-6E8A-4147-A177-3AD203B41FA5}">
                      <a16:colId xmlns:a16="http://schemas.microsoft.com/office/drawing/2014/main" val="1840965433"/>
                    </a:ext>
                  </a:extLst>
                </a:gridCol>
                <a:gridCol w="987552">
                  <a:extLst>
                    <a:ext uri="{9D8B030D-6E8A-4147-A177-3AD203B41FA5}">
                      <a16:colId xmlns:a16="http://schemas.microsoft.com/office/drawing/2014/main" val="1693306569"/>
                    </a:ext>
                  </a:extLst>
                </a:gridCol>
                <a:gridCol w="987552">
                  <a:extLst>
                    <a:ext uri="{9D8B030D-6E8A-4147-A177-3AD203B41FA5}">
                      <a16:colId xmlns:a16="http://schemas.microsoft.com/office/drawing/2014/main" val="854509038"/>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2651"/>
                  </a:ext>
                </a:extLst>
              </a:tr>
              <a:tr h="370840">
                <a:tc>
                  <a:txBody>
                    <a:bodyPr/>
                    <a:lstStyle/>
                    <a:p>
                      <a:r>
                        <a:rPr lang="en-US" sz="1000" b="1"/>
                        <a:t>firstinshi - 2019-12-09 20:43:57</a:t>
                      </a:r>
                      <a:r>
                        <a:rPr lang="en-US" sz="1000"/>
                        <a:t>
 Santa visited FICOH early this year! 🎅🏼 Over the weekend, FICOH associates and their families got into the holiday spirit at our annual Brunch with Santa event. The morning was spent doing all kinds of fun activities including games, cookie decorating, balloon art, and pictures with Mr. Claus.
#holidayseason #Santaclaus #brunchwithsanta #happyholidays #teamficoh</a:t>
                      </a:r>
                    </a:p>
                  </a:txBody>
                  <a:tcPr/>
                </a:tc>
                <a:tc>
                  <a:txBody>
                    <a:bodyPr/>
                    <a:lstStyle/>
                    <a:p>
                      <a:r>
                        <a:rPr lang="en-US" sz="1000"/>
                        <a:t>52</a:t>
                      </a:r>
                    </a:p>
                  </a:txBody>
                  <a:tcPr/>
                </a:tc>
                <a:tc>
                  <a:txBody>
                    <a:bodyPr/>
                    <a:lstStyle/>
                    <a:p>
                      <a:r>
                        <a:rPr lang="en-US" sz="1000"/>
                        <a:t>0</a:t>
                      </a:r>
                    </a:p>
                  </a:txBody>
                  <a:tcPr/>
                </a:tc>
                <a:tc>
                  <a:txBody>
                    <a:bodyPr/>
                    <a:lstStyle/>
                    <a:p>
                      <a:r>
                        <a:rPr lang="en-US" sz="1000"/>
                        <a:t>2.0917 %</a:t>
                      </a:r>
                    </a:p>
                  </a:txBody>
                  <a:tcPr/>
                </a:tc>
                <a:tc>
                  <a:txBody>
                    <a:bodyPr/>
                    <a:lstStyle/>
                    <a:p>
                      <a:r>
                        <a:rPr lang="en-US" sz="1000"/>
                        <a:t>Carousel</a:t>
                      </a:r>
                    </a:p>
                  </a:txBody>
                  <a:tcPr/>
                </a:tc>
                <a:extLst>
                  <a:ext uri="{0D108BD9-81ED-4DB2-BD59-A6C34878D82A}">
                    <a16:rowId xmlns:a16="http://schemas.microsoft.com/office/drawing/2014/main" val="1441092560"/>
                  </a:ext>
                </a:extLst>
              </a:tr>
              <a:tr h="370840">
                <a:tc>
                  <a:txBody>
                    <a:bodyPr/>
                    <a:lstStyle/>
                    <a:p>
                      <a:r>
                        <a:rPr lang="en-US" sz="1000" b="1"/>
                        <a:t>firstinshi - 2019-12-20 21:08:36</a:t>
                      </a:r>
                      <a:r>
                        <a:rPr lang="en-US" sz="1000"/>
                        <a:t>
 Members of #TeamFICOH came to worked dressed in festive sweaters to celebrate #NationalUglySweaterDay! 🎅🎄</a:t>
                      </a:r>
                    </a:p>
                  </a:txBody>
                  <a:tcPr/>
                </a:tc>
                <a:tc>
                  <a:txBody>
                    <a:bodyPr/>
                    <a:lstStyle/>
                    <a:p>
                      <a:r>
                        <a:rPr lang="en-US" sz="1000"/>
                        <a:t>48</a:t>
                      </a:r>
                    </a:p>
                  </a:txBody>
                  <a:tcPr/>
                </a:tc>
                <a:tc>
                  <a:txBody>
                    <a:bodyPr/>
                    <a:lstStyle/>
                    <a:p>
                      <a:r>
                        <a:rPr lang="en-US" sz="1000"/>
                        <a:t>0</a:t>
                      </a:r>
                    </a:p>
                  </a:txBody>
                  <a:tcPr/>
                </a:tc>
                <a:tc>
                  <a:txBody>
                    <a:bodyPr/>
                    <a:lstStyle/>
                    <a:p>
                      <a:r>
                        <a:rPr lang="en-US" sz="1000"/>
                        <a:t>1.9238 %</a:t>
                      </a:r>
                    </a:p>
                  </a:txBody>
                  <a:tcPr/>
                </a:tc>
                <a:tc>
                  <a:txBody>
                    <a:bodyPr/>
                    <a:lstStyle/>
                    <a:p>
                      <a:r>
                        <a:rPr lang="en-US" sz="1000"/>
                        <a:t>Carousel</a:t>
                      </a:r>
                    </a:p>
                  </a:txBody>
                  <a:tcPr/>
                </a:tc>
                <a:extLst>
                  <a:ext uri="{0D108BD9-81ED-4DB2-BD59-A6C34878D82A}">
                    <a16:rowId xmlns:a16="http://schemas.microsoft.com/office/drawing/2014/main" val="102324992"/>
                  </a:ext>
                </a:extLst>
              </a:tr>
              <a:tr h="370840">
                <a:tc>
                  <a:txBody>
                    <a:bodyPr/>
                    <a:lstStyle/>
                    <a:p>
                      <a:r>
                        <a:rPr lang="en-US" sz="1000" b="1"/>
                        <a:t>firstinshi - 2019-12-17 20:52:40</a:t>
                      </a:r>
                      <a:r>
                        <a:rPr lang="en-US" sz="1000"/>
                        <a:t>
 #TeamFICOH loves giving back, especially during the #holidayseason! Last week at our annual holiday party, associates brought in toys for the children of hugshawaii. HUGS supports Hawaii families with a child up to age 21 who has been diagnosed with a life-threatening illness or disease.
#teamficoh #toydrive #holidaygiving</a:t>
                      </a:r>
                    </a:p>
                  </a:txBody>
                  <a:tcPr/>
                </a:tc>
                <a:tc>
                  <a:txBody>
                    <a:bodyPr/>
                    <a:lstStyle/>
                    <a:p>
                      <a:r>
                        <a:rPr lang="en-US" sz="1000"/>
                        <a:t>42</a:t>
                      </a:r>
                    </a:p>
                  </a:txBody>
                  <a:tcPr/>
                </a:tc>
                <a:tc>
                  <a:txBody>
                    <a:bodyPr/>
                    <a:lstStyle/>
                    <a:p>
                      <a:r>
                        <a:rPr lang="en-US" sz="1000"/>
                        <a:t>0</a:t>
                      </a:r>
                    </a:p>
                  </a:txBody>
                  <a:tcPr/>
                </a:tc>
                <a:tc>
                  <a:txBody>
                    <a:bodyPr/>
                    <a:lstStyle/>
                    <a:p>
                      <a:r>
                        <a:rPr lang="en-US" sz="1000"/>
                        <a:t>1.6840 %</a:t>
                      </a:r>
                    </a:p>
                  </a:txBody>
                  <a:tcPr/>
                </a:tc>
                <a:tc>
                  <a:txBody>
                    <a:bodyPr/>
                    <a:lstStyle/>
                    <a:p>
                      <a:r>
                        <a:rPr lang="en-US" sz="1000"/>
                        <a:t>Image</a:t>
                      </a:r>
                    </a:p>
                  </a:txBody>
                  <a:tcPr/>
                </a:tc>
                <a:extLst>
                  <a:ext uri="{0D108BD9-81ED-4DB2-BD59-A6C34878D82A}">
                    <a16:rowId xmlns:a16="http://schemas.microsoft.com/office/drawing/2014/main" val="3918562076"/>
                  </a:ext>
                </a:extLst>
              </a:tr>
            </a:tbl>
          </a:graphicData>
        </a:graphic>
      </p:graphicFrame>
      <p:sp>
        <p:nvSpPr>
          <p:cNvPr id="4" name="Text Placeholder 3">
            <a:extLst>
              <a:ext uri="{FF2B5EF4-FFF2-40B4-BE49-F238E27FC236}">
                <a16:creationId xmlns:a16="http://schemas.microsoft.com/office/drawing/2014/main" id="{15E0E7E9-09CD-41DA-836A-DDE741CB660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7127804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119B2-98B0-4A43-B9D6-8673F331B066}"/>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1DC6F064-3A4B-4A6A-857D-07D0FE7AD0AD}"/>
              </a:ext>
            </a:extLst>
          </p:cNvPr>
          <p:cNvGraphicFramePr>
            <a:graphicFrameLocks noGrp="1"/>
          </p:cNvGraphicFramePr>
          <p:nvPr>
            <p:ph type="tbl" sz="quarter" idx="13"/>
            <p:extLst>
              <p:ext uri="{D42A27DB-BD31-4B8C-83A1-F6EECF244321}">
                <p14:modId xmlns:p14="http://schemas.microsoft.com/office/powerpoint/2010/main" val="53534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86214850"/>
                    </a:ext>
                  </a:extLst>
                </a:gridCol>
                <a:gridCol w="658368">
                  <a:extLst>
                    <a:ext uri="{9D8B030D-6E8A-4147-A177-3AD203B41FA5}">
                      <a16:colId xmlns:a16="http://schemas.microsoft.com/office/drawing/2014/main" val="362606943"/>
                    </a:ext>
                  </a:extLst>
                </a:gridCol>
                <a:gridCol w="658368">
                  <a:extLst>
                    <a:ext uri="{9D8B030D-6E8A-4147-A177-3AD203B41FA5}">
                      <a16:colId xmlns:a16="http://schemas.microsoft.com/office/drawing/2014/main" val="2434668010"/>
                    </a:ext>
                  </a:extLst>
                </a:gridCol>
                <a:gridCol w="329184">
                  <a:extLst>
                    <a:ext uri="{9D8B030D-6E8A-4147-A177-3AD203B41FA5}">
                      <a16:colId xmlns:a16="http://schemas.microsoft.com/office/drawing/2014/main" val="3565661373"/>
                    </a:ext>
                  </a:extLst>
                </a:gridCol>
                <a:gridCol w="329184">
                  <a:extLst>
                    <a:ext uri="{9D8B030D-6E8A-4147-A177-3AD203B41FA5}">
                      <a16:colId xmlns:a16="http://schemas.microsoft.com/office/drawing/2014/main" val="1262169056"/>
                    </a:ext>
                  </a:extLst>
                </a:gridCol>
                <a:gridCol w="658368">
                  <a:extLst>
                    <a:ext uri="{9D8B030D-6E8A-4147-A177-3AD203B41FA5}">
                      <a16:colId xmlns:a16="http://schemas.microsoft.com/office/drawing/2014/main" val="662710262"/>
                    </a:ext>
                  </a:extLst>
                </a:gridCol>
                <a:gridCol w="658368">
                  <a:extLst>
                    <a:ext uri="{9D8B030D-6E8A-4147-A177-3AD203B41FA5}">
                      <a16:colId xmlns:a16="http://schemas.microsoft.com/office/drawing/2014/main" val="1600009595"/>
                    </a:ext>
                  </a:extLst>
                </a:gridCol>
                <a:gridCol w="658368">
                  <a:extLst>
                    <a:ext uri="{9D8B030D-6E8A-4147-A177-3AD203B41FA5}">
                      <a16:colId xmlns:a16="http://schemas.microsoft.com/office/drawing/2014/main" val="2015287238"/>
                    </a:ext>
                  </a:extLst>
                </a:gridCol>
                <a:gridCol w="658368">
                  <a:extLst>
                    <a:ext uri="{9D8B030D-6E8A-4147-A177-3AD203B41FA5}">
                      <a16:colId xmlns:a16="http://schemas.microsoft.com/office/drawing/2014/main" val="3991495714"/>
                    </a:ext>
                  </a:extLst>
                </a:gridCol>
                <a:gridCol w="658368">
                  <a:extLst>
                    <a:ext uri="{9D8B030D-6E8A-4147-A177-3AD203B41FA5}">
                      <a16:colId xmlns:a16="http://schemas.microsoft.com/office/drawing/2014/main" val="4025465606"/>
                    </a:ext>
                  </a:extLst>
                </a:gridCol>
                <a:gridCol w="658368">
                  <a:extLst>
                    <a:ext uri="{9D8B030D-6E8A-4147-A177-3AD203B41FA5}">
                      <a16:colId xmlns:a16="http://schemas.microsoft.com/office/drawing/2014/main" val="3518229987"/>
                    </a:ext>
                  </a:extLst>
                </a:gridCol>
                <a:gridCol w="658368">
                  <a:extLst>
                    <a:ext uri="{9D8B030D-6E8A-4147-A177-3AD203B41FA5}">
                      <a16:colId xmlns:a16="http://schemas.microsoft.com/office/drawing/2014/main" val="269733963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81122719"/>
                  </a:ext>
                </a:extLst>
              </a:tr>
              <a:tr h="370840">
                <a:tc>
                  <a:txBody>
                    <a:bodyPr/>
                    <a:lstStyle/>
                    <a:p>
                      <a:r>
                        <a:rPr lang="en-US" sz="1000"/>
                        <a:t>firstinshi</a:t>
                      </a:r>
                    </a:p>
                  </a:txBody>
                  <a:tcPr/>
                </a:tc>
                <a:tc>
                  <a:txBody>
                    <a:bodyPr/>
                    <a:lstStyle/>
                    <a:p>
                      <a:r>
                        <a:rPr lang="en-US" sz="1000"/>
                        <a:t>20</a:t>
                      </a:r>
                    </a:p>
                  </a:txBody>
                  <a:tcPr/>
                </a:tc>
                <a:tc>
                  <a:txBody>
                    <a:bodyPr/>
                    <a:lstStyle/>
                    <a:p>
                      <a:r>
                        <a:rPr lang="en-US" sz="1000"/>
                        <a:t>0.7635</a:t>
                      </a:r>
                    </a:p>
                  </a:txBody>
                  <a:tcPr/>
                </a:tc>
                <a:tc>
                  <a:txBody>
                    <a:bodyPr/>
                    <a:lstStyle/>
                    <a:p>
                      <a:r>
                        <a:rPr lang="en-US" sz="1000"/>
                        <a:t>8.35</a:t>
                      </a:r>
                    </a:p>
                  </a:txBody>
                  <a:tcPr/>
                </a:tc>
                <a:tc>
                  <a:txBody>
                    <a:bodyPr/>
                    <a:lstStyle/>
                    <a:p>
                      <a:r>
                        <a:rPr lang="en-US" sz="1000"/>
                        <a:t>0.00</a:t>
                      </a:r>
                    </a:p>
                  </a:txBody>
                  <a:tcPr/>
                </a:tc>
                <a:tc>
                  <a:txBody>
                    <a:bodyPr/>
                    <a:lstStyle/>
                    <a:p>
                      <a:r>
                        <a:rPr lang="en-US" sz="1000"/>
                        <a:t>99.20</a:t>
                      </a:r>
                    </a:p>
                  </a:txBody>
                  <a:tcPr/>
                </a:tc>
                <a:tc>
                  <a:txBody>
                    <a:bodyPr/>
                    <a:lstStyle/>
                    <a:p>
                      <a:r>
                        <a:rPr lang="en-US" sz="1000"/>
                        <a:t>80.70</a:t>
                      </a:r>
                    </a:p>
                  </a:txBody>
                  <a:tcPr/>
                </a:tc>
                <a:tc>
                  <a:txBody>
                    <a:bodyPr/>
                    <a:lstStyle/>
                    <a:p>
                      <a:r>
                        <a:rPr lang="en-US" sz="1000"/>
                        <a:t>60.70</a:t>
                      </a:r>
                    </a:p>
                  </a:txBody>
                  <a:tcPr/>
                </a:tc>
                <a:tc>
                  <a:txBody>
                    <a:bodyPr/>
                    <a:lstStyle/>
                    <a:p>
                      <a:r>
                        <a:rPr lang="en-US" sz="1000"/>
                        <a:t>60.70</a:t>
                      </a:r>
                    </a:p>
                  </a:txBody>
                  <a:tcPr/>
                </a:tc>
                <a:tc>
                  <a:txBody>
                    <a:bodyPr/>
                    <a:lstStyle/>
                    <a:p>
                      <a:r>
                        <a:rPr lang="en-US" sz="1000"/>
                        <a:t>1984</a:t>
                      </a:r>
                    </a:p>
                  </a:txBody>
                  <a:tcPr/>
                </a:tc>
                <a:tc>
                  <a:txBody>
                    <a:bodyPr/>
                    <a:lstStyle/>
                    <a:p>
                      <a:r>
                        <a:rPr lang="en-US" sz="1000"/>
                        <a:t>167</a:t>
                      </a:r>
                    </a:p>
                  </a:txBody>
                  <a:tcPr/>
                </a:tc>
                <a:tc>
                  <a:txBody>
                    <a:bodyPr/>
                    <a:lstStyle/>
                    <a:p>
                      <a:r>
                        <a:rPr lang="en-US" sz="1000"/>
                        <a:t>1214</a:t>
                      </a:r>
                    </a:p>
                  </a:txBody>
                  <a:tcPr/>
                </a:tc>
                <a:extLst>
                  <a:ext uri="{0D108BD9-81ED-4DB2-BD59-A6C34878D82A}">
                    <a16:rowId xmlns:a16="http://schemas.microsoft.com/office/drawing/2014/main" val="1973222013"/>
                  </a:ext>
                </a:extLst>
              </a:tr>
            </a:tbl>
          </a:graphicData>
        </a:graphic>
      </p:graphicFrame>
      <p:sp>
        <p:nvSpPr>
          <p:cNvPr id="4" name="Text Placeholder 3">
            <a:extLst>
              <a:ext uri="{FF2B5EF4-FFF2-40B4-BE49-F238E27FC236}">
                <a16:creationId xmlns:a16="http://schemas.microsoft.com/office/drawing/2014/main" id="{029BDAC2-71BF-45D4-8B9F-FEDE608BF0A0}"/>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57452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BCF93-615E-4DF4-9167-78967CE6B74E}"/>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83BB2A97-CFD7-408E-AD1B-10AA4EBE1808}"/>
              </a:ext>
            </a:extLst>
          </p:cNvPr>
          <p:cNvGraphicFramePr>
            <a:graphicFrameLocks noGrp="1"/>
          </p:cNvGraphicFramePr>
          <p:nvPr>
            <p:ph type="tbl" sz="quarter" idx="13"/>
            <p:extLst>
              <p:ext uri="{D42A27DB-BD31-4B8C-83A1-F6EECF244321}">
                <p14:modId xmlns:p14="http://schemas.microsoft.com/office/powerpoint/2010/main" val="1276860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04389325"/>
                    </a:ext>
                  </a:extLst>
                </a:gridCol>
                <a:gridCol w="1316736">
                  <a:extLst>
                    <a:ext uri="{9D8B030D-6E8A-4147-A177-3AD203B41FA5}">
                      <a16:colId xmlns:a16="http://schemas.microsoft.com/office/drawing/2014/main" val="3701904852"/>
                    </a:ext>
                  </a:extLst>
                </a:gridCol>
                <a:gridCol w="658368">
                  <a:extLst>
                    <a:ext uri="{9D8B030D-6E8A-4147-A177-3AD203B41FA5}">
                      <a16:colId xmlns:a16="http://schemas.microsoft.com/office/drawing/2014/main" val="3216016723"/>
                    </a:ext>
                  </a:extLst>
                </a:gridCol>
                <a:gridCol w="658368">
                  <a:extLst>
                    <a:ext uri="{9D8B030D-6E8A-4147-A177-3AD203B41FA5}">
                      <a16:colId xmlns:a16="http://schemas.microsoft.com/office/drawing/2014/main" val="343333986"/>
                    </a:ext>
                  </a:extLst>
                </a:gridCol>
                <a:gridCol w="658368">
                  <a:extLst>
                    <a:ext uri="{9D8B030D-6E8A-4147-A177-3AD203B41FA5}">
                      <a16:colId xmlns:a16="http://schemas.microsoft.com/office/drawing/2014/main" val="2512101788"/>
                    </a:ext>
                  </a:extLst>
                </a:gridCol>
                <a:gridCol w="658368">
                  <a:extLst>
                    <a:ext uri="{9D8B030D-6E8A-4147-A177-3AD203B41FA5}">
                      <a16:colId xmlns:a16="http://schemas.microsoft.com/office/drawing/2014/main" val="77884753"/>
                    </a:ext>
                  </a:extLst>
                </a:gridCol>
                <a:gridCol w="658368">
                  <a:extLst>
                    <a:ext uri="{9D8B030D-6E8A-4147-A177-3AD203B41FA5}">
                      <a16:colId xmlns:a16="http://schemas.microsoft.com/office/drawing/2014/main" val="188201385"/>
                    </a:ext>
                  </a:extLst>
                </a:gridCol>
                <a:gridCol w="658368">
                  <a:extLst>
                    <a:ext uri="{9D8B030D-6E8A-4147-A177-3AD203B41FA5}">
                      <a16:colId xmlns:a16="http://schemas.microsoft.com/office/drawing/2014/main" val="3281496786"/>
                    </a:ext>
                  </a:extLst>
                </a:gridCol>
                <a:gridCol w="658368">
                  <a:extLst>
                    <a:ext uri="{9D8B030D-6E8A-4147-A177-3AD203B41FA5}">
                      <a16:colId xmlns:a16="http://schemas.microsoft.com/office/drawing/2014/main" val="437751225"/>
                    </a:ext>
                  </a:extLst>
                </a:gridCol>
                <a:gridCol w="658368">
                  <a:extLst>
                    <a:ext uri="{9D8B030D-6E8A-4147-A177-3AD203B41FA5}">
                      <a16:colId xmlns:a16="http://schemas.microsoft.com/office/drawing/2014/main" val="2049819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94534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- 2019-12-23 19:25:35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https://scontent.xx.fbcdn.net/v/t51.12442-15/75318260_537613826820547_6218664208716135618_n.jpg?_nc_cat=107&amp;_nc_ohc=mRCyMWbiSngAQmIMBMKl6uTqvxCYuMijlWBNR4voBJgPNUliY5pyPl_1A&amp;_nc_ht=scontent.xx&amp;oh=5be4a0078e16128c8e047d701504c44f&amp;oe=5EAF669A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12/24/2019 19:15:03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19730890"/>
                  </a:ext>
                </a:extLst>
              </a:tr>
            </a:tbl>
          </a:graphicData>
        </a:graphic>
      </p:graphicFrame>
      <p:sp>
        <p:nvSpPr>
          <p:cNvPr id="4" name="Text Placeholder 3">
            <a:extLst>
              <a:ext uri="{FF2B5EF4-FFF2-40B4-BE49-F238E27FC236}">
                <a16:creationId xmlns:a16="http://schemas.microsoft.com/office/drawing/2014/main" id="{DA785B8A-195C-4792-A2D3-29CC83E440F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2125848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3786E-140C-4294-87E6-2FA21A81EB1E}"/>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2C05C59C-24BC-4B09-9B66-E31D5CF74080}"/>
              </a:ext>
            </a:extLst>
          </p:cNvPr>
          <p:cNvGraphicFramePr>
            <a:graphicFrameLocks noGrp="1"/>
          </p:cNvGraphicFramePr>
          <p:nvPr>
            <p:ph type="tbl" sz="quarter" idx="13"/>
            <p:extLst>
              <p:ext uri="{D42A27DB-BD31-4B8C-83A1-F6EECF244321}">
                <p14:modId xmlns:p14="http://schemas.microsoft.com/office/powerpoint/2010/main" val="2416201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46290878"/>
                    </a:ext>
                  </a:extLst>
                </a:gridCol>
                <a:gridCol w="1316736">
                  <a:extLst>
                    <a:ext uri="{9D8B030D-6E8A-4147-A177-3AD203B41FA5}">
                      <a16:colId xmlns:a16="http://schemas.microsoft.com/office/drawing/2014/main" val="1885632165"/>
                    </a:ext>
                  </a:extLst>
                </a:gridCol>
                <a:gridCol w="658368">
                  <a:extLst>
                    <a:ext uri="{9D8B030D-6E8A-4147-A177-3AD203B41FA5}">
                      <a16:colId xmlns:a16="http://schemas.microsoft.com/office/drawing/2014/main" val="1382157532"/>
                    </a:ext>
                  </a:extLst>
                </a:gridCol>
                <a:gridCol w="658368">
                  <a:extLst>
                    <a:ext uri="{9D8B030D-6E8A-4147-A177-3AD203B41FA5}">
                      <a16:colId xmlns:a16="http://schemas.microsoft.com/office/drawing/2014/main" val="2296990193"/>
                    </a:ext>
                  </a:extLst>
                </a:gridCol>
                <a:gridCol w="658368">
                  <a:extLst>
                    <a:ext uri="{9D8B030D-6E8A-4147-A177-3AD203B41FA5}">
                      <a16:colId xmlns:a16="http://schemas.microsoft.com/office/drawing/2014/main" val="2657499296"/>
                    </a:ext>
                  </a:extLst>
                </a:gridCol>
                <a:gridCol w="658368">
                  <a:extLst>
                    <a:ext uri="{9D8B030D-6E8A-4147-A177-3AD203B41FA5}">
                      <a16:colId xmlns:a16="http://schemas.microsoft.com/office/drawing/2014/main" val="3272595908"/>
                    </a:ext>
                  </a:extLst>
                </a:gridCol>
                <a:gridCol w="658368">
                  <a:extLst>
                    <a:ext uri="{9D8B030D-6E8A-4147-A177-3AD203B41FA5}">
                      <a16:colId xmlns:a16="http://schemas.microsoft.com/office/drawing/2014/main" val="3371002285"/>
                    </a:ext>
                  </a:extLst>
                </a:gridCol>
                <a:gridCol w="658368">
                  <a:extLst>
                    <a:ext uri="{9D8B030D-6E8A-4147-A177-3AD203B41FA5}">
                      <a16:colId xmlns:a16="http://schemas.microsoft.com/office/drawing/2014/main" val="405184891"/>
                    </a:ext>
                  </a:extLst>
                </a:gridCol>
                <a:gridCol w="658368">
                  <a:extLst>
                    <a:ext uri="{9D8B030D-6E8A-4147-A177-3AD203B41FA5}">
                      <a16:colId xmlns:a16="http://schemas.microsoft.com/office/drawing/2014/main" val="4078593012"/>
                    </a:ext>
                  </a:extLst>
                </a:gridCol>
                <a:gridCol w="658368">
                  <a:extLst>
                    <a:ext uri="{9D8B030D-6E8A-4147-A177-3AD203B41FA5}">
                      <a16:colId xmlns:a16="http://schemas.microsoft.com/office/drawing/2014/main" val="3522726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79465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- 2019-12-23 19:24:12</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our community partners, we were able to gift the Costa family a 2012 Hyundai Sonata!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https://scontent.xx.fbcdn.net/v/t51.12442-15/80759212_1328686463975962_4033669853151006944_n.jpg?_nc_cat=101&amp;_nc_ohc=lFvBUKk8fiEAQmHQOY4ugxPrRr9xjljDZLDGQoqYUqzTXFmdGdCRplUZw&amp;_nc_ht=scontent.xx&amp;oh=4d6254dabd33e269c9eab3ab8ec71b26&amp;oe=5EB0B9F5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12/24/2019 19:15:03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020579435"/>
                  </a:ext>
                </a:extLst>
              </a:tr>
            </a:tbl>
          </a:graphicData>
        </a:graphic>
      </p:graphicFrame>
      <p:sp>
        <p:nvSpPr>
          <p:cNvPr id="4" name="Text Placeholder 3">
            <a:extLst>
              <a:ext uri="{FF2B5EF4-FFF2-40B4-BE49-F238E27FC236}">
                <a16:creationId xmlns:a16="http://schemas.microsoft.com/office/drawing/2014/main" id="{2E5CFC21-7850-426F-870C-E4130E6D1F58}"/>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6328458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C53D5-175A-42CD-BD27-5141949D35CF}"/>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A2F13EBF-52EF-4FB3-8992-BA4C87A73052}"/>
              </a:ext>
            </a:extLst>
          </p:cNvPr>
          <p:cNvGraphicFramePr>
            <a:graphicFrameLocks noGrp="1"/>
          </p:cNvGraphicFramePr>
          <p:nvPr>
            <p:ph type="tbl" sz="quarter" idx="13"/>
            <p:extLst>
              <p:ext uri="{D42A27DB-BD31-4B8C-83A1-F6EECF244321}">
                <p14:modId xmlns:p14="http://schemas.microsoft.com/office/powerpoint/2010/main" val="158895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84719368"/>
                    </a:ext>
                  </a:extLst>
                </a:gridCol>
                <a:gridCol w="1316736">
                  <a:extLst>
                    <a:ext uri="{9D8B030D-6E8A-4147-A177-3AD203B41FA5}">
                      <a16:colId xmlns:a16="http://schemas.microsoft.com/office/drawing/2014/main" val="3701939040"/>
                    </a:ext>
                  </a:extLst>
                </a:gridCol>
                <a:gridCol w="658368">
                  <a:extLst>
                    <a:ext uri="{9D8B030D-6E8A-4147-A177-3AD203B41FA5}">
                      <a16:colId xmlns:a16="http://schemas.microsoft.com/office/drawing/2014/main" val="4230757130"/>
                    </a:ext>
                  </a:extLst>
                </a:gridCol>
                <a:gridCol w="658368">
                  <a:extLst>
                    <a:ext uri="{9D8B030D-6E8A-4147-A177-3AD203B41FA5}">
                      <a16:colId xmlns:a16="http://schemas.microsoft.com/office/drawing/2014/main" val="855276744"/>
                    </a:ext>
                  </a:extLst>
                </a:gridCol>
                <a:gridCol w="658368">
                  <a:extLst>
                    <a:ext uri="{9D8B030D-6E8A-4147-A177-3AD203B41FA5}">
                      <a16:colId xmlns:a16="http://schemas.microsoft.com/office/drawing/2014/main" val="2508663584"/>
                    </a:ext>
                  </a:extLst>
                </a:gridCol>
                <a:gridCol w="658368">
                  <a:extLst>
                    <a:ext uri="{9D8B030D-6E8A-4147-A177-3AD203B41FA5}">
                      <a16:colId xmlns:a16="http://schemas.microsoft.com/office/drawing/2014/main" val="1500310200"/>
                    </a:ext>
                  </a:extLst>
                </a:gridCol>
                <a:gridCol w="658368">
                  <a:extLst>
                    <a:ext uri="{9D8B030D-6E8A-4147-A177-3AD203B41FA5}">
                      <a16:colId xmlns:a16="http://schemas.microsoft.com/office/drawing/2014/main" val="1676464586"/>
                    </a:ext>
                  </a:extLst>
                </a:gridCol>
                <a:gridCol w="658368">
                  <a:extLst>
                    <a:ext uri="{9D8B030D-6E8A-4147-A177-3AD203B41FA5}">
                      <a16:colId xmlns:a16="http://schemas.microsoft.com/office/drawing/2014/main" val="2203492751"/>
                    </a:ext>
                  </a:extLst>
                </a:gridCol>
                <a:gridCol w="658368">
                  <a:extLst>
                    <a:ext uri="{9D8B030D-6E8A-4147-A177-3AD203B41FA5}">
                      <a16:colId xmlns:a16="http://schemas.microsoft.com/office/drawing/2014/main" val="3282674409"/>
                    </a:ext>
                  </a:extLst>
                </a:gridCol>
                <a:gridCol w="658368">
                  <a:extLst>
                    <a:ext uri="{9D8B030D-6E8A-4147-A177-3AD203B41FA5}">
                      <a16:colId xmlns:a16="http://schemas.microsoft.com/office/drawing/2014/main" val="1855232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56257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- 2019-12-23 15:35:22</a:t>
                      </a:r>
                      <a:r>
                        <a:rPr kumimoji="0" lang="en-US" sz="1000" b="0" i="0" u="none" strike="noStrike" kern="1200" cap="none" spc="0" normalizeH="0" baseline="0" noProof="0">
                          <a:ln>
                            <a:noFill/>
                          </a:ln>
                          <a:solidFill>
                            <a:prstClr val="black"/>
                          </a:solidFill>
                          <a:effectLst/>
                          <a:uLnTx/>
                          <a:uFillTx/>
                          <a:latin typeface="+mn-lt"/>
                          <a:ea typeface="+mn-ea"/>
                          <a:cs typeface="+mn-cs"/>
                        </a:rPr>
                        <a:t>
 Joining community partners to donate a 2nd car this holiday 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https://scontent.xx.fbcdn.net/v/t51.12442-15/79367475_735945286930729_3553084629245773143_n.jpg?_nc_cat=100&amp;_nc_ohc=NjQw7Q6YWSoAQnQog6Qyzk8Q8CE1RA7L1WbZWFdtdbrxY-lkg7BGzWV-w&amp;_nc_ht=scontent.xx&amp;oh=753f4bbe78ec4406906a27e5bdff92d5&amp;oe=5E65CAF9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12/24/2019 15:31:39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596763150"/>
                  </a:ext>
                </a:extLst>
              </a:tr>
            </a:tbl>
          </a:graphicData>
        </a:graphic>
      </p:graphicFrame>
      <p:sp>
        <p:nvSpPr>
          <p:cNvPr id="4" name="Text Placeholder 3">
            <a:extLst>
              <a:ext uri="{FF2B5EF4-FFF2-40B4-BE49-F238E27FC236}">
                <a16:creationId xmlns:a16="http://schemas.microsoft.com/office/drawing/2014/main" id="{93EF1FF7-6DF9-4129-B7F7-98C950F894F6}"/>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871256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04C49-9D23-430C-837A-D5C67F848207}"/>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DC0D6BF3-B110-41A7-97FF-C71C99862A04}"/>
              </a:ext>
            </a:extLst>
          </p:cNvPr>
          <p:cNvGraphicFramePr>
            <a:graphicFrameLocks noGrp="1"/>
          </p:cNvGraphicFramePr>
          <p:nvPr>
            <p:ph type="tbl" sz="quarter" idx="13"/>
            <p:extLst>
              <p:ext uri="{D42A27DB-BD31-4B8C-83A1-F6EECF244321}">
                <p14:modId xmlns:p14="http://schemas.microsoft.com/office/powerpoint/2010/main" val="1464177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71311706"/>
                    </a:ext>
                  </a:extLst>
                </a:gridCol>
                <a:gridCol w="1316736">
                  <a:extLst>
                    <a:ext uri="{9D8B030D-6E8A-4147-A177-3AD203B41FA5}">
                      <a16:colId xmlns:a16="http://schemas.microsoft.com/office/drawing/2014/main" val="3951992257"/>
                    </a:ext>
                  </a:extLst>
                </a:gridCol>
                <a:gridCol w="658368">
                  <a:extLst>
                    <a:ext uri="{9D8B030D-6E8A-4147-A177-3AD203B41FA5}">
                      <a16:colId xmlns:a16="http://schemas.microsoft.com/office/drawing/2014/main" val="57807342"/>
                    </a:ext>
                  </a:extLst>
                </a:gridCol>
                <a:gridCol w="658368">
                  <a:extLst>
                    <a:ext uri="{9D8B030D-6E8A-4147-A177-3AD203B41FA5}">
                      <a16:colId xmlns:a16="http://schemas.microsoft.com/office/drawing/2014/main" val="877828304"/>
                    </a:ext>
                  </a:extLst>
                </a:gridCol>
                <a:gridCol w="658368">
                  <a:extLst>
                    <a:ext uri="{9D8B030D-6E8A-4147-A177-3AD203B41FA5}">
                      <a16:colId xmlns:a16="http://schemas.microsoft.com/office/drawing/2014/main" val="1642733047"/>
                    </a:ext>
                  </a:extLst>
                </a:gridCol>
                <a:gridCol w="658368">
                  <a:extLst>
                    <a:ext uri="{9D8B030D-6E8A-4147-A177-3AD203B41FA5}">
                      <a16:colId xmlns:a16="http://schemas.microsoft.com/office/drawing/2014/main" val="2648176217"/>
                    </a:ext>
                  </a:extLst>
                </a:gridCol>
                <a:gridCol w="658368">
                  <a:extLst>
                    <a:ext uri="{9D8B030D-6E8A-4147-A177-3AD203B41FA5}">
                      <a16:colId xmlns:a16="http://schemas.microsoft.com/office/drawing/2014/main" val="352424746"/>
                    </a:ext>
                  </a:extLst>
                </a:gridCol>
                <a:gridCol w="658368">
                  <a:extLst>
                    <a:ext uri="{9D8B030D-6E8A-4147-A177-3AD203B41FA5}">
                      <a16:colId xmlns:a16="http://schemas.microsoft.com/office/drawing/2014/main" val="725749936"/>
                    </a:ext>
                  </a:extLst>
                </a:gridCol>
                <a:gridCol w="658368">
                  <a:extLst>
                    <a:ext uri="{9D8B030D-6E8A-4147-A177-3AD203B41FA5}">
                      <a16:colId xmlns:a16="http://schemas.microsoft.com/office/drawing/2014/main" val="1574681606"/>
                    </a:ext>
                  </a:extLst>
                </a:gridCol>
                <a:gridCol w="658368">
                  <a:extLst>
                    <a:ext uri="{9D8B030D-6E8A-4147-A177-3AD203B41FA5}">
                      <a16:colId xmlns:a16="http://schemas.microsoft.com/office/drawing/2014/main" val="2559636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27355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- 2019-12-18 20:53:47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https://scontent.xx.fbcdn.net/v/t51.12442-15/79812484_117829843037545_2809245011237409687_n.jpg?_nc_cat=110&amp;_nc_ohc=Z9DGG4GfqjwAQlvDmQtIJ8XT7N4L3R74d1gjX1w5ishXY99anL4oR9fyQ&amp;_nc_ht=scontent.xx&amp;oh=929aaff7f0bc54f578de311c858d78b1&amp;oe=5EB390B9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12/19/2019 20:30:49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768177624"/>
                  </a:ext>
                </a:extLst>
              </a:tr>
            </a:tbl>
          </a:graphicData>
        </a:graphic>
      </p:graphicFrame>
      <p:sp>
        <p:nvSpPr>
          <p:cNvPr id="4" name="Text Placeholder 3">
            <a:extLst>
              <a:ext uri="{FF2B5EF4-FFF2-40B4-BE49-F238E27FC236}">
                <a16:creationId xmlns:a16="http://schemas.microsoft.com/office/drawing/2014/main" id="{4C1EA2F8-F747-472B-BDF4-200867867502}"/>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4566163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DFEE1-625A-4A79-A02D-44B61A81894D}"/>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E026C50E-6791-4C21-AD7C-7D69DD428A0E}"/>
              </a:ext>
            </a:extLst>
          </p:cNvPr>
          <p:cNvGraphicFramePr>
            <a:graphicFrameLocks noGrp="1"/>
          </p:cNvGraphicFramePr>
          <p:nvPr>
            <p:ph type="tbl" sz="quarter" idx="13"/>
            <p:extLst>
              <p:ext uri="{D42A27DB-BD31-4B8C-83A1-F6EECF244321}">
                <p14:modId xmlns:p14="http://schemas.microsoft.com/office/powerpoint/2010/main" val="2866290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36223506"/>
                    </a:ext>
                  </a:extLst>
                </a:gridCol>
                <a:gridCol w="1316736">
                  <a:extLst>
                    <a:ext uri="{9D8B030D-6E8A-4147-A177-3AD203B41FA5}">
                      <a16:colId xmlns:a16="http://schemas.microsoft.com/office/drawing/2014/main" val="835698906"/>
                    </a:ext>
                  </a:extLst>
                </a:gridCol>
                <a:gridCol w="658368">
                  <a:extLst>
                    <a:ext uri="{9D8B030D-6E8A-4147-A177-3AD203B41FA5}">
                      <a16:colId xmlns:a16="http://schemas.microsoft.com/office/drawing/2014/main" val="2796320284"/>
                    </a:ext>
                  </a:extLst>
                </a:gridCol>
                <a:gridCol w="658368">
                  <a:extLst>
                    <a:ext uri="{9D8B030D-6E8A-4147-A177-3AD203B41FA5}">
                      <a16:colId xmlns:a16="http://schemas.microsoft.com/office/drawing/2014/main" val="2588191237"/>
                    </a:ext>
                  </a:extLst>
                </a:gridCol>
                <a:gridCol w="658368">
                  <a:extLst>
                    <a:ext uri="{9D8B030D-6E8A-4147-A177-3AD203B41FA5}">
                      <a16:colId xmlns:a16="http://schemas.microsoft.com/office/drawing/2014/main" val="3651181100"/>
                    </a:ext>
                  </a:extLst>
                </a:gridCol>
                <a:gridCol w="658368">
                  <a:extLst>
                    <a:ext uri="{9D8B030D-6E8A-4147-A177-3AD203B41FA5}">
                      <a16:colId xmlns:a16="http://schemas.microsoft.com/office/drawing/2014/main" val="2268281235"/>
                    </a:ext>
                  </a:extLst>
                </a:gridCol>
                <a:gridCol w="658368">
                  <a:extLst>
                    <a:ext uri="{9D8B030D-6E8A-4147-A177-3AD203B41FA5}">
                      <a16:colId xmlns:a16="http://schemas.microsoft.com/office/drawing/2014/main" val="1292797916"/>
                    </a:ext>
                  </a:extLst>
                </a:gridCol>
                <a:gridCol w="658368">
                  <a:extLst>
                    <a:ext uri="{9D8B030D-6E8A-4147-A177-3AD203B41FA5}">
                      <a16:colId xmlns:a16="http://schemas.microsoft.com/office/drawing/2014/main" val="3461704875"/>
                    </a:ext>
                  </a:extLst>
                </a:gridCol>
                <a:gridCol w="658368">
                  <a:extLst>
                    <a:ext uri="{9D8B030D-6E8A-4147-A177-3AD203B41FA5}">
                      <a16:colId xmlns:a16="http://schemas.microsoft.com/office/drawing/2014/main" val="2556237360"/>
                    </a:ext>
                  </a:extLst>
                </a:gridCol>
                <a:gridCol w="658368">
                  <a:extLst>
                    <a:ext uri="{9D8B030D-6E8A-4147-A177-3AD203B41FA5}">
                      <a16:colId xmlns:a16="http://schemas.microsoft.com/office/drawing/2014/main" val="1083844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03421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- 2019-12-18 20:52:35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https://scontent.xx.fbcdn.net/v/t51.12442-15/71499180_135131227934902_2792213763251691889_n.jpg?_nc_cat=104&amp;_nc_ohc=SvYOwJdo8U0AQnrqN06NeOT715hEhkMLMSlTSUnIpR9QQ7u59Rdk5usvQ&amp;_nc_ht=scontent.xx&amp;oh=842d5d169a892f0cda490f8d6b9536b4&amp;oe=5E662103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12/19/2019 20:30:49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73741430"/>
                  </a:ext>
                </a:extLst>
              </a:tr>
            </a:tbl>
          </a:graphicData>
        </a:graphic>
      </p:graphicFrame>
      <p:sp>
        <p:nvSpPr>
          <p:cNvPr id="4" name="Text Placeholder 3">
            <a:extLst>
              <a:ext uri="{FF2B5EF4-FFF2-40B4-BE49-F238E27FC236}">
                <a16:creationId xmlns:a16="http://schemas.microsoft.com/office/drawing/2014/main" id="{B567B6B4-8144-4BB1-8AF5-0FAAD9F3F2C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1039943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1269</Words>
  <Application>Microsoft Office PowerPoint</Application>
  <PresentationFormat>On-screen Show (4:3)</PresentationFormat>
  <Paragraphs>448</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2020-01-15T13:14:19Z</dcterms:created>
  <dcterms:modified xsi:type="dcterms:W3CDTF">2020-01-15T13:15:01Z</dcterms:modified>
</cp:coreProperties>
</file>