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43800</c:v>
                </c:pt>
              </c:numCache>
            </c:numRef>
          </c:cat>
          <c:val>
            <c:numRef>
              <c:f>Sheet1!$B$2</c:f>
              <c:numCache>
                <c:formatCode>General</c:formatCode>
                <c:ptCount val="1"/>
                <c:pt idx="0">
                  <c:v>1703</c:v>
                </c:pt>
              </c:numCache>
            </c:numRef>
          </c:val>
          <c:extLst>
            <c:ext xmlns:c16="http://schemas.microsoft.com/office/drawing/2014/chart" uri="{C3380CC4-5D6E-409C-BE32-E72D297353CC}">
              <c16:uniqueId val="{00000000-D4E6-474E-BAB7-9E81175E8EC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43800</c:v>
                </c:pt>
              </c:numCache>
            </c:numRef>
          </c:cat>
          <c:val>
            <c:numRef>
              <c:f>Sheet1!$C$2</c:f>
              <c:numCache>
                <c:formatCode>General</c:formatCode>
                <c:ptCount val="1"/>
                <c:pt idx="0">
                  <c:v>2490</c:v>
                </c:pt>
              </c:numCache>
            </c:numRef>
          </c:val>
          <c:extLst>
            <c:ext xmlns:c16="http://schemas.microsoft.com/office/drawing/2014/chart" uri="{C3380CC4-5D6E-409C-BE32-E72D297353CC}">
              <c16:uniqueId val="{00000001-D4E6-474E-BAB7-9E81175E8EC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43800</c:v>
                </c:pt>
              </c:numCache>
            </c:numRef>
          </c:cat>
          <c:val>
            <c:numRef>
              <c:f>Sheet1!$D$2</c:f>
              <c:numCache>
                <c:formatCode>General</c:formatCode>
                <c:ptCount val="1"/>
                <c:pt idx="0">
                  <c:v>1740</c:v>
                </c:pt>
              </c:numCache>
            </c:numRef>
          </c:val>
          <c:extLst>
            <c:ext xmlns:c16="http://schemas.microsoft.com/office/drawing/2014/chart" uri="{C3380CC4-5D6E-409C-BE32-E72D297353CC}">
              <c16:uniqueId val="{00000002-D4E6-474E-BAB7-9E81175E8EC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43800</c:v>
                </c:pt>
              </c:numCache>
            </c:numRef>
          </c:cat>
          <c:val>
            <c:numRef>
              <c:f>Sheet1!$E$2</c:f>
              <c:numCache>
                <c:formatCode>General</c:formatCode>
                <c:ptCount val="1"/>
                <c:pt idx="0">
                  <c:v>1215</c:v>
                </c:pt>
              </c:numCache>
            </c:numRef>
          </c:val>
          <c:extLst>
            <c:ext xmlns:c16="http://schemas.microsoft.com/office/drawing/2014/chart" uri="{C3380CC4-5D6E-409C-BE32-E72D297353CC}">
              <c16:uniqueId val="{00000003-D4E6-474E-BAB7-9E81175E8EC8}"/>
            </c:ext>
          </c:extLst>
        </c:ser>
        <c:dLbls>
          <c:showLegendKey val="0"/>
          <c:showVal val="0"/>
          <c:showCatName val="0"/>
          <c:showSerName val="0"/>
          <c:showPercent val="0"/>
          <c:showBubbleSize val="0"/>
        </c:dLbls>
        <c:gapWidth val="219"/>
        <c:overlap val="-27"/>
        <c:axId val="359824240"/>
        <c:axId val="359827192"/>
      </c:barChart>
      <c:dateAx>
        <c:axId val="35982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7192"/>
        <c:crosses val="autoZero"/>
        <c:auto val="1"/>
        <c:lblOffset val="100"/>
        <c:baseTimeUnit val="days"/>
      </c:dateAx>
      <c:valAx>
        <c:axId val="35982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2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47</c:v>
                </c:pt>
                <c:pt idx="10">
                  <c:v>3</c:v>
                </c:pt>
                <c:pt idx="11">
                  <c:v>-2</c:v>
                </c:pt>
              </c:numCache>
            </c:numRef>
          </c:val>
          <c:extLst>
            <c:ext xmlns:c16="http://schemas.microsoft.com/office/drawing/2014/chart" uri="{C3380CC4-5D6E-409C-BE32-E72D297353CC}">
              <c16:uniqueId val="{00000000-A66C-4757-AF0F-F2A5744C70D9}"/>
            </c:ext>
          </c:extLst>
        </c:ser>
        <c:dLbls>
          <c:showLegendKey val="0"/>
          <c:showVal val="0"/>
          <c:showCatName val="0"/>
          <c:showSerName val="0"/>
          <c:showPercent val="0"/>
          <c:showBubbleSize val="0"/>
        </c:dLbls>
        <c:gapWidth val="219"/>
        <c:overlap val="-27"/>
        <c:axId val="314680632"/>
        <c:axId val="362573632"/>
      </c:barChart>
      <c:dateAx>
        <c:axId val="31468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73632"/>
        <c:crosses val="autoZero"/>
        <c:auto val="1"/>
        <c:lblOffset val="100"/>
        <c:baseTimeUnit val="months"/>
      </c:dateAx>
      <c:valAx>
        <c:axId val="3625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8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29</c:v>
                </c:pt>
                <c:pt idx="10">
                  <c:v>24</c:v>
                </c:pt>
                <c:pt idx="11">
                  <c:v>24</c:v>
                </c:pt>
              </c:numCache>
            </c:numRef>
          </c:val>
          <c:extLst>
            <c:ext xmlns:c16="http://schemas.microsoft.com/office/drawing/2014/chart" uri="{C3380CC4-5D6E-409C-BE32-E72D297353CC}">
              <c16:uniqueId val="{00000000-A6B8-4117-BB61-2B6DD7BEC680}"/>
            </c:ext>
          </c:extLst>
        </c:ser>
        <c:dLbls>
          <c:showLegendKey val="0"/>
          <c:showVal val="0"/>
          <c:showCatName val="0"/>
          <c:showSerName val="0"/>
          <c:showPercent val="0"/>
          <c:showBubbleSize val="0"/>
        </c:dLbls>
        <c:gapWidth val="219"/>
        <c:overlap val="-27"/>
        <c:axId val="362572976"/>
        <c:axId val="362578224"/>
      </c:barChart>
      <c:dateAx>
        <c:axId val="36257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78224"/>
        <c:crosses val="autoZero"/>
        <c:auto val="1"/>
        <c:lblOffset val="100"/>
        <c:baseTimeUnit val="months"/>
      </c:dateAx>
      <c:valAx>
        <c:axId val="36257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7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486</c:v>
                </c:pt>
                <c:pt idx="1">
                  <c:v>508</c:v>
                </c:pt>
                <c:pt idx="2">
                  <c:v>495</c:v>
                </c:pt>
                <c:pt idx="3">
                  <c:v>473</c:v>
                </c:pt>
                <c:pt idx="4">
                  <c:v>422</c:v>
                </c:pt>
                <c:pt idx="5">
                  <c:v>463</c:v>
                </c:pt>
                <c:pt idx="6">
                  <c:v>585</c:v>
                </c:pt>
                <c:pt idx="7">
                  <c:v>665</c:v>
                </c:pt>
                <c:pt idx="8">
                  <c:v>522</c:v>
                </c:pt>
                <c:pt idx="9">
                  <c:v>639</c:v>
                </c:pt>
                <c:pt idx="10">
                  <c:v>348</c:v>
                </c:pt>
                <c:pt idx="11">
                  <c:v>450</c:v>
                </c:pt>
              </c:numCache>
            </c:numRef>
          </c:val>
          <c:extLst>
            <c:ext xmlns:c16="http://schemas.microsoft.com/office/drawing/2014/chart" uri="{C3380CC4-5D6E-409C-BE32-E72D297353CC}">
              <c16:uniqueId val="{00000000-FD3F-4911-A39E-76EDC5A1FB50}"/>
            </c:ext>
          </c:extLst>
        </c:ser>
        <c:dLbls>
          <c:showLegendKey val="0"/>
          <c:showVal val="0"/>
          <c:showCatName val="0"/>
          <c:showSerName val="0"/>
          <c:showPercent val="0"/>
          <c:showBubbleSize val="0"/>
        </c:dLbls>
        <c:gapWidth val="219"/>
        <c:overlap val="-27"/>
        <c:axId val="364587232"/>
        <c:axId val="364580016"/>
      </c:barChart>
      <c:catAx>
        <c:axId val="36458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80016"/>
        <c:crosses val="autoZero"/>
        <c:auto val="1"/>
        <c:lblAlgn val="ctr"/>
        <c:lblOffset val="100"/>
        <c:noMultiLvlLbl val="0"/>
      </c:catAx>
      <c:valAx>
        <c:axId val="36458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8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pt idx="9">
                  <c:v>29161</c:v>
                </c:pt>
                <c:pt idx="10">
                  <c:v>15513</c:v>
                </c:pt>
                <c:pt idx="11">
                  <c:v>14360</c:v>
                </c:pt>
              </c:numCache>
            </c:numRef>
          </c:val>
          <c:extLst>
            <c:ext xmlns:c16="http://schemas.microsoft.com/office/drawing/2014/chart" uri="{C3380CC4-5D6E-409C-BE32-E72D297353CC}">
              <c16:uniqueId val="{00000000-F5B5-49C8-BB90-84E82CC26792}"/>
            </c:ext>
          </c:extLst>
        </c:ser>
        <c:dLbls>
          <c:showLegendKey val="0"/>
          <c:showVal val="0"/>
          <c:showCatName val="0"/>
          <c:showSerName val="0"/>
          <c:showPercent val="0"/>
          <c:showBubbleSize val="0"/>
        </c:dLbls>
        <c:gapWidth val="219"/>
        <c:overlap val="-27"/>
        <c:axId val="364590184"/>
        <c:axId val="364592152"/>
      </c:barChart>
      <c:dateAx>
        <c:axId val="36459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92152"/>
        <c:crosses val="autoZero"/>
        <c:auto val="1"/>
        <c:lblOffset val="100"/>
        <c:baseTimeUnit val="months"/>
      </c:dateAx>
      <c:valAx>
        <c:axId val="36459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9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2</c:v>
                </c:pt>
                <c:pt idx="10">
                  <c:v>-5</c:v>
                </c:pt>
                <c:pt idx="11">
                  <c:v>-1</c:v>
                </c:pt>
              </c:numCache>
            </c:numRef>
          </c:val>
          <c:extLst>
            <c:ext xmlns:c16="http://schemas.microsoft.com/office/drawing/2014/chart" uri="{C3380CC4-5D6E-409C-BE32-E72D297353CC}">
              <c16:uniqueId val="{00000000-37BB-4764-BD05-112FA27227F5}"/>
            </c:ext>
          </c:extLst>
        </c:ser>
        <c:dLbls>
          <c:showLegendKey val="0"/>
          <c:showVal val="0"/>
          <c:showCatName val="0"/>
          <c:showSerName val="0"/>
          <c:showPercent val="0"/>
          <c:showBubbleSize val="0"/>
        </c:dLbls>
        <c:gapWidth val="219"/>
        <c:overlap val="-27"/>
        <c:axId val="364582968"/>
        <c:axId val="364583296"/>
      </c:barChart>
      <c:dateAx>
        <c:axId val="36458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83296"/>
        <c:crosses val="autoZero"/>
        <c:auto val="1"/>
        <c:lblOffset val="100"/>
        <c:baseTimeUnit val="months"/>
      </c:dateAx>
      <c:valAx>
        <c:axId val="36458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8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3</c:v>
                </c:pt>
                <c:pt idx="10">
                  <c:v>2</c:v>
                </c:pt>
                <c:pt idx="11">
                  <c:v>2</c:v>
                </c:pt>
              </c:numCache>
            </c:numRef>
          </c:val>
          <c:extLst>
            <c:ext xmlns:c16="http://schemas.microsoft.com/office/drawing/2014/chart" uri="{C3380CC4-5D6E-409C-BE32-E72D297353CC}">
              <c16:uniqueId val="{00000000-4F3E-4090-AD13-ABFC377CEF42}"/>
            </c:ext>
          </c:extLst>
        </c:ser>
        <c:dLbls>
          <c:showLegendKey val="0"/>
          <c:showVal val="0"/>
          <c:showCatName val="0"/>
          <c:showSerName val="0"/>
          <c:showPercent val="0"/>
          <c:showBubbleSize val="0"/>
        </c:dLbls>
        <c:gapWidth val="219"/>
        <c:overlap val="-27"/>
        <c:axId val="370452952"/>
        <c:axId val="370449344"/>
      </c:barChart>
      <c:dateAx>
        <c:axId val="37045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9344"/>
        <c:crosses val="autoZero"/>
        <c:auto val="1"/>
        <c:lblOffset val="100"/>
        <c:baseTimeUnit val="months"/>
      </c:dateAx>
      <c:valAx>
        <c:axId val="37044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5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53</c:v>
                </c:pt>
                <c:pt idx="1">
                  <c:v>34</c:v>
                </c:pt>
                <c:pt idx="2">
                  <c:v>20</c:v>
                </c:pt>
                <c:pt idx="3">
                  <c:v>20</c:v>
                </c:pt>
                <c:pt idx="4">
                  <c:v>23</c:v>
                </c:pt>
                <c:pt idx="5">
                  <c:v>47</c:v>
                </c:pt>
                <c:pt idx="6">
                  <c:v>66</c:v>
                </c:pt>
                <c:pt idx="7">
                  <c:v>51</c:v>
                </c:pt>
                <c:pt idx="8">
                  <c:v>35</c:v>
                </c:pt>
                <c:pt idx="9">
                  <c:v>69</c:v>
                </c:pt>
                <c:pt idx="10">
                  <c:v>38</c:v>
                </c:pt>
                <c:pt idx="11">
                  <c:v>49</c:v>
                </c:pt>
              </c:numCache>
            </c:numRef>
          </c:val>
          <c:extLst>
            <c:ext xmlns:c16="http://schemas.microsoft.com/office/drawing/2014/chart" uri="{C3380CC4-5D6E-409C-BE32-E72D297353CC}">
              <c16:uniqueId val="{00000000-052A-49F5-BB8D-E2B5C702BEF1}"/>
            </c:ext>
          </c:extLst>
        </c:ser>
        <c:dLbls>
          <c:showLegendKey val="0"/>
          <c:showVal val="0"/>
          <c:showCatName val="0"/>
          <c:showSerName val="0"/>
          <c:showPercent val="0"/>
          <c:showBubbleSize val="0"/>
        </c:dLbls>
        <c:gapWidth val="219"/>
        <c:overlap val="-27"/>
        <c:axId val="370459184"/>
        <c:axId val="370457872"/>
      </c:barChart>
      <c:catAx>
        <c:axId val="37045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57872"/>
        <c:crosses val="autoZero"/>
        <c:auto val="1"/>
        <c:lblAlgn val="ctr"/>
        <c:lblOffset val="100"/>
        <c:noMultiLvlLbl val="0"/>
      </c:catAx>
      <c:valAx>
        <c:axId val="37045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94</c:v>
                </c:pt>
                <c:pt idx="10">
                  <c:v>66</c:v>
                </c:pt>
                <c:pt idx="11">
                  <c:v>75</c:v>
                </c:pt>
              </c:numCache>
            </c:numRef>
          </c:val>
          <c:extLst>
            <c:ext xmlns:c16="http://schemas.microsoft.com/office/drawing/2014/chart" uri="{C3380CC4-5D6E-409C-BE32-E72D297353CC}">
              <c16:uniqueId val="{00000000-E1A3-4341-9D68-BD1C6AD04594}"/>
            </c:ext>
          </c:extLst>
        </c:ser>
        <c:dLbls>
          <c:showLegendKey val="0"/>
          <c:showVal val="0"/>
          <c:showCatName val="0"/>
          <c:showSerName val="0"/>
          <c:showPercent val="0"/>
          <c:showBubbleSize val="0"/>
        </c:dLbls>
        <c:gapWidth val="219"/>
        <c:overlap val="-27"/>
        <c:axId val="372454312"/>
        <c:axId val="372454968"/>
      </c:barChart>
      <c:dateAx>
        <c:axId val="37245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54968"/>
        <c:crosses val="autoZero"/>
        <c:auto val="1"/>
        <c:lblOffset val="100"/>
        <c:baseTimeUnit val="months"/>
      </c:dateAx>
      <c:valAx>
        <c:axId val="37245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5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31</c:v>
                </c:pt>
                <c:pt idx="1">
                  <c:v>46</c:v>
                </c:pt>
                <c:pt idx="2">
                  <c:v>51</c:v>
                </c:pt>
                <c:pt idx="3">
                  <c:v>42</c:v>
                </c:pt>
                <c:pt idx="4">
                  <c:v>37</c:v>
                </c:pt>
                <c:pt idx="5">
                  <c:v>47</c:v>
                </c:pt>
                <c:pt idx="6">
                  <c:v>29</c:v>
                </c:pt>
                <c:pt idx="7">
                  <c:v>49</c:v>
                </c:pt>
                <c:pt idx="8">
                  <c:v>40</c:v>
                </c:pt>
                <c:pt idx="9">
                  <c:v>54</c:v>
                </c:pt>
                <c:pt idx="10">
                  <c:v>36</c:v>
                </c:pt>
                <c:pt idx="11">
                  <c:v>48</c:v>
                </c:pt>
              </c:numCache>
            </c:numRef>
          </c:val>
          <c:extLst>
            <c:ext xmlns:c16="http://schemas.microsoft.com/office/drawing/2014/chart" uri="{C3380CC4-5D6E-409C-BE32-E72D297353CC}">
              <c16:uniqueId val="{00000000-FF86-46D3-8D47-3F11CB0D385A}"/>
            </c:ext>
          </c:extLst>
        </c:ser>
        <c:dLbls>
          <c:showLegendKey val="0"/>
          <c:showVal val="0"/>
          <c:showCatName val="0"/>
          <c:showSerName val="0"/>
          <c:showPercent val="0"/>
          <c:showBubbleSize val="0"/>
        </c:dLbls>
        <c:gapWidth val="219"/>
        <c:overlap val="-27"/>
        <c:axId val="448410632"/>
        <c:axId val="448403744"/>
      </c:barChart>
      <c:catAx>
        <c:axId val="44841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03744"/>
        <c:crosses val="autoZero"/>
        <c:auto val="1"/>
        <c:lblAlgn val="ctr"/>
        <c:lblOffset val="100"/>
        <c:noMultiLvlLbl val="0"/>
      </c:catAx>
      <c:valAx>
        <c:axId val="44840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1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191</c:v>
                </c:pt>
                <c:pt idx="1">
                  <c:v>234</c:v>
                </c:pt>
                <c:pt idx="2">
                  <c:v>307</c:v>
                </c:pt>
                <c:pt idx="3">
                  <c:v>213</c:v>
                </c:pt>
                <c:pt idx="4">
                  <c:v>225</c:v>
                </c:pt>
                <c:pt idx="5">
                  <c:v>473</c:v>
                </c:pt>
                <c:pt idx="6">
                  <c:v>269</c:v>
                </c:pt>
                <c:pt idx="7">
                  <c:v>246</c:v>
                </c:pt>
                <c:pt idx="8">
                  <c:v>245</c:v>
                </c:pt>
                <c:pt idx="9">
                  <c:v>272</c:v>
                </c:pt>
                <c:pt idx="10">
                  <c:v>288</c:v>
                </c:pt>
                <c:pt idx="11">
                  <c:v>292</c:v>
                </c:pt>
              </c:numCache>
            </c:numRef>
          </c:val>
          <c:extLst>
            <c:ext xmlns:c16="http://schemas.microsoft.com/office/drawing/2014/chart" uri="{C3380CC4-5D6E-409C-BE32-E72D297353CC}">
              <c16:uniqueId val="{00000000-2553-4336-A1E7-91978F34E70E}"/>
            </c:ext>
          </c:extLst>
        </c:ser>
        <c:dLbls>
          <c:showLegendKey val="0"/>
          <c:showVal val="0"/>
          <c:showCatName val="0"/>
          <c:showSerName val="0"/>
          <c:showPercent val="0"/>
          <c:showBubbleSize val="0"/>
        </c:dLbls>
        <c:gapWidth val="219"/>
        <c:overlap val="-27"/>
        <c:axId val="448405712"/>
        <c:axId val="448411616"/>
      </c:barChart>
      <c:catAx>
        <c:axId val="44840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11616"/>
        <c:crosses val="autoZero"/>
        <c:auto val="1"/>
        <c:lblAlgn val="ctr"/>
        <c:lblOffset val="100"/>
        <c:noMultiLvlLbl val="0"/>
      </c:catAx>
      <c:valAx>
        <c:axId val="44841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40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9</c:v>
                </c:pt>
                <c:pt idx="10">
                  <c:v>-4</c:v>
                </c:pt>
                <c:pt idx="11">
                  <c:v>21</c:v>
                </c:pt>
              </c:numCache>
            </c:numRef>
          </c:val>
          <c:extLst>
            <c:ext xmlns:c16="http://schemas.microsoft.com/office/drawing/2014/chart" uri="{C3380CC4-5D6E-409C-BE32-E72D297353CC}">
              <c16:uniqueId val="{00000000-EF83-495B-8AFE-6420607BFF71}"/>
            </c:ext>
          </c:extLst>
        </c:ser>
        <c:dLbls>
          <c:showLegendKey val="0"/>
          <c:showVal val="0"/>
          <c:showCatName val="0"/>
          <c:showSerName val="0"/>
          <c:showPercent val="0"/>
          <c:showBubbleSize val="0"/>
        </c:dLbls>
        <c:gapWidth val="219"/>
        <c:overlap val="-27"/>
        <c:axId val="458217112"/>
        <c:axId val="458208584"/>
      </c:barChart>
      <c:dateAx>
        <c:axId val="45821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08584"/>
        <c:crosses val="autoZero"/>
        <c:auto val="1"/>
        <c:lblOffset val="100"/>
        <c:baseTimeUnit val="months"/>
      </c:dateAx>
      <c:valAx>
        <c:axId val="45820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38</c:v>
                </c:pt>
                <c:pt idx="10">
                  <c:v>34</c:v>
                </c:pt>
                <c:pt idx="11">
                  <c:v>33</c:v>
                </c:pt>
              </c:numCache>
            </c:numRef>
          </c:val>
          <c:extLst>
            <c:ext xmlns:c16="http://schemas.microsoft.com/office/drawing/2014/chart" uri="{C3380CC4-5D6E-409C-BE32-E72D297353CC}">
              <c16:uniqueId val="{00000000-2FBA-4396-AC9B-8D7D8EFB8050}"/>
            </c:ext>
          </c:extLst>
        </c:ser>
        <c:dLbls>
          <c:showLegendKey val="0"/>
          <c:showVal val="0"/>
          <c:showCatName val="0"/>
          <c:showSerName val="0"/>
          <c:showPercent val="0"/>
          <c:showBubbleSize val="0"/>
        </c:dLbls>
        <c:gapWidth val="219"/>
        <c:overlap val="-27"/>
        <c:axId val="458215800"/>
        <c:axId val="458216128"/>
      </c:barChart>
      <c:dateAx>
        <c:axId val="45821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6128"/>
        <c:crosses val="autoZero"/>
        <c:auto val="1"/>
        <c:lblOffset val="100"/>
        <c:baseTimeUnit val="months"/>
      </c:dateAx>
      <c:valAx>
        <c:axId val="45821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611</c:v>
                </c:pt>
                <c:pt idx="1">
                  <c:v>627</c:v>
                </c:pt>
                <c:pt idx="2">
                  <c:v>695</c:v>
                </c:pt>
                <c:pt idx="3">
                  <c:v>621</c:v>
                </c:pt>
                <c:pt idx="4">
                  <c:v>649</c:v>
                </c:pt>
                <c:pt idx="5">
                  <c:v>572</c:v>
                </c:pt>
                <c:pt idx="6">
                  <c:v>650</c:v>
                </c:pt>
                <c:pt idx="7">
                  <c:v>594</c:v>
                </c:pt>
                <c:pt idx="8">
                  <c:v>462</c:v>
                </c:pt>
                <c:pt idx="9">
                  <c:v>613</c:v>
                </c:pt>
                <c:pt idx="10">
                  <c:v>410</c:v>
                </c:pt>
                <c:pt idx="11">
                  <c:v>537</c:v>
                </c:pt>
              </c:numCache>
            </c:numRef>
          </c:val>
          <c:extLst>
            <c:ext xmlns:c16="http://schemas.microsoft.com/office/drawing/2014/chart" uri="{C3380CC4-5D6E-409C-BE32-E72D297353CC}">
              <c16:uniqueId val="{00000000-256C-45D9-BCC9-B37B8413865F}"/>
            </c:ext>
          </c:extLst>
        </c:ser>
        <c:dLbls>
          <c:showLegendKey val="0"/>
          <c:showVal val="0"/>
          <c:showCatName val="0"/>
          <c:showSerName val="0"/>
          <c:showPercent val="0"/>
          <c:showBubbleSize val="0"/>
        </c:dLbls>
        <c:gapWidth val="219"/>
        <c:overlap val="-27"/>
        <c:axId val="458210552"/>
        <c:axId val="458212520"/>
      </c:barChart>
      <c:catAx>
        <c:axId val="45821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2520"/>
        <c:crosses val="autoZero"/>
        <c:auto val="1"/>
        <c:lblAlgn val="ctr"/>
        <c:lblOffset val="100"/>
        <c:noMultiLvlLbl val="0"/>
      </c:catAx>
      <c:valAx>
        <c:axId val="45821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1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8A3F6-8907-4FB7-ACF0-9E1DAB70A62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2D44019-05A8-4CE1-BD54-D9420935525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34403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22D1-88B3-4CF9-B7D1-B90A4D76EDE6}"/>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E80F462B-47A3-47E0-B98D-CDD1626264C9}"/>
              </a:ext>
            </a:extLst>
          </p:cNvPr>
          <p:cNvGraphicFramePr>
            <a:graphicFrameLocks noGrp="1"/>
          </p:cNvGraphicFramePr>
          <p:nvPr>
            <p:ph type="chart" sz="quarter" idx="13"/>
            <p:extLst>
              <p:ext uri="{D42A27DB-BD31-4B8C-83A1-F6EECF244321}">
                <p14:modId xmlns:p14="http://schemas.microsoft.com/office/powerpoint/2010/main" val="2292188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04EF07-10AF-417A-96A6-3283FAA493A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2D283AC-6A1F-4164-B5C2-0F18066D5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442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BD6C-A03A-45AB-9F7D-813A9001285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FD1B471-2941-4DF9-9D2D-A4C5D449CBC2}"/>
              </a:ext>
            </a:extLst>
          </p:cNvPr>
          <p:cNvGraphicFramePr>
            <a:graphicFrameLocks noGrp="1"/>
          </p:cNvGraphicFramePr>
          <p:nvPr>
            <p:ph type="tbl" sz="quarter" idx="13"/>
            <p:extLst>
              <p:ext uri="{D42A27DB-BD31-4B8C-83A1-F6EECF244321}">
                <p14:modId xmlns:p14="http://schemas.microsoft.com/office/powerpoint/2010/main" val="344742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00479644"/>
                    </a:ext>
                  </a:extLst>
                </a:gridCol>
                <a:gridCol w="740664">
                  <a:extLst>
                    <a:ext uri="{9D8B030D-6E8A-4147-A177-3AD203B41FA5}">
                      <a16:colId xmlns:a16="http://schemas.microsoft.com/office/drawing/2014/main" val="4242306476"/>
                    </a:ext>
                  </a:extLst>
                </a:gridCol>
                <a:gridCol w="740664">
                  <a:extLst>
                    <a:ext uri="{9D8B030D-6E8A-4147-A177-3AD203B41FA5}">
                      <a16:colId xmlns:a16="http://schemas.microsoft.com/office/drawing/2014/main" val="2220214120"/>
                    </a:ext>
                  </a:extLst>
                </a:gridCol>
                <a:gridCol w="740664">
                  <a:extLst>
                    <a:ext uri="{9D8B030D-6E8A-4147-A177-3AD203B41FA5}">
                      <a16:colId xmlns:a16="http://schemas.microsoft.com/office/drawing/2014/main" val="2215792648"/>
                    </a:ext>
                  </a:extLst>
                </a:gridCol>
                <a:gridCol w="740664">
                  <a:extLst>
                    <a:ext uri="{9D8B030D-6E8A-4147-A177-3AD203B41FA5}">
                      <a16:colId xmlns:a16="http://schemas.microsoft.com/office/drawing/2014/main" val="1598084447"/>
                    </a:ext>
                  </a:extLst>
                </a:gridCol>
                <a:gridCol w="740664">
                  <a:extLst>
                    <a:ext uri="{9D8B030D-6E8A-4147-A177-3AD203B41FA5}">
                      <a16:colId xmlns:a16="http://schemas.microsoft.com/office/drawing/2014/main" val="2024849445"/>
                    </a:ext>
                  </a:extLst>
                </a:gridCol>
                <a:gridCol w="740664">
                  <a:extLst>
                    <a:ext uri="{9D8B030D-6E8A-4147-A177-3AD203B41FA5}">
                      <a16:colId xmlns:a16="http://schemas.microsoft.com/office/drawing/2014/main" val="107887773"/>
                    </a:ext>
                  </a:extLst>
                </a:gridCol>
                <a:gridCol w="740664">
                  <a:extLst>
                    <a:ext uri="{9D8B030D-6E8A-4147-A177-3AD203B41FA5}">
                      <a16:colId xmlns:a16="http://schemas.microsoft.com/office/drawing/2014/main" val="277247196"/>
                    </a:ext>
                  </a:extLst>
                </a:gridCol>
                <a:gridCol w="740664">
                  <a:extLst>
                    <a:ext uri="{9D8B030D-6E8A-4147-A177-3AD203B41FA5}">
                      <a16:colId xmlns:a16="http://schemas.microsoft.com/office/drawing/2014/main" val="2310324294"/>
                    </a:ext>
                  </a:extLst>
                </a:gridCol>
                <a:gridCol w="740664">
                  <a:extLst>
                    <a:ext uri="{9D8B030D-6E8A-4147-A177-3AD203B41FA5}">
                      <a16:colId xmlns:a16="http://schemas.microsoft.com/office/drawing/2014/main" val="38902929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61521829"/>
                  </a:ext>
                </a:extLst>
              </a:tr>
              <a:tr h="370840">
                <a:tc>
                  <a:txBody>
                    <a:bodyPr/>
                    <a:lstStyle/>
                    <a:p>
                      <a:r>
                        <a:rPr lang="en-US" sz="1000"/>
                        <a:t>First Insurance Company of Hawaii, LTD</a:t>
                      </a:r>
                    </a:p>
                  </a:txBody>
                  <a:tcPr/>
                </a:tc>
                <a:tc>
                  <a:txBody>
                    <a:bodyPr/>
                    <a:lstStyle/>
                    <a:p>
                      <a:r>
                        <a:rPr lang="en-US" sz="1000"/>
                        <a:t>1703</a:t>
                      </a:r>
                    </a:p>
                  </a:txBody>
                  <a:tcPr/>
                </a:tc>
                <a:tc>
                  <a:txBody>
                    <a:bodyPr/>
                    <a:lstStyle/>
                    <a:p>
                      <a:r>
                        <a:rPr lang="en-US" sz="1000"/>
                        <a:t>-2</a:t>
                      </a:r>
                    </a:p>
                  </a:txBody>
                  <a:tcPr/>
                </a:tc>
                <a:tc>
                  <a:txBody>
                    <a:bodyPr/>
                    <a:lstStyle/>
                    <a:p>
                      <a:r>
                        <a:rPr lang="en-US" sz="1000"/>
                        <a:t>17</a:t>
                      </a:r>
                    </a:p>
                  </a:txBody>
                  <a:tcPr/>
                </a:tc>
                <a:tc>
                  <a:txBody>
                    <a:bodyPr/>
                    <a:lstStyle/>
                    <a:p>
                      <a:r>
                        <a:rPr lang="en-US" sz="1000"/>
                        <a:t>430</a:t>
                      </a:r>
                    </a:p>
                  </a:txBody>
                  <a:tcPr/>
                </a:tc>
                <a:tc>
                  <a:txBody>
                    <a:bodyPr/>
                    <a:lstStyle/>
                    <a:p>
                      <a:r>
                        <a:rPr lang="en-US" sz="1000"/>
                        <a:t>6</a:t>
                      </a:r>
                    </a:p>
                  </a:txBody>
                  <a:tcPr/>
                </a:tc>
                <a:tc>
                  <a:txBody>
                    <a:bodyPr/>
                    <a:lstStyle/>
                    <a:p>
                      <a:r>
                        <a:rPr lang="en-US" sz="1000"/>
                        <a:t>14</a:t>
                      </a:r>
                    </a:p>
                  </a:txBody>
                  <a:tcPr/>
                </a:tc>
                <a:tc>
                  <a:txBody>
                    <a:bodyPr/>
                    <a:lstStyle/>
                    <a:p>
                      <a:r>
                        <a:rPr lang="en-US" sz="1000"/>
                        <a:t>0</a:t>
                      </a:r>
                    </a:p>
                  </a:txBody>
                  <a:tcPr/>
                </a:tc>
                <a:tc>
                  <a:txBody>
                    <a:bodyPr/>
                    <a:lstStyle/>
                    <a:p>
                      <a:r>
                        <a:rPr lang="en-US" sz="1000"/>
                        <a:t>1.5534 %</a:t>
                      </a:r>
                    </a:p>
                  </a:txBody>
                  <a:tcPr/>
                </a:tc>
                <a:tc>
                  <a:txBody>
                    <a:bodyPr/>
                    <a:lstStyle/>
                    <a:p>
                      <a:r>
                        <a:rPr lang="en-US" sz="1000"/>
                        <a:t>0.0 %</a:t>
                      </a:r>
                    </a:p>
                  </a:txBody>
                  <a:tcPr/>
                </a:tc>
                <a:extLst>
                  <a:ext uri="{0D108BD9-81ED-4DB2-BD59-A6C34878D82A}">
                    <a16:rowId xmlns:a16="http://schemas.microsoft.com/office/drawing/2014/main" val="2824906183"/>
                  </a:ext>
                </a:extLst>
              </a:tr>
            </a:tbl>
          </a:graphicData>
        </a:graphic>
      </p:graphicFrame>
      <p:sp>
        <p:nvSpPr>
          <p:cNvPr id="4" name="Text Placeholder 3">
            <a:extLst>
              <a:ext uri="{FF2B5EF4-FFF2-40B4-BE49-F238E27FC236}">
                <a16:creationId xmlns:a16="http://schemas.microsoft.com/office/drawing/2014/main" id="{8DB53D3D-5EE4-445F-8E69-322C7DD5B1D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16049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B0C15-3650-48A5-BAAF-C3845991DDCA}"/>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9D93C95D-6E94-4E09-81DF-11D7D8F2284C}"/>
              </a:ext>
            </a:extLst>
          </p:cNvPr>
          <p:cNvGraphicFramePr>
            <a:graphicFrameLocks noGrp="1"/>
          </p:cNvGraphicFramePr>
          <p:nvPr>
            <p:ph type="chart" sz="quarter" idx="13"/>
            <p:extLst>
              <p:ext uri="{D42A27DB-BD31-4B8C-83A1-F6EECF244321}">
                <p14:modId xmlns:p14="http://schemas.microsoft.com/office/powerpoint/2010/main" val="2603139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AD1DDB-3B15-415C-8B44-C02530B797E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8F73CCD-2212-4C31-AE1A-6336F8B44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034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5AF4-A29F-44C9-BB9D-5C2E477EA1FD}"/>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0694526-0119-4217-8C9D-62933AF58392}"/>
              </a:ext>
            </a:extLst>
          </p:cNvPr>
          <p:cNvGraphicFramePr>
            <a:graphicFrameLocks noGrp="1"/>
          </p:cNvGraphicFramePr>
          <p:nvPr>
            <p:ph type="chart" sz="quarter" idx="13"/>
            <p:extLst>
              <p:ext uri="{D42A27DB-BD31-4B8C-83A1-F6EECF244321}">
                <p14:modId xmlns:p14="http://schemas.microsoft.com/office/powerpoint/2010/main" val="1775597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89F9F-236F-4D3E-B7D9-D6A13DE4C85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49DCA7A-7EFA-4E19-87A4-83C2E9F58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229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19B9-AE5D-4B28-9106-C85BCF722AB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51B7235-FA3D-47C2-98BA-7F5F0699461A}"/>
              </a:ext>
            </a:extLst>
          </p:cNvPr>
          <p:cNvGraphicFramePr>
            <a:graphicFrameLocks noGrp="1"/>
          </p:cNvGraphicFramePr>
          <p:nvPr>
            <p:ph type="chart" sz="quarter" idx="13"/>
            <p:extLst>
              <p:ext uri="{D42A27DB-BD31-4B8C-83A1-F6EECF244321}">
                <p14:modId xmlns:p14="http://schemas.microsoft.com/office/powerpoint/2010/main" val="2041184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2CF9E-B619-452D-988A-0DF72AC4364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F7CB1F1-F6E9-4E6A-8779-1CA8EA02C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1425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1CD7-39AE-42F9-94BE-738AECC3066B}"/>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2CD0547-D5C8-45D9-8A5D-636871DFB7DE}"/>
              </a:ext>
            </a:extLst>
          </p:cNvPr>
          <p:cNvGraphicFramePr>
            <a:graphicFrameLocks noGrp="1"/>
          </p:cNvGraphicFramePr>
          <p:nvPr>
            <p:ph type="chart" sz="quarter" idx="13"/>
            <p:extLst>
              <p:ext uri="{D42A27DB-BD31-4B8C-83A1-F6EECF244321}">
                <p14:modId xmlns:p14="http://schemas.microsoft.com/office/powerpoint/2010/main" val="3713833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109689-71BF-4403-AE17-58D32CD17A7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3233C65-A488-49BA-8893-14EB4F795E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592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467A-AF59-4BE1-B611-104B55760AC5}"/>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C8A60A39-AF2E-4161-86CF-6477FB19D440}"/>
              </a:ext>
            </a:extLst>
          </p:cNvPr>
          <p:cNvGraphicFramePr>
            <a:graphicFrameLocks noGrp="1"/>
          </p:cNvGraphicFramePr>
          <p:nvPr>
            <p:ph type="tbl" sz="quarter" idx="13"/>
            <p:extLst>
              <p:ext uri="{D42A27DB-BD31-4B8C-83A1-F6EECF244321}">
                <p14:modId xmlns:p14="http://schemas.microsoft.com/office/powerpoint/2010/main" val="330707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8340859"/>
                    </a:ext>
                  </a:extLst>
                </a:gridCol>
                <a:gridCol w="740664">
                  <a:extLst>
                    <a:ext uri="{9D8B030D-6E8A-4147-A177-3AD203B41FA5}">
                      <a16:colId xmlns:a16="http://schemas.microsoft.com/office/drawing/2014/main" val="3767464863"/>
                    </a:ext>
                  </a:extLst>
                </a:gridCol>
                <a:gridCol w="740664">
                  <a:extLst>
                    <a:ext uri="{9D8B030D-6E8A-4147-A177-3AD203B41FA5}">
                      <a16:colId xmlns:a16="http://schemas.microsoft.com/office/drawing/2014/main" val="2022743933"/>
                    </a:ext>
                  </a:extLst>
                </a:gridCol>
                <a:gridCol w="740664">
                  <a:extLst>
                    <a:ext uri="{9D8B030D-6E8A-4147-A177-3AD203B41FA5}">
                      <a16:colId xmlns:a16="http://schemas.microsoft.com/office/drawing/2014/main" val="3321313874"/>
                    </a:ext>
                  </a:extLst>
                </a:gridCol>
                <a:gridCol w="740664">
                  <a:extLst>
                    <a:ext uri="{9D8B030D-6E8A-4147-A177-3AD203B41FA5}">
                      <a16:colId xmlns:a16="http://schemas.microsoft.com/office/drawing/2014/main" val="2934476095"/>
                    </a:ext>
                  </a:extLst>
                </a:gridCol>
                <a:gridCol w="740664">
                  <a:extLst>
                    <a:ext uri="{9D8B030D-6E8A-4147-A177-3AD203B41FA5}">
                      <a16:colId xmlns:a16="http://schemas.microsoft.com/office/drawing/2014/main" val="3305491133"/>
                    </a:ext>
                  </a:extLst>
                </a:gridCol>
                <a:gridCol w="740664">
                  <a:extLst>
                    <a:ext uri="{9D8B030D-6E8A-4147-A177-3AD203B41FA5}">
                      <a16:colId xmlns:a16="http://schemas.microsoft.com/office/drawing/2014/main" val="1589432755"/>
                    </a:ext>
                  </a:extLst>
                </a:gridCol>
                <a:gridCol w="740664">
                  <a:extLst>
                    <a:ext uri="{9D8B030D-6E8A-4147-A177-3AD203B41FA5}">
                      <a16:colId xmlns:a16="http://schemas.microsoft.com/office/drawing/2014/main" val="279491770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055526260"/>
                  </a:ext>
                </a:extLst>
              </a:tr>
              <a:tr h="370840">
                <a:tc>
                  <a:txBody>
                    <a:bodyPr/>
                    <a:lstStyle/>
                    <a:p>
                      <a:r>
                        <a:rPr lang="en-US" sz="1000" b="1"/>
                        <a:t>First Insurance Company of Hawaii, LTD - 2019-12-17 20:09:28</a:t>
                      </a:r>
                      <a:r>
                        <a:rPr lang="en-US" sz="1000"/>
                        <a:t>
 #TeamFICOH loves giving back, especially during the #holidayseason! Last week at our annual holiday party, associates brought in toys for the children of HUGS (Help, Understanding &amp; Group Support). HUGS supports Hawaii families with a child up to age 21 who has been diagnosed with a life-threatening illness or disease.
#teamficoh #toydrive #holidaygiving</a:t>
                      </a:r>
                    </a:p>
                  </a:txBody>
                  <a:tcPr/>
                </a:tc>
                <a:tc>
                  <a:txBody>
                    <a:bodyPr/>
                    <a:lstStyle/>
                    <a:p>
                      <a:r>
                        <a:rPr lang="en-US" sz="1000"/>
                        <a:t>74</a:t>
                      </a:r>
                    </a:p>
                  </a:txBody>
                  <a:tcPr/>
                </a:tc>
                <a:tc>
                  <a:txBody>
                    <a:bodyPr/>
                    <a:lstStyle/>
                    <a:p>
                      <a:r>
                        <a:rPr lang="en-US" sz="1000"/>
                        <a:t>73</a:t>
                      </a:r>
                    </a:p>
                  </a:txBody>
                  <a:tcPr/>
                </a:tc>
                <a:tc>
                  <a:txBody>
                    <a:bodyPr/>
                    <a:lstStyle/>
                    <a:p>
                      <a:r>
                        <a:rPr lang="en-US" sz="1000"/>
                        <a:t>0</a:t>
                      </a:r>
                    </a:p>
                  </a:txBody>
                  <a:tcPr/>
                </a:tc>
                <a:tc>
                  <a:txBody>
                    <a:bodyPr/>
                    <a:lstStyle/>
                    <a:p>
                      <a:r>
                        <a:rPr lang="en-US" sz="1000"/>
                        <a:t>1</a:t>
                      </a:r>
                    </a:p>
                  </a:txBody>
                  <a:tcPr/>
                </a:tc>
                <a:tc>
                  <a:txBody>
                    <a:bodyPr/>
                    <a:lstStyle/>
                    <a:p>
                      <a:r>
                        <a:rPr lang="en-US" sz="1000"/>
                        <a:t>4.3504 %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815832634"/>
                  </a:ext>
                </a:extLst>
              </a:tr>
              <a:tr h="370840">
                <a:tc>
                  <a:txBody>
                    <a:bodyPr/>
                    <a:lstStyle/>
                    <a:p>
                      <a:r>
                        <a:rPr lang="en-US" sz="1000" b="1"/>
                        <a:t>First Insurance Company of Hawaii, LTD - 2019-12-06 20:30:32</a:t>
                      </a:r>
                      <a:r>
                        <a:rPr lang="en-US" sz="1000"/>
                        <a:t>
 Happy #AlohaFriday! ⛅️ Enjoy this photo taken by Ryan T. of our Claims department.
#oahu #sunset #teamficoh</a:t>
                      </a:r>
                    </a:p>
                  </a:txBody>
                  <a:tcPr/>
                </a:tc>
                <a:tc>
                  <a:txBody>
                    <a:bodyPr/>
                    <a:lstStyle/>
                    <a:p>
                      <a:r>
                        <a:rPr lang="en-US" sz="1000"/>
                        <a:t>46</a:t>
                      </a:r>
                    </a:p>
                  </a:txBody>
                  <a:tcPr/>
                </a:tc>
                <a:tc>
                  <a:txBody>
                    <a:bodyPr/>
                    <a:lstStyle/>
                    <a:p>
                      <a:r>
                        <a:rPr lang="en-US" sz="1000"/>
                        <a:t>44</a:t>
                      </a:r>
                    </a:p>
                  </a:txBody>
                  <a:tcPr/>
                </a:tc>
                <a:tc>
                  <a:txBody>
                    <a:bodyPr/>
                    <a:lstStyle/>
                    <a:p>
                      <a:r>
                        <a:rPr lang="en-US" sz="1000"/>
                        <a:t>1</a:t>
                      </a:r>
                    </a:p>
                  </a:txBody>
                  <a:tcPr/>
                </a:tc>
                <a:tc>
                  <a:txBody>
                    <a:bodyPr/>
                    <a:lstStyle/>
                    <a:p>
                      <a:r>
                        <a:rPr lang="en-US" sz="1000"/>
                        <a:t>1</a:t>
                      </a:r>
                    </a:p>
                  </a:txBody>
                  <a:tcPr/>
                </a:tc>
                <a:tc>
                  <a:txBody>
                    <a:bodyPr/>
                    <a:lstStyle/>
                    <a:p>
                      <a:r>
                        <a:rPr lang="en-US" sz="1000"/>
                        <a:t>2.6995 %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85976424"/>
                  </a:ext>
                </a:extLst>
              </a:tr>
              <a:tr h="370840">
                <a:tc>
                  <a:txBody>
                    <a:bodyPr/>
                    <a:lstStyle/>
                    <a:p>
                      <a:r>
                        <a:rPr lang="en-US" sz="1000" b="1"/>
                        <a:t>First Insurance Company of Hawaii, LTD - 2019-12-20 20:30:59</a:t>
                      </a:r>
                      <a:r>
                        <a:rPr lang="en-US" sz="1000"/>
                        <a:t>
 Members of #TeamFICOH came to worked dressed in festive sweaters to celebrate #NationalUglySweaterDay! 🎅🎄</a:t>
                      </a:r>
                    </a:p>
                  </a:txBody>
                  <a:tcPr/>
                </a:tc>
                <a:tc>
                  <a:txBody>
                    <a:bodyPr/>
                    <a:lstStyle/>
                    <a:p>
                      <a:r>
                        <a:rPr lang="en-US" sz="1000"/>
                        <a:t>37</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2.1726 %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201502646"/>
                  </a:ext>
                </a:extLst>
              </a:tr>
            </a:tbl>
          </a:graphicData>
        </a:graphic>
      </p:graphicFrame>
      <p:sp>
        <p:nvSpPr>
          <p:cNvPr id="4" name="Text Placeholder 3">
            <a:extLst>
              <a:ext uri="{FF2B5EF4-FFF2-40B4-BE49-F238E27FC236}">
                <a16:creationId xmlns:a16="http://schemas.microsoft.com/office/drawing/2014/main" id="{F09748C0-DE95-4A25-BDB8-1470DC376AB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42464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39C1-69B9-4F80-AD2E-C4B76AD7467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EACCAF5-630A-487A-8C9A-BF7A2E90055D}"/>
              </a:ext>
            </a:extLst>
          </p:cNvPr>
          <p:cNvGraphicFramePr>
            <a:graphicFrameLocks noGrp="1"/>
          </p:cNvGraphicFramePr>
          <p:nvPr>
            <p:ph type="tbl" sz="quarter" idx="13"/>
            <p:extLst>
              <p:ext uri="{D42A27DB-BD31-4B8C-83A1-F6EECF244321}">
                <p14:modId xmlns:p14="http://schemas.microsoft.com/office/powerpoint/2010/main" val="9699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31263214"/>
                    </a:ext>
                  </a:extLst>
                </a:gridCol>
                <a:gridCol w="411480">
                  <a:extLst>
                    <a:ext uri="{9D8B030D-6E8A-4147-A177-3AD203B41FA5}">
                      <a16:colId xmlns:a16="http://schemas.microsoft.com/office/drawing/2014/main" val="3701860945"/>
                    </a:ext>
                  </a:extLst>
                </a:gridCol>
                <a:gridCol w="411480">
                  <a:extLst>
                    <a:ext uri="{9D8B030D-6E8A-4147-A177-3AD203B41FA5}">
                      <a16:colId xmlns:a16="http://schemas.microsoft.com/office/drawing/2014/main" val="1739388369"/>
                    </a:ext>
                  </a:extLst>
                </a:gridCol>
                <a:gridCol w="411480">
                  <a:extLst>
                    <a:ext uri="{9D8B030D-6E8A-4147-A177-3AD203B41FA5}">
                      <a16:colId xmlns:a16="http://schemas.microsoft.com/office/drawing/2014/main" val="113055288"/>
                    </a:ext>
                  </a:extLst>
                </a:gridCol>
                <a:gridCol w="411480">
                  <a:extLst>
                    <a:ext uri="{9D8B030D-6E8A-4147-A177-3AD203B41FA5}">
                      <a16:colId xmlns:a16="http://schemas.microsoft.com/office/drawing/2014/main" val="1727580050"/>
                    </a:ext>
                  </a:extLst>
                </a:gridCol>
                <a:gridCol w="411480">
                  <a:extLst>
                    <a:ext uri="{9D8B030D-6E8A-4147-A177-3AD203B41FA5}">
                      <a16:colId xmlns:a16="http://schemas.microsoft.com/office/drawing/2014/main" val="2036950607"/>
                    </a:ext>
                  </a:extLst>
                </a:gridCol>
                <a:gridCol w="411480">
                  <a:extLst>
                    <a:ext uri="{9D8B030D-6E8A-4147-A177-3AD203B41FA5}">
                      <a16:colId xmlns:a16="http://schemas.microsoft.com/office/drawing/2014/main" val="2745433525"/>
                    </a:ext>
                  </a:extLst>
                </a:gridCol>
                <a:gridCol w="411480">
                  <a:extLst>
                    <a:ext uri="{9D8B030D-6E8A-4147-A177-3AD203B41FA5}">
                      <a16:colId xmlns:a16="http://schemas.microsoft.com/office/drawing/2014/main" val="2476592887"/>
                    </a:ext>
                  </a:extLst>
                </a:gridCol>
                <a:gridCol w="411480">
                  <a:extLst>
                    <a:ext uri="{9D8B030D-6E8A-4147-A177-3AD203B41FA5}">
                      <a16:colId xmlns:a16="http://schemas.microsoft.com/office/drawing/2014/main" val="2447520596"/>
                    </a:ext>
                  </a:extLst>
                </a:gridCol>
                <a:gridCol w="411480">
                  <a:extLst>
                    <a:ext uri="{9D8B030D-6E8A-4147-A177-3AD203B41FA5}">
                      <a16:colId xmlns:a16="http://schemas.microsoft.com/office/drawing/2014/main" val="1846446979"/>
                    </a:ext>
                  </a:extLst>
                </a:gridCol>
                <a:gridCol w="411480">
                  <a:extLst>
                    <a:ext uri="{9D8B030D-6E8A-4147-A177-3AD203B41FA5}">
                      <a16:colId xmlns:a16="http://schemas.microsoft.com/office/drawing/2014/main" val="3066282468"/>
                    </a:ext>
                  </a:extLst>
                </a:gridCol>
                <a:gridCol w="411480">
                  <a:extLst>
                    <a:ext uri="{9D8B030D-6E8A-4147-A177-3AD203B41FA5}">
                      <a16:colId xmlns:a16="http://schemas.microsoft.com/office/drawing/2014/main" val="4247077332"/>
                    </a:ext>
                  </a:extLst>
                </a:gridCol>
                <a:gridCol w="411480">
                  <a:extLst>
                    <a:ext uri="{9D8B030D-6E8A-4147-A177-3AD203B41FA5}">
                      <a16:colId xmlns:a16="http://schemas.microsoft.com/office/drawing/2014/main" val="1706260064"/>
                    </a:ext>
                  </a:extLst>
                </a:gridCol>
                <a:gridCol w="411480">
                  <a:extLst>
                    <a:ext uri="{9D8B030D-6E8A-4147-A177-3AD203B41FA5}">
                      <a16:colId xmlns:a16="http://schemas.microsoft.com/office/drawing/2014/main" val="21151580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5763947"/>
                  </a:ext>
                </a:extLst>
              </a:tr>
              <a:tr h="370840">
                <a:tc>
                  <a:txBody>
                    <a:bodyPr/>
                    <a:lstStyle/>
                    <a:p>
                      <a:r>
                        <a:rPr lang="en-US" sz="1000"/>
                        <a:t>First Insurance HI</a:t>
                      </a:r>
                    </a:p>
                  </a:txBody>
                  <a:tcPr/>
                </a:tc>
                <a:tc>
                  <a:txBody>
                    <a:bodyPr/>
                    <a:lstStyle/>
                    <a:p>
                      <a:r>
                        <a:rPr lang="en-US" sz="1000"/>
                        <a:t>1215</a:t>
                      </a:r>
                    </a:p>
                  </a:txBody>
                  <a:tcPr/>
                </a:tc>
                <a:tc>
                  <a:txBody>
                    <a:bodyPr/>
                    <a:lstStyle/>
                    <a:p>
                      <a:r>
                        <a:rPr lang="en-US" sz="1000"/>
                        <a:t>-1</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0.1920 %</a:t>
                      </a:r>
                    </a:p>
                  </a:txBody>
                  <a:tcPr/>
                </a:tc>
                <a:tc>
                  <a:txBody>
                    <a:bodyPr/>
                    <a:lstStyle/>
                    <a:p>
                      <a:r>
                        <a:rPr lang="en-US" sz="1000"/>
                        <a:t>0.0 %</a:t>
                      </a:r>
                    </a:p>
                  </a:txBody>
                  <a:tcPr/>
                </a:tc>
                <a:extLst>
                  <a:ext uri="{0D108BD9-81ED-4DB2-BD59-A6C34878D82A}">
                    <a16:rowId xmlns:a16="http://schemas.microsoft.com/office/drawing/2014/main" val="2940087799"/>
                  </a:ext>
                </a:extLst>
              </a:tr>
            </a:tbl>
          </a:graphicData>
        </a:graphic>
      </p:graphicFrame>
      <p:sp>
        <p:nvSpPr>
          <p:cNvPr id="4" name="Text Placeholder 3">
            <a:extLst>
              <a:ext uri="{FF2B5EF4-FFF2-40B4-BE49-F238E27FC236}">
                <a16:creationId xmlns:a16="http://schemas.microsoft.com/office/drawing/2014/main" id="{67DCFD9E-F7F7-4BB8-8492-5F9354FEA77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34896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1DD05-7898-4554-B630-84962EBB6D9D}"/>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01A32B7-5FCA-4E9E-9BE2-85BA0947215C}"/>
              </a:ext>
            </a:extLst>
          </p:cNvPr>
          <p:cNvGraphicFramePr>
            <a:graphicFrameLocks noGrp="1"/>
          </p:cNvGraphicFramePr>
          <p:nvPr>
            <p:ph type="chart" sz="quarter" idx="13"/>
            <p:extLst>
              <p:ext uri="{D42A27DB-BD31-4B8C-83A1-F6EECF244321}">
                <p14:modId xmlns:p14="http://schemas.microsoft.com/office/powerpoint/2010/main" val="2461761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A9D09-684B-481F-852A-2FA8308F2E8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894557C-6063-4CC7-BAF8-C24F0630F6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8283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B1EE-F638-4991-A885-5E107B8C3E8F}"/>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F57531B-6AAB-446F-8B38-4DE1F2A36026}"/>
              </a:ext>
            </a:extLst>
          </p:cNvPr>
          <p:cNvGraphicFramePr>
            <a:graphicFrameLocks noGrp="1"/>
          </p:cNvGraphicFramePr>
          <p:nvPr>
            <p:ph type="chart" sz="quarter" idx="13"/>
            <p:extLst>
              <p:ext uri="{D42A27DB-BD31-4B8C-83A1-F6EECF244321}">
                <p14:modId xmlns:p14="http://schemas.microsoft.com/office/powerpoint/2010/main" val="3560897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7F82D8-1FFC-41F7-A8B5-7193D663172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AC63572-A594-4560-96FD-6223CC416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679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EF16D-F29E-4F7A-BA1C-79AC3796E11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5DAB8F7F-8F7C-4BB6-B9E2-64A20D5B1F99}"/>
              </a:ext>
            </a:extLst>
          </p:cNvPr>
          <p:cNvGraphicFramePr>
            <a:graphicFrameLocks noGrp="1"/>
          </p:cNvGraphicFramePr>
          <p:nvPr>
            <p:ph type="chart" sz="quarter" idx="13"/>
            <p:extLst>
              <p:ext uri="{D42A27DB-BD31-4B8C-83A1-F6EECF244321}">
                <p14:modId xmlns:p14="http://schemas.microsoft.com/office/powerpoint/2010/main" val="1631886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DDED2-DACE-4E0D-8A5E-6C2E7CD8243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1810B65-6D1B-46C5-9984-BDB74759D7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738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13D06-BCE2-4F55-9256-E7871723E1D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5BA9C63-08E4-48DC-87C4-F897AB916329}"/>
              </a:ext>
            </a:extLst>
          </p:cNvPr>
          <p:cNvGraphicFramePr>
            <a:graphicFrameLocks noGrp="1"/>
          </p:cNvGraphicFramePr>
          <p:nvPr>
            <p:ph type="tbl" sz="quarter" idx="13"/>
            <p:extLst>
              <p:ext uri="{D42A27DB-BD31-4B8C-83A1-F6EECF244321}">
                <p14:modId xmlns:p14="http://schemas.microsoft.com/office/powerpoint/2010/main" val="1616610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53984753"/>
                    </a:ext>
                  </a:extLst>
                </a:gridCol>
                <a:gridCol w="493776">
                  <a:extLst>
                    <a:ext uri="{9D8B030D-6E8A-4147-A177-3AD203B41FA5}">
                      <a16:colId xmlns:a16="http://schemas.microsoft.com/office/drawing/2014/main" val="436381791"/>
                    </a:ext>
                  </a:extLst>
                </a:gridCol>
                <a:gridCol w="1069848">
                  <a:extLst>
                    <a:ext uri="{9D8B030D-6E8A-4147-A177-3AD203B41FA5}">
                      <a16:colId xmlns:a16="http://schemas.microsoft.com/office/drawing/2014/main" val="1408067300"/>
                    </a:ext>
                  </a:extLst>
                </a:gridCol>
                <a:gridCol w="1069848">
                  <a:extLst>
                    <a:ext uri="{9D8B030D-6E8A-4147-A177-3AD203B41FA5}">
                      <a16:colId xmlns:a16="http://schemas.microsoft.com/office/drawing/2014/main" val="1374997873"/>
                    </a:ext>
                  </a:extLst>
                </a:gridCol>
                <a:gridCol w="1069848">
                  <a:extLst>
                    <a:ext uri="{9D8B030D-6E8A-4147-A177-3AD203B41FA5}">
                      <a16:colId xmlns:a16="http://schemas.microsoft.com/office/drawing/2014/main" val="1897345677"/>
                    </a:ext>
                  </a:extLst>
                </a:gridCol>
                <a:gridCol w="1069848">
                  <a:extLst>
                    <a:ext uri="{9D8B030D-6E8A-4147-A177-3AD203B41FA5}">
                      <a16:colId xmlns:a16="http://schemas.microsoft.com/office/drawing/2014/main" val="2483900732"/>
                    </a:ext>
                  </a:extLst>
                </a:gridCol>
                <a:gridCol w="1069848">
                  <a:extLst>
                    <a:ext uri="{9D8B030D-6E8A-4147-A177-3AD203B41FA5}">
                      <a16:colId xmlns:a16="http://schemas.microsoft.com/office/drawing/2014/main" val="158308822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518909310"/>
                  </a:ext>
                </a:extLst>
              </a:tr>
              <a:tr h="370840">
                <a:tc>
                  <a:txBody>
                    <a:bodyPr/>
                    <a:lstStyle/>
                    <a:p>
                      <a:r>
                        <a:rPr lang="en-US" sz="1000" b="1"/>
                        <a:t>@FirstInsHI - 2019-12-16 20:25:44</a:t>
                      </a:r>
                      <a:r>
                        <a:rPr lang="en-US" sz="1000"/>
                        <a:t>
 Members of #TeamFICOH were among the 25,000 participants in the 2019 #HonoluluMarathon and #StartToPark10k race earlier this month. Our CEO Jeff Shonka completed the marathon proudly representing #TokioMarine. Congratulations! 🏃‍♀️🏃‍♂️ @HNLmarathon https://t.co/RR6nXyvPOM</a:t>
                      </a:r>
                    </a:p>
                  </a:txBody>
                  <a:tcPr/>
                </a:tc>
                <a:tc>
                  <a:txBody>
                    <a:bodyPr/>
                    <a:lstStyle/>
                    <a:p>
                      <a:r>
                        <a:rPr lang="en-US" sz="1000"/>
                        <a:t>01/04/2020 01:13:49</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0.4930 %</a:t>
                      </a:r>
                    </a:p>
                  </a:txBody>
                  <a:tcPr/>
                </a:tc>
                <a:extLst>
                  <a:ext uri="{0D108BD9-81ED-4DB2-BD59-A6C34878D82A}">
                    <a16:rowId xmlns:a16="http://schemas.microsoft.com/office/drawing/2014/main" val="3736837016"/>
                  </a:ext>
                </a:extLst>
              </a:tr>
              <a:tr h="370840">
                <a:tc>
                  <a:txBody>
                    <a:bodyPr/>
                    <a:lstStyle/>
                    <a:p>
                      <a:r>
                        <a:rPr lang="en-US" sz="1000" b="1"/>
                        <a:t>@FirstInsHI - 2019-12-18 19:51:10</a:t>
                      </a:r>
                      <a:r>
                        <a:rPr lang="en-US" sz="1000"/>
                        <a:t>
 In the spirit of the holiday season, FICOH, @HelpingHandsHI, and @Unibodytech teamed up to gift the Feliciano family a 2013 Nissan Altima. Mahalo to our community partners (@ncnhawaii, @NapaHawaii, &amp;amp; @PPGPaints) for the donated materials and services! https://t.co/yhSuZxBJvy https://t.co/YziSOzuNn8</a:t>
                      </a:r>
                    </a:p>
                  </a:txBody>
                  <a:tcPr/>
                </a:tc>
                <a:tc>
                  <a:txBody>
                    <a:bodyPr/>
                    <a:lstStyle/>
                    <a:p>
                      <a:r>
                        <a:rPr lang="en-US" sz="1000"/>
                        <a:t>01/02/2020 13:09:07</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0.4108 %</a:t>
                      </a:r>
                    </a:p>
                  </a:txBody>
                  <a:tcPr/>
                </a:tc>
                <a:extLst>
                  <a:ext uri="{0D108BD9-81ED-4DB2-BD59-A6C34878D82A}">
                    <a16:rowId xmlns:a16="http://schemas.microsoft.com/office/drawing/2014/main" val="3884929"/>
                  </a:ext>
                </a:extLst>
              </a:tr>
              <a:tr h="370840">
                <a:tc>
                  <a:txBody>
                    <a:bodyPr/>
                    <a:lstStyle/>
                    <a:p>
                      <a:r>
                        <a:rPr lang="en-US" sz="1000" b="1"/>
                        <a:t>@FirstInsHI - 2019-12-23 18:41:37</a:t>
                      </a:r>
                      <a:r>
                        <a:rPr lang="en-US" sz="1000"/>
                        <a:t>
 #Christmas came a few days early for the Costa family. First Insurance, Central Body &amp;amp; Paint, &amp;amp; @HelpingHandsHI teamed up to gift the Costa's a 2012 Hyundai Sonata. Mahalo to Central Body and Paint, @windwardhyundai, and Pacific Jobbers for the donated parts and services. https://t.co/qbmoFn2bPd</a:t>
                      </a:r>
                    </a:p>
                  </a:txBody>
                  <a:tcPr/>
                </a:tc>
                <a:tc>
                  <a:txBody>
                    <a:bodyPr/>
                    <a:lstStyle/>
                    <a:p>
                      <a:r>
                        <a:rPr lang="en-US" sz="1000"/>
                        <a:t>12/24/2019 13:14:56</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0.3289 %</a:t>
                      </a:r>
                    </a:p>
                  </a:txBody>
                  <a:tcPr/>
                </a:tc>
                <a:extLst>
                  <a:ext uri="{0D108BD9-81ED-4DB2-BD59-A6C34878D82A}">
                    <a16:rowId xmlns:a16="http://schemas.microsoft.com/office/drawing/2014/main" val="1134891362"/>
                  </a:ext>
                </a:extLst>
              </a:tr>
            </a:tbl>
          </a:graphicData>
        </a:graphic>
      </p:graphicFrame>
      <p:sp>
        <p:nvSpPr>
          <p:cNvPr id="4" name="Text Placeholder 3">
            <a:extLst>
              <a:ext uri="{FF2B5EF4-FFF2-40B4-BE49-F238E27FC236}">
                <a16:creationId xmlns:a16="http://schemas.microsoft.com/office/drawing/2014/main" id="{7000E6D0-7F93-4723-AC0D-2F556E5CEA7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793273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E5C7-3FFE-4D85-A97C-B2AA31D4E47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FEE488C-442D-4481-87A0-523D64AD8547}"/>
              </a:ext>
            </a:extLst>
          </p:cNvPr>
          <p:cNvGraphicFramePr>
            <a:graphicFrameLocks noGrp="1"/>
          </p:cNvGraphicFramePr>
          <p:nvPr>
            <p:ph type="tbl" sz="quarter" idx="13"/>
            <p:extLst>
              <p:ext uri="{D42A27DB-BD31-4B8C-83A1-F6EECF244321}">
                <p14:modId xmlns:p14="http://schemas.microsoft.com/office/powerpoint/2010/main" val="134932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10040634"/>
                    </a:ext>
                  </a:extLst>
                </a:gridCol>
                <a:gridCol w="411480">
                  <a:extLst>
                    <a:ext uri="{9D8B030D-6E8A-4147-A177-3AD203B41FA5}">
                      <a16:colId xmlns:a16="http://schemas.microsoft.com/office/drawing/2014/main" val="394180316"/>
                    </a:ext>
                  </a:extLst>
                </a:gridCol>
                <a:gridCol w="411480">
                  <a:extLst>
                    <a:ext uri="{9D8B030D-6E8A-4147-A177-3AD203B41FA5}">
                      <a16:colId xmlns:a16="http://schemas.microsoft.com/office/drawing/2014/main" val="2145598512"/>
                    </a:ext>
                  </a:extLst>
                </a:gridCol>
                <a:gridCol w="411480">
                  <a:extLst>
                    <a:ext uri="{9D8B030D-6E8A-4147-A177-3AD203B41FA5}">
                      <a16:colId xmlns:a16="http://schemas.microsoft.com/office/drawing/2014/main" val="3024296394"/>
                    </a:ext>
                  </a:extLst>
                </a:gridCol>
                <a:gridCol w="411480">
                  <a:extLst>
                    <a:ext uri="{9D8B030D-6E8A-4147-A177-3AD203B41FA5}">
                      <a16:colId xmlns:a16="http://schemas.microsoft.com/office/drawing/2014/main" val="3929087033"/>
                    </a:ext>
                  </a:extLst>
                </a:gridCol>
                <a:gridCol w="411480">
                  <a:extLst>
                    <a:ext uri="{9D8B030D-6E8A-4147-A177-3AD203B41FA5}">
                      <a16:colId xmlns:a16="http://schemas.microsoft.com/office/drawing/2014/main" val="1765079427"/>
                    </a:ext>
                  </a:extLst>
                </a:gridCol>
                <a:gridCol w="411480">
                  <a:extLst>
                    <a:ext uri="{9D8B030D-6E8A-4147-A177-3AD203B41FA5}">
                      <a16:colId xmlns:a16="http://schemas.microsoft.com/office/drawing/2014/main" val="2338907134"/>
                    </a:ext>
                  </a:extLst>
                </a:gridCol>
                <a:gridCol w="411480">
                  <a:extLst>
                    <a:ext uri="{9D8B030D-6E8A-4147-A177-3AD203B41FA5}">
                      <a16:colId xmlns:a16="http://schemas.microsoft.com/office/drawing/2014/main" val="2567537996"/>
                    </a:ext>
                  </a:extLst>
                </a:gridCol>
                <a:gridCol w="411480">
                  <a:extLst>
                    <a:ext uri="{9D8B030D-6E8A-4147-A177-3AD203B41FA5}">
                      <a16:colId xmlns:a16="http://schemas.microsoft.com/office/drawing/2014/main" val="4265814163"/>
                    </a:ext>
                  </a:extLst>
                </a:gridCol>
                <a:gridCol w="411480">
                  <a:extLst>
                    <a:ext uri="{9D8B030D-6E8A-4147-A177-3AD203B41FA5}">
                      <a16:colId xmlns:a16="http://schemas.microsoft.com/office/drawing/2014/main" val="3023009830"/>
                    </a:ext>
                  </a:extLst>
                </a:gridCol>
                <a:gridCol w="411480">
                  <a:extLst>
                    <a:ext uri="{9D8B030D-6E8A-4147-A177-3AD203B41FA5}">
                      <a16:colId xmlns:a16="http://schemas.microsoft.com/office/drawing/2014/main" val="4251867577"/>
                    </a:ext>
                  </a:extLst>
                </a:gridCol>
                <a:gridCol w="411480">
                  <a:extLst>
                    <a:ext uri="{9D8B030D-6E8A-4147-A177-3AD203B41FA5}">
                      <a16:colId xmlns:a16="http://schemas.microsoft.com/office/drawing/2014/main" val="1254439173"/>
                    </a:ext>
                  </a:extLst>
                </a:gridCol>
                <a:gridCol w="411480">
                  <a:extLst>
                    <a:ext uri="{9D8B030D-6E8A-4147-A177-3AD203B41FA5}">
                      <a16:colId xmlns:a16="http://schemas.microsoft.com/office/drawing/2014/main" val="2191009806"/>
                    </a:ext>
                  </a:extLst>
                </a:gridCol>
                <a:gridCol w="411480">
                  <a:extLst>
                    <a:ext uri="{9D8B030D-6E8A-4147-A177-3AD203B41FA5}">
                      <a16:colId xmlns:a16="http://schemas.microsoft.com/office/drawing/2014/main" val="4096308867"/>
                    </a:ext>
                  </a:extLst>
                </a:gridCol>
                <a:gridCol w="411480">
                  <a:extLst>
                    <a:ext uri="{9D8B030D-6E8A-4147-A177-3AD203B41FA5}">
                      <a16:colId xmlns:a16="http://schemas.microsoft.com/office/drawing/2014/main" val="3035021413"/>
                    </a:ext>
                  </a:extLst>
                </a:gridCol>
                <a:gridCol w="411480">
                  <a:extLst>
                    <a:ext uri="{9D8B030D-6E8A-4147-A177-3AD203B41FA5}">
                      <a16:colId xmlns:a16="http://schemas.microsoft.com/office/drawing/2014/main" val="1998170965"/>
                    </a:ext>
                  </a:extLst>
                </a:gridCol>
                <a:gridCol w="411480">
                  <a:extLst>
                    <a:ext uri="{9D8B030D-6E8A-4147-A177-3AD203B41FA5}">
                      <a16:colId xmlns:a16="http://schemas.microsoft.com/office/drawing/2014/main" val="10847271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549554564"/>
                  </a:ext>
                </a:extLst>
              </a:tr>
              <a:tr h="370840">
                <a:tc>
                  <a:txBody>
                    <a:bodyPr/>
                    <a:lstStyle/>
                    <a:p>
                      <a:r>
                        <a:rPr lang="en-US" sz="1000"/>
                        <a:t>First Insurance Company of Hawaii</a:t>
                      </a:r>
                    </a:p>
                  </a:txBody>
                  <a:tcPr/>
                </a:tc>
                <a:tc>
                  <a:txBody>
                    <a:bodyPr/>
                    <a:lstStyle/>
                    <a:p>
                      <a:r>
                        <a:rPr lang="en-US" sz="1000"/>
                        <a:t>1740</a:t>
                      </a:r>
                    </a:p>
                  </a:txBody>
                  <a:tcPr/>
                </a:tc>
                <a:tc>
                  <a:txBody>
                    <a:bodyPr/>
                    <a:lstStyle/>
                    <a:p>
                      <a:r>
                        <a:rPr lang="en-US" sz="1000"/>
                        <a:t>75</a:t>
                      </a:r>
                    </a:p>
                  </a:txBody>
                  <a:tcPr/>
                </a:tc>
                <a:tc>
                  <a:txBody>
                    <a:bodyPr/>
                    <a:lstStyle/>
                    <a:p>
                      <a:r>
                        <a:rPr lang="en-US" sz="1000"/>
                        <a:t>6</a:t>
                      </a:r>
                    </a:p>
                  </a:txBody>
                  <a:tcPr/>
                </a:tc>
                <a:tc>
                  <a:txBody>
                    <a:bodyPr/>
                    <a:lstStyle/>
                    <a:p>
                      <a:r>
                        <a:rPr lang="en-US" sz="1000"/>
                        <a:t>279</a:t>
                      </a:r>
                    </a:p>
                  </a:txBody>
                  <a:tcPr/>
                </a:tc>
                <a:tc>
                  <a:txBody>
                    <a:bodyPr/>
                    <a:lstStyle/>
                    <a:p>
                      <a:r>
                        <a:rPr lang="en-US" sz="1000"/>
                        <a:t>46.5</a:t>
                      </a:r>
                    </a:p>
                  </a:txBody>
                  <a:tcPr/>
                </a:tc>
                <a:tc>
                  <a:txBody>
                    <a:bodyPr/>
                    <a:lstStyle/>
                    <a:p>
                      <a:r>
                        <a:rPr lang="en-US" sz="1000"/>
                        <a:t>10</a:t>
                      </a:r>
                    </a:p>
                  </a:txBody>
                  <a:tcPr/>
                </a:tc>
                <a:tc>
                  <a:txBody>
                    <a:bodyPr/>
                    <a:lstStyle/>
                    <a:p>
                      <a:r>
                        <a:rPr lang="en-US" sz="1000"/>
                        <a:t>1.6666666666667</a:t>
                      </a:r>
                    </a:p>
                  </a:txBody>
                  <a:tcPr/>
                </a:tc>
                <a:tc>
                  <a:txBody>
                    <a:bodyPr/>
                    <a:lstStyle/>
                    <a:p>
                      <a:r>
                        <a:rPr lang="en-US" sz="1000"/>
                        <a:t>3</a:t>
                      </a:r>
                    </a:p>
                  </a:txBody>
                  <a:tcPr/>
                </a:tc>
                <a:tc>
                  <a:txBody>
                    <a:bodyPr/>
                    <a:lstStyle/>
                    <a:p>
                      <a:r>
                        <a:rPr lang="en-US" sz="1000"/>
                        <a:t>0.5</a:t>
                      </a:r>
                    </a:p>
                  </a:txBody>
                  <a:tcPr/>
                </a:tc>
                <a:tc>
                  <a:txBody>
                    <a:bodyPr/>
                    <a:lstStyle/>
                    <a:p>
                      <a:r>
                        <a:rPr lang="en-US" sz="1000"/>
                        <a:t>1156</a:t>
                      </a:r>
                    </a:p>
                  </a:txBody>
                  <a:tcPr/>
                </a:tc>
                <a:tc>
                  <a:txBody>
                    <a:bodyPr/>
                    <a:lstStyle/>
                    <a:p>
                      <a:r>
                        <a:rPr lang="en-US" sz="1000"/>
                        <a:t>192.66666666667</a:t>
                      </a:r>
                    </a:p>
                  </a:txBody>
                  <a:tcPr/>
                </a:tc>
                <a:tc>
                  <a:txBody>
                    <a:bodyPr/>
                    <a:lstStyle/>
                    <a:p>
                      <a:r>
                        <a:rPr lang="en-US" sz="1000"/>
                        <a:t>11341</a:t>
                      </a:r>
                    </a:p>
                  </a:txBody>
                  <a:tcPr/>
                </a:tc>
                <a:tc>
                  <a:txBody>
                    <a:bodyPr/>
                    <a:lstStyle/>
                    <a:p>
                      <a:r>
                        <a:rPr lang="en-US" sz="1000"/>
                        <a:t>1890.1666666667</a:t>
                      </a:r>
                    </a:p>
                  </a:txBody>
                  <a:tcPr/>
                </a:tc>
                <a:tc>
                  <a:txBody>
                    <a:bodyPr/>
                    <a:lstStyle/>
                    <a:p>
                      <a:r>
                        <a:rPr lang="en-US" sz="1000"/>
                        <a:t>0.13705007488489 %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983906503"/>
                  </a:ext>
                </a:extLst>
              </a:tr>
            </a:tbl>
          </a:graphicData>
        </a:graphic>
      </p:graphicFrame>
      <p:sp>
        <p:nvSpPr>
          <p:cNvPr id="4" name="Text Placeholder 3">
            <a:extLst>
              <a:ext uri="{FF2B5EF4-FFF2-40B4-BE49-F238E27FC236}">
                <a16:creationId xmlns:a16="http://schemas.microsoft.com/office/drawing/2014/main" id="{30FEE699-D5F6-4855-B5B6-2A7E15B2E4C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08396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BEF7-B604-4A71-AFD6-332606DEAC6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D18A233-E41A-4BFB-A86A-DC0B4584172E}"/>
              </a:ext>
            </a:extLst>
          </p:cNvPr>
          <p:cNvGraphicFramePr>
            <a:graphicFrameLocks noGrp="1"/>
          </p:cNvGraphicFramePr>
          <p:nvPr>
            <p:ph type="chart" sz="quarter" idx="13"/>
            <p:extLst>
              <p:ext uri="{D42A27DB-BD31-4B8C-83A1-F6EECF244321}">
                <p14:modId xmlns:p14="http://schemas.microsoft.com/office/powerpoint/2010/main" val="1181116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9CB8B-70CE-41F7-B7D7-E7D3101B833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8007540-AB0A-4376-B9ED-58C3B403E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185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80F7-C4BB-4623-AAB9-9D5F47E9AAD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8B3367EC-9F6E-492D-A09E-7A47C08DEAA5}"/>
              </a:ext>
            </a:extLst>
          </p:cNvPr>
          <p:cNvGraphicFramePr>
            <a:graphicFrameLocks noGrp="1"/>
          </p:cNvGraphicFramePr>
          <p:nvPr>
            <p:ph type="chart" sz="quarter" idx="13"/>
            <p:extLst>
              <p:ext uri="{D42A27DB-BD31-4B8C-83A1-F6EECF244321}">
                <p14:modId xmlns:p14="http://schemas.microsoft.com/office/powerpoint/2010/main" val="464020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FD5A37-DE48-4647-9E42-A76E428649A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C0EE291-BAFD-4031-BEB7-2F861FD77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908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924E-73BC-4E32-8C1F-2C6AAD3A913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49EC4BD6-680E-4A56-B1DE-A3BBACBDA0E1}"/>
              </a:ext>
            </a:extLst>
          </p:cNvPr>
          <p:cNvGraphicFramePr>
            <a:graphicFrameLocks noGrp="1"/>
          </p:cNvGraphicFramePr>
          <p:nvPr>
            <p:ph type="chart" sz="quarter" idx="13"/>
            <p:extLst>
              <p:ext uri="{D42A27DB-BD31-4B8C-83A1-F6EECF244321}">
                <p14:modId xmlns:p14="http://schemas.microsoft.com/office/powerpoint/2010/main" val="1689506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4D3BEE-A940-4BE7-9D45-D7C9BE0B7C7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7438292-ACF2-4460-96B9-49F47B2BD6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671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7A71-F3EC-4C9D-BDA3-3210C1BCA888}"/>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45CE99A2-AD5C-4FA7-99B1-A979F719E4F3}"/>
              </a:ext>
            </a:extLst>
          </p:cNvPr>
          <p:cNvGraphicFramePr>
            <a:graphicFrameLocks noGrp="1"/>
          </p:cNvGraphicFramePr>
          <p:nvPr>
            <p:ph type="tbl" sz="quarter" idx="13"/>
            <p:extLst>
              <p:ext uri="{D42A27DB-BD31-4B8C-83A1-F6EECF244321}">
                <p14:modId xmlns:p14="http://schemas.microsoft.com/office/powerpoint/2010/main" val="2807772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64583958"/>
                    </a:ext>
                  </a:extLst>
                </a:gridCol>
                <a:gridCol w="1069847">
                  <a:extLst>
                    <a:ext uri="{9D8B030D-6E8A-4147-A177-3AD203B41FA5}">
                      <a16:colId xmlns:a16="http://schemas.microsoft.com/office/drawing/2014/main" val="2816541937"/>
                    </a:ext>
                  </a:extLst>
                </a:gridCol>
                <a:gridCol w="740664">
                  <a:extLst>
                    <a:ext uri="{9D8B030D-6E8A-4147-A177-3AD203B41FA5}">
                      <a16:colId xmlns:a16="http://schemas.microsoft.com/office/drawing/2014/main" val="892614181"/>
                    </a:ext>
                  </a:extLst>
                </a:gridCol>
                <a:gridCol w="493776">
                  <a:extLst>
                    <a:ext uri="{9D8B030D-6E8A-4147-A177-3AD203B41FA5}">
                      <a16:colId xmlns:a16="http://schemas.microsoft.com/office/drawing/2014/main" val="8490842"/>
                    </a:ext>
                  </a:extLst>
                </a:gridCol>
                <a:gridCol w="493776">
                  <a:extLst>
                    <a:ext uri="{9D8B030D-6E8A-4147-A177-3AD203B41FA5}">
                      <a16:colId xmlns:a16="http://schemas.microsoft.com/office/drawing/2014/main" val="1079071098"/>
                    </a:ext>
                  </a:extLst>
                </a:gridCol>
                <a:gridCol w="493776">
                  <a:extLst>
                    <a:ext uri="{9D8B030D-6E8A-4147-A177-3AD203B41FA5}">
                      <a16:colId xmlns:a16="http://schemas.microsoft.com/office/drawing/2014/main" val="2250234899"/>
                    </a:ext>
                  </a:extLst>
                </a:gridCol>
                <a:gridCol w="493776">
                  <a:extLst>
                    <a:ext uri="{9D8B030D-6E8A-4147-A177-3AD203B41FA5}">
                      <a16:colId xmlns:a16="http://schemas.microsoft.com/office/drawing/2014/main" val="758520049"/>
                    </a:ext>
                  </a:extLst>
                </a:gridCol>
                <a:gridCol w="493776">
                  <a:extLst>
                    <a:ext uri="{9D8B030D-6E8A-4147-A177-3AD203B41FA5}">
                      <a16:colId xmlns:a16="http://schemas.microsoft.com/office/drawing/2014/main" val="3926206023"/>
                    </a:ext>
                  </a:extLst>
                </a:gridCol>
                <a:gridCol w="493776">
                  <a:extLst>
                    <a:ext uri="{9D8B030D-6E8A-4147-A177-3AD203B41FA5}">
                      <a16:colId xmlns:a16="http://schemas.microsoft.com/office/drawing/2014/main" val="2577468287"/>
                    </a:ext>
                  </a:extLst>
                </a:gridCol>
                <a:gridCol w="493776">
                  <a:extLst>
                    <a:ext uri="{9D8B030D-6E8A-4147-A177-3AD203B41FA5}">
                      <a16:colId xmlns:a16="http://schemas.microsoft.com/office/drawing/2014/main" val="3537602664"/>
                    </a:ext>
                  </a:extLst>
                </a:gridCol>
                <a:gridCol w="493776">
                  <a:extLst>
                    <a:ext uri="{9D8B030D-6E8A-4147-A177-3AD203B41FA5}">
                      <a16:colId xmlns:a16="http://schemas.microsoft.com/office/drawing/2014/main" val="4134868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8528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- 2019-12-12 20:38:04</a:t>
                      </a:r>
                      <a:r>
                        <a:rPr kumimoji="0" lang="en-US" sz="1000" b="0" i="0" u="none" strike="noStrike" kern="1200" cap="none" spc="0" normalizeH="0" baseline="0" noProof="0">
                          <a:ln>
                            <a:noFill/>
                          </a:ln>
                          <a:solidFill>
                            <a:prstClr val="black"/>
                          </a:solidFill>
                          <a:effectLst/>
                          <a:uLnTx/>
                          <a:uFillTx/>
                          <a:latin typeface="+mn-lt"/>
                          <a:ea typeface="+mn-ea"/>
                          <a:cs typeface="+mn-cs"/>
                        </a:rPr>
                        <a:t>
  Deran Yamada, our 2019 fall semester from University of Hawai‘i - Shidler College of Business, completed his FICOH internship today with a presentation on big data and its insurance applications to FICOH leaders. He’s pictured with mentor Christian L. (a former UH intern himself) and advisor Terri S. of our HR department.  Congratulations on a job well done!
#internshipprogram #bigdata #insurance #universityofhawaii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https://media-exp1.licdn.com/dms/image/C5622AQFZTdTc6EIHog/feedshare-shrink_800/0?e=1582156800&amp;v=beta&amp;t=4BnJFGTC92GwX-sUfu6XGFZ_bj1po_Fi9zAsWzWMYKA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0.081490104772992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030583"/>
                  </a:ext>
                </a:extLst>
              </a:tr>
            </a:tbl>
          </a:graphicData>
        </a:graphic>
      </p:graphicFrame>
      <p:sp>
        <p:nvSpPr>
          <p:cNvPr id="4" name="Text Placeholder 3">
            <a:extLst>
              <a:ext uri="{FF2B5EF4-FFF2-40B4-BE49-F238E27FC236}">
                <a16:creationId xmlns:a16="http://schemas.microsoft.com/office/drawing/2014/main" id="{3E2A0F2C-A970-4BE6-9374-982F8109B91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55820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78748-D26C-4DA9-B79F-10ECDE695A11}"/>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A2AF296B-3622-4466-BA6A-93E9CA332E3A}"/>
              </a:ext>
            </a:extLst>
          </p:cNvPr>
          <p:cNvGraphicFramePr>
            <a:graphicFrameLocks noGrp="1"/>
          </p:cNvGraphicFramePr>
          <p:nvPr>
            <p:ph type="tbl" sz="quarter" idx="13"/>
            <p:extLst>
              <p:ext uri="{D42A27DB-BD31-4B8C-83A1-F6EECF244321}">
                <p14:modId xmlns:p14="http://schemas.microsoft.com/office/powerpoint/2010/main" val="2790316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91086486"/>
                    </a:ext>
                  </a:extLst>
                </a:gridCol>
                <a:gridCol w="1069847">
                  <a:extLst>
                    <a:ext uri="{9D8B030D-6E8A-4147-A177-3AD203B41FA5}">
                      <a16:colId xmlns:a16="http://schemas.microsoft.com/office/drawing/2014/main" val="2425381065"/>
                    </a:ext>
                  </a:extLst>
                </a:gridCol>
                <a:gridCol w="740664">
                  <a:extLst>
                    <a:ext uri="{9D8B030D-6E8A-4147-A177-3AD203B41FA5}">
                      <a16:colId xmlns:a16="http://schemas.microsoft.com/office/drawing/2014/main" val="3561513540"/>
                    </a:ext>
                  </a:extLst>
                </a:gridCol>
                <a:gridCol w="493776">
                  <a:extLst>
                    <a:ext uri="{9D8B030D-6E8A-4147-A177-3AD203B41FA5}">
                      <a16:colId xmlns:a16="http://schemas.microsoft.com/office/drawing/2014/main" val="2226424131"/>
                    </a:ext>
                  </a:extLst>
                </a:gridCol>
                <a:gridCol w="493776">
                  <a:extLst>
                    <a:ext uri="{9D8B030D-6E8A-4147-A177-3AD203B41FA5}">
                      <a16:colId xmlns:a16="http://schemas.microsoft.com/office/drawing/2014/main" val="655130745"/>
                    </a:ext>
                  </a:extLst>
                </a:gridCol>
                <a:gridCol w="493776">
                  <a:extLst>
                    <a:ext uri="{9D8B030D-6E8A-4147-A177-3AD203B41FA5}">
                      <a16:colId xmlns:a16="http://schemas.microsoft.com/office/drawing/2014/main" val="2420701321"/>
                    </a:ext>
                  </a:extLst>
                </a:gridCol>
                <a:gridCol w="493776">
                  <a:extLst>
                    <a:ext uri="{9D8B030D-6E8A-4147-A177-3AD203B41FA5}">
                      <a16:colId xmlns:a16="http://schemas.microsoft.com/office/drawing/2014/main" val="1182389565"/>
                    </a:ext>
                  </a:extLst>
                </a:gridCol>
                <a:gridCol w="493776">
                  <a:extLst>
                    <a:ext uri="{9D8B030D-6E8A-4147-A177-3AD203B41FA5}">
                      <a16:colId xmlns:a16="http://schemas.microsoft.com/office/drawing/2014/main" val="1462326090"/>
                    </a:ext>
                  </a:extLst>
                </a:gridCol>
                <a:gridCol w="493776">
                  <a:extLst>
                    <a:ext uri="{9D8B030D-6E8A-4147-A177-3AD203B41FA5}">
                      <a16:colId xmlns:a16="http://schemas.microsoft.com/office/drawing/2014/main" val="2926232685"/>
                    </a:ext>
                  </a:extLst>
                </a:gridCol>
                <a:gridCol w="493776">
                  <a:extLst>
                    <a:ext uri="{9D8B030D-6E8A-4147-A177-3AD203B41FA5}">
                      <a16:colId xmlns:a16="http://schemas.microsoft.com/office/drawing/2014/main" val="1757707368"/>
                    </a:ext>
                  </a:extLst>
                </a:gridCol>
                <a:gridCol w="493776">
                  <a:extLst>
                    <a:ext uri="{9D8B030D-6E8A-4147-A177-3AD203B41FA5}">
                      <a16:colId xmlns:a16="http://schemas.microsoft.com/office/drawing/2014/main" val="3915017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995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- 2019-12-10 19:58:28</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FICOH associates and their families got into the holiday spirit at our annual Brunch with Santa event. Every year, a committee of #teamficoh associates and volunteers organize and staff the event for their fellow associates and their little ones. The morning was spent doing all kinds of fun activities including games, cookie decorating, balloon art, and pictures with Mr. Claus. 
#holidayseason #Santa #happyholidays #teamficoh #committee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https://media-exp1.licdn.com/dms/image/C5622AQE7qvd5UgbIcw/feedshare-shrink_800/0?e=1582156800&amp;v=beta&amp;t=fjqfrcBt7avGFowy8VnbyeWP3h9wP5Febw-JnyoZ2yE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0.1765543426673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0330476"/>
                  </a:ext>
                </a:extLst>
              </a:tr>
            </a:tbl>
          </a:graphicData>
        </a:graphic>
      </p:graphicFrame>
      <p:sp>
        <p:nvSpPr>
          <p:cNvPr id="4" name="Text Placeholder 3">
            <a:extLst>
              <a:ext uri="{FF2B5EF4-FFF2-40B4-BE49-F238E27FC236}">
                <a16:creationId xmlns:a16="http://schemas.microsoft.com/office/drawing/2014/main" id="{5FBBA23B-0DE4-4C6A-84FA-7D86A59621A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2258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9D0F-3D0D-4517-9FA8-075AD1EA754E}"/>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770CE082-8E26-46CE-8FDE-0FE9D7D1D710}"/>
              </a:ext>
            </a:extLst>
          </p:cNvPr>
          <p:cNvGraphicFramePr>
            <a:graphicFrameLocks noGrp="1"/>
          </p:cNvGraphicFramePr>
          <p:nvPr>
            <p:ph type="tbl" sz="quarter" idx="13"/>
            <p:extLst>
              <p:ext uri="{D42A27DB-BD31-4B8C-83A1-F6EECF244321}">
                <p14:modId xmlns:p14="http://schemas.microsoft.com/office/powerpoint/2010/main" val="26573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71075078"/>
                    </a:ext>
                  </a:extLst>
                </a:gridCol>
                <a:gridCol w="1069847">
                  <a:extLst>
                    <a:ext uri="{9D8B030D-6E8A-4147-A177-3AD203B41FA5}">
                      <a16:colId xmlns:a16="http://schemas.microsoft.com/office/drawing/2014/main" val="3304965007"/>
                    </a:ext>
                  </a:extLst>
                </a:gridCol>
                <a:gridCol w="740664">
                  <a:extLst>
                    <a:ext uri="{9D8B030D-6E8A-4147-A177-3AD203B41FA5}">
                      <a16:colId xmlns:a16="http://schemas.microsoft.com/office/drawing/2014/main" val="948784830"/>
                    </a:ext>
                  </a:extLst>
                </a:gridCol>
                <a:gridCol w="493776">
                  <a:extLst>
                    <a:ext uri="{9D8B030D-6E8A-4147-A177-3AD203B41FA5}">
                      <a16:colId xmlns:a16="http://schemas.microsoft.com/office/drawing/2014/main" val="2400711756"/>
                    </a:ext>
                  </a:extLst>
                </a:gridCol>
                <a:gridCol w="493776">
                  <a:extLst>
                    <a:ext uri="{9D8B030D-6E8A-4147-A177-3AD203B41FA5}">
                      <a16:colId xmlns:a16="http://schemas.microsoft.com/office/drawing/2014/main" val="4214204084"/>
                    </a:ext>
                  </a:extLst>
                </a:gridCol>
                <a:gridCol w="493776">
                  <a:extLst>
                    <a:ext uri="{9D8B030D-6E8A-4147-A177-3AD203B41FA5}">
                      <a16:colId xmlns:a16="http://schemas.microsoft.com/office/drawing/2014/main" val="506675844"/>
                    </a:ext>
                  </a:extLst>
                </a:gridCol>
                <a:gridCol w="493776">
                  <a:extLst>
                    <a:ext uri="{9D8B030D-6E8A-4147-A177-3AD203B41FA5}">
                      <a16:colId xmlns:a16="http://schemas.microsoft.com/office/drawing/2014/main" val="3647439186"/>
                    </a:ext>
                  </a:extLst>
                </a:gridCol>
                <a:gridCol w="493776">
                  <a:extLst>
                    <a:ext uri="{9D8B030D-6E8A-4147-A177-3AD203B41FA5}">
                      <a16:colId xmlns:a16="http://schemas.microsoft.com/office/drawing/2014/main" val="3652890545"/>
                    </a:ext>
                  </a:extLst>
                </a:gridCol>
                <a:gridCol w="493776">
                  <a:extLst>
                    <a:ext uri="{9D8B030D-6E8A-4147-A177-3AD203B41FA5}">
                      <a16:colId xmlns:a16="http://schemas.microsoft.com/office/drawing/2014/main" val="2802758036"/>
                    </a:ext>
                  </a:extLst>
                </a:gridCol>
                <a:gridCol w="493776">
                  <a:extLst>
                    <a:ext uri="{9D8B030D-6E8A-4147-A177-3AD203B41FA5}">
                      <a16:colId xmlns:a16="http://schemas.microsoft.com/office/drawing/2014/main" val="4205320394"/>
                    </a:ext>
                  </a:extLst>
                </a:gridCol>
                <a:gridCol w="493776">
                  <a:extLst>
                    <a:ext uri="{9D8B030D-6E8A-4147-A177-3AD203B41FA5}">
                      <a16:colId xmlns:a16="http://schemas.microsoft.com/office/drawing/2014/main" val="324975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2668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- 2019-12-23 19:03:34</a:t>
                      </a:r>
                      <a:r>
                        <a:rPr kumimoji="0" lang="en-US" sz="1000" b="0" i="0" u="none" strike="noStrike" kern="1200" cap="none" spc="0" normalizeH="0" baseline="0" noProof="0">
                          <a:ln>
                            <a:noFill/>
                          </a:ln>
                          <a:solidFill>
                            <a:prstClr val="black"/>
                          </a:solidFill>
                          <a:effectLst/>
                          <a:uLnTx/>
                          <a:uFillTx/>
                          <a:latin typeface="+mn-lt"/>
                          <a:ea typeface="+mn-ea"/>
                          <a:cs typeface="+mn-cs"/>
                        </a:rPr>
                        <a:t>
  #Christmas came a few days early for the Costa family. First Insurance, Central Body &amp; Paint, &amp; Helping Hands Hawaii teamed up to gift the Costa's a 2012 Hyundai Sonata. Mahalo to Central Body and Paint, Windward Dodge Chrysler Jeep Hyundai, and Pacific Jobbers for the donated parts and services.
The Costa’s were identified as a deserving client through Helping Hands Hawaii's Adopt a Family Program. 
#giftofgiving #holidaygiving #adoptafamily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https://media-exp1.licdn.com/dms/image/C5622AQHYAh32nVjWGg/feedshare-shrink_800/0?e=1582156800&amp;v=beta&amp;t=LAw_qUNUQUGNk38bqnCMLvwkykGrPfbDLmxfuuuWkFI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07:12:25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0.19563780568407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0551902"/>
                  </a:ext>
                </a:extLst>
              </a:tr>
            </a:tbl>
          </a:graphicData>
        </a:graphic>
      </p:graphicFrame>
      <p:sp>
        <p:nvSpPr>
          <p:cNvPr id="4" name="Text Placeholder 3">
            <a:extLst>
              <a:ext uri="{FF2B5EF4-FFF2-40B4-BE49-F238E27FC236}">
                <a16:creationId xmlns:a16="http://schemas.microsoft.com/office/drawing/2014/main" id="{F55D7B30-FF45-4A41-8BE0-6AA570ABDC9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77007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2314B-9DA9-4BA7-A532-25A57625DE4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126F394-E0C8-40E6-8778-08B6F77082B1}"/>
              </a:ext>
            </a:extLst>
          </p:cNvPr>
          <p:cNvGraphicFramePr>
            <a:graphicFrameLocks noGrp="1"/>
          </p:cNvGraphicFramePr>
          <p:nvPr>
            <p:ph type="tbl" sz="quarter" idx="13"/>
            <p:extLst>
              <p:ext uri="{D42A27DB-BD31-4B8C-83A1-F6EECF244321}">
                <p14:modId xmlns:p14="http://schemas.microsoft.com/office/powerpoint/2010/main" val="3126152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1393343"/>
                    </a:ext>
                  </a:extLst>
                </a:gridCol>
                <a:gridCol w="658368">
                  <a:extLst>
                    <a:ext uri="{9D8B030D-6E8A-4147-A177-3AD203B41FA5}">
                      <a16:colId xmlns:a16="http://schemas.microsoft.com/office/drawing/2014/main" val="1891705776"/>
                    </a:ext>
                  </a:extLst>
                </a:gridCol>
                <a:gridCol w="658368">
                  <a:extLst>
                    <a:ext uri="{9D8B030D-6E8A-4147-A177-3AD203B41FA5}">
                      <a16:colId xmlns:a16="http://schemas.microsoft.com/office/drawing/2014/main" val="2013757360"/>
                    </a:ext>
                  </a:extLst>
                </a:gridCol>
                <a:gridCol w="658368">
                  <a:extLst>
                    <a:ext uri="{9D8B030D-6E8A-4147-A177-3AD203B41FA5}">
                      <a16:colId xmlns:a16="http://schemas.microsoft.com/office/drawing/2014/main" val="3822633030"/>
                    </a:ext>
                  </a:extLst>
                </a:gridCol>
                <a:gridCol w="658368">
                  <a:extLst>
                    <a:ext uri="{9D8B030D-6E8A-4147-A177-3AD203B41FA5}">
                      <a16:colId xmlns:a16="http://schemas.microsoft.com/office/drawing/2014/main" val="2279176378"/>
                    </a:ext>
                  </a:extLst>
                </a:gridCol>
                <a:gridCol w="658368">
                  <a:extLst>
                    <a:ext uri="{9D8B030D-6E8A-4147-A177-3AD203B41FA5}">
                      <a16:colId xmlns:a16="http://schemas.microsoft.com/office/drawing/2014/main" val="3634777073"/>
                    </a:ext>
                  </a:extLst>
                </a:gridCol>
                <a:gridCol w="658368">
                  <a:extLst>
                    <a:ext uri="{9D8B030D-6E8A-4147-A177-3AD203B41FA5}">
                      <a16:colId xmlns:a16="http://schemas.microsoft.com/office/drawing/2014/main" val="3886300358"/>
                    </a:ext>
                  </a:extLst>
                </a:gridCol>
                <a:gridCol w="658368">
                  <a:extLst>
                    <a:ext uri="{9D8B030D-6E8A-4147-A177-3AD203B41FA5}">
                      <a16:colId xmlns:a16="http://schemas.microsoft.com/office/drawing/2014/main" val="134946219"/>
                    </a:ext>
                  </a:extLst>
                </a:gridCol>
                <a:gridCol w="658368">
                  <a:extLst>
                    <a:ext uri="{9D8B030D-6E8A-4147-A177-3AD203B41FA5}">
                      <a16:colId xmlns:a16="http://schemas.microsoft.com/office/drawing/2014/main" val="49550869"/>
                    </a:ext>
                  </a:extLst>
                </a:gridCol>
                <a:gridCol w="658368">
                  <a:extLst>
                    <a:ext uri="{9D8B030D-6E8A-4147-A177-3AD203B41FA5}">
                      <a16:colId xmlns:a16="http://schemas.microsoft.com/office/drawing/2014/main" val="41204084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91220523"/>
                  </a:ext>
                </a:extLst>
              </a:tr>
              <a:tr h="370840">
                <a:tc>
                  <a:txBody>
                    <a:bodyPr/>
                    <a:lstStyle/>
                    <a:p>
                      <a:r>
                        <a:rPr lang="en-US" sz="1000"/>
                        <a:t>firstinshi</a:t>
                      </a:r>
                    </a:p>
                  </a:txBody>
                  <a:tcPr/>
                </a:tc>
                <a:tc>
                  <a:txBody>
                    <a:bodyPr/>
                    <a:lstStyle/>
                    <a:p>
                      <a:r>
                        <a:rPr lang="en-US" sz="1000"/>
                        <a:t>2490</a:t>
                      </a:r>
                    </a:p>
                  </a:txBody>
                  <a:tcPr/>
                </a:tc>
                <a:tc>
                  <a:txBody>
                    <a:bodyPr/>
                    <a:lstStyle/>
                    <a:p>
                      <a:r>
                        <a:rPr lang="en-US" sz="1000"/>
                        <a:t>21</a:t>
                      </a:r>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16</a:t>
                      </a:r>
                    </a:p>
                  </a:txBody>
                  <a:tcPr/>
                </a:tc>
                <a:tc>
                  <a:txBody>
                    <a:bodyPr/>
                    <a:lstStyle/>
                    <a:p>
                      <a:r>
                        <a:rPr lang="en-US" sz="1000"/>
                        <a:t>533</a:t>
                      </a:r>
                    </a:p>
                  </a:txBody>
                  <a:tcPr/>
                </a:tc>
                <a:tc>
                  <a:txBody>
                    <a:bodyPr/>
                    <a:lstStyle/>
                    <a:p>
                      <a:r>
                        <a:rPr lang="en-US" sz="1000"/>
                        <a:t>4</a:t>
                      </a:r>
                    </a:p>
                  </a:txBody>
                  <a:tcPr/>
                </a:tc>
                <a:tc>
                  <a:txBody>
                    <a:bodyPr/>
                    <a:lstStyle/>
                    <a:p>
                      <a:r>
                        <a:rPr lang="en-US" sz="1000"/>
                        <a:t>1.3539 %</a:t>
                      </a:r>
                    </a:p>
                  </a:txBody>
                  <a:tcPr/>
                </a:tc>
                <a:extLst>
                  <a:ext uri="{0D108BD9-81ED-4DB2-BD59-A6C34878D82A}">
                    <a16:rowId xmlns:a16="http://schemas.microsoft.com/office/drawing/2014/main" val="2628739269"/>
                  </a:ext>
                </a:extLst>
              </a:tr>
            </a:tbl>
          </a:graphicData>
        </a:graphic>
      </p:graphicFrame>
      <p:sp>
        <p:nvSpPr>
          <p:cNvPr id="4" name="Text Placeholder 3">
            <a:extLst>
              <a:ext uri="{FF2B5EF4-FFF2-40B4-BE49-F238E27FC236}">
                <a16:creationId xmlns:a16="http://schemas.microsoft.com/office/drawing/2014/main" id="{8DB1E255-0AB2-4800-8262-523293E2A91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25513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E02AA-B4ED-4CFE-B6C9-E1E65E41EA8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E9F3FC1-DF4B-4320-87D3-17BB883A15A1}"/>
              </a:ext>
            </a:extLst>
          </p:cNvPr>
          <p:cNvGraphicFramePr>
            <a:graphicFrameLocks noGrp="1"/>
          </p:cNvGraphicFramePr>
          <p:nvPr>
            <p:ph type="chart" sz="quarter" idx="13"/>
            <p:extLst>
              <p:ext uri="{D42A27DB-BD31-4B8C-83A1-F6EECF244321}">
                <p14:modId xmlns:p14="http://schemas.microsoft.com/office/powerpoint/2010/main" val="682866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1093F-A492-4FAF-BB6B-1778B6F18DC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BF25B38-E417-429F-B52F-4FDBDF416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186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B669-B618-4CC7-8786-E33D09C02144}"/>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3E2B6A5-5711-495D-8779-9A5F6CC413AD}"/>
              </a:ext>
            </a:extLst>
          </p:cNvPr>
          <p:cNvGraphicFramePr>
            <a:graphicFrameLocks noGrp="1"/>
          </p:cNvGraphicFramePr>
          <p:nvPr>
            <p:ph type="chart" sz="quarter" idx="13"/>
            <p:extLst>
              <p:ext uri="{D42A27DB-BD31-4B8C-83A1-F6EECF244321}">
                <p14:modId xmlns:p14="http://schemas.microsoft.com/office/powerpoint/2010/main" val="148620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A04C2-9ED8-4D96-9FD3-BE66664DD09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1F4FFB5-B4F2-413C-84E0-9A45C6133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030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67FE-F4E6-4088-99CC-E598614E28D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4169855-74AA-4DFA-9207-4520B0B98A6C}"/>
              </a:ext>
            </a:extLst>
          </p:cNvPr>
          <p:cNvGraphicFramePr>
            <a:graphicFrameLocks noGrp="1"/>
          </p:cNvGraphicFramePr>
          <p:nvPr>
            <p:ph type="chart" sz="quarter" idx="13"/>
            <p:extLst>
              <p:ext uri="{D42A27DB-BD31-4B8C-83A1-F6EECF244321}">
                <p14:modId xmlns:p14="http://schemas.microsoft.com/office/powerpoint/2010/main" val="4220521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083D7-B367-4422-8283-CDC85BD0BC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8782DD-62D8-4FE7-901A-3D1934554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141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22299-2D36-4FEA-9421-F97625335C10}"/>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356A2232-1245-46A9-B64E-4C01805E9629}"/>
              </a:ext>
            </a:extLst>
          </p:cNvPr>
          <p:cNvGraphicFramePr>
            <a:graphicFrameLocks noGrp="1"/>
          </p:cNvGraphicFramePr>
          <p:nvPr>
            <p:ph type="tbl" sz="quarter" idx="13"/>
            <p:extLst>
              <p:ext uri="{D42A27DB-BD31-4B8C-83A1-F6EECF244321}">
                <p14:modId xmlns:p14="http://schemas.microsoft.com/office/powerpoint/2010/main" val="26974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6653069"/>
                    </a:ext>
                  </a:extLst>
                </a:gridCol>
                <a:gridCol w="987552">
                  <a:extLst>
                    <a:ext uri="{9D8B030D-6E8A-4147-A177-3AD203B41FA5}">
                      <a16:colId xmlns:a16="http://schemas.microsoft.com/office/drawing/2014/main" val="4291514206"/>
                    </a:ext>
                  </a:extLst>
                </a:gridCol>
                <a:gridCol w="987552">
                  <a:extLst>
                    <a:ext uri="{9D8B030D-6E8A-4147-A177-3AD203B41FA5}">
                      <a16:colId xmlns:a16="http://schemas.microsoft.com/office/drawing/2014/main" val="541195325"/>
                    </a:ext>
                  </a:extLst>
                </a:gridCol>
                <a:gridCol w="987552">
                  <a:extLst>
                    <a:ext uri="{9D8B030D-6E8A-4147-A177-3AD203B41FA5}">
                      <a16:colId xmlns:a16="http://schemas.microsoft.com/office/drawing/2014/main" val="314144761"/>
                    </a:ext>
                  </a:extLst>
                </a:gridCol>
                <a:gridCol w="987552">
                  <a:extLst>
                    <a:ext uri="{9D8B030D-6E8A-4147-A177-3AD203B41FA5}">
                      <a16:colId xmlns:a16="http://schemas.microsoft.com/office/drawing/2014/main" val="211164692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92229297"/>
                  </a:ext>
                </a:extLst>
              </a:tr>
              <a:tr h="370840">
                <a:tc>
                  <a:txBody>
                    <a:bodyPr/>
                    <a:lstStyle/>
                    <a:p>
                      <a:r>
                        <a:rPr lang="en-US" sz="1000" b="1"/>
                        <a:t>firstinshi - 2019-12-09 20:43:57</a:t>
                      </a:r>
                      <a:r>
                        <a:rPr lang="en-US" sz="1000"/>
                        <a:t>
 Santa visited FICOH early this year! 🎅🏼 Over the weekend, FICOH associates and their families got into the holiday spirit at our annual Brunch with Santa event. The morning was spent doing all kinds of fun activities including games, cookie decorating, balloon art, and pictures with Mr. Claus.
#holidayseason #Santaclaus #brunchwithsanta #happyholidays #teamficoh</a:t>
                      </a:r>
                    </a:p>
                  </a:txBody>
                  <a:tcPr/>
                </a:tc>
                <a:tc>
                  <a:txBody>
                    <a:bodyPr/>
                    <a:lstStyle/>
                    <a:p>
                      <a:r>
                        <a:rPr lang="en-US" sz="1000"/>
                        <a:t>52</a:t>
                      </a:r>
                    </a:p>
                  </a:txBody>
                  <a:tcPr/>
                </a:tc>
                <a:tc>
                  <a:txBody>
                    <a:bodyPr/>
                    <a:lstStyle/>
                    <a:p>
                      <a:r>
                        <a:rPr lang="en-US" sz="1000"/>
                        <a:t>0</a:t>
                      </a:r>
                    </a:p>
                  </a:txBody>
                  <a:tcPr/>
                </a:tc>
                <a:tc>
                  <a:txBody>
                    <a:bodyPr/>
                    <a:lstStyle/>
                    <a:p>
                      <a:r>
                        <a:rPr lang="en-US" sz="1000"/>
                        <a:t>2.0917 %</a:t>
                      </a:r>
                    </a:p>
                  </a:txBody>
                  <a:tcPr/>
                </a:tc>
                <a:tc>
                  <a:txBody>
                    <a:bodyPr/>
                    <a:lstStyle/>
                    <a:p>
                      <a:r>
                        <a:rPr lang="en-US" sz="1000"/>
                        <a:t>Carousel</a:t>
                      </a:r>
                    </a:p>
                  </a:txBody>
                  <a:tcPr/>
                </a:tc>
                <a:extLst>
                  <a:ext uri="{0D108BD9-81ED-4DB2-BD59-A6C34878D82A}">
                    <a16:rowId xmlns:a16="http://schemas.microsoft.com/office/drawing/2014/main" val="693049651"/>
                  </a:ext>
                </a:extLst>
              </a:tr>
              <a:tr h="370840">
                <a:tc>
                  <a:txBody>
                    <a:bodyPr/>
                    <a:lstStyle/>
                    <a:p>
                      <a:r>
                        <a:rPr lang="en-US" sz="1000" b="1"/>
                        <a:t>firstinshi - 2019-12-20 21:08:36</a:t>
                      </a:r>
                      <a:r>
                        <a:rPr lang="en-US" sz="1000"/>
                        <a:t>
 Members of #TeamFICOH came to worked dressed in festive sweaters to celebrate #NationalUglySweaterDay! 🎅🎄</a:t>
                      </a:r>
                    </a:p>
                  </a:txBody>
                  <a:tcPr/>
                </a:tc>
                <a:tc>
                  <a:txBody>
                    <a:bodyPr/>
                    <a:lstStyle/>
                    <a:p>
                      <a:r>
                        <a:rPr lang="en-US" sz="1000"/>
                        <a:t>48</a:t>
                      </a:r>
                    </a:p>
                  </a:txBody>
                  <a:tcPr/>
                </a:tc>
                <a:tc>
                  <a:txBody>
                    <a:bodyPr/>
                    <a:lstStyle/>
                    <a:p>
                      <a:r>
                        <a:rPr lang="en-US" sz="1000"/>
                        <a:t>0</a:t>
                      </a:r>
                    </a:p>
                  </a:txBody>
                  <a:tcPr/>
                </a:tc>
                <a:tc>
                  <a:txBody>
                    <a:bodyPr/>
                    <a:lstStyle/>
                    <a:p>
                      <a:r>
                        <a:rPr lang="en-US" sz="1000"/>
                        <a:t>1.9238 %</a:t>
                      </a:r>
                    </a:p>
                  </a:txBody>
                  <a:tcPr/>
                </a:tc>
                <a:tc>
                  <a:txBody>
                    <a:bodyPr/>
                    <a:lstStyle/>
                    <a:p>
                      <a:r>
                        <a:rPr lang="en-US" sz="1000"/>
                        <a:t>Carousel</a:t>
                      </a:r>
                    </a:p>
                  </a:txBody>
                  <a:tcPr/>
                </a:tc>
                <a:extLst>
                  <a:ext uri="{0D108BD9-81ED-4DB2-BD59-A6C34878D82A}">
                    <a16:rowId xmlns:a16="http://schemas.microsoft.com/office/drawing/2014/main" val="2611641615"/>
                  </a:ext>
                </a:extLst>
              </a:tr>
              <a:tr h="370840">
                <a:tc>
                  <a:txBody>
                    <a:bodyPr/>
                    <a:lstStyle/>
                    <a:p>
                      <a:r>
                        <a:rPr lang="en-US" sz="1000" b="1"/>
                        <a:t>firstinshi - 2019-12-17 20:52:40</a:t>
                      </a:r>
                      <a:r>
                        <a:rPr lang="en-US" sz="1000"/>
                        <a:t>
 #TeamFICOH loves giving back, especially during the #holidayseason! Last week at our annual holiday party, associates brought in toys for the children of hugshawaii. HUGS supports Hawaii families with a child up to age 21 who has been diagnosed with a life-threatening illness or disease.
#teamficoh #toydrive #holidaygiving</a:t>
                      </a:r>
                    </a:p>
                  </a:txBody>
                  <a:tcPr/>
                </a:tc>
                <a:tc>
                  <a:txBody>
                    <a:bodyPr/>
                    <a:lstStyle/>
                    <a:p>
                      <a:r>
                        <a:rPr lang="en-US" sz="1000"/>
                        <a:t>42</a:t>
                      </a:r>
                    </a:p>
                  </a:txBody>
                  <a:tcPr/>
                </a:tc>
                <a:tc>
                  <a:txBody>
                    <a:bodyPr/>
                    <a:lstStyle/>
                    <a:p>
                      <a:r>
                        <a:rPr lang="en-US" sz="1000"/>
                        <a:t>0</a:t>
                      </a:r>
                    </a:p>
                  </a:txBody>
                  <a:tcPr/>
                </a:tc>
                <a:tc>
                  <a:txBody>
                    <a:bodyPr/>
                    <a:lstStyle/>
                    <a:p>
                      <a:r>
                        <a:rPr lang="en-US" sz="1000"/>
                        <a:t>1.6840 %</a:t>
                      </a:r>
                    </a:p>
                  </a:txBody>
                  <a:tcPr/>
                </a:tc>
                <a:tc>
                  <a:txBody>
                    <a:bodyPr/>
                    <a:lstStyle/>
                    <a:p>
                      <a:r>
                        <a:rPr lang="en-US" sz="1000"/>
                        <a:t>Image</a:t>
                      </a:r>
                    </a:p>
                  </a:txBody>
                  <a:tcPr/>
                </a:tc>
                <a:extLst>
                  <a:ext uri="{0D108BD9-81ED-4DB2-BD59-A6C34878D82A}">
                    <a16:rowId xmlns:a16="http://schemas.microsoft.com/office/drawing/2014/main" val="1346042946"/>
                  </a:ext>
                </a:extLst>
              </a:tr>
            </a:tbl>
          </a:graphicData>
        </a:graphic>
      </p:graphicFrame>
      <p:sp>
        <p:nvSpPr>
          <p:cNvPr id="4" name="Text Placeholder 3">
            <a:extLst>
              <a:ext uri="{FF2B5EF4-FFF2-40B4-BE49-F238E27FC236}">
                <a16:creationId xmlns:a16="http://schemas.microsoft.com/office/drawing/2014/main" id="{7764E0BF-7A38-469E-B3A8-00EFBD4AD14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38130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DC7AD-2DD7-4853-A2F7-2C44D6097974}"/>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79742B8F-8E17-4E38-9CD9-6ADF95065143}"/>
              </a:ext>
            </a:extLst>
          </p:cNvPr>
          <p:cNvGraphicFramePr>
            <a:graphicFrameLocks noGrp="1"/>
          </p:cNvGraphicFramePr>
          <p:nvPr>
            <p:ph type="tbl" sz="quarter" idx="13"/>
            <p:extLst>
              <p:ext uri="{D42A27DB-BD31-4B8C-83A1-F6EECF244321}">
                <p14:modId xmlns:p14="http://schemas.microsoft.com/office/powerpoint/2010/main" val="217573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82322972"/>
                    </a:ext>
                  </a:extLst>
                </a:gridCol>
                <a:gridCol w="658368">
                  <a:extLst>
                    <a:ext uri="{9D8B030D-6E8A-4147-A177-3AD203B41FA5}">
                      <a16:colId xmlns:a16="http://schemas.microsoft.com/office/drawing/2014/main" val="457750370"/>
                    </a:ext>
                  </a:extLst>
                </a:gridCol>
                <a:gridCol w="658368">
                  <a:extLst>
                    <a:ext uri="{9D8B030D-6E8A-4147-A177-3AD203B41FA5}">
                      <a16:colId xmlns:a16="http://schemas.microsoft.com/office/drawing/2014/main" val="1597253183"/>
                    </a:ext>
                  </a:extLst>
                </a:gridCol>
                <a:gridCol w="329184">
                  <a:extLst>
                    <a:ext uri="{9D8B030D-6E8A-4147-A177-3AD203B41FA5}">
                      <a16:colId xmlns:a16="http://schemas.microsoft.com/office/drawing/2014/main" val="656050525"/>
                    </a:ext>
                  </a:extLst>
                </a:gridCol>
                <a:gridCol w="329184">
                  <a:extLst>
                    <a:ext uri="{9D8B030D-6E8A-4147-A177-3AD203B41FA5}">
                      <a16:colId xmlns:a16="http://schemas.microsoft.com/office/drawing/2014/main" val="1153620561"/>
                    </a:ext>
                  </a:extLst>
                </a:gridCol>
                <a:gridCol w="658368">
                  <a:extLst>
                    <a:ext uri="{9D8B030D-6E8A-4147-A177-3AD203B41FA5}">
                      <a16:colId xmlns:a16="http://schemas.microsoft.com/office/drawing/2014/main" val="82250780"/>
                    </a:ext>
                  </a:extLst>
                </a:gridCol>
                <a:gridCol w="658368">
                  <a:extLst>
                    <a:ext uri="{9D8B030D-6E8A-4147-A177-3AD203B41FA5}">
                      <a16:colId xmlns:a16="http://schemas.microsoft.com/office/drawing/2014/main" val="1030432122"/>
                    </a:ext>
                  </a:extLst>
                </a:gridCol>
                <a:gridCol w="658368">
                  <a:extLst>
                    <a:ext uri="{9D8B030D-6E8A-4147-A177-3AD203B41FA5}">
                      <a16:colId xmlns:a16="http://schemas.microsoft.com/office/drawing/2014/main" val="580874700"/>
                    </a:ext>
                  </a:extLst>
                </a:gridCol>
                <a:gridCol w="658368">
                  <a:extLst>
                    <a:ext uri="{9D8B030D-6E8A-4147-A177-3AD203B41FA5}">
                      <a16:colId xmlns:a16="http://schemas.microsoft.com/office/drawing/2014/main" val="3406554000"/>
                    </a:ext>
                  </a:extLst>
                </a:gridCol>
                <a:gridCol w="658368">
                  <a:extLst>
                    <a:ext uri="{9D8B030D-6E8A-4147-A177-3AD203B41FA5}">
                      <a16:colId xmlns:a16="http://schemas.microsoft.com/office/drawing/2014/main" val="242249031"/>
                    </a:ext>
                  </a:extLst>
                </a:gridCol>
                <a:gridCol w="658368">
                  <a:extLst>
                    <a:ext uri="{9D8B030D-6E8A-4147-A177-3AD203B41FA5}">
                      <a16:colId xmlns:a16="http://schemas.microsoft.com/office/drawing/2014/main" val="126000103"/>
                    </a:ext>
                  </a:extLst>
                </a:gridCol>
                <a:gridCol w="658368">
                  <a:extLst>
                    <a:ext uri="{9D8B030D-6E8A-4147-A177-3AD203B41FA5}">
                      <a16:colId xmlns:a16="http://schemas.microsoft.com/office/drawing/2014/main" val="180592379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21732025"/>
                  </a:ext>
                </a:extLst>
              </a:tr>
              <a:tr h="370840">
                <a:tc>
                  <a:txBody>
                    <a:bodyPr/>
                    <a:lstStyle/>
                    <a:p>
                      <a:r>
                        <a:rPr lang="en-US" sz="1000"/>
                        <a:t>firstinshi</a:t>
                      </a:r>
                    </a:p>
                  </a:txBody>
                  <a:tcPr/>
                </a:tc>
                <a:tc>
                  <a:txBody>
                    <a:bodyPr/>
                    <a:lstStyle/>
                    <a:p>
                      <a:r>
                        <a:rPr lang="en-US" sz="1000"/>
                        <a:t>20</a:t>
                      </a:r>
                    </a:p>
                  </a:txBody>
                  <a:tcPr/>
                </a:tc>
                <a:tc>
                  <a:txBody>
                    <a:bodyPr/>
                    <a:lstStyle/>
                    <a:p>
                      <a:r>
                        <a:rPr lang="en-US" sz="1000"/>
                        <a:t>0.7635</a:t>
                      </a:r>
                    </a:p>
                  </a:txBody>
                  <a:tcPr/>
                </a:tc>
                <a:tc>
                  <a:txBody>
                    <a:bodyPr/>
                    <a:lstStyle/>
                    <a:p>
                      <a:r>
                        <a:rPr lang="en-US" sz="1000"/>
                        <a:t>8.35</a:t>
                      </a:r>
                    </a:p>
                  </a:txBody>
                  <a:tcPr/>
                </a:tc>
                <a:tc>
                  <a:txBody>
                    <a:bodyPr/>
                    <a:lstStyle/>
                    <a:p>
                      <a:r>
                        <a:rPr lang="en-US" sz="1000"/>
                        <a:t>0.00</a:t>
                      </a:r>
                    </a:p>
                  </a:txBody>
                  <a:tcPr/>
                </a:tc>
                <a:tc>
                  <a:txBody>
                    <a:bodyPr/>
                    <a:lstStyle/>
                    <a:p>
                      <a:r>
                        <a:rPr lang="en-US" sz="1000"/>
                        <a:t>99.20</a:t>
                      </a:r>
                    </a:p>
                  </a:txBody>
                  <a:tcPr/>
                </a:tc>
                <a:tc>
                  <a:txBody>
                    <a:bodyPr/>
                    <a:lstStyle/>
                    <a:p>
                      <a:r>
                        <a:rPr lang="en-US" sz="1000"/>
                        <a:t>80.70</a:t>
                      </a:r>
                    </a:p>
                  </a:txBody>
                  <a:tcPr/>
                </a:tc>
                <a:tc>
                  <a:txBody>
                    <a:bodyPr/>
                    <a:lstStyle/>
                    <a:p>
                      <a:r>
                        <a:rPr lang="en-US" sz="1000"/>
                        <a:t>60.70</a:t>
                      </a:r>
                    </a:p>
                  </a:txBody>
                  <a:tcPr/>
                </a:tc>
                <a:tc>
                  <a:txBody>
                    <a:bodyPr/>
                    <a:lstStyle/>
                    <a:p>
                      <a:r>
                        <a:rPr lang="en-US" sz="1000"/>
                        <a:t>60.70</a:t>
                      </a:r>
                    </a:p>
                  </a:txBody>
                  <a:tcPr/>
                </a:tc>
                <a:tc>
                  <a:txBody>
                    <a:bodyPr/>
                    <a:lstStyle/>
                    <a:p>
                      <a:r>
                        <a:rPr lang="en-US" sz="1000"/>
                        <a:t>1984</a:t>
                      </a:r>
                    </a:p>
                  </a:txBody>
                  <a:tcPr/>
                </a:tc>
                <a:tc>
                  <a:txBody>
                    <a:bodyPr/>
                    <a:lstStyle/>
                    <a:p>
                      <a:r>
                        <a:rPr lang="en-US" sz="1000"/>
                        <a:t>167</a:t>
                      </a:r>
                    </a:p>
                  </a:txBody>
                  <a:tcPr/>
                </a:tc>
                <a:tc>
                  <a:txBody>
                    <a:bodyPr/>
                    <a:lstStyle/>
                    <a:p>
                      <a:r>
                        <a:rPr lang="en-US" sz="1000"/>
                        <a:t>1214</a:t>
                      </a:r>
                    </a:p>
                  </a:txBody>
                  <a:tcPr/>
                </a:tc>
                <a:extLst>
                  <a:ext uri="{0D108BD9-81ED-4DB2-BD59-A6C34878D82A}">
                    <a16:rowId xmlns:a16="http://schemas.microsoft.com/office/drawing/2014/main" val="3516804197"/>
                  </a:ext>
                </a:extLst>
              </a:tr>
            </a:tbl>
          </a:graphicData>
        </a:graphic>
      </p:graphicFrame>
      <p:sp>
        <p:nvSpPr>
          <p:cNvPr id="4" name="Text Placeholder 3">
            <a:extLst>
              <a:ext uri="{FF2B5EF4-FFF2-40B4-BE49-F238E27FC236}">
                <a16:creationId xmlns:a16="http://schemas.microsoft.com/office/drawing/2014/main" id="{BDDA045A-CCCB-49BD-A0D6-812151E3049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04086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EF7E-302A-4FF3-9D0C-40FEDA1664C4}"/>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3C6066C6-F901-4C4B-9134-957F1C540E83}"/>
              </a:ext>
            </a:extLst>
          </p:cNvPr>
          <p:cNvGraphicFramePr>
            <a:graphicFrameLocks noGrp="1"/>
          </p:cNvGraphicFramePr>
          <p:nvPr>
            <p:ph type="tbl" sz="quarter" idx="13"/>
            <p:extLst>
              <p:ext uri="{D42A27DB-BD31-4B8C-83A1-F6EECF244321}">
                <p14:modId xmlns:p14="http://schemas.microsoft.com/office/powerpoint/2010/main" val="355124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20881236"/>
                    </a:ext>
                  </a:extLst>
                </a:gridCol>
                <a:gridCol w="1316736">
                  <a:extLst>
                    <a:ext uri="{9D8B030D-6E8A-4147-A177-3AD203B41FA5}">
                      <a16:colId xmlns:a16="http://schemas.microsoft.com/office/drawing/2014/main" val="4201158325"/>
                    </a:ext>
                  </a:extLst>
                </a:gridCol>
                <a:gridCol w="658368">
                  <a:extLst>
                    <a:ext uri="{9D8B030D-6E8A-4147-A177-3AD203B41FA5}">
                      <a16:colId xmlns:a16="http://schemas.microsoft.com/office/drawing/2014/main" val="2688826738"/>
                    </a:ext>
                  </a:extLst>
                </a:gridCol>
                <a:gridCol w="658368">
                  <a:extLst>
                    <a:ext uri="{9D8B030D-6E8A-4147-A177-3AD203B41FA5}">
                      <a16:colId xmlns:a16="http://schemas.microsoft.com/office/drawing/2014/main" val="3684516571"/>
                    </a:ext>
                  </a:extLst>
                </a:gridCol>
                <a:gridCol w="658368">
                  <a:extLst>
                    <a:ext uri="{9D8B030D-6E8A-4147-A177-3AD203B41FA5}">
                      <a16:colId xmlns:a16="http://schemas.microsoft.com/office/drawing/2014/main" val="384048526"/>
                    </a:ext>
                  </a:extLst>
                </a:gridCol>
                <a:gridCol w="658368">
                  <a:extLst>
                    <a:ext uri="{9D8B030D-6E8A-4147-A177-3AD203B41FA5}">
                      <a16:colId xmlns:a16="http://schemas.microsoft.com/office/drawing/2014/main" val="28569165"/>
                    </a:ext>
                  </a:extLst>
                </a:gridCol>
                <a:gridCol w="658368">
                  <a:extLst>
                    <a:ext uri="{9D8B030D-6E8A-4147-A177-3AD203B41FA5}">
                      <a16:colId xmlns:a16="http://schemas.microsoft.com/office/drawing/2014/main" val="2538971556"/>
                    </a:ext>
                  </a:extLst>
                </a:gridCol>
                <a:gridCol w="658368">
                  <a:extLst>
                    <a:ext uri="{9D8B030D-6E8A-4147-A177-3AD203B41FA5}">
                      <a16:colId xmlns:a16="http://schemas.microsoft.com/office/drawing/2014/main" val="3052413367"/>
                    </a:ext>
                  </a:extLst>
                </a:gridCol>
                <a:gridCol w="658368">
                  <a:extLst>
                    <a:ext uri="{9D8B030D-6E8A-4147-A177-3AD203B41FA5}">
                      <a16:colId xmlns:a16="http://schemas.microsoft.com/office/drawing/2014/main" val="1698043233"/>
                    </a:ext>
                  </a:extLst>
                </a:gridCol>
                <a:gridCol w="658368">
                  <a:extLst>
                    <a:ext uri="{9D8B030D-6E8A-4147-A177-3AD203B41FA5}">
                      <a16:colId xmlns:a16="http://schemas.microsoft.com/office/drawing/2014/main" val="139907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3345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19:25:35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https://scontent.xx.fbcdn.net/v/t51.12442-15/75318260_537613826820547_6218664208716135618_n.jpg?_nc_cat=107&amp;_nc_ohc=mRCyMWbiSngAQmIMBMKl6uTqvxCYuMijlWBNR4voBJgPNUliY5pyPl_1A&amp;_nc_ht=scontent.xx&amp;oh=5be4a0078e16128c8e047d701504c44f&amp;oe=5EAF669A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7668978"/>
                  </a:ext>
                </a:extLst>
              </a:tr>
            </a:tbl>
          </a:graphicData>
        </a:graphic>
      </p:graphicFrame>
      <p:sp>
        <p:nvSpPr>
          <p:cNvPr id="4" name="Text Placeholder 3">
            <a:extLst>
              <a:ext uri="{FF2B5EF4-FFF2-40B4-BE49-F238E27FC236}">
                <a16:creationId xmlns:a16="http://schemas.microsoft.com/office/drawing/2014/main" id="{42772572-5A28-415D-9EAD-13F44A091D0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03604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B1B8-0179-440B-AC54-10D81FF7F6A6}"/>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748E07D6-87B4-4C0A-B853-1DC365F183D8}"/>
              </a:ext>
            </a:extLst>
          </p:cNvPr>
          <p:cNvGraphicFramePr>
            <a:graphicFrameLocks noGrp="1"/>
          </p:cNvGraphicFramePr>
          <p:nvPr>
            <p:ph type="tbl" sz="quarter" idx="13"/>
            <p:extLst>
              <p:ext uri="{D42A27DB-BD31-4B8C-83A1-F6EECF244321}">
                <p14:modId xmlns:p14="http://schemas.microsoft.com/office/powerpoint/2010/main" val="426397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749112"/>
                    </a:ext>
                  </a:extLst>
                </a:gridCol>
                <a:gridCol w="1316736">
                  <a:extLst>
                    <a:ext uri="{9D8B030D-6E8A-4147-A177-3AD203B41FA5}">
                      <a16:colId xmlns:a16="http://schemas.microsoft.com/office/drawing/2014/main" val="380445916"/>
                    </a:ext>
                  </a:extLst>
                </a:gridCol>
                <a:gridCol w="658368">
                  <a:extLst>
                    <a:ext uri="{9D8B030D-6E8A-4147-A177-3AD203B41FA5}">
                      <a16:colId xmlns:a16="http://schemas.microsoft.com/office/drawing/2014/main" val="3895820337"/>
                    </a:ext>
                  </a:extLst>
                </a:gridCol>
                <a:gridCol w="658368">
                  <a:extLst>
                    <a:ext uri="{9D8B030D-6E8A-4147-A177-3AD203B41FA5}">
                      <a16:colId xmlns:a16="http://schemas.microsoft.com/office/drawing/2014/main" val="3866085723"/>
                    </a:ext>
                  </a:extLst>
                </a:gridCol>
                <a:gridCol w="658368">
                  <a:extLst>
                    <a:ext uri="{9D8B030D-6E8A-4147-A177-3AD203B41FA5}">
                      <a16:colId xmlns:a16="http://schemas.microsoft.com/office/drawing/2014/main" val="18738162"/>
                    </a:ext>
                  </a:extLst>
                </a:gridCol>
                <a:gridCol w="658368">
                  <a:extLst>
                    <a:ext uri="{9D8B030D-6E8A-4147-A177-3AD203B41FA5}">
                      <a16:colId xmlns:a16="http://schemas.microsoft.com/office/drawing/2014/main" val="3558024347"/>
                    </a:ext>
                  </a:extLst>
                </a:gridCol>
                <a:gridCol w="658368">
                  <a:extLst>
                    <a:ext uri="{9D8B030D-6E8A-4147-A177-3AD203B41FA5}">
                      <a16:colId xmlns:a16="http://schemas.microsoft.com/office/drawing/2014/main" val="2155158567"/>
                    </a:ext>
                  </a:extLst>
                </a:gridCol>
                <a:gridCol w="658368">
                  <a:extLst>
                    <a:ext uri="{9D8B030D-6E8A-4147-A177-3AD203B41FA5}">
                      <a16:colId xmlns:a16="http://schemas.microsoft.com/office/drawing/2014/main" val="3310911684"/>
                    </a:ext>
                  </a:extLst>
                </a:gridCol>
                <a:gridCol w="658368">
                  <a:extLst>
                    <a:ext uri="{9D8B030D-6E8A-4147-A177-3AD203B41FA5}">
                      <a16:colId xmlns:a16="http://schemas.microsoft.com/office/drawing/2014/main" val="1564478235"/>
                    </a:ext>
                  </a:extLst>
                </a:gridCol>
                <a:gridCol w="658368">
                  <a:extLst>
                    <a:ext uri="{9D8B030D-6E8A-4147-A177-3AD203B41FA5}">
                      <a16:colId xmlns:a16="http://schemas.microsoft.com/office/drawing/2014/main" val="198551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9727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19:24:12</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community partners, we were able to gift the Costa family a 2012 Hyundai Sonata!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https://scontent.xx.fbcdn.net/v/t51.12442-15/80759212_1328686463975962_4033669853151006944_n.jpg?_nc_cat=101&amp;_nc_ohc=lFvBUKk8fiEAQmHQOY4ugxPrRr9xjljDZLDGQoqYUqzTXFmdGdCRplUZw&amp;_nc_ht=scontent.xx&amp;oh=4d6254dabd33e269c9eab3ab8ec71b26&amp;oe=5EB0B9F5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19:15:03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93134810"/>
                  </a:ext>
                </a:extLst>
              </a:tr>
            </a:tbl>
          </a:graphicData>
        </a:graphic>
      </p:graphicFrame>
      <p:sp>
        <p:nvSpPr>
          <p:cNvPr id="4" name="Text Placeholder 3">
            <a:extLst>
              <a:ext uri="{FF2B5EF4-FFF2-40B4-BE49-F238E27FC236}">
                <a16:creationId xmlns:a16="http://schemas.microsoft.com/office/drawing/2014/main" id="{36B276E7-7690-4EB1-A839-393DC2B39D0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484388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B52BD-1261-449E-A22F-17AE08EC15E3}"/>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FC814579-5313-4F59-9DA8-CFBB99F288DE}"/>
              </a:ext>
            </a:extLst>
          </p:cNvPr>
          <p:cNvGraphicFramePr>
            <a:graphicFrameLocks noGrp="1"/>
          </p:cNvGraphicFramePr>
          <p:nvPr>
            <p:ph type="tbl" sz="quarter" idx="13"/>
            <p:extLst>
              <p:ext uri="{D42A27DB-BD31-4B8C-83A1-F6EECF244321}">
                <p14:modId xmlns:p14="http://schemas.microsoft.com/office/powerpoint/2010/main" val="221970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2132626"/>
                    </a:ext>
                  </a:extLst>
                </a:gridCol>
                <a:gridCol w="1316736">
                  <a:extLst>
                    <a:ext uri="{9D8B030D-6E8A-4147-A177-3AD203B41FA5}">
                      <a16:colId xmlns:a16="http://schemas.microsoft.com/office/drawing/2014/main" val="3735251566"/>
                    </a:ext>
                  </a:extLst>
                </a:gridCol>
                <a:gridCol w="658368">
                  <a:extLst>
                    <a:ext uri="{9D8B030D-6E8A-4147-A177-3AD203B41FA5}">
                      <a16:colId xmlns:a16="http://schemas.microsoft.com/office/drawing/2014/main" val="209185144"/>
                    </a:ext>
                  </a:extLst>
                </a:gridCol>
                <a:gridCol w="658368">
                  <a:extLst>
                    <a:ext uri="{9D8B030D-6E8A-4147-A177-3AD203B41FA5}">
                      <a16:colId xmlns:a16="http://schemas.microsoft.com/office/drawing/2014/main" val="3522937369"/>
                    </a:ext>
                  </a:extLst>
                </a:gridCol>
                <a:gridCol w="658368">
                  <a:extLst>
                    <a:ext uri="{9D8B030D-6E8A-4147-A177-3AD203B41FA5}">
                      <a16:colId xmlns:a16="http://schemas.microsoft.com/office/drawing/2014/main" val="1932170332"/>
                    </a:ext>
                  </a:extLst>
                </a:gridCol>
                <a:gridCol w="658368">
                  <a:extLst>
                    <a:ext uri="{9D8B030D-6E8A-4147-A177-3AD203B41FA5}">
                      <a16:colId xmlns:a16="http://schemas.microsoft.com/office/drawing/2014/main" val="2928553277"/>
                    </a:ext>
                  </a:extLst>
                </a:gridCol>
                <a:gridCol w="658368">
                  <a:extLst>
                    <a:ext uri="{9D8B030D-6E8A-4147-A177-3AD203B41FA5}">
                      <a16:colId xmlns:a16="http://schemas.microsoft.com/office/drawing/2014/main" val="3955341536"/>
                    </a:ext>
                  </a:extLst>
                </a:gridCol>
                <a:gridCol w="658368">
                  <a:extLst>
                    <a:ext uri="{9D8B030D-6E8A-4147-A177-3AD203B41FA5}">
                      <a16:colId xmlns:a16="http://schemas.microsoft.com/office/drawing/2014/main" val="4250950257"/>
                    </a:ext>
                  </a:extLst>
                </a:gridCol>
                <a:gridCol w="658368">
                  <a:extLst>
                    <a:ext uri="{9D8B030D-6E8A-4147-A177-3AD203B41FA5}">
                      <a16:colId xmlns:a16="http://schemas.microsoft.com/office/drawing/2014/main" val="3221517623"/>
                    </a:ext>
                  </a:extLst>
                </a:gridCol>
                <a:gridCol w="658368">
                  <a:extLst>
                    <a:ext uri="{9D8B030D-6E8A-4147-A177-3AD203B41FA5}">
                      <a16:colId xmlns:a16="http://schemas.microsoft.com/office/drawing/2014/main" val="42890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7369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- 2019-12-23 15:35:22</a:t>
                      </a:r>
                      <a:r>
                        <a:rPr kumimoji="0" lang="en-US" sz="1000" b="0" i="0" u="none" strike="noStrike" kern="1200" cap="none" spc="0" normalizeH="0" baseline="0" noProof="0">
                          <a:ln>
                            <a:noFill/>
                          </a:ln>
                          <a:solidFill>
                            <a:prstClr val="black"/>
                          </a:solidFill>
                          <a:effectLst/>
                          <a:uLnTx/>
                          <a:uFillTx/>
                          <a:latin typeface="+mn-lt"/>
                          <a:ea typeface="+mn-ea"/>
                          <a:cs typeface="+mn-cs"/>
                        </a:rPr>
                        <a:t>
 Joining community partners to donate a 2nd car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https://scontent.xx.fbcdn.net/v/t51.12442-15/79367475_735945286930729_3553084629245773143_n.jpg?_nc_cat=100&amp;_nc_ohc=NjQw7Q6YWSoAQnQog6Qyzk8Q8CE1RA7L1WbZWFdtdbrxY-lkg7BGzWV-w&amp;_nc_ht=scontent.xx&amp;oh=753f4bbe78ec4406906a27e5bdff92d5&amp;oe=5E65CAF9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12/24/2019 15:31:39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15382369"/>
                  </a:ext>
                </a:extLst>
              </a:tr>
            </a:tbl>
          </a:graphicData>
        </a:graphic>
      </p:graphicFrame>
      <p:sp>
        <p:nvSpPr>
          <p:cNvPr id="4" name="Text Placeholder 3">
            <a:extLst>
              <a:ext uri="{FF2B5EF4-FFF2-40B4-BE49-F238E27FC236}">
                <a16:creationId xmlns:a16="http://schemas.microsoft.com/office/drawing/2014/main" id="{CB1201B5-5A1D-4DC1-8B65-1485CB2A74D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51455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D2246-D40E-492D-839A-2946DB879039}"/>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87A7C1BB-0A0C-47F1-B2A6-199F217EE09C}"/>
              </a:ext>
            </a:extLst>
          </p:cNvPr>
          <p:cNvGraphicFramePr>
            <a:graphicFrameLocks noGrp="1"/>
          </p:cNvGraphicFramePr>
          <p:nvPr>
            <p:ph type="tbl" sz="quarter" idx="13"/>
            <p:extLst>
              <p:ext uri="{D42A27DB-BD31-4B8C-83A1-F6EECF244321}">
                <p14:modId xmlns:p14="http://schemas.microsoft.com/office/powerpoint/2010/main" val="295932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88764765"/>
                    </a:ext>
                  </a:extLst>
                </a:gridCol>
                <a:gridCol w="1316736">
                  <a:extLst>
                    <a:ext uri="{9D8B030D-6E8A-4147-A177-3AD203B41FA5}">
                      <a16:colId xmlns:a16="http://schemas.microsoft.com/office/drawing/2014/main" val="3637207205"/>
                    </a:ext>
                  </a:extLst>
                </a:gridCol>
                <a:gridCol w="658368">
                  <a:extLst>
                    <a:ext uri="{9D8B030D-6E8A-4147-A177-3AD203B41FA5}">
                      <a16:colId xmlns:a16="http://schemas.microsoft.com/office/drawing/2014/main" val="1575825033"/>
                    </a:ext>
                  </a:extLst>
                </a:gridCol>
                <a:gridCol w="658368">
                  <a:extLst>
                    <a:ext uri="{9D8B030D-6E8A-4147-A177-3AD203B41FA5}">
                      <a16:colId xmlns:a16="http://schemas.microsoft.com/office/drawing/2014/main" val="1373169661"/>
                    </a:ext>
                  </a:extLst>
                </a:gridCol>
                <a:gridCol w="658368">
                  <a:extLst>
                    <a:ext uri="{9D8B030D-6E8A-4147-A177-3AD203B41FA5}">
                      <a16:colId xmlns:a16="http://schemas.microsoft.com/office/drawing/2014/main" val="1984061354"/>
                    </a:ext>
                  </a:extLst>
                </a:gridCol>
                <a:gridCol w="658368">
                  <a:extLst>
                    <a:ext uri="{9D8B030D-6E8A-4147-A177-3AD203B41FA5}">
                      <a16:colId xmlns:a16="http://schemas.microsoft.com/office/drawing/2014/main" val="2046081196"/>
                    </a:ext>
                  </a:extLst>
                </a:gridCol>
                <a:gridCol w="658368">
                  <a:extLst>
                    <a:ext uri="{9D8B030D-6E8A-4147-A177-3AD203B41FA5}">
                      <a16:colId xmlns:a16="http://schemas.microsoft.com/office/drawing/2014/main" val="1213518039"/>
                    </a:ext>
                  </a:extLst>
                </a:gridCol>
                <a:gridCol w="658368">
                  <a:extLst>
                    <a:ext uri="{9D8B030D-6E8A-4147-A177-3AD203B41FA5}">
                      <a16:colId xmlns:a16="http://schemas.microsoft.com/office/drawing/2014/main" val="2848009345"/>
                    </a:ext>
                  </a:extLst>
                </a:gridCol>
                <a:gridCol w="658368">
                  <a:extLst>
                    <a:ext uri="{9D8B030D-6E8A-4147-A177-3AD203B41FA5}">
                      <a16:colId xmlns:a16="http://schemas.microsoft.com/office/drawing/2014/main" val="385845977"/>
                    </a:ext>
                  </a:extLst>
                </a:gridCol>
                <a:gridCol w="658368">
                  <a:extLst>
                    <a:ext uri="{9D8B030D-6E8A-4147-A177-3AD203B41FA5}">
                      <a16:colId xmlns:a16="http://schemas.microsoft.com/office/drawing/2014/main" val="1057252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8630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20:53:47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https://scontent.xx.fbcdn.net/v/t51.12442-15/79812484_117829843037545_2809245011237409687_n.jpg?_nc_cat=110&amp;_nc_ohc=Z9DGG4GfqjwAQlvDmQtIJ8XT7N4L3R74d1gjX1w5ishXY99anL4oR9fyQ&amp;_nc_ht=scontent.xx&amp;oh=929aaff7f0bc54f578de311c858d78b1&amp;oe=5EB390B9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51778277"/>
                  </a:ext>
                </a:extLst>
              </a:tr>
            </a:tbl>
          </a:graphicData>
        </a:graphic>
      </p:graphicFrame>
      <p:sp>
        <p:nvSpPr>
          <p:cNvPr id="4" name="Text Placeholder 3">
            <a:extLst>
              <a:ext uri="{FF2B5EF4-FFF2-40B4-BE49-F238E27FC236}">
                <a16:creationId xmlns:a16="http://schemas.microsoft.com/office/drawing/2014/main" id="{F7B07349-EB50-4AE4-8110-8B1669F743D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13332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AC810-0478-4A60-90AD-6F2D6E1C5675}"/>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7A8C7E3A-A6A5-41A5-9233-9ACA95E126E5}"/>
              </a:ext>
            </a:extLst>
          </p:cNvPr>
          <p:cNvGraphicFramePr>
            <a:graphicFrameLocks noGrp="1"/>
          </p:cNvGraphicFramePr>
          <p:nvPr>
            <p:ph type="tbl" sz="quarter" idx="13"/>
            <p:extLst>
              <p:ext uri="{D42A27DB-BD31-4B8C-83A1-F6EECF244321}">
                <p14:modId xmlns:p14="http://schemas.microsoft.com/office/powerpoint/2010/main" val="13174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14289051"/>
                    </a:ext>
                  </a:extLst>
                </a:gridCol>
                <a:gridCol w="1316736">
                  <a:extLst>
                    <a:ext uri="{9D8B030D-6E8A-4147-A177-3AD203B41FA5}">
                      <a16:colId xmlns:a16="http://schemas.microsoft.com/office/drawing/2014/main" val="1125309591"/>
                    </a:ext>
                  </a:extLst>
                </a:gridCol>
                <a:gridCol w="658368">
                  <a:extLst>
                    <a:ext uri="{9D8B030D-6E8A-4147-A177-3AD203B41FA5}">
                      <a16:colId xmlns:a16="http://schemas.microsoft.com/office/drawing/2014/main" val="1409125384"/>
                    </a:ext>
                  </a:extLst>
                </a:gridCol>
                <a:gridCol w="658368">
                  <a:extLst>
                    <a:ext uri="{9D8B030D-6E8A-4147-A177-3AD203B41FA5}">
                      <a16:colId xmlns:a16="http://schemas.microsoft.com/office/drawing/2014/main" val="419837050"/>
                    </a:ext>
                  </a:extLst>
                </a:gridCol>
                <a:gridCol w="658368">
                  <a:extLst>
                    <a:ext uri="{9D8B030D-6E8A-4147-A177-3AD203B41FA5}">
                      <a16:colId xmlns:a16="http://schemas.microsoft.com/office/drawing/2014/main" val="487799360"/>
                    </a:ext>
                  </a:extLst>
                </a:gridCol>
                <a:gridCol w="658368">
                  <a:extLst>
                    <a:ext uri="{9D8B030D-6E8A-4147-A177-3AD203B41FA5}">
                      <a16:colId xmlns:a16="http://schemas.microsoft.com/office/drawing/2014/main" val="4174546255"/>
                    </a:ext>
                  </a:extLst>
                </a:gridCol>
                <a:gridCol w="658368">
                  <a:extLst>
                    <a:ext uri="{9D8B030D-6E8A-4147-A177-3AD203B41FA5}">
                      <a16:colId xmlns:a16="http://schemas.microsoft.com/office/drawing/2014/main" val="424678563"/>
                    </a:ext>
                  </a:extLst>
                </a:gridCol>
                <a:gridCol w="658368">
                  <a:extLst>
                    <a:ext uri="{9D8B030D-6E8A-4147-A177-3AD203B41FA5}">
                      <a16:colId xmlns:a16="http://schemas.microsoft.com/office/drawing/2014/main" val="4121000652"/>
                    </a:ext>
                  </a:extLst>
                </a:gridCol>
                <a:gridCol w="658368">
                  <a:extLst>
                    <a:ext uri="{9D8B030D-6E8A-4147-A177-3AD203B41FA5}">
                      <a16:colId xmlns:a16="http://schemas.microsoft.com/office/drawing/2014/main" val="1140406231"/>
                    </a:ext>
                  </a:extLst>
                </a:gridCol>
                <a:gridCol w="658368">
                  <a:extLst>
                    <a:ext uri="{9D8B030D-6E8A-4147-A177-3AD203B41FA5}">
                      <a16:colId xmlns:a16="http://schemas.microsoft.com/office/drawing/2014/main" val="123381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582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- 2019-12-18 20:52:35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https://scontent.xx.fbcdn.net/v/t51.12442-15/71499180_135131227934902_2792213763251691889_n.jpg?_nc_cat=104&amp;_nc_ohc=SvYOwJdo8U0AQnrqN06NeOT715hEhkMLMSlTSUnIpR9QQ7u59Rdk5usvQ&amp;_nc_ht=scontent.xx&amp;oh=842d5d169a892f0cda490f8d6b9536b4&amp;oe=5E662103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20:30:49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53380915"/>
                  </a:ext>
                </a:extLst>
              </a:tr>
            </a:tbl>
          </a:graphicData>
        </a:graphic>
      </p:graphicFrame>
      <p:sp>
        <p:nvSpPr>
          <p:cNvPr id="4" name="Text Placeholder 3">
            <a:extLst>
              <a:ext uri="{FF2B5EF4-FFF2-40B4-BE49-F238E27FC236}">
                <a16:creationId xmlns:a16="http://schemas.microsoft.com/office/drawing/2014/main" id="{949F8513-18C7-4721-909D-5DED88EC5C1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917080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1269</Words>
  <Application>Microsoft Office PowerPoint</Application>
  <PresentationFormat>On-screen Show (4:3)</PresentationFormat>
  <Paragraphs>448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2020-01-15T12:26:42Z</dcterms:created>
  <dcterms:modified xsi:type="dcterms:W3CDTF">2020-01-15T12:27:24Z</dcterms:modified>
</cp:coreProperties>
</file>