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90" r:id="rId32"/>
    <p:sldId id="291" r:id="rId33"/>
    <p:sldId id="292" r:id="rId34"/>
    <p:sldId id="293" r:id="rId35"/>
    <p:sldId id="295" r:id="rId36"/>
    <p:sldId id="296" r:id="rId37"/>
    <p:sldId id="297" r:id="rId38"/>
    <p:sldId id="298" r:id="rId39"/>
    <p:sldId id="299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43435</c:v>
                </c:pt>
                <c:pt idx="1">
                  <c:v>43466</c:v>
                </c:pt>
                <c:pt idx="2">
                  <c:v>43497</c:v>
                </c:pt>
                <c:pt idx="3">
                  <c:v>43525</c:v>
                </c:pt>
                <c:pt idx="4">
                  <c:v>43556</c:v>
                </c:pt>
                <c:pt idx="5">
                  <c:v>43586</c:v>
                </c:pt>
                <c:pt idx="6">
                  <c:v>43617</c:v>
                </c:pt>
                <c:pt idx="7">
                  <c:v>43647</c:v>
                </c:pt>
                <c:pt idx="8">
                  <c:v>43678</c:v>
                </c:pt>
                <c:pt idx="9">
                  <c:v>43709</c:v>
                </c:pt>
                <c:pt idx="10">
                  <c:v>43739</c:v>
                </c:pt>
                <c:pt idx="11">
                  <c:v>43770</c:v>
                </c:pt>
                <c:pt idx="12">
                  <c:v>43800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3870</c:v>
                </c:pt>
                <c:pt idx="1">
                  <c:v>3909</c:v>
                </c:pt>
                <c:pt idx="2">
                  <c:v>3943</c:v>
                </c:pt>
                <c:pt idx="3">
                  <c:v>4002</c:v>
                </c:pt>
                <c:pt idx="4">
                  <c:v>4036</c:v>
                </c:pt>
                <c:pt idx="5">
                  <c:v>4057</c:v>
                </c:pt>
                <c:pt idx="6">
                  <c:v>4087</c:v>
                </c:pt>
                <c:pt idx="7">
                  <c:v>4140</c:v>
                </c:pt>
                <c:pt idx="8">
                  <c:v>4163</c:v>
                </c:pt>
                <c:pt idx="9">
                  <c:v>4179</c:v>
                </c:pt>
                <c:pt idx="10">
                  <c:v>4200</c:v>
                </c:pt>
                <c:pt idx="11">
                  <c:v>4392</c:v>
                </c:pt>
                <c:pt idx="12">
                  <c:v>4396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F6-4CE6-A66A-0A2CB4C6C4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43435</c:v>
                </c:pt>
                <c:pt idx="1">
                  <c:v>43466</c:v>
                </c:pt>
                <c:pt idx="2">
                  <c:v>43497</c:v>
                </c:pt>
                <c:pt idx="3">
                  <c:v>43525</c:v>
                </c:pt>
                <c:pt idx="4">
                  <c:v>43556</c:v>
                </c:pt>
                <c:pt idx="5">
                  <c:v>43586</c:v>
                </c:pt>
                <c:pt idx="6">
                  <c:v>43617</c:v>
                </c:pt>
                <c:pt idx="7">
                  <c:v>43647</c:v>
                </c:pt>
                <c:pt idx="8">
                  <c:v>43678</c:v>
                </c:pt>
                <c:pt idx="9">
                  <c:v>43709</c:v>
                </c:pt>
                <c:pt idx="10">
                  <c:v>43739</c:v>
                </c:pt>
                <c:pt idx="11">
                  <c:v>43770</c:v>
                </c:pt>
                <c:pt idx="12">
                  <c:v>43800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3118</c:v>
                </c:pt>
                <c:pt idx="1">
                  <c:v>3135</c:v>
                </c:pt>
                <c:pt idx="2">
                  <c:v>3159</c:v>
                </c:pt>
                <c:pt idx="3">
                  <c:v>3208</c:v>
                </c:pt>
                <c:pt idx="4">
                  <c:v>3222</c:v>
                </c:pt>
                <c:pt idx="5">
                  <c:v>3235</c:v>
                </c:pt>
                <c:pt idx="6">
                  <c:v>3296</c:v>
                </c:pt>
                <c:pt idx="7">
                  <c:v>3307</c:v>
                </c:pt>
                <c:pt idx="8">
                  <c:v>3334</c:v>
                </c:pt>
                <c:pt idx="9">
                  <c:v>3412</c:v>
                </c:pt>
                <c:pt idx="10">
                  <c:v>3418</c:v>
                </c:pt>
                <c:pt idx="11">
                  <c:v>3423</c:v>
                </c:pt>
                <c:pt idx="12">
                  <c:v>3444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F6-4CE6-A66A-0A2CB4C6C4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43435</c:v>
                </c:pt>
                <c:pt idx="1">
                  <c:v>43466</c:v>
                </c:pt>
                <c:pt idx="2">
                  <c:v>43497</c:v>
                </c:pt>
                <c:pt idx="3">
                  <c:v>43525</c:v>
                </c:pt>
                <c:pt idx="4">
                  <c:v>43556</c:v>
                </c:pt>
                <c:pt idx="5">
                  <c:v>43586</c:v>
                </c:pt>
                <c:pt idx="6">
                  <c:v>43617</c:v>
                </c:pt>
                <c:pt idx="7">
                  <c:v>43647</c:v>
                </c:pt>
                <c:pt idx="8">
                  <c:v>43678</c:v>
                </c:pt>
                <c:pt idx="9">
                  <c:v>43709</c:v>
                </c:pt>
                <c:pt idx="10">
                  <c:v>43739</c:v>
                </c:pt>
                <c:pt idx="11">
                  <c:v>43770</c:v>
                </c:pt>
                <c:pt idx="12">
                  <c:v>43800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F6-4CE6-A66A-0A2CB4C6C4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43435</c:v>
                </c:pt>
                <c:pt idx="1">
                  <c:v>43466</c:v>
                </c:pt>
                <c:pt idx="2">
                  <c:v>43497</c:v>
                </c:pt>
                <c:pt idx="3">
                  <c:v>43525</c:v>
                </c:pt>
                <c:pt idx="4">
                  <c:v>43556</c:v>
                </c:pt>
                <c:pt idx="5">
                  <c:v>43586</c:v>
                </c:pt>
                <c:pt idx="6">
                  <c:v>43617</c:v>
                </c:pt>
                <c:pt idx="7">
                  <c:v>43647</c:v>
                </c:pt>
                <c:pt idx="8">
                  <c:v>43678</c:v>
                </c:pt>
                <c:pt idx="9">
                  <c:v>43709</c:v>
                </c:pt>
                <c:pt idx="10">
                  <c:v>43739</c:v>
                </c:pt>
                <c:pt idx="11">
                  <c:v>43770</c:v>
                </c:pt>
                <c:pt idx="12">
                  <c:v>43800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16556</c:v>
                </c:pt>
                <c:pt idx="1">
                  <c:v>17280</c:v>
                </c:pt>
                <c:pt idx="2">
                  <c:v>17665</c:v>
                </c:pt>
                <c:pt idx="3">
                  <c:v>18111</c:v>
                </c:pt>
                <c:pt idx="4">
                  <c:v>18547</c:v>
                </c:pt>
                <c:pt idx="5">
                  <c:v>18987</c:v>
                </c:pt>
                <c:pt idx="6">
                  <c:v>19471</c:v>
                </c:pt>
                <c:pt idx="7">
                  <c:v>20086</c:v>
                </c:pt>
                <c:pt idx="8">
                  <c:v>20597</c:v>
                </c:pt>
                <c:pt idx="9">
                  <c:v>21109</c:v>
                </c:pt>
                <c:pt idx="10">
                  <c:v>21641</c:v>
                </c:pt>
                <c:pt idx="11">
                  <c:v>22202</c:v>
                </c:pt>
                <c:pt idx="12">
                  <c:v>22677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2F6-4CE6-A66A-0A2CB4C6C45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43435</c:v>
                </c:pt>
                <c:pt idx="1">
                  <c:v>43466</c:v>
                </c:pt>
                <c:pt idx="2">
                  <c:v>43497</c:v>
                </c:pt>
                <c:pt idx="3">
                  <c:v>43525</c:v>
                </c:pt>
                <c:pt idx="4">
                  <c:v>43556</c:v>
                </c:pt>
                <c:pt idx="5">
                  <c:v>43586</c:v>
                </c:pt>
                <c:pt idx="6">
                  <c:v>43617</c:v>
                </c:pt>
                <c:pt idx="7">
                  <c:v>43647</c:v>
                </c:pt>
                <c:pt idx="8">
                  <c:v>43678</c:v>
                </c:pt>
                <c:pt idx="9">
                  <c:v>43709</c:v>
                </c:pt>
                <c:pt idx="10">
                  <c:v>43739</c:v>
                </c:pt>
                <c:pt idx="11">
                  <c:v>43770</c:v>
                </c:pt>
                <c:pt idx="12">
                  <c:v>43800</c:v>
                </c:pt>
              </c:numCache>
            </c:numRef>
          </c:cat>
          <c:val>
            <c:numRef>
              <c:f>Sheet1!$F$2:$F$14</c:f>
              <c:numCache>
                <c:formatCode>General</c:formatCode>
                <c:ptCount val="13"/>
                <c:pt idx="0">
                  <c:v>1148</c:v>
                </c:pt>
                <c:pt idx="1">
                  <c:v>1191</c:v>
                </c:pt>
                <c:pt idx="2">
                  <c:v>1214</c:v>
                </c:pt>
                <c:pt idx="3">
                  <c:v>1248</c:v>
                </c:pt>
                <c:pt idx="4">
                  <c:v>1285</c:v>
                </c:pt>
                <c:pt idx="5">
                  <c:v>1313</c:v>
                </c:pt>
                <c:pt idx="6">
                  <c:v>1352</c:v>
                </c:pt>
                <c:pt idx="7">
                  <c:v>1380</c:v>
                </c:pt>
                <c:pt idx="8">
                  <c:v>1411</c:v>
                </c:pt>
                <c:pt idx="9">
                  <c:v>1465</c:v>
                </c:pt>
                <c:pt idx="10">
                  <c:v>1539</c:v>
                </c:pt>
                <c:pt idx="11">
                  <c:v>1581</c:v>
                </c:pt>
                <c:pt idx="12">
                  <c:v>1634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2F6-4CE6-A66A-0A2CB4C6C45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43435</c:v>
                </c:pt>
                <c:pt idx="1">
                  <c:v>43466</c:v>
                </c:pt>
                <c:pt idx="2">
                  <c:v>43497</c:v>
                </c:pt>
                <c:pt idx="3">
                  <c:v>43525</c:v>
                </c:pt>
                <c:pt idx="4">
                  <c:v>43556</c:v>
                </c:pt>
                <c:pt idx="5">
                  <c:v>43586</c:v>
                </c:pt>
                <c:pt idx="6">
                  <c:v>43617</c:v>
                </c:pt>
                <c:pt idx="7">
                  <c:v>43647</c:v>
                </c:pt>
                <c:pt idx="8">
                  <c:v>43678</c:v>
                </c:pt>
                <c:pt idx="9">
                  <c:v>43709</c:v>
                </c:pt>
                <c:pt idx="10">
                  <c:v>43739</c:v>
                </c:pt>
                <c:pt idx="11">
                  <c:v>43770</c:v>
                </c:pt>
                <c:pt idx="12">
                  <c:v>43800</c:v>
                </c:pt>
              </c:numCache>
            </c:numRef>
          </c:cat>
          <c:val>
            <c:numRef>
              <c:f>Sheet1!$G$2:$G$14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2F6-4CE6-A66A-0A2CB4C6C4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795824"/>
        <c:axId val="302797464"/>
      </c:lineChart>
      <c:dateAx>
        <c:axId val="302795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797464"/>
        <c:crosses val="autoZero"/>
        <c:auto val="1"/>
        <c:lblOffset val="100"/>
        <c:baseTimeUnit val="months"/>
      </c:dateAx>
      <c:valAx>
        <c:axId val="302797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79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39</c:v>
                </c:pt>
                <c:pt idx="1">
                  <c:v>34</c:v>
                </c:pt>
                <c:pt idx="2">
                  <c:v>59</c:v>
                </c:pt>
                <c:pt idx="3">
                  <c:v>34</c:v>
                </c:pt>
                <c:pt idx="4">
                  <c:v>21</c:v>
                </c:pt>
                <c:pt idx="5">
                  <c:v>30</c:v>
                </c:pt>
                <c:pt idx="6">
                  <c:v>53</c:v>
                </c:pt>
                <c:pt idx="7">
                  <c:v>23</c:v>
                </c:pt>
                <c:pt idx="8">
                  <c:v>16</c:v>
                </c:pt>
                <c:pt idx="9">
                  <c:v>21</c:v>
                </c:pt>
                <c:pt idx="10">
                  <c:v>192</c:v>
                </c:pt>
                <c:pt idx="1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74-4D2A-8842-CB5C3EBE73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340728"/>
        <c:axId val="307342696"/>
      </c:barChart>
      <c:dateAx>
        <c:axId val="307340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342696"/>
        <c:crosses val="autoZero"/>
        <c:auto val="1"/>
        <c:lblOffset val="100"/>
        <c:baseTimeUnit val="months"/>
      </c:dateAx>
      <c:valAx>
        <c:axId val="307342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340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35</c:v>
                </c:pt>
                <c:pt idx="1">
                  <c:v>25</c:v>
                </c:pt>
                <c:pt idx="2">
                  <c:v>39</c:v>
                </c:pt>
                <c:pt idx="3">
                  <c:v>36</c:v>
                </c:pt>
                <c:pt idx="4">
                  <c:v>23</c:v>
                </c:pt>
                <c:pt idx="5">
                  <c:v>23</c:v>
                </c:pt>
                <c:pt idx="6">
                  <c:v>26</c:v>
                </c:pt>
                <c:pt idx="7">
                  <c:v>27</c:v>
                </c:pt>
                <c:pt idx="8">
                  <c:v>29</c:v>
                </c:pt>
                <c:pt idx="9">
                  <c:v>23</c:v>
                </c:pt>
                <c:pt idx="10">
                  <c:v>26</c:v>
                </c:pt>
                <c:pt idx="11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1F-40C2-B526-CD28396386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346304"/>
        <c:axId val="307346960"/>
      </c:barChart>
      <c:dateAx>
        <c:axId val="307346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346960"/>
        <c:crosses val="autoZero"/>
        <c:auto val="1"/>
        <c:lblOffset val="100"/>
        <c:baseTimeUnit val="months"/>
      </c:dateAx>
      <c:valAx>
        <c:axId val="30734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346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2019-01</c:v>
                </c:pt>
                <c:pt idx="1">
                  <c:v>2019-02</c:v>
                </c:pt>
                <c:pt idx="2">
                  <c:v>2019-03</c:v>
                </c:pt>
                <c:pt idx="3">
                  <c:v>2019-04</c:v>
                </c:pt>
                <c:pt idx="4">
                  <c:v>2019-05</c:v>
                </c:pt>
                <c:pt idx="5">
                  <c:v>2019-06</c:v>
                </c:pt>
                <c:pt idx="6">
                  <c:v>2019-07</c:v>
                </c:pt>
                <c:pt idx="7">
                  <c:v>2019-08</c:v>
                </c:pt>
                <c:pt idx="8">
                  <c:v>2019-09</c:v>
                </c:pt>
                <c:pt idx="9">
                  <c:v>2019-10</c:v>
                </c:pt>
                <c:pt idx="10">
                  <c:v>2019-11</c:v>
                </c:pt>
                <c:pt idx="11">
                  <c:v>2019-12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908</c:v>
                </c:pt>
                <c:pt idx="1">
                  <c:v>945</c:v>
                </c:pt>
                <c:pt idx="2">
                  <c:v>1468</c:v>
                </c:pt>
                <c:pt idx="3">
                  <c:v>1242</c:v>
                </c:pt>
                <c:pt idx="4">
                  <c:v>919</c:v>
                </c:pt>
                <c:pt idx="5">
                  <c:v>867</c:v>
                </c:pt>
                <c:pt idx="6">
                  <c:v>854</c:v>
                </c:pt>
                <c:pt idx="7">
                  <c:v>961</c:v>
                </c:pt>
                <c:pt idx="8">
                  <c:v>1073</c:v>
                </c:pt>
                <c:pt idx="9">
                  <c:v>1033</c:v>
                </c:pt>
                <c:pt idx="10">
                  <c:v>932</c:v>
                </c:pt>
                <c:pt idx="11">
                  <c:v>676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7C-4CC2-9C43-6AF6B0387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996648"/>
        <c:axId val="307998288"/>
      </c:barChart>
      <c:catAx>
        <c:axId val="307996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998288"/>
        <c:crosses val="autoZero"/>
        <c:auto val="1"/>
        <c:lblAlgn val="ctr"/>
        <c:lblOffset val="100"/>
        <c:noMultiLvlLbl val="0"/>
      </c:catAx>
      <c:valAx>
        <c:axId val="30799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99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366879</c:v>
                </c:pt>
                <c:pt idx="1">
                  <c:v>528870</c:v>
                </c:pt>
                <c:pt idx="2">
                  <c:v>326784</c:v>
                </c:pt>
                <c:pt idx="3">
                  <c:v>544087</c:v>
                </c:pt>
                <c:pt idx="4">
                  <c:v>604210</c:v>
                </c:pt>
                <c:pt idx="5">
                  <c:v>487757</c:v>
                </c:pt>
                <c:pt idx="6">
                  <c:v>426913</c:v>
                </c:pt>
                <c:pt idx="7">
                  <c:v>468674</c:v>
                </c:pt>
                <c:pt idx="8">
                  <c:v>549559</c:v>
                </c:pt>
                <c:pt idx="9">
                  <c:v>487496</c:v>
                </c:pt>
                <c:pt idx="10">
                  <c:v>496260</c:v>
                </c:pt>
                <c:pt idx="11">
                  <c:v>190308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21-4D5C-83D5-420B4D6DE2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997304"/>
        <c:axId val="307997632"/>
      </c:barChart>
      <c:dateAx>
        <c:axId val="307997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997632"/>
        <c:crosses val="autoZero"/>
        <c:auto val="1"/>
        <c:lblOffset val="100"/>
        <c:baseTimeUnit val="months"/>
      </c:dateAx>
      <c:valAx>
        <c:axId val="30799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997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53</c:v>
                </c:pt>
                <c:pt idx="1">
                  <c:v>360</c:v>
                </c:pt>
                <c:pt idx="2">
                  <c:v>437</c:v>
                </c:pt>
                <c:pt idx="3">
                  <c:v>381</c:v>
                </c:pt>
                <c:pt idx="4">
                  <c:v>338</c:v>
                </c:pt>
                <c:pt idx="5">
                  <c:v>227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76-4C55-96BC-D5766647C3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52</c:v>
                </c:pt>
                <c:pt idx="1">
                  <c:v>419</c:v>
                </c:pt>
                <c:pt idx="2">
                  <c:v>584</c:v>
                </c:pt>
                <c:pt idx="3">
                  <c:v>660</c:v>
                </c:pt>
                <c:pt idx="4">
                  <c:v>541</c:v>
                </c:pt>
                <c:pt idx="5">
                  <c:v>283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76-4C55-96BC-D5766647C3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024896"/>
        <c:axId val="371022928"/>
      </c:barChart>
      <c:catAx>
        <c:axId val="37102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022928"/>
        <c:crosses val="autoZero"/>
        <c:auto val="1"/>
        <c:lblAlgn val="ctr"/>
        <c:lblOffset val="100"/>
        <c:noMultiLvlLbl val="0"/>
      </c:catAx>
      <c:valAx>
        <c:axId val="37102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02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 Insurance Co.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17</c:v>
                </c:pt>
                <c:pt idx="1">
                  <c:v>24</c:v>
                </c:pt>
                <c:pt idx="2">
                  <c:v>49</c:v>
                </c:pt>
                <c:pt idx="3">
                  <c:v>14</c:v>
                </c:pt>
                <c:pt idx="4">
                  <c:v>13</c:v>
                </c:pt>
                <c:pt idx="5">
                  <c:v>61</c:v>
                </c:pt>
                <c:pt idx="6">
                  <c:v>11</c:v>
                </c:pt>
                <c:pt idx="7">
                  <c:v>27</c:v>
                </c:pt>
                <c:pt idx="8">
                  <c:v>78</c:v>
                </c:pt>
                <c:pt idx="9">
                  <c:v>6</c:v>
                </c:pt>
                <c:pt idx="10">
                  <c:v>5</c:v>
                </c:pt>
                <c:pt idx="11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88-40D5-B2DD-8DEB95858C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032440"/>
        <c:axId val="371033424"/>
      </c:barChart>
      <c:dateAx>
        <c:axId val="371032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033424"/>
        <c:crosses val="autoZero"/>
        <c:auto val="1"/>
        <c:lblOffset val="100"/>
        <c:baseTimeUnit val="months"/>
      </c:dateAx>
      <c:valAx>
        <c:axId val="37103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03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 Insurance Co.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6</c:v>
                </c:pt>
                <c:pt idx="2">
                  <c:v>5</c:v>
                </c:pt>
                <c:pt idx="3">
                  <c:v>5</c:v>
                </c:pt>
                <c:pt idx="4">
                  <c:v>4</c:v>
                </c:pt>
                <c:pt idx="5">
                  <c:v>5</c:v>
                </c:pt>
                <c:pt idx="6">
                  <c:v>4</c:v>
                </c:pt>
                <c:pt idx="7">
                  <c:v>5</c:v>
                </c:pt>
                <c:pt idx="8">
                  <c:v>4</c:v>
                </c:pt>
                <c:pt idx="9">
                  <c:v>5</c:v>
                </c:pt>
                <c:pt idx="10">
                  <c:v>6</c:v>
                </c:pt>
                <c:pt idx="1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70-49BA-A626-40821F3EBC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067512"/>
        <c:axId val="373060952"/>
      </c:barChart>
      <c:dateAx>
        <c:axId val="373067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060952"/>
        <c:crosses val="autoZero"/>
        <c:auto val="1"/>
        <c:lblOffset val="100"/>
        <c:baseTimeUnit val="months"/>
      </c:dateAx>
      <c:valAx>
        <c:axId val="373060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067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 Insurance Co.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2019-01</c:v>
                </c:pt>
                <c:pt idx="1">
                  <c:v>2019-02</c:v>
                </c:pt>
                <c:pt idx="2">
                  <c:v>2019-03</c:v>
                </c:pt>
                <c:pt idx="3">
                  <c:v>2019-04</c:v>
                </c:pt>
                <c:pt idx="4">
                  <c:v>2019-05</c:v>
                </c:pt>
                <c:pt idx="5">
                  <c:v>2019-06</c:v>
                </c:pt>
                <c:pt idx="6">
                  <c:v>2019-07</c:v>
                </c:pt>
                <c:pt idx="7">
                  <c:v>2019-08</c:v>
                </c:pt>
                <c:pt idx="8">
                  <c:v>2019-09</c:v>
                </c:pt>
                <c:pt idx="9">
                  <c:v>2019-10</c:v>
                </c:pt>
                <c:pt idx="10">
                  <c:v>2019-11</c:v>
                </c:pt>
                <c:pt idx="11">
                  <c:v>2019-12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155</c:v>
                </c:pt>
                <c:pt idx="1">
                  <c:v>302</c:v>
                </c:pt>
                <c:pt idx="2">
                  <c:v>224</c:v>
                </c:pt>
                <c:pt idx="3">
                  <c:v>212</c:v>
                </c:pt>
                <c:pt idx="4">
                  <c:v>192</c:v>
                </c:pt>
                <c:pt idx="5">
                  <c:v>203</c:v>
                </c:pt>
                <c:pt idx="6">
                  <c:v>147</c:v>
                </c:pt>
                <c:pt idx="7">
                  <c:v>223</c:v>
                </c:pt>
                <c:pt idx="8">
                  <c:v>180</c:v>
                </c:pt>
                <c:pt idx="9">
                  <c:v>247</c:v>
                </c:pt>
                <c:pt idx="10">
                  <c:v>208</c:v>
                </c:pt>
                <c:pt idx="11">
                  <c:v>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7F-4B4A-A448-8DF4FCD188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064232"/>
        <c:axId val="373064560"/>
      </c:barChart>
      <c:catAx>
        <c:axId val="373064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064560"/>
        <c:crosses val="autoZero"/>
        <c:auto val="1"/>
        <c:lblAlgn val="ctr"/>
        <c:lblOffset val="100"/>
        <c:noMultiLvlLbl val="0"/>
      </c:catAx>
      <c:valAx>
        <c:axId val="37306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06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 Insurance Co.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</c:v>
                </c:pt>
                <c:pt idx="1">
                  <c:v>24</c:v>
                </c:pt>
                <c:pt idx="2">
                  <c:v>20</c:v>
                </c:pt>
                <c:pt idx="3">
                  <c:v>19</c:v>
                </c:pt>
                <c:pt idx="4">
                  <c:v>17</c:v>
                </c:pt>
                <c:pt idx="5">
                  <c:v>15</c:v>
                </c:pt>
                <c:pt idx="6">
                  <c:v>19</c:v>
                </c:pt>
                <c:pt idx="7">
                  <c:v>15</c:v>
                </c:pt>
                <c:pt idx="8">
                  <c:v>25</c:v>
                </c:pt>
                <c:pt idx="9">
                  <c:v>21</c:v>
                </c:pt>
                <c:pt idx="10">
                  <c:v>23</c:v>
                </c:pt>
                <c:pt idx="1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09-46B9-BF25-F9C744B281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070792"/>
        <c:axId val="373072432"/>
      </c:barChart>
      <c:dateAx>
        <c:axId val="373070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072432"/>
        <c:crosses val="autoZero"/>
        <c:auto val="1"/>
        <c:lblOffset val="100"/>
        <c:baseTimeUnit val="months"/>
      </c:dateAx>
      <c:valAx>
        <c:axId val="37307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070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724</c:v>
                </c:pt>
                <c:pt idx="1">
                  <c:v>385</c:v>
                </c:pt>
                <c:pt idx="2">
                  <c:v>446</c:v>
                </c:pt>
                <c:pt idx="3">
                  <c:v>436</c:v>
                </c:pt>
                <c:pt idx="4">
                  <c:v>440</c:v>
                </c:pt>
                <c:pt idx="5">
                  <c:v>484</c:v>
                </c:pt>
                <c:pt idx="6">
                  <c:v>615</c:v>
                </c:pt>
                <c:pt idx="7">
                  <c:v>511</c:v>
                </c:pt>
                <c:pt idx="8">
                  <c:v>512</c:v>
                </c:pt>
                <c:pt idx="9">
                  <c:v>532</c:v>
                </c:pt>
                <c:pt idx="10">
                  <c:v>561</c:v>
                </c:pt>
                <c:pt idx="11">
                  <c:v>475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59-40D3-91C3-34C3C32CC8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798968"/>
        <c:axId val="381797656"/>
      </c:barChart>
      <c:dateAx>
        <c:axId val="381798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97656"/>
        <c:crosses val="autoZero"/>
        <c:auto val="1"/>
        <c:lblOffset val="100"/>
        <c:baseTimeUnit val="months"/>
      </c:dateAx>
      <c:valAx>
        <c:axId val="381797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98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2019-01</c:v>
                </c:pt>
                <c:pt idx="1">
                  <c:v>2019-02</c:v>
                </c:pt>
                <c:pt idx="2">
                  <c:v>2019-03</c:v>
                </c:pt>
                <c:pt idx="3">
                  <c:v>2019-04</c:v>
                </c:pt>
                <c:pt idx="4">
                  <c:v>2019-05</c:v>
                </c:pt>
                <c:pt idx="5">
                  <c:v>2019-06</c:v>
                </c:pt>
                <c:pt idx="6">
                  <c:v>2019-07</c:v>
                </c:pt>
                <c:pt idx="7">
                  <c:v>2019-08</c:v>
                </c:pt>
                <c:pt idx="8">
                  <c:v>2019-09</c:v>
                </c:pt>
                <c:pt idx="9">
                  <c:v>2019-10</c:v>
                </c:pt>
                <c:pt idx="10">
                  <c:v>2019-11</c:v>
                </c:pt>
                <c:pt idx="11">
                  <c:v>2019-12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93</c:v>
                </c:pt>
                <c:pt idx="1">
                  <c:v>87</c:v>
                </c:pt>
                <c:pt idx="2">
                  <c:v>94</c:v>
                </c:pt>
                <c:pt idx="3">
                  <c:v>95</c:v>
                </c:pt>
                <c:pt idx="4">
                  <c:v>65</c:v>
                </c:pt>
                <c:pt idx="5">
                  <c:v>71</c:v>
                </c:pt>
                <c:pt idx="6">
                  <c:v>81</c:v>
                </c:pt>
                <c:pt idx="7">
                  <c:v>70</c:v>
                </c:pt>
                <c:pt idx="8">
                  <c:v>89</c:v>
                </c:pt>
                <c:pt idx="9">
                  <c:v>60</c:v>
                </c:pt>
                <c:pt idx="10">
                  <c:v>76</c:v>
                </c:pt>
                <c:pt idx="11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8A-4813-8DFA-6A187ED93E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799952"/>
        <c:axId val="381800280"/>
      </c:barChart>
      <c:catAx>
        <c:axId val="38179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800280"/>
        <c:crosses val="autoZero"/>
        <c:auto val="1"/>
        <c:lblAlgn val="ctr"/>
        <c:lblOffset val="100"/>
        <c:noMultiLvlLbl val="0"/>
      </c:catAx>
      <c:valAx>
        <c:axId val="381800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9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2019-01</c:v>
                </c:pt>
                <c:pt idx="1">
                  <c:v>2019-02</c:v>
                </c:pt>
                <c:pt idx="2">
                  <c:v>2019-03</c:v>
                </c:pt>
                <c:pt idx="3">
                  <c:v>2019-04</c:v>
                </c:pt>
                <c:pt idx="4">
                  <c:v>2019-05</c:v>
                </c:pt>
                <c:pt idx="5">
                  <c:v>2019-06</c:v>
                </c:pt>
                <c:pt idx="6">
                  <c:v>2019-07</c:v>
                </c:pt>
                <c:pt idx="7">
                  <c:v>2019-08</c:v>
                </c:pt>
                <c:pt idx="8">
                  <c:v>2019-09</c:v>
                </c:pt>
                <c:pt idx="9">
                  <c:v>2019-10</c:v>
                </c:pt>
                <c:pt idx="10">
                  <c:v>2019-11</c:v>
                </c:pt>
                <c:pt idx="11">
                  <c:v>2019-12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2059</c:v>
                </c:pt>
                <c:pt idx="1">
                  <c:v>1671</c:v>
                </c:pt>
                <c:pt idx="2">
                  <c:v>2266</c:v>
                </c:pt>
                <c:pt idx="3">
                  <c:v>2101</c:v>
                </c:pt>
                <c:pt idx="4">
                  <c:v>1568</c:v>
                </c:pt>
                <c:pt idx="5">
                  <c:v>1571</c:v>
                </c:pt>
                <c:pt idx="6">
                  <c:v>1716</c:v>
                </c:pt>
                <c:pt idx="7">
                  <c:v>1755</c:v>
                </c:pt>
                <c:pt idx="8">
                  <c:v>2147</c:v>
                </c:pt>
                <c:pt idx="9">
                  <c:v>1702</c:v>
                </c:pt>
                <c:pt idx="10">
                  <c:v>1760</c:v>
                </c:pt>
                <c:pt idx="11">
                  <c:v>1554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79-431A-9F21-0FB237392E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797984"/>
        <c:axId val="381798312"/>
      </c:barChart>
      <c:catAx>
        <c:axId val="38179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98312"/>
        <c:crosses val="autoZero"/>
        <c:auto val="1"/>
        <c:lblAlgn val="ctr"/>
        <c:lblOffset val="100"/>
        <c:noMultiLvlLbl val="0"/>
      </c:catAx>
      <c:valAx>
        <c:axId val="381798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9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43</c:v>
                </c:pt>
                <c:pt idx="1">
                  <c:v>23</c:v>
                </c:pt>
                <c:pt idx="2">
                  <c:v>34</c:v>
                </c:pt>
                <c:pt idx="3">
                  <c:v>37</c:v>
                </c:pt>
                <c:pt idx="4">
                  <c:v>28</c:v>
                </c:pt>
                <c:pt idx="5">
                  <c:v>39</c:v>
                </c:pt>
                <c:pt idx="6">
                  <c:v>28</c:v>
                </c:pt>
                <c:pt idx="7">
                  <c:v>31</c:v>
                </c:pt>
                <c:pt idx="8">
                  <c:v>54</c:v>
                </c:pt>
                <c:pt idx="9">
                  <c:v>74</c:v>
                </c:pt>
                <c:pt idx="10">
                  <c:v>42</c:v>
                </c:pt>
                <c:pt idx="11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05-457E-923F-B27B6C907F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680408"/>
        <c:axId val="375681392"/>
      </c:barChart>
      <c:dateAx>
        <c:axId val="375680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81392"/>
        <c:crosses val="autoZero"/>
        <c:auto val="1"/>
        <c:lblOffset val="100"/>
        <c:baseTimeUnit val="months"/>
      </c:dateAx>
      <c:valAx>
        <c:axId val="37568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80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54</c:v>
                </c:pt>
                <c:pt idx="1">
                  <c:v>60</c:v>
                </c:pt>
                <c:pt idx="2">
                  <c:v>64</c:v>
                </c:pt>
                <c:pt idx="3">
                  <c:v>61</c:v>
                </c:pt>
                <c:pt idx="4">
                  <c:v>49</c:v>
                </c:pt>
                <c:pt idx="5">
                  <c:v>52</c:v>
                </c:pt>
                <c:pt idx="6">
                  <c:v>51</c:v>
                </c:pt>
                <c:pt idx="7">
                  <c:v>50</c:v>
                </c:pt>
                <c:pt idx="8">
                  <c:v>59</c:v>
                </c:pt>
                <c:pt idx="9">
                  <c:v>55</c:v>
                </c:pt>
                <c:pt idx="10">
                  <c:v>52</c:v>
                </c:pt>
                <c:pt idx="11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BB-4E37-94B2-0417E1E8E2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688608"/>
        <c:axId val="375686312"/>
      </c:barChart>
      <c:dateAx>
        <c:axId val="375688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86312"/>
        <c:crosses val="autoZero"/>
        <c:auto val="1"/>
        <c:lblOffset val="100"/>
        <c:baseTimeUnit val="months"/>
      </c:dateAx>
      <c:valAx>
        <c:axId val="37568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8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2019-01</c:v>
                </c:pt>
                <c:pt idx="1">
                  <c:v>2019-02</c:v>
                </c:pt>
                <c:pt idx="2">
                  <c:v>2019-03</c:v>
                </c:pt>
                <c:pt idx="3">
                  <c:v>2019-04</c:v>
                </c:pt>
                <c:pt idx="4">
                  <c:v>2019-05</c:v>
                </c:pt>
                <c:pt idx="5">
                  <c:v>2019-06</c:v>
                </c:pt>
                <c:pt idx="6">
                  <c:v>2019-07</c:v>
                </c:pt>
                <c:pt idx="7">
                  <c:v>2019-08</c:v>
                </c:pt>
                <c:pt idx="8">
                  <c:v>2019-09</c:v>
                </c:pt>
                <c:pt idx="9">
                  <c:v>2019-10</c:v>
                </c:pt>
                <c:pt idx="10">
                  <c:v>2019-11</c:v>
                </c:pt>
                <c:pt idx="11">
                  <c:v>2019-12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1254</c:v>
                </c:pt>
                <c:pt idx="1">
                  <c:v>1215</c:v>
                </c:pt>
                <c:pt idx="2">
                  <c:v>1490</c:v>
                </c:pt>
                <c:pt idx="3">
                  <c:v>1472</c:v>
                </c:pt>
                <c:pt idx="4">
                  <c:v>1149</c:v>
                </c:pt>
                <c:pt idx="5">
                  <c:v>1216</c:v>
                </c:pt>
                <c:pt idx="6">
                  <c:v>1088</c:v>
                </c:pt>
                <c:pt idx="7">
                  <c:v>1170</c:v>
                </c:pt>
                <c:pt idx="8">
                  <c:v>1247</c:v>
                </c:pt>
                <c:pt idx="9">
                  <c:v>1343</c:v>
                </c:pt>
                <c:pt idx="10">
                  <c:v>1150</c:v>
                </c:pt>
                <c:pt idx="11">
                  <c:v>943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05-49E2-850E-BD22A8A3EA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692216"/>
        <c:axId val="375689592"/>
      </c:barChart>
      <c:catAx>
        <c:axId val="375692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89592"/>
        <c:crosses val="autoZero"/>
        <c:auto val="1"/>
        <c:lblAlgn val="ctr"/>
        <c:lblOffset val="100"/>
        <c:noMultiLvlLbl val="0"/>
      </c:catAx>
      <c:valAx>
        <c:axId val="37568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9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9F32A-C975-408A-A3E6-4807BE3D17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PHLY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DC435A-108B-45C2-AB3F-D59A52A57C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2107337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DDC0B-2D29-4990-A89A-DA1A0FA8D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17AC6D-F527-482E-A7AA-E6F7267CF7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57217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803405-869A-47E1-96AA-258B869908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F4E2F-8F11-4831-8D8E-D6EC7C8D9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583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BF847-6BFB-4216-BEEF-7612DDCE0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Key Metrics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59A6C5-C83B-4E17-BFB9-686E52B0D9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7912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04414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462353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00806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03625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99473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68553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33374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54630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54629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9932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326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Philadelphia Insurance Companies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272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488CB-FCCB-4F1A-9E86-153E1A74D3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019102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F2D0A-C5C7-4FB0-A830-9D0C5F74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ABB6A1-25FA-4015-8530-883B7006D2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82720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798A95-A43A-4CD9-B542-C59DE48A53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FC581-CB39-4EE7-9026-49391908C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385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302C0-DB57-4F60-B6EB-CD72ADE01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92D5E6-53EC-4384-BC1C-19F86E73B7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5529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A5A6C0-5FF6-4AED-8EC9-DEE9B81B60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47F5A-33BD-4798-AE31-CA240459E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27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5C777-6E11-4C6F-82D8-6073B604C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BC4150-7BE7-4B0E-8C37-E9744BD216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05262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1DBFBB-5990-4B91-9BED-D2E82876EA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ACFA88-4926-4508-BF70-D25C25926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367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E1067-2C98-4327-9CF9-791D7930C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915663-5A82-49F7-9FD0-4E84FE2E3C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11735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32BA87-E430-48A0-B328-AB65DB353A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6FE020-0DE4-4DFD-B8AF-1DD8185EC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008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D589A-D02A-496A-8C2E-AEE6DCAAC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Philadelphia Insurance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9D7804-28F4-4DE2-BE75-3B78589F10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9974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52805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4477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7828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7853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6636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4068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3650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1497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71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- 2019-12-27 10:33:00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There is great power in great partnerships. Kudos to Zack Skog for being a great agency partner!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350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- 2019-12-10 16:23:39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Home Office employees teamed up with Children's Scholarship Fund Philadelphia (CSFP) to deliver exciting news to unsuspecting families on Lottery Day. #TEAMPHLY called the lucky lottery winners to inform them their children were awarded partial scholarships to attend school! CSFP is a privately-funded program whose mission is to provide children from low-income Philadelphia families with financial access to quality, safe, K-8th grade, tuition-based schools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933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- 2019-12-12 16:44:12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HR team volunteered to help Jewish Family and Children's Service of Greater Philadelphia, a non-profit that provides quality social and community services across the life spectrum to enhance the lives of families, children, and individuals. #TEAMPHLY sorted donated clothing, created holiday spice rubs for their food pantry, and created cards for foster families.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382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4BDB26-3223-4B55-9D2C-784BBE32D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673431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CA044-D436-413B-97E0-3F0D60DAF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Philadelphia Insurance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1A1265-9065-4F2A-BBD1-315E47D71E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1714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37984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3139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9023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4577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5907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2224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7579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5497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236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- 2019-12-23 12:17:00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‘Tis the season of giving and one of the best ways to end the year is by giving back to your community. Our Customer Service team spread a little cheer by making holiday goodie bags for those in need. #TEAMPHLY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594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- 2019-12-31 10:12:55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 we prepare for the new year, PHLY offices are closing at 3 p.m. today and will be closed on Wednesday, January 1st. Regular business hours resume on Thursday, January 2nd. Everyone on #TEAMPHLY wishes you a safe and happy new year!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207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8FCD56-01F9-41A1-B196-5BA8C41256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434457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671F6-D2D5-456B-B81A-84FA14FBF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4E5A37-B4BE-46C7-A11D-0712E423E2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38585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0741E-5A60-4995-AC53-D0CD7ED001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80D2E-380B-48F4-B3AE-CF49391B5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578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379F2-7726-438C-AB04-610C926B1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C4893F-D739-4D8D-9FC9-7E60520B08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4101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591248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2841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2872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0578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2738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9404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9030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6284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6787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9615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4042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2189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865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6155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086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PHLY Insurance Co.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289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15260-E0F1-4284-AB84-C77A021602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412490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F7091-3743-4657-886E-5F56FFCE3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18ACD1-B4F9-4B45-A558-D5981FF76F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27086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9A1A6B-46BA-431F-AE94-411DF6B67D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C7898-140B-44F6-A0FD-93D4B8AFE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62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8ED93-36AB-4C76-A578-10C1FCB43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908C57-A000-412E-8476-B32F172121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2526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6B33C-6826-4F46-B879-AEB210A9FC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DC654-803F-46D3-B4F6-5FF61F0B7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50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300DD-DD5C-4EA6-95CB-677448B02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4C9825-4115-46D3-9251-3B3521E7A6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4748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0DBB0F-372C-4846-96E4-C8554625A6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9801B-29B8-4E83-8032-F24515A74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09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89465-BD80-42A1-AE19-CFF124EE0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PHLY Twitter Mentions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76A6FE-83E8-4E19-9AF5-8B5DD7B1CE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0845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AB688-B0D8-4E64-AA70-FE7013C950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A21A3-A880-49AE-B81E-94FC4DAB6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111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3045D-7EE8-4B22-A3AB-742033804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B962C8-4DD8-45DF-BA8C-DC7BFC873A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7304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578771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758043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78143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114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@Regore2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PHLY Insurance Co. (59)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676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@MargueriteTort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PHLY Insurance Co. (57)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35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@GammaIotaSigma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PHLY Insurance Co.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082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@EaglesCommunity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PHLY Insurance Co.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024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@TMNA_Services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PHLY Insurance Co.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326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PHLY Insurance Co.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940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@TwinForksIns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PHLY Insurance Co.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80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@GaryJamesLovett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PHLY Insurance Co.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918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@Bill_Procopio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PHLY Insurance Co.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530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@mplousis64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PHLY Insurance Co.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804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234EE1-485F-429E-8714-1295494AB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550399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BBC36-44EF-4719-964D-F71E0EDF5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29087D-6A58-437A-9FF1-EDD3AEA495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5643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6257583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4966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6313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8189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1507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7377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8462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353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@PHLYINS - 2019-12-12 16:45:43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HR team volunteered to help @JFCS_Philly, a #nonprofit dedicated to serving the most vulnerable in the Greater #Philadelphia area. #TEAMPHLY sorted donated clothing, created holiday spice rubs for their food pantry, &amp;amp; created cards for foster families. #GiveBack https://t.co/ZoVjEZSIGl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12/17/2019 01:15:02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054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@PHLYINS - 2019-12-31 10:05:19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 we prepare for the #NewYear, PHLY offices are closing at 3 p.m. today and will be closed on Wednesday, January 1st. Regular business hours resume on Thursday, January 2nd. Everyone on #TEAMPHLY wishes you a safe and #HappyNewYear! https://t.co/UNzhcSJF89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01/03/2020 01:13:45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766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@PHLYINS - 2019-12-03 09:20:37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60% of small companies shut their doors within 6 months of a #cyber attack. Read this article to see what they can do to survive: https://t.co/ubcyVPhXHF
#PHLY can help with a response plan &amp;amp; access to the resources needed for an efficient &amp;amp; cost-effective breach response.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12/04/2019 13:15:02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39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67FDC-0060-49B9-8DC3-A29F97BE69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544109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DA695-A915-451A-A403-4C10870FF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B153BB-C155-4D99-8024-C676E6FEEF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7487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2017686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2184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4776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410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9317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3448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0605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664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@PHLYINS - 2019-12-10 16:10:08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Home Office employees teamed up with @CSFPhiladelphia to deliver exciting news to unsuspecting families on Lottery Day. #TEAMPHLY called the lucky lottery winners to inform them their children were awarded partial scholarships to attend school. #GiveBack #Philadelphia https://t.co/uq16H8mZCu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12/24/2019 01:14:43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500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@PHLYINS - 2019-12-04 13:39:08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Walnut Creek, CA office volunteered to help @SaveMountDiablo, a #nonprofit focused on preserving the natural lands on &amp;amp; around the mountain in the #SanFranciscoBay Area. #TEAMPHLY built a trail, watered plants, weeded, &amp;amp; cleaned trash away from Marsh Creek. #WednesdayThoughts https://t.co/34pkQweEKQ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12/05/2019 01:15:34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201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1A3EC2-BEA7-4E37-9214-F60CC40A6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2424865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57095-BE03-42AF-BF93-AA678F237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B42A53-C7FD-49A3-A9AA-DA8EBF22BD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2645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424243819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847030198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80703970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698216295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72722007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10624582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50543676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45891563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04140762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84668220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20254932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66847593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6860134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81209071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062533655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09367487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547680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Time Watched (minutes)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205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Philadelphia Insurance Companies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2874.12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0.040296152747362 %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783.02395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475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B958D-7816-46D7-8D27-44C17302FC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6368842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A952B-CD5E-452B-9FBC-04604334B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1DBDF8-FD94-4847-9551-391B57B4DE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66678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D0FB0-744C-45DC-8C2F-55AE6247A1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817F7-5BFE-44D4-BA06-60A215E91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7116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5737F-1A1D-4000-B01A-2F30D9DE3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E34CA8-EB55-43CC-8A59-80DB0DDEE8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49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75A20-9283-49F1-BE38-18D4EE04CB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AE027-CD97-43EB-B9FE-789703869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600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47F10-B6A4-4CE3-8C88-C767B1264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741225-7CF4-4D70-86FA-7DC2E0BE20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48745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D9B4F-CA9A-42CA-89E8-D641666809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1C231A-036F-4F71-BB2E-74CA42FB1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489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C90C3-53BB-42D2-AFB2-91B6DE8E4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91B1A4-F174-4331-AFEE-2543A696E3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2840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25957654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47524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80178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3034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13878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54797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09168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5725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6443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9556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380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378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- 2019-12-06 09:05:20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We are pleased to announce the promotion of Michael Cundiff to Senior Vice President of #Surety!  Learn more: http://bit.ly/2r8rE5J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https://image-store.slidesharecdn.com/425c2f14-ed1b-4602-83d8-4e2705ecfc29-large.jpeg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01/03/2020 13:12:21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0.062002275312856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931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6BF28A-5254-48AC-8AB3-4F4688AC3E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6747586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A1F01-E194-48A9-A946-ADA75E263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6DAEFA-E179-4F73-867D-9C9D711B5A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7136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29773337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531621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11819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82013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4826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53304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23294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7570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76576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52970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7440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12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- 2019-12-12 16:48:11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Our HR team volunteered to help Jewish Family and Children’s Service of Greater Philadelphia, a non-profit that provides quality social and community services across the life spectrum to enhance the lives of families, children, and individuals. #TEAMPHLY sorted donated clothing, created holiday spice rubs for their food pantry, and created cards for foster families.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https://media.licdn.com/dms/image/C4E22AQES40uWaQjp8w/feedshare-shrink_800/0?e=1580947200&amp;v=beta&amp;t=VK5QrBq8gFQpMSNqOaVV-cRDan5qRdCULzozaZAJE_4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01/03/2020 13:12:21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0.073476421745261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78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4A7580-8735-4E78-AC33-B2253CC122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7460019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3DE87-70A6-4DF9-94F7-1355CA137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BF3558-F529-4DEF-9251-A3C7E22BE5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6208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111743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547061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88452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17201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04655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2017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8242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81518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30506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65434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2714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475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- 2019-12-13 08:44:25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https://media.licdn.com/dms/image/C4E22AQGYKD_i0ftWgQ/feedshare-shrink_2048_1536/0?e=1580947200&amp;v=beta&amp;t=UQKT3hsMcKOIdl-pr3dFz1czO2QfYM6VT8eO76YsOfo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01/03/2020 13:12:21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0.050564440263405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697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- 2019-12-18 15:45:12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As part of their holiday spirit week, our CORE team in Leawood, KS cozied up in flannel shirts for a day out. Here’s a snapshot of #TEAMPHLY sporting their plaid!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https://image-store.slidesharecdn.com/1206e4f3-45a0-4135-a130-e3e2697e3ee5-large.jpeg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01/03/2020 13:12:21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0.063105702050935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639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6568D3-6E56-4D19-82D6-6F9F53DE83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3565674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064CB-1A9D-4CC4-A63C-4BC2CB4B3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76DD5C-BEE7-4AE8-BD24-A9BD131A37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9709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63090295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805879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79480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6576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20227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74770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46505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00104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7862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30727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4164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096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- 2019-12-31 10:20:15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As we prepare for the new year, PHLY offices are closing at 3 p.m. today and will be closed on Wednesday, January 1st. Regular business hours resume on Thursday, January 2nd. Everyone on #TEAMPHLY wishes you a safe and happy new year!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https://image-store.slidesharecdn.com/fe213b66-fd59-42c7-8c0a-382936876f1a-large.jpeg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01/03/2020 13:12:21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0.035646687697161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155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8FD03-2CDE-4515-B33E-A296A7CEF1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1988616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EF4B1-2D54-4139-B549-75D9382EE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7A7E66-B963-43B8-991A-0F1C93F6B2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1789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8165488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1028791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57547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9699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1318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52085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100625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015087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12654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2675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263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phlyinsurance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2.7943 %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880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D38DC4-74B9-49AD-AB56-6B73B68EE6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6926338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47660-79EC-474C-AFC5-7392A1140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83170A-04EF-4B79-81DF-70D33EBEF6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0819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B59A4-9ABC-4491-BE40-0FDF39CC5E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C50C23-84F7-4975-9609-DA2323977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4988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11E8B-98C9-4FE4-BECA-54D42DFD4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Instagram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33B1A2-9192-471D-A595-B094A658FF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5071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BF34F-F3F2-4126-8334-5D0042C67E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50D81A-F42B-47C1-99AB-A173E6380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1834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E73A9-899B-4607-B967-0F5A08B6F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4A4DB3-B693-4040-8EE4-71A95E7384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25084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6268E3-5861-463C-8A8B-384C4EF38D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7F761-F908-4010-9B31-D6A00EFFD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6843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E3E8A-0910-4EE4-A67A-C624D698D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011BC1-F769-4AE4-8BE8-ABD1BCE182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4769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7160509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20053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8862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5462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1215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8629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416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319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- 2019-12-10 18:25:17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Home Office employees teamed up with csfphiladelphia (CSFP) to deliver #exciting news to unsuspecting families on Lottery Day. #TEAMPHLY called the lucky lottery winners to inform them their children were awarded partial #scholarships to attend school! #CSFP is a privately-funded program whose mission is to provide children from low-income #Philadelphia families with financial access to quality, safe, K-8th grade, tuition-based schools.👏🏼😁 #ThinkPHLY #phillykids #giveback #community #helpingothers #goodvibesonly #education #instagood #volunteer #makeadifference #photooftheday #insurance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https://www.instagram.com/p/B56Qb62ngOV/media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01/02/2020 23:02:59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6.1798 %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480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78E2DE-ACBD-4A38-A18D-DC967E8600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1617136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451B7-3E18-40BD-9232-B75B0FE3E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4AF40A-F93A-4727-92D7-0E52422421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94785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14971538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17294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5747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7708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9442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3067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2982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749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- 2019-12-12 16:23:34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HR team volunteered to #help jfcsphilly, a #nonprofit that provides quality social and #community services across the life spectrum to enhance the lives of families, children, and individuals. #TEAMPHLY sorted donated clothing, created holiday spice rubs for their food pantry, and created cards for foster families. 😄👍🏼 #ThinkPHLY #helpingothers #donate #philly #givingback #charity #instagood  #goodcause #volunteering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https://www.instagram.com/p/B5_MGL5ns4A/media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01/02/2020 23:02:59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4.5511 %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306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- 2019-12-16 15:03:42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group of Home Office employees recently volunteered to help Merakey, a #PHLY customer and one of the largest #nonprofit providers of #education and human services in the country. #TEAMPHLY assisted with setting up and decorating for their children’s holiday party. 😁🙌 #ThinkPHLY #community #giveback #volunteer #dogood #charity #philanthropy #forthekids #holidays #philadelphia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https://www.instagram.com/p/B6JWIr1nDK8/media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01/02/2020 23:02:59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259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4DAAAC-E3E9-4B60-A987-B6B2BA394E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2756942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FEC33-6F7F-4816-8555-64C4B5DD1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39CA8C-DBD8-4DC7-9F1C-6F10232277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436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8748382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40197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0534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4276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9264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6486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3343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371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- 2019-12-11 14:40:19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#TEAMPHLY volunteered to help sacchildrenshome prepare to receive toy donations for children in need. The #nonprofit focuses on child abuse prevention, intervention, and mental health treatment for the most at-risk children and families in the #community. 😊#ThinkPHLY #give #volunteer #donate #kindness #charity #forthekids #helpingothers #makeadifference #goodcause #picoftheday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https://www.instagram.com/p/B58bfD9HWqI/media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01/02/2020 23:02:59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3.5558 %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716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- 2019-12-04 15:11:25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#walnutcreekca office volunteered to help savemountdiablo, a local #nonprofit focused on preserving the natural lands on and around the mountain in the San Francisco Bay Area. #TEAMPHLY built a #trail, watered #plants, weeded, and cleaned trash away from Marsh Creek. 😊🌳 #ThinkPHLY #volunteer #givingback #makeadifference #nature #environment #restoration #mountains #mtdiablo #sanfrancisco #california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https://www.instagram.com/p/B5qdezGnQC9/media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01/02/2020 23:02:59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3.5220 %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4255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BC2494-483D-4435-8A2B-CF1E4FA6CC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2016480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39531-A0B6-4EF8-BFA9-305ABE0FE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E05172-F15B-4058-900A-D894BB3B78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0610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242258819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917965012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274578886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3763774751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1064550589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253459177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06676324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742807532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614250012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260996580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66890979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816870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321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phlyinsurance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222.62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766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352D70-BA69-41BF-A913-AEBD555B6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678514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8DB52-D7E5-4D4B-91AD-C1BDF7391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488728-71EA-4489-B8C1-9C06F0C8AF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2222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195881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4014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5558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0531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3174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0613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9714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6103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276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8407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330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- 2019-12-19 14:12:50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#TEAMPHLY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https://scontent.xx.fbcdn.net/v/t51.12442-15/79330742_2884798814887192_2221452842414497147_n.jpg?_nc_cat=104&amp;_nc_ohc=K33wo-KDy-MAQkZ5JKLFusC0hpwKXMeOoFzZyEXYrjuOIClwWBid_GnvA&amp;_nc_ht=scontent.xx&amp;oh=84745c0aa3fb15a1dd5a8344e77b519e&amp;oe=5E70DC7E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12/20/2019 14:00:44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972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D3E373-59C9-41CD-87F4-5B2ECB9DF4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8918374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20CDF-9F95-4F8D-9CE0-C617DA8B4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BF4CE7-A4D0-42E2-9784-FD3CC38824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6945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911220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76525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1361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2743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5131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3486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1736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1855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7101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1859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570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- 2019-12-19 14:02:02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MERAKEY #TEAMPHLY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https://scontent.xx.fbcdn.net/v/t51.12442-15/79541153_494959277796983_3328516852637646967_n.jpg?_nc_cat=102&amp;_nc_ohc=ALrJVFoiFrUAQnFAajYFG3oZVu9rG9tdXdsriZv--1_2bbEAXZFfyw1dA&amp;_nc_ht=scontent.xx&amp;oh=d4114e1f39546aa4ff2eaaa7130e0be4&amp;oe=5E663E28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12/20/2019 14:00:44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185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6BF90-FBA0-486D-95E0-B249BB0604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9878095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21C8E-5AD1-4E65-8B2A-E58210170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DAF87F-9A16-4CB6-BFDA-FA2146F9DC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7331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5589755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38270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9567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5267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9948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3378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1060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5675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0741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3566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059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- 2019-12-19 13:58:34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#TEAMPHLY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https://scontent.xx.fbcdn.net/v/t51.12442-15/74443116_537892183605862_5678529724980641269_n.jpg?_nc_cat=105&amp;_nc_ohc=DIP2wBuQltUAQnxqV6XXH8XEgWK5AEt_MbhupKKF_WUJy2dFkELu3ttsg&amp;_nc_ht=scontent.xx&amp;oh=5f3d0e8ec2ecc3fb78423f1612a9cc78&amp;oe=5E7C8D12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12/20/2019 13:32:09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20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92F3E-11DA-4F15-9DB9-250BDE3336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3380815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D3AEF-789A-4D97-9418-415822805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1CD45E-6774-41C1-8960-5CEF8D6456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894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544767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41415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5082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0619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0937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1459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3436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8524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6074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6677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393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- 2019-12-19 13:55:55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#TEAMPHLY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https://scontent.xx.fbcdn.net/v/t51.12442-15/79261006_572774050121669_7450164348273795868_n.jpg?_nc_cat=101&amp;_nc_ohc=dq2MxGOONuEAQkdxn4yCj8kuDJGr-pKEli-rnZBy0eGAArIl8cK--KS5w&amp;_nc_ht=scontent.xx&amp;oh=9617c48ffe7aaccd050389e5e7846377&amp;oe=5E78F908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12/20/2019 13:32:09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106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90FCAF-B3E0-44D2-BC4E-C1E8F01559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1362439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CA180-100A-4F48-B63C-B1A60093D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0846A4-7F83-4119-BDF8-38F91DFB8D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5998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3170852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19423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1993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2988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9835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1006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5047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8170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8235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5044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20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- 2019-12-19 13:53:00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#TEAMPHLY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https://scontent.xx.fbcdn.net/v/t51.12442-15/80573026_199244061233937_7350142266424219490_n.jpg?_nc_cat=105&amp;_nc_ohc=mFBc5jezCywAQlIl144ZaHUztcUPKC6mYBHOoQITSxZ9W633wzR-ScSJA&amp;_nc_ht=scontent.xx&amp;oh=e56263f55a9dcf5bb5b5bfb1994ab160&amp;oe=5EA925D7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12/20/2019 13:32:09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764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9EB21B-8B77-48DD-96E8-2DB9088567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0875806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1740</Words>
  <Application>Microsoft Office PowerPoint</Application>
  <PresentationFormat>On-screen Show (4:3)</PresentationFormat>
  <Paragraphs>613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Calibri</vt:lpstr>
      <vt:lpstr>Arial</vt:lpstr>
      <vt:lpstr>quintly_template</vt:lpstr>
      <vt:lpstr>PHLY Social Media</vt:lpstr>
      <vt:lpstr>Overall Overall Audience | Philadelphia Insurance</vt:lpstr>
      <vt:lpstr>Facebook Facebook Key Metrics | Philadelphia Insurance</vt:lpstr>
      <vt:lpstr>Facebook Facebook Fans Change | Philadelphia Insurance</vt:lpstr>
      <vt:lpstr>Facebook Average Interactions Per Facebook Post | Philadelphia Insurance</vt:lpstr>
      <vt:lpstr>Facebook Total Interactions Per Month | Philadelphia Insurance</vt:lpstr>
      <vt:lpstr>Facebook Facebook Impressions | Philadelphia Insurance</vt:lpstr>
      <vt:lpstr>Facebook Own Posts Table | Philadelphia Insurance - 1 of 2</vt:lpstr>
      <vt:lpstr>Facebook Own Posts Table | Philadelphia Insurance - 2 of 2</vt:lpstr>
      <vt:lpstr>Facebook Fan Demographics | Philadelphia Insurance</vt:lpstr>
      <vt:lpstr>Twitter Key Metrics Table | Philadelphia Insurance</vt:lpstr>
      <vt:lpstr>Twitter Twitter Followers Change | Philadelphia Insurance</vt:lpstr>
      <vt:lpstr>Twitter Average Interactions Per Tweet | Philadelphia Insurance</vt:lpstr>
      <vt:lpstr>Twitter Total Interactions Per Month | Philadelphia Insurance</vt:lpstr>
      <vt:lpstr>Twitter PHLY Twitter Mentions | Philadelphia Insurance</vt:lpstr>
      <vt:lpstr>Twitter Key Influencers | Philadelphia Insurance</vt:lpstr>
      <vt:lpstr>Twitter Own and Retweeted Tweets Table | Philadelphia Insurance - 1 of 2</vt:lpstr>
      <vt:lpstr>Twitter Own and Retweeted Tweets Table | Philadelphia Insurance - 2 of 2</vt:lpstr>
      <vt:lpstr>LinkedIn Key Metrics Table | Philadelphia Insurance</vt:lpstr>
      <vt:lpstr>LinkedIn LinkedIn Followers Change | Philadelphia Insurance</vt:lpstr>
      <vt:lpstr>LinkedIn Average Interactions Per LinkedIn Update | Philadelphia Insurance</vt:lpstr>
      <vt:lpstr>LinkedIn Total Interactions Per Month | Philadelphia Insurance</vt:lpstr>
      <vt:lpstr>LinkedIn Posts Table | Philadelphia Insurance - 1 of 4</vt:lpstr>
      <vt:lpstr>LinkedIn Posts Table | Philadelphia Insurance - 2 of 4</vt:lpstr>
      <vt:lpstr>LinkedIn Posts Table | Philadelphia Insurance - 3 of 4</vt:lpstr>
      <vt:lpstr>LinkedIn Posts Table | Philadelphia Insurance - 4 of 4</vt:lpstr>
      <vt:lpstr>Instagram Key Metrics Table | Philadelphia Insurance</vt:lpstr>
      <vt:lpstr>Instagram Instagram Followers Change | Philadelphia Insurance</vt:lpstr>
      <vt:lpstr>Instagram Average Interactions Per Instagram Post | Philadelphia Insurance</vt:lpstr>
      <vt:lpstr>Instagram Total Interactions Per Month | Philadelphia Insurance</vt:lpstr>
      <vt:lpstr>Instagram Posts Table | Philadelphia Insurance - 1 of 3</vt:lpstr>
      <vt:lpstr>Instagram Posts Table | Philadelphia Insurance - 2 of 3</vt:lpstr>
      <vt:lpstr>Instagram Posts Table | Philadelphia Insurance - 3 of 3</vt:lpstr>
      <vt:lpstr>Instagram Stories Key Metrics Table | Philadelphia Insurance</vt:lpstr>
      <vt:lpstr>Instagram Stories Table  | Philadelphia Insurance - 1 of 5</vt:lpstr>
      <vt:lpstr>Instagram Stories Table  | Philadelphia Insurance - 2 of 5</vt:lpstr>
      <vt:lpstr>Instagram Stories Table  | Philadelphia Insurance - 3 of 5</vt:lpstr>
      <vt:lpstr>Instagram Stories Table  | Philadelphia Insurance - 4 of 5</vt:lpstr>
      <vt:lpstr>Instagram Stories Table  | Philadelphia Insurance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PHLY Social Media</dc:title>
  <dc:creator>Frederik Peiniger</dc:creator>
  <cp:lastModifiedBy>Frederik Peiniger</cp:lastModifiedBy>
  <cp:revision>1</cp:revision>
  <dcterms:created xsi:type="dcterms:W3CDTF">2020-01-03T19:57:07Z</dcterms:created>
  <dcterms:modified xsi:type="dcterms:W3CDTF">2020-01-03T19:58:03Z</dcterms:modified>
</cp:coreProperties>
</file>