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Sheet1!$B$2:$B$14</c:f>
              <c:numCache>
                <c:formatCode>General</c:formatCode>
                <c:ptCount val="13"/>
                <c:pt idx="0">
                  <c:v>3870</c:v>
                </c:pt>
                <c:pt idx="1">
                  <c:v>3909</c:v>
                </c:pt>
                <c:pt idx="2">
                  <c:v>3943</c:v>
                </c:pt>
                <c:pt idx="3">
                  <c:v>4002</c:v>
                </c:pt>
                <c:pt idx="4">
                  <c:v>4036</c:v>
                </c:pt>
                <c:pt idx="5">
                  <c:v>4057</c:v>
                </c:pt>
                <c:pt idx="6">
                  <c:v>4087</c:v>
                </c:pt>
                <c:pt idx="7">
                  <c:v>4140</c:v>
                </c:pt>
                <c:pt idx="8">
                  <c:v>4163</c:v>
                </c:pt>
                <c:pt idx="9">
                  <c:v>4179</c:v>
                </c:pt>
                <c:pt idx="10">
                  <c:v>4200</c:v>
                </c:pt>
                <c:pt idx="11">
                  <c:v>4392</c:v>
                </c:pt>
                <c:pt idx="12">
                  <c:v>4396</c:v>
                </c:pt>
              </c:numCache>
            </c:numRef>
          </c:val>
          <c:smooth val="0"/>
          <c:extLst>
            <c:ext xmlns:c16="http://schemas.microsoft.com/office/drawing/2014/chart" uri="{C3380CC4-5D6E-409C-BE32-E72D297353CC}">
              <c16:uniqueId val="{00000000-2F0A-4594-813D-A3646156F52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Sheet1!$C$2:$C$14</c:f>
              <c:numCache>
                <c:formatCode>General</c:formatCode>
                <c:ptCount val="13"/>
                <c:pt idx="0">
                  <c:v>3118</c:v>
                </c:pt>
                <c:pt idx="1">
                  <c:v>3135</c:v>
                </c:pt>
                <c:pt idx="2">
                  <c:v>3159</c:v>
                </c:pt>
                <c:pt idx="3">
                  <c:v>3208</c:v>
                </c:pt>
                <c:pt idx="4">
                  <c:v>3222</c:v>
                </c:pt>
                <c:pt idx="5">
                  <c:v>3235</c:v>
                </c:pt>
                <c:pt idx="6">
                  <c:v>3296</c:v>
                </c:pt>
                <c:pt idx="7">
                  <c:v>3307</c:v>
                </c:pt>
                <c:pt idx="8">
                  <c:v>3334</c:v>
                </c:pt>
                <c:pt idx="9">
                  <c:v>3412</c:v>
                </c:pt>
                <c:pt idx="10">
                  <c:v>3418</c:v>
                </c:pt>
                <c:pt idx="11">
                  <c:v>3423</c:v>
                </c:pt>
                <c:pt idx="12">
                  <c:v>3429</c:v>
                </c:pt>
              </c:numCache>
            </c:numRef>
          </c:val>
          <c:smooth val="0"/>
          <c:extLst>
            <c:ext xmlns:c16="http://schemas.microsoft.com/office/drawing/2014/chart" uri="{C3380CC4-5D6E-409C-BE32-E72D297353CC}">
              <c16:uniqueId val="{00000001-2F0A-4594-813D-A3646156F52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2F0A-4594-813D-A3646156F52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Sheet1!$E$2:$E$14</c:f>
              <c:numCache>
                <c:formatCode>General</c:formatCode>
                <c:ptCount val="13"/>
                <c:pt idx="0">
                  <c:v>16556</c:v>
                </c:pt>
                <c:pt idx="1">
                  <c:v>17280</c:v>
                </c:pt>
                <c:pt idx="2">
                  <c:v>17665</c:v>
                </c:pt>
                <c:pt idx="3">
                  <c:v>18111</c:v>
                </c:pt>
                <c:pt idx="4">
                  <c:v>18547</c:v>
                </c:pt>
                <c:pt idx="5">
                  <c:v>18987</c:v>
                </c:pt>
                <c:pt idx="6">
                  <c:v>19471</c:v>
                </c:pt>
                <c:pt idx="7">
                  <c:v>20086</c:v>
                </c:pt>
                <c:pt idx="8">
                  <c:v>20597</c:v>
                </c:pt>
                <c:pt idx="9">
                  <c:v>21109</c:v>
                </c:pt>
                <c:pt idx="10">
                  <c:v>21641</c:v>
                </c:pt>
                <c:pt idx="11">
                  <c:v>22202</c:v>
                </c:pt>
                <c:pt idx="12">
                  <c:v>22434</c:v>
                </c:pt>
              </c:numCache>
            </c:numRef>
          </c:val>
          <c:smooth val="0"/>
          <c:extLst>
            <c:ext xmlns:c16="http://schemas.microsoft.com/office/drawing/2014/chart" uri="{C3380CC4-5D6E-409C-BE32-E72D297353CC}">
              <c16:uniqueId val="{00000003-2F0A-4594-813D-A3646156F52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Sheet1!$F$2:$F$14</c:f>
              <c:numCache>
                <c:formatCode>General</c:formatCode>
                <c:ptCount val="13"/>
                <c:pt idx="0">
                  <c:v>1148</c:v>
                </c:pt>
                <c:pt idx="1">
                  <c:v>1191</c:v>
                </c:pt>
                <c:pt idx="2">
                  <c:v>1214</c:v>
                </c:pt>
                <c:pt idx="3">
                  <c:v>1248</c:v>
                </c:pt>
                <c:pt idx="4">
                  <c:v>1285</c:v>
                </c:pt>
                <c:pt idx="5">
                  <c:v>1313</c:v>
                </c:pt>
                <c:pt idx="6">
                  <c:v>1352</c:v>
                </c:pt>
                <c:pt idx="7">
                  <c:v>1380</c:v>
                </c:pt>
                <c:pt idx="8">
                  <c:v>1411</c:v>
                </c:pt>
                <c:pt idx="9">
                  <c:v>1465</c:v>
                </c:pt>
                <c:pt idx="10">
                  <c:v>1539</c:v>
                </c:pt>
                <c:pt idx="11">
                  <c:v>1581</c:v>
                </c:pt>
                <c:pt idx="12">
                  <c:v>1613</c:v>
                </c:pt>
              </c:numCache>
            </c:numRef>
          </c:val>
          <c:smooth val="0"/>
          <c:extLst>
            <c:ext xmlns:c16="http://schemas.microsoft.com/office/drawing/2014/chart" uri="{C3380CC4-5D6E-409C-BE32-E72D297353CC}">
              <c16:uniqueId val="{00000004-2F0A-4594-813D-A3646156F52E}"/>
            </c:ext>
          </c:extLst>
        </c:ser>
        <c:ser>
          <c:idx val="5"/>
          <c:order val="5"/>
          <c:tx>
            <c:strRef>
              <c:f>Sheet1!$G$1</c:f>
              <c:strCache>
                <c:ptCount val="1"/>
                <c:pt idx="0">
                  <c:v>Pinterest</c:v>
                </c:pt>
              </c:strCache>
            </c:strRef>
          </c:tx>
          <c:spPr>
            <a:ln w="28575" cap="rnd">
              <a:solidFill>
                <a:schemeClr val="accent6"/>
              </a:solidFill>
              <a:round/>
            </a:ln>
            <a:effectLst/>
          </c:spPr>
          <c:marker>
            <c:symbol val="none"/>
          </c:marker>
          <c:cat>
            <c:numRef>
              <c:f>Sheet1!$A$2:$A$14</c:f>
              <c:numCache>
                <c:formatCode>m/d/yyyy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Sheet1!$G$2:$G$14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5-2F0A-4594-813D-A3646156F52E}"/>
            </c:ext>
          </c:extLst>
        </c:ser>
        <c:dLbls>
          <c:showLegendKey val="0"/>
          <c:showVal val="0"/>
          <c:showCatName val="0"/>
          <c:showSerName val="0"/>
          <c:showPercent val="0"/>
          <c:showBubbleSize val="0"/>
        </c:dLbls>
        <c:smooth val="0"/>
        <c:axId val="267931888"/>
        <c:axId val="267932216"/>
      </c:lineChart>
      <c:dateAx>
        <c:axId val="26793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932216"/>
        <c:crosses val="autoZero"/>
        <c:auto val="1"/>
        <c:lblOffset val="100"/>
        <c:baseTimeUnit val="months"/>
      </c:dateAx>
      <c:valAx>
        <c:axId val="26793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93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30</c:v>
                </c:pt>
                <c:pt idx="6">
                  <c:v>53</c:v>
                </c:pt>
                <c:pt idx="7">
                  <c:v>23</c:v>
                </c:pt>
                <c:pt idx="8">
                  <c:v>16</c:v>
                </c:pt>
                <c:pt idx="9">
                  <c:v>21</c:v>
                </c:pt>
                <c:pt idx="10">
                  <c:v>192</c:v>
                </c:pt>
                <c:pt idx="11">
                  <c:v>4</c:v>
                </c:pt>
              </c:numCache>
            </c:numRef>
          </c:val>
          <c:extLst>
            <c:ext xmlns:c16="http://schemas.microsoft.com/office/drawing/2014/chart" uri="{C3380CC4-5D6E-409C-BE32-E72D297353CC}">
              <c16:uniqueId val="{00000000-F09F-4413-92B8-D2D63E85611F}"/>
            </c:ext>
          </c:extLst>
        </c:ser>
        <c:dLbls>
          <c:showLegendKey val="0"/>
          <c:showVal val="0"/>
          <c:showCatName val="0"/>
          <c:showSerName val="0"/>
          <c:showPercent val="0"/>
          <c:showBubbleSize val="0"/>
        </c:dLbls>
        <c:gapWidth val="219"/>
        <c:overlap val="-27"/>
        <c:axId val="308707280"/>
        <c:axId val="308708592"/>
      </c:barChart>
      <c:dateAx>
        <c:axId val="30870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08592"/>
        <c:crosses val="autoZero"/>
        <c:auto val="1"/>
        <c:lblOffset val="100"/>
        <c:baseTimeUnit val="months"/>
      </c:dateAx>
      <c:valAx>
        <c:axId val="30870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0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23</c:v>
                </c:pt>
                <c:pt idx="6">
                  <c:v>26</c:v>
                </c:pt>
                <c:pt idx="7">
                  <c:v>27</c:v>
                </c:pt>
                <c:pt idx="8">
                  <c:v>29</c:v>
                </c:pt>
                <c:pt idx="9">
                  <c:v>23</c:v>
                </c:pt>
                <c:pt idx="10">
                  <c:v>26</c:v>
                </c:pt>
                <c:pt idx="11">
                  <c:v>19</c:v>
                </c:pt>
              </c:numCache>
            </c:numRef>
          </c:val>
          <c:extLst>
            <c:ext xmlns:c16="http://schemas.microsoft.com/office/drawing/2014/chart" uri="{C3380CC4-5D6E-409C-BE32-E72D297353CC}">
              <c16:uniqueId val="{00000000-E443-49BE-96BE-9208B988DEF4}"/>
            </c:ext>
          </c:extLst>
        </c:ser>
        <c:dLbls>
          <c:showLegendKey val="0"/>
          <c:showVal val="0"/>
          <c:showCatName val="0"/>
          <c:showSerName val="0"/>
          <c:showPercent val="0"/>
          <c:showBubbleSize val="0"/>
        </c:dLbls>
        <c:gapWidth val="219"/>
        <c:overlap val="-27"/>
        <c:axId val="312043336"/>
        <c:axId val="312045304"/>
      </c:barChart>
      <c:dateAx>
        <c:axId val="312043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45304"/>
        <c:crosses val="autoZero"/>
        <c:auto val="1"/>
        <c:lblOffset val="100"/>
        <c:baseTimeUnit val="months"/>
      </c:dateAx>
      <c:valAx>
        <c:axId val="31204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43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908</c:v>
                </c:pt>
                <c:pt idx="1">
                  <c:v>945</c:v>
                </c:pt>
                <c:pt idx="2">
                  <c:v>1468</c:v>
                </c:pt>
                <c:pt idx="3">
                  <c:v>1242</c:v>
                </c:pt>
                <c:pt idx="4">
                  <c:v>919</c:v>
                </c:pt>
                <c:pt idx="5">
                  <c:v>867</c:v>
                </c:pt>
                <c:pt idx="6">
                  <c:v>854</c:v>
                </c:pt>
                <c:pt idx="7">
                  <c:v>961</c:v>
                </c:pt>
                <c:pt idx="8">
                  <c:v>1073</c:v>
                </c:pt>
                <c:pt idx="9">
                  <c:v>1033</c:v>
                </c:pt>
                <c:pt idx="10">
                  <c:v>926</c:v>
                </c:pt>
                <c:pt idx="11">
                  <c:v>357</c:v>
                </c:pt>
              </c:numCache>
            </c:numRef>
          </c:val>
          <c:extLst>
            <c:ext xmlns:c16="http://schemas.microsoft.com/office/drawing/2014/chart" uri="{C3380CC4-5D6E-409C-BE32-E72D297353CC}">
              <c16:uniqueId val="{00000000-12D9-4A48-8ED2-5B146116A8AF}"/>
            </c:ext>
          </c:extLst>
        </c:ser>
        <c:dLbls>
          <c:showLegendKey val="0"/>
          <c:showVal val="0"/>
          <c:showCatName val="0"/>
          <c:showSerName val="0"/>
          <c:showPercent val="0"/>
          <c:showBubbleSize val="0"/>
        </c:dLbls>
        <c:gapWidth val="219"/>
        <c:overlap val="-27"/>
        <c:axId val="312045632"/>
        <c:axId val="312043992"/>
      </c:barChart>
      <c:catAx>
        <c:axId val="31204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43992"/>
        <c:crosses val="autoZero"/>
        <c:auto val="1"/>
        <c:lblAlgn val="ctr"/>
        <c:lblOffset val="100"/>
        <c:noMultiLvlLbl val="0"/>
      </c:catAx>
      <c:valAx>
        <c:axId val="31204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04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487757</c:v>
                </c:pt>
                <c:pt idx="6">
                  <c:v>426913</c:v>
                </c:pt>
                <c:pt idx="7">
                  <c:v>468674</c:v>
                </c:pt>
                <c:pt idx="8">
                  <c:v>549559</c:v>
                </c:pt>
                <c:pt idx="9">
                  <c:v>487496</c:v>
                </c:pt>
                <c:pt idx="10">
                  <c:v>496260</c:v>
                </c:pt>
                <c:pt idx="11">
                  <c:v>125351</c:v>
                </c:pt>
              </c:numCache>
            </c:numRef>
          </c:val>
          <c:extLst>
            <c:ext xmlns:c16="http://schemas.microsoft.com/office/drawing/2014/chart" uri="{C3380CC4-5D6E-409C-BE32-E72D297353CC}">
              <c16:uniqueId val="{00000000-7961-477C-A4FD-4B4B4E18373A}"/>
            </c:ext>
          </c:extLst>
        </c:ser>
        <c:dLbls>
          <c:showLegendKey val="0"/>
          <c:showVal val="0"/>
          <c:showCatName val="0"/>
          <c:showSerName val="0"/>
          <c:showPercent val="0"/>
          <c:showBubbleSize val="0"/>
        </c:dLbls>
        <c:gapWidth val="219"/>
        <c:overlap val="-27"/>
        <c:axId val="304742176"/>
        <c:axId val="304746440"/>
      </c:barChart>
      <c:dateAx>
        <c:axId val="304742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46440"/>
        <c:crosses val="autoZero"/>
        <c:auto val="1"/>
        <c:lblOffset val="100"/>
        <c:baseTimeUnit val="months"/>
      </c:dateAx>
      <c:valAx>
        <c:axId val="30474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74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57</c:v>
                </c:pt>
                <c:pt idx="1">
                  <c:v>360</c:v>
                </c:pt>
                <c:pt idx="2">
                  <c:v>435</c:v>
                </c:pt>
                <c:pt idx="3">
                  <c:v>381</c:v>
                </c:pt>
                <c:pt idx="4">
                  <c:v>337</c:v>
                </c:pt>
                <c:pt idx="5">
                  <c:v>223</c:v>
                </c:pt>
                <c:pt idx="6">
                  <c:v>0</c:v>
                </c:pt>
              </c:numCache>
            </c:numRef>
          </c:val>
          <c:extLst>
            <c:ext xmlns:c16="http://schemas.microsoft.com/office/drawing/2014/chart" uri="{C3380CC4-5D6E-409C-BE32-E72D297353CC}">
              <c16:uniqueId val="{00000000-FD05-4527-A6C5-7AE474E7C6F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53</c:v>
                </c:pt>
                <c:pt idx="1">
                  <c:v>427</c:v>
                </c:pt>
                <c:pt idx="2">
                  <c:v>580</c:v>
                </c:pt>
                <c:pt idx="3">
                  <c:v>659</c:v>
                </c:pt>
                <c:pt idx="4">
                  <c:v>543</c:v>
                </c:pt>
                <c:pt idx="5">
                  <c:v>276</c:v>
                </c:pt>
                <c:pt idx="6">
                  <c:v>1</c:v>
                </c:pt>
              </c:numCache>
            </c:numRef>
          </c:val>
          <c:extLst>
            <c:ext xmlns:c16="http://schemas.microsoft.com/office/drawing/2014/chart" uri="{C3380CC4-5D6E-409C-BE32-E72D297353CC}">
              <c16:uniqueId val="{00000001-FD05-4527-A6C5-7AE474E7C6FC}"/>
            </c:ext>
          </c:extLst>
        </c:ser>
        <c:dLbls>
          <c:showLegendKey val="0"/>
          <c:showVal val="0"/>
          <c:showCatName val="0"/>
          <c:showSerName val="0"/>
          <c:showPercent val="0"/>
          <c:showBubbleSize val="0"/>
        </c:dLbls>
        <c:gapWidth val="219"/>
        <c:overlap val="-27"/>
        <c:axId val="373871272"/>
        <c:axId val="373873240"/>
      </c:barChart>
      <c:catAx>
        <c:axId val="373871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73240"/>
        <c:crosses val="autoZero"/>
        <c:auto val="1"/>
        <c:lblAlgn val="ctr"/>
        <c:lblOffset val="100"/>
        <c:noMultiLvlLbl val="0"/>
      </c:catAx>
      <c:valAx>
        <c:axId val="37387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871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61</c:v>
                </c:pt>
                <c:pt idx="6">
                  <c:v>11</c:v>
                </c:pt>
                <c:pt idx="7">
                  <c:v>27</c:v>
                </c:pt>
                <c:pt idx="8">
                  <c:v>78</c:v>
                </c:pt>
                <c:pt idx="9">
                  <c:v>6</c:v>
                </c:pt>
                <c:pt idx="10">
                  <c:v>5</c:v>
                </c:pt>
                <c:pt idx="11">
                  <c:v>6</c:v>
                </c:pt>
              </c:numCache>
            </c:numRef>
          </c:val>
          <c:extLst>
            <c:ext xmlns:c16="http://schemas.microsoft.com/office/drawing/2014/chart" uri="{C3380CC4-5D6E-409C-BE32-E72D297353CC}">
              <c16:uniqueId val="{00000000-CF99-4E0C-8394-AA48A3942315}"/>
            </c:ext>
          </c:extLst>
        </c:ser>
        <c:dLbls>
          <c:showLegendKey val="0"/>
          <c:showVal val="0"/>
          <c:showCatName val="0"/>
          <c:showSerName val="0"/>
          <c:showPercent val="0"/>
          <c:showBubbleSize val="0"/>
        </c:dLbls>
        <c:gapWidth val="219"/>
        <c:overlap val="-27"/>
        <c:axId val="317689240"/>
        <c:axId val="317684320"/>
      </c:barChart>
      <c:dateAx>
        <c:axId val="31768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4320"/>
        <c:crosses val="autoZero"/>
        <c:auto val="1"/>
        <c:lblOffset val="100"/>
        <c:baseTimeUnit val="months"/>
      </c:dateAx>
      <c:valAx>
        <c:axId val="31768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4</c:v>
                </c:pt>
                <c:pt idx="7">
                  <c:v>5</c:v>
                </c:pt>
                <c:pt idx="8">
                  <c:v>4</c:v>
                </c:pt>
                <c:pt idx="9">
                  <c:v>5</c:v>
                </c:pt>
                <c:pt idx="10">
                  <c:v>6</c:v>
                </c:pt>
                <c:pt idx="11">
                  <c:v>4</c:v>
                </c:pt>
              </c:numCache>
            </c:numRef>
          </c:val>
          <c:extLst>
            <c:ext xmlns:c16="http://schemas.microsoft.com/office/drawing/2014/chart" uri="{C3380CC4-5D6E-409C-BE32-E72D297353CC}">
              <c16:uniqueId val="{00000000-E1AE-4D2B-AEC4-593370500C01}"/>
            </c:ext>
          </c:extLst>
        </c:ser>
        <c:dLbls>
          <c:showLegendKey val="0"/>
          <c:showVal val="0"/>
          <c:showCatName val="0"/>
          <c:showSerName val="0"/>
          <c:showPercent val="0"/>
          <c:showBubbleSize val="0"/>
        </c:dLbls>
        <c:gapWidth val="219"/>
        <c:overlap val="-27"/>
        <c:axId val="317680384"/>
        <c:axId val="317685632"/>
      </c:barChart>
      <c:dateAx>
        <c:axId val="31768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5632"/>
        <c:crosses val="autoZero"/>
        <c:auto val="1"/>
        <c:lblOffset val="100"/>
        <c:baseTimeUnit val="months"/>
      </c:dateAx>
      <c:valAx>
        <c:axId val="31768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155</c:v>
                </c:pt>
                <c:pt idx="1">
                  <c:v>302</c:v>
                </c:pt>
                <c:pt idx="2">
                  <c:v>224</c:v>
                </c:pt>
                <c:pt idx="3">
                  <c:v>212</c:v>
                </c:pt>
                <c:pt idx="4">
                  <c:v>192</c:v>
                </c:pt>
                <c:pt idx="5">
                  <c:v>203</c:v>
                </c:pt>
                <c:pt idx="6">
                  <c:v>147</c:v>
                </c:pt>
                <c:pt idx="7">
                  <c:v>223</c:v>
                </c:pt>
                <c:pt idx="8">
                  <c:v>180</c:v>
                </c:pt>
                <c:pt idx="9">
                  <c:v>247</c:v>
                </c:pt>
                <c:pt idx="10">
                  <c:v>208</c:v>
                </c:pt>
                <c:pt idx="11">
                  <c:v>87</c:v>
                </c:pt>
              </c:numCache>
            </c:numRef>
          </c:val>
          <c:extLst>
            <c:ext xmlns:c16="http://schemas.microsoft.com/office/drawing/2014/chart" uri="{C3380CC4-5D6E-409C-BE32-E72D297353CC}">
              <c16:uniqueId val="{00000000-0E09-4815-8360-3A1510C6F594}"/>
            </c:ext>
          </c:extLst>
        </c:ser>
        <c:dLbls>
          <c:showLegendKey val="0"/>
          <c:showVal val="0"/>
          <c:showCatName val="0"/>
          <c:showSerName val="0"/>
          <c:showPercent val="0"/>
          <c:showBubbleSize val="0"/>
        </c:dLbls>
        <c:gapWidth val="219"/>
        <c:overlap val="-27"/>
        <c:axId val="305056408"/>
        <c:axId val="305053128"/>
      </c:barChart>
      <c:catAx>
        <c:axId val="30505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53128"/>
        <c:crosses val="autoZero"/>
        <c:auto val="1"/>
        <c:lblAlgn val="ctr"/>
        <c:lblOffset val="100"/>
        <c:noMultiLvlLbl val="0"/>
      </c:catAx>
      <c:valAx>
        <c:axId val="30505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05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15</c:v>
                </c:pt>
                <c:pt idx="6">
                  <c:v>19</c:v>
                </c:pt>
                <c:pt idx="7">
                  <c:v>15</c:v>
                </c:pt>
                <c:pt idx="8">
                  <c:v>25</c:v>
                </c:pt>
                <c:pt idx="9">
                  <c:v>21</c:v>
                </c:pt>
                <c:pt idx="10">
                  <c:v>23</c:v>
                </c:pt>
                <c:pt idx="11">
                  <c:v>6</c:v>
                </c:pt>
              </c:numCache>
            </c:numRef>
          </c:val>
          <c:extLst>
            <c:ext xmlns:c16="http://schemas.microsoft.com/office/drawing/2014/chart" uri="{C3380CC4-5D6E-409C-BE32-E72D297353CC}">
              <c16:uniqueId val="{00000000-8541-45A5-B714-306642EAD243}"/>
            </c:ext>
          </c:extLst>
        </c:ser>
        <c:dLbls>
          <c:showLegendKey val="0"/>
          <c:showVal val="0"/>
          <c:showCatName val="0"/>
          <c:showSerName val="0"/>
          <c:showPercent val="0"/>
          <c:showBubbleSize val="0"/>
        </c:dLbls>
        <c:gapWidth val="219"/>
        <c:overlap val="-27"/>
        <c:axId val="377572152"/>
        <c:axId val="377572480"/>
      </c:barChart>
      <c:dateAx>
        <c:axId val="37757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72480"/>
        <c:crosses val="autoZero"/>
        <c:auto val="1"/>
        <c:lblOffset val="100"/>
        <c:baseTimeUnit val="months"/>
      </c:dateAx>
      <c:valAx>
        <c:axId val="37757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57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484</c:v>
                </c:pt>
                <c:pt idx="6">
                  <c:v>615</c:v>
                </c:pt>
                <c:pt idx="7">
                  <c:v>511</c:v>
                </c:pt>
                <c:pt idx="8">
                  <c:v>512</c:v>
                </c:pt>
                <c:pt idx="9">
                  <c:v>532</c:v>
                </c:pt>
                <c:pt idx="10">
                  <c:v>561</c:v>
                </c:pt>
                <c:pt idx="11">
                  <c:v>232</c:v>
                </c:pt>
              </c:numCache>
            </c:numRef>
          </c:val>
          <c:extLst>
            <c:ext xmlns:c16="http://schemas.microsoft.com/office/drawing/2014/chart" uri="{C3380CC4-5D6E-409C-BE32-E72D297353CC}">
              <c16:uniqueId val="{00000000-DE22-410B-BD13-1EBB3218781B}"/>
            </c:ext>
          </c:extLst>
        </c:ser>
        <c:dLbls>
          <c:showLegendKey val="0"/>
          <c:showVal val="0"/>
          <c:showCatName val="0"/>
          <c:showSerName val="0"/>
          <c:showPercent val="0"/>
          <c:showBubbleSize val="0"/>
        </c:dLbls>
        <c:gapWidth val="219"/>
        <c:overlap val="-27"/>
        <c:axId val="374231720"/>
        <c:axId val="374205480"/>
      </c:barChart>
      <c:dateAx>
        <c:axId val="37423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05480"/>
        <c:crosses val="autoZero"/>
        <c:auto val="1"/>
        <c:lblOffset val="100"/>
        <c:baseTimeUnit val="months"/>
      </c:dateAx>
      <c:valAx>
        <c:axId val="37420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3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93</c:v>
                </c:pt>
                <c:pt idx="1">
                  <c:v>90</c:v>
                </c:pt>
                <c:pt idx="2">
                  <c:v>93</c:v>
                </c:pt>
                <c:pt idx="3">
                  <c:v>95</c:v>
                </c:pt>
                <c:pt idx="4">
                  <c:v>65</c:v>
                </c:pt>
                <c:pt idx="5">
                  <c:v>70</c:v>
                </c:pt>
                <c:pt idx="6">
                  <c:v>81</c:v>
                </c:pt>
                <c:pt idx="7">
                  <c:v>70</c:v>
                </c:pt>
                <c:pt idx="8">
                  <c:v>89</c:v>
                </c:pt>
                <c:pt idx="9">
                  <c:v>60</c:v>
                </c:pt>
                <c:pt idx="10">
                  <c:v>76</c:v>
                </c:pt>
                <c:pt idx="11">
                  <c:v>60</c:v>
                </c:pt>
              </c:numCache>
            </c:numRef>
          </c:val>
          <c:extLst>
            <c:ext xmlns:c16="http://schemas.microsoft.com/office/drawing/2014/chart" uri="{C3380CC4-5D6E-409C-BE32-E72D297353CC}">
              <c16:uniqueId val="{00000000-9B2B-43B3-BC54-44C3E1D01017}"/>
            </c:ext>
          </c:extLst>
        </c:ser>
        <c:dLbls>
          <c:showLegendKey val="0"/>
          <c:showVal val="0"/>
          <c:showCatName val="0"/>
          <c:showSerName val="0"/>
          <c:showPercent val="0"/>
          <c:showBubbleSize val="0"/>
        </c:dLbls>
        <c:gapWidth val="219"/>
        <c:overlap val="-27"/>
        <c:axId val="389910832"/>
        <c:axId val="389915096"/>
      </c:barChart>
      <c:catAx>
        <c:axId val="38991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5096"/>
        <c:crosses val="autoZero"/>
        <c:auto val="1"/>
        <c:lblAlgn val="ctr"/>
        <c:lblOffset val="100"/>
        <c:noMultiLvlLbl val="0"/>
      </c:catAx>
      <c:valAx>
        <c:axId val="389915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2048</c:v>
                </c:pt>
                <c:pt idx="1">
                  <c:v>1714</c:v>
                </c:pt>
                <c:pt idx="2">
                  <c:v>2247</c:v>
                </c:pt>
                <c:pt idx="3">
                  <c:v>2101</c:v>
                </c:pt>
                <c:pt idx="4">
                  <c:v>1568</c:v>
                </c:pt>
                <c:pt idx="5">
                  <c:v>1553</c:v>
                </c:pt>
                <c:pt idx="6">
                  <c:v>1716</c:v>
                </c:pt>
                <c:pt idx="7">
                  <c:v>1753</c:v>
                </c:pt>
                <c:pt idx="8">
                  <c:v>2153</c:v>
                </c:pt>
                <c:pt idx="9">
                  <c:v>1689</c:v>
                </c:pt>
                <c:pt idx="10">
                  <c:v>1760</c:v>
                </c:pt>
                <c:pt idx="11">
                  <c:v>903</c:v>
                </c:pt>
              </c:numCache>
            </c:numRef>
          </c:val>
          <c:extLst>
            <c:ext xmlns:c16="http://schemas.microsoft.com/office/drawing/2014/chart" uri="{C3380CC4-5D6E-409C-BE32-E72D297353CC}">
              <c16:uniqueId val="{00000000-81AB-4626-8AA8-48DB02E27B62}"/>
            </c:ext>
          </c:extLst>
        </c:ser>
        <c:dLbls>
          <c:showLegendKey val="0"/>
          <c:showVal val="0"/>
          <c:showCatName val="0"/>
          <c:showSerName val="0"/>
          <c:showPercent val="0"/>
          <c:showBubbleSize val="0"/>
        </c:dLbls>
        <c:gapWidth val="219"/>
        <c:overlap val="-27"/>
        <c:axId val="389910176"/>
        <c:axId val="389913128"/>
      </c:barChart>
      <c:catAx>
        <c:axId val="38991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3128"/>
        <c:crosses val="autoZero"/>
        <c:auto val="1"/>
        <c:lblAlgn val="ctr"/>
        <c:lblOffset val="100"/>
        <c:noMultiLvlLbl val="0"/>
      </c:catAx>
      <c:valAx>
        <c:axId val="38991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910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39</c:v>
                </c:pt>
                <c:pt idx="6">
                  <c:v>28</c:v>
                </c:pt>
                <c:pt idx="7">
                  <c:v>31</c:v>
                </c:pt>
                <c:pt idx="8">
                  <c:v>54</c:v>
                </c:pt>
                <c:pt idx="9">
                  <c:v>74</c:v>
                </c:pt>
                <c:pt idx="10">
                  <c:v>42</c:v>
                </c:pt>
                <c:pt idx="11">
                  <c:v>32</c:v>
                </c:pt>
              </c:numCache>
            </c:numRef>
          </c:val>
          <c:extLst>
            <c:ext xmlns:c16="http://schemas.microsoft.com/office/drawing/2014/chart" uri="{C3380CC4-5D6E-409C-BE32-E72D297353CC}">
              <c16:uniqueId val="{00000000-C03D-4443-98AC-4F8AF7E7107A}"/>
            </c:ext>
          </c:extLst>
        </c:ser>
        <c:dLbls>
          <c:showLegendKey val="0"/>
          <c:showVal val="0"/>
          <c:showCatName val="0"/>
          <c:showSerName val="0"/>
          <c:showPercent val="0"/>
          <c:showBubbleSize val="0"/>
        </c:dLbls>
        <c:gapWidth val="219"/>
        <c:overlap val="-27"/>
        <c:axId val="422516272"/>
        <c:axId val="422515944"/>
      </c:barChart>
      <c:dateAx>
        <c:axId val="422516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5944"/>
        <c:crosses val="autoZero"/>
        <c:auto val="1"/>
        <c:lblOffset val="100"/>
        <c:baseTimeUnit val="months"/>
      </c:dateAx>
      <c:valAx>
        <c:axId val="42251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52</c:v>
                </c:pt>
                <c:pt idx="6">
                  <c:v>51</c:v>
                </c:pt>
                <c:pt idx="7">
                  <c:v>50</c:v>
                </c:pt>
                <c:pt idx="8">
                  <c:v>59</c:v>
                </c:pt>
                <c:pt idx="9">
                  <c:v>55</c:v>
                </c:pt>
                <c:pt idx="10">
                  <c:v>52</c:v>
                </c:pt>
                <c:pt idx="11">
                  <c:v>51</c:v>
                </c:pt>
              </c:numCache>
            </c:numRef>
          </c:val>
          <c:extLst>
            <c:ext xmlns:c16="http://schemas.microsoft.com/office/drawing/2014/chart" uri="{C3380CC4-5D6E-409C-BE32-E72D297353CC}">
              <c16:uniqueId val="{00000000-73B8-4340-9C6F-0804A598FCD7}"/>
            </c:ext>
          </c:extLst>
        </c:ser>
        <c:dLbls>
          <c:showLegendKey val="0"/>
          <c:showVal val="0"/>
          <c:showCatName val="0"/>
          <c:showSerName val="0"/>
          <c:showPercent val="0"/>
          <c:showBubbleSize val="0"/>
        </c:dLbls>
        <c:gapWidth val="219"/>
        <c:overlap val="-27"/>
        <c:axId val="422515288"/>
        <c:axId val="422510040"/>
      </c:barChart>
      <c:dateAx>
        <c:axId val="42251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0040"/>
        <c:crosses val="autoZero"/>
        <c:auto val="1"/>
        <c:lblOffset val="100"/>
        <c:baseTimeUnit val="months"/>
      </c:dateAx>
      <c:valAx>
        <c:axId val="42251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2019-01</c:v>
                </c:pt>
                <c:pt idx="1">
                  <c:v>2019-02</c:v>
                </c:pt>
                <c:pt idx="2">
                  <c:v>2019-03</c:v>
                </c:pt>
                <c:pt idx="3">
                  <c:v>2019-04</c:v>
                </c:pt>
                <c:pt idx="4">
                  <c:v>2019-05</c:v>
                </c:pt>
                <c:pt idx="5">
                  <c:v>2019-06</c:v>
                </c:pt>
                <c:pt idx="6">
                  <c:v>2019-07</c:v>
                </c:pt>
                <c:pt idx="7">
                  <c:v>2019-08</c:v>
                </c:pt>
                <c:pt idx="8">
                  <c:v>2019-09</c:v>
                </c:pt>
                <c:pt idx="9">
                  <c:v>2019-10</c:v>
                </c:pt>
                <c:pt idx="10">
                  <c:v>2019-11</c:v>
                </c:pt>
                <c:pt idx="11">
                  <c:v>2019-12</c:v>
                </c:pt>
              </c:strCache>
            </c:strRef>
          </c:cat>
          <c:val>
            <c:numRef>
              <c:f>Sheet1!$B$2:$B$13</c:f>
              <c:numCache>
                <c:formatCode>General</c:formatCode>
                <c:ptCount val="12"/>
                <c:pt idx="0">
                  <c:v>1254</c:v>
                </c:pt>
                <c:pt idx="1">
                  <c:v>1215</c:v>
                </c:pt>
                <c:pt idx="2">
                  <c:v>1490</c:v>
                </c:pt>
                <c:pt idx="3">
                  <c:v>1472</c:v>
                </c:pt>
                <c:pt idx="4">
                  <c:v>1149</c:v>
                </c:pt>
                <c:pt idx="5">
                  <c:v>1216</c:v>
                </c:pt>
                <c:pt idx="6">
                  <c:v>1088</c:v>
                </c:pt>
                <c:pt idx="7">
                  <c:v>1170</c:v>
                </c:pt>
                <c:pt idx="8">
                  <c:v>1247</c:v>
                </c:pt>
                <c:pt idx="9">
                  <c:v>1342</c:v>
                </c:pt>
                <c:pt idx="10">
                  <c:v>1150</c:v>
                </c:pt>
                <c:pt idx="11">
                  <c:v>568</c:v>
                </c:pt>
              </c:numCache>
            </c:numRef>
          </c:val>
          <c:extLst>
            <c:ext xmlns:c16="http://schemas.microsoft.com/office/drawing/2014/chart" uri="{C3380CC4-5D6E-409C-BE32-E72D297353CC}">
              <c16:uniqueId val="{00000000-C820-4F41-B58D-CD9336031215}"/>
            </c:ext>
          </c:extLst>
        </c:ser>
        <c:dLbls>
          <c:showLegendKey val="0"/>
          <c:showVal val="0"/>
          <c:showCatName val="0"/>
          <c:showSerName val="0"/>
          <c:showPercent val="0"/>
          <c:showBubbleSize val="0"/>
        </c:dLbls>
        <c:gapWidth val="219"/>
        <c:overlap val="-27"/>
        <c:axId val="422510696"/>
        <c:axId val="422511680"/>
      </c:barChart>
      <c:catAx>
        <c:axId val="42251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1680"/>
        <c:crosses val="autoZero"/>
        <c:auto val="1"/>
        <c:lblAlgn val="ctr"/>
        <c:lblOffset val="100"/>
        <c:noMultiLvlLbl val="0"/>
      </c:catAx>
      <c:valAx>
        <c:axId val="42251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EEDF9-0AF7-466C-AC30-98B9BFF9490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6912762-871A-48C9-B404-5C407140954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424014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58473-FD0F-4DD1-BD2F-43975FE8240E}"/>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529C9A1-58B6-4005-BDB0-C9462A1554D0}"/>
              </a:ext>
            </a:extLst>
          </p:cNvPr>
          <p:cNvGraphicFramePr>
            <a:graphicFrameLocks noGrp="1"/>
          </p:cNvGraphicFramePr>
          <p:nvPr>
            <p:ph type="chart" sz="quarter" idx="13"/>
            <p:extLst>
              <p:ext uri="{D42A27DB-BD31-4B8C-83A1-F6EECF244321}">
                <p14:modId xmlns:p14="http://schemas.microsoft.com/office/powerpoint/2010/main" val="3596310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57D4D5-1A2F-4007-9F74-638401B63E42}"/>
              </a:ext>
            </a:extLst>
          </p:cNvPr>
          <p:cNvSpPr>
            <a:spLocks noGrp="1"/>
          </p:cNvSpPr>
          <p:nvPr>
            <p:ph type="body" sz="quarter" idx="14"/>
          </p:nvPr>
        </p:nvSpPr>
        <p:spPr/>
        <p:txBody>
          <a:bodyPr/>
          <a:lstStyle/>
          <a:p>
            <a:r>
              <a:rPr lang="en-US"/>
              <a:t>12/01/2018 - 12/31/2019</a:t>
            </a:r>
          </a:p>
        </p:txBody>
      </p:sp>
      <p:sp>
        <p:nvSpPr>
          <p:cNvPr id="5" name="Footer Placeholder 4">
            <a:extLst>
              <a:ext uri="{FF2B5EF4-FFF2-40B4-BE49-F238E27FC236}">
                <a16:creationId xmlns:a16="http://schemas.microsoft.com/office/drawing/2014/main" id="{4CE1831D-1623-49C3-9F6E-832AB1843B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5825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9C406-42A0-41B7-9364-BCF56AB0A3EB}"/>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BA6569C-5158-4ACD-BA47-A1B214449A7B}"/>
              </a:ext>
            </a:extLst>
          </p:cNvPr>
          <p:cNvGraphicFramePr>
            <a:graphicFrameLocks noGrp="1"/>
          </p:cNvGraphicFramePr>
          <p:nvPr>
            <p:ph type="tbl" sz="quarter" idx="13"/>
            <p:extLst>
              <p:ext uri="{D42A27DB-BD31-4B8C-83A1-F6EECF244321}">
                <p14:modId xmlns:p14="http://schemas.microsoft.com/office/powerpoint/2010/main" val="380161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9660266"/>
                    </a:ext>
                  </a:extLst>
                </a:gridCol>
                <a:gridCol w="740664">
                  <a:extLst>
                    <a:ext uri="{9D8B030D-6E8A-4147-A177-3AD203B41FA5}">
                      <a16:colId xmlns:a16="http://schemas.microsoft.com/office/drawing/2014/main" val="1053820704"/>
                    </a:ext>
                  </a:extLst>
                </a:gridCol>
                <a:gridCol w="740664">
                  <a:extLst>
                    <a:ext uri="{9D8B030D-6E8A-4147-A177-3AD203B41FA5}">
                      <a16:colId xmlns:a16="http://schemas.microsoft.com/office/drawing/2014/main" val="1614237028"/>
                    </a:ext>
                  </a:extLst>
                </a:gridCol>
                <a:gridCol w="740664">
                  <a:extLst>
                    <a:ext uri="{9D8B030D-6E8A-4147-A177-3AD203B41FA5}">
                      <a16:colId xmlns:a16="http://schemas.microsoft.com/office/drawing/2014/main" val="293406546"/>
                    </a:ext>
                  </a:extLst>
                </a:gridCol>
                <a:gridCol w="740664">
                  <a:extLst>
                    <a:ext uri="{9D8B030D-6E8A-4147-A177-3AD203B41FA5}">
                      <a16:colId xmlns:a16="http://schemas.microsoft.com/office/drawing/2014/main" val="3034611596"/>
                    </a:ext>
                  </a:extLst>
                </a:gridCol>
                <a:gridCol w="740664">
                  <a:extLst>
                    <a:ext uri="{9D8B030D-6E8A-4147-A177-3AD203B41FA5}">
                      <a16:colId xmlns:a16="http://schemas.microsoft.com/office/drawing/2014/main" val="2959610092"/>
                    </a:ext>
                  </a:extLst>
                </a:gridCol>
                <a:gridCol w="740664">
                  <a:extLst>
                    <a:ext uri="{9D8B030D-6E8A-4147-A177-3AD203B41FA5}">
                      <a16:colId xmlns:a16="http://schemas.microsoft.com/office/drawing/2014/main" val="3956851465"/>
                    </a:ext>
                  </a:extLst>
                </a:gridCol>
                <a:gridCol w="740664">
                  <a:extLst>
                    <a:ext uri="{9D8B030D-6E8A-4147-A177-3AD203B41FA5}">
                      <a16:colId xmlns:a16="http://schemas.microsoft.com/office/drawing/2014/main" val="744980311"/>
                    </a:ext>
                  </a:extLst>
                </a:gridCol>
                <a:gridCol w="740664">
                  <a:extLst>
                    <a:ext uri="{9D8B030D-6E8A-4147-A177-3AD203B41FA5}">
                      <a16:colId xmlns:a16="http://schemas.microsoft.com/office/drawing/2014/main" val="2032520367"/>
                    </a:ext>
                  </a:extLst>
                </a:gridCol>
                <a:gridCol w="740664">
                  <a:extLst>
                    <a:ext uri="{9D8B030D-6E8A-4147-A177-3AD203B41FA5}">
                      <a16:colId xmlns:a16="http://schemas.microsoft.com/office/drawing/2014/main" val="29659523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54013507"/>
                  </a:ext>
                </a:extLst>
              </a:tr>
              <a:tr h="370840">
                <a:tc>
                  <a:txBody>
                    <a:bodyPr/>
                    <a:lstStyle/>
                    <a:p>
                      <a:r>
                        <a:rPr lang="en-US" sz="1000"/>
                        <a:t>Philadelphia Insurance Companies</a:t>
                      </a:r>
                    </a:p>
                  </a:txBody>
                  <a:tcPr/>
                </a:tc>
                <a:tc>
                  <a:txBody>
                    <a:bodyPr/>
                    <a:lstStyle/>
                    <a:p>
                      <a:r>
                        <a:rPr lang="en-US" sz="1000"/>
                        <a:t>4392</a:t>
                      </a:r>
                    </a:p>
                  </a:txBody>
                  <a:tcPr/>
                </a:tc>
                <a:tc>
                  <a:txBody>
                    <a:bodyPr/>
                    <a:lstStyle/>
                    <a:p>
                      <a:r>
                        <a:rPr lang="en-US" sz="1000"/>
                        <a:t>192</a:t>
                      </a:r>
                    </a:p>
                  </a:txBody>
                  <a:tcPr/>
                </a:tc>
                <a:tc>
                  <a:txBody>
                    <a:bodyPr/>
                    <a:lstStyle/>
                    <a:p>
                      <a:r>
                        <a:rPr lang="en-US" sz="1000"/>
                        <a:t>34</a:t>
                      </a:r>
                    </a:p>
                  </a:txBody>
                  <a:tcPr/>
                </a:tc>
                <a:tc>
                  <a:txBody>
                    <a:bodyPr/>
                    <a:lstStyle/>
                    <a:p>
                      <a:r>
                        <a:rPr lang="en-US" sz="1000"/>
                        <a:t>856</a:t>
                      </a:r>
                    </a:p>
                  </a:txBody>
                  <a:tcPr/>
                </a:tc>
                <a:tc>
                  <a:txBody>
                    <a:bodyPr/>
                    <a:lstStyle/>
                    <a:p>
                      <a:r>
                        <a:rPr lang="en-US" sz="1000"/>
                        <a:t>12</a:t>
                      </a:r>
                    </a:p>
                  </a:txBody>
                  <a:tcPr/>
                </a:tc>
                <a:tc>
                  <a:txBody>
                    <a:bodyPr/>
                    <a:lstStyle/>
                    <a:p>
                      <a:r>
                        <a:rPr lang="en-US" sz="1000"/>
                        <a:t>58</a:t>
                      </a:r>
                    </a:p>
                  </a:txBody>
                  <a:tcPr/>
                </a:tc>
                <a:tc>
                  <a:txBody>
                    <a:bodyPr/>
                    <a:lstStyle/>
                    <a:p>
                      <a:r>
                        <a:rPr lang="en-US" sz="1000"/>
                        <a:t>0</a:t>
                      </a:r>
                    </a:p>
                  </a:txBody>
                  <a:tcPr/>
                </a:tc>
                <a:tc>
                  <a:txBody>
                    <a:bodyPr/>
                    <a:lstStyle/>
                    <a:p>
                      <a:r>
                        <a:rPr lang="en-US" sz="1000"/>
                        <a:t>0.6340 %</a:t>
                      </a:r>
                    </a:p>
                  </a:txBody>
                  <a:tcPr/>
                </a:tc>
                <a:tc>
                  <a:txBody>
                    <a:bodyPr/>
                    <a:lstStyle/>
                    <a:p>
                      <a:r>
                        <a:rPr lang="en-US" sz="1000"/>
                        <a:t>0.0 %</a:t>
                      </a:r>
                    </a:p>
                  </a:txBody>
                  <a:tcPr/>
                </a:tc>
                <a:extLst>
                  <a:ext uri="{0D108BD9-81ED-4DB2-BD59-A6C34878D82A}">
                    <a16:rowId xmlns:a16="http://schemas.microsoft.com/office/drawing/2014/main" val="2829940598"/>
                  </a:ext>
                </a:extLst>
              </a:tr>
            </a:tbl>
          </a:graphicData>
        </a:graphic>
      </p:graphicFrame>
      <p:sp>
        <p:nvSpPr>
          <p:cNvPr id="4" name="Text Placeholder 3">
            <a:extLst>
              <a:ext uri="{FF2B5EF4-FFF2-40B4-BE49-F238E27FC236}">
                <a16:creationId xmlns:a16="http://schemas.microsoft.com/office/drawing/2014/main" id="{D247686E-DE4B-43F4-875B-AC48464E1FE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08477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66100-B33A-4E1F-BE1D-7A9AEEAAD586}"/>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9F01166F-11AE-41F6-B85A-FC5F19AC0F45}"/>
              </a:ext>
            </a:extLst>
          </p:cNvPr>
          <p:cNvGraphicFramePr>
            <a:graphicFrameLocks noGrp="1"/>
          </p:cNvGraphicFramePr>
          <p:nvPr>
            <p:ph type="chart" sz="quarter" idx="13"/>
            <p:extLst>
              <p:ext uri="{D42A27DB-BD31-4B8C-83A1-F6EECF244321}">
                <p14:modId xmlns:p14="http://schemas.microsoft.com/office/powerpoint/2010/main" val="2429352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7AEF4-3543-4D3F-8C9E-351B0E31BAD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9BF98D51-616C-4CAA-954A-9C8E130C52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822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573AD-320A-43B9-A9DB-19534107CE7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83D01929-5B81-4DC5-90CA-14EE1F127E1B}"/>
              </a:ext>
            </a:extLst>
          </p:cNvPr>
          <p:cNvGraphicFramePr>
            <a:graphicFrameLocks noGrp="1"/>
          </p:cNvGraphicFramePr>
          <p:nvPr>
            <p:ph type="chart" sz="quarter" idx="13"/>
            <p:extLst>
              <p:ext uri="{D42A27DB-BD31-4B8C-83A1-F6EECF244321}">
                <p14:modId xmlns:p14="http://schemas.microsoft.com/office/powerpoint/2010/main" val="2301761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1275AF-ACFA-4BA2-9040-57D85388FD0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6342939-22E2-4253-B52B-4E103119FB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29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9AAEB-3F0B-43AD-84CD-1F7C8666B6E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9E2FE123-BEA7-4FF6-BD24-92B30211EDE5}"/>
              </a:ext>
            </a:extLst>
          </p:cNvPr>
          <p:cNvGraphicFramePr>
            <a:graphicFrameLocks noGrp="1"/>
          </p:cNvGraphicFramePr>
          <p:nvPr>
            <p:ph type="chart" sz="quarter" idx="13"/>
            <p:extLst>
              <p:ext uri="{D42A27DB-BD31-4B8C-83A1-F6EECF244321}">
                <p14:modId xmlns:p14="http://schemas.microsoft.com/office/powerpoint/2010/main" val="3161753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C5EC7-7EBF-4CF9-B13F-11EFBD7818B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87CAF4D-128D-4AE3-9385-83BE70A51F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879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6D4A1-CBC2-42E3-A0BA-11976ACCAB9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FC11B87F-3FCF-497E-B5BE-6639B9D6824B}"/>
              </a:ext>
            </a:extLst>
          </p:cNvPr>
          <p:cNvGraphicFramePr>
            <a:graphicFrameLocks noGrp="1"/>
          </p:cNvGraphicFramePr>
          <p:nvPr>
            <p:ph type="chart" sz="quarter" idx="13"/>
            <p:extLst>
              <p:ext uri="{D42A27DB-BD31-4B8C-83A1-F6EECF244321}">
                <p14:modId xmlns:p14="http://schemas.microsoft.com/office/powerpoint/2010/main" val="215343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0DC560-BD57-4785-8036-51D29ED76BE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7A358747-DD69-4A92-8986-F315EC1051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24656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1B5F2-ECBD-4234-8C33-EA13C88DB6AF}"/>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CF090740-1778-4B55-BA66-CD96BCADD425}"/>
              </a:ext>
            </a:extLst>
          </p:cNvPr>
          <p:cNvGraphicFramePr>
            <a:graphicFrameLocks noGrp="1"/>
          </p:cNvGraphicFramePr>
          <p:nvPr>
            <p:ph type="tbl" sz="quarter" idx="13"/>
            <p:extLst>
              <p:ext uri="{D42A27DB-BD31-4B8C-83A1-F6EECF244321}">
                <p14:modId xmlns:p14="http://schemas.microsoft.com/office/powerpoint/2010/main" val="1411138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59426646"/>
                    </a:ext>
                  </a:extLst>
                </a:gridCol>
                <a:gridCol w="658368">
                  <a:extLst>
                    <a:ext uri="{9D8B030D-6E8A-4147-A177-3AD203B41FA5}">
                      <a16:colId xmlns:a16="http://schemas.microsoft.com/office/drawing/2014/main" val="2985208479"/>
                    </a:ext>
                  </a:extLst>
                </a:gridCol>
                <a:gridCol w="658368">
                  <a:extLst>
                    <a:ext uri="{9D8B030D-6E8A-4147-A177-3AD203B41FA5}">
                      <a16:colId xmlns:a16="http://schemas.microsoft.com/office/drawing/2014/main" val="420207286"/>
                    </a:ext>
                  </a:extLst>
                </a:gridCol>
                <a:gridCol w="658368">
                  <a:extLst>
                    <a:ext uri="{9D8B030D-6E8A-4147-A177-3AD203B41FA5}">
                      <a16:colId xmlns:a16="http://schemas.microsoft.com/office/drawing/2014/main" val="1607889444"/>
                    </a:ext>
                  </a:extLst>
                </a:gridCol>
                <a:gridCol w="658368">
                  <a:extLst>
                    <a:ext uri="{9D8B030D-6E8A-4147-A177-3AD203B41FA5}">
                      <a16:colId xmlns:a16="http://schemas.microsoft.com/office/drawing/2014/main" val="291923317"/>
                    </a:ext>
                  </a:extLst>
                </a:gridCol>
                <a:gridCol w="658368">
                  <a:extLst>
                    <a:ext uri="{9D8B030D-6E8A-4147-A177-3AD203B41FA5}">
                      <a16:colId xmlns:a16="http://schemas.microsoft.com/office/drawing/2014/main" val="2234614583"/>
                    </a:ext>
                  </a:extLst>
                </a:gridCol>
                <a:gridCol w="658368">
                  <a:extLst>
                    <a:ext uri="{9D8B030D-6E8A-4147-A177-3AD203B41FA5}">
                      <a16:colId xmlns:a16="http://schemas.microsoft.com/office/drawing/2014/main" val="3470358419"/>
                    </a:ext>
                  </a:extLst>
                </a:gridCol>
                <a:gridCol w="658368">
                  <a:extLst>
                    <a:ext uri="{9D8B030D-6E8A-4147-A177-3AD203B41FA5}">
                      <a16:colId xmlns:a16="http://schemas.microsoft.com/office/drawing/2014/main" val="359353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6886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- 2019-11-14 16:08:17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Emerging Leaders team on successfully completing the leadership development program by delivering their final presentation to Tokio Marine executives. #TEAMPHLY was one of 10 global teams that participated in the program this year and is pictured here with our CEO, Bob O'Leary.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8800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- 2019-11-28 12:07:38</a:t>
                      </a:r>
                      <a:r>
                        <a:rPr kumimoji="0" lang="en-US" sz="1000" b="0" i="0" u="none" strike="noStrike" kern="1200" cap="none" spc="0" normalizeH="0" baseline="0" noProof="0">
                          <a:ln>
                            <a:noFill/>
                          </a:ln>
                          <a:solidFill>
                            <a:prstClr val="black"/>
                          </a:solidFill>
                          <a:effectLst/>
                          <a:uLnTx/>
                          <a:uFillTx/>
                          <a:latin typeface="+mn-lt"/>
                          <a:ea typeface="+mn-ea"/>
                          <a:cs typeface="+mn-cs"/>
                        </a:rPr>
                        <a:t>
 What started as a family tradition in 1992 by PHLY’s Founder &amp; Chairman Emeritus, James J. Maguire, has grown into a Thanksgiving morning tradition for 1,000+ people each year. Twenty-seven years later, the Philadelphia Insurance Companies Turkey Trot has raised over .5 million for Face to Face Germantown, a Philadelphia non-profit that serves 30,000 free meals to more than 2,500 people each year. Happy Thanksgiving to everyone from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71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- 2019-11-21 16:05:00</a:t>
                      </a:r>
                      <a:r>
                        <a:rPr kumimoji="0" lang="en-US" sz="1000" b="0" i="0" u="none" strike="noStrike" kern="1200" cap="none" spc="0" normalizeH="0" baseline="0" noProof="0">
                          <a:ln>
                            <a:noFill/>
                          </a:ln>
                          <a:solidFill>
                            <a:prstClr val="black"/>
                          </a:solidFill>
                          <a:effectLst/>
                          <a:uLnTx/>
                          <a:uFillTx/>
                          <a:latin typeface="+mn-lt"/>
                          <a:ea typeface="+mn-ea"/>
                          <a:cs typeface="+mn-cs"/>
                        </a:rPr>
                        <a:t>
 PHLY teamed up with the Philadelphia Phillies to celebrate four community organizations at Citizens Bank Park. As a result of the Phillies scoring nearly 800 runs in 2019, we donated ,000 to four charities for a total of ,000. Congratulations to KenCrest, Merakey, Horizon House, Inc, and Philadelphia Corporation for Aging for being our Phillies Runs for Charities donation recipients!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2780292"/>
                  </a:ext>
                </a:extLst>
              </a:tr>
            </a:tbl>
          </a:graphicData>
        </a:graphic>
      </p:graphicFrame>
      <p:sp>
        <p:nvSpPr>
          <p:cNvPr id="4" name="Text Placeholder 3">
            <a:extLst>
              <a:ext uri="{FF2B5EF4-FFF2-40B4-BE49-F238E27FC236}">
                <a16:creationId xmlns:a16="http://schemas.microsoft.com/office/drawing/2014/main" id="{777D622A-A369-4868-8AF5-8321908EFAB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25080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AE030-C5BA-4F95-8C7C-C22F19097A23}"/>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C26DE0B0-70AB-41C7-B255-5CAD2C627EF8}"/>
              </a:ext>
            </a:extLst>
          </p:cNvPr>
          <p:cNvGraphicFramePr>
            <a:graphicFrameLocks noGrp="1"/>
          </p:cNvGraphicFramePr>
          <p:nvPr>
            <p:ph type="tbl" sz="quarter" idx="13"/>
            <p:extLst>
              <p:ext uri="{D42A27DB-BD31-4B8C-83A1-F6EECF244321}">
                <p14:modId xmlns:p14="http://schemas.microsoft.com/office/powerpoint/2010/main" val="174958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3034109"/>
                    </a:ext>
                  </a:extLst>
                </a:gridCol>
                <a:gridCol w="658368">
                  <a:extLst>
                    <a:ext uri="{9D8B030D-6E8A-4147-A177-3AD203B41FA5}">
                      <a16:colId xmlns:a16="http://schemas.microsoft.com/office/drawing/2014/main" val="2166082532"/>
                    </a:ext>
                  </a:extLst>
                </a:gridCol>
                <a:gridCol w="658368">
                  <a:extLst>
                    <a:ext uri="{9D8B030D-6E8A-4147-A177-3AD203B41FA5}">
                      <a16:colId xmlns:a16="http://schemas.microsoft.com/office/drawing/2014/main" val="3378707280"/>
                    </a:ext>
                  </a:extLst>
                </a:gridCol>
                <a:gridCol w="658368">
                  <a:extLst>
                    <a:ext uri="{9D8B030D-6E8A-4147-A177-3AD203B41FA5}">
                      <a16:colId xmlns:a16="http://schemas.microsoft.com/office/drawing/2014/main" val="914608823"/>
                    </a:ext>
                  </a:extLst>
                </a:gridCol>
                <a:gridCol w="658368">
                  <a:extLst>
                    <a:ext uri="{9D8B030D-6E8A-4147-A177-3AD203B41FA5}">
                      <a16:colId xmlns:a16="http://schemas.microsoft.com/office/drawing/2014/main" val="2746496205"/>
                    </a:ext>
                  </a:extLst>
                </a:gridCol>
                <a:gridCol w="658368">
                  <a:extLst>
                    <a:ext uri="{9D8B030D-6E8A-4147-A177-3AD203B41FA5}">
                      <a16:colId xmlns:a16="http://schemas.microsoft.com/office/drawing/2014/main" val="1349392155"/>
                    </a:ext>
                  </a:extLst>
                </a:gridCol>
                <a:gridCol w="658368">
                  <a:extLst>
                    <a:ext uri="{9D8B030D-6E8A-4147-A177-3AD203B41FA5}">
                      <a16:colId xmlns:a16="http://schemas.microsoft.com/office/drawing/2014/main" val="854768786"/>
                    </a:ext>
                  </a:extLst>
                </a:gridCol>
                <a:gridCol w="658368">
                  <a:extLst>
                    <a:ext uri="{9D8B030D-6E8A-4147-A177-3AD203B41FA5}">
                      <a16:colId xmlns:a16="http://schemas.microsoft.com/office/drawing/2014/main" val="208927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0126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060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- 2019-11-20 16:12:01</a:t>
                      </a:r>
                      <a:r>
                        <a:rPr kumimoji="0" lang="en-US" sz="1000" b="0" i="0" u="none" strike="noStrike" kern="1200" cap="none" spc="0" normalizeH="0" baseline="0" noProof="0">
                          <a:ln>
                            <a:noFill/>
                          </a:ln>
                          <a:solidFill>
                            <a:prstClr val="black"/>
                          </a:solidFill>
                          <a:effectLst/>
                          <a:uLnTx/>
                          <a:uFillTx/>
                          <a:latin typeface="+mn-lt"/>
                          <a:ea typeface="+mn-ea"/>
                          <a:cs typeface="+mn-cs"/>
                        </a:rPr>
                        <a:t>
 #TEAMPHLY’s Naperville, IL office lent helping hands to sort, prep, and pack nutritional meals for Feed My Starving Children. The non-profit donates hand-packed meals to food partners around the world to feed malnourished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661282"/>
                  </a:ext>
                </a:extLst>
              </a:tr>
            </a:tbl>
          </a:graphicData>
        </a:graphic>
      </p:graphicFrame>
      <p:sp>
        <p:nvSpPr>
          <p:cNvPr id="4" name="Text Placeholder 3">
            <a:extLst>
              <a:ext uri="{FF2B5EF4-FFF2-40B4-BE49-F238E27FC236}">
                <a16:creationId xmlns:a16="http://schemas.microsoft.com/office/drawing/2014/main" id="{F4E9F6CE-3531-4A8D-B202-6FEE83C452F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676561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14823-8283-4158-AE37-5738B4A2D90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8B3C340-1796-4554-80DF-350697923774}"/>
              </a:ext>
            </a:extLst>
          </p:cNvPr>
          <p:cNvGraphicFramePr>
            <a:graphicFrameLocks noGrp="1"/>
          </p:cNvGraphicFramePr>
          <p:nvPr>
            <p:ph type="chart" sz="quarter" idx="13"/>
            <p:extLst>
              <p:ext uri="{D42A27DB-BD31-4B8C-83A1-F6EECF244321}">
                <p14:modId xmlns:p14="http://schemas.microsoft.com/office/powerpoint/2010/main" val="2462611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DF4CCB-11C6-439F-A4B9-955A5957D2AC}"/>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1CA6C579-DA45-4D60-8580-989CF61F1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4874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91C8-B8AE-409E-82EC-000D163915A8}"/>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E75D918-C6D8-46A8-B82E-6E6916C48C83}"/>
              </a:ext>
            </a:extLst>
          </p:cNvPr>
          <p:cNvGraphicFramePr>
            <a:graphicFrameLocks noGrp="1"/>
          </p:cNvGraphicFramePr>
          <p:nvPr>
            <p:ph type="tbl" sz="quarter" idx="13"/>
            <p:extLst>
              <p:ext uri="{D42A27DB-BD31-4B8C-83A1-F6EECF244321}">
                <p14:modId xmlns:p14="http://schemas.microsoft.com/office/powerpoint/2010/main" val="1320844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6228645"/>
                    </a:ext>
                  </a:extLst>
                </a:gridCol>
                <a:gridCol w="493776">
                  <a:extLst>
                    <a:ext uri="{9D8B030D-6E8A-4147-A177-3AD203B41FA5}">
                      <a16:colId xmlns:a16="http://schemas.microsoft.com/office/drawing/2014/main" val="3070033017"/>
                    </a:ext>
                  </a:extLst>
                </a:gridCol>
                <a:gridCol w="493776">
                  <a:extLst>
                    <a:ext uri="{9D8B030D-6E8A-4147-A177-3AD203B41FA5}">
                      <a16:colId xmlns:a16="http://schemas.microsoft.com/office/drawing/2014/main" val="591608859"/>
                    </a:ext>
                  </a:extLst>
                </a:gridCol>
                <a:gridCol w="493776">
                  <a:extLst>
                    <a:ext uri="{9D8B030D-6E8A-4147-A177-3AD203B41FA5}">
                      <a16:colId xmlns:a16="http://schemas.microsoft.com/office/drawing/2014/main" val="3927813275"/>
                    </a:ext>
                  </a:extLst>
                </a:gridCol>
                <a:gridCol w="493776">
                  <a:extLst>
                    <a:ext uri="{9D8B030D-6E8A-4147-A177-3AD203B41FA5}">
                      <a16:colId xmlns:a16="http://schemas.microsoft.com/office/drawing/2014/main" val="3530752378"/>
                    </a:ext>
                  </a:extLst>
                </a:gridCol>
                <a:gridCol w="493776">
                  <a:extLst>
                    <a:ext uri="{9D8B030D-6E8A-4147-A177-3AD203B41FA5}">
                      <a16:colId xmlns:a16="http://schemas.microsoft.com/office/drawing/2014/main" val="3387298061"/>
                    </a:ext>
                  </a:extLst>
                </a:gridCol>
                <a:gridCol w="493776">
                  <a:extLst>
                    <a:ext uri="{9D8B030D-6E8A-4147-A177-3AD203B41FA5}">
                      <a16:colId xmlns:a16="http://schemas.microsoft.com/office/drawing/2014/main" val="1513335273"/>
                    </a:ext>
                  </a:extLst>
                </a:gridCol>
                <a:gridCol w="493776">
                  <a:extLst>
                    <a:ext uri="{9D8B030D-6E8A-4147-A177-3AD203B41FA5}">
                      <a16:colId xmlns:a16="http://schemas.microsoft.com/office/drawing/2014/main" val="1231195570"/>
                    </a:ext>
                  </a:extLst>
                </a:gridCol>
                <a:gridCol w="493776">
                  <a:extLst>
                    <a:ext uri="{9D8B030D-6E8A-4147-A177-3AD203B41FA5}">
                      <a16:colId xmlns:a16="http://schemas.microsoft.com/office/drawing/2014/main" val="809992625"/>
                    </a:ext>
                  </a:extLst>
                </a:gridCol>
                <a:gridCol w="493776">
                  <a:extLst>
                    <a:ext uri="{9D8B030D-6E8A-4147-A177-3AD203B41FA5}">
                      <a16:colId xmlns:a16="http://schemas.microsoft.com/office/drawing/2014/main" val="1701577921"/>
                    </a:ext>
                  </a:extLst>
                </a:gridCol>
                <a:gridCol w="493776">
                  <a:extLst>
                    <a:ext uri="{9D8B030D-6E8A-4147-A177-3AD203B41FA5}">
                      <a16:colId xmlns:a16="http://schemas.microsoft.com/office/drawing/2014/main" val="3846786586"/>
                    </a:ext>
                  </a:extLst>
                </a:gridCol>
                <a:gridCol w="493776">
                  <a:extLst>
                    <a:ext uri="{9D8B030D-6E8A-4147-A177-3AD203B41FA5}">
                      <a16:colId xmlns:a16="http://schemas.microsoft.com/office/drawing/2014/main" val="3587601949"/>
                    </a:ext>
                  </a:extLst>
                </a:gridCol>
                <a:gridCol w="493776">
                  <a:extLst>
                    <a:ext uri="{9D8B030D-6E8A-4147-A177-3AD203B41FA5}">
                      <a16:colId xmlns:a16="http://schemas.microsoft.com/office/drawing/2014/main" val="1839859549"/>
                    </a:ext>
                  </a:extLst>
                </a:gridCol>
                <a:gridCol w="493776">
                  <a:extLst>
                    <a:ext uri="{9D8B030D-6E8A-4147-A177-3AD203B41FA5}">
                      <a16:colId xmlns:a16="http://schemas.microsoft.com/office/drawing/2014/main" val="38990218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68480269"/>
                  </a:ext>
                </a:extLst>
              </a:tr>
              <a:tr h="370840">
                <a:tc>
                  <a:txBody>
                    <a:bodyPr/>
                    <a:lstStyle/>
                    <a:p>
                      <a:r>
                        <a:rPr lang="en-US" sz="1000"/>
                        <a:t>PHLY Insurance Co.</a:t>
                      </a:r>
                    </a:p>
                  </a:txBody>
                  <a:tcPr/>
                </a:tc>
                <a:tc>
                  <a:txBody>
                    <a:bodyPr/>
                    <a:lstStyle/>
                    <a:p>
                      <a:r>
                        <a:rPr lang="en-US" sz="1000"/>
                        <a:t>3423</a:t>
                      </a:r>
                    </a:p>
                  </a:txBody>
                  <a:tcPr/>
                </a:tc>
                <a:tc>
                  <a:txBody>
                    <a:bodyPr/>
                    <a:lstStyle/>
                    <a:p>
                      <a:r>
                        <a:rPr lang="en-US" sz="1000"/>
                        <a:t>5</a:t>
                      </a:r>
                    </a:p>
                  </a:txBody>
                  <a:tcPr/>
                </a:tc>
                <a:tc>
                  <a:txBody>
                    <a:bodyPr/>
                    <a:lstStyle/>
                    <a:p>
                      <a:r>
                        <a:rPr lang="en-US" sz="1000"/>
                        <a:t>36</a:t>
                      </a:r>
                    </a:p>
                  </a:txBody>
                  <a:tcPr/>
                </a:tc>
                <a:tc>
                  <a:txBody>
                    <a:bodyPr/>
                    <a:lstStyle/>
                    <a:p>
                      <a:r>
                        <a:rPr lang="en-US" sz="1000"/>
                        <a:t>34</a:t>
                      </a:r>
                    </a:p>
                  </a:txBody>
                  <a:tcPr/>
                </a:tc>
                <a:tc>
                  <a:txBody>
                    <a:bodyPr/>
                    <a:lstStyle/>
                    <a:p>
                      <a:r>
                        <a:rPr lang="en-US" sz="1000"/>
                        <a:t>1</a:t>
                      </a:r>
                    </a:p>
                  </a:txBody>
                  <a:tcPr/>
                </a:tc>
                <a:tc>
                  <a:txBody>
                    <a:bodyPr/>
                    <a:lstStyle/>
                    <a:p>
                      <a:r>
                        <a:rPr lang="en-US" sz="1000"/>
                        <a:t>1</a:t>
                      </a:r>
                    </a:p>
                  </a:txBody>
                  <a:tcPr/>
                </a:tc>
                <a:tc>
                  <a:txBody>
                    <a:bodyPr/>
                    <a:lstStyle/>
                    <a:p>
                      <a:r>
                        <a:rPr lang="en-US" sz="1000"/>
                        <a:t>35</a:t>
                      </a:r>
                    </a:p>
                  </a:txBody>
                  <a:tcPr/>
                </a:tc>
                <a:tc>
                  <a:txBody>
                    <a:bodyPr/>
                    <a:lstStyle/>
                    <a:p>
                      <a:r>
                        <a:rPr lang="en-US" sz="1000"/>
                        <a:t>35</a:t>
                      </a:r>
                    </a:p>
                  </a:txBody>
                  <a:tcPr/>
                </a:tc>
                <a:tc>
                  <a:txBody>
                    <a:bodyPr/>
                    <a:lstStyle/>
                    <a:p>
                      <a:r>
                        <a:rPr lang="en-US" sz="1000"/>
                        <a:t>172</a:t>
                      </a:r>
                    </a:p>
                  </a:txBody>
                  <a:tcPr/>
                </a:tc>
                <a:tc>
                  <a:txBody>
                    <a:bodyPr/>
                    <a:lstStyle/>
                    <a:p>
                      <a:r>
                        <a:rPr lang="en-US" sz="1000"/>
                        <a:t>1</a:t>
                      </a:r>
                    </a:p>
                  </a:txBody>
                  <a:tcPr/>
                </a:tc>
                <a:tc>
                  <a:txBody>
                    <a:bodyPr/>
                    <a:lstStyle/>
                    <a:p>
                      <a:r>
                        <a:rPr lang="en-US" sz="1000"/>
                        <a:t>23</a:t>
                      </a:r>
                    </a:p>
                  </a:txBody>
                  <a:tcPr/>
                </a:tc>
                <a:tc>
                  <a:txBody>
                    <a:bodyPr/>
                    <a:lstStyle/>
                    <a:p>
                      <a:r>
                        <a:rPr lang="en-US" sz="1000"/>
                        <a:t>0.1789 %</a:t>
                      </a:r>
                    </a:p>
                  </a:txBody>
                  <a:tcPr/>
                </a:tc>
                <a:tc>
                  <a:txBody>
                    <a:bodyPr/>
                    <a:lstStyle/>
                    <a:p>
                      <a:r>
                        <a:rPr lang="en-US" sz="1000"/>
                        <a:t>0.0 %</a:t>
                      </a:r>
                    </a:p>
                  </a:txBody>
                  <a:tcPr/>
                </a:tc>
                <a:extLst>
                  <a:ext uri="{0D108BD9-81ED-4DB2-BD59-A6C34878D82A}">
                    <a16:rowId xmlns:a16="http://schemas.microsoft.com/office/drawing/2014/main" val="1333673899"/>
                  </a:ext>
                </a:extLst>
              </a:tr>
            </a:tbl>
          </a:graphicData>
        </a:graphic>
      </p:graphicFrame>
      <p:sp>
        <p:nvSpPr>
          <p:cNvPr id="4" name="Text Placeholder 3">
            <a:extLst>
              <a:ext uri="{FF2B5EF4-FFF2-40B4-BE49-F238E27FC236}">
                <a16:creationId xmlns:a16="http://schemas.microsoft.com/office/drawing/2014/main" id="{4946A2CB-42E8-4A82-BAAE-33BF0B31E6D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884105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5A67-726A-4284-BFC0-669AB61CA27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AD613412-BA30-4D0A-A67C-FDD7E212B495}"/>
              </a:ext>
            </a:extLst>
          </p:cNvPr>
          <p:cNvGraphicFramePr>
            <a:graphicFrameLocks noGrp="1"/>
          </p:cNvGraphicFramePr>
          <p:nvPr>
            <p:ph type="chart" sz="quarter" idx="13"/>
            <p:extLst>
              <p:ext uri="{D42A27DB-BD31-4B8C-83A1-F6EECF244321}">
                <p14:modId xmlns:p14="http://schemas.microsoft.com/office/powerpoint/2010/main" val="921895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B963C-6DBE-480C-8580-CBC68DB45899}"/>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431EFD5-9000-4C99-866D-93A3306BB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5333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54CD4-C808-4541-AADF-D524A9B5E5F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87AE670-D616-48D1-9827-F3AB301B0873}"/>
              </a:ext>
            </a:extLst>
          </p:cNvPr>
          <p:cNvGraphicFramePr>
            <a:graphicFrameLocks noGrp="1"/>
          </p:cNvGraphicFramePr>
          <p:nvPr>
            <p:ph type="chart" sz="quarter" idx="13"/>
            <p:extLst>
              <p:ext uri="{D42A27DB-BD31-4B8C-83A1-F6EECF244321}">
                <p14:modId xmlns:p14="http://schemas.microsoft.com/office/powerpoint/2010/main" val="308086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094C7-FE66-48F7-8F1B-399BA9790AB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3675CC5-DF75-4E18-A21A-BA681A0998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309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0020-4107-4B54-A0D7-33351F6A20F5}"/>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4F2B7429-1E23-4ED3-A7EA-BDCD14F1CCF5}"/>
              </a:ext>
            </a:extLst>
          </p:cNvPr>
          <p:cNvGraphicFramePr>
            <a:graphicFrameLocks noGrp="1"/>
          </p:cNvGraphicFramePr>
          <p:nvPr>
            <p:ph type="chart" sz="quarter" idx="13"/>
            <p:extLst>
              <p:ext uri="{D42A27DB-BD31-4B8C-83A1-F6EECF244321}">
                <p14:modId xmlns:p14="http://schemas.microsoft.com/office/powerpoint/2010/main" val="16231755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7FD23-CE21-4DFF-9A38-FD9D7A00458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E917E58-EBC9-4ADC-9ED4-C79ABD338B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10070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EA4E1-AE56-45FB-890F-FE2475063A3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B3822170-DC40-431F-841B-7BF6EBE4695C}"/>
              </a:ext>
            </a:extLst>
          </p:cNvPr>
          <p:cNvGraphicFramePr>
            <a:graphicFrameLocks noGrp="1"/>
          </p:cNvGraphicFramePr>
          <p:nvPr>
            <p:ph type="chart" sz="quarter" idx="13"/>
            <p:extLst>
              <p:ext uri="{D42A27DB-BD31-4B8C-83A1-F6EECF244321}">
                <p14:modId xmlns:p14="http://schemas.microsoft.com/office/powerpoint/2010/main" val="3184618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B74248-F9D5-4054-A649-B4E5164656D5}"/>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A85FBD06-B0BB-4E3B-B455-728C00B871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214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DAD19-179C-44A4-B93E-07BE72F642A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0F2D6A0-73EA-46AE-9E75-D1F18E8390BF}"/>
              </a:ext>
            </a:extLst>
          </p:cNvPr>
          <p:cNvGraphicFramePr>
            <a:graphicFrameLocks noGrp="1"/>
          </p:cNvGraphicFramePr>
          <p:nvPr>
            <p:ph type="tbl" sz="quarter" idx="13"/>
            <p:extLst>
              <p:ext uri="{D42A27DB-BD31-4B8C-83A1-F6EECF244321}">
                <p14:modId xmlns:p14="http://schemas.microsoft.com/office/powerpoint/2010/main" val="139257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5167956"/>
                    </a:ext>
                  </a:extLst>
                </a:gridCol>
                <a:gridCol w="2468880">
                  <a:extLst>
                    <a:ext uri="{9D8B030D-6E8A-4147-A177-3AD203B41FA5}">
                      <a16:colId xmlns:a16="http://schemas.microsoft.com/office/drawing/2014/main" val="853889818"/>
                    </a:ext>
                  </a:extLst>
                </a:gridCol>
                <a:gridCol w="2468880">
                  <a:extLst>
                    <a:ext uri="{9D8B030D-6E8A-4147-A177-3AD203B41FA5}">
                      <a16:colId xmlns:a16="http://schemas.microsoft.com/office/drawing/2014/main" val="258310129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47031626"/>
                  </a:ext>
                </a:extLst>
              </a:tr>
              <a:tr h="370840">
                <a:tc>
                  <a:txBody>
                    <a:bodyPr/>
                    <a:lstStyle/>
                    <a:p>
                      <a:r>
                        <a:rPr lang="en-US" sz="1000" b="1"/>
                        <a:t>@Regore2</a:t>
                      </a:r>
                    </a:p>
                  </a:txBody>
                  <a:tcPr/>
                </a:tc>
                <a:tc>
                  <a:txBody>
                    <a:bodyPr/>
                    <a:lstStyle/>
                    <a:p>
                      <a:r>
                        <a:rPr lang="en-US" sz="1000"/>
                        <a:t>PHLY Insurance Co. (58)</a:t>
                      </a:r>
                    </a:p>
                  </a:txBody>
                  <a:tcPr/>
                </a:tc>
                <a:tc>
                  <a:txBody>
                    <a:bodyPr/>
                    <a:lstStyle/>
                    <a:p>
                      <a:r>
                        <a:rPr lang="en-US" sz="1000"/>
                        <a:t>58</a:t>
                      </a:r>
                    </a:p>
                  </a:txBody>
                  <a:tcPr/>
                </a:tc>
                <a:extLst>
                  <a:ext uri="{0D108BD9-81ED-4DB2-BD59-A6C34878D82A}">
                    <a16:rowId xmlns:a16="http://schemas.microsoft.com/office/drawing/2014/main" val="767391618"/>
                  </a:ext>
                </a:extLst>
              </a:tr>
              <a:tr h="370840">
                <a:tc>
                  <a:txBody>
                    <a:bodyPr/>
                    <a:lstStyle/>
                    <a:p>
                      <a:r>
                        <a:rPr lang="en-US" sz="1000" b="1"/>
                        <a:t>@MargueriteTort</a:t>
                      </a:r>
                    </a:p>
                  </a:txBody>
                  <a:tcPr/>
                </a:tc>
                <a:tc>
                  <a:txBody>
                    <a:bodyPr/>
                    <a:lstStyle/>
                    <a:p>
                      <a:r>
                        <a:rPr lang="en-US" sz="1000"/>
                        <a:t>PHLY Insurance Co. (57)</a:t>
                      </a:r>
                    </a:p>
                  </a:txBody>
                  <a:tcPr/>
                </a:tc>
                <a:tc>
                  <a:txBody>
                    <a:bodyPr/>
                    <a:lstStyle/>
                    <a:p>
                      <a:r>
                        <a:rPr lang="en-US" sz="1000"/>
                        <a:t>57</a:t>
                      </a:r>
                    </a:p>
                  </a:txBody>
                  <a:tcPr/>
                </a:tc>
                <a:extLst>
                  <a:ext uri="{0D108BD9-81ED-4DB2-BD59-A6C34878D82A}">
                    <a16:rowId xmlns:a16="http://schemas.microsoft.com/office/drawing/2014/main" val="3108511345"/>
                  </a:ext>
                </a:extLst>
              </a:tr>
              <a:tr h="370840">
                <a:tc>
                  <a:txBody>
                    <a:bodyPr/>
                    <a:lstStyle/>
                    <a:p>
                      <a:r>
                        <a:rPr lang="en-US" sz="1000" b="1"/>
                        <a:t>@GammaIotaSigma</a:t>
                      </a:r>
                    </a:p>
                  </a:txBody>
                  <a:tcPr/>
                </a:tc>
                <a:tc>
                  <a:txBody>
                    <a:bodyPr/>
                    <a:lstStyle/>
                    <a:p>
                      <a:r>
                        <a:rPr lang="en-US" sz="1000"/>
                        <a:t>PHLY Insurance Co. (32)</a:t>
                      </a:r>
                    </a:p>
                  </a:txBody>
                  <a:tcPr/>
                </a:tc>
                <a:tc>
                  <a:txBody>
                    <a:bodyPr/>
                    <a:lstStyle/>
                    <a:p>
                      <a:r>
                        <a:rPr lang="en-US" sz="1000"/>
                        <a:t>32</a:t>
                      </a:r>
                    </a:p>
                  </a:txBody>
                  <a:tcPr/>
                </a:tc>
                <a:extLst>
                  <a:ext uri="{0D108BD9-81ED-4DB2-BD59-A6C34878D82A}">
                    <a16:rowId xmlns:a16="http://schemas.microsoft.com/office/drawing/2014/main" val="1249624147"/>
                  </a:ext>
                </a:extLst>
              </a:tr>
              <a:tr h="370840">
                <a:tc>
                  <a:txBody>
                    <a:bodyPr/>
                    <a:lstStyle/>
                    <a:p>
                      <a:r>
                        <a:rPr lang="en-US" sz="1000" b="1"/>
                        <a:t>@EaglesCommunity</a:t>
                      </a:r>
                    </a:p>
                  </a:txBody>
                  <a:tcPr/>
                </a:tc>
                <a:tc>
                  <a:txBody>
                    <a:bodyPr/>
                    <a:lstStyle/>
                    <a:p>
                      <a:r>
                        <a:rPr lang="en-US" sz="1000"/>
                        <a:t>PHLY Insurance Co. (28)</a:t>
                      </a:r>
                    </a:p>
                  </a:txBody>
                  <a:tcPr/>
                </a:tc>
                <a:tc>
                  <a:txBody>
                    <a:bodyPr/>
                    <a:lstStyle/>
                    <a:p>
                      <a:r>
                        <a:rPr lang="en-US" sz="1000"/>
                        <a:t>28</a:t>
                      </a:r>
                    </a:p>
                  </a:txBody>
                  <a:tcPr/>
                </a:tc>
                <a:extLst>
                  <a:ext uri="{0D108BD9-81ED-4DB2-BD59-A6C34878D82A}">
                    <a16:rowId xmlns:a16="http://schemas.microsoft.com/office/drawing/2014/main" val="1602335832"/>
                  </a:ext>
                </a:extLst>
              </a:tr>
              <a:tr h="370840">
                <a:tc>
                  <a:txBody>
                    <a:bodyPr/>
                    <a:lstStyle/>
                    <a:p>
                      <a:r>
                        <a:rPr lang="en-US" sz="1000" b="1"/>
                        <a:t>@TMNA_Services</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752811752"/>
                  </a:ext>
                </a:extLst>
              </a:tr>
              <a:tr h="370840">
                <a:tc>
                  <a:txBody>
                    <a:bodyPr/>
                    <a:lstStyle/>
                    <a:p>
                      <a:r>
                        <a:rPr lang="en-US" sz="1000" b="1"/>
                        <a:t>@TwinForksIns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133933462"/>
                  </a:ext>
                </a:extLst>
              </a:tr>
              <a:tr h="370840">
                <a:tc>
                  <a:txBody>
                    <a:bodyPr/>
                    <a:lstStyle/>
                    <a:p>
                      <a:r>
                        <a:rPr lang="en-US" sz="1000" b="1"/>
                        <a:t>@GaryJamesLovett</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1620034767"/>
                  </a:ext>
                </a:extLst>
              </a:tr>
              <a:tr h="370840">
                <a:tc>
                  <a:txBody>
                    <a:bodyPr/>
                    <a:lstStyle/>
                    <a:p>
                      <a:r>
                        <a:rPr lang="en-US" sz="1000" b="1"/>
                        <a:t>@wadt</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1963546938"/>
                  </a:ext>
                </a:extLst>
              </a:tr>
              <a:tr h="370840">
                <a:tc>
                  <a:txBody>
                    <a:bodyPr/>
                    <a:lstStyle/>
                    <a:p>
                      <a:r>
                        <a:rPr lang="en-US" sz="1000" b="1"/>
                        <a:t>@Bill_Procopio</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1210555819"/>
                  </a:ext>
                </a:extLst>
              </a:tr>
              <a:tr h="370840">
                <a:tc>
                  <a:txBody>
                    <a:bodyPr/>
                    <a:lstStyle/>
                    <a:p>
                      <a:r>
                        <a:rPr lang="en-US" sz="1000" b="1"/>
                        <a:t>@mplousis64</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1600804447"/>
                  </a:ext>
                </a:extLst>
              </a:tr>
            </a:tbl>
          </a:graphicData>
        </a:graphic>
      </p:graphicFrame>
      <p:sp>
        <p:nvSpPr>
          <p:cNvPr id="4" name="Text Placeholder 3">
            <a:extLst>
              <a:ext uri="{FF2B5EF4-FFF2-40B4-BE49-F238E27FC236}">
                <a16:creationId xmlns:a16="http://schemas.microsoft.com/office/drawing/2014/main" id="{3EE95C4C-9183-4484-A87E-B8B54B5BC7A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1922875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6F8F-E0FB-4FEE-BD19-D9F1DE65A92C}"/>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21A93EC8-B376-471E-8ADD-D53B4164731A}"/>
              </a:ext>
            </a:extLst>
          </p:cNvPr>
          <p:cNvGraphicFramePr>
            <a:graphicFrameLocks noGrp="1"/>
          </p:cNvGraphicFramePr>
          <p:nvPr>
            <p:ph type="tbl" sz="quarter" idx="13"/>
            <p:extLst>
              <p:ext uri="{D42A27DB-BD31-4B8C-83A1-F6EECF244321}">
                <p14:modId xmlns:p14="http://schemas.microsoft.com/office/powerpoint/2010/main" val="2456083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522982645"/>
                    </a:ext>
                  </a:extLst>
                </a:gridCol>
                <a:gridCol w="411480">
                  <a:extLst>
                    <a:ext uri="{9D8B030D-6E8A-4147-A177-3AD203B41FA5}">
                      <a16:colId xmlns:a16="http://schemas.microsoft.com/office/drawing/2014/main" val="3159896191"/>
                    </a:ext>
                  </a:extLst>
                </a:gridCol>
                <a:gridCol w="822960">
                  <a:extLst>
                    <a:ext uri="{9D8B030D-6E8A-4147-A177-3AD203B41FA5}">
                      <a16:colId xmlns:a16="http://schemas.microsoft.com/office/drawing/2014/main" val="982311866"/>
                    </a:ext>
                  </a:extLst>
                </a:gridCol>
                <a:gridCol w="822960">
                  <a:extLst>
                    <a:ext uri="{9D8B030D-6E8A-4147-A177-3AD203B41FA5}">
                      <a16:colId xmlns:a16="http://schemas.microsoft.com/office/drawing/2014/main" val="3280158648"/>
                    </a:ext>
                  </a:extLst>
                </a:gridCol>
                <a:gridCol w="822960">
                  <a:extLst>
                    <a:ext uri="{9D8B030D-6E8A-4147-A177-3AD203B41FA5}">
                      <a16:colId xmlns:a16="http://schemas.microsoft.com/office/drawing/2014/main" val="607102284"/>
                    </a:ext>
                  </a:extLst>
                </a:gridCol>
                <a:gridCol w="822960">
                  <a:extLst>
                    <a:ext uri="{9D8B030D-6E8A-4147-A177-3AD203B41FA5}">
                      <a16:colId xmlns:a16="http://schemas.microsoft.com/office/drawing/2014/main" val="2979901457"/>
                    </a:ext>
                  </a:extLst>
                </a:gridCol>
                <a:gridCol w="822960">
                  <a:extLst>
                    <a:ext uri="{9D8B030D-6E8A-4147-A177-3AD203B41FA5}">
                      <a16:colId xmlns:a16="http://schemas.microsoft.com/office/drawing/2014/main" val="4057592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945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- 2019-11-21 14:07:02</a:t>
                      </a:r>
                      <a:r>
                        <a:rPr kumimoji="0" lang="en-US" sz="1000" b="0" i="0" u="none" strike="noStrike" kern="1200" cap="none" spc="0" normalizeH="0" baseline="0" noProof="0">
                          <a:ln>
                            <a:noFill/>
                          </a:ln>
                          <a:solidFill>
                            <a:prstClr val="black"/>
                          </a:solidFill>
                          <a:effectLst/>
                          <a:uLnTx/>
                          <a:uFillTx/>
                          <a:latin typeface="+mn-lt"/>
                          <a:ea typeface="+mn-ea"/>
                          <a:cs typeface="+mn-cs"/>
                        </a:rPr>
                        <a:t>
 #PHLY teamed up with the @Phillies to celebrate four charities at Citizens Bank Park. @Kencrest, Merakey, Horizon House, &amp;amp; @pcacares_org were each awarded ,000 from PHLY as a result of the #Phillies scoring nearly 800 runs in 2019. Thank you for your work in our community! https://t.co/8LyguxT79w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11/23/2019 01:14:28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0.4667 %</a:t>
                      </a:r>
                    </a:p>
                  </a:txBody>
                  <a:tcPr/>
                </a:tc>
                <a:extLst>
                  <a:ext uri="{0D108BD9-81ED-4DB2-BD59-A6C34878D82A}">
                    <a16:rowId xmlns:a16="http://schemas.microsoft.com/office/drawing/2014/main" val="844668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- 2019-11-15 11:05:29</a:t>
                      </a:r>
                      <a:r>
                        <a:rPr kumimoji="0" lang="en-US" sz="1000" b="0" i="0" u="none" strike="noStrike" kern="1200" cap="none" spc="0" normalizeH="0" baseline="0" noProof="0">
                          <a:ln>
                            <a:noFill/>
                          </a:ln>
                          <a:solidFill>
                            <a:prstClr val="black"/>
                          </a:solidFill>
                          <a:effectLst/>
                          <a:uLnTx/>
                          <a:uFillTx/>
                          <a:latin typeface="+mn-lt"/>
                          <a:ea typeface="+mn-ea"/>
                          <a:cs typeface="+mn-cs"/>
                        </a:rPr>
                        <a:t>
 As a leading insurer of #nonprofits, we understand how much #philanthropy matters to the missions of non-profits. That’s why we support hundreds of charitable organizations each year. In honor of #NationalPhilanthropyDay, here's a quick look at #TEAMPHLY in the community! https://t.co/y9LIwvsrrw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0.3506 %</a:t>
                      </a:r>
                    </a:p>
                  </a:txBody>
                  <a:tcPr/>
                </a:tc>
                <a:extLst>
                  <a:ext uri="{0D108BD9-81ED-4DB2-BD59-A6C34878D82A}">
                    <a16:rowId xmlns:a16="http://schemas.microsoft.com/office/drawing/2014/main" val="24608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- 2019-11-20 15:45:16</a:t>
                      </a:r>
                      <a:r>
                        <a:rPr kumimoji="0" lang="en-US" sz="1000" b="0" i="0" u="none" strike="noStrike" kern="1200" cap="none" spc="0" normalizeH="0" baseline="0" noProof="0">
                          <a:ln>
                            <a:noFill/>
                          </a:ln>
                          <a:solidFill>
                            <a:prstClr val="black"/>
                          </a:solidFill>
                          <a:effectLst/>
                          <a:uLnTx/>
                          <a:uFillTx/>
                          <a:latin typeface="+mn-lt"/>
                          <a:ea typeface="+mn-ea"/>
                          <a:cs typeface="+mn-cs"/>
                        </a:rPr>
                        <a:t>
 #TEAMPHLY’s Naperville, IL office lent helping hands to sort, prep, and pack nutritional meals for @fmsc_org. The #nonprofit donates hand-packed meals to #food partners around the world to feed malnourished children. #volunteer https://t.co/oo6nMYp3W5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11/23/2019 01:14:28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0.3213 %</a:t>
                      </a:r>
                    </a:p>
                  </a:txBody>
                  <a:tcPr/>
                </a:tc>
                <a:extLst>
                  <a:ext uri="{0D108BD9-81ED-4DB2-BD59-A6C34878D82A}">
                    <a16:rowId xmlns:a16="http://schemas.microsoft.com/office/drawing/2014/main" val="453102454"/>
                  </a:ext>
                </a:extLst>
              </a:tr>
            </a:tbl>
          </a:graphicData>
        </a:graphic>
      </p:graphicFrame>
      <p:sp>
        <p:nvSpPr>
          <p:cNvPr id="4" name="Text Placeholder 3">
            <a:extLst>
              <a:ext uri="{FF2B5EF4-FFF2-40B4-BE49-F238E27FC236}">
                <a16:creationId xmlns:a16="http://schemas.microsoft.com/office/drawing/2014/main" id="{7F0B530B-EF0A-4A38-8B27-81D787231B1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689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A800-8369-4A04-9F9F-F494BF7A5063}"/>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75FF9879-7126-4D88-AB3F-DC6E5D297EE8}"/>
              </a:ext>
            </a:extLst>
          </p:cNvPr>
          <p:cNvGraphicFramePr>
            <a:graphicFrameLocks noGrp="1"/>
          </p:cNvGraphicFramePr>
          <p:nvPr>
            <p:ph type="tbl" sz="quarter" idx="13"/>
            <p:extLst>
              <p:ext uri="{D42A27DB-BD31-4B8C-83A1-F6EECF244321}">
                <p14:modId xmlns:p14="http://schemas.microsoft.com/office/powerpoint/2010/main" val="21726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21647739"/>
                    </a:ext>
                  </a:extLst>
                </a:gridCol>
                <a:gridCol w="411480">
                  <a:extLst>
                    <a:ext uri="{9D8B030D-6E8A-4147-A177-3AD203B41FA5}">
                      <a16:colId xmlns:a16="http://schemas.microsoft.com/office/drawing/2014/main" val="4204944498"/>
                    </a:ext>
                  </a:extLst>
                </a:gridCol>
                <a:gridCol w="822960">
                  <a:extLst>
                    <a:ext uri="{9D8B030D-6E8A-4147-A177-3AD203B41FA5}">
                      <a16:colId xmlns:a16="http://schemas.microsoft.com/office/drawing/2014/main" val="2595373920"/>
                    </a:ext>
                  </a:extLst>
                </a:gridCol>
                <a:gridCol w="822960">
                  <a:extLst>
                    <a:ext uri="{9D8B030D-6E8A-4147-A177-3AD203B41FA5}">
                      <a16:colId xmlns:a16="http://schemas.microsoft.com/office/drawing/2014/main" val="974721114"/>
                    </a:ext>
                  </a:extLst>
                </a:gridCol>
                <a:gridCol w="822960">
                  <a:extLst>
                    <a:ext uri="{9D8B030D-6E8A-4147-A177-3AD203B41FA5}">
                      <a16:colId xmlns:a16="http://schemas.microsoft.com/office/drawing/2014/main" val="361393569"/>
                    </a:ext>
                  </a:extLst>
                </a:gridCol>
                <a:gridCol w="822960">
                  <a:extLst>
                    <a:ext uri="{9D8B030D-6E8A-4147-A177-3AD203B41FA5}">
                      <a16:colId xmlns:a16="http://schemas.microsoft.com/office/drawing/2014/main" val="2312935813"/>
                    </a:ext>
                  </a:extLst>
                </a:gridCol>
                <a:gridCol w="822960">
                  <a:extLst>
                    <a:ext uri="{9D8B030D-6E8A-4147-A177-3AD203B41FA5}">
                      <a16:colId xmlns:a16="http://schemas.microsoft.com/office/drawing/2014/main" val="594791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8284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- 2019-11-22 10:30:12</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partnered with the PHLY #Women’s Leadership Series for a Fall Workshop to discuss creating a culture of inclusivity. This year’s workshop focused on how to create pathways for #PHLY’s female talent to grow &amp;amp; develop in #leadership roles across the business. https://t.co/Bvjw1ptJGe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11/25/2019 01:14:25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0.3209 %</a:t>
                      </a:r>
                    </a:p>
                  </a:txBody>
                  <a:tcPr/>
                </a:tc>
                <a:extLst>
                  <a:ext uri="{0D108BD9-81ED-4DB2-BD59-A6C34878D82A}">
                    <a16:rowId xmlns:a16="http://schemas.microsoft.com/office/drawing/2014/main" val="36028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- 2019-11-11 10:38:35</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veterans! #VeteransDay https://t.co/tkW4ufdtFD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11/13/2019 01:13:59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0.2920 %</a:t>
                      </a:r>
                    </a:p>
                  </a:txBody>
                  <a:tcPr/>
                </a:tc>
                <a:extLst>
                  <a:ext uri="{0D108BD9-81ED-4DB2-BD59-A6C34878D82A}">
                    <a16:rowId xmlns:a16="http://schemas.microsoft.com/office/drawing/2014/main" val="155283760"/>
                  </a:ext>
                </a:extLst>
              </a:tr>
            </a:tbl>
          </a:graphicData>
        </a:graphic>
      </p:graphicFrame>
      <p:sp>
        <p:nvSpPr>
          <p:cNvPr id="4" name="Text Placeholder 3">
            <a:extLst>
              <a:ext uri="{FF2B5EF4-FFF2-40B4-BE49-F238E27FC236}">
                <a16:creationId xmlns:a16="http://schemas.microsoft.com/office/drawing/2014/main" id="{D76418BA-2BFC-4073-8EE4-4BA3D9F5DE8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377481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F9D29-EAFF-4763-8B58-5DE10172D11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135831BB-C918-4739-8555-13096D084EA2}"/>
              </a:ext>
            </a:extLst>
          </p:cNvPr>
          <p:cNvGraphicFramePr>
            <a:graphicFrameLocks noGrp="1"/>
          </p:cNvGraphicFramePr>
          <p:nvPr>
            <p:ph type="tbl" sz="quarter" idx="13"/>
            <p:extLst>
              <p:ext uri="{D42A27DB-BD31-4B8C-83A1-F6EECF244321}">
                <p14:modId xmlns:p14="http://schemas.microsoft.com/office/powerpoint/2010/main" val="3225891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051506304"/>
                    </a:ext>
                  </a:extLst>
                </a:gridCol>
                <a:gridCol w="452628">
                  <a:extLst>
                    <a:ext uri="{9D8B030D-6E8A-4147-A177-3AD203B41FA5}">
                      <a16:colId xmlns:a16="http://schemas.microsoft.com/office/drawing/2014/main" val="2951271997"/>
                    </a:ext>
                  </a:extLst>
                </a:gridCol>
                <a:gridCol w="452628">
                  <a:extLst>
                    <a:ext uri="{9D8B030D-6E8A-4147-A177-3AD203B41FA5}">
                      <a16:colId xmlns:a16="http://schemas.microsoft.com/office/drawing/2014/main" val="1791059988"/>
                    </a:ext>
                  </a:extLst>
                </a:gridCol>
                <a:gridCol w="452628">
                  <a:extLst>
                    <a:ext uri="{9D8B030D-6E8A-4147-A177-3AD203B41FA5}">
                      <a16:colId xmlns:a16="http://schemas.microsoft.com/office/drawing/2014/main" val="3836630762"/>
                    </a:ext>
                  </a:extLst>
                </a:gridCol>
                <a:gridCol w="452628">
                  <a:extLst>
                    <a:ext uri="{9D8B030D-6E8A-4147-A177-3AD203B41FA5}">
                      <a16:colId xmlns:a16="http://schemas.microsoft.com/office/drawing/2014/main" val="1584144321"/>
                    </a:ext>
                  </a:extLst>
                </a:gridCol>
                <a:gridCol w="452628">
                  <a:extLst>
                    <a:ext uri="{9D8B030D-6E8A-4147-A177-3AD203B41FA5}">
                      <a16:colId xmlns:a16="http://schemas.microsoft.com/office/drawing/2014/main" val="2612834013"/>
                    </a:ext>
                  </a:extLst>
                </a:gridCol>
                <a:gridCol w="452628">
                  <a:extLst>
                    <a:ext uri="{9D8B030D-6E8A-4147-A177-3AD203B41FA5}">
                      <a16:colId xmlns:a16="http://schemas.microsoft.com/office/drawing/2014/main" val="155437997"/>
                    </a:ext>
                  </a:extLst>
                </a:gridCol>
                <a:gridCol w="452628">
                  <a:extLst>
                    <a:ext uri="{9D8B030D-6E8A-4147-A177-3AD203B41FA5}">
                      <a16:colId xmlns:a16="http://schemas.microsoft.com/office/drawing/2014/main" val="1457043302"/>
                    </a:ext>
                  </a:extLst>
                </a:gridCol>
                <a:gridCol w="452628">
                  <a:extLst>
                    <a:ext uri="{9D8B030D-6E8A-4147-A177-3AD203B41FA5}">
                      <a16:colId xmlns:a16="http://schemas.microsoft.com/office/drawing/2014/main" val="3965072451"/>
                    </a:ext>
                  </a:extLst>
                </a:gridCol>
                <a:gridCol w="452628">
                  <a:extLst>
                    <a:ext uri="{9D8B030D-6E8A-4147-A177-3AD203B41FA5}">
                      <a16:colId xmlns:a16="http://schemas.microsoft.com/office/drawing/2014/main" val="778538401"/>
                    </a:ext>
                  </a:extLst>
                </a:gridCol>
                <a:gridCol w="452628">
                  <a:extLst>
                    <a:ext uri="{9D8B030D-6E8A-4147-A177-3AD203B41FA5}">
                      <a16:colId xmlns:a16="http://schemas.microsoft.com/office/drawing/2014/main" val="3404175383"/>
                    </a:ext>
                  </a:extLst>
                </a:gridCol>
                <a:gridCol w="452628">
                  <a:extLst>
                    <a:ext uri="{9D8B030D-6E8A-4147-A177-3AD203B41FA5}">
                      <a16:colId xmlns:a16="http://schemas.microsoft.com/office/drawing/2014/main" val="2265902391"/>
                    </a:ext>
                  </a:extLst>
                </a:gridCol>
                <a:gridCol w="452628">
                  <a:extLst>
                    <a:ext uri="{9D8B030D-6E8A-4147-A177-3AD203B41FA5}">
                      <a16:colId xmlns:a16="http://schemas.microsoft.com/office/drawing/2014/main" val="3115580877"/>
                    </a:ext>
                  </a:extLst>
                </a:gridCol>
                <a:gridCol w="452628">
                  <a:extLst>
                    <a:ext uri="{9D8B030D-6E8A-4147-A177-3AD203B41FA5}">
                      <a16:colId xmlns:a16="http://schemas.microsoft.com/office/drawing/2014/main" val="2969804416"/>
                    </a:ext>
                  </a:extLst>
                </a:gridCol>
                <a:gridCol w="452628">
                  <a:extLst>
                    <a:ext uri="{9D8B030D-6E8A-4147-A177-3AD203B41FA5}">
                      <a16:colId xmlns:a16="http://schemas.microsoft.com/office/drawing/2014/main" val="2970016744"/>
                    </a:ext>
                  </a:extLst>
                </a:gridCol>
                <a:gridCol w="452628">
                  <a:extLst>
                    <a:ext uri="{9D8B030D-6E8A-4147-A177-3AD203B41FA5}">
                      <a16:colId xmlns:a16="http://schemas.microsoft.com/office/drawing/2014/main" val="2477564997"/>
                    </a:ext>
                  </a:extLst>
                </a:gridCol>
                <a:gridCol w="452628">
                  <a:extLst>
                    <a:ext uri="{9D8B030D-6E8A-4147-A177-3AD203B41FA5}">
                      <a16:colId xmlns:a16="http://schemas.microsoft.com/office/drawing/2014/main" val="20391493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195817303"/>
                  </a:ext>
                </a:extLst>
              </a:tr>
              <a:tr h="370840">
                <a:tc>
                  <a:txBody>
                    <a:bodyPr/>
                    <a:lstStyle/>
                    <a:p>
                      <a:r>
                        <a:rPr lang="en-US" sz="1000"/>
                        <a:t>Philadelphia Insurance Companies</a:t>
                      </a:r>
                    </a:p>
                  </a:txBody>
                  <a:tcPr/>
                </a:tc>
                <a:tc>
                  <a:txBody>
                    <a:bodyPr/>
                    <a:lstStyle/>
                    <a:p>
                      <a:r>
                        <a:rPr lang="en-US" sz="1000"/>
                        <a:t>22202</a:t>
                      </a:r>
                    </a:p>
                  </a:txBody>
                  <a:tcPr/>
                </a:tc>
                <a:tc>
                  <a:txBody>
                    <a:bodyPr/>
                    <a:lstStyle/>
                    <a:p>
                      <a:r>
                        <a:rPr lang="en-US" sz="1000"/>
                        <a:t>561</a:t>
                      </a:r>
                    </a:p>
                  </a:txBody>
                  <a:tcPr/>
                </a:tc>
                <a:tc>
                  <a:txBody>
                    <a:bodyPr/>
                    <a:lstStyle/>
                    <a:p>
                      <a:r>
                        <a:rPr lang="en-US" sz="1000"/>
                        <a:t>23</a:t>
                      </a:r>
                    </a:p>
                  </a:txBody>
                  <a:tcPr/>
                </a:tc>
                <a:tc>
                  <a:txBody>
                    <a:bodyPr/>
                    <a:lstStyle/>
                    <a:p>
                      <a:r>
                        <a:rPr lang="en-US" sz="1000"/>
                        <a:t>1583</a:t>
                      </a:r>
                    </a:p>
                  </a:txBody>
                  <a:tcPr/>
                </a:tc>
                <a:tc>
                  <a:txBody>
                    <a:bodyPr/>
                    <a:lstStyle/>
                    <a:p>
                      <a:r>
                        <a:rPr lang="en-US" sz="1000"/>
                        <a:t>68.826086956522</a:t>
                      </a:r>
                    </a:p>
                  </a:txBody>
                  <a:tcPr/>
                </a:tc>
                <a:tc>
                  <a:txBody>
                    <a:bodyPr/>
                    <a:lstStyle/>
                    <a:p>
                      <a:r>
                        <a:rPr lang="en-US" sz="1000"/>
                        <a:t>13</a:t>
                      </a:r>
                    </a:p>
                  </a:txBody>
                  <a:tcPr/>
                </a:tc>
                <a:tc>
                  <a:txBody>
                    <a:bodyPr/>
                    <a:lstStyle/>
                    <a:p>
                      <a:r>
                        <a:rPr lang="en-US" sz="1000"/>
                        <a:t>0.56521739130435</a:t>
                      </a:r>
                    </a:p>
                  </a:txBody>
                  <a:tcPr/>
                </a:tc>
                <a:tc>
                  <a:txBody>
                    <a:bodyPr/>
                    <a:lstStyle/>
                    <a:p>
                      <a:r>
                        <a:rPr lang="en-US" sz="1000"/>
                        <a:t>164</a:t>
                      </a:r>
                    </a:p>
                  </a:txBody>
                  <a:tcPr/>
                </a:tc>
                <a:tc>
                  <a:txBody>
                    <a:bodyPr/>
                    <a:lstStyle/>
                    <a:p>
                      <a:r>
                        <a:rPr lang="en-US" sz="1000"/>
                        <a:t>7.1304347826087</a:t>
                      </a:r>
                    </a:p>
                  </a:txBody>
                  <a:tcPr/>
                </a:tc>
                <a:tc>
                  <a:txBody>
                    <a:bodyPr/>
                    <a:lstStyle/>
                    <a:p>
                      <a:r>
                        <a:rPr lang="en-US" sz="1000"/>
                        <a:t>5439</a:t>
                      </a:r>
                    </a:p>
                  </a:txBody>
                  <a:tcPr/>
                </a:tc>
                <a:tc>
                  <a:txBody>
                    <a:bodyPr/>
                    <a:lstStyle/>
                    <a:p>
                      <a:r>
                        <a:rPr lang="en-US" sz="1000"/>
                        <a:t>236.47826086957</a:t>
                      </a:r>
                    </a:p>
                  </a:txBody>
                  <a:tcPr/>
                </a:tc>
                <a:tc>
                  <a:txBody>
                    <a:bodyPr/>
                    <a:lstStyle/>
                    <a:p>
                      <a:r>
                        <a:rPr lang="en-US" sz="1000"/>
                        <a:t>87242</a:t>
                      </a:r>
                    </a:p>
                  </a:txBody>
                  <a:tcPr/>
                </a:tc>
                <a:tc>
                  <a:txBody>
                    <a:bodyPr/>
                    <a:lstStyle/>
                    <a:p>
                      <a:r>
                        <a:rPr lang="en-US" sz="1000"/>
                        <a:t>3793.1304347826</a:t>
                      </a:r>
                    </a:p>
                  </a:txBody>
                  <a:tcPr/>
                </a:tc>
                <a:tc>
                  <a:txBody>
                    <a:bodyPr/>
                    <a:lstStyle/>
                    <a:p>
                      <a:r>
                        <a:rPr lang="en-US" sz="1000"/>
                        <a:t>0.060383580536302 %</a:t>
                      </a:r>
                    </a:p>
                  </a:txBody>
                  <a:tcPr/>
                </a:tc>
                <a:tc>
                  <a:txBody>
                    <a:bodyPr/>
                    <a:lstStyle/>
                    <a:p>
                      <a:r>
                        <a:rPr lang="en-US" sz="1000"/>
                        <a:t>5980</a:t>
                      </a:r>
                    </a:p>
                  </a:txBody>
                  <a:tcPr/>
                </a:tc>
                <a:tc>
                  <a:txBody>
                    <a:bodyPr/>
                    <a:lstStyle/>
                    <a:p>
                      <a:r>
                        <a:rPr lang="en-US" sz="1000"/>
                        <a:t>3080.5801333333</a:t>
                      </a:r>
                    </a:p>
                  </a:txBody>
                  <a:tcPr/>
                </a:tc>
                <a:extLst>
                  <a:ext uri="{0D108BD9-81ED-4DB2-BD59-A6C34878D82A}">
                    <a16:rowId xmlns:a16="http://schemas.microsoft.com/office/drawing/2014/main" val="1265242745"/>
                  </a:ext>
                </a:extLst>
              </a:tr>
            </a:tbl>
          </a:graphicData>
        </a:graphic>
      </p:graphicFrame>
      <p:sp>
        <p:nvSpPr>
          <p:cNvPr id="4" name="Text Placeholder 3">
            <a:extLst>
              <a:ext uri="{FF2B5EF4-FFF2-40B4-BE49-F238E27FC236}">
                <a16:creationId xmlns:a16="http://schemas.microsoft.com/office/drawing/2014/main" id="{D3A9050C-4134-41A2-86AA-C27B8159366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58129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85B9-6A4F-431F-8EA1-7C702C0B4F8F}"/>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F950EF70-4F5C-425A-842F-8BDC0275C4C5}"/>
              </a:ext>
            </a:extLst>
          </p:cNvPr>
          <p:cNvGraphicFramePr>
            <a:graphicFrameLocks noGrp="1"/>
          </p:cNvGraphicFramePr>
          <p:nvPr>
            <p:ph type="chart" sz="quarter" idx="13"/>
            <p:extLst>
              <p:ext uri="{D42A27DB-BD31-4B8C-83A1-F6EECF244321}">
                <p14:modId xmlns:p14="http://schemas.microsoft.com/office/powerpoint/2010/main" val="1198744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EE34E8-5C83-40EF-936B-A25DB24BE8A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77AE40A-D5B9-4C00-8D1D-CD50F5720A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1794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86E55-E62C-4D6A-9D42-60507F7EE234}"/>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102D8E2-7C04-4C1E-B0A8-97DF0AD0B992}"/>
              </a:ext>
            </a:extLst>
          </p:cNvPr>
          <p:cNvGraphicFramePr>
            <a:graphicFrameLocks noGrp="1"/>
          </p:cNvGraphicFramePr>
          <p:nvPr>
            <p:ph type="chart" sz="quarter" idx="13"/>
            <p:extLst>
              <p:ext uri="{D42A27DB-BD31-4B8C-83A1-F6EECF244321}">
                <p14:modId xmlns:p14="http://schemas.microsoft.com/office/powerpoint/2010/main" val="4277515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6C9A05-D50C-4B58-80B8-A0FE36FB1DBB}"/>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12DD039-B8A4-45A2-BE42-FF3D54BF65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9867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EE36C-4588-40B2-870D-54641F4CB30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5D9B32E-CB07-41DB-AE3B-3729862397C0}"/>
              </a:ext>
            </a:extLst>
          </p:cNvPr>
          <p:cNvGraphicFramePr>
            <a:graphicFrameLocks noGrp="1"/>
          </p:cNvGraphicFramePr>
          <p:nvPr>
            <p:ph type="chart" sz="quarter" idx="13"/>
            <p:extLst>
              <p:ext uri="{D42A27DB-BD31-4B8C-83A1-F6EECF244321}">
                <p14:modId xmlns:p14="http://schemas.microsoft.com/office/powerpoint/2010/main" val="3015893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3E497A-872E-4C6B-A838-F531BC82D6B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72F7B59-0438-4409-99A1-79AD6ABE7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FFBF-4849-4649-99B9-B6DC2FBD12BE}"/>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C8C20048-2E01-4181-A900-46EB992144BC}"/>
              </a:ext>
            </a:extLst>
          </p:cNvPr>
          <p:cNvGraphicFramePr>
            <a:graphicFrameLocks noGrp="1"/>
          </p:cNvGraphicFramePr>
          <p:nvPr>
            <p:ph type="tbl" sz="quarter" idx="13"/>
            <p:extLst>
              <p:ext uri="{D42A27DB-BD31-4B8C-83A1-F6EECF244321}">
                <p14:modId xmlns:p14="http://schemas.microsoft.com/office/powerpoint/2010/main" val="3938516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02351607"/>
                    </a:ext>
                  </a:extLst>
                </a:gridCol>
                <a:gridCol w="1152143">
                  <a:extLst>
                    <a:ext uri="{9D8B030D-6E8A-4147-A177-3AD203B41FA5}">
                      <a16:colId xmlns:a16="http://schemas.microsoft.com/office/drawing/2014/main" val="3180727266"/>
                    </a:ext>
                  </a:extLst>
                </a:gridCol>
                <a:gridCol w="822960">
                  <a:extLst>
                    <a:ext uri="{9D8B030D-6E8A-4147-A177-3AD203B41FA5}">
                      <a16:colId xmlns:a16="http://schemas.microsoft.com/office/drawing/2014/main" val="3111699346"/>
                    </a:ext>
                  </a:extLst>
                </a:gridCol>
                <a:gridCol w="576072">
                  <a:extLst>
                    <a:ext uri="{9D8B030D-6E8A-4147-A177-3AD203B41FA5}">
                      <a16:colId xmlns:a16="http://schemas.microsoft.com/office/drawing/2014/main" val="1383565901"/>
                    </a:ext>
                  </a:extLst>
                </a:gridCol>
                <a:gridCol w="576072">
                  <a:extLst>
                    <a:ext uri="{9D8B030D-6E8A-4147-A177-3AD203B41FA5}">
                      <a16:colId xmlns:a16="http://schemas.microsoft.com/office/drawing/2014/main" val="3616196482"/>
                    </a:ext>
                  </a:extLst>
                </a:gridCol>
                <a:gridCol w="576072">
                  <a:extLst>
                    <a:ext uri="{9D8B030D-6E8A-4147-A177-3AD203B41FA5}">
                      <a16:colId xmlns:a16="http://schemas.microsoft.com/office/drawing/2014/main" val="1901071567"/>
                    </a:ext>
                  </a:extLst>
                </a:gridCol>
                <a:gridCol w="576072">
                  <a:extLst>
                    <a:ext uri="{9D8B030D-6E8A-4147-A177-3AD203B41FA5}">
                      <a16:colId xmlns:a16="http://schemas.microsoft.com/office/drawing/2014/main" val="2634092987"/>
                    </a:ext>
                  </a:extLst>
                </a:gridCol>
                <a:gridCol w="576072">
                  <a:extLst>
                    <a:ext uri="{9D8B030D-6E8A-4147-A177-3AD203B41FA5}">
                      <a16:colId xmlns:a16="http://schemas.microsoft.com/office/drawing/2014/main" val="136386573"/>
                    </a:ext>
                  </a:extLst>
                </a:gridCol>
                <a:gridCol w="576072">
                  <a:extLst>
                    <a:ext uri="{9D8B030D-6E8A-4147-A177-3AD203B41FA5}">
                      <a16:colId xmlns:a16="http://schemas.microsoft.com/office/drawing/2014/main" val="4034844818"/>
                    </a:ext>
                  </a:extLst>
                </a:gridCol>
                <a:gridCol w="576072">
                  <a:extLst>
                    <a:ext uri="{9D8B030D-6E8A-4147-A177-3AD203B41FA5}">
                      <a16:colId xmlns:a16="http://schemas.microsoft.com/office/drawing/2014/main" val="1335007751"/>
                    </a:ext>
                  </a:extLst>
                </a:gridCol>
                <a:gridCol w="576072">
                  <a:extLst>
                    <a:ext uri="{9D8B030D-6E8A-4147-A177-3AD203B41FA5}">
                      <a16:colId xmlns:a16="http://schemas.microsoft.com/office/drawing/2014/main" val="3308581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1214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- 2019-11-28 10:31:42</a:t>
                      </a:r>
                      <a:r>
                        <a:rPr kumimoji="0" lang="en-US" sz="1000" b="0" i="0" u="none" strike="noStrike" kern="1200" cap="none" spc="0" normalizeH="0" baseline="0" noProof="0">
                          <a:ln>
                            <a:noFill/>
                          </a:ln>
                          <a:solidFill>
                            <a:prstClr val="black"/>
                          </a:solidFill>
                          <a:effectLst/>
                          <a:uLnTx/>
                          <a:uFillTx/>
                          <a:latin typeface="+mn-lt"/>
                          <a:ea typeface="+mn-ea"/>
                          <a:cs typeface="+mn-cs"/>
                        </a:rPr>
                        <a:t>
  What started as a family tradition in 1992 by PHLY’s Founder &amp; Chairman Emeritus, James J. Maguire, has grown into a Thanksgiving morning tradition for 1,000+ people each year. Twenty-seven years later, the Philadelphia Insurance Companies Turkey Trot has raised over .5 million for Face to Face Germantown, a Philadelphia non-profit that serves 30,000 free meals to more than 2,500 people each year. Happy Thanksgiving to everyone from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https://media.licdn.com/dms/image/C4E22AQE0LDyNhjnCUw/feedshare-shrink_800/0?e=1579737600&amp;v=beta&amp;t=Fghtlf-ne5tB_M5d0W6VFL77h0bw4tatBosop6xctPo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13:14:18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0.24962476547842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4469468"/>
                  </a:ext>
                </a:extLst>
              </a:tr>
            </a:tbl>
          </a:graphicData>
        </a:graphic>
      </p:graphicFrame>
      <p:sp>
        <p:nvSpPr>
          <p:cNvPr id="4" name="Text Placeholder 3">
            <a:extLst>
              <a:ext uri="{FF2B5EF4-FFF2-40B4-BE49-F238E27FC236}">
                <a16:creationId xmlns:a16="http://schemas.microsoft.com/office/drawing/2014/main" id="{4F3B44AD-C974-4D2C-8CBF-0909F7D136A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638746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C865-93D8-4950-A29E-882E6B04EC81}"/>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E7FBD267-54DA-4CF8-952B-3DCB8D545398}"/>
              </a:ext>
            </a:extLst>
          </p:cNvPr>
          <p:cNvGraphicFramePr>
            <a:graphicFrameLocks noGrp="1"/>
          </p:cNvGraphicFramePr>
          <p:nvPr>
            <p:ph type="tbl" sz="quarter" idx="13"/>
            <p:extLst>
              <p:ext uri="{D42A27DB-BD31-4B8C-83A1-F6EECF244321}">
                <p14:modId xmlns:p14="http://schemas.microsoft.com/office/powerpoint/2010/main" val="947600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71390156"/>
                    </a:ext>
                  </a:extLst>
                </a:gridCol>
                <a:gridCol w="1152143">
                  <a:extLst>
                    <a:ext uri="{9D8B030D-6E8A-4147-A177-3AD203B41FA5}">
                      <a16:colId xmlns:a16="http://schemas.microsoft.com/office/drawing/2014/main" val="2597257572"/>
                    </a:ext>
                  </a:extLst>
                </a:gridCol>
                <a:gridCol w="822960">
                  <a:extLst>
                    <a:ext uri="{9D8B030D-6E8A-4147-A177-3AD203B41FA5}">
                      <a16:colId xmlns:a16="http://schemas.microsoft.com/office/drawing/2014/main" val="1855305656"/>
                    </a:ext>
                  </a:extLst>
                </a:gridCol>
                <a:gridCol w="576072">
                  <a:extLst>
                    <a:ext uri="{9D8B030D-6E8A-4147-A177-3AD203B41FA5}">
                      <a16:colId xmlns:a16="http://schemas.microsoft.com/office/drawing/2014/main" val="3838230769"/>
                    </a:ext>
                  </a:extLst>
                </a:gridCol>
                <a:gridCol w="576072">
                  <a:extLst>
                    <a:ext uri="{9D8B030D-6E8A-4147-A177-3AD203B41FA5}">
                      <a16:colId xmlns:a16="http://schemas.microsoft.com/office/drawing/2014/main" val="2285249478"/>
                    </a:ext>
                  </a:extLst>
                </a:gridCol>
                <a:gridCol w="576072">
                  <a:extLst>
                    <a:ext uri="{9D8B030D-6E8A-4147-A177-3AD203B41FA5}">
                      <a16:colId xmlns:a16="http://schemas.microsoft.com/office/drawing/2014/main" val="133391481"/>
                    </a:ext>
                  </a:extLst>
                </a:gridCol>
                <a:gridCol w="576072">
                  <a:extLst>
                    <a:ext uri="{9D8B030D-6E8A-4147-A177-3AD203B41FA5}">
                      <a16:colId xmlns:a16="http://schemas.microsoft.com/office/drawing/2014/main" val="341601434"/>
                    </a:ext>
                  </a:extLst>
                </a:gridCol>
                <a:gridCol w="576072">
                  <a:extLst>
                    <a:ext uri="{9D8B030D-6E8A-4147-A177-3AD203B41FA5}">
                      <a16:colId xmlns:a16="http://schemas.microsoft.com/office/drawing/2014/main" val="3141642270"/>
                    </a:ext>
                  </a:extLst>
                </a:gridCol>
                <a:gridCol w="576072">
                  <a:extLst>
                    <a:ext uri="{9D8B030D-6E8A-4147-A177-3AD203B41FA5}">
                      <a16:colId xmlns:a16="http://schemas.microsoft.com/office/drawing/2014/main" val="2725469441"/>
                    </a:ext>
                  </a:extLst>
                </a:gridCol>
                <a:gridCol w="576072">
                  <a:extLst>
                    <a:ext uri="{9D8B030D-6E8A-4147-A177-3AD203B41FA5}">
                      <a16:colId xmlns:a16="http://schemas.microsoft.com/office/drawing/2014/main" val="3771194291"/>
                    </a:ext>
                  </a:extLst>
                </a:gridCol>
                <a:gridCol w="576072">
                  <a:extLst>
                    <a:ext uri="{9D8B030D-6E8A-4147-A177-3AD203B41FA5}">
                      <a16:colId xmlns:a16="http://schemas.microsoft.com/office/drawing/2014/main" val="169366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304575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- 2019-11-14 16:06:34</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Emerging Leaders team on successfully completing the leadership development program by delivering their final presentation to Tokio Marine executives. #TEAMPHLY was one of 10 global teams that participated in the program this year and is pictured here with our CEO, Bob O'Leary.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https://media.licdn.com/dms/image/C4D22AQHDFk7UHrnsvw/feedshare-shrink_800/0?e=1579737600&amp;v=beta&amp;t=oiqynDA2WizBrasIeGq9juK8kFngrzHe8gsVuYgwue8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13:14:18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0.058245243128964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1164835"/>
                  </a:ext>
                </a:extLst>
              </a:tr>
            </a:tbl>
          </a:graphicData>
        </a:graphic>
      </p:graphicFrame>
      <p:sp>
        <p:nvSpPr>
          <p:cNvPr id="4" name="Text Placeholder 3">
            <a:extLst>
              <a:ext uri="{FF2B5EF4-FFF2-40B4-BE49-F238E27FC236}">
                <a16:creationId xmlns:a16="http://schemas.microsoft.com/office/drawing/2014/main" id="{39010317-F825-4349-B6B3-8BDC5FFA440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11718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F2035-0FFE-4B3A-8A3B-D9793BE88A06}"/>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0AD65BCA-D638-4AB6-AEB7-BBA3616325D7}"/>
              </a:ext>
            </a:extLst>
          </p:cNvPr>
          <p:cNvGraphicFramePr>
            <a:graphicFrameLocks noGrp="1"/>
          </p:cNvGraphicFramePr>
          <p:nvPr>
            <p:ph type="tbl" sz="quarter" idx="13"/>
            <p:extLst>
              <p:ext uri="{D42A27DB-BD31-4B8C-83A1-F6EECF244321}">
                <p14:modId xmlns:p14="http://schemas.microsoft.com/office/powerpoint/2010/main" val="252632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75959833"/>
                    </a:ext>
                  </a:extLst>
                </a:gridCol>
                <a:gridCol w="1152143">
                  <a:extLst>
                    <a:ext uri="{9D8B030D-6E8A-4147-A177-3AD203B41FA5}">
                      <a16:colId xmlns:a16="http://schemas.microsoft.com/office/drawing/2014/main" val="1105938965"/>
                    </a:ext>
                  </a:extLst>
                </a:gridCol>
                <a:gridCol w="822960">
                  <a:extLst>
                    <a:ext uri="{9D8B030D-6E8A-4147-A177-3AD203B41FA5}">
                      <a16:colId xmlns:a16="http://schemas.microsoft.com/office/drawing/2014/main" val="121494947"/>
                    </a:ext>
                  </a:extLst>
                </a:gridCol>
                <a:gridCol w="576072">
                  <a:extLst>
                    <a:ext uri="{9D8B030D-6E8A-4147-A177-3AD203B41FA5}">
                      <a16:colId xmlns:a16="http://schemas.microsoft.com/office/drawing/2014/main" val="2389428445"/>
                    </a:ext>
                  </a:extLst>
                </a:gridCol>
                <a:gridCol w="576072">
                  <a:extLst>
                    <a:ext uri="{9D8B030D-6E8A-4147-A177-3AD203B41FA5}">
                      <a16:colId xmlns:a16="http://schemas.microsoft.com/office/drawing/2014/main" val="1677245905"/>
                    </a:ext>
                  </a:extLst>
                </a:gridCol>
                <a:gridCol w="576072">
                  <a:extLst>
                    <a:ext uri="{9D8B030D-6E8A-4147-A177-3AD203B41FA5}">
                      <a16:colId xmlns:a16="http://schemas.microsoft.com/office/drawing/2014/main" val="2674343100"/>
                    </a:ext>
                  </a:extLst>
                </a:gridCol>
                <a:gridCol w="576072">
                  <a:extLst>
                    <a:ext uri="{9D8B030D-6E8A-4147-A177-3AD203B41FA5}">
                      <a16:colId xmlns:a16="http://schemas.microsoft.com/office/drawing/2014/main" val="2313516404"/>
                    </a:ext>
                  </a:extLst>
                </a:gridCol>
                <a:gridCol w="576072">
                  <a:extLst>
                    <a:ext uri="{9D8B030D-6E8A-4147-A177-3AD203B41FA5}">
                      <a16:colId xmlns:a16="http://schemas.microsoft.com/office/drawing/2014/main" val="3199624230"/>
                    </a:ext>
                  </a:extLst>
                </a:gridCol>
                <a:gridCol w="576072">
                  <a:extLst>
                    <a:ext uri="{9D8B030D-6E8A-4147-A177-3AD203B41FA5}">
                      <a16:colId xmlns:a16="http://schemas.microsoft.com/office/drawing/2014/main" val="3795258411"/>
                    </a:ext>
                  </a:extLst>
                </a:gridCol>
                <a:gridCol w="576072">
                  <a:extLst>
                    <a:ext uri="{9D8B030D-6E8A-4147-A177-3AD203B41FA5}">
                      <a16:colId xmlns:a16="http://schemas.microsoft.com/office/drawing/2014/main" val="210976095"/>
                    </a:ext>
                  </a:extLst>
                </a:gridCol>
                <a:gridCol w="576072">
                  <a:extLst>
                    <a:ext uri="{9D8B030D-6E8A-4147-A177-3AD203B41FA5}">
                      <a16:colId xmlns:a16="http://schemas.microsoft.com/office/drawing/2014/main" val="3424521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83947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- 2019-11-22 09:48:27</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partnered with the PHLY Women’s Leadership Series for their Fall Workshop to discuss creating a culture of inclusivity. This year’s workshop focused on how to create pathways for PHLY’s female talent to grow and develop in #leadership roles across the business. #ThinkPHLY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https://media.licdn.com/dms/image/C4E22AQHizlFvoO66vw/feedshare-shrink_800/0?e=1579737600&amp;v=beta&amp;t=xnAH2yMBTq1K-I63CRILqGukLDvOr1EfruFPzPpE_0Y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13:14:18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0.19391947411668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9898016"/>
                  </a:ext>
                </a:extLst>
              </a:tr>
            </a:tbl>
          </a:graphicData>
        </a:graphic>
      </p:graphicFrame>
      <p:sp>
        <p:nvSpPr>
          <p:cNvPr id="4" name="Text Placeholder 3">
            <a:extLst>
              <a:ext uri="{FF2B5EF4-FFF2-40B4-BE49-F238E27FC236}">
                <a16:creationId xmlns:a16="http://schemas.microsoft.com/office/drawing/2014/main" id="{58B87DB0-4143-4DC1-9862-BDBECA9FBE5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1950496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17396-90E1-4205-B162-EA973E51E8A9}"/>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6B2615EB-FEA2-4663-A204-4E5EAAA6F30F}"/>
              </a:ext>
            </a:extLst>
          </p:cNvPr>
          <p:cNvGraphicFramePr>
            <a:graphicFrameLocks noGrp="1"/>
          </p:cNvGraphicFramePr>
          <p:nvPr>
            <p:ph type="tbl" sz="quarter" idx="13"/>
            <p:extLst>
              <p:ext uri="{D42A27DB-BD31-4B8C-83A1-F6EECF244321}">
                <p14:modId xmlns:p14="http://schemas.microsoft.com/office/powerpoint/2010/main" val="3884218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09031524"/>
                    </a:ext>
                  </a:extLst>
                </a:gridCol>
                <a:gridCol w="1152143">
                  <a:extLst>
                    <a:ext uri="{9D8B030D-6E8A-4147-A177-3AD203B41FA5}">
                      <a16:colId xmlns:a16="http://schemas.microsoft.com/office/drawing/2014/main" val="2960780196"/>
                    </a:ext>
                  </a:extLst>
                </a:gridCol>
                <a:gridCol w="822960">
                  <a:extLst>
                    <a:ext uri="{9D8B030D-6E8A-4147-A177-3AD203B41FA5}">
                      <a16:colId xmlns:a16="http://schemas.microsoft.com/office/drawing/2014/main" val="154378106"/>
                    </a:ext>
                  </a:extLst>
                </a:gridCol>
                <a:gridCol w="576072">
                  <a:extLst>
                    <a:ext uri="{9D8B030D-6E8A-4147-A177-3AD203B41FA5}">
                      <a16:colId xmlns:a16="http://schemas.microsoft.com/office/drawing/2014/main" val="1970668700"/>
                    </a:ext>
                  </a:extLst>
                </a:gridCol>
                <a:gridCol w="576072">
                  <a:extLst>
                    <a:ext uri="{9D8B030D-6E8A-4147-A177-3AD203B41FA5}">
                      <a16:colId xmlns:a16="http://schemas.microsoft.com/office/drawing/2014/main" val="1937259568"/>
                    </a:ext>
                  </a:extLst>
                </a:gridCol>
                <a:gridCol w="576072">
                  <a:extLst>
                    <a:ext uri="{9D8B030D-6E8A-4147-A177-3AD203B41FA5}">
                      <a16:colId xmlns:a16="http://schemas.microsoft.com/office/drawing/2014/main" val="1081483420"/>
                    </a:ext>
                  </a:extLst>
                </a:gridCol>
                <a:gridCol w="576072">
                  <a:extLst>
                    <a:ext uri="{9D8B030D-6E8A-4147-A177-3AD203B41FA5}">
                      <a16:colId xmlns:a16="http://schemas.microsoft.com/office/drawing/2014/main" val="1946588087"/>
                    </a:ext>
                  </a:extLst>
                </a:gridCol>
                <a:gridCol w="576072">
                  <a:extLst>
                    <a:ext uri="{9D8B030D-6E8A-4147-A177-3AD203B41FA5}">
                      <a16:colId xmlns:a16="http://schemas.microsoft.com/office/drawing/2014/main" val="1591162483"/>
                    </a:ext>
                  </a:extLst>
                </a:gridCol>
                <a:gridCol w="576072">
                  <a:extLst>
                    <a:ext uri="{9D8B030D-6E8A-4147-A177-3AD203B41FA5}">
                      <a16:colId xmlns:a16="http://schemas.microsoft.com/office/drawing/2014/main" val="1854208938"/>
                    </a:ext>
                  </a:extLst>
                </a:gridCol>
                <a:gridCol w="576072">
                  <a:extLst>
                    <a:ext uri="{9D8B030D-6E8A-4147-A177-3AD203B41FA5}">
                      <a16:colId xmlns:a16="http://schemas.microsoft.com/office/drawing/2014/main" val="2038440387"/>
                    </a:ext>
                  </a:extLst>
                </a:gridCol>
                <a:gridCol w="576072">
                  <a:extLst>
                    <a:ext uri="{9D8B030D-6E8A-4147-A177-3AD203B41FA5}">
                      <a16:colId xmlns:a16="http://schemas.microsoft.com/office/drawing/2014/main" val="53523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72624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- 2019-11-19 16:12:18</a:t>
                      </a:r>
                      <a:r>
                        <a:rPr kumimoji="0" lang="en-US" sz="1000" b="0" i="0" u="none" strike="noStrike" kern="1200" cap="none" spc="0" normalizeH="0" baseline="0" noProof="0">
                          <a:ln>
                            <a:noFill/>
                          </a:ln>
                          <a:solidFill>
                            <a:prstClr val="black"/>
                          </a:solidFill>
                          <a:effectLst/>
                          <a:uLnTx/>
                          <a:uFillTx/>
                          <a:latin typeface="+mn-lt"/>
                          <a:ea typeface="+mn-ea"/>
                          <a:cs typeface="+mn-cs"/>
                        </a:rPr>
                        <a:t>
  We wrapped up another eventful fall career fair season! #TEAMPHLY attended career fairs at Saint Joseph's University, California State University, Fullerton, the Gamma Iota Sigma Conference, Portland State University, The University of Georgia, and Temple University. 
Thanks to everyone who stopped by our booth to learn more about insurance careers! If you missed us, visit http://bit.ly/PHLYCareers to view all of our #internship and career opportunities. #ThinkPHLY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https://media.licdn.com/dms/image/C4E22AQG_J8J8rCpKQQ/feedshare-shrink_800/0?e=1579737600&amp;v=beta&amp;t=M0dIKobV58YpmIJDClxTQQbypHZnAFZgLrldj9ejZrI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13:14:18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0.15373690750932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3358134"/>
                  </a:ext>
                </a:extLst>
              </a:tr>
            </a:tbl>
          </a:graphicData>
        </a:graphic>
      </p:graphicFrame>
      <p:sp>
        <p:nvSpPr>
          <p:cNvPr id="4" name="Text Placeholder 3">
            <a:extLst>
              <a:ext uri="{FF2B5EF4-FFF2-40B4-BE49-F238E27FC236}">
                <a16:creationId xmlns:a16="http://schemas.microsoft.com/office/drawing/2014/main" id="{8A100285-B627-438B-9B46-F29A5CF236E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473818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B970-B745-4509-8667-421D6EA3F871}"/>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DE29C46C-199A-4AE9-A310-9E65142E597C}"/>
              </a:ext>
            </a:extLst>
          </p:cNvPr>
          <p:cNvGraphicFramePr>
            <a:graphicFrameLocks noGrp="1"/>
          </p:cNvGraphicFramePr>
          <p:nvPr>
            <p:ph type="tbl" sz="quarter" idx="13"/>
            <p:extLst>
              <p:ext uri="{D42A27DB-BD31-4B8C-83A1-F6EECF244321}">
                <p14:modId xmlns:p14="http://schemas.microsoft.com/office/powerpoint/2010/main" val="81540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90458327"/>
                    </a:ext>
                  </a:extLst>
                </a:gridCol>
                <a:gridCol w="1152143">
                  <a:extLst>
                    <a:ext uri="{9D8B030D-6E8A-4147-A177-3AD203B41FA5}">
                      <a16:colId xmlns:a16="http://schemas.microsoft.com/office/drawing/2014/main" val="2581199368"/>
                    </a:ext>
                  </a:extLst>
                </a:gridCol>
                <a:gridCol w="822960">
                  <a:extLst>
                    <a:ext uri="{9D8B030D-6E8A-4147-A177-3AD203B41FA5}">
                      <a16:colId xmlns:a16="http://schemas.microsoft.com/office/drawing/2014/main" val="3639511760"/>
                    </a:ext>
                  </a:extLst>
                </a:gridCol>
                <a:gridCol w="576072">
                  <a:extLst>
                    <a:ext uri="{9D8B030D-6E8A-4147-A177-3AD203B41FA5}">
                      <a16:colId xmlns:a16="http://schemas.microsoft.com/office/drawing/2014/main" val="872216339"/>
                    </a:ext>
                  </a:extLst>
                </a:gridCol>
                <a:gridCol w="576072">
                  <a:extLst>
                    <a:ext uri="{9D8B030D-6E8A-4147-A177-3AD203B41FA5}">
                      <a16:colId xmlns:a16="http://schemas.microsoft.com/office/drawing/2014/main" val="3838738957"/>
                    </a:ext>
                  </a:extLst>
                </a:gridCol>
                <a:gridCol w="576072">
                  <a:extLst>
                    <a:ext uri="{9D8B030D-6E8A-4147-A177-3AD203B41FA5}">
                      <a16:colId xmlns:a16="http://schemas.microsoft.com/office/drawing/2014/main" val="956357392"/>
                    </a:ext>
                  </a:extLst>
                </a:gridCol>
                <a:gridCol w="576072">
                  <a:extLst>
                    <a:ext uri="{9D8B030D-6E8A-4147-A177-3AD203B41FA5}">
                      <a16:colId xmlns:a16="http://schemas.microsoft.com/office/drawing/2014/main" val="1920542206"/>
                    </a:ext>
                  </a:extLst>
                </a:gridCol>
                <a:gridCol w="576072">
                  <a:extLst>
                    <a:ext uri="{9D8B030D-6E8A-4147-A177-3AD203B41FA5}">
                      <a16:colId xmlns:a16="http://schemas.microsoft.com/office/drawing/2014/main" val="1272716051"/>
                    </a:ext>
                  </a:extLst>
                </a:gridCol>
                <a:gridCol w="576072">
                  <a:extLst>
                    <a:ext uri="{9D8B030D-6E8A-4147-A177-3AD203B41FA5}">
                      <a16:colId xmlns:a16="http://schemas.microsoft.com/office/drawing/2014/main" val="4045803221"/>
                    </a:ext>
                  </a:extLst>
                </a:gridCol>
                <a:gridCol w="576072">
                  <a:extLst>
                    <a:ext uri="{9D8B030D-6E8A-4147-A177-3AD203B41FA5}">
                      <a16:colId xmlns:a16="http://schemas.microsoft.com/office/drawing/2014/main" val="1399458607"/>
                    </a:ext>
                  </a:extLst>
                </a:gridCol>
                <a:gridCol w="576072">
                  <a:extLst>
                    <a:ext uri="{9D8B030D-6E8A-4147-A177-3AD203B41FA5}">
                      <a16:colId xmlns:a16="http://schemas.microsoft.com/office/drawing/2014/main" val="1212811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29581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- 2019-11-11 10:46:51</a:t>
                      </a:r>
                      <a:r>
                        <a:rPr kumimoji="0" lang="en-US" sz="1000" b="0" i="0" u="none" strike="noStrike" kern="1200" cap="none" spc="0" normalizeH="0" baseline="0" noProof="0">
                          <a:ln>
                            <a:noFill/>
                          </a:ln>
                          <a:solidFill>
                            <a:prstClr val="black"/>
                          </a:solidFill>
                          <a:effectLst/>
                          <a:uLnTx/>
                          <a:uFillTx/>
                          <a:latin typeface="+mn-lt"/>
                          <a:ea typeface="+mn-ea"/>
                          <a:cs typeface="+mn-cs"/>
                        </a:rPr>
                        <a:t>
  Today we salute all who have served our country. Thank you, veterans! #VeteransDay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https://media.licdn.com/dms/image/C5622AQEcb5CL6c0oQA/feedshare-shrink_2048_1536/0?e=1579737600&amp;v=beta&amp;t=Dkkp1WnDdXiDjVD45VuNj6ps-BHyVH5ue-DRUBduAA0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12/17/2019 13:14:18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0.034318113995822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66741069"/>
                  </a:ext>
                </a:extLst>
              </a:tr>
            </a:tbl>
          </a:graphicData>
        </a:graphic>
      </p:graphicFrame>
      <p:sp>
        <p:nvSpPr>
          <p:cNvPr id="4" name="Text Placeholder 3">
            <a:extLst>
              <a:ext uri="{FF2B5EF4-FFF2-40B4-BE49-F238E27FC236}">
                <a16:creationId xmlns:a16="http://schemas.microsoft.com/office/drawing/2014/main" id="{4741BED5-F189-4650-802A-3C856AE8BCA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93235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2B5D6-2F35-46CC-9DFB-2FCB62AE35C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321DFD5-993E-46C7-A661-CF6E1AF863A6}"/>
              </a:ext>
            </a:extLst>
          </p:cNvPr>
          <p:cNvGraphicFramePr>
            <a:graphicFrameLocks noGrp="1"/>
          </p:cNvGraphicFramePr>
          <p:nvPr>
            <p:ph type="tbl" sz="quarter" idx="13"/>
            <p:extLst>
              <p:ext uri="{D42A27DB-BD31-4B8C-83A1-F6EECF244321}">
                <p14:modId xmlns:p14="http://schemas.microsoft.com/office/powerpoint/2010/main" val="419600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2750375"/>
                    </a:ext>
                  </a:extLst>
                </a:gridCol>
                <a:gridCol w="699516">
                  <a:extLst>
                    <a:ext uri="{9D8B030D-6E8A-4147-A177-3AD203B41FA5}">
                      <a16:colId xmlns:a16="http://schemas.microsoft.com/office/drawing/2014/main" val="1671541979"/>
                    </a:ext>
                  </a:extLst>
                </a:gridCol>
                <a:gridCol w="699516">
                  <a:extLst>
                    <a:ext uri="{9D8B030D-6E8A-4147-A177-3AD203B41FA5}">
                      <a16:colId xmlns:a16="http://schemas.microsoft.com/office/drawing/2014/main" val="2924533753"/>
                    </a:ext>
                  </a:extLst>
                </a:gridCol>
                <a:gridCol w="658368">
                  <a:extLst>
                    <a:ext uri="{9D8B030D-6E8A-4147-A177-3AD203B41FA5}">
                      <a16:colId xmlns:a16="http://schemas.microsoft.com/office/drawing/2014/main" val="3212720557"/>
                    </a:ext>
                  </a:extLst>
                </a:gridCol>
                <a:gridCol w="658368">
                  <a:extLst>
                    <a:ext uri="{9D8B030D-6E8A-4147-A177-3AD203B41FA5}">
                      <a16:colId xmlns:a16="http://schemas.microsoft.com/office/drawing/2014/main" val="1246004859"/>
                    </a:ext>
                  </a:extLst>
                </a:gridCol>
                <a:gridCol w="658368">
                  <a:extLst>
                    <a:ext uri="{9D8B030D-6E8A-4147-A177-3AD203B41FA5}">
                      <a16:colId xmlns:a16="http://schemas.microsoft.com/office/drawing/2014/main" val="3097198555"/>
                    </a:ext>
                  </a:extLst>
                </a:gridCol>
                <a:gridCol w="699516">
                  <a:extLst>
                    <a:ext uri="{9D8B030D-6E8A-4147-A177-3AD203B41FA5}">
                      <a16:colId xmlns:a16="http://schemas.microsoft.com/office/drawing/2014/main" val="1945044587"/>
                    </a:ext>
                  </a:extLst>
                </a:gridCol>
                <a:gridCol w="699516">
                  <a:extLst>
                    <a:ext uri="{9D8B030D-6E8A-4147-A177-3AD203B41FA5}">
                      <a16:colId xmlns:a16="http://schemas.microsoft.com/office/drawing/2014/main" val="1004916186"/>
                    </a:ext>
                  </a:extLst>
                </a:gridCol>
                <a:gridCol w="699516">
                  <a:extLst>
                    <a:ext uri="{9D8B030D-6E8A-4147-A177-3AD203B41FA5}">
                      <a16:colId xmlns:a16="http://schemas.microsoft.com/office/drawing/2014/main" val="1383523848"/>
                    </a:ext>
                  </a:extLst>
                </a:gridCol>
                <a:gridCol w="658368">
                  <a:extLst>
                    <a:ext uri="{9D8B030D-6E8A-4147-A177-3AD203B41FA5}">
                      <a16:colId xmlns:a16="http://schemas.microsoft.com/office/drawing/2014/main" val="40769577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07546159"/>
                  </a:ext>
                </a:extLst>
              </a:tr>
              <a:tr h="370840">
                <a:tc>
                  <a:txBody>
                    <a:bodyPr/>
                    <a:lstStyle/>
                    <a:p>
                      <a:r>
                        <a:rPr lang="en-US" sz="1000"/>
                        <a:t>phlyinsurance</a:t>
                      </a:r>
                    </a:p>
                  </a:txBody>
                  <a:tcPr/>
                </a:tc>
                <a:tc>
                  <a:txBody>
                    <a:bodyPr/>
                    <a:lstStyle/>
                    <a:p>
                      <a:r>
                        <a:rPr lang="en-US" sz="1000"/>
                        <a:t>1581</a:t>
                      </a:r>
                    </a:p>
                  </a:txBody>
                  <a:tcPr/>
                </a:tc>
                <a:tc>
                  <a:txBody>
                    <a:bodyPr/>
                    <a:lstStyle/>
                    <a:p>
                      <a:r>
                        <a:rPr lang="en-US" sz="1000"/>
                        <a:t>42</a:t>
                      </a:r>
                    </a:p>
                  </a:txBody>
                  <a:tcPr/>
                </a:tc>
                <a:tc>
                  <a:txBody>
                    <a:bodyPr/>
                    <a:lstStyle/>
                    <a:p>
                      <a:r>
                        <a:rPr lang="en-US" sz="1000"/>
                        <a:t>13</a:t>
                      </a:r>
                    </a:p>
                  </a:txBody>
                  <a:tcPr/>
                </a:tc>
                <a:tc>
                  <a:txBody>
                    <a:bodyPr/>
                    <a:lstStyle/>
                    <a:p>
                      <a:r>
                        <a:rPr lang="en-US" sz="1000"/>
                        <a:t>6</a:t>
                      </a:r>
                    </a:p>
                  </a:txBody>
                  <a:tcPr/>
                </a:tc>
                <a:tc>
                  <a:txBody>
                    <a:bodyPr/>
                    <a:lstStyle/>
                    <a:p>
                      <a:r>
                        <a:rPr lang="en-US" sz="1000"/>
                        <a:t>3</a:t>
                      </a:r>
                    </a:p>
                  </a:txBody>
                  <a:tcPr/>
                </a:tc>
                <a:tc>
                  <a:txBody>
                    <a:bodyPr/>
                    <a:lstStyle/>
                    <a:p>
                      <a:r>
                        <a:rPr lang="en-US" sz="1000"/>
                        <a:t>22</a:t>
                      </a:r>
                    </a:p>
                  </a:txBody>
                  <a:tcPr/>
                </a:tc>
                <a:tc>
                  <a:txBody>
                    <a:bodyPr/>
                    <a:lstStyle/>
                    <a:p>
                      <a:r>
                        <a:rPr lang="en-US" sz="1000"/>
                        <a:t>1143</a:t>
                      </a:r>
                    </a:p>
                  </a:txBody>
                  <a:tcPr/>
                </a:tc>
                <a:tc>
                  <a:txBody>
                    <a:bodyPr/>
                    <a:lstStyle/>
                    <a:p>
                      <a:r>
                        <a:rPr lang="en-US" sz="1000"/>
                        <a:t>7</a:t>
                      </a:r>
                    </a:p>
                  </a:txBody>
                  <a:tcPr/>
                </a:tc>
                <a:tc>
                  <a:txBody>
                    <a:bodyPr/>
                    <a:lstStyle/>
                    <a:p>
                      <a:r>
                        <a:rPr lang="en-US" sz="1000"/>
                        <a:t>3.3508 %</a:t>
                      </a:r>
                    </a:p>
                  </a:txBody>
                  <a:tcPr/>
                </a:tc>
                <a:extLst>
                  <a:ext uri="{0D108BD9-81ED-4DB2-BD59-A6C34878D82A}">
                    <a16:rowId xmlns:a16="http://schemas.microsoft.com/office/drawing/2014/main" val="1053551254"/>
                  </a:ext>
                </a:extLst>
              </a:tr>
            </a:tbl>
          </a:graphicData>
        </a:graphic>
      </p:graphicFrame>
      <p:sp>
        <p:nvSpPr>
          <p:cNvPr id="4" name="Text Placeholder 3">
            <a:extLst>
              <a:ext uri="{FF2B5EF4-FFF2-40B4-BE49-F238E27FC236}">
                <a16:creationId xmlns:a16="http://schemas.microsoft.com/office/drawing/2014/main" id="{851AC957-B1E6-4741-B46C-101D683825A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5269909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A6223-CB13-477B-9AF7-160AC3689A8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A5A3D5DD-48B7-451A-AC6B-10196C62EAE4}"/>
              </a:ext>
            </a:extLst>
          </p:cNvPr>
          <p:cNvGraphicFramePr>
            <a:graphicFrameLocks noGrp="1"/>
          </p:cNvGraphicFramePr>
          <p:nvPr>
            <p:ph type="chart" sz="quarter" idx="13"/>
            <p:extLst>
              <p:ext uri="{D42A27DB-BD31-4B8C-83A1-F6EECF244321}">
                <p14:modId xmlns:p14="http://schemas.microsoft.com/office/powerpoint/2010/main" val="99339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A1BE4-21FA-4399-B85E-63D991BBAE9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C30A853-4187-43D3-B19A-7942EB75EA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209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E6F61-D83F-4310-93DC-F2136572F9E0}"/>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CB78A3F3-06A4-4C2A-8563-ECF76612067F}"/>
              </a:ext>
            </a:extLst>
          </p:cNvPr>
          <p:cNvGraphicFramePr>
            <a:graphicFrameLocks noGrp="1"/>
          </p:cNvGraphicFramePr>
          <p:nvPr>
            <p:ph type="chart" sz="quarter" idx="13"/>
            <p:extLst>
              <p:ext uri="{D42A27DB-BD31-4B8C-83A1-F6EECF244321}">
                <p14:modId xmlns:p14="http://schemas.microsoft.com/office/powerpoint/2010/main" val="1700296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41A553-E8B7-474D-B313-811BC45043F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E465B55-1863-43C4-9F3C-373E0653E2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9121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03411-C928-453B-8B8D-0A7198323DB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6615B4FA-EF0F-4100-950C-FE299A6A6666}"/>
              </a:ext>
            </a:extLst>
          </p:cNvPr>
          <p:cNvGraphicFramePr>
            <a:graphicFrameLocks noGrp="1"/>
          </p:cNvGraphicFramePr>
          <p:nvPr>
            <p:ph type="chart" sz="quarter" idx="13"/>
            <p:extLst>
              <p:ext uri="{D42A27DB-BD31-4B8C-83A1-F6EECF244321}">
                <p14:modId xmlns:p14="http://schemas.microsoft.com/office/powerpoint/2010/main" val="1982285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7B5A8-A3CF-4D9C-A0F8-0F60166BF14F}"/>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3D2D087-955A-4F7C-8F24-FF108B3FC2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225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3636-0536-40AA-BB0B-B741DC9BA4FC}"/>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26310608-3F39-4653-A5AD-05C16C06C738}"/>
              </a:ext>
            </a:extLst>
          </p:cNvPr>
          <p:cNvGraphicFramePr>
            <a:graphicFrameLocks noGrp="1"/>
          </p:cNvGraphicFramePr>
          <p:nvPr>
            <p:ph type="tbl" sz="quarter" idx="13"/>
            <p:extLst>
              <p:ext uri="{D42A27DB-BD31-4B8C-83A1-F6EECF244321}">
                <p14:modId xmlns:p14="http://schemas.microsoft.com/office/powerpoint/2010/main" val="2897206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889043"/>
                    </a:ext>
                  </a:extLst>
                </a:gridCol>
                <a:gridCol w="1810512">
                  <a:extLst>
                    <a:ext uri="{9D8B030D-6E8A-4147-A177-3AD203B41FA5}">
                      <a16:colId xmlns:a16="http://schemas.microsoft.com/office/drawing/2014/main" val="3498323248"/>
                    </a:ext>
                  </a:extLst>
                </a:gridCol>
                <a:gridCol w="822960">
                  <a:extLst>
                    <a:ext uri="{9D8B030D-6E8A-4147-A177-3AD203B41FA5}">
                      <a16:colId xmlns:a16="http://schemas.microsoft.com/office/drawing/2014/main" val="3063972632"/>
                    </a:ext>
                  </a:extLst>
                </a:gridCol>
                <a:gridCol w="822960">
                  <a:extLst>
                    <a:ext uri="{9D8B030D-6E8A-4147-A177-3AD203B41FA5}">
                      <a16:colId xmlns:a16="http://schemas.microsoft.com/office/drawing/2014/main" val="2144677327"/>
                    </a:ext>
                  </a:extLst>
                </a:gridCol>
                <a:gridCol w="822960">
                  <a:extLst>
                    <a:ext uri="{9D8B030D-6E8A-4147-A177-3AD203B41FA5}">
                      <a16:colId xmlns:a16="http://schemas.microsoft.com/office/drawing/2014/main" val="11739436"/>
                    </a:ext>
                  </a:extLst>
                </a:gridCol>
                <a:gridCol w="822960">
                  <a:extLst>
                    <a:ext uri="{9D8B030D-6E8A-4147-A177-3AD203B41FA5}">
                      <a16:colId xmlns:a16="http://schemas.microsoft.com/office/drawing/2014/main" val="783499989"/>
                    </a:ext>
                  </a:extLst>
                </a:gridCol>
                <a:gridCol w="822960">
                  <a:extLst>
                    <a:ext uri="{9D8B030D-6E8A-4147-A177-3AD203B41FA5}">
                      <a16:colId xmlns:a16="http://schemas.microsoft.com/office/drawing/2014/main" val="1576478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562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- 2019-11-28 10:35:01</a:t>
                      </a:r>
                      <a:r>
                        <a:rPr kumimoji="0" lang="en-US" sz="1000" b="0" i="0" u="none" strike="noStrike" kern="1200" cap="none" spc="0" normalizeH="0" baseline="0" noProof="0">
                          <a:ln>
                            <a:noFill/>
                          </a:ln>
                          <a:solidFill>
                            <a:prstClr val="black"/>
                          </a:solidFill>
                          <a:effectLst/>
                          <a:uLnTx/>
                          <a:uFillTx/>
                          <a:latin typeface="+mn-lt"/>
                          <a:ea typeface="+mn-ea"/>
                          <a:cs typeface="+mn-cs"/>
                        </a:rPr>
                        <a:t>
 What started as a #family tradition in 1992 by PHLY’s Founder &amp; Chairman Emeritus, James J. Maguire, has grown into a #Thanksgiving morning tradition for 1,000+ people each year. Twenty-seven years later, the Philadelphia Insurance Companies #TurkeyTrot has raised over .5 million for facetofacegermantown, a #Philadelphia #nonprofit that serves 30,000 free meals to more than 2,500 people each year. #HappyThanksgiving to everyone from #TEAMPHLY! 🦃🍁 #ThinkPHLY #turkeyday #helpingothers #givingback #goodcause #charity #community #philly #insurance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https://www.instagram.com/p/B5ahFGCnUGm/media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23:02:57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8732657"/>
                  </a:ext>
                </a:extLst>
              </a:tr>
            </a:tbl>
          </a:graphicData>
        </a:graphic>
      </p:graphicFrame>
      <p:sp>
        <p:nvSpPr>
          <p:cNvPr id="4" name="Text Placeholder 3">
            <a:extLst>
              <a:ext uri="{FF2B5EF4-FFF2-40B4-BE49-F238E27FC236}">
                <a16:creationId xmlns:a16="http://schemas.microsoft.com/office/drawing/2014/main" id="{F3D5143E-2A22-46D8-B9A2-D3D3E435823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579377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DBA50-C3CE-4CFB-B51A-11807A9CAB2D}"/>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1E3C8F85-8ACA-4CC6-B901-B07BD47AA315}"/>
              </a:ext>
            </a:extLst>
          </p:cNvPr>
          <p:cNvGraphicFramePr>
            <a:graphicFrameLocks noGrp="1"/>
          </p:cNvGraphicFramePr>
          <p:nvPr>
            <p:ph type="tbl" sz="quarter" idx="13"/>
            <p:extLst>
              <p:ext uri="{D42A27DB-BD31-4B8C-83A1-F6EECF244321}">
                <p14:modId xmlns:p14="http://schemas.microsoft.com/office/powerpoint/2010/main" val="850394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46077073"/>
                    </a:ext>
                  </a:extLst>
                </a:gridCol>
                <a:gridCol w="1810512">
                  <a:extLst>
                    <a:ext uri="{9D8B030D-6E8A-4147-A177-3AD203B41FA5}">
                      <a16:colId xmlns:a16="http://schemas.microsoft.com/office/drawing/2014/main" val="2874506544"/>
                    </a:ext>
                  </a:extLst>
                </a:gridCol>
                <a:gridCol w="822960">
                  <a:extLst>
                    <a:ext uri="{9D8B030D-6E8A-4147-A177-3AD203B41FA5}">
                      <a16:colId xmlns:a16="http://schemas.microsoft.com/office/drawing/2014/main" val="1674410119"/>
                    </a:ext>
                  </a:extLst>
                </a:gridCol>
                <a:gridCol w="822960">
                  <a:extLst>
                    <a:ext uri="{9D8B030D-6E8A-4147-A177-3AD203B41FA5}">
                      <a16:colId xmlns:a16="http://schemas.microsoft.com/office/drawing/2014/main" val="2043437928"/>
                    </a:ext>
                  </a:extLst>
                </a:gridCol>
                <a:gridCol w="822960">
                  <a:extLst>
                    <a:ext uri="{9D8B030D-6E8A-4147-A177-3AD203B41FA5}">
                      <a16:colId xmlns:a16="http://schemas.microsoft.com/office/drawing/2014/main" val="942540338"/>
                    </a:ext>
                  </a:extLst>
                </a:gridCol>
                <a:gridCol w="822960">
                  <a:extLst>
                    <a:ext uri="{9D8B030D-6E8A-4147-A177-3AD203B41FA5}">
                      <a16:colId xmlns:a16="http://schemas.microsoft.com/office/drawing/2014/main" val="1454411562"/>
                    </a:ext>
                  </a:extLst>
                </a:gridCol>
                <a:gridCol w="822960">
                  <a:extLst>
                    <a:ext uri="{9D8B030D-6E8A-4147-A177-3AD203B41FA5}">
                      <a16:colId xmlns:a16="http://schemas.microsoft.com/office/drawing/2014/main" val="2804794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6446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- 2019-11-14 16:02:37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#PHLY’s Emerging Leaders team on successfully completing the #leadership development program by delivering their final presentation to Tokio Marine executives. #TEAMPHLY was one of 10 global teams that participated in the program this year and is pictured here with our CEO, Bob O'Leary. 👏🏼😃#ThinkPHLY #congrats #insurance #business #insurancelife #teamwork #job #career #motivation #instagood #picoftheday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https://www.instagram.com/p/B43DcOoDaQk/media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23:02:57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1156372"/>
                  </a:ext>
                </a:extLst>
              </a:tr>
            </a:tbl>
          </a:graphicData>
        </a:graphic>
      </p:graphicFrame>
      <p:sp>
        <p:nvSpPr>
          <p:cNvPr id="4" name="Text Placeholder 3">
            <a:extLst>
              <a:ext uri="{FF2B5EF4-FFF2-40B4-BE49-F238E27FC236}">
                <a16:creationId xmlns:a16="http://schemas.microsoft.com/office/drawing/2014/main" id="{8D64E3E8-B282-42C1-A81C-373F552FB0C3}"/>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316933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7C9A-D12A-4D78-A1FD-C804A6ED3C42}"/>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C55FB672-2CD4-41DB-8820-8917058667B3}"/>
              </a:ext>
            </a:extLst>
          </p:cNvPr>
          <p:cNvGraphicFramePr>
            <a:graphicFrameLocks noGrp="1"/>
          </p:cNvGraphicFramePr>
          <p:nvPr>
            <p:ph type="tbl" sz="quarter" idx="13"/>
            <p:extLst>
              <p:ext uri="{D42A27DB-BD31-4B8C-83A1-F6EECF244321}">
                <p14:modId xmlns:p14="http://schemas.microsoft.com/office/powerpoint/2010/main" val="308439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6831250"/>
                    </a:ext>
                  </a:extLst>
                </a:gridCol>
                <a:gridCol w="1810512">
                  <a:extLst>
                    <a:ext uri="{9D8B030D-6E8A-4147-A177-3AD203B41FA5}">
                      <a16:colId xmlns:a16="http://schemas.microsoft.com/office/drawing/2014/main" val="1052132047"/>
                    </a:ext>
                  </a:extLst>
                </a:gridCol>
                <a:gridCol w="822960">
                  <a:extLst>
                    <a:ext uri="{9D8B030D-6E8A-4147-A177-3AD203B41FA5}">
                      <a16:colId xmlns:a16="http://schemas.microsoft.com/office/drawing/2014/main" val="4114399348"/>
                    </a:ext>
                  </a:extLst>
                </a:gridCol>
                <a:gridCol w="822960">
                  <a:extLst>
                    <a:ext uri="{9D8B030D-6E8A-4147-A177-3AD203B41FA5}">
                      <a16:colId xmlns:a16="http://schemas.microsoft.com/office/drawing/2014/main" val="2159519727"/>
                    </a:ext>
                  </a:extLst>
                </a:gridCol>
                <a:gridCol w="822960">
                  <a:extLst>
                    <a:ext uri="{9D8B030D-6E8A-4147-A177-3AD203B41FA5}">
                      <a16:colId xmlns:a16="http://schemas.microsoft.com/office/drawing/2014/main" val="3935003425"/>
                    </a:ext>
                  </a:extLst>
                </a:gridCol>
                <a:gridCol w="822960">
                  <a:extLst>
                    <a:ext uri="{9D8B030D-6E8A-4147-A177-3AD203B41FA5}">
                      <a16:colId xmlns:a16="http://schemas.microsoft.com/office/drawing/2014/main" val="724538925"/>
                    </a:ext>
                  </a:extLst>
                </a:gridCol>
                <a:gridCol w="822960">
                  <a:extLst>
                    <a:ext uri="{9D8B030D-6E8A-4147-A177-3AD203B41FA5}">
                      <a16:colId xmlns:a16="http://schemas.microsoft.com/office/drawing/2014/main" val="14609575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5810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- 2019-11-19 16:19:11</a:t>
                      </a:r>
                      <a:r>
                        <a:rPr kumimoji="0" lang="en-US" sz="1000" b="0" i="0" u="none" strike="noStrike" kern="1200" cap="none" spc="0" normalizeH="0" baseline="0" noProof="0">
                          <a:ln>
                            <a:noFill/>
                          </a:ln>
                          <a:solidFill>
                            <a:prstClr val="black"/>
                          </a:solidFill>
                          <a:effectLst/>
                          <a:uLnTx/>
                          <a:uFillTx/>
                          <a:latin typeface="+mn-lt"/>
                          <a:ea typeface="+mn-ea"/>
                          <a:cs typeface="+mn-cs"/>
                        </a:rPr>
                        <a:t>
 We wrapped up another eventful fall career fair season! #TEAMPHLY attended career fairs at saintjosephs, csufofficial, the gammaiotasigma Conference, portlandstate, universityofga, and templeuniv. Thanks to everyone who stopped by our booth to learn more about #insurance careers! If you missed us, visit bit.ly/PHLYCareers to view all of our #internship and career opportunities. #ThinkPHLY #intern #careerfair #college #futureleaders #insurancework #hiring #instajob #goals #tuesdaymotivation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https://www.instagram.com/p/B5D9T6-netN/media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23:02:57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5502310"/>
                  </a:ext>
                </a:extLst>
              </a:tr>
            </a:tbl>
          </a:graphicData>
        </a:graphic>
      </p:graphicFrame>
      <p:sp>
        <p:nvSpPr>
          <p:cNvPr id="4" name="Text Placeholder 3">
            <a:extLst>
              <a:ext uri="{FF2B5EF4-FFF2-40B4-BE49-F238E27FC236}">
                <a16:creationId xmlns:a16="http://schemas.microsoft.com/office/drawing/2014/main" id="{CEA1F20B-158C-4A23-BDA2-6BB6EAE446E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30565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1F9C0-CC95-43C7-AF25-B2A59FFB20F4}"/>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89E647EC-0756-48E3-82B6-66C15BE0C120}"/>
              </a:ext>
            </a:extLst>
          </p:cNvPr>
          <p:cNvGraphicFramePr>
            <a:graphicFrameLocks noGrp="1"/>
          </p:cNvGraphicFramePr>
          <p:nvPr>
            <p:ph type="tbl" sz="quarter" idx="13"/>
            <p:extLst>
              <p:ext uri="{D42A27DB-BD31-4B8C-83A1-F6EECF244321}">
                <p14:modId xmlns:p14="http://schemas.microsoft.com/office/powerpoint/2010/main" val="1083650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694965"/>
                    </a:ext>
                  </a:extLst>
                </a:gridCol>
                <a:gridCol w="1810512">
                  <a:extLst>
                    <a:ext uri="{9D8B030D-6E8A-4147-A177-3AD203B41FA5}">
                      <a16:colId xmlns:a16="http://schemas.microsoft.com/office/drawing/2014/main" val="1788558166"/>
                    </a:ext>
                  </a:extLst>
                </a:gridCol>
                <a:gridCol w="822960">
                  <a:extLst>
                    <a:ext uri="{9D8B030D-6E8A-4147-A177-3AD203B41FA5}">
                      <a16:colId xmlns:a16="http://schemas.microsoft.com/office/drawing/2014/main" val="1955727488"/>
                    </a:ext>
                  </a:extLst>
                </a:gridCol>
                <a:gridCol w="822960">
                  <a:extLst>
                    <a:ext uri="{9D8B030D-6E8A-4147-A177-3AD203B41FA5}">
                      <a16:colId xmlns:a16="http://schemas.microsoft.com/office/drawing/2014/main" val="1259821539"/>
                    </a:ext>
                  </a:extLst>
                </a:gridCol>
                <a:gridCol w="822960">
                  <a:extLst>
                    <a:ext uri="{9D8B030D-6E8A-4147-A177-3AD203B41FA5}">
                      <a16:colId xmlns:a16="http://schemas.microsoft.com/office/drawing/2014/main" val="950393792"/>
                    </a:ext>
                  </a:extLst>
                </a:gridCol>
                <a:gridCol w="822960">
                  <a:extLst>
                    <a:ext uri="{9D8B030D-6E8A-4147-A177-3AD203B41FA5}">
                      <a16:colId xmlns:a16="http://schemas.microsoft.com/office/drawing/2014/main" val="3602638279"/>
                    </a:ext>
                  </a:extLst>
                </a:gridCol>
                <a:gridCol w="822960">
                  <a:extLst>
                    <a:ext uri="{9D8B030D-6E8A-4147-A177-3AD203B41FA5}">
                      <a16:colId xmlns:a16="http://schemas.microsoft.com/office/drawing/2014/main" val="299682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456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- 2019-11-07 14:58:40</a:t>
                      </a:r>
                      <a:r>
                        <a:rPr kumimoji="0" lang="en-US" sz="1000" b="0" i="0" u="none" strike="noStrike" kern="1200" cap="none" spc="0" normalizeH="0" baseline="0" noProof="0">
                          <a:ln>
                            <a:noFill/>
                          </a:ln>
                          <a:solidFill>
                            <a:prstClr val="black"/>
                          </a:solidFill>
                          <a:effectLst/>
                          <a:uLnTx/>
                          <a:uFillTx/>
                          <a:latin typeface="+mn-lt"/>
                          <a:ea typeface="+mn-ea"/>
                          <a:cs typeface="+mn-cs"/>
                        </a:rPr>
                        <a:t>
 If #professionaldevelopment is important to you - #ThinkPHLY. We believe there’s always room to sharpen your skills! At PHLY, we arm you with the knowledge and resources necessary to succeed. Here’s a look at why Shamora Lowe loves being a part of our team.
Learn more: bit.ly/PHLYCareers 👈🏼😊 #TEAMPHLY #insurance #goodcompany #insurancelife #employeespotlight #thursdaythoughts #instajob #jobseeker #companyculture #motivation #success #bestoftheday #instagood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https://www.instagram.com/p/B4k6jwNndEY/media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23:02:57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31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- 2019-11-27 09:48:57</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#Thanksgiving holiday, #PHLY offices are closing at 12 p.m. today and will be closed on Thursday, November 28th and Friday, November 29th. Everyone on #TEAMPHLY wishes you a safe and happy holiday! #turkeyday #happythanksgiving #gobblegobble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https://www.instagram.com/p/B5X3Awbnp9O/media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12/16/2019 23:02:57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9326473"/>
                  </a:ext>
                </a:extLst>
              </a:tr>
            </a:tbl>
          </a:graphicData>
        </a:graphic>
      </p:graphicFrame>
      <p:sp>
        <p:nvSpPr>
          <p:cNvPr id="4" name="Text Placeholder 3">
            <a:extLst>
              <a:ext uri="{FF2B5EF4-FFF2-40B4-BE49-F238E27FC236}">
                <a16:creationId xmlns:a16="http://schemas.microsoft.com/office/drawing/2014/main" id="{56924676-07E5-4250-992D-48CB668B9AD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3895632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1339</Words>
  <Application>Microsoft Office PowerPoint</Application>
  <PresentationFormat>On-screen Show (4:3)</PresentationFormat>
  <Paragraphs>498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2019-12-17T18:17:06Z</dcterms:created>
  <dcterms:modified xsi:type="dcterms:W3CDTF">2019-12-17T18:17:53Z</dcterms:modified>
</cp:coreProperties>
</file>