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43770</c:v>
                </c:pt>
              </c:numCache>
            </c:numRef>
          </c:cat>
          <c:val>
            <c:numRef>
              <c:f>Sheet1!$B$2</c:f>
              <c:numCache>
                <c:formatCode>General</c:formatCode>
                <c:ptCount val="1"/>
                <c:pt idx="0">
                  <c:v>318</c:v>
                </c:pt>
              </c:numCache>
            </c:numRef>
          </c:val>
          <c:extLst>
            <c:ext xmlns:c16="http://schemas.microsoft.com/office/drawing/2014/chart" uri="{C3380CC4-5D6E-409C-BE32-E72D297353CC}">
              <c16:uniqueId val="{00000000-3D65-4007-A2EA-BB62D19270E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43770</c:v>
                </c:pt>
              </c:numCache>
            </c:numRef>
          </c:cat>
          <c:val>
            <c:numRef>
              <c:f>Sheet1!$C$2</c:f>
              <c:numCache>
                <c:formatCode>General</c:formatCode>
                <c:ptCount val="1"/>
                <c:pt idx="0">
                  <c:v>261</c:v>
                </c:pt>
              </c:numCache>
            </c:numRef>
          </c:val>
          <c:extLst>
            <c:ext xmlns:c16="http://schemas.microsoft.com/office/drawing/2014/chart" uri="{C3380CC4-5D6E-409C-BE32-E72D297353CC}">
              <c16:uniqueId val="{00000001-3D65-4007-A2EA-BB62D19270E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43770</c:v>
                </c:pt>
              </c:numCache>
            </c:numRef>
          </c:cat>
          <c:val>
            <c:numRef>
              <c:f>Sheet1!$D$2</c:f>
              <c:numCache>
                <c:formatCode>General</c:formatCode>
                <c:ptCount val="1"/>
                <c:pt idx="0">
                  <c:v>13524</c:v>
                </c:pt>
              </c:numCache>
            </c:numRef>
          </c:val>
          <c:extLst>
            <c:ext xmlns:c16="http://schemas.microsoft.com/office/drawing/2014/chart" uri="{C3380CC4-5D6E-409C-BE32-E72D297353CC}">
              <c16:uniqueId val="{00000002-3D65-4007-A2EA-BB62D19270E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43770</c:v>
                </c:pt>
              </c:numCache>
            </c:numRef>
          </c:cat>
          <c:val>
            <c:numRef>
              <c:f>Sheet1!$E$2</c:f>
              <c:numCache>
                <c:formatCode>General</c:formatCode>
                <c:ptCount val="1"/>
                <c:pt idx="0">
                  <c:v>159</c:v>
                </c:pt>
              </c:numCache>
            </c:numRef>
          </c:val>
          <c:extLst>
            <c:ext xmlns:c16="http://schemas.microsoft.com/office/drawing/2014/chart" uri="{C3380CC4-5D6E-409C-BE32-E72D297353CC}">
              <c16:uniqueId val="{00000003-3D65-4007-A2EA-BB62D19270E9}"/>
            </c:ext>
          </c:extLst>
        </c:ser>
        <c:dLbls>
          <c:showLegendKey val="0"/>
          <c:showVal val="0"/>
          <c:showCatName val="0"/>
          <c:showSerName val="0"/>
          <c:showPercent val="0"/>
          <c:showBubbleSize val="0"/>
        </c:dLbls>
        <c:gapWidth val="219"/>
        <c:overlap val="-27"/>
        <c:axId val="383572184"/>
        <c:axId val="383572512"/>
      </c:barChart>
      <c:dateAx>
        <c:axId val="38357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72512"/>
        <c:crosses val="autoZero"/>
        <c:auto val="1"/>
        <c:lblOffset val="100"/>
        <c:baseTimeUnit val="days"/>
      </c:dateAx>
      <c:valAx>
        <c:axId val="38357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7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-1</c:v>
                </c:pt>
                <c:pt idx="1">
                  <c:v>-1</c:v>
                </c:pt>
                <c:pt idx="2">
                  <c:v>6</c:v>
                </c:pt>
                <c:pt idx="3">
                  <c:v>1</c:v>
                </c:pt>
                <c:pt idx="4">
                  <c:v>8</c:v>
                </c:pt>
                <c:pt idx="5">
                  <c:v>90</c:v>
                </c:pt>
                <c:pt idx="6">
                  <c:v>4</c:v>
                </c:pt>
                <c:pt idx="7">
                  <c:v>1</c:v>
                </c:pt>
                <c:pt idx="8">
                  <c:v>1</c:v>
                </c:pt>
                <c:pt idx="9">
                  <c:v>8</c:v>
                </c:pt>
                <c:pt idx="10">
                  <c:v>0</c:v>
                </c:pt>
              </c:numCache>
            </c:numRef>
          </c:val>
          <c:extLst>
            <c:ext xmlns:c16="http://schemas.microsoft.com/office/drawing/2014/chart" uri="{C3380CC4-5D6E-409C-BE32-E72D297353CC}">
              <c16:uniqueId val="{00000000-0AD7-4CBE-A02B-C24AC000B0B6}"/>
            </c:ext>
          </c:extLst>
        </c:ser>
        <c:dLbls>
          <c:showLegendKey val="0"/>
          <c:showVal val="0"/>
          <c:showCatName val="0"/>
          <c:showSerName val="0"/>
          <c:showPercent val="0"/>
          <c:showBubbleSize val="0"/>
        </c:dLbls>
        <c:gapWidth val="219"/>
        <c:overlap val="-27"/>
        <c:axId val="383552176"/>
        <c:axId val="383565624"/>
      </c:barChart>
      <c:dateAx>
        <c:axId val="38355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65624"/>
        <c:crosses val="autoZero"/>
        <c:auto val="1"/>
        <c:lblOffset val="100"/>
        <c:baseTimeUnit val="months"/>
      </c:dateAx>
      <c:valAx>
        <c:axId val="38356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12</c:v>
                </c:pt>
                <c:pt idx="1">
                  <c:v>5</c:v>
                </c:pt>
                <c:pt idx="2">
                  <c:v>7</c:v>
                </c:pt>
                <c:pt idx="3">
                  <c:v>31</c:v>
                </c:pt>
                <c:pt idx="4">
                  <c:v>14</c:v>
                </c:pt>
                <c:pt idx="5">
                  <c:v>10</c:v>
                </c:pt>
                <c:pt idx="6">
                  <c:v>12</c:v>
                </c:pt>
                <c:pt idx="7">
                  <c:v>7</c:v>
                </c:pt>
                <c:pt idx="8">
                  <c:v>7</c:v>
                </c:pt>
                <c:pt idx="9">
                  <c:v>6</c:v>
                </c:pt>
                <c:pt idx="10">
                  <c:v>7</c:v>
                </c:pt>
              </c:numCache>
            </c:numRef>
          </c:val>
          <c:extLst>
            <c:ext xmlns:c16="http://schemas.microsoft.com/office/drawing/2014/chart" uri="{C3380CC4-5D6E-409C-BE32-E72D297353CC}">
              <c16:uniqueId val="{00000000-3E60-4962-9C8A-954492DE9FF4}"/>
            </c:ext>
          </c:extLst>
        </c:ser>
        <c:dLbls>
          <c:showLegendKey val="0"/>
          <c:showVal val="0"/>
          <c:showCatName val="0"/>
          <c:showSerName val="0"/>
          <c:showPercent val="0"/>
          <c:showBubbleSize val="0"/>
        </c:dLbls>
        <c:gapWidth val="219"/>
        <c:overlap val="-27"/>
        <c:axId val="383562344"/>
        <c:axId val="383564640"/>
      </c:barChart>
      <c:dateAx>
        <c:axId val="38356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64640"/>
        <c:crosses val="autoZero"/>
        <c:auto val="1"/>
        <c:lblOffset val="100"/>
        <c:baseTimeUnit val="months"/>
      </c:dateAx>
      <c:valAx>
        <c:axId val="38356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6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2019-01</c:v>
                </c:pt>
                <c:pt idx="1">
                  <c:v>2019-02</c:v>
                </c:pt>
                <c:pt idx="2">
                  <c:v>2019-03</c:v>
                </c:pt>
                <c:pt idx="3">
                  <c:v>2019-04</c:v>
                </c:pt>
                <c:pt idx="4">
                  <c:v>2019-05</c:v>
                </c:pt>
                <c:pt idx="5">
                  <c:v>2019-06</c:v>
                </c:pt>
                <c:pt idx="6">
                  <c:v>2019-07</c:v>
                </c:pt>
                <c:pt idx="7">
                  <c:v>2019-08</c:v>
                </c:pt>
                <c:pt idx="8">
                  <c:v>2019-09</c:v>
                </c:pt>
                <c:pt idx="9">
                  <c:v>2019-10</c:v>
                </c:pt>
                <c:pt idx="10">
                  <c:v>2019-11</c:v>
                </c:pt>
              </c:strCache>
            </c:strRef>
          </c:cat>
          <c:val>
            <c:numRef>
              <c:f>Sheet1!$B$2:$B$12</c:f>
              <c:numCache>
                <c:formatCode>General</c:formatCode>
                <c:ptCount val="11"/>
                <c:pt idx="0">
                  <c:v>155</c:v>
                </c:pt>
                <c:pt idx="1">
                  <c:v>64</c:v>
                </c:pt>
                <c:pt idx="2">
                  <c:v>94</c:v>
                </c:pt>
                <c:pt idx="3">
                  <c:v>399</c:v>
                </c:pt>
                <c:pt idx="4">
                  <c:v>222</c:v>
                </c:pt>
                <c:pt idx="5">
                  <c:v>142</c:v>
                </c:pt>
                <c:pt idx="6">
                  <c:v>219</c:v>
                </c:pt>
                <c:pt idx="7">
                  <c:v>112</c:v>
                </c:pt>
                <c:pt idx="8">
                  <c:v>113</c:v>
                </c:pt>
                <c:pt idx="9">
                  <c:v>96</c:v>
                </c:pt>
                <c:pt idx="10">
                  <c:v>106</c:v>
                </c:pt>
              </c:numCache>
            </c:numRef>
          </c:val>
          <c:extLst>
            <c:ext xmlns:c16="http://schemas.microsoft.com/office/drawing/2014/chart" uri="{C3380CC4-5D6E-409C-BE32-E72D297353CC}">
              <c16:uniqueId val="{00000000-EA5A-4BC6-9D7F-9465416465B4}"/>
            </c:ext>
          </c:extLst>
        </c:ser>
        <c:dLbls>
          <c:showLegendKey val="0"/>
          <c:showVal val="0"/>
          <c:showCatName val="0"/>
          <c:showSerName val="0"/>
          <c:showPercent val="0"/>
          <c:showBubbleSize val="0"/>
        </c:dLbls>
        <c:gapWidth val="219"/>
        <c:overlap val="-27"/>
        <c:axId val="383559064"/>
        <c:axId val="383561360"/>
      </c:barChart>
      <c:catAx>
        <c:axId val="383559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61360"/>
        <c:crosses val="autoZero"/>
        <c:auto val="1"/>
        <c:lblAlgn val="ctr"/>
        <c:lblOffset val="100"/>
        <c:noMultiLvlLbl val="0"/>
      </c:catAx>
      <c:valAx>
        <c:axId val="38356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5210</c:v>
                </c:pt>
                <c:pt idx="1">
                  <c:v>2059</c:v>
                </c:pt>
                <c:pt idx="2">
                  <c:v>3391</c:v>
                </c:pt>
                <c:pt idx="3">
                  <c:v>23914</c:v>
                </c:pt>
                <c:pt idx="4">
                  <c:v>6145</c:v>
                </c:pt>
                <c:pt idx="5">
                  <c:v>19856</c:v>
                </c:pt>
                <c:pt idx="6">
                  <c:v>3317</c:v>
                </c:pt>
                <c:pt idx="7">
                  <c:v>2786</c:v>
                </c:pt>
                <c:pt idx="8">
                  <c:v>11967</c:v>
                </c:pt>
                <c:pt idx="9">
                  <c:v>2522</c:v>
                </c:pt>
                <c:pt idx="10">
                  <c:v>3561</c:v>
                </c:pt>
              </c:numCache>
            </c:numRef>
          </c:val>
          <c:extLst>
            <c:ext xmlns:c16="http://schemas.microsoft.com/office/drawing/2014/chart" uri="{C3380CC4-5D6E-409C-BE32-E72D297353CC}">
              <c16:uniqueId val="{00000000-CD72-4BFE-96A3-E523E542C5AB}"/>
            </c:ext>
          </c:extLst>
        </c:ser>
        <c:dLbls>
          <c:showLegendKey val="0"/>
          <c:showVal val="0"/>
          <c:showCatName val="0"/>
          <c:showSerName val="0"/>
          <c:showPercent val="0"/>
          <c:showBubbleSize val="0"/>
        </c:dLbls>
        <c:gapWidth val="219"/>
        <c:overlap val="-27"/>
        <c:axId val="388349016"/>
        <c:axId val="388343768"/>
      </c:barChart>
      <c:dateAx>
        <c:axId val="38834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43768"/>
        <c:crosses val="autoZero"/>
        <c:auto val="1"/>
        <c:lblOffset val="100"/>
        <c:baseTimeUnit val="months"/>
      </c:dateAx>
      <c:valAx>
        <c:axId val="38834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4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6</c:v>
                </c:pt>
                <c:pt idx="1">
                  <c:v>6</c:v>
                </c:pt>
                <c:pt idx="2">
                  <c:v>6</c:v>
                </c:pt>
                <c:pt idx="3">
                  <c:v>5</c:v>
                </c:pt>
                <c:pt idx="4">
                  <c:v>2</c:v>
                </c:pt>
                <c:pt idx="5">
                  <c:v>5</c:v>
                </c:pt>
                <c:pt idx="6">
                  <c:v>4</c:v>
                </c:pt>
                <c:pt idx="7">
                  <c:v>6</c:v>
                </c:pt>
                <c:pt idx="8">
                  <c:v>1</c:v>
                </c:pt>
                <c:pt idx="9">
                  <c:v>6</c:v>
                </c:pt>
                <c:pt idx="10">
                  <c:v>5</c:v>
                </c:pt>
              </c:numCache>
            </c:numRef>
          </c:val>
          <c:extLst>
            <c:ext xmlns:c16="http://schemas.microsoft.com/office/drawing/2014/chart" uri="{C3380CC4-5D6E-409C-BE32-E72D297353CC}">
              <c16:uniqueId val="{00000000-E9CC-4314-95D9-57B98B345820}"/>
            </c:ext>
          </c:extLst>
        </c:ser>
        <c:dLbls>
          <c:showLegendKey val="0"/>
          <c:showVal val="0"/>
          <c:showCatName val="0"/>
          <c:showSerName val="0"/>
          <c:showPercent val="0"/>
          <c:showBubbleSize val="0"/>
        </c:dLbls>
        <c:gapWidth val="219"/>
        <c:overlap val="-27"/>
        <c:axId val="257449312"/>
        <c:axId val="257451280"/>
      </c:barChart>
      <c:dateAx>
        <c:axId val="25744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451280"/>
        <c:crosses val="autoZero"/>
        <c:auto val="1"/>
        <c:lblOffset val="100"/>
        <c:baseTimeUnit val="months"/>
      </c:dateAx>
      <c:valAx>
        <c:axId val="25745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44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5</c:v>
                </c:pt>
                <c:pt idx="1">
                  <c:v>6</c:v>
                </c:pt>
                <c:pt idx="2">
                  <c:v>5</c:v>
                </c:pt>
                <c:pt idx="3">
                  <c:v>4</c:v>
                </c:pt>
                <c:pt idx="4">
                  <c:v>4</c:v>
                </c:pt>
                <c:pt idx="5">
                  <c:v>4</c:v>
                </c:pt>
                <c:pt idx="6">
                  <c:v>4</c:v>
                </c:pt>
                <c:pt idx="7">
                  <c:v>3</c:v>
                </c:pt>
                <c:pt idx="8">
                  <c:v>5</c:v>
                </c:pt>
                <c:pt idx="9">
                  <c:v>4</c:v>
                </c:pt>
                <c:pt idx="10">
                  <c:v>5</c:v>
                </c:pt>
              </c:numCache>
            </c:numRef>
          </c:val>
          <c:extLst>
            <c:ext xmlns:c16="http://schemas.microsoft.com/office/drawing/2014/chart" uri="{C3380CC4-5D6E-409C-BE32-E72D297353CC}">
              <c16:uniqueId val="{00000000-1E66-4B4C-9259-DACAD1235F82}"/>
            </c:ext>
          </c:extLst>
        </c:ser>
        <c:dLbls>
          <c:showLegendKey val="0"/>
          <c:showVal val="0"/>
          <c:showCatName val="0"/>
          <c:showSerName val="0"/>
          <c:showPercent val="0"/>
          <c:showBubbleSize val="0"/>
        </c:dLbls>
        <c:gapWidth val="219"/>
        <c:overlap val="-27"/>
        <c:axId val="253580800"/>
        <c:axId val="44046920"/>
      </c:barChart>
      <c:dateAx>
        <c:axId val="25358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46920"/>
        <c:crosses val="autoZero"/>
        <c:auto val="1"/>
        <c:lblOffset val="100"/>
        <c:baseTimeUnit val="months"/>
      </c:dateAx>
      <c:valAx>
        <c:axId val="4404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8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Sheet1!$A$2:$A$12</c:f>
              <c:strCache>
                <c:ptCount val="11"/>
                <c:pt idx="0">
                  <c:v>2019-01</c:v>
                </c:pt>
                <c:pt idx="1">
                  <c:v>2019-02</c:v>
                </c:pt>
                <c:pt idx="2">
                  <c:v>2019-03</c:v>
                </c:pt>
                <c:pt idx="3">
                  <c:v>2019-04</c:v>
                </c:pt>
                <c:pt idx="4">
                  <c:v>2019-05</c:v>
                </c:pt>
                <c:pt idx="5">
                  <c:v>2019-06</c:v>
                </c:pt>
                <c:pt idx="6">
                  <c:v>2019-07</c:v>
                </c:pt>
                <c:pt idx="7">
                  <c:v>2019-08</c:v>
                </c:pt>
                <c:pt idx="8">
                  <c:v>2019-09</c:v>
                </c:pt>
                <c:pt idx="9">
                  <c:v>2019-10</c:v>
                </c:pt>
                <c:pt idx="10">
                  <c:v>2019-11</c:v>
                </c:pt>
              </c:strCache>
            </c:strRef>
          </c:cat>
          <c:val>
            <c:numRef>
              <c:f>Sheet1!$B$2:$B$12</c:f>
              <c:numCache>
                <c:formatCode>General</c:formatCode>
                <c:ptCount val="11"/>
                <c:pt idx="0">
                  <c:v>56</c:v>
                </c:pt>
                <c:pt idx="1">
                  <c:v>76</c:v>
                </c:pt>
                <c:pt idx="2">
                  <c:v>60</c:v>
                </c:pt>
                <c:pt idx="3">
                  <c:v>57</c:v>
                </c:pt>
                <c:pt idx="4">
                  <c:v>83</c:v>
                </c:pt>
                <c:pt idx="5">
                  <c:v>68</c:v>
                </c:pt>
                <c:pt idx="6">
                  <c:v>65</c:v>
                </c:pt>
                <c:pt idx="7">
                  <c:v>67</c:v>
                </c:pt>
                <c:pt idx="8">
                  <c:v>56</c:v>
                </c:pt>
                <c:pt idx="9">
                  <c:v>98</c:v>
                </c:pt>
                <c:pt idx="10">
                  <c:v>96</c:v>
                </c:pt>
              </c:numCache>
            </c:numRef>
          </c:val>
          <c:extLst>
            <c:ext xmlns:c16="http://schemas.microsoft.com/office/drawing/2014/chart" uri="{C3380CC4-5D6E-409C-BE32-E72D297353CC}">
              <c16:uniqueId val="{00000000-702B-4B18-9F55-BAE9C3AA5723}"/>
            </c:ext>
          </c:extLst>
        </c:ser>
        <c:dLbls>
          <c:showLegendKey val="0"/>
          <c:showVal val="0"/>
          <c:showCatName val="0"/>
          <c:showSerName val="0"/>
          <c:showPercent val="0"/>
          <c:showBubbleSize val="0"/>
        </c:dLbls>
        <c:gapWidth val="219"/>
        <c:overlap val="-27"/>
        <c:axId val="42005416"/>
        <c:axId val="42011320"/>
      </c:barChart>
      <c:catAx>
        <c:axId val="4200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1320"/>
        <c:crosses val="autoZero"/>
        <c:auto val="1"/>
        <c:lblAlgn val="ctr"/>
        <c:lblOffset val="100"/>
        <c:noMultiLvlLbl val="0"/>
      </c:catAx>
      <c:valAx>
        <c:axId val="4201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0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186</c:v>
                </c:pt>
                <c:pt idx="1">
                  <c:v>169</c:v>
                </c:pt>
                <c:pt idx="2">
                  <c:v>639</c:v>
                </c:pt>
                <c:pt idx="3">
                  <c:v>714</c:v>
                </c:pt>
                <c:pt idx="4">
                  <c:v>534</c:v>
                </c:pt>
                <c:pt idx="5">
                  <c:v>443</c:v>
                </c:pt>
                <c:pt idx="6">
                  <c:v>268</c:v>
                </c:pt>
                <c:pt idx="7">
                  <c:v>249</c:v>
                </c:pt>
                <c:pt idx="8">
                  <c:v>564</c:v>
                </c:pt>
                <c:pt idx="9">
                  <c:v>446</c:v>
                </c:pt>
                <c:pt idx="10">
                  <c:v>716</c:v>
                </c:pt>
              </c:numCache>
            </c:numRef>
          </c:val>
          <c:extLst>
            <c:ext xmlns:c16="http://schemas.microsoft.com/office/drawing/2014/chart" uri="{C3380CC4-5D6E-409C-BE32-E72D297353CC}">
              <c16:uniqueId val="{00000000-BDEA-4D3B-8F85-0AA5B6D0EA30}"/>
            </c:ext>
          </c:extLst>
        </c:ser>
        <c:dLbls>
          <c:showLegendKey val="0"/>
          <c:showVal val="0"/>
          <c:showCatName val="0"/>
          <c:showSerName val="0"/>
          <c:showPercent val="0"/>
          <c:showBubbleSize val="0"/>
        </c:dLbls>
        <c:gapWidth val="219"/>
        <c:overlap val="-27"/>
        <c:axId val="305122184"/>
        <c:axId val="305124480"/>
      </c:barChart>
      <c:dateAx>
        <c:axId val="30512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24480"/>
        <c:crosses val="autoZero"/>
        <c:auto val="1"/>
        <c:lblOffset val="100"/>
        <c:baseTimeUnit val="months"/>
      </c:dateAx>
      <c:valAx>
        <c:axId val="30512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2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32</c:v>
                </c:pt>
                <c:pt idx="1">
                  <c:v>34</c:v>
                </c:pt>
                <c:pt idx="2">
                  <c:v>35</c:v>
                </c:pt>
                <c:pt idx="3">
                  <c:v>41</c:v>
                </c:pt>
                <c:pt idx="4">
                  <c:v>28</c:v>
                </c:pt>
                <c:pt idx="5">
                  <c:v>41</c:v>
                </c:pt>
                <c:pt idx="6">
                  <c:v>35</c:v>
                </c:pt>
                <c:pt idx="7">
                  <c:v>33</c:v>
                </c:pt>
                <c:pt idx="8">
                  <c:v>36</c:v>
                </c:pt>
                <c:pt idx="9">
                  <c:v>46</c:v>
                </c:pt>
                <c:pt idx="10">
                  <c:v>50</c:v>
                </c:pt>
                <c:pt idx="11">
                  <c:v>39</c:v>
                </c:pt>
              </c:numCache>
            </c:numRef>
          </c:val>
          <c:extLst>
            <c:ext xmlns:c16="http://schemas.microsoft.com/office/drawing/2014/chart" uri="{C3380CC4-5D6E-409C-BE32-E72D297353CC}">
              <c16:uniqueId val="{00000000-935A-4AE9-BE15-8BC95EB04B13}"/>
            </c:ext>
          </c:extLst>
        </c:ser>
        <c:dLbls>
          <c:showLegendKey val="0"/>
          <c:showVal val="0"/>
          <c:showCatName val="0"/>
          <c:showSerName val="0"/>
          <c:showPercent val="0"/>
          <c:showBubbleSize val="0"/>
        </c:dLbls>
        <c:gapWidth val="219"/>
        <c:overlap val="-27"/>
        <c:axId val="305109064"/>
        <c:axId val="305113984"/>
      </c:barChart>
      <c:catAx>
        <c:axId val="305109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13984"/>
        <c:crosses val="autoZero"/>
        <c:auto val="1"/>
        <c:lblAlgn val="ctr"/>
        <c:lblOffset val="100"/>
        <c:noMultiLvlLbl val="0"/>
      </c:catAx>
      <c:valAx>
        <c:axId val="30511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0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2019-01</c:v>
                </c:pt>
                <c:pt idx="1">
                  <c:v>2019-02</c:v>
                </c:pt>
                <c:pt idx="2">
                  <c:v>2019-03</c:v>
                </c:pt>
                <c:pt idx="3">
                  <c:v>2019-04</c:v>
                </c:pt>
                <c:pt idx="4">
                  <c:v>2019-05</c:v>
                </c:pt>
                <c:pt idx="5">
                  <c:v>2019-06</c:v>
                </c:pt>
                <c:pt idx="6">
                  <c:v>2019-07</c:v>
                </c:pt>
                <c:pt idx="7">
                  <c:v>2019-08</c:v>
                </c:pt>
                <c:pt idx="8">
                  <c:v>2019-09</c:v>
                </c:pt>
                <c:pt idx="9">
                  <c:v>2019-10</c:v>
                </c:pt>
                <c:pt idx="10">
                  <c:v>2019-11</c:v>
                </c:pt>
              </c:strCache>
            </c:strRef>
          </c:cat>
          <c:val>
            <c:numRef>
              <c:f>Sheet1!$B$2:$B$12</c:f>
              <c:numCache>
                <c:formatCode>General</c:formatCode>
                <c:ptCount val="11"/>
                <c:pt idx="0">
                  <c:v>325</c:v>
                </c:pt>
                <c:pt idx="1">
                  <c:v>377</c:v>
                </c:pt>
                <c:pt idx="2">
                  <c:v>570</c:v>
                </c:pt>
                <c:pt idx="3">
                  <c:v>500</c:v>
                </c:pt>
                <c:pt idx="4">
                  <c:v>483</c:v>
                </c:pt>
                <c:pt idx="5">
                  <c:v>624</c:v>
                </c:pt>
                <c:pt idx="6">
                  <c:v>561</c:v>
                </c:pt>
                <c:pt idx="7">
                  <c:v>640</c:v>
                </c:pt>
                <c:pt idx="8">
                  <c:v>619</c:v>
                </c:pt>
                <c:pt idx="9">
                  <c:v>741</c:v>
                </c:pt>
                <c:pt idx="10">
                  <c:v>850</c:v>
                </c:pt>
              </c:numCache>
            </c:numRef>
          </c:val>
          <c:extLst>
            <c:ext xmlns:c16="http://schemas.microsoft.com/office/drawing/2014/chart" uri="{C3380CC4-5D6E-409C-BE32-E72D297353CC}">
              <c16:uniqueId val="{00000000-F1A4-4926-A5F8-957D04A1BA14}"/>
            </c:ext>
          </c:extLst>
        </c:ser>
        <c:dLbls>
          <c:showLegendKey val="0"/>
          <c:showVal val="0"/>
          <c:showCatName val="0"/>
          <c:showSerName val="0"/>
          <c:showPercent val="0"/>
          <c:showBubbleSize val="0"/>
        </c:dLbls>
        <c:gapWidth val="219"/>
        <c:overlap val="-27"/>
        <c:axId val="305114312"/>
        <c:axId val="305115624"/>
      </c:barChart>
      <c:catAx>
        <c:axId val="30511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15624"/>
        <c:crosses val="autoZero"/>
        <c:auto val="1"/>
        <c:lblAlgn val="ctr"/>
        <c:lblOffset val="100"/>
        <c:noMultiLvlLbl val="0"/>
      </c:catAx>
      <c:valAx>
        <c:axId val="30511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1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11</c:v>
                </c:pt>
                <c:pt idx="1">
                  <c:v>13</c:v>
                </c:pt>
                <c:pt idx="2">
                  <c:v>8</c:v>
                </c:pt>
                <c:pt idx="3">
                  <c:v>16</c:v>
                </c:pt>
                <c:pt idx="4">
                  <c:v>7</c:v>
                </c:pt>
                <c:pt idx="5">
                  <c:v>11</c:v>
                </c:pt>
                <c:pt idx="6">
                  <c:v>8</c:v>
                </c:pt>
                <c:pt idx="7">
                  <c:v>19</c:v>
                </c:pt>
                <c:pt idx="8">
                  <c:v>30</c:v>
                </c:pt>
                <c:pt idx="9">
                  <c:v>15</c:v>
                </c:pt>
                <c:pt idx="10">
                  <c:v>4</c:v>
                </c:pt>
              </c:numCache>
            </c:numRef>
          </c:val>
          <c:extLst>
            <c:ext xmlns:c16="http://schemas.microsoft.com/office/drawing/2014/chart" uri="{C3380CC4-5D6E-409C-BE32-E72D297353CC}">
              <c16:uniqueId val="{00000000-0009-40D1-9EBA-88383094C65E}"/>
            </c:ext>
          </c:extLst>
        </c:ser>
        <c:dLbls>
          <c:showLegendKey val="0"/>
          <c:showVal val="0"/>
          <c:showCatName val="0"/>
          <c:showSerName val="0"/>
          <c:showPercent val="0"/>
          <c:showBubbleSize val="0"/>
        </c:dLbls>
        <c:gapWidth val="219"/>
        <c:overlap val="-27"/>
        <c:axId val="307998160"/>
        <c:axId val="307989960"/>
      </c:barChart>
      <c:dateAx>
        <c:axId val="30799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89960"/>
        <c:crosses val="autoZero"/>
        <c:auto val="1"/>
        <c:lblOffset val="100"/>
        <c:baseTimeUnit val="months"/>
      </c:dateAx>
      <c:valAx>
        <c:axId val="30798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9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Sheet1!$A$2:$A$12</c:f>
              <c:numCache>
                <c:formatCode>m/d/yyyy</c:formatCode>
                <c:ptCount val="11"/>
                <c:pt idx="0">
                  <c:v>43466</c:v>
                </c:pt>
                <c:pt idx="1">
                  <c:v>43497</c:v>
                </c:pt>
                <c:pt idx="2">
                  <c:v>43525</c:v>
                </c:pt>
                <c:pt idx="3">
                  <c:v>43556</c:v>
                </c:pt>
                <c:pt idx="4">
                  <c:v>43586</c:v>
                </c:pt>
                <c:pt idx="5">
                  <c:v>43617</c:v>
                </c:pt>
                <c:pt idx="6">
                  <c:v>43647</c:v>
                </c:pt>
                <c:pt idx="7">
                  <c:v>43678</c:v>
                </c:pt>
                <c:pt idx="8">
                  <c:v>43709</c:v>
                </c:pt>
                <c:pt idx="9">
                  <c:v>43739</c:v>
                </c:pt>
                <c:pt idx="10">
                  <c:v>43770</c:v>
                </c:pt>
              </c:numCache>
            </c:numRef>
          </c:cat>
          <c:val>
            <c:numRef>
              <c:f>Sheet1!$B$2:$B$12</c:f>
              <c:numCache>
                <c:formatCode>General</c:formatCode>
                <c:ptCount val="11"/>
                <c:pt idx="0">
                  <c:v>10</c:v>
                </c:pt>
                <c:pt idx="1">
                  <c:v>13</c:v>
                </c:pt>
                <c:pt idx="2">
                  <c:v>14</c:v>
                </c:pt>
                <c:pt idx="3">
                  <c:v>16</c:v>
                </c:pt>
                <c:pt idx="4">
                  <c:v>14</c:v>
                </c:pt>
                <c:pt idx="5">
                  <c:v>14</c:v>
                </c:pt>
                <c:pt idx="6">
                  <c:v>11</c:v>
                </c:pt>
                <c:pt idx="7">
                  <c:v>11</c:v>
                </c:pt>
                <c:pt idx="8">
                  <c:v>13</c:v>
                </c:pt>
                <c:pt idx="9">
                  <c:v>13</c:v>
                </c:pt>
                <c:pt idx="10">
                  <c:v>14</c:v>
                </c:pt>
              </c:numCache>
            </c:numRef>
          </c:val>
          <c:extLst>
            <c:ext xmlns:c16="http://schemas.microsoft.com/office/drawing/2014/chart" uri="{C3380CC4-5D6E-409C-BE32-E72D297353CC}">
              <c16:uniqueId val="{00000000-38CA-46EE-9623-6EE0C49B046E}"/>
            </c:ext>
          </c:extLst>
        </c:ser>
        <c:dLbls>
          <c:showLegendKey val="0"/>
          <c:showVal val="0"/>
          <c:showCatName val="0"/>
          <c:showSerName val="0"/>
          <c:showPercent val="0"/>
          <c:showBubbleSize val="0"/>
        </c:dLbls>
        <c:gapWidth val="219"/>
        <c:overlap val="-27"/>
        <c:axId val="307991272"/>
        <c:axId val="307991600"/>
      </c:barChart>
      <c:dateAx>
        <c:axId val="30799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91600"/>
        <c:crosses val="autoZero"/>
        <c:auto val="1"/>
        <c:lblOffset val="100"/>
        <c:baseTimeUnit val="months"/>
      </c:dateAx>
      <c:valAx>
        <c:axId val="30799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9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Sheet1!$A$2:$A$12</c:f>
              <c:strCache>
                <c:ptCount val="11"/>
                <c:pt idx="0">
                  <c:v>2019-01</c:v>
                </c:pt>
                <c:pt idx="1">
                  <c:v>2019-02</c:v>
                </c:pt>
                <c:pt idx="2">
                  <c:v>2019-03</c:v>
                </c:pt>
                <c:pt idx="3">
                  <c:v>2019-04</c:v>
                </c:pt>
                <c:pt idx="4">
                  <c:v>2019-05</c:v>
                </c:pt>
                <c:pt idx="5">
                  <c:v>2019-06</c:v>
                </c:pt>
                <c:pt idx="6">
                  <c:v>2019-07</c:v>
                </c:pt>
                <c:pt idx="7">
                  <c:v>2019-08</c:v>
                </c:pt>
                <c:pt idx="8">
                  <c:v>2019-09</c:v>
                </c:pt>
                <c:pt idx="9">
                  <c:v>2019-10</c:v>
                </c:pt>
                <c:pt idx="10">
                  <c:v>2019-11</c:v>
                </c:pt>
              </c:strCache>
            </c:strRef>
          </c:cat>
          <c:val>
            <c:numRef>
              <c:f>Sheet1!$B$2:$B$12</c:f>
              <c:numCache>
                <c:formatCode>General</c:formatCode>
                <c:ptCount val="11"/>
                <c:pt idx="0">
                  <c:v>106</c:v>
                </c:pt>
                <c:pt idx="1">
                  <c:v>143</c:v>
                </c:pt>
                <c:pt idx="2">
                  <c:v>184</c:v>
                </c:pt>
                <c:pt idx="3">
                  <c:v>203</c:v>
                </c:pt>
                <c:pt idx="4">
                  <c:v>203</c:v>
                </c:pt>
                <c:pt idx="5">
                  <c:v>193</c:v>
                </c:pt>
                <c:pt idx="6">
                  <c:v>191</c:v>
                </c:pt>
                <c:pt idx="7">
                  <c:v>142</c:v>
                </c:pt>
                <c:pt idx="8">
                  <c:v>190</c:v>
                </c:pt>
                <c:pt idx="9">
                  <c:v>200</c:v>
                </c:pt>
                <c:pt idx="10">
                  <c:v>223</c:v>
                </c:pt>
              </c:numCache>
            </c:numRef>
          </c:val>
          <c:extLst>
            <c:ext xmlns:c16="http://schemas.microsoft.com/office/drawing/2014/chart" uri="{C3380CC4-5D6E-409C-BE32-E72D297353CC}">
              <c16:uniqueId val="{00000000-7997-4BAE-9193-2951A66963AD}"/>
            </c:ext>
          </c:extLst>
        </c:ser>
        <c:dLbls>
          <c:showLegendKey val="0"/>
          <c:showVal val="0"/>
          <c:showCatName val="0"/>
          <c:showSerName val="0"/>
          <c:showPercent val="0"/>
          <c:showBubbleSize val="0"/>
        </c:dLbls>
        <c:gapWidth val="219"/>
        <c:overlap val="-27"/>
        <c:axId val="307994552"/>
        <c:axId val="307994880"/>
      </c:barChart>
      <c:catAx>
        <c:axId val="30799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94880"/>
        <c:crosses val="autoZero"/>
        <c:auto val="1"/>
        <c:lblAlgn val="ctr"/>
        <c:lblOffset val="100"/>
        <c:noMultiLvlLbl val="0"/>
      </c:catAx>
      <c:valAx>
        <c:axId val="30799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9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22C3B-1D96-4EAB-8246-43B09B2ED169}"/>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D15E31A-0270-44E3-BBEA-810AA4A3EC9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46406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1922D-4D88-4A58-A3F3-D58DE01F4B62}"/>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99ECF3A9-CABD-44F8-BE47-512922688948}"/>
              </a:ext>
            </a:extLst>
          </p:cNvPr>
          <p:cNvGraphicFramePr>
            <a:graphicFrameLocks noGrp="1"/>
          </p:cNvGraphicFramePr>
          <p:nvPr>
            <p:ph type="chart" sz="quarter" idx="13"/>
            <p:extLst>
              <p:ext uri="{D42A27DB-BD31-4B8C-83A1-F6EECF244321}">
                <p14:modId xmlns:p14="http://schemas.microsoft.com/office/powerpoint/2010/main" val="2627700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0E5DB-EBAD-4BEA-AB2F-D6DBB89D1F6C}"/>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ED99CBC0-84D6-4215-A6B2-4BD175B094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467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5E794-F6AC-40EF-97F3-278900E2B8A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B3394178-D959-4FC9-AD8D-BB6A338CC3D0}"/>
              </a:ext>
            </a:extLst>
          </p:cNvPr>
          <p:cNvGraphicFramePr>
            <a:graphicFrameLocks noGrp="1"/>
          </p:cNvGraphicFramePr>
          <p:nvPr>
            <p:ph type="tbl" sz="quarter" idx="13"/>
            <p:extLst>
              <p:ext uri="{D42A27DB-BD31-4B8C-83A1-F6EECF244321}">
                <p14:modId xmlns:p14="http://schemas.microsoft.com/office/powerpoint/2010/main" val="1351309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94711150"/>
                    </a:ext>
                  </a:extLst>
                </a:gridCol>
                <a:gridCol w="740664">
                  <a:extLst>
                    <a:ext uri="{9D8B030D-6E8A-4147-A177-3AD203B41FA5}">
                      <a16:colId xmlns:a16="http://schemas.microsoft.com/office/drawing/2014/main" val="2939146123"/>
                    </a:ext>
                  </a:extLst>
                </a:gridCol>
                <a:gridCol w="740664">
                  <a:extLst>
                    <a:ext uri="{9D8B030D-6E8A-4147-A177-3AD203B41FA5}">
                      <a16:colId xmlns:a16="http://schemas.microsoft.com/office/drawing/2014/main" val="4087054142"/>
                    </a:ext>
                  </a:extLst>
                </a:gridCol>
                <a:gridCol w="740664">
                  <a:extLst>
                    <a:ext uri="{9D8B030D-6E8A-4147-A177-3AD203B41FA5}">
                      <a16:colId xmlns:a16="http://schemas.microsoft.com/office/drawing/2014/main" val="317521271"/>
                    </a:ext>
                  </a:extLst>
                </a:gridCol>
                <a:gridCol w="740664">
                  <a:extLst>
                    <a:ext uri="{9D8B030D-6E8A-4147-A177-3AD203B41FA5}">
                      <a16:colId xmlns:a16="http://schemas.microsoft.com/office/drawing/2014/main" val="4267635468"/>
                    </a:ext>
                  </a:extLst>
                </a:gridCol>
                <a:gridCol w="740664">
                  <a:extLst>
                    <a:ext uri="{9D8B030D-6E8A-4147-A177-3AD203B41FA5}">
                      <a16:colId xmlns:a16="http://schemas.microsoft.com/office/drawing/2014/main" val="1997360980"/>
                    </a:ext>
                  </a:extLst>
                </a:gridCol>
                <a:gridCol w="740664">
                  <a:extLst>
                    <a:ext uri="{9D8B030D-6E8A-4147-A177-3AD203B41FA5}">
                      <a16:colId xmlns:a16="http://schemas.microsoft.com/office/drawing/2014/main" val="463413964"/>
                    </a:ext>
                  </a:extLst>
                </a:gridCol>
                <a:gridCol w="740664">
                  <a:extLst>
                    <a:ext uri="{9D8B030D-6E8A-4147-A177-3AD203B41FA5}">
                      <a16:colId xmlns:a16="http://schemas.microsoft.com/office/drawing/2014/main" val="4097882405"/>
                    </a:ext>
                  </a:extLst>
                </a:gridCol>
                <a:gridCol w="740664">
                  <a:extLst>
                    <a:ext uri="{9D8B030D-6E8A-4147-A177-3AD203B41FA5}">
                      <a16:colId xmlns:a16="http://schemas.microsoft.com/office/drawing/2014/main" val="414307570"/>
                    </a:ext>
                  </a:extLst>
                </a:gridCol>
                <a:gridCol w="740664">
                  <a:extLst>
                    <a:ext uri="{9D8B030D-6E8A-4147-A177-3AD203B41FA5}">
                      <a16:colId xmlns:a16="http://schemas.microsoft.com/office/drawing/2014/main" val="26537965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97997044"/>
                  </a:ext>
                </a:extLst>
              </a:tr>
              <a:tr h="370840">
                <a:tc>
                  <a:txBody>
                    <a:bodyPr/>
                    <a:lstStyle/>
                    <a:p>
                      <a:r>
                        <a:rPr lang="en-US" sz="1000"/>
                        <a:t>Tokio Marine America</a:t>
                      </a:r>
                    </a:p>
                  </a:txBody>
                  <a:tcPr/>
                </a:tc>
                <a:tc>
                  <a:txBody>
                    <a:bodyPr/>
                    <a:lstStyle/>
                    <a:p>
                      <a:r>
                        <a:rPr lang="en-US" sz="1000"/>
                        <a:t>318</a:t>
                      </a:r>
                    </a:p>
                  </a:txBody>
                  <a:tcPr/>
                </a:tc>
                <a:tc>
                  <a:txBody>
                    <a:bodyPr/>
                    <a:lstStyle/>
                    <a:p>
                      <a:r>
                        <a:rPr lang="en-US" sz="1000"/>
                        <a:t>0</a:t>
                      </a:r>
                    </a:p>
                  </a:txBody>
                  <a:tcPr/>
                </a:tc>
                <a:tc>
                  <a:txBody>
                    <a:bodyPr/>
                    <a:lstStyle/>
                    <a:p>
                      <a:r>
                        <a:rPr lang="en-US" sz="1000"/>
                        <a:t>14</a:t>
                      </a:r>
                    </a:p>
                  </a:txBody>
                  <a:tcPr/>
                </a:tc>
                <a:tc>
                  <a:txBody>
                    <a:bodyPr/>
                    <a:lstStyle/>
                    <a:p>
                      <a:r>
                        <a:rPr lang="en-US" sz="1000"/>
                        <a:t>89</a:t>
                      </a:r>
                    </a:p>
                  </a:txBody>
                  <a:tcPr/>
                </a:tc>
                <a:tc>
                  <a:txBody>
                    <a:bodyPr/>
                    <a:lstStyle/>
                    <a:p>
                      <a:r>
                        <a:rPr lang="en-US" sz="1000"/>
                        <a:t>2</a:t>
                      </a:r>
                    </a:p>
                  </a:txBody>
                  <a:tcPr/>
                </a:tc>
                <a:tc>
                  <a:txBody>
                    <a:bodyPr/>
                    <a:lstStyle/>
                    <a:p>
                      <a:r>
                        <a:rPr lang="en-US" sz="1000"/>
                        <a:t>15</a:t>
                      </a:r>
                    </a:p>
                  </a:txBody>
                  <a:tcPr/>
                </a:tc>
                <a:tc>
                  <a:txBody>
                    <a:bodyPr/>
                    <a:lstStyle/>
                    <a:p>
                      <a:r>
                        <a:rPr lang="en-US" sz="1000"/>
                        <a:t>0</a:t>
                      </a:r>
                    </a:p>
                  </a:txBody>
                  <a:tcPr/>
                </a:tc>
                <a:tc>
                  <a:txBody>
                    <a:bodyPr/>
                    <a:lstStyle/>
                    <a:p>
                      <a:r>
                        <a:rPr lang="en-US" sz="1000"/>
                        <a:t>2.3810 %</a:t>
                      </a:r>
                    </a:p>
                  </a:txBody>
                  <a:tcPr/>
                </a:tc>
                <a:tc>
                  <a:txBody>
                    <a:bodyPr/>
                    <a:lstStyle/>
                    <a:p>
                      <a:r>
                        <a:rPr lang="en-US" sz="1000"/>
                        <a:t>0.0 %</a:t>
                      </a:r>
                    </a:p>
                  </a:txBody>
                  <a:tcPr/>
                </a:tc>
                <a:extLst>
                  <a:ext uri="{0D108BD9-81ED-4DB2-BD59-A6C34878D82A}">
                    <a16:rowId xmlns:a16="http://schemas.microsoft.com/office/drawing/2014/main" val="4284644371"/>
                  </a:ext>
                </a:extLst>
              </a:tr>
            </a:tbl>
          </a:graphicData>
        </a:graphic>
      </p:graphicFrame>
      <p:sp>
        <p:nvSpPr>
          <p:cNvPr id="4" name="Text Placeholder 3">
            <a:extLst>
              <a:ext uri="{FF2B5EF4-FFF2-40B4-BE49-F238E27FC236}">
                <a16:creationId xmlns:a16="http://schemas.microsoft.com/office/drawing/2014/main" id="{42664824-1971-48D0-922F-385A123808B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733026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A4A3-9D20-46F3-B4E2-1F9419CA06C1}"/>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61292821-B14A-4306-B084-F888100C0CA0}"/>
              </a:ext>
            </a:extLst>
          </p:cNvPr>
          <p:cNvGraphicFramePr>
            <a:graphicFrameLocks noGrp="1"/>
          </p:cNvGraphicFramePr>
          <p:nvPr>
            <p:ph type="chart" sz="quarter" idx="13"/>
            <p:extLst>
              <p:ext uri="{D42A27DB-BD31-4B8C-83A1-F6EECF244321}">
                <p14:modId xmlns:p14="http://schemas.microsoft.com/office/powerpoint/2010/main" val="55036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E262D0-C692-4761-8777-15BB4C4D3D14}"/>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9C3F1DBC-40E3-473B-B347-A308C473E2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7639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DA483-5504-481B-9EB5-46A48A92D9C3}"/>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BB8190B0-D5ED-48A2-AD7C-E6CC76E8DFAD}"/>
              </a:ext>
            </a:extLst>
          </p:cNvPr>
          <p:cNvGraphicFramePr>
            <a:graphicFrameLocks noGrp="1"/>
          </p:cNvGraphicFramePr>
          <p:nvPr>
            <p:ph type="chart" sz="quarter" idx="13"/>
            <p:extLst>
              <p:ext uri="{D42A27DB-BD31-4B8C-83A1-F6EECF244321}">
                <p14:modId xmlns:p14="http://schemas.microsoft.com/office/powerpoint/2010/main" val="3784906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1F6453-A3F7-48D9-A225-DFE5DC02A2B9}"/>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65D8FFDB-7887-46FB-B49E-0DB4E33D9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1034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B5BFE-5BCD-431D-8B36-4F93EBDA4450}"/>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B2777A19-599C-4614-B57C-281A5BEB8A2F}"/>
              </a:ext>
            </a:extLst>
          </p:cNvPr>
          <p:cNvGraphicFramePr>
            <a:graphicFrameLocks noGrp="1"/>
          </p:cNvGraphicFramePr>
          <p:nvPr>
            <p:ph type="chart" sz="quarter" idx="13"/>
            <p:extLst>
              <p:ext uri="{D42A27DB-BD31-4B8C-83A1-F6EECF244321}">
                <p14:modId xmlns:p14="http://schemas.microsoft.com/office/powerpoint/2010/main" val="2054310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C191A2-30B7-45C4-8CC9-D147C04D01E1}"/>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56488843-1AE6-4A46-B411-302E0803D0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8482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F3987-F1F3-47F1-BABE-3C9B378D4E7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1B766F9F-3E43-4921-8D72-962E1532F4D0}"/>
              </a:ext>
            </a:extLst>
          </p:cNvPr>
          <p:cNvGraphicFramePr>
            <a:graphicFrameLocks noGrp="1"/>
          </p:cNvGraphicFramePr>
          <p:nvPr>
            <p:ph type="chart" sz="quarter" idx="13"/>
            <p:extLst>
              <p:ext uri="{D42A27DB-BD31-4B8C-83A1-F6EECF244321}">
                <p14:modId xmlns:p14="http://schemas.microsoft.com/office/powerpoint/2010/main" val="3738707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992570-023C-4558-95D4-A1E2BF9176EC}"/>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9469BC29-B980-4AB0-AE6E-24E68457F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5523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5B721-5C93-4EE9-87CD-3400267C74C9}"/>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F2BDD1F1-84A8-4D23-9EC8-516BAFB62F8A}"/>
              </a:ext>
            </a:extLst>
          </p:cNvPr>
          <p:cNvGraphicFramePr>
            <a:graphicFrameLocks noGrp="1"/>
          </p:cNvGraphicFramePr>
          <p:nvPr>
            <p:ph type="tbl" sz="quarter" idx="13"/>
            <p:extLst>
              <p:ext uri="{D42A27DB-BD31-4B8C-83A1-F6EECF244321}">
                <p14:modId xmlns:p14="http://schemas.microsoft.com/office/powerpoint/2010/main" val="13320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4086625"/>
                    </a:ext>
                  </a:extLst>
                </a:gridCol>
                <a:gridCol w="658368">
                  <a:extLst>
                    <a:ext uri="{9D8B030D-6E8A-4147-A177-3AD203B41FA5}">
                      <a16:colId xmlns:a16="http://schemas.microsoft.com/office/drawing/2014/main" val="3545410096"/>
                    </a:ext>
                  </a:extLst>
                </a:gridCol>
                <a:gridCol w="658368">
                  <a:extLst>
                    <a:ext uri="{9D8B030D-6E8A-4147-A177-3AD203B41FA5}">
                      <a16:colId xmlns:a16="http://schemas.microsoft.com/office/drawing/2014/main" val="3855721831"/>
                    </a:ext>
                  </a:extLst>
                </a:gridCol>
                <a:gridCol w="658368">
                  <a:extLst>
                    <a:ext uri="{9D8B030D-6E8A-4147-A177-3AD203B41FA5}">
                      <a16:colId xmlns:a16="http://schemas.microsoft.com/office/drawing/2014/main" val="1649102862"/>
                    </a:ext>
                  </a:extLst>
                </a:gridCol>
                <a:gridCol w="658368">
                  <a:extLst>
                    <a:ext uri="{9D8B030D-6E8A-4147-A177-3AD203B41FA5}">
                      <a16:colId xmlns:a16="http://schemas.microsoft.com/office/drawing/2014/main" val="3073289201"/>
                    </a:ext>
                  </a:extLst>
                </a:gridCol>
                <a:gridCol w="658368">
                  <a:extLst>
                    <a:ext uri="{9D8B030D-6E8A-4147-A177-3AD203B41FA5}">
                      <a16:colId xmlns:a16="http://schemas.microsoft.com/office/drawing/2014/main" val="4105560135"/>
                    </a:ext>
                  </a:extLst>
                </a:gridCol>
                <a:gridCol w="658368">
                  <a:extLst>
                    <a:ext uri="{9D8B030D-6E8A-4147-A177-3AD203B41FA5}">
                      <a16:colId xmlns:a16="http://schemas.microsoft.com/office/drawing/2014/main" val="2793163521"/>
                    </a:ext>
                  </a:extLst>
                </a:gridCol>
                <a:gridCol w="658368">
                  <a:extLst>
                    <a:ext uri="{9D8B030D-6E8A-4147-A177-3AD203B41FA5}">
                      <a16:colId xmlns:a16="http://schemas.microsoft.com/office/drawing/2014/main" val="163702966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609351564"/>
                  </a:ext>
                </a:extLst>
              </a:tr>
              <a:tr h="370840">
                <a:tc>
                  <a:txBody>
                    <a:bodyPr/>
                    <a:lstStyle/>
                    <a:p>
                      <a:r>
                        <a:rPr lang="en-US" sz="1000" b="1"/>
                        <a:t>Tokio Marine America - 2019-11-18 17:05:27</a:t>
                      </a:r>
                      <a:r>
                        <a:rPr lang="en-US" sz="1000"/>
                        <a:t>
 Pasadena employee, Medalit, delivered a grant to one of our education partners, @Hillsides. The money will go towards the quality comprehensive services and advocacy that Hillsides provides to children and families in need.</a:t>
                      </a:r>
                    </a:p>
                  </a:txBody>
                  <a:tcPr/>
                </a:tc>
                <a:tc>
                  <a:txBody>
                    <a:bodyPr/>
                    <a:lstStyle/>
                    <a:p>
                      <a:r>
                        <a:rPr lang="en-US" sz="1000"/>
                        <a:t>16</a:t>
                      </a:r>
                    </a:p>
                  </a:txBody>
                  <a:tcPr/>
                </a:tc>
                <a:tc>
                  <a:txBody>
                    <a:bodyPr/>
                    <a:lstStyle/>
                    <a:p>
                      <a:r>
                        <a:rPr lang="en-US" sz="1000"/>
                        <a:t>13</a:t>
                      </a:r>
                    </a:p>
                  </a:txBody>
                  <a:tcPr/>
                </a:tc>
                <a:tc>
                  <a:txBody>
                    <a:bodyPr/>
                    <a:lstStyle/>
                    <a:p>
                      <a:r>
                        <a:rPr lang="en-US" sz="1000"/>
                        <a:t>1</a:t>
                      </a:r>
                    </a:p>
                  </a:txBody>
                  <a:tcPr/>
                </a:tc>
                <a:tc>
                  <a:txBody>
                    <a:bodyPr/>
                    <a:lstStyle/>
                    <a:p>
                      <a:r>
                        <a:rPr lang="en-US" sz="1000"/>
                        <a:t>2</a:t>
                      </a:r>
                    </a:p>
                  </a:txBody>
                  <a:tcPr/>
                </a:tc>
                <a:tc>
                  <a:txBody>
                    <a:bodyPr/>
                    <a:lstStyle/>
                    <a:p>
                      <a:r>
                        <a:rPr lang="en-US" sz="1000"/>
                        <a:t>5.0314 %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284193457"/>
                  </a:ext>
                </a:extLst>
              </a:tr>
              <a:tr h="370840">
                <a:tc>
                  <a:txBody>
                    <a:bodyPr/>
                    <a:lstStyle/>
                    <a:p>
                      <a:r>
                        <a:rPr lang="en-US" sz="1000" b="1"/>
                        <a:t>Tokio Marine America - 2019-11-12 19:05:54</a:t>
                      </a:r>
                      <a:r>
                        <a:rPr lang="en-US" sz="1000"/>
                        <a:t>
 Our #TeamTMA Emerging Leaders Program participants wrapped up a successful presentation of their process improvement project last week in #NYC! We’re looking forward to our next group of ELP recruits for 2020!</a:t>
                      </a:r>
                    </a:p>
                  </a:txBody>
                  <a:tcPr/>
                </a:tc>
                <a:tc>
                  <a:txBody>
                    <a:bodyPr/>
                    <a:lstStyle/>
                    <a:p>
                      <a:r>
                        <a:rPr lang="en-US" sz="1000"/>
                        <a:t>13</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4.0752 %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631580227"/>
                  </a:ext>
                </a:extLst>
              </a:tr>
              <a:tr h="370840">
                <a:tc>
                  <a:txBody>
                    <a:bodyPr/>
                    <a:lstStyle/>
                    <a:p>
                      <a:r>
                        <a:rPr lang="en-US" sz="1000" b="1"/>
                        <a:t>Tokio Marine America - 2019-11-27 16:30:50</a:t>
                      </a:r>
                      <a:r>
                        <a:rPr lang="en-US" sz="1000"/>
                        <a:t>
 To celebrate #Thanksgiving, all TMA offices will close at 12:00 p.m. local time and reopen on Monday, December 2nd. Enjoy your pumpkin pies and mashed potatoes!</a:t>
                      </a:r>
                    </a:p>
                  </a:txBody>
                  <a:tcPr/>
                </a:tc>
                <a:tc>
                  <a:txBody>
                    <a:bodyPr/>
                    <a:lstStyle/>
                    <a:p>
                      <a:r>
                        <a:rPr lang="en-US" sz="1000"/>
                        <a:t>11</a:t>
                      </a:r>
                    </a:p>
                  </a:txBody>
                  <a:tcPr/>
                </a:tc>
                <a:tc>
                  <a:txBody>
                    <a:bodyPr/>
                    <a:lstStyle/>
                    <a:p>
                      <a:r>
                        <a:rPr lang="en-US" sz="1000"/>
                        <a:t>8</a:t>
                      </a:r>
                    </a:p>
                  </a:txBody>
                  <a:tcPr/>
                </a:tc>
                <a:tc>
                  <a:txBody>
                    <a:bodyPr/>
                    <a:lstStyle/>
                    <a:p>
                      <a:r>
                        <a:rPr lang="en-US" sz="1000"/>
                        <a:t>0</a:t>
                      </a:r>
                    </a:p>
                  </a:txBody>
                  <a:tcPr/>
                </a:tc>
                <a:tc>
                  <a:txBody>
                    <a:bodyPr/>
                    <a:lstStyle/>
                    <a:p>
                      <a:r>
                        <a:rPr lang="en-US" sz="1000"/>
                        <a:t>3</a:t>
                      </a:r>
                    </a:p>
                  </a:txBody>
                  <a:tcPr/>
                </a:tc>
                <a:tc>
                  <a:txBody>
                    <a:bodyPr/>
                    <a:lstStyle/>
                    <a:p>
                      <a:r>
                        <a:rPr lang="en-US" sz="1000"/>
                        <a:t>3.4591 %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906487534"/>
                  </a:ext>
                </a:extLst>
              </a:tr>
            </a:tbl>
          </a:graphicData>
        </a:graphic>
      </p:graphicFrame>
      <p:sp>
        <p:nvSpPr>
          <p:cNvPr id="4" name="Text Placeholder 3">
            <a:extLst>
              <a:ext uri="{FF2B5EF4-FFF2-40B4-BE49-F238E27FC236}">
                <a16:creationId xmlns:a16="http://schemas.microsoft.com/office/drawing/2014/main" id="{1B71487D-0D7A-44F4-A8EE-FFD19FC7662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27534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A4ED-22A6-4376-9430-DAF76952718E}"/>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4E82A8AA-658A-4AEF-9975-80FA35DE4DAD}"/>
              </a:ext>
            </a:extLst>
          </p:cNvPr>
          <p:cNvGraphicFramePr>
            <a:graphicFrameLocks noGrp="1"/>
          </p:cNvGraphicFramePr>
          <p:nvPr>
            <p:ph type="tbl" sz="quarter" idx="13"/>
            <p:extLst>
              <p:ext uri="{D42A27DB-BD31-4B8C-83A1-F6EECF244321}">
                <p14:modId xmlns:p14="http://schemas.microsoft.com/office/powerpoint/2010/main" val="1089633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21918915"/>
                    </a:ext>
                  </a:extLst>
                </a:gridCol>
                <a:gridCol w="493776">
                  <a:extLst>
                    <a:ext uri="{9D8B030D-6E8A-4147-A177-3AD203B41FA5}">
                      <a16:colId xmlns:a16="http://schemas.microsoft.com/office/drawing/2014/main" val="3157455584"/>
                    </a:ext>
                  </a:extLst>
                </a:gridCol>
                <a:gridCol w="493776">
                  <a:extLst>
                    <a:ext uri="{9D8B030D-6E8A-4147-A177-3AD203B41FA5}">
                      <a16:colId xmlns:a16="http://schemas.microsoft.com/office/drawing/2014/main" val="1294475159"/>
                    </a:ext>
                  </a:extLst>
                </a:gridCol>
                <a:gridCol w="493776">
                  <a:extLst>
                    <a:ext uri="{9D8B030D-6E8A-4147-A177-3AD203B41FA5}">
                      <a16:colId xmlns:a16="http://schemas.microsoft.com/office/drawing/2014/main" val="66224348"/>
                    </a:ext>
                  </a:extLst>
                </a:gridCol>
                <a:gridCol w="493776">
                  <a:extLst>
                    <a:ext uri="{9D8B030D-6E8A-4147-A177-3AD203B41FA5}">
                      <a16:colId xmlns:a16="http://schemas.microsoft.com/office/drawing/2014/main" val="2120596338"/>
                    </a:ext>
                  </a:extLst>
                </a:gridCol>
                <a:gridCol w="493776">
                  <a:extLst>
                    <a:ext uri="{9D8B030D-6E8A-4147-A177-3AD203B41FA5}">
                      <a16:colId xmlns:a16="http://schemas.microsoft.com/office/drawing/2014/main" val="2463408099"/>
                    </a:ext>
                  </a:extLst>
                </a:gridCol>
                <a:gridCol w="493776">
                  <a:extLst>
                    <a:ext uri="{9D8B030D-6E8A-4147-A177-3AD203B41FA5}">
                      <a16:colId xmlns:a16="http://schemas.microsoft.com/office/drawing/2014/main" val="1128250477"/>
                    </a:ext>
                  </a:extLst>
                </a:gridCol>
                <a:gridCol w="493776">
                  <a:extLst>
                    <a:ext uri="{9D8B030D-6E8A-4147-A177-3AD203B41FA5}">
                      <a16:colId xmlns:a16="http://schemas.microsoft.com/office/drawing/2014/main" val="2779035316"/>
                    </a:ext>
                  </a:extLst>
                </a:gridCol>
                <a:gridCol w="493776">
                  <a:extLst>
                    <a:ext uri="{9D8B030D-6E8A-4147-A177-3AD203B41FA5}">
                      <a16:colId xmlns:a16="http://schemas.microsoft.com/office/drawing/2014/main" val="3707121646"/>
                    </a:ext>
                  </a:extLst>
                </a:gridCol>
                <a:gridCol w="493776">
                  <a:extLst>
                    <a:ext uri="{9D8B030D-6E8A-4147-A177-3AD203B41FA5}">
                      <a16:colId xmlns:a16="http://schemas.microsoft.com/office/drawing/2014/main" val="457357455"/>
                    </a:ext>
                  </a:extLst>
                </a:gridCol>
                <a:gridCol w="493776">
                  <a:extLst>
                    <a:ext uri="{9D8B030D-6E8A-4147-A177-3AD203B41FA5}">
                      <a16:colId xmlns:a16="http://schemas.microsoft.com/office/drawing/2014/main" val="2718195805"/>
                    </a:ext>
                  </a:extLst>
                </a:gridCol>
                <a:gridCol w="493776">
                  <a:extLst>
                    <a:ext uri="{9D8B030D-6E8A-4147-A177-3AD203B41FA5}">
                      <a16:colId xmlns:a16="http://schemas.microsoft.com/office/drawing/2014/main" val="254629311"/>
                    </a:ext>
                  </a:extLst>
                </a:gridCol>
                <a:gridCol w="493776">
                  <a:extLst>
                    <a:ext uri="{9D8B030D-6E8A-4147-A177-3AD203B41FA5}">
                      <a16:colId xmlns:a16="http://schemas.microsoft.com/office/drawing/2014/main" val="1940575945"/>
                    </a:ext>
                  </a:extLst>
                </a:gridCol>
                <a:gridCol w="493776">
                  <a:extLst>
                    <a:ext uri="{9D8B030D-6E8A-4147-A177-3AD203B41FA5}">
                      <a16:colId xmlns:a16="http://schemas.microsoft.com/office/drawing/2014/main" val="161464609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24086756"/>
                  </a:ext>
                </a:extLst>
              </a:tr>
              <a:tr h="370840">
                <a:tc>
                  <a:txBody>
                    <a:bodyPr/>
                    <a:lstStyle/>
                    <a:p>
                      <a:r>
                        <a:rPr lang="en-US" sz="1000"/>
                        <a:t>TMAmerica</a:t>
                      </a:r>
                    </a:p>
                  </a:txBody>
                  <a:tcPr/>
                </a:tc>
                <a:tc>
                  <a:txBody>
                    <a:bodyPr/>
                    <a:lstStyle/>
                    <a:p>
                      <a:r>
                        <a:rPr lang="en-US" sz="1000"/>
                        <a:t>159</a:t>
                      </a:r>
                    </a:p>
                  </a:txBody>
                  <a:tcPr/>
                </a:tc>
                <a:tc>
                  <a:txBody>
                    <a:bodyPr/>
                    <a:lstStyle/>
                    <a:p>
                      <a:r>
                        <a:rPr lang="en-US" sz="1000"/>
                        <a:t>5</a:t>
                      </a:r>
                    </a:p>
                  </a:txBody>
                  <a:tcPr/>
                </a:tc>
                <a:tc>
                  <a:txBody>
                    <a:bodyPr/>
                    <a:lstStyle/>
                    <a:p>
                      <a:r>
                        <a:rPr lang="en-US" sz="1000"/>
                        <a:t>17</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19</a:t>
                      </a:r>
                    </a:p>
                  </a:txBody>
                  <a:tcPr/>
                </a:tc>
                <a:tc>
                  <a:txBody>
                    <a:bodyPr/>
                    <a:lstStyle/>
                    <a:p>
                      <a:r>
                        <a:rPr lang="en-US" sz="1000"/>
                        <a:t>76</a:t>
                      </a:r>
                    </a:p>
                  </a:txBody>
                  <a:tcPr/>
                </a:tc>
                <a:tc>
                  <a:txBody>
                    <a:bodyPr/>
                    <a:lstStyle/>
                    <a:p>
                      <a:r>
                        <a:rPr lang="en-US" sz="1000"/>
                        <a:t>1</a:t>
                      </a:r>
                    </a:p>
                  </a:txBody>
                  <a:tcPr/>
                </a:tc>
                <a:tc>
                  <a:txBody>
                    <a:bodyPr/>
                    <a:lstStyle/>
                    <a:p>
                      <a:r>
                        <a:rPr lang="en-US" sz="1000"/>
                        <a:t>2</a:t>
                      </a:r>
                    </a:p>
                  </a:txBody>
                  <a:tcPr/>
                </a:tc>
                <a:tc>
                  <a:txBody>
                    <a:bodyPr/>
                    <a:lstStyle/>
                    <a:p>
                      <a:r>
                        <a:rPr lang="en-US" sz="1000"/>
                        <a:t>3.6199 %</a:t>
                      </a:r>
                    </a:p>
                  </a:txBody>
                  <a:tcPr/>
                </a:tc>
                <a:tc>
                  <a:txBody>
                    <a:bodyPr/>
                    <a:lstStyle/>
                    <a:p>
                      <a:r>
                        <a:rPr lang="en-US" sz="1000"/>
                        <a:t>0.0 %</a:t>
                      </a:r>
                    </a:p>
                  </a:txBody>
                  <a:tcPr/>
                </a:tc>
                <a:extLst>
                  <a:ext uri="{0D108BD9-81ED-4DB2-BD59-A6C34878D82A}">
                    <a16:rowId xmlns:a16="http://schemas.microsoft.com/office/drawing/2014/main" val="2245473718"/>
                  </a:ext>
                </a:extLst>
              </a:tr>
            </a:tbl>
          </a:graphicData>
        </a:graphic>
      </p:graphicFrame>
      <p:sp>
        <p:nvSpPr>
          <p:cNvPr id="4" name="Text Placeholder 3">
            <a:extLst>
              <a:ext uri="{FF2B5EF4-FFF2-40B4-BE49-F238E27FC236}">
                <a16:creationId xmlns:a16="http://schemas.microsoft.com/office/drawing/2014/main" id="{6FD91EA5-A326-4481-B915-6F256569A31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934931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5732C-CDE6-4451-840A-6E100A350218}"/>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A8265CE8-2C3D-4E3C-A113-75B81E49237A}"/>
              </a:ext>
            </a:extLst>
          </p:cNvPr>
          <p:cNvGraphicFramePr>
            <a:graphicFrameLocks noGrp="1"/>
          </p:cNvGraphicFramePr>
          <p:nvPr>
            <p:ph type="chart" sz="quarter" idx="13"/>
            <p:extLst>
              <p:ext uri="{D42A27DB-BD31-4B8C-83A1-F6EECF244321}">
                <p14:modId xmlns:p14="http://schemas.microsoft.com/office/powerpoint/2010/main" val="1712469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BA1DBA-4AEC-4534-B7BB-98413049B89B}"/>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70042A9B-1BD7-477A-87C2-20F69829E7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8225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6AD59-192D-472E-8973-31F2E26EA7B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287ED88B-8443-42DE-8E36-E47891011DC7}"/>
              </a:ext>
            </a:extLst>
          </p:cNvPr>
          <p:cNvGraphicFramePr>
            <a:graphicFrameLocks noGrp="1"/>
          </p:cNvGraphicFramePr>
          <p:nvPr>
            <p:ph type="chart" sz="quarter" idx="13"/>
            <p:extLst>
              <p:ext uri="{D42A27DB-BD31-4B8C-83A1-F6EECF244321}">
                <p14:modId xmlns:p14="http://schemas.microsoft.com/office/powerpoint/2010/main" val="3714228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DE4F26-A9CA-47EF-B981-9E03D870B6FE}"/>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1FBDF0E1-729C-48F0-B392-A9AFB918F1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2982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C89A3-301C-4F7B-BA5A-BE0BD97DC98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6AA52D89-9100-4EC5-A981-E3AB0D3D9DA9}"/>
              </a:ext>
            </a:extLst>
          </p:cNvPr>
          <p:cNvGraphicFramePr>
            <a:graphicFrameLocks noGrp="1"/>
          </p:cNvGraphicFramePr>
          <p:nvPr>
            <p:ph type="chart" sz="quarter" idx="13"/>
            <p:extLst>
              <p:ext uri="{D42A27DB-BD31-4B8C-83A1-F6EECF244321}">
                <p14:modId xmlns:p14="http://schemas.microsoft.com/office/powerpoint/2010/main" val="1416118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071164-DF38-41DD-8D81-54042DF91F12}"/>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F68B0550-8B6A-4759-835E-1AFB1B6502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206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24C9F-1403-4058-ABA3-A42E67DA4B96}"/>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85575FD-7EBF-4315-8929-C14263DFE749}"/>
              </a:ext>
            </a:extLst>
          </p:cNvPr>
          <p:cNvGraphicFramePr>
            <a:graphicFrameLocks noGrp="1"/>
          </p:cNvGraphicFramePr>
          <p:nvPr>
            <p:ph type="tbl" sz="quarter" idx="13"/>
            <p:extLst>
              <p:ext uri="{D42A27DB-BD31-4B8C-83A1-F6EECF244321}">
                <p14:modId xmlns:p14="http://schemas.microsoft.com/office/powerpoint/2010/main" val="577116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751630140"/>
                    </a:ext>
                  </a:extLst>
                </a:gridCol>
                <a:gridCol w="411480">
                  <a:extLst>
                    <a:ext uri="{9D8B030D-6E8A-4147-A177-3AD203B41FA5}">
                      <a16:colId xmlns:a16="http://schemas.microsoft.com/office/drawing/2014/main" val="1266025045"/>
                    </a:ext>
                  </a:extLst>
                </a:gridCol>
                <a:gridCol w="822960">
                  <a:extLst>
                    <a:ext uri="{9D8B030D-6E8A-4147-A177-3AD203B41FA5}">
                      <a16:colId xmlns:a16="http://schemas.microsoft.com/office/drawing/2014/main" val="2879704146"/>
                    </a:ext>
                  </a:extLst>
                </a:gridCol>
                <a:gridCol w="822960">
                  <a:extLst>
                    <a:ext uri="{9D8B030D-6E8A-4147-A177-3AD203B41FA5}">
                      <a16:colId xmlns:a16="http://schemas.microsoft.com/office/drawing/2014/main" val="2891677011"/>
                    </a:ext>
                  </a:extLst>
                </a:gridCol>
                <a:gridCol w="822960">
                  <a:extLst>
                    <a:ext uri="{9D8B030D-6E8A-4147-A177-3AD203B41FA5}">
                      <a16:colId xmlns:a16="http://schemas.microsoft.com/office/drawing/2014/main" val="3678960015"/>
                    </a:ext>
                  </a:extLst>
                </a:gridCol>
                <a:gridCol w="822960">
                  <a:extLst>
                    <a:ext uri="{9D8B030D-6E8A-4147-A177-3AD203B41FA5}">
                      <a16:colId xmlns:a16="http://schemas.microsoft.com/office/drawing/2014/main" val="1375016887"/>
                    </a:ext>
                  </a:extLst>
                </a:gridCol>
                <a:gridCol w="822960">
                  <a:extLst>
                    <a:ext uri="{9D8B030D-6E8A-4147-A177-3AD203B41FA5}">
                      <a16:colId xmlns:a16="http://schemas.microsoft.com/office/drawing/2014/main" val="250222822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170811673"/>
                  </a:ext>
                </a:extLst>
              </a:tr>
              <a:tr h="370840">
                <a:tc>
                  <a:txBody>
                    <a:bodyPr/>
                    <a:lstStyle/>
                    <a:p>
                      <a:r>
                        <a:rPr lang="en-US" sz="1000" b="1"/>
                        <a:t>@TokioMAmerica - 2019-11-12 18:55:52</a:t>
                      </a:r>
                      <a:r>
                        <a:rPr lang="en-US" sz="1000"/>
                        <a:t>
 Congratulations to our Emerging Leaders Program participants for completing and presenting their process improvement project in #NYC. We’re looking forward to hearing from #TeamTMA's next round of ELP recruits in 2020. https://t.co/r86A5aLUBy</a:t>
                      </a:r>
                    </a:p>
                  </a:txBody>
                  <a:tcPr/>
                </a:tc>
                <a:tc>
                  <a:txBody>
                    <a:bodyPr/>
                    <a:lstStyle/>
                    <a:p>
                      <a:r>
                        <a:rPr lang="en-US" sz="1000"/>
                        <a:t>11/21/2019 18:14:23</a:t>
                      </a:r>
                    </a:p>
                  </a:txBody>
                  <a:tcPr/>
                </a:tc>
                <a:tc>
                  <a:txBody>
                    <a:bodyPr/>
                    <a:lstStyle/>
                    <a:p>
                      <a:r>
                        <a:rPr lang="en-US" sz="1000"/>
                        <a:t>No</a:t>
                      </a:r>
                    </a:p>
                  </a:txBody>
                  <a:tcPr/>
                </a:tc>
                <a:tc>
                  <a:txBody>
                    <a:bodyPr/>
                    <a:lstStyle/>
                    <a:p>
                      <a:r>
                        <a:rPr lang="en-US" sz="1000"/>
                        <a:t>2</a:t>
                      </a:r>
                    </a:p>
                  </a:txBody>
                  <a:tcPr/>
                </a:tc>
                <a:tc>
                  <a:txBody>
                    <a:bodyPr/>
                    <a:lstStyle/>
                    <a:p>
                      <a:r>
                        <a:rPr lang="en-US" sz="1000"/>
                        <a:t>14</a:t>
                      </a:r>
                    </a:p>
                  </a:txBody>
                  <a:tcPr/>
                </a:tc>
                <a:tc>
                  <a:txBody>
                    <a:bodyPr/>
                    <a:lstStyle/>
                    <a:p>
                      <a:r>
                        <a:rPr lang="en-US" sz="1000"/>
                        <a:t>1</a:t>
                      </a:r>
                    </a:p>
                  </a:txBody>
                  <a:tcPr/>
                </a:tc>
                <a:tc>
                  <a:txBody>
                    <a:bodyPr/>
                    <a:lstStyle/>
                    <a:p>
                      <a:r>
                        <a:rPr lang="en-US" sz="1000"/>
                        <a:t>10.8974 %</a:t>
                      </a:r>
                    </a:p>
                  </a:txBody>
                  <a:tcPr/>
                </a:tc>
                <a:extLst>
                  <a:ext uri="{0D108BD9-81ED-4DB2-BD59-A6C34878D82A}">
                    <a16:rowId xmlns:a16="http://schemas.microsoft.com/office/drawing/2014/main" val="107403269"/>
                  </a:ext>
                </a:extLst>
              </a:tr>
              <a:tr h="370840">
                <a:tc>
                  <a:txBody>
                    <a:bodyPr/>
                    <a:lstStyle/>
                    <a:p>
                      <a:r>
                        <a:rPr lang="en-US" sz="1000" b="1"/>
                        <a:t>@TokioMAmerica - 2019-11-06 21:20:51</a:t>
                      </a:r>
                      <a:r>
                        <a:rPr lang="en-US" sz="1000"/>
                        <a:t>
 Our Pasadena, CA office is #hiring an experienced Litigation Specialist to join the team. #ApplyToday and jump into the next phase of your career. https://t.co/Wm4Bnoeto4 https://t.co/GVhPNZO7YB</a:t>
                      </a:r>
                    </a:p>
                  </a:txBody>
                  <a:tcPr/>
                </a:tc>
                <a:tc>
                  <a:txBody>
                    <a:bodyPr/>
                    <a:lstStyle/>
                    <a:p>
                      <a:r>
                        <a:rPr lang="en-US" sz="1000"/>
                        <a:t>11/12/2019 18:21:50</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5.8065 %</a:t>
                      </a:r>
                    </a:p>
                  </a:txBody>
                  <a:tcPr/>
                </a:tc>
                <a:extLst>
                  <a:ext uri="{0D108BD9-81ED-4DB2-BD59-A6C34878D82A}">
                    <a16:rowId xmlns:a16="http://schemas.microsoft.com/office/drawing/2014/main" val="3884993699"/>
                  </a:ext>
                </a:extLst>
              </a:tr>
              <a:tr h="370840">
                <a:tc>
                  <a:txBody>
                    <a:bodyPr/>
                    <a:lstStyle/>
                    <a:p>
                      <a:r>
                        <a:rPr lang="en-US" sz="1000" b="1"/>
                        <a:t>@TokioMAmerica - 2019-11-08 17:45:12</a:t>
                      </a:r>
                      <a:r>
                        <a:rPr lang="en-US" sz="1000"/>
                        <a:t>
 The Wounded Warrior Project helps give independence to America's wounded veterans. For the month of November, #TeamTMA is fundraising for @wwp to support wounded warriors and their families. https://t.co/DA7PGSqohG</a:t>
                      </a:r>
                    </a:p>
                  </a:txBody>
                  <a:tcPr/>
                </a:tc>
                <a:tc>
                  <a:txBody>
                    <a:bodyPr/>
                    <a:lstStyle/>
                    <a:p>
                      <a:r>
                        <a:rPr lang="en-US" sz="1000"/>
                        <a:t>11/12/2019 18:21:50</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5.1282 %</a:t>
                      </a:r>
                    </a:p>
                  </a:txBody>
                  <a:tcPr/>
                </a:tc>
                <a:extLst>
                  <a:ext uri="{0D108BD9-81ED-4DB2-BD59-A6C34878D82A}">
                    <a16:rowId xmlns:a16="http://schemas.microsoft.com/office/drawing/2014/main" val="1850348137"/>
                  </a:ext>
                </a:extLst>
              </a:tr>
            </a:tbl>
          </a:graphicData>
        </a:graphic>
      </p:graphicFrame>
      <p:sp>
        <p:nvSpPr>
          <p:cNvPr id="4" name="Text Placeholder 3">
            <a:extLst>
              <a:ext uri="{FF2B5EF4-FFF2-40B4-BE49-F238E27FC236}">
                <a16:creationId xmlns:a16="http://schemas.microsoft.com/office/drawing/2014/main" id="{06DE498A-7CCC-465F-8247-E70CFEBA656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082289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4744E-273C-40DA-B128-E69539DA2FBA}"/>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1C27DA69-6654-4FBC-BB4B-C1F523FAA0B6}"/>
              </a:ext>
            </a:extLst>
          </p:cNvPr>
          <p:cNvGraphicFramePr>
            <a:graphicFrameLocks noGrp="1"/>
          </p:cNvGraphicFramePr>
          <p:nvPr>
            <p:ph type="tbl" sz="quarter" idx="13"/>
            <p:extLst>
              <p:ext uri="{D42A27DB-BD31-4B8C-83A1-F6EECF244321}">
                <p14:modId xmlns:p14="http://schemas.microsoft.com/office/powerpoint/2010/main" val="1185880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98322101"/>
                    </a:ext>
                  </a:extLst>
                </a:gridCol>
                <a:gridCol w="452628">
                  <a:extLst>
                    <a:ext uri="{9D8B030D-6E8A-4147-A177-3AD203B41FA5}">
                      <a16:colId xmlns:a16="http://schemas.microsoft.com/office/drawing/2014/main" val="2934949429"/>
                    </a:ext>
                  </a:extLst>
                </a:gridCol>
                <a:gridCol w="452628">
                  <a:extLst>
                    <a:ext uri="{9D8B030D-6E8A-4147-A177-3AD203B41FA5}">
                      <a16:colId xmlns:a16="http://schemas.microsoft.com/office/drawing/2014/main" val="2771992977"/>
                    </a:ext>
                  </a:extLst>
                </a:gridCol>
                <a:gridCol w="452628">
                  <a:extLst>
                    <a:ext uri="{9D8B030D-6E8A-4147-A177-3AD203B41FA5}">
                      <a16:colId xmlns:a16="http://schemas.microsoft.com/office/drawing/2014/main" val="983780564"/>
                    </a:ext>
                  </a:extLst>
                </a:gridCol>
                <a:gridCol w="452628">
                  <a:extLst>
                    <a:ext uri="{9D8B030D-6E8A-4147-A177-3AD203B41FA5}">
                      <a16:colId xmlns:a16="http://schemas.microsoft.com/office/drawing/2014/main" val="976554292"/>
                    </a:ext>
                  </a:extLst>
                </a:gridCol>
                <a:gridCol w="452628">
                  <a:extLst>
                    <a:ext uri="{9D8B030D-6E8A-4147-A177-3AD203B41FA5}">
                      <a16:colId xmlns:a16="http://schemas.microsoft.com/office/drawing/2014/main" val="2833308519"/>
                    </a:ext>
                  </a:extLst>
                </a:gridCol>
                <a:gridCol w="452628">
                  <a:extLst>
                    <a:ext uri="{9D8B030D-6E8A-4147-A177-3AD203B41FA5}">
                      <a16:colId xmlns:a16="http://schemas.microsoft.com/office/drawing/2014/main" val="297472751"/>
                    </a:ext>
                  </a:extLst>
                </a:gridCol>
                <a:gridCol w="452628">
                  <a:extLst>
                    <a:ext uri="{9D8B030D-6E8A-4147-A177-3AD203B41FA5}">
                      <a16:colId xmlns:a16="http://schemas.microsoft.com/office/drawing/2014/main" val="3165260818"/>
                    </a:ext>
                  </a:extLst>
                </a:gridCol>
                <a:gridCol w="452628">
                  <a:extLst>
                    <a:ext uri="{9D8B030D-6E8A-4147-A177-3AD203B41FA5}">
                      <a16:colId xmlns:a16="http://schemas.microsoft.com/office/drawing/2014/main" val="2226993929"/>
                    </a:ext>
                  </a:extLst>
                </a:gridCol>
                <a:gridCol w="452628">
                  <a:extLst>
                    <a:ext uri="{9D8B030D-6E8A-4147-A177-3AD203B41FA5}">
                      <a16:colId xmlns:a16="http://schemas.microsoft.com/office/drawing/2014/main" val="1269254872"/>
                    </a:ext>
                  </a:extLst>
                </a:gridCol>
                <a:gridCol w="452628">
                  <a:extLst>
                    <a:ext uri="{9D8B030D-6E8A-4147-A177-3AD203B41FA5}">
                      <a16:colId xmlns:a16="http://schemas.microsoft.com/office/drawing/2014/main" val="1705725112"/>
                    </a:ext>
                  </a:extLst>
                </a:gridCol>
                <a:gridCol w="452628">
                  <a:extLst>
                    <a:ext uri="{9D8B030D-6E8A-4147-A177-3AD203B41FA5}">
                      <a16:colId xmlns:a16="http://schemas.microsoft.com/office/drawing/2014/main" val="1801200663"/>
                    </a:ext>
                  </a:extLst>
                </a:gridCol>
                <a:gridCol w="452628">
                  <a:extLst>
                    <a:ext uri="{9D8B030D-6E8A-4147-A177-3AD203B41FA5}">
                      <a16:colId xmlns:a16="http://schemas.microsoft.com/office/drawing/2014/main" val="2482863710"/>
                    </a:ext>
                  </a:extLst>
                </a:gridCol>
                <a:gridCol w="452628">
                  <a:extLst>
                    <a:ext uri="{9D8B030D-6E8A-4147-A177-3AD203B41FA5}">
                      <a16:colId xmlns:a16="http://schemas.microsoft.com/office/drawing/2014/main" val="709935446"/>
                    </a:ext>
                  </a:extLst>
                </a:gridCol>
                <a:gridCol w="452628">
                  <a:extLst>
                    <a:ext uri="{9D8B030D-6E8A-4147-A177-3AD203B41FA5}">
                      <a16:colId xmlns:a16="http://schemas.microsoft.com/office/drawing/2014/main" val="688310343"/>
                    </a:ext>
                  </a:extLst>
                </a:gridCol>
                <a:gridCol w="452628">
                  <a:extLst>
                    <a:ext uri="{9D8B030D-6E8A-4147-A177-3AD203B41FA5}">
                      <a16:colId xmlns:a16="http://schemas.microsoft.com/office/drawing/2014/main" val="2564070012"/>
                    </a:ext>
                  </a:extLst>
                </a:gridCol>
                <a:gridCol w="452628">
                  <a:extLst>
                    <a:ext uri="{9D8B030D-6E8A-4147-A177-3AD203B41FA5}">
                      <a16:colId xmlns:a16="http://schemas.microsoft.com/office/drawing/2014/main" val="184183414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Post Likes</a:t>
                      </a:r>
                    </a:p>
                  </a:txBody>
                  <a:tcPr/>
                </a:tc>
                <a:tc>
                  <a:txBody>
                    <a:bodyPr/>
                    <a:lstStyle/>
                    <a:p>
                      <a:r>
                        <a:rPr lang="en-US" sz="1000"/>
                        <a:t>Avg. Post Likes</a:t>
                      </a:r>
                    </a:p>
                  </a:txBody>
                  <a:tcPr/>
                </a:tc>
                <a:tc>
                  <a:txBody>
                    <a:bodyPr/>
                    <a:lstStyle/>
                    <a:p>
                      <a:r>
                        <a:rPr lang="en-US" sz="1000"/>
                        <a:t>Post Comments</a:t>
                      </a:r>
                    </a:p>
                  </a:txBody>
                  <a:tcPr/>
                </a:tc>
                <a:tc>
                  <a:txBody>
                    <a:bodyPr/>
                    <a:lstStyle/>
                    <a:p>
                      <a:r>
                        <a:rPr lang="en-US" sz="1000"/>
                        <a:t>Avg. Post Comments</a:t>
                      </a:r>
                    </a:p>
                  </a:txBody>
                  <a:tcPr/>
                </a:tc>
                <a:tc>
                  <a:txBody>
                    <a:bodyPr/>
                    <a:lstStyle/>
                    <a:p>
                      <a:r>
                        <a:rPr lang="en-US" sz="1000"/>
                        <a:t>Post Shares</a:t>
                      </a:r>
                    </a:p>
                  </a:txBody>
                  <a:tcPr/>
                </a:tc>
                <a:tc>
                  <a:txBody>
                    <a:bodyPr/>
                    <a:lstStyle/>
                    <a:p>
                      <a:r>
                        <a:rPr lang="en-US" sz="1000"/>
                        <a:t>Avg. Post Shares</a:t>
                      </a:r>
                    </a:p>
                  </a:txBody>
                  <a:tcPr/>
                </a:tc>
                <a:tc>
                  <a:txBody>
                    <a:bodyPr/>
                    <a:lstStyle/>
                    <a:p>
                      <a:r>
                        <a:rPr lang="en-US" sz="1000"/>
                        <a:t>Post Clicks</a:t>
                      </a:r>
                    </a:p>
                  </a:txBody>
                  <a:tcPr/>
                </a:tc>
                <a:tc>
                  <a:txBody>
                    <a:bodyPr/>
                    <a:lstStyle/>
                    <a:p>
                      <a:r>
                        <a:rPr lang="en-US" sz="1000"/>
                        <a:t>Avg. Post Clicks</a:t>
                      </a:r>
                    </a:p>
                  </a:txBody>
                  <a:tcPr/>
                </a:tc>
                <a:tc>
                  <a:txBody>
                    <a:bodyPr/>
                    <a:lstStyle/>
                    <a:p>
                      <a:r>
                        <a:rPr lang="en-US" sz="1000"/>
                        <a:t>Post Impressions</a:t>
                      </a:r>
                    </a:p>
                  </a:txBody>
                  <a:tcPr/>
                </a:tc>
                <a:tc>
                  <a:txBody>
                    <a:bodyPr/>
                    <a:lstStyle/>
                    <a:p>
                      <a:r>
                        <a:rPr lang="en-US" sz="1000"/>
                        <a:t>Avg. Post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483756841"/>
                  </a:ext>
                </a:extLst>
              </a:tr>
              <a:tr h="370840">
                <a:tc>
                  <a:txBody>
                    <a:bodyPr/>
                    <a:lstStyle/>
                    <a:p>
                      <a:r>
                        <a:rPr lang="en-US" sz="1000"/>
                        <a:t>Tokio Marine America</a:t>
                      </a:r>
                    </a:p>
                  </a:txBody>
                  <a:tcPr/>
                </a:tc>
                <a:tc>
                  <a:txBody>
                    <a:bodyPr/>
                    <a:lstStyle/>
                    <a:p>
                      <a:r>
                        <a:rPr lang="en-US" sz="1000"/>
                        <a:t>13524</a:t>
                      </a:r>
                    </a:p>
                  </a:txBody>
                  <a:tcPr/>
                </a:tc>
                <a:tc>
                  <a:txBody>
                    <a:bodyPr/>
                    <a:lstStyle/>
                    <a:p>
                      <a:r>
                        <a:rPr lang="en-US" sz="1000"/>
                        <a:t>716</a:t>
                      </a:r>
                    </a:p>
                  </a:txBody>
                  <a:tcPr/>
                </a:tc>
                <a:tc>
                  <a:txBody>
                    <a:bodyPr/>
                    <a:lstStyle/>
                    <a:p>
                      <a:r>
                        <a:rPr lang="en-US" sz="1000"/>
                        <a:t>17</a:t>
                      </a:r>
                    </a:p>
                  </a:txBody>
                  <a:tcPr/>
                </a:tc>
                <a:tc>
                  <a:txBody>
                    <a:bodyPr/>
                    <a:lstStyle/>
                    <a:p>
                      <a:r>
                        <a:rPr lang="en-US" sz="1000"/>
                        <a:t>795</a:t>
                      </a:r>
                    </a:p>
                  </a:txBody>
                  <a:tcPr/>
                </a:tc>
                <a:tc>
                  <a:txBody>
                    <a:bodyPr/>
                    <a:lstStyle/>
                    <a:p>
                      <a:r>
                        <a:rPr lang="en-US" sz="1000"/>
                        <a:t>46.764705882353</a:t>
                      </a:r>
                    </a:p>
                  </a:txBody>
                  <a:tcPr/>
                </a:tc>
                <a:tc>
                  <a:txBody>
                    <a:bodyPr/>
                    <a:lstStyle/>
                    <a:p>
                      <a:r>
                        <a:rPr lang="en-US" sz="1000"/>
                        <a:t>10</a:t>
                      </a:r>
                    </a:p>
                  </a:txBody>
                  <a:tcPr/>
                </a:tc>
                <a:tc>
                  <a:txBody>
                    <a:bodyPr/>
                    <a:lstStyle/>
                    <a:p>
                      <a:r>
                        <a:rPr lang="en-US" sz="1000"/>
                        <a:t>0.58823529411765</a:t>
                      </a:r>
                    </a:p>
                  </a:txBody>
                  <a:tcPr/>
                </a:tc>
                <a:tc>
                  <a:txBody>
                    <a:bodyPr/>
                    <a:lstStyle/>
                    <a:p>
                      <a:r>
                        <a:rPr lang="en-US" sz="1000"/>
                        <a:t>45</a:t>
                      </a:r>
                    </a:p>
                  </a:txBody>
                  <a:tcPr/>
                </a:tc>
                <a:tc>
                  <a:txBody>
                    <a:bodyPr/>
                    <a:lstStyle/>
                    <a:p>
                      <a:r>
                        <a:rPr lang="en-US" sz="1000"/>
                        <a:t>3</a:t>
                      </a:r>
                    </a:p>
                  </a:txBody>
                  <a:tcPr/>
                </a:tc>
                <a:tc>
                  <a:txBody>
                    <a:bodyPr/>
                    <a:lstStyle/>
                    <a:p>
                      <a:r>
                        <a:rPr lang="en-US" sz="1000"/>
                        <a:t>608</a:t>
                      </a:r>
                    </a:p>
                  </a:txBody>
                  <a:tcPr/>
                </a:tc>
                <a:tc>
                  <a:txBody>
                    <a:bodyPr/>
                    <a:lstStyle/>
                    <a:p>
                      <a:r>
                        <a:rPr lang="en-US" sz="1000"/>
                        <a:t>40.533333333333</a:t>
                      </a:r>
                    </a:p>
                  </a:txBody>
                  <a:tcPr/>
                </a:tc>
                <a:tc>
                  <a:txBody>
                    <a:bodyPr/>
                    <a:lstStyle/>
                    <a:p>
                      <a:r>
                        <a:rPr lang="en-US" sz="1000"/>
                        <a:t>34835</a:t>
                      </a:r>
                    </a:p>
                  </a:txBody>
                  <a:tcPr/>
                </a:tc>
                <a:tc>
                  <a:txBody>
                    <a:bodyPr/>
                    <a:lstStyle/>
                    <a:p>
                      <a:r>
                        <a:rPr lang="en-US" sz="1000"/>
                        <a:t>2322.3333333333</a:t>
                      </a:r>
                    </a:p>
                  </a:txBody>
                  <a:tcPr/>
                </a:tc>
                <a:tc>
                  <a:txBody>
                    <a:bodyPr/>
                    <a:lstStyle/>
                    <a:p>
                      <a:r>
                        <a:rPr lang="en-US" sz="1000"/>
                        <a:t>0.038347995304751 %</a:t>
                      </a:r>
                    </a:p>
                  </a:txBody>
                  <a:tcPr/>
                </a:tc>
                <a:tc>
                  <a:txBody>
                    <a:bodyPr/>
                    <a:lstStyle/>
                    <a:p>
                      <a:r>
                        <a:rPr lang="en-US" sz="1000"/>
                        <a:t>2050</a:t>
                      </a:r>
                    </a:p>
                  </a:txBody>
                  <a:tcPr/>
                </a:tc>
                <a:tc>
                  <a:txBody>
                    <a:bodyPr/>
                    <a:lstStyle/>
                    <a:p>
                      <a:r>
                        <a:rPr lang="en-US" sz="1000"/>
                        <a:t>376.7038</a:t>
                      </a:r>
                    </a:p>
                  </a:txBody>
                  <a:tcPr/>
                </a:tc>
                <a:extLst>
                  <a:ext uri="{0D108BD9-81ED-4DB2-BD59-A6C34878D82A}">
                    <a16:rowId xmlns:a16="http://schemas.microsoft.com/office/drawing/2014/main" val="2858867093"/>
                  </a:ext>
                </a:extLst>
              </a:tr>
            </a:tbl>
          </a:graphicData>
        </a:graphic>
      </p:graphicFrame>
      <p:sp>
        <p:nvSpPr>
          <p:cNvPr id="4" name="Text Placeholder 3">
            <a:extLst>
              <a:ext uri="{FF2B5EF4-FFF2-40B4-BE49-F238E27FC236}">
                <a16:creationId xmlns:a16="http://schemas.microsoft.com/office/drawing/2014/main" id="{231F7DCE-0382-4EC5-882F-B09F30A2D30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710127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BB674-43A0-456A-B79F-D74B0DC365E2}"/>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258853B-FA12-4762-AE2C-A059A02A5FF6}"/>
              </a:ext>
            </a:extLst>
          </p:cNvPr>
          <p:cNvGraphicFramePr>
            <a:graphicFrameLocks noGrp="1"/>
          </p:cNvGraphicFramePr>
          <p:nvPr>
            <p:ph type="chart" sz="quarter" idx="13"/>
            <p:extLst>
              <p:ext uri="{D42A27DB-BD31-4B8C-83A1-F6EECF244321}">
                <p14:modId xmlns:p14="http://schemas.microsoft.com/office/powerpoint/2010/main" val="2942984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9017E5-A54A-4E3B-AAC6-E75BB76DB1BC}"/>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6907902C-8286-43D9-B969-7DDECFAEE5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359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EC36-374E-4158-8773-04B88D21CBF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F3E9DE9E-0AE8-436B-9C21-B71A4C797F50}"/>
              </a:ext>
            </a:extLst>
          </p:cNvPr>
          <p:cNvGraphicFramePr>
            <a:graphicFrameLocks noGrp="1"/>
          </p:cNvGraphicFramePr>
          <p:nvPr>
            <p:ph type="chart" sz="quarter" idx="13"/>
            <p:extLst>
              <p:ext uri="{D42A27DB-BD31-4B8C-83A1-F6EECF244321}">
                <p14:modId xmlns:p14="http://schemas.microsoft.com/office/powerpoint/2010/main" val="2404275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4E48A1-855F-4E77-AF2B-D55064DF37B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967EDA8-515C-4F3D-86C1-1055FF136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7048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4B19B-8399-46EF-94F3-F533719534D5}"/>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00474BFA-C060-40AC-AD39-6FE485E234AF}"/>
              </a:ext>
            </a:extLst>
          </p:cNvPr>
          <p:cNvGraphicFramePr>
            <a:graphicFrameLocks noGrp="1"/>
          </p:cNvGraphicFramePr>
          <p:nvPr>
            <p:ph type="chart" sz="quarter" idx="13"/>
            <p:extLst>
              <p:ext uri="{D42A27DB-BD31-4B8C-83A1-F6EECF244321}">
                <p14:modId xmlns:p14="http://schemas.microsoft.com/office/powerpoint/2010/main" val="1772592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993712-B3EF-4C6F-ABC0-83A63F65399A}"/>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A6751AF5-285A-44B4-AFE8-F2C24E7162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757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56294-7A5E-4D4B-BBDD-7DCBEA438F63}"/>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5ACC71B1-6C34-4623-8179-3CC9BADAE55E}"/>
              </a:ext>
            </a:extLst>
          </p:cNvPr>
          <p:cNvGraphicFramePr>
            <a:graphicFrameLocks noGrp="1"/>
          </p:cNvGraphicFramePr>
          <p:nvPr>
            <p:ph type="tbl" sz="quarter" idx="13"/>
            <p:extLst>
              <p:ext uri="{D42A27DB-BD31-4B8C-83A1-F6EECF244321}">
                <p14:modId xmlns:p14="http://schemas.microsoft.com/office/powerpoint/2010/main" val="774421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46512183"/>
                    </a:ext>
                  </a:extLst>
                </a:gridCol>
                <a:gridCol w="1152143">
                  <a:extLst>
                    <a:ext uri="{9D8B030D-6E8A-4147-A177-3AD203B41FA5}">
                      <a16:colId xmlns:a16="http://schemas.microsoft.com/office/drawing/2014/main" val="2058244600"/>
                    </a:ext>
                  </a:extLst>
                </a:gridCol>
                <a:gridCol w="822960">
                  <a:extLst>
                    <a:ext uri="{9D8B030D-6E8A-4147-A177-3AD203B41FA5}">
                      <a16:colId xmlns:a16="http://schemas.microsoft.com/office/drawing/2014/main" val="1372877908"/>
                    </a:ext>
                  </a:extLst>
                </a:gridCol>
                <a:gridCol w="576072">
                  <a:extLst>
                    <a:ext uri="{9D8B030D-6E8A-4147-A177-3AD203B41FA5}">
                      <a16:colId xmlns:a16="http://schemas.microsoft.com/office/drawing/2014/main" val="3144746371"/>
                    </a:ext>
                  </a:extLst>
                </a:gridCol>
                <a:gridCol w="576072">
                  <a:extLst>
                    <a:ext uri="{9D8B030D-6E8A-4147-A177-3AD203B41FA5}">
                      <a16:colId xmlns:a16="http://schemas.microsoft.com/office/drawing/2014/main" val="1402989116"/>
                    </a:ext>
                  </a:extLst>
                </a:gridCol>
                <a:gridCol w="576072">
                  <a:extLst>
                    <a:ext uri="{9D8B030D-6E8A-4147-A177-3AD203B41FA5}">
                      <a16:colId xmlns:a16="http://schemas.microsoft.com/office/drawing/2014/main" val="1830357809"/>
                    </a:ext>
                  </a:extLst>
                </a:gridCol>
                <a:gridCol w="576072">
                  <a:extLst>
                    <a:ext uri="{9D8B030D-6E8A-4147-A177-3AD203B41FA5}">
                      <a16:colId xmlns:a16="http://schemas.microsoft.com/office/drawing/2014/main" val="508654005"/>
                    </a:ext>
                  </a:extLst>
                </a:gridCol>
                <a:gridCol w="576072">
                  <a:extLst>
                    <a:ext uri="{9D8B030D-6E8A-4147-A177-3AD203B41FA5}">
                      <a16:colId xmlns:a16="http://schemas.microsoft.com/office/drawing/2014/main" val="2883713877"/>
                    </a:ext>
                  </a:extLst>
                </a:gridCol>
                <a:gridCol w="576072">
                  <a:extLst>
                    <a:ext uri="{9D8B030D-6E8A-4147-A177-3AD203B41FA5}">
                      <a16:colId xmlns:a16="http://schemas.microsoft.com/office/drawing/2014/main" val="409219806"/>
                    </a:ext>
                  </a:extLst>
                </a:gridCol>
                <a:gridCol w="576072">
                  <a:extLst>
                    <a:ext uri="{9D8B030D-6E8A-4147-A177-3AD203B41FA5}">
                      <a16:colId xmlns:a16="http://schemas.microsoft.com/office/drawing/2014/main" val="45567811"/>
                    </a:ext>
                  </a:extLst>
                </a:gridCol>
                <a:gridCol w="576072">
                  <a:extLst>
                    <a:ext uri="{9D8B030D-6E8A-4147-A177-3AD203B41FA5}">
                      <a16:colId xmlns:a16="http://schemas.microsoft.com/office/drawing/2014/main" val="387843944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753219922"/>
                  </a:ext>
                </a:extLst>
              </a:tr>
              <a:tr h="370840">
                <a:tc>
                  <a:txBody>
                    <a:bodyPr/>
                    <a:lstStyle/>
                    <a:p>
                      <a:r>
                        <a:rPr lang="en-US" sz="1000" b="1"/>
                        <a:t>Tokio Marine America - 2019-11-08 17:45:14</a:t>
                      </a:r>
                      <a:r>
                        <a:rPr lang="en-US" sz="1000"/>
                        <a:t>
  Each month, TMA chooses a different charity to support. This month, we've chosen The Wounded Warrior Project, an organization dedicated to supporting America's most wounded veterans. We're grateful to the Wounded Warrior Project and the work they do for our veterans.</a:t>
                      </a:r>
                    </a:p>
                  </a:txBody>
                  <a:tcPr/>
                </a:tc>
                <a:tc>
                  <a:txBody>
                    <a:bodyPr/>
                    <a:lstStyle/>
                    <a:p>
                      <a:r>
                        <a:rPr lang="en-US" sz="1000"/>
                        <a:t>https://image-store.slidesharecdn.com/81a71a80-075c-4006-a6b0-48e0fb6df674-large.jpeg</a:t>
                      </a:r>
                    </a:p>
                  </a:txBody>
                  <a:tcPr/>
                </a:tc>
                <a:tc>
                  <a:txBody>
                    <a:bodyPr/>
                    <a:lstStyle/>
                    <a:p>
                      <a:r>
                        <a:rPr lang="en-US" sz="1000"/>
                        <a:t>12/13/2019 12:12:01</a:t>
                      </a:r>
                    </a:p>
                  </a:txBody>
                  <a:tcPr/>
                </a:tc>
                <a:tc>
                  <a:txBody>
                    <a:bodyPr/>
                    <a:lstStyle/>
                    <a:p>
                      <a:r>
                        <a:rPr lang="en-US" sz="1000"/>
                        <a:t>Image</a:t>
                      </a:r>
                    </a:p>
                  </a:txBody>
                  <a:tcPr/>
                </a:tc>
                <a:tc>
                  <a:txBody>
                    <a:bodyPr/>
                    <a:lstStyle/>
                    <a:p>
                      <a:r>
                        <a:rPr lang="en-US" sz="1000"/>
                        <a:t>88</a:t>
                      </a:r>
                    </a:p>
                  </a:txBody>
                  <a:tcPr/>
                </a:tc>
                <a:tc>
                  <a:txBody>
                    <a:bodyPr/>
                    <a:lstStyle/>
                    <a:p>
                      <a:r>
                        <a:rPr lang="en-US" sz="1000"/>
                        <a:t>3</a:t>
                      </a:r>
                    </a:p>
                  </a:txBody>
                  <a:tcPr/>
                </a:tc>
                <a:tc>
                  <a:txBody>
                    <a:bodyPr/>
                    <a:lstStyle/>
                    <a:p>
                      <a:r>
                        <a:rPr lang="en-US" sz="1000"/>
                        <a:t>5</a:t>
                      </a:r>
                    </a:p>
                  </a:txBody>
                  <a:tcPr/>
                </a:tc>
                <a:tc>
                  <a:txBody>
                    <a:bodyPr/>
                    <a:lstStyle/>
                    <a:p>
                      <a:r>
                        <a:rPr lang="en-US" sz="1000"/>
                        <a:t>38</a:t>
                      </a:r>
                    </a:p>
                  </a:txBody>
                  <a:tcPr/>
                </a:tc>
                <a:tc>
                  <a:txBody>
                    <a:bodyPr/>
                    <a:lstStyle/>
                    <a:p>
                      <a:r>
                        <a:rPr lang="en-US" sz="1000"/>
                        <a:t>0.035032679738562</a:t>
                      </a:r>
                    </a:p>
                  </a:txBody>
                  <a:tcPr/>
                </a:tc>
                <a:tc>
                  <a:txBody>
                    <a:bodyPr/>
                    <a:lstStyle/>
                    <a:p>
                      <a:r>
                        <a:rPr lang="en-US" sz="1000"/>
                        <a:t>3825</a:t>
                      </a:r>
                    </a:p>
                  </a:txBody>
                  <a:tcPr/>
                </a:tc>
                <a:tc>
                  <a:txBody>
                    <a:bodyPr/>
                    <a:lstStyle/>
                    <a:p>
                      <a:r>
                        <a:rPr lang="en-US" sz="1000"/>
                        <a:t>n/a</a:t>
                      </a:r>
                    </a:p>
                  </a:txBody>
                  <a:tcPr/>
                </a:tc>
                <a:extLst>
                  <a:ext uri="{0D108BD9-81ED-4DB2-BD59-A6C34878D82A}">
                    <a16:rowId xmlns:a16="http://schemas.microsoft.com/office/drawing/2014/main" val="1383158161"/>
                  </a:ext>
                </a:extLst>
              </a:tr>
              <a:tr h="370840">
                <a:tc>
                  <a:txBody>
                    <a:bodyPr/>
                    <a:lstStyle/>
                    <a:p>
                      <a:r>
                        <a:rPr lang="en-US" sz="1000" b="1"/>
                        <a:t>Tokio Marine America - 2019-11-11 16:05:23</a:t>
                      </a:r>
                      <a:r>
                        <a:rPr lang="en-US" sz="1000"/>
                        <a:t>
  Thank you to all who have served our country. #VeteransDay</a:t>
                      </a:r>
                    </a:p>
                  </a:txBody>
                  <a:tcPr/>
                </a:tc>
                <a:tc>
                  <a:txBody>
                    <a:bodyPr/>
                    <a:lstStyle/>
                    <a:p>
                      <a:r>
                        <a:rPr lang="en-US" sz="1000"/>
                        <a:t>https://image-store.slidesharecdn.com/2edba97c-c2d8-450a-ac17-7d4f7ac4b661-large.jpeg</a:t>
                      </a:r>
                    </a:p>
                  </a:txBody>
                  <a:tcPr/>
                </a:tc>
                <a:tc>
                  <a:txBody>
                    <a:bodyPr/>
                    <a:lstStyle/>
                    <a:p>
                      <a:r>
                        <a:rPr lang="en-US" sz="1000"/>
                        <a:t>12/13/2019 12:12:01</a:t>
                      </a:r>
                    </a:p>
                  </a:txBody>
                  <a:tcPr/>
                </a:tc>
                <a:tc>
                  <a:txBody>
                    <a:bodyPr/>
                    <a:lstStyle/>
                    <a:p>
                      <a:r>
                        <a:rPr lang="en-US" sz="1000"/>
                        <a:t>Image</a:t>
                      </a:r>
                    </a:p>
                  </a:txBody>
                  <a:tcPr/>
                </a:tc>
                <a:tc>
                  <a:txBody>
                    <a:bodyPr/>
                    <a:lstStyle/>
                    <a:p>
                      <a:r>
                        <a:rPr lang="en-US" sz="1000"/>
                        <a:t>83</a:t>
                      </a:r>
                    </a:p>
                  </a:txBody>
                  <a:tcPr/>
                </a:tc>
                <a:tc>
                  <a:txBody>
                    <a:bodyPr/>
                    <a:lstStyle/>
                    <a:p>
                      <a:r>
                        <a:rPr lang="en-US" sz="1000"/>
                        <a:t>0</a:t>
                      </a:r>
                    </a:p>
                  </a:txBody>
                  <a:tcPr/>
                </a:tc>
                <a:tc>
                  <a:txBody>
                    <a:bodyPr/>
                    <a:lstStyle/>
                    <a:p>
                      <a:r>
                        <a:rPr lang="en-US" sz="1000"/>
                        <a:t>4</a:t>
                      </a:r>
                    </a:p>
                  </a:txBody>
                  <a:tcPr/>
                </a:tc>
                <a:tc>
                  <a:txBody>
                    <a:bodyPr/>
                    <a:lstStyle/>
                    <a:p>
                      <a:r>
                        <a:rPr lang="en-US" sz="1000"/>
                        <a:t>19</a:t>
                      </a:r>
                    </a:p>
                  </a:txBody>
                  <a:tcPr/>
                </a:tc>
                <a:tc>
                  <a:txBody>
                    <a:bodyPr/>
                    <a:lstStyle/>
                    <a:p>
                      <a:r>
                        <a:rPr lang="en-US" sz="1000"/>
                        <a:t>0.035029742233972</a:t>
                      </a:r>
                    </a:p>
                  </a:txBody>
                  <a:tcPr/>
                </a:tc>
                <a:tc>
                  <a:txBody>
                    <a:bodyPr/>
                    <a:lstStyle/>
                    <a:p>
                      <a:r>
                        <a:rPr lang="en-US" sz="1000"/>
                        <a:t>3026</a:t>
                      </a:r>
                    </a:p>
                  </a:txBody>
                  <a:tcPr/>
                </a:tc>
                <a:tc>
                  <a:txBody>
                    <a:bodyPr/>
                    <a:lstStyle/>
                    <a:p>
                      <a:r>
                        <a:rPr lang="en-US" sz="1000"/>
                        <a:t>n/a</a:t>
                      </a:r>
                    </a:p>
                  </a:txBody>
                  <a:tcPr/>
                </a:tc>
                <a:extLst>
                  <a:ext uri="{0D108BD9-81ED-4DB2-BD59-A6C34878D82A}">
                    <a16:rowId xmlns:a16="http://schemas.microsoft.com/office/drawing/2014/main" val="2309767096"/>
                  </a:ext>
                </a:extLst>
              </a:tr>
              <a:tr h="370840">
                <a:tc>
                  <a:txBody>
                    <a:bodyPr/>
                    <a:lstStyle/>
                    <a:p>
                      <a:r>
                        <a:rPr lang="en-US" sz="1000" b="1"/>
                        <a:t>Tokio Marine America - 2019-11-22 18:05:20</a:t>
                      </a:r>
                      <a:r>
                        <a:rPr lang="en-US" sz="1000"/>
                        <a:t>
  One thing we're grateful for this season is our Jersey City office! This November, Jersey City celebrated with a Thanksgiving-themed luncheon including turkey, potatoes, green beans, and plenty of pasta.</a:t>
                      </a:r>
                    </a:p>
                  </a:txBody>
                  <a:tcPr/>
                </a:tc>
                <a:tc>
                  <a:txBody>
                    <a:bodyPr/>
                    <a:lstStyle/>
                    <a:p>
                      <a:r>
                        <a:rPr lang="en-US" sz="1000"/>
                        <a:t>https://image-store.slidesharecdn.com/058b7ed0-455c-4fe7-a28d-225c95257ed5-large.jpeg</a:t>
                      </a:r>
                    </a:p>
                  </a:txBody>
                  <a:tcPr/>
                </a:tc>
                <a:tc>
                  <a:txBody>
                    <a:bodyPr/>
                    <a:lstStyle/>
                    <a:p>
                      <a:r>
                        <a:rPr lang="en-US" sz="1000"/>
                        <a:t>12/13/2019 12:12:01</a:t>
                      </a:r>
                    </a:p>
                  </a:txBody>
                  <a:tcPr/>
                </a:tc>
                <a:tc>
                  <a:txBody>
                    <a:bodyPr/>
                    <a:lstStyle/>
                    <a:p>
                      <a:r>
                        <a:rPr lang="en-US" sz="1000"/>
                        <a:t>Image</a:t>
                      </a:r>
                    </a:p>
                  </a:txBody>
                  <a:tcPr/>
                </a:tc>
                <a:tc>
                  <a:txBody>
                    <a:bodyPr/>
                    <a:lstStyle/>
                    <a:p>
                      <a:r>
                        <a:rPr lang="en-US" sz="1000"/>
                        <a:t>71</a:t>
                      </a:r>
                    </a:p>
                  </a:txBody>
                  <a:tcPr/>
                </a:tc>
                <a:tc>
                  <a:txBody>
                    <a:bodyPr/>
                    <a:lstStyle/>
                    <a:p>
                      <a:r>
                        <a:rPr lang="en-US" sz="1000"/>
                        <a:t>0</a:t>
                      </a:r>
                    </a:p>
                  </a:txBody>
                  <a:tcPr/>
                </a:tc>
                <a:tc>
                  <a:txBody>
                    <a:bodyPr/>
                    <a:lstStyle/>
                    <a:p>
                      <a:r>
                        <a:rPr lang="en-US" sz="1000"/>
                        <a:t>3</a:t>
                      </a:r>
                    </a:p>
                  </a:txBody>
                  <a:tcPr/>
                </a:tc>
                <a:tc>
                  <a:txBody>
                    <a:bodyPr/>
                    <a:lstStyle/>
                    <a:p>
                      <a:r>
                        <a:rPr lang="en-US" sz="1000"/>
                        <a:t>119</a:t>
                      </a:r>
                    </a:p>
                  </a:txBody>
                  <a:tcPr/>
                </a:tc>
                <a:tc>
                  <a:txBody>
                    <a:bodyPr/>
                    <a:lstStyle/>
                    <a:p>
                      <a:r>
                        <a:rPr lang="en-US" sz="1000"/>
                        <a:t>0.053359137406691</a:t>
                      </a:r>
                    </a:p>
                  </a:txBody>
                  <a:tcPr/>
                </a:tc>
                <a:tc>
                  <a:txBody>
                    <a:bodyPr/>
                    <a:lstStyle/>
                    <a:p>
                      <a:r>
                        <a:rPr lang="en-US" sz="1000"/>
                        <a:t>3617</a:t>
                      </a:r>
                    </a:p>
                  </a:txBody>
                  <a:tcPr/>
                </a:tc>
                <a:tc>
                  <a:txBody>
                    <a:bodyPr/>
                    <a:lstStyle/>
                    <a:p>
                      <a:r>
                        <a:rPr lang="en-US" sz="1000"/>
                        <a:t>n/a</a:t>
                      </a:r>
                    </a:p>
                  </a:txBody>
                  <a:tcPr/>
                </a:tc>
                <a:extLst>
                  <a:ext uri="{0D108BD9-81ED-4DB2-BD59-A6C34878D82A}">
                    <a16:rowId xmlns:a16="http://schemas.microsoft.com/office/drawing/2014/main" val="4079929947"/>
                  </a:ext>
                </a:extLst>
              </a:tr>
            </a:tbl>
          </a:graphicData>
        </a:graphic>
      </p:graphicFrame>
      <p:sp>
        <p:nvSpPr>
          <p:cNvPr id="4" name="Text Placeholder 3">
            <a:extLst>
              <a:ext uri="{FF2B5EF4-FFF2-40B4-BE49-F238E27FC236}">
                <a16:creationId xmlns:a16="http://schemas.microsoft.com/office/drawing/2014/main" id="{5D496FE0-E416-4E3E-A662-A3C3E0CBBA9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164725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8253E-C1A9-4FD7-8055-F94706867266}"/>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6A0A56B-35A1-4025-95CD-93ADB241696F}"/>
              </a:ext>
            </a:extLst>
          </p:cNvPr>
          <p:cNvGraphicFramePr>
            <a:graphicFrameLocks noGrp="1"/>
          </p:cNvGraphicFramePr>
          <p:nvPr>
            <p:ph type="tbl" sz="quarter" idx="13"/>
            <p:extLst>
              <p:ext uri="{D42A27DB-BD31-4B8C-83A1-F6EECF244321}">
                <p14:modId xmlns:p14="http://schemas.microsoft.com/office/powerpoint/2010/main" val="3300761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8568167"/>
                    </a:ext>
                  </a:extLst>
                </a:gridCol>
                <a:gridCol w="699516">
                  <a:extLst>
                    <a:ext uri="{9D8B030D-6E8A-4147-A177-3AD203B41FA5}">
                      <a16:colId xmlns:a16="http://schemas.microsoft.com/office/drawing/2014/main" val="3781201070"/>
                    </a:ext>
                  </a:extLst>
                </a:gridCol>
                <a:gridCol w="699516">
                  <a:extLst>
                    <a:ext uri="{9D8B030D-6E8A-4147-A177-3AD203B41FA5}">
                      <a16:colId xmlns:a16="http://schemas.microsoft.com/office/drawing/2014/main" val="53797853"/>
                    </a:ext>
                  </a:extLst>
                </a:gridCol>
                <a:gridCol w="658368">
                  <a:extLst>
                    <a:ext uri="{9D8B030D-6E8A-4147-A177-3AD203B41FA5}">
                      <a16:colId xmlns:a16="http://schemas.microsoft.com/office/drawing/2014/main" val="2946504537"/>
                    </a:ext>
                  </a:extLst>
                </a:gridCol>
                <a:gridCol w="658368">
                  <a:extLst>
                    <a:ext uri="{9D8B030D-6E8A-4147-A177-3AD203B41FA5}">
                      <a16:colId xmlns:a16="http://schemas.microsoft.com/office/drawing/2014/main" val="457004213"/>
                    </a:ext>
                  </a:extLst>
                </a:gridCol>
                <a:gridCol w="658368">
                  <a:extLst>
                    <a:ext uri="{9D8B030D-6E8A-4147-A177-3AD203B41FA5}">
                      <a16:colId xmlns:a16="http://schemas.microsoft.com/office/drawing/2014/main" val="3445912626"/>
                    </a:ext>
                  </a:extLst>
                </a:gridCol>
                <a:gridCol w="699516">
                  <a:extLst>
                    <a:ext uri="{9D8B030D-6E8A-4147-A177-3AD203B41FA5}">
                      <a16:colId xmlns:a16="http://schemas.microsoft.com/office/drawing/2014/main" val="1915691253"/>
                    </a:ext>
                  </a:extLst>
                </a:gridCol>
                <a:gridCol w="699516">
                  <a:extLst>
                    <a:ext uri="{9D8B030D-6E8A-4147-A177-3AD203B41FA5}">
                      <a16:colId xmlns:a16="http://schemas.microsoft.com/office/drawing/2014/main" val="992264294"/>
                    </a:ext>
                  </a:extLst>
                </a:gridCol>
                <a:gridCol w="699516">
                  <a:extLst>
                    <a:ext uri="{9D8B030D-6E8A-4147-A177-3AD203B41FA5}">
                      <a16:colId xmlns:a16="http://schemas.microsoft.com/office/drawing/2014/main" val="802892782"/>
                    </a:ext>
                  </a:extLst>
                </a:gridCol>
                <a:gridCol w="658368">
                  <a:extLst>
                    <a:ext uri="{9D8B030D-6E8A-4147-A177-3AD203B41FA5}">
                      <a16:colId xmlns:a16="http://schemas.microsoft.com/office/drawing/2014/main" val="1908772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85473982"/>
                  </a:ext>
                </a:extLst>
              </a:tr>
              <a:tr h="370840">
                <a:tc>
                  <a:txBody>
                    <a:bodyPr/>
                    <a:lstStyle/>
                    <a:p>
                      <a:r>
                        <a:rPr lang="en-US" sz="1000"/>
                        <a:t>tmamerica</a:t>
                      </a:r>
                    </a:p>
                  </a:txBody>
                  <a:tcPr/>
                </a:tc>
                <a:tc>
                  <a:txBody>
                    <a:bodyPr/>
                    <a:lstStyle/>
                    <a:p>
                      <a:r>
                        <a:rPr lang="en-US" sz="1000"/>
                        <a:t>261</a:t>
                      </a:r>
                    </a:p>
                  </a:txBody>
                  <a:tcPr/>
                </a:tc>
                <a:tc>
                  <a:txBody>
                    <a:bodyPr/>
                    <a:lstStyle/>
                    <a:p>
                      <a:r>
                        <a:rPr lang="en-US" sz="1000"/>
                        <a:t>4</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218</a:t>
                      </a:r>
                    </a:p>
                  </a:txBody>
                  <a:tcPr/>
                </a:tc>
                <a:tc>
                  <a:txBody>
                    <a:bodyPr/>
                    <a:lstStyle/>
                    <a:p>
                      <a:r>
                        <a:rPr lang="en-US" sz="1000"/>
                        <a:t>5</a:t>
                      </a:r>
                    </a:p>
                  </a:txBody>
                  <a:tcPr/>
                </a:tc>
                <a:tc>
                  <a:txBody>
                    <a:bodyPr/>
                    <a:lstStyle/>
                    <a:p>
                      <a:r>
                        <a:rPr lang="en-US" sz="1000"/>
                        <a:t>5.7400 %</a:t>
                      </a:r>
                    </a:p>
                  </a:txBody>
                  <a:tcPr/>
                </a:tc>
                <a:extLst>
                  <a:ext uri="{0D108BD9-81ED-4DB2-BD59-A6C34878D82A}">
                    <a16:rowId xmlns:a16="http://schemas.microsoft.com/office/drawing/2014/main" val="1156963873"/>
                  </a:ext>
                </a:extLst>
              </a:tr>
            </a:tbl>
          </a:graphicData>
        </a:graphic>
      </p:graphicFrame>
      <p:sp>
        <p:nvSpPr>
          <p:cNvPr id="4" name="Text Placeholder 3">
            <a:extLst>
              <a:ext uri="{FF2B5EF4-FFF2-40B4-BE49-F238E27FC236}">
                <a16:creationId xmlns:a16="http://schemas.microsoft.com/office/drawing/2014/main" id="{D850CA85-9E5A-40BD-8641-6ECE028DC9E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45320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4999F-7DAB-4251-ADE4-F2D1F50A48FC}"/>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90990053-3096-4C2D-B639-AE04B22FDF59}"/>
              </a:ext>
            </a:extLst>
          </p:cNvPr>
          <p:cNvGraphicFramePr>
            <a:graphicFrameLocks noGrp="1"/>
          </p:cNvGraphicFramePr>
          <p:nvPr>
            <p:ph type="chart" sz="quarter" idx="13"/>
            <p:extLst>
              <p:ext uri="{D42A27DB-BD31-4B8C-83A1-F6EECF244321}">
                <p14:modId xmlns:p14="http://schemas.microsoft.com/office/powerpoint/2010/main" val="1803360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71B878-C40F-4DE2-B6AC-5C38360B2030}"/>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D6AD71E7-0F8D-4B18-8ADB-737A5BD832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135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BE3F-FFEF-468E-A859-62EB3DA6380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A257F1C-08BE-41D9-837A-27F505A8F24D}"/>
              </a:ext>
            </a:extLst>
          </p:cNvPr>
          <p:cNvGraphicFramePr>
            <a:graphicFrameLocks noGrp="1"/>
          </p:cNvGraphicFramePr>
          <p:nvPr>
            <p:ph type="chart" sz="quarter" idx="13"/>
            <p:extLst>
              <p:ext uri="{D42A27DB-BD31-4B8C-83A1-F6EECF244321}">
                <p14:modId xmlns:p14="http://schemas.microsoft.com/office/powerpoint/2010/main" val="3879840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440408-EAFE-4508-BB26-EE1BEDE4211B}"/>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BB9F3E41-4B69-4411-B8CE-B757A1A944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6376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2897C-2F91-4DB0-AC27-BF9016438E1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55A57702-BA10-4245-9AB8-D53360B4C95D}"/>
              </a:ext>
            </a:extLst>
          </p:cNvPr>
          <p:cNvGraphicFramePr>
            <a:graphicFrameLocks noGrp="1"/>
          </p:cNvGraphicFramePr>
          <p:nvPr>
            <p:ph type="chart" sz="quarter" idx="13"/>
            <p:extLst>
              <p:ext uri="{D42A27DB-BD31-4B8C-83A1-F6EECF244321}">
                <p14:modId xmlns:p14="http://schemas.microsoft.com/office/powerpoint/2010/main" val="629375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3CC295-BA42-4A02-8C50-6AF7D19ECE2B}"/>
              </a:ext>
            </a:extLst>
          </p:cNvPr>
          <p:cNvSpPr>
            <a:spLocks noGrp="1"/>
          </p:cNvSpPr>
          <p:nvPr>
            <p:ph type="body" sz="quarter" idx="14"/>
          </p:nvPr>
        </p:nvSpPr>
        <p:spPr/>
        <p:txBody>
          <a:bodyPr/>
          <a:lstStyle/>
          <a:p>
            <a:r>
              <a:rPr lang="en-US"/>
              <a:t>01/01/2019 - 11/30/2019</a:t>
            </a:r>
          </a:p>
        </p:txBody>
      </p:sp>
      <p:sp>
        <p:nvSpPr>
          <p:cNvPr id="5" name="Footer Placeholder 4">
            <a:extLst>
              <a:ext uri="{FF2B5EF4-FFF2-40B4-BE49-F238E27FC236}">
                <a16:creationId xmlns:a16="http://schemas.microsoft.com/office/drawing/2014/main" id="{2FA0A55F-7EF7-4B3F-8E8D-A06A7DDFE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9530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BFCA4-0B03-47D8-AEF0-6EF69D1D2853}"/>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DD70F71E-A0C4-4B62-A637-E869515F9AF7}"/>
              </a:ext>
            </a:extLst>
          </p:cNvPr>
          <p:cNvGraphicFramePr>
            <a:graphicFrameLocks noGrp="1"/>
          </p:cNvGraphicFramePr>
          <p:nvPr>
            <p:ph type="tbl" sz="quarter" idx="13"/>
            <p:extLst>
              <p:ext uri="{D42A27DB-BD31-4B8C-83A1-F6EECF244321}">
                <p14:modId xmlns:p14="http://schemas.microsoft.com/office/powerpoint/2010/main" val="596572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22472454"/>
                    </a:ext>
                  </a:extLst>
                </a:gridCol>
                <a:gridCol w="1810512">
                  <a:extLst>
                    <a:ext uri="{9D8B030D-6E8A-4147-A177-3AD203B41FA5}">
                      <a16:colId xmlns:a16="http://schemas.microsoft.com/office/drawing/2014/main" val="3269977756"/>
                    </a:ext>
                  </a:extLst>
                </a:gridCol>
                <a:gridCol w="822960">
                  <a:extLst>
                    <a:ext uri="{9D8B030D-6E8A-4147-A177-3AD203B41FA5}">
                      <a16:colId xmlns:a16="http://schemas.microsoft.com/office/drawing/2014/main" val="88248385"/>
                    </a:ext>
                  </a:extLst>
                </a:gridCol>
                <a:gridCol w="822960">
                  <a:extLst>
                    <a:ext uri="{9D8B030D-6E8A-4147-A177-3AD203B41FA5}">
                      <a16:colId xmlns:a16="http://schemas.microsoft.com/office/drawing/2014/main" val="14023924"/>
                    </a:ext>
                  </a:extLst>
                </a:gridCol>
                <a:gridCol w="822960">
                  <a:extLst>
                    <a:ext uri="{9D8B030D-6E8A-4147-A177-3AD203B41FA5}">
                      <a16:colId xmlns:a16="http://schemas.microsoft.com/office/drawing/2014/main" val="524569747"/>
                    </a:ext>
                  </a:extLst>
                </a:gridCol>
                <a:gridCol w="822960">
                  <a:extLst>
                    <a:ext uri="{9D8B030D-6E8A-4147-A177-3AD203B41FA5}">
                      <a16:colId xmlns:a16="http://schemas.microsoft.com/office/drawing/2014/main" val="3292224373"/>
                    </a:ext>
                  </a:extLst>
                </a:gridCol>
                <a:gridCol w="822960">
                  <a:extLst>
                    <a:ext uri="{9D8B030D-6E8A-4147-A177-3AD203B41FA5}">
                      <a16:colId xmlns:a16="http://schemas.microsoft.com/office/drawing/2014/main" val="188572739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555730600"/>
                  </a:ext>
                </a:extLst>
              </a:tr>
              <a:tr h="370840">
                <a:tc>
                  <a:txBody>
                    <a:bodyPr/>
                    <a:lstStyle/>
                    <a:p>
                      <a:r>
                        <a:rPr lang="en-US" sz="1000" b="1"/>
                        <a:t>tmamerica - 2019-11-22 18:05:17</a:t>
                      </a:r>
                      <a:r>
                        <a:rPr lang="en-US" sz="1000"/>
                        <a:t>
 Some people like turkey and some like mashed potatoes, but everyone knows the best Thanksgiving food is #lasagna! Our Jersey City office celebrated #Thanksgiving with traditional treats like string beans and sweet potatoes, but also plenty of pasta.</a:t>
                      </a:r>
                    </a:p>
                  </a:txBody>
                  <a:tcPr/>
                </a:tc>
                <a:tc>
                  <a:txBody>
                    <a:bodyPr/>
                    <a:lstStyle/>
                    <a:p>
                      <a:r>
                        <a:rPr lang="en-US" sz="1000"/>
                        <a:t>https://www.instagram.com/p/B5LVgYChJUy/media</a:t>
                      </a:r>
                    </a:p>
                  </a:txBody>
                  <a:tcPr/>
                </a:tc>
                <a:tc>
                  <a:txBody>
                    <a:bodyPr/>
                    <a:lstStyle/>
                    <a:p>
                      <a:r>
                        <a:rPr lang="en-US" sz="1000"/>
                        <a:t>12/13/2019 04:08:36</a:t>
                      </a:r>
                    </a:p>
                  </a:txBody>
                  <a:tcPr/>
                </a:tc>
                <a:tc>
                  <a:txBody>
                    <a:bodyPr/>
                    <a:lstStyle/>
                    <a:p>
                      <a:r>
                        <a:rPr lang="en-US" sz="1000"/>
                        <a:t>18</a:t>
                      </a:r>
                    </a:p>
                  </a:txBody>
                  <a:tcPr/>
                </a:tc>
                <a:tc>
                  <a:txBody>
                    <a:bodyPr/>
                    <a:lstStyle/>
                    <a:p>
                      <a:r>
                        <a:rPr lang="en-US" sz="1000"/>
                        <a:t>3</a:t>
                      </a:r>
                    </a:p>
                  </a:txBody>
                  <a:tcPr/>
                </a:tc>
                <a:tc>
                  <a:txBody>
                    <a:bodyPr/>
                    <a:lstStyle/>
                    <a:p>
                      <a:r>
                        <a:rPr lang="en-US" sz="1000"/>
                        <a:t>8.1081 %</a:t>
                      </a:r>
                    </a:p>
                  </a:txBody>
                  <a:tcPr/>
                </a:tc>
                <a:tc>
                  <a:txBody>
                    <a:bodyPr/>
                    <a:lstStyle/>
                    <a:p>
                      <a:r>
                        <a:rPr lang="en-US" sz="1000"/>
                        <a:t>Image</a:t>
                      </a:r>
                    </a:p>
                  </a:txBody>
                  <a:tcPr/>
                </a:tc>
                <a:extLst>
                  <a:ext uri="{0D108BD9-81ED-4DB2-BD59-A6C34878D82A}">
                    <a16:rowId xmlns:a16="http://schemas.microsoft.com/office/drawing/2014/main" val="367899642"/>
                  </a:ext>
                </a:extLst>
              </a:tr>
              <a:tr h="370840">
                <a:tc>
                  <a:txBody>
                    <a:bodyPr/>
                    <a:lstStyle/>
                    <a:p>
                      <a:r>
                        <a:rPr lang="en-US" sz="1000" b="1"/>
                        <a:t>tmamerica - 2019-11-12 18:59:45</a:t>
                      </a:r>
                      <a:r>
                        <a:rPr lang="en-US" sz="1000"/>
                        <a:t>
 After a final presentation in #NYC, our Emerging Leaders Program Participants have finally finished their process improvement project! We look forward to more successes like this with the next batch of ELP recruits in 2020!</a:t>
                      </a:r>
                    </a:p>
                  </a:txBody>
                  <a:tcPr/>
                </a:tc>
                <a:tc>
                  <a:txBody>
                    <a:bodyPr/>
                    <a:lstStyle/>
                    <a:p>
                      <a:r>
                        <a:rPr lang="en-US" sz="1000"/>
                        <a:t>https://www.instagram.com/p/B4xryiYg3_T/media</a:t>
                      </a:r>
                    </a:p>
                  </a:txBody>
                  <a:tcPr/>
                </a:tc>
                <a:tc>
                  <a:txBody>
                    <a:bodyPr/>
                    <a:lstStyle/>
                    <a:p>
                      <a:r>
                        <a:rPr lang="en-US" sz="1000"/>
                        <a:t>12/13/2019 04:08:36</a:t>
                      </a:r>
                    </a:p>
                  </a:txBody>
                  <a:tcPr/>
                </a:tc>
                <a:tc>
                  <a:txBody>
                    <a:bodyPr/>
                    <a:lstStyle/>
                    <a:p>
                      <a:r>
                        <a:rPr lang="en-US" sz="1000"/>
                        <a:t>18</a:t>
                      </a:r>
                    </a:p>
                  </a:txBody>
                  <a:tcPr/>
                </a:tc>
                <a:tc>
                  <a:txBody>
                    <a:bodyPr/>
                    <a:lstStyle/>
                    <a:p>
                      <a:r>
                        <a:rPr lang="en-US" sz="1000"/>
                        <a:t>1</a:t>
                      </a:r>
                    </a:p>
                  </a:txBody>
                  <a:tcPr/>
                </a:tc>
                <a:tc>
                  <a:txBody>
                    <a:bodyPr/>
                    <a:lstStyle/>
                    <a:p>
                      <a:r>
                        <a:rPr lang="en-US" sz="1000"/>
                        <a:t>7.3643 %</a:t>
                      </a:r>
                    </a:p>
                  </a:txBody>
                  <a:tcPr/>
                </a:tc>
                <a:tc>
                  <a:txBody>
                    <a:bodyPr/>
                    <a:lstStyle/>
                    <a:p>
                      <a:r>
                        <a:rPr lang="en-US" sz="1000"/>
                        <a:t>Image</a:t>
                      </a:r>
                    </a:p>
                  </a:txBody>
                  <a:tcPr/>
                </a:tc>
                <a:extLst>
                  <a:ext uri="{0D108BD9-81ED-4DB2-BD59-A6C34878D82A}">
                    <a16:rowId xmlns:a16="http://schemas.microsoft.com/office/drawing/2014/main" val="140107281"/>
                  </a:ext>
                </a:extLst>
              </a:tr>
              <a:tr h="370840">
                <a:tc>
                  <a:txBody>
                    <a:bodyPr/>
                    <a:lstStyle/>
                    <a:p>
                      <a:r>
                        <a:rPr lang="en-US" sz="1000" b="1"/>
                        <a:t>tmamerica - 2019-11-01 16:00:51</a:t>
                      </a:r>
                      <a:r>
                        <a:rPr lang="en-US" sz="1000"/>
                        <a:t>
 Pasadena's partying with pumpkins. Happy #Halloween from #TeamTMA</a:t>
                      </a:r>
                    </a:p>
                  </a:txBody>
                  <a:tcPr/>
                </a:tc>
                <a:tc>
                  <a:txBody>
                    <a:bodyPr/>
                    <a:lstStyle/>
                    <a:p>
                      <a:r>
                        <a:rPr lang="en-US" sz="1000"/>
                        <a:t>https://www.instagram.com/p/B4VCkrvDDoH/media</a:t>
                      </a:r>
                    </a:p>
                  </a:txBody>
                  <a:tcPr/>
                </a:tc>
                <a:tc>
                  <a:txBody>
                    <a:bodyPr/>
                    <a:lstStyle/>
                    <a:p>
                      <a:r>
                        <a:rPr lang="en-US" sz="1000"/>
                        <a:t>12/13/2019 04:08:36</a:t>
                      </a:r>
                    </a:p>
                  </a:txBody>
                  <a:tcPr/>
                </a:tc>
                <a:tc>
                  <a:txBody>
                    <a:bodyPr/>
                    <a:lstStyle/>
                    <a:p>
                      <a:r>
                        <a:rPr lang="en-US" sz="1000"/>
                        <a:t>17</a:t>
                      </a:r>
                    </a:p>
                  </a:txBody>
                  <a:tcPr/>
                </a:tc>
                <a:tc>
                  <a:txBody>
                    <a:bodyPr/>
                    <a:lstStyle/>
                    <a:p>
                      <a:r>
                        <a:rPr lang="en-US" sz="1000"/>
                        <a:t>1</a:t>
                      </a:r>
                    </a:p>
                  </a:txBody>
                  <a:tcPr/>
                </a:tc>
                <a:tc>
                  <a:txBody>
                    <a:bodyPr/>
                    <a:lstStyle/>
                    <a:p>
                      <a:r>
                        <a:rPr lang="en-US" sz="1000"/>
                        <a:t>7.0039 %</a:t>
                      </a:r>
                    </a:p>
                  </a:txBody>
                  <a:tcPr/>
                </a:tc>
                <a:tc>
                  <a:txBody>
                    <a:bodyPr/>
                    <a:lstStyle/>
                    <a:p>
                      <a:r>
                        <a:rPr lang="en-US" sz="1000"/>
                        <a:t>Image</a:t>
                      </a:r>
                    </a:p>
                  </a:txBody>
                  <a:tcPr/>
                </a:tc>
                <a:extLst>
                  <a:ext uri="{0D108BD9-81ED-4DB2-BD59-A6C34878D82A}">
                    <a16:rowId xmlns:a16="http://schemas.microsoft.com/office/drawing/2014/main" val="1265801165"/>
                  </a:ext>
                </a:extLst>
              </a:tr>
            </a:tbl>
          </a:graphicData>
        </a:graphic>
      </p:graphicFrame>
      <p:sp>
        <p:nvSpPr>
          <p:cNvPr id="4" name="Text Placeholder 3">
            <a:extLst>
              <a:ext uri="{FF2B5EF4-FFF2-40B4-BE49-F238E27FC236}">
                <a16:creationId xmlns:a16="http://schemas.microsoft.com/office/drawing/2014/main" id="{39C81A20-ED1E-4CBE-B068-EBFF80D0E37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8748182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742</Words>
  <Application>Microsoft Office PowerPoint</Application>
  <PresentationFormat>On-screen Show (4:3)</PresentationFormat>
  <Paragraphs>294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2019-12-13T14:13:00Z</dcterms:created>
  <dcterms:modified xsi:type="dcterms:W3CDTF">2019-12-13T14:13:28Z</dcterms:modified>
</cp:coreProperties>
</file>