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43770</c:v>
                </c:pt>
              </c:numCache>
            </c:numRef>
          </c:cat>
          <c:val>
            <c:numRef>
              <c:f>Sheet1!$B$2</c:f>
              <c:numCache>
                <c:formatCode>General</c:formatCode>
                <c:ptCount val="1"/>
                <c:pt idx="0">
                  <c:v>318</c:v>
                </c:pt>
              </c:numCache>
            </c:numRef>
          </c:val>
          <c:extLst>
            <c:ext xmlns:c16="http://schemas.microsoft.com/office/drawing/2014/chart" uri="{C3380CC4-5D6E-409C-BE32-E72D297353CC}">
              <c16:uniqueId val="{00000000-2AE2-4C8E-9B18-B5B41DF3109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43770</c:v>
                </c:pt>
              </c:numCache>
            </c:numRef>
          </c:cat>
          <c:val>
            <c:numRef>
              <c:f>Sheet1!$C$2</c:f>
              <c:numCache>
                <c:formatCode>General</c:formatCode>
                <c:ptCount val="1"/>
                <c:pt idx="0">
                  <c:v>261</c:v>
                </c:pt>
              </c:numCache>
            </c:numRef>
          </c:val>
          <c:extLst>
            <c:ext xmlns:c16="http://schemas.microsoft.com/office/drawing/2014/chart" uri="{C3380CC4-5D6E-409C-BE32-E72D297353CC}">
              <c16:uniqueId val="{00000001-2AE2-4C8E-9B18-B5B41DF3109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43770</c:v>
                </c:pt>
              </c:numCache>
            </c:numRef>
          </c:cat>
          <c:val>
            <c:numRef>
              <c:f>Sheet1!$D$2</c:f>
              <c:numCache>
                <c:formatCode>General</c:formatCode>
                <c:ptCount val="1"/>
                <c:pt idx="0">
                  <c:v>13524</c:v>
                </c:pt>
              </c:numCache>
            </c:numRef>
          </c:val>
          <c:extLst>
            <c:ext xmlns:c16="http://schemas.microsoft.com/office/drawing/2014/chart" uri="{C3380CC4-5D6E-409C-BE32-E72D297353CC}">
              <c16:uniqueId val="{00000002-2AE2-4C8E-9B18-B5B41DF3109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43770</c:v>
                </c:pt>
              </c:numCache>
            </c:numRef>
          </c:cat>
          <c:val>
            <c:numRef>
              <c:f>Sheet1!$E$2</c:f>
              <c:numCache>
                <c:formatCode>General</c:formatCode>
                <c:ptCount val="1"/>
                <c:pt idx="0">
                  <c:v>159</c:v>
                </c:pt>
              </c:numCache>
            </c:numRef>
          </c:val>
          <c:extLst>
            <c:ext xmlns:c16="http://schemas.microsoft.com/office/drawing/2014/chart" uri="{C3380CC4-5D6E-409C-BE32-E72D297353CC}">
              <c16:uniqueId val="{00000003-2AE2-4C8E-9B18-B5B41DF3109F}"/>
            </c:ext>
          </c:extLst>
        </c:ser>
        <c:dLbls>
          <c:showLegendKey val="0"/>
          <c:showVal val="0"/>
          <c:showCatName val="0"/>
          <c:showSerName val="0"/>
          <c:showPercent val="0"/>
          <c:showBubbleSize val="0"/>
        </c:dLbls>
        <c:gapWidth val="219"/>
        <c:overlap val="-27"/>
        <c:axId val="181435096"/>
        <c:axId val="181440016"/>
      </c:barChart>
      <c:dateAx>
        <c:axId val="18143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440016"/>
        <c:crosses val="autoZero"/>
        <c:auto val="1"/>
        <c:lblOffset val="100"/>
        <c:baseTimeUnit val="days"/>
      </c:dateAx>
      <c:valAx>
        <c:axId val="18144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43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3</c:v>
                </c:pt>
                <c:pt idx="8">
                  <c:v>4</c:v>
                </c:pt>
                <c:pt idx="9">
                  <c:v>2</c:v>
                </c:pt>
                <c:pt idx="10">
                  <c:v>4</c:v>
                </c:pt>
                <c:pt idx="11">
                  <c:v>25</c:v>
                </c:pt>
              </c:numCache>
            </c:numRef>
          </c:val>
          <c:extLst>
            <c:ext xmlns:c16="http://schemas.microsoft.com/office/drawing/2014/chart" uri="{C3380CC4-5D6E-409C-BE32-E72D297353CC}">
              <c16:uniqueId val="{00000000-BBB1-497A-9254-BBEBAAB8E247}"/>
            </c:ext>
          </c:extLst>
        </c:ser>
        <c:dLbls>
          <c:showLegendKey val="0"/>
          <c:showVal val="0"/>
          <c:showCatName val="0"/>
          <c:showSerName val="0"/>
          <c:showPercent val="0"/>
          <c:showBubbleSize val="0"/>
        </c:dLbls>
        <c:gapWidth val="219"/>
        <c:overlap val="-27"/>
        <c:axId val="253688568"/>
        <c:axId val="253685288"/>
      </c:barChart>
      <c:dateAx>
        <c:axId val="25368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85288"/>
        <c:crosses val="autoZero"/>
        <c:auto val="1"/>
        <c:lblOffset val="100"/>
        <c:baseTimeUnit val="months"/>
      </c:dateAx>
      <c:valAx>
        <c:axId val="25368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8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3</c:v>
                </c:pt>
                <c:pt idx="8">
                  <c:v>3</c:v>
                </c:pt>
                <c:pt idx="9">
                  <c:v>3</c:v>
                </c:pt>
                <c:pt idx="10">
                  <c:v>4</c:v>
                </c:pt>
                <c:pt idx="11">
                  <c:v>13</c:v>
                </c:pt>
              </c:numCache>
            </c:numRef>
          </c:val>
          <c:extLst>
            <c:ext xmlns:c16="http://schemas.microsoft.com/office/drawing/2014/chart" uri="{C3380CC4-5D6E-409C-BE32-E72D297353CC}">
              <c16:uniqueId val="{00000000-ECC1-457F-9A42-4374A5F698B9}"/>
            </c:ext>
          </c:extLst>
        </c:ser>
        <c:dLbls>
          <c:showLegendKey val="0"/>
          <c:showVal val="0"/>
          <c:showCatName val="0"/>
          <c:showSerName val="0"/>
          <c:showPercent val="0"/>
          <c:showBubbleSize val="0"/>
        </c:dLbls>
        <c:gapWidth val="219"/>
        <c:overlap val="-27"/>
        <c:axId val="302312256"/>
        <c:axId val="302310944"/>
      </c:barChart>
      <c:dateAx>
        <c:axId val="30231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10944"/>
        <c:crosses val="autoZero"/>
        <c:auto val="1"/>
        <c:lblOffset val="100"/>
        <c:baseTimeUnit val="months"/>
      </c:dateAx>
      <c:valAx>
        <c:axId val="3023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1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2017-01</c:v>
                </c:pt>
                <c:pt idx="1">
                  <c:v>2017-02</c:v>
                </c:pt>
                <c:pt idx="2">
                  <c:v>2017-03</c:v>
                </c:pt>
                <c:pt idx="3">
                  <c:v>2017-04</c:v>
                </c:pt>
                <c:pt idx="4">
                  <c:v>2017-05</c:v>
                </c:pt>
                <c:pt idx="5">
                  <c:v>2017-06</c:v>
                </c:pt>
                <c:pt idx="6">
                  <c:v>2017-07</c:v>
                </c:pt>
                <c:pt idx="7">
                  <c:v>2017-08</c:v>
                </c:pt>
                <c:pt idx="8">
                  <c:v>2017-09</c:v>
                </c:pt>
                <c:pt idx="9">
                  <c:v>2017-10</c:v>
                </c:pt>
                <c:pt idx="10">
                  <c:v>2017-11</c:v>
                </c:pt>
                <c:pt idx="11">
                  <c:v>2017-12</c:v>
                </c:pt>
              </c:strCache>
            </c:strRef>
          </c:cat>
          <c:val>
            <c:numRef>
              <c:f>Sheet1!$B$2:$B$13</c:f>
              <c:numCache>
                <c:formatCode>General</c:formatCode>
                <c:ptCount val="12"/>
                <c:pt idx="0">
                  <c:v>31</c:v>
                </c:pt>
                <c:pt idx="1">
                  <c:v>13</c:v>
                </c:pt>
                <c:pt idx="2">
                  <c:v>36</c:v>
                </c:pt>
                <c:pt idx="3">
                  <c:v>24</c:v>
                </c:pt>
                <c:pt idx="4">
                  <c:v>45</c:v>
                </c:pt>
                <c:pt idx="5">
                  <c:v>51</c:v>
                </c:pt>
                <c:pt idx="6">
                  <c:v>26</c:v>
                </c:pt>
                <c:pt idx="7">
                  <c:v>68</c:v>
                </c:pt>
                <c:pt idx="8">
                  <c:v>66</c:v>
                </c:pt>
                <c:pt idx="9">
                  <c:v>53</c:v>
                </c:pt>
                <c:pt idx="10">
                  <c:v>60</c:v>
                </c:pt>
                <c:pt idx="11">
                  <c:v>167</c:v>
                </c:pt>
              </c:numCache>
            </c:numRef>
          </c:val>
          <c:extLst>
            <c:ext xmlns:c16="http://schemas.microsoft.com/office/drawing/2014/chart" uri="{C3380CC4-5D6E-409C-BE32-E72D297353CC}">
              <c16:uniqueId val="{00000000-4E5A-4E24-A15E-A08A0A8512B2}"/>
            </c:ext>
          </c:extLst>
        </c:ser>
        <c:dLbls>
          <c:showLegendKey val="0"/>
          <c:showVal val="0"/>
          <c:showCatName val="0"/>
          <c:showSerName val="0"/>
          <c:showPercent val="0"/>
          <c:showBubbleSize val="0"/>
        </c:dLbls>
        <c:gapWidth val="219"/>
        <c:overlap val="-27"/>
        <c:axId val="302442096"/>
        <c:axId val="302441112"/>
      </c:barChart>
      <c:catAx>
        <c:axId val="30244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1112"/>
        <c:crosses val="autoZero"/>
        <c:auto val="1"/>
        <c:lblAlgn val="ctr"/>
        <c:lblOffset val="100"/>
        <c:noMultiLvlLbl val="0"/>
      </c:catAx>
      <c:valAx>
        <c:axId val="30244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11570</c:v>
                </c:pt>
              </c:numCache>
            </c:numRef>
          </c:val>
          <c:extLst>
            <c:ext xmlns:c16="http://schemas.microsoft.com/office/drawing/2014/chart" uri="{C3380CC4-5D6E-409C-BE32-E72D297353CC}">
              <c16:uniqueId val="{00000000-4FEB-44AE-9595-D9E591276D32}"/>
            </c:ext>
          </c:extLst>
        </c:ser>
        <c:dLbls>
          <c:showLegendKey val="0"/>
          <c:showVal val="0"/>
          <c:showCatName val="0"/>
          <c:showSerName val="0"/>
          <c:showPercent val="0"/>
          <c:showBubbleSize val="0"/>
        </c:dLbls>
        <c:gapWidth val="219"/>
        <c:overlap val="-27"/>
        <c:axId val="302444392"/>
        <c:axId val="302440456"/>
      </c:barChart>
      <c:dateAx>
        <c:axId val="30244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0456"/>
        <c:crosses val="autoZero"/>
        <c:auto val="1"/>
        <c:lblOffset val="100"/>
        <c:baseTimeUnit val="months"/>
      </c:dateAx>
      <c:valAx>
        <c:axId val="30244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7</c:v>
                </c:pt>
                <c:pt idx="8">
                  <c:v>6</c:v>
                </c:pt>
                <c:pt idx="9">
                  <c:v>3</c:v>
                </c:pt>
                <c:pt idx="10">
                  <c:v>1</c:v>
                </c:pt>
                <c:pt idx="11">
                  <c:v>4</c:v>
                </c:pt>
              </c:numCache>
            </c:numRef>
          </c:val>
          <c:extLst>
            <c:ext xmlns:c16="http://schemas.microsoft.com/office/drawing/2014/chart" uri="{C3380CC4-5D6E-409C-BE32-E72D297353CC}">
              <c16:uniqueId val="{00000000-1165-4792-93D1-944EC07CBB1F}"/>
            </c:ext>
          </c:extLst>
        </c:ser>
        <c:dLbls>
          <c:showLegendKey val="0"/>
          <c:showVal val="0"/>
          <c:showCatName val="0"/>
          <c:showSerName val="0"/>
          <c:showPercent val="0"/>
          <c:showBubbleSize val="0"/>
        </c:dLbls>
        <c:gapWidth val="219"/>
        <c:overlap val="-27"/>
        <c:axId val="306507320"/>
        <c:axId val="306513552"/>
      </c:barChart>
      <c:dateAx>
        <c:axId val="30650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13552"/>
        <c:crosses val="autoZero"/>
        <c:auto val="1"/>
        <c:lblOffset val="100"/>
        <c:baseTimeUnit val="months"/>
      </c:dateAx>
      <c:valAx>
        <c:axId val="30651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0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1</c:v>
                </c:pt>
                <c:pt idx="8">
                  <c:v>1</c:v>
                </c:pt>
                <c:pt idx="9">
                  <c:v>2</c:v>
                </c:pt>
                <c:pt idx="10">
                  <c:v>1</c:v>
                </c:pt>
                <c:pt idx="11">
                  <c:v>2</c:v>
                </c:pt>
              </c:numCache>
            </c:numRef>
          </c:val>
          <c:extLst>
            <c:ext xmlns:c16="http://schemas.microsoft.com/office/drawing/2014/chart" uri="{C3380CC4-5D6E-409C-BE32-E72D297353CC}">
              <c16:uniqueId val="{00000000-4832-4FFB-9E5C-F7F005E316F1}"/>
            </c:ext>
          </c:extLst>
        </c:ser>
        <c:dLbls>
          <c:showLegendKey val="0"/>
          <c:showVal val="0"/>
          <c:showCatName val="0"/>
          <c:showSerName val="0"/>
          <c:showPercent val="0"/>
          <c:showBubbleSize val="0"/>
        </c:dLbls>
        <c:gapWidth val="219"/>
        <c:overlap val="-27"/>
        <c:axId val="306517160"/>
        <c:axId val="306514536"/>
      </c:barChart>
      <c:dateAx>
        <c:axId val="30651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14536"/>
        <c:crosses val="autoZero"/>
        <c:auto val="1"/>
        <c:lblOffset val="100"/>
        <c:baseTimeUnit val="months"/>
      </c:dateAx>
      <c:valAx>
        <c:axId val="3065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1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2017-01</c:v>
                </c:pt>
                <c:pt idx="1">
                  <c:v>2017-02</c:v>
                </c:pt>
                <c:pt idx="2">
                  <c:v>2017-03</c:v>
                </c:pt>
                <c:pt idx="3">
                  <c:v>2017-04</c:v>
                </c:pt>
                <c:pt idx="4">
                  <c:v>2017-05</c:v>
                </c:pt>
                <c:pt idx="5">
                  <c:v>2017-06</c:v>
                </c:pt>
                <c:pt idx="6">
                  <c:v>2017-07</c:v>
                </c:pt>
                <c:pt idx="7">
                  <c:v>2017-08</c:v>
                </c:pt>
                <c:pt idx="8">
                  <c:v>2017-09</c:v>
                </c:pt>
                <c:pt idx="9">
                  <c:v>2017-10</c:v>
                </c:pt>
                <c:pt idx="10">
                  <c:v>2017-11</c:v>
                </c:pt>
                <c:pt idx="11">
                  <c:v>2017-12</c:v>
                </c:pt>
              </c:strCache>
            </c:strRef>
          </c:cat>
          <c:val>
            <c:numRef>
              <c:f>Sheet1!$B$2:$B$13</c:f>
              <c:numCache>
                <c:formatCode>General</c:formatCode>
                <c:ptCount val="12"/>
                <c:pt idx="0">
                  <c:v>2</c:v>
                </c:pt>
                <c:pt idx="1">
                  <c:v>2</c:v>
                </c:pt>
                <c:pt idx="2">
                  <c:v>1</c:v>
                </c:pt>
                <c:pt idx="3">
                  <c:v>2</c:v>
                </c:pt>
                <c:pt idx="4">
                  <c:v>2</c:v>
                </c:pt>
                <c:pt idx="5">
                  <c:v>6</c:v>
                </c:pt>
                <c:pt idx="6">
                  <c:v>2</c:v>
                </c:pt>
                <c:pt idx="7">
                  <c:v>13</c:v>
                </c:pt>
                <c:pt idx="8">
                  <c:v>10</c:v>
                </c:pt>
                <c:pt idx="9">
                  <c:v>15</c:v>
                </c:pt>
                <c:pt idx="10">
                  <c:v>18</c:v>
                </c:pt>
                <c:pt idx="11">
                  <c:v>14</c:v>
                </c:pt>
              </c:numCache>
            </c:numRef>
          </c:val>
          <c:extLst>
            <c:ext xmlns:c16="http://schemas.microsoft.com/office/drawing/2014/chart" uri="{C3380CC4-5D6E-409C-BE32-E72D297353CC}">
              <c16:uniqueId val="{00000000-DB52-4CF0-BB52-270F1C35B9B9}"/>
            </c:ext>
          </c:extLst>
        </c:ser>
        <c:dLbls>
          <c:showLegendKey val="0"/>
          <c:showVal val="0"/>
          <c:showCatName val="0"/>
          <c:showSerName val="0"/>
          <c:showPercent val="0"/>
          <c:showBubbleSize val="0"/>
        </c:dLbls>
        <c:gapWidth val="219"/>
        <c:overlap val="-27"/>
        <c:axId val="306518144"/>
        <c:axId val="256407032"/>
      </c:barChart>
      <c:catAx>
        <c:axId val="30651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07032"/>
        <c:crosses val="autoZero"/>
        <c:auto val="1"/>
        <c:lblAlgn val="ctr"/>
        <c:lblOffset val="100"/>
        <c:noMultiLvlLbl val="0"/>
      </c:catAx>
      <c:valAx>
        <c:axId val="25640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1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61</c:v>
                </c:pt>
                <c:pt idx="8">
                  <c:v>44</c:v>
                </c:pt>
                <c:pt idx="9">
                  <c:v>264</c:v>
                </c:pt>
                <c:pt idx="10">
                  <c:v>400</c:v>
                </c:pt>
                <c:pt idx="11">
                  <c:v>198</c:v>
                </c:pt>
              </c:numCache>
            </c:numRef>
          </c:val>
          <c:extLst>
            <c:ext xmlns:c16="http://schemas.microsoft.com/office/drawing/2014/chart" uri="{C3380CC4-5D6E-409C-BE32-E72D297353CC}">
              <c16:uniqueId val="{00000000-8371-42D5-ADCB-86A1E53DC323}"/>
            </c:ext>
          </c:extLst>
        </c:ser>
        <c:dLbls>
          <c:showLegendKey val="0"/>
          <c:showVal val="0"/>
          <c:showCatName val="0"/>
          <c:showSerName val="0"/>
          <c:showPercent val="0"/>
          <c:showBubbleSize val="0"/>
        </c:dLbls>
        <c:gapWidth val="219"/>
        <c:overlap val="-27"/>
        <c:axId val="383012920"/>
        <c:axId val="383022104"/>
      </c:barChart>
      <c:dateAx>
        <c:axId val="38301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22104"/>
        <c:crosses val="autoZero"/>
        <c:auto val="1"/>
        <c:lblOffset val="100"/>
        <c:baseTimeUnit val="months"/>
      </c:dateAx>
      <c:valAx>
        <c:axId val="38302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9">
                  <c:v>46</c:v>
                </c:pt>
                <c:pt idx="10">
                  <c:v>50</c:v>
                </c:pt>
                <c:pt idx="11">
                  <c:v>39</c:v>
                </c:pt>
              </c:numCache>
            </c:numRef>
          </c:val>
          <c:extLst>
            <c:ext xmlns:c16="http://schemas.microsoft.com/office/drawing/2014/chart" uri="{C3380CC4-5D6E-409C-BE32-E72D297353CC}">
              <c16:uniqueId val="{00000000-1E92-4B94-914F-318326404A17}"/>
            </c:ext>
          </c:extLst>
        </c:ser>
        <c:dLbls>
          <c:showLegendKey val="0"/>
          <c:showVal val="0"/>
          <c:showCatName val="0"/>
          <c:showSerName val="0"/>
          <c:showPercent val="0"/>
          <c:showBubbleSize val="0"/>
        </c:dLbls>
        <c:gapWidth val="219"/>
        <c:overlap val="-27"/>
        <c:axId val="383015872"/>
        <c:axId val="383016200"/>
      </c:barChart>
      <c:catAx>
        <c:axId val="38301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6200"/>
        <c:crosses val="autoZero"/>
        <c:auto val="1"/>
        <c:lblAlgn val="ctr"/>
        <c:lblOffset val="100"/>
        <c:noMultiLvlLbl val="0"/>
      </c:catAx>
      <c:valAx>
        <c:axId val="38301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2017-01</c:v>
                </c:pt>
                <c:pt idx="1">
                  <c:v>2017-02</c:v>
                </c:pt>
                <c:pt idx="2">
                  <c:v>2017-03</c:v>
                </c:pt>
                <c:pt idx="3">
                  <c:v>2017-04</c:v>
                </c:pt>
                <c:pt idx="4">
                  <c:v>2017-05</c:v>
                </c:pt>
                <c:pt idx="5">
                  <c:v>2017-06</c:v>
                </c:pt>
                <c:pt idx="6">
                  <c:v>2017-07</c:v>
                </c:pt>
                <c:pt idx="7">
                  <c:v>2017-08</c:v>
                </c:pt>
                <c:pt idx="8">
                  <c:v>2017-09</c:v>
                </c:pt>
                <c:pt idx="9">
                  <c:v>2017-10</c:v>
                </c:pt>
                <c:pt idx="10">
                  <c:v>2017-11</c:v>
                </c:pt>
                <c:pt idx="11">
                  <c:v>2017-12</c:v>
                </c:pt>
              </c:strCache>
            </c:strRef>
          </c:cat>
          <c:val>
            <c:numRef>
              <c:f>Sheet1!$B$2:$B$13</c:f>
              <c:numCache>
                <c:formatCode>General</c:formatCode>
                <c:ptCount val="12"/>
                <c:pt idx="2">
                  <c:v>289</c:v>
                </c:pt>
                <c:pt idx="4">
                  <c:v>253</c:v>
                </c:pt>
                <c:pt idx="5">
                  <c:v>203</c:v>
                </c:pt>
                <c:pt idx="7">
                  <c:v>417</c:v>
                </c:pt>
                <c:pt idx="8">
                  <c:v>339</c:v>
                </c:pt>
                <c:pt idx="9">
                  <c:v>217</c:v>
                </c:pt>
                <c:pt idx="11">
                  <c:v>132</c:v>
                </c:pt>
              </c:numCache>
            </c:numRef>
          </c:val>
          <c:extLst>
            <c:ext xmlns:c16="http://schemas.microsoft.com/office/drawing/2014/chart" uri="{C3380CC4-5D6E-409C-BE32-E72D297353CC}">
              <c16:uniqueId val="{00000000-284A-44F5-9FD2-BDED53449813}"/>
            </c:ext>
          </c:extLst>
        </c:ser>
        <c:dLbls>
          <c:showLegendKey val="0"/>
          <c:showVal val="0"/>
          <c:showCatName val="0"/>
          <c:showSerName val="0"/>
          <c:showPercent val="0"/>
          <c:showBubbleSize val="0"/>
        </c:dLbls>
        <c:gapWidth val="219"/>
        <c:overlap val="-27"/>
        <c:axId val="383018824"/>
        <c:axId val="383013576"/>
      </c:barChart>
      <c:catAx>
        <c:axId val="38301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3576"/>
        <c:crosses val="autoZero"/>
        <c:auto val="1"/>
        <c:lblAlgn val="ctr"/>
        <c:lblOffset val="100"/>
        <c:noMultiLvlLbl val="0"/>
      </c:catAx>
      <c:valAx>
        <c:axId val="38301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numCache>
            </c:numRef>
          </c:val>
          <c:extLst>
            <c:ext xmlns:c16="http://schemas.microsoft.com/office/drawing/2014/chart" uri="{C3380CC4-5D6E-409C-BE32-E72D297353CC}">
              <c16:uniqueId val="{00000000-B3BF-4DE3-A806-2AAC02C0C702}"/>
            </c:ext>
          </c:extLst>
        </c:ser>
        <c:dLbls>
          <c:showLegendKey val="0"/>
          <c:showVal val="0"/>
          <c:showCatName val="0"/>
          <c:showSerName val="0"/>
          <c:showPercent val="0"/>
          <c:showBubbleSize val="0"/>
        </c:dLbls>
        <c:gapWidth val="219"/>
        <c:overlap val="-27"/>
        <c:axId val="383550536"/>
        <c:axId val="383552176"/>
      </c:barChart>
      <c:dateAx>
        <c:axId val="38355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2176"/>
        <c:crosses val="autoZero"/>
        <c:auto val="1"/>
        <c:lblOffset val="100"/>
        <c:baseTimeUnit val="months"/>
      </c:dateAx>
      <c:valAx>
        <c:axId val="38355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2</c:v>
                </c:pt>
                <c:pt idx="8">
                  <c:v>5</c:v>
                </c:pt>
                <c:pt idx="9">
                  <c:v>8</c:v>
                </c:pt>
                <c:pt idx="10">
                  <c:v>7</c:v>
                </c:pt>
                <c:pt idx="11">
                  <c:v>41</c:v>
                </c:pt>
              </c:numCache>
            </c:numRef>
          </c:val>
          <c:extLst>
            <c:ext xmlns:c16="http://schemas.microsoft.com/office/drawing/2014/chart" uri="{C3380CC4-5D6E-409C-BE32-E72D297353CC}">
              <c16:uniqueId val="{00000000-6789-4234-A472-5E28201FD97C}"/>
            </c:ext>
          </c:extLst>
        </c:ser>
        <c:dLbls>
          <c:showLegendKey val="0"/>
          <c:showVal val="0"/>
          <c:showCatName val="0"/>
          <c:showSerName val="0"/>
          <c:showPercent val="0"/>
          <c:showBubbleSize val="0"/>
        </c:dLbls>
        <c:gapWidth val="219"/>
        <c:overlap val="-27"/>
        <c:axId val="383557752"/>
        <c:axId val="383558736"/>
      </c:barChart>
      <c:dateAx>
        <c:axId val="38355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8736"/>
        <c:crosses val="autoZero"/>
        <c:auto val="1"/>
        <c:lblOffset val="100"/>
        <c:baseTimeUnit val="months"/>
      </c:dateAx>
      <c:valAx>
        <c:axId val="38355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2017-01</c:v>
                </c:pt>
                <c:pt idx="1">
                  <c:v>2017-02</c:v>
                </c:pt>
                <c:pt idx="2">
                  <c:v>2017-03</c:v>
                </c:pt>
                <c:pt idx="3">
                  <c:v>2017-04</c:v>
                </c:pt>
                <c:pt idx="4">
                  <c:v>2017-05</c:v>
                </c:pt>
                <c:pt idx="5">
                  <c:v>2017-06</c:v>
                </c:pt>
                <c:pt idx="6">
                  <c:v>2017-07</c:v>
                </c:pt>
                <c:pt idx="7">
                  <c:v>2017-08</c:v>
                </c:pt>
                <c:pt idx="8">
                  <c:v>2017-09</c:v>
                </c:pt>
                <c:pt idx="9">
                  <c:v>2017-10</c:v>
                </c:pt>
                <c:pt idx="10">
                  <c:v>2017-11</c:v>
                </c:pt>
                <c:pt idx="11">
                  <c:v>2017-12</c:v>
                </c:pt>
              </c:strCache>
            </c:strRef>
          </c:cat>
          <c:val>
            <c:numRef>
              <c:f>Sheet1!$B$2:$B$13</c:f>
              <c:numCache>
                <c:formatCode>General</c:formatCode>
                <c:ptCount val="12"/>
                <c:pt idx="0">
                  <c:v>0</c:v>
                </c:pt>
                <c:pt idx="1">
                  <c:v>0</c:v>
                </c:pt>
                <c:pt idx="2">
                  <c:v>0</c:v>
                </c:pt>
                <c:pt idx="3">
                  <c:v>0</c:v>
                </c:pt>
                <c:pt idx="4">
                  <c:v>0</c:v>
                </c:pt>
                <c:pt idx="5">
                  <c:v>0</c:v>
                </c:pt>
                <c:pt idx="6">
                  <c:v>0</c:v>
                </c:pt>
                <c:pt idx="7">
                  <c:v>25</c:v>
                </c:pt>
                <c:pt idx="8">
                  <c:v>39</c:v>
                </c:pt>
                <c:pt idx="9">
                  <c:v>43</c:v>
                </c:pt>
                <c:pt idx="10">
                  <c:v>71</c:v>
                </c:pt>
                <c:pt idx="11">
                  <c:v>248</c:v>
                </c:pt>
              </c:numCache>
            </c:numRef>
          </c:val>
          <c:extLst>
            <c:ext xmlns:c16="http://schemas.microsoft.com/office/drawing/2014/chart" uri="{C3380CC4-5D6E-409C-BE32-E72D297353CC}">
              <c16:uniqueId val="{00000000-7918-4137-95C2-0173ABDF2211}"/>
            </c:ext>
          </c:extLst>
        </c:ser>
        <c:dLbls>
          <c:showLegendKey val="0"/>
          <c:showVal val="0"/>
          <c:showCatName val="0"/>
          <c:showSerName val="0"/>
          <c:showPercent val="0"/>
          <c:showBubbleSize val="0"/>
        </c:dLbls>
        <c:gapWidth val="219"/>
        <c:overlap val="-27"/>
        <c:axId val="383563656"/>
        <c:axId val="383561360"/>
      </c:barChart>
      <c:catAx>
        <c:axId val="38356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1360"/>
        <c:crosses val="autoZero"/>
        <c:auto val="1"/>
        <c:lblAlgn val="ctr"/>
        <c:lblOffset val="100"/>
        <c:noMultiLvlLbl val="0"/>
      </c:catAx>
      <c:valAx>
        <c:axId val="3835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CF302-2888-434D-9021-C910909F149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0E3430C-8D6D-4EE8-BB4D-F49921CF741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9820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32AB-DE0C-40B2-84DC-D89C6C1F045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C858D3D-F3D3-4EEB-8EE3-EE8892667285}"/>
              </a:ext>
            </a:extLst>
          </p:cNvPr>
          <p:cNvGraphicFramePr>
            <a:graphicFrameLocks noGrp="1"/>
          </p:cNvGraphicFramePr>
          <p:nvPr>
            <p:ph type="chart" sz="quarter" idx="13"/>
            <p:extLst>
              <p:ext uri="{D42A27DB-BD31-4B8C-83A1-F6EECF244321}">
                <p14:modId xmlns:p14="http://schemas.microsoft.com/office/powerpoint/2010/main" val="2955018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C4B06-A770-4867-9213-B9B14F8D2173}"/>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2C6C1A5-3AFF-4473-B197-FE51F7AE62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251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88E7-A034-4792-9C26-4DE47CE9158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1277244-B279-4B0C-8E9A-6D6D4CF509B8}"/>
              </a:ext>
            </a:extLst>
          </p:cNvPr>
          <p:cNvGraphicFramePr>
            <a:graphicFrameLocks noGrp="1"/>
          </p:cNvGraphicFramePr>
          <p:nvPr>
            <p:ph type="tbl" sz="quarter" idx="13"/>
            <p:extLst>
              <p:ext uri="{D42A27DB-BD31-4B8C-83A1-F6EECF244321}">
                <p14:modId xmlns:p14="http://schemas.microsoft.com/office/powerpoint/2010/main" val="365953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0281750"/>
                    </a:ext>
                  </a:extLst>
                </a:gridCol>
                <a:gridCol w="740664">
                  <a:extLst>
                    <a:ext uri="{9D8B030D-6E8A-4147-A177-3AD203B41FA5}">
                      <a16:colId xmlns:a16="http://schemas.microsoft.com/office/drawing/2014/main" val="3501140979"/>
                    </a:ext>
                  </a:extLst>
                </a:gridCol>
                <a:gridCol w="740664">
                  <a:extLst>
                    <a:ext uri="{9D8B030D-6E8A-4147-A177-3AD203B41FA5}">
                      <a16:colId xmlns:a16="http://schemas.microsoft.com/office/drawing/2014/main" val="1647470925"/>
                    </a:ext>
                  </a:extLst>
                </a:gridCol>
                <a:gridCol w="740664">
                  <a:extLst>
                    <a:ext uri="{9D8B030D-6E8A-4147-A177-3AD203B41FA5}">
                      <a16:colId xmlns:a16="http://schemas.microsoft.com/office/drawing/2014/main" val="2941258239"/>
                    </a:ext>
                  </a:extLst>
                </a:gridCol>
                <a:gridCol w="740664">
                  <a:extLst>
                    <a:ext uri="{9D8B030D-6E8A-4147-A177-3AD203B41FA5}">
                      <a16:colId xmlns:a16="http://schemas.microsoft.com/office/drawing/2014/main" val="3160574539"/>
                    </a:ext>
                  </a:extLst>
                </a:gridCol>
                <a:gridCol w="740664">
                  <a:extLst>
                    <a:ext uri="{9D8B030D-6E8A-4147-A177-3AD203B41FA5}">
                      <a16:colId xmlns:a16="http://schemas.microsoft.com/office/drawing/2014/main" val="442137443"/>
                    </a:ext>
                  </a:extLst>
                </a:gridCol>
                <a:gridCol w="740664">
                  <a:extLst>
                    <a:ext uri="{9D8B030D-6E8A-4147-A177-3AD203B41FA5}">
                      <a16:colId xmlns:a16="http://schemas.microsoft.com/office/drawing/2014/main" val="4139609571"/>
                    </a:ext>
                  </a:extLst>
                </a:gridCol>
                <a:gridCol w="740664">
                  <a:extLst>
                    <a:ext uri="{9D8B030D-6E8A-4147-A177-3AD203B41FA5}">
                      <a16:colId xmlns:a16="http://schemas.microsoft.com/office/drawing/2014/main" val="3608101482"/>
                    </a:ext>
                  </a:extLst>
                </a:gridCol>
                <a:gridCol w="740664">
                  <a:extLst>
                    <a:ext uri="{9D8B030D-6E8A-4147-A177-3AD203B41FA5}">
                      <a16:colId xmlns:a16="http://schemas.microsoft.com/office/drawing/2014/main" val="4176146339"/>
                    </a:ext>
                  </a:extLst>
                </a:gridCol>
                <a:gridCol w="740664">
                  <a:extLst>
                    <a:ext uri="{9D8B030D-6E8A-4147-A177-3AD203B41FA5}">
                      <a16:colId xmlns:a16="http://schemas.microsoft.com/office/drawing/2014/main" val="34191489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11320880"/>
                  </a:ext>
                </a:extLst>
              </a:tr>
              <a:tr h="370840">
                <a:tc>
                  <a:txBody>
                    <a:bodyPr/>
                    <a:lstStyle/>
                    <a:p>
                      <a:r>
                        <a:rPr lang="en-US" sz="1000"/>
                        <a:t>Tokio Marine America</a:t>
                      </a:r>
                    </a:p>
                  </a:txBody>
                  <a:tcPr/>
                </a:tc>
                <a:tc>
                  <a:txBody>
                    <a:bodyPr/>
                    <a:lstStyle/>
                    <a:p>
                      <a:r>
                        <a:rPr lang="en-US" sz="1000"/>
                        <a:t>318</a:t>
                      </a:r>
                    </a:p>
                  </a:txBody>
                  <a:tcPr/>
                </a:tc>
                <a:tc>
                  <a:txBody>
                    <a:bodyPr/>
                    <a:lstStyle/>
                    <a:p>
                      <a:r>
                        <a:rPr lang="en-US" sz="1000"/>
                        <a:t>0</a:t>
                      </a:r>
                    </a:p>
                  </a:txBody>
                  <a:tcPr/>
                </a:tc>
                <a:tc>
                  <a:txBody>
                    <a:bodyPr/>
                    <a:lstStyle/>
                    <a:p>
                      <a:r>
                        <a:rPr lang="en-US" sz="1000"/>
                        <a:t>14</a:t>
                      </a:r>
                    </a:p>
                  </a:txBody>
                  <a:tcPr/>
                </a:tc>
                <a:tc>
                  <a:txBody>
                    <a:bodyPr/>
                    <a:lstStyle/>
                    <a:p>
                      <a:r>
                        <a:rPr lang="en-US" sz="1000"/>
                        <a:t>89</a:t>
                      </a:r>
                    </a:p>
                  </a:txBody>
                  <a:tcPr/>
                </a:tc>
                <a:tc>
                  <a:txBody>
                    <a:bodyPr/>
                    <a:lstStyle/>
                    <a:p>
                      <a:r>
                        <a:rPr lang="en-US" sz="1000"/>
                        <a:t>2</a:t>
                      </a:r>
                    </a:p>
                  </a:txBody>
                  <a:tcPr/>
                </a:tc>
                <a:tc>
                  <a:txBody>
                    <a:bodyPr/>
                    <a:lstStyle/>
                    <a:p>
                      <a:r>
                        <a:rPr lang="en-US" sz="1000"/>
                        <a:t>15</a:t>
                      </a:r>
                    </a:p>
                  </a:txBody>
                  <a:tcPr/>
                </a:tc>
                <a:tc>
                  <a:txBody>
                    <a:bodyPr/>
                    <a:lstStyle/>
                    <a:p>
                      <a:r>
                        <a:rPr lang="en-US" sz="1000"/>
                        <a:t>0</a:t>
                      </a:r>
                    </a:p>
                  </a:txBody>
                  <a:tcPr/>
                </a:tc>
                <a:tc>
                  <a:txBody>
                    <a:bodyPr/>
                    <a:lstStyle/>
                    <a:p>
                      <a:r>
                        <a:rPr lang="en-US" sz="1000"/>
                        <a:t>2.3810 %</a:t>
                      </a:r>
                    </a:p>
                  </a:txBody>
                  <a:tcPr/>
                </a:tc>
                <a:tc>
                  <a:txBody>
                    <a:bodyPr/>
                    <a:lstStyle/>
                    <a:p>
                      <a:r>
                        <a:rPr lang="en-US" sz="1000"/>
                        <a:t>0.0 %</a:t>
                      </a:r>
                    </a:p>
                  </a:txBody>
                  <a:tcPr/>
                </a:tc>
                <a:extLst>
                  <a:ext uri="{0D108BD9-81ED-4DB2-BD59-A6C34878D82A}">
                    <a16:rowId xmlns:a16="http://schemas.microsoft.com/office/drawing/2014/main" val="3633878978"/>
                  </a:ext>
                </a:extLst>
              </a:tr>
            </a:tbl>
          </a:graphicData>
        </a:graphic>
      </p:graphicFrame>
      <p:sp>
        <p:nvSpPr>
          <p:cNvPr id="4" name="Text Placeholder 3">
            <a:extLst>
              <a:ext uri="{FF2B5EF4-FFF2-40B4-BE49-F238E27FC236}">
                <a16:creationId xmlns:a16="http://schemas.microsoft.com/office/drawing/2014/main" id="{32EF6B1B-71CE-4EEC-9AEC-D0C38501078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70542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8E0F-5A9D-493C-8FE0-A7F69A6CF5D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8C2E9750-FEFB-4509-9004-52BA38C2994D}"/>
              </a:ext>
            </a:extLst>
          </p:cNvPr>
          <p:cNvGraphicFramePr>
            <a:graphicFrameLocks noGrp="1"/>
          </p:cNvGraphicFramePr>
          <p:nvPr>
            <p:ph type="chart" sz="quarter" idx="13"/>
            <p:extLst>
              <p:ext uri="{D42A27DB-BD31-4B8C-83A1-F6EECF244321}">
                <p14:modId xmlns:p14="http://schemas.microsoft.com/office/powerpoint/2010/main" val="2178774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A2075-3EA4-4937-9274-F528F2F74BD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AF1EEEE-C502-4A9F-BA4E-2E3A11791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65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2B83-0F0B-4C44-A44F-E409A4A4FF2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3D76FA3-8ABF-4B5A-943D-44F22647EDCE}"/>
              </a:ext>
            </a:extLst>
          </p:cNvPr>
          <p:cNvGraphicFramePr>
            <a:graphicFrameLocks noGrp="1"/>
          </p:cNvGraphicFramePr>
          <p:nvPr>
            <p:ph type="chart" sz="quarter" idx="13"/>
            <p:extLst>
              <p:ext uri="{D42A27DB-BD31-4B8C-83A1-F6EECF244321}">
                <p14:modId xmlns:p14="http://schemas.microsoft.com/office/powerpoint/2010/main" val="3297851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79EA1-F895-4424-ACCB-5492D8CFF32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0AB5DA1-ACED-4835-B0EA-E5BD12A84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6121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077DD-4F87-4617-83F8-BF8BB6881EC1}"/>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141C1A8-2600-480E-8DFB-E83018BD1548}"/>
              </a:ext>
            </a:extLst>
          </p:cNvPr>
          <p:cNvGraphicFramePr>
            <a:graphicFrameLocks noGrp="1"/>
          </p:cNvGraphicFramePr>
          <p:nvPr>
            <p:ph type="chart" sz="quarter" idx="13"/>
            <p:extLst>
              <p:ext uri="{D42A27DB-BD31-4B8C-83A1-F6EECF244321}">
                <p14:modId xmlns:p14="http://schemas.microsoft.com/office/powerpoint/2010/main" val="2979439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A2A9D-2D53-42EE-B1F0-6E27BAA0B34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5158429-EB6B-4EBA-BCE2-B06DBBB86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472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6F75-5A49-4A6C-8860-51E3C750A72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3A0F9C73-B1DE-42CB-A9B0-4DBB277EBD32}"/>
              </a:ext>
            </a:extLst>
          </p:cNvPr>
          <p:cNvGraphicFramePr>
            <a:graphicFrameLocks noGrp="1"/>
          </p:cNvGraphicFramePr>
          <p:nvPr>
            <p:ph type="chart" sz="quarter" idx="13"/>
            <p:extLst>
              <p:ext uri="{D42A27DB-BD31-4B8C-83A1-F6EECF244321}">
                <p14:modId xmlns:p14="http://schemas.microsoft.com/office/powerpoint/2010/main" val="196471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2F274-85E4-414B-9549-140D025C10A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4A98E18-14B2-4473-B4BB-2C2E72496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60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362D4-1FAE-49B7-B696-AB43BFF55583}"/>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E19549DE-F905-498D-A3D8-E9887AB7445A}"/>
              </a:ext>
            </a:extLst>
          </p:cNvPr>
          <p:cNvGraphicFramePr>
            <a:graphicFrameLocks noGrp="1"/>
          </p:cNvGraphicFramePr>
          <p:nvPr>
            <p:ph type="tbl" sz="quarter" idx="13"/>
            <p:extLst>
              <p:ext uri="{D42A27DB-BD31-4B8C-83A1-F6EECF244321}">
                <p14:modId xmlns:p14="http://schemas.microsoft.com/office/powerpoint/2010/main" val="1104193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2787564"/>
                    </a:ext>
                  </a:extLst>
                </a:gridCol>
                <a:gridCol w="658368">
                  <a:extLst>
                    <a:ext uri="{9D8B030D-6E8A-4147-A177-3AD203B41FA5}">
                      <a16:colId xmlns:a16="http://schemas.microsoft.com/office/drawing/2014/main" val="4269223123"/>
                    </a:ext>
                  </a:extLst>
                </a:gridCol>
                <a:gridCol w="658368">
                  <a:extLst>
                    <a:ext uri="{9D8B030D-6E8A-4147-A177-3AD203B41FA5}">
                      <a16:colId xmlns:a16="http://schemas.microsoft.com/office/drawing/2014/main" val="2073493251"/>
                    </a:ext>
                  </a:extLst>
                </a:gridCol>
                <a:gridCol w="658368">
                  <a:extLst>
                    <a:ext uri="{9D8B030D-6E8A-4147-A177-3AD203B41FA5}">
                      <a16:colId xmlns:a16="http://schemas.microsoft.com/office/drawing/2014/main" val="3047126112"/>
                    </a:ext>
                  </a:extLst>
                </a:gridCol>
                <a:gridCol w="658368">
                  <a:extLst>
                    <a:ext uri="{9D8B030D-6E8A-4147-A177-3AD203B41FA5}">
                      <a16:colId xmlns:a16="http://schemas.microsoft.com/office/drawing/2014/main" val="1238940074"/>
                    </a:ext>
                  </a:extLst>
                </a:gridCol>
                <a:gridCol w="658368">
                  <a:extLst>
                    <a:ext uri="{9D8B030D-6E8A-4147-A177-3AD203B41FA5}">
                      <a16:colId xmlns:a16="http://schemas.microsoft.com/office/drawing/2014/main" val="1068686106"/>
                    </a:ext>
                  </a:extLst>
                </a:gridCol>
                <a:gridCol w="658368">
                  <a:extLst>
                    <a:ext uri="{9D8B030D-6E8A-4147-A177-3AD203B41FA5}">
                      <a16:colId xmlns:a16="http://schemas.microsoft.com/office/drawing/2014/main" val="2931193343"/>
                    </a:ext>
                  </a:extLst>
                </a:gridCol>
                <a:gridCol w="658368">
                  <a:extLst>
                    <a:ext uri="{9D8B030D-6E8A-4147-A177-3AD203B41FA5}">
                      <a16:colId xmlns:a16="http://schemas.microsoft.com/office/drawing/2014/main" val="307305834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225855266"/>
                  </a:ext>
                </a:extLst>
              </a:tr>
              <a:tr h="370840">
                <a:tc>
                  <a:txBody>
                    <a:bodyPr/>
                    <a:lstStyle/>
                    <a:p>
                      <a:r>
                        <a:rPr lang="en-US" sz="1000" b="1"/>
                        <a:t>Tokio Marine America - 2019-11-18 17:05:27</a:t>
                      </a:r>
                      <a:r>
                        <a:rPr lang="en-US" sz="1000"/>
                        <a:t>
 Pasadena employee, Medalit, delivered a grant to one of our education partners, @Hillsides. The money will go towards the quality comprehensive services and advocacy that Hillsides provides to children and families in need.</a:t>
                      </a:r>
                    </a:p>
                  </a:txBody>
                  <a:tcPr/>
                </a:tc>
                <a:tc>
                  <a:txBody>
                    <a:bodyPr/>
                    <a:lstStyle/>
                    <a:p>
                      <a:r>
                        <a:rPr lang="en-US" sz="1000"/>
                        <a:t>16</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5.0314 %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89957406"/>
                  </a:ext>
                </a:extLst>
              </a:tr>
              <a:tr h="370840">
                <a:tc>
                  <a:txBody>
                    <a:bodyPr/>
                    <a:lstStyle/>
                    <a:p>
                      <a:r>
                        <a:rPr lang="en-US" sz="1000" b="1"/>
                        <a:t>Tokio Marine America - 2019-11-12 19:05:54</a:t>
                      </a:r>
                      <a:r>
                        <a:rPr lang="en-US" sz="1000"/>
                        <a:t>
 Our #TeamTMA Emerging Leaders Program participants wrapped up a successful presentation of their process improvement project last week in #NYC! We’re looking forward to our next group of ELP recruits for 2020!</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4.0752 %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22176129"/>
                  </a:ext>
                </a:extLst>
              </a:tr>
              <a:tr h="370840">
                <a:tc>
                  <a:txBody>
                    <a:bodyPr/>
                    <a:lstStyle/>
                    <a:p>
                      <a:r>
                        <a:rPr lang="en-US" sz="1000" b="1"/>
                        <a:t>Tokio Marine America - 2019-11-27 16:30:50</a:t>
                      </a:r>
                      <a:r>
                        <a:rPr lang="en-US" sz="1000"/>
                        <a:t>
 To celebrate #Thanksgiving, all TMA offices will close at 12:00 p.m. local time and reopen on Monday, December 2nd. Enjoy your pumpkin pies and mashed potatoes!</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3</a:t>
                      </a:r>
                    </a:p>
                  </a:txBody>
                  <a:tcPr/>
                </a:tc>
                <a:tc>
                  <a:txBody>
                    <a:bodyPr/>
                    <a:lstStyle/>
                    <a:p>
                      <a:r>
                        <a:rPr lang="en-US" sz="1000"/>
                        <a:t>3.4591 %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89667904"/>
                  </a:ext>
                </a:extLst>
              </a:tr>
            </a:tbl>
          </a:graphicData>
        </a:graphic>
      </p:graphicFrame>
      <p:sp>
        <p:nvSpPr>
          <p:cNvPr id="4" name="Text Placeholder 3">
            <a:extLst>
              <a:ext uri="{FF2B5EF4-FFF2-40B4-BE49-F238E27FC236}">
                <a16:creationId xmlns:a16="http://schemas.microsoft.com/office/drawing/2014/main" id="{BE4BE4B7-9AE0-4701-91FF-75B30047B70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13474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AA49-CBC8-4356-BC68-8D2F0D1872D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5948861-E0BC-404C-B1F0-F4CB6081DF61}"/>
              </a:ext>
            </a:extLst>
          </p:cNvPr>
          <p:cNvGraphicFramePr>
            <a:graphicFrameLocks noGrp="1"/>
          </p:cNvGraphicFramePr>
          <p:nvPr>
            <p:ph type="tbl" sz="quarter" idx="13"/>
            <p:extLst>
              <p:ext uri="{D42A27DB-BD31-4B8C-83A1-F6EECF244321}">
                <p14:modId xmlns:p14="http://schemas.microsoft.com/office/powerpoint/2010/main" val="3195432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58766595"/>
                    </a:ext>
                  </a:extLst>
                </a:gridCol>
                <a:gridCol w="493776">
                  <a:extLst>
                    <a:ext uri="{9D8B030D-6E8A-4147-A177-3AD203B41FA5}">
                      <a16:colId xmlns:a16="http://schemas.microsoft.com/office/drawing/2014/main" val="1932548676"/>
                    </a:ext>
                  </a:extLst>
                </a:gridCol>
                <a:gridCol w="493776">
                  <a:extLst>
                    <a:ext uri="{9D8B030D-6E8A-4147-A177-3AD203B41FA5}">
                      <a16:colId xmlns:a16="http://schemas.microsoft.com/office/drawing/2014/main" val="671831921"/>
                    </a:ext>
                  </a:extLst>
                </a:gridCol>
                <a:gridCol w="493776">
                  <a:extLst>
                    <a:ext uri="{9D8B030D-6E8A-4147-A177-3AD203B41FA5}">
                      <a16:colId xmlns:a16="http://schemas.microsoft.com/office/drawing/2014/main" val="155347954"/>
                    </a:ext>
                  </a:extLst>
                </a:gridCol>
                <a:gridCol w="493776">
                  <a:extLst>
                    <a:ext uri="{9D8B030D-6E8A-4147-A177-3AD203B41FA5}">
                      <a16:colId xmlns:a16="http://schemas.microsoft.com/office/drawing/2014/main" val="3773723535"/>
                    </a:ext>
                  </a:extLst>
                </a:gridCol>
                <a:gridCol w="493776">
                  <a:extLst>
                    <a:ext uri="{9D8B030D-6E8A-4147-A177-3AD203B41FA5}">
                      <a16:colId xmlns:a16="http://schemas.microsoft.com/office/drawing/2014/main" val="3011886007"/>
                    </a:ext>
                  </a:extLst>
                </a:gridCol>
                <a:gridCol w="493776">
                  <a:extLst>
                    <a:ext uri="{9D8B030D-6E8A-4147-A177-3AD203B41FA5}">
                      <a16:colId xmlns:a16="http://schemas.microsoft.com/office/drawing/2014/main" val="469874357"/>
                    </a:ext>
                  </a:extLst>
                </a:gridCol>
                <a:gridCol w="493776">
                  <a:extLst>
                    <a:ext uri="{9D8B030D-6E8A-4147-A177-3AD203B41FA5}">
                      <a16:colId xmlns:a16="http://schemas.microsoft.com/office/drawing/2014/main" val="2513196233"/>
                    </a:ext>
                  </a:extLst>
                </a:gridCol>
                <a:gridCol w="493776">
                  <a:extLst>
                    <a:ext uri="{9D8B030D-6E8A-4147-A177-3AD203B41FA5}">
                      <a16:colId xmlns:a16="http://schemas.microsoft.com/office/drawing/2014/main" val="568653667"/>
                    </a:ext>
                  </a:extLst>
                </a:gridCol>
                <a:gridCol w="493776">
                  <a:extLst>
                    <a:ext uri="{9D8B030D-6E8A-4147-A177-3AD203B41FA5}">
                      <a16:colId xmlns:a16="http://schemas.microsoft.com/office/drawing/2014/main" val="2742281301"/>
                    </a:ext>
                  </a:extLst>
                </a:gridCol>
                <a:gridCol w="493776">
                  <a:extLst>
                    <a:ext uri="{9D8B030D-6E8A-4147-A177-3AD203B41FA5}">
                      <a16:colId xmlns:a16="http://schemas.microsoft.com/office/drawing/2014/main" val="3487052302"/>
                    </a:ext>
                  </a:extLst>
                </a:gridCol>
                <a:gridCol w="493776">
                  <a:extLst>
                    <a:ext uri="{9D8B030D-6E8A-4147-A177-3AD203B41FA5}">
                      <a16:colId xmlns:a16="http://schemas.microsoft.com/office/drawing/2014/main" val="2070851925"/>
                    </a:ext>
                  </a:extLst>
                </a:gridCol>
                <a:gridCol w="493776">
                  <a:extLst>
                    <a:ext uri="{9D8B030D-6E8A-4147-A177-3AD203B41FA5}">
                      <a16:colId xmlns:a16="http://schemas.microsoft.com/office/drawing/2014/main" val="1827042443"/>
                    </a:ext>
                  </a:extLst>
                </a:gridCol>
                <a:gridCol w="493776">
                  <a:extLst>
                    <a:ext uri="{9D8B030D-6E8A-4147-A177-3AD203B41FA5}">
                      <a16:colId xmlns:a16="http://schemas.microsoft.com/office/drawing/2014/main" val="41957154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43049787"/>
                  </a:ext>
                </a:extLst>
              </a:tr>
              <a:tr h="370840">
                <a:tc>
                  <a:txBody>
                    <a:bodyPr/>
                    <a:lstStyle/>
                    <a:p>
                      <a:r>
                        <a:rPr lang="en-US" sz="1000"/>
                        <a:t>TMAmerica</a:t>
                      </a:r>
                    </a:p>
                  </a:txBody>
                  <a:tcPr/>
                </a:tc>
                <a:tc>
                  <a:txBody>
                    <a:bodyPr/>
                    <a:lstStyle/>
                    <a:p>
                      <a:r>
                        <a:rPr lang="en-US" sz="1000"/>
                        <a:t>159</a:t>
                      </a:r>
                    </a:p>
                  </a:txBody>
                  <a:tcPr/>
                </a:tc>
                <a:tc>
                  <a:txBody>
                    <a:bodyPr/>
                    <a:lstStyle/>
                    <a:p>
                      <a:r>
                        <a:rPr lang="en-US" sz="1000"/>
                        <a:t>5</a:t>
                      </a:r>
                    </a:p>
                  </a:txBody>
                  <a:tcPr/>
                </a:tc>
                <a:tc>
                  <a:txBody>
                    <a:bodyPr/>
                    <a:lstStyle/>
                    <a:p>
                      <a:r>
                        <a:rPr lang="en-US" sz="1000"/>
                        <a:t>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tc>
                  <a:txBody>
                    <a:bodyPr/>
                    <a:lstStyle/>
                    <a:p>
                      <a:r>
                        <a:rPr lang="en-US" sz="1000"/>
                        <a:t>76</a:t>
                      </a:r>
                    </a:p>
                  </a:txBody>
                  <a:tcPr/>
                </a:tc>
                <a:tc>
                  <a:txBody>
                    <a:bodyPr/>
                    <a:lstStyle/>
                    <a:p>
                      <a:r>
                        <a:rPr lang="en-US" sz="1000"/>
                        <a:t>1</a:t>
                      </a:r>
                    </a:p>
                  </a:txBody>
                  <a:tcPr/>
                </a:tc>
                <a:tc>
                  <a:txBody>
                    <a:bodyPr/>
                    <a:lstStyle/>
                    <a:p>
                      <a:r>
                        <a:rPr lang="en-US" sz="1000"/>
                        <a:t>2</a:t>
                      </a:r>
                    </a:p>
                  </a:txBody>
                  <a:tcPr/>
                </a:tc>
                <a:tc>
                  <a:txBody>
                    <a:bodyPr/>
                    <a:lstStyle/>
                    <a:p>
                      <a:r>
                        <a:rPr lang="en-US" sz="1000"/>
                        <a:t>3.6199 %</a:t>
                      </a:r>
                    </a:p>
                  </a:txBody>
                  <a:tcPr/>
                </a:tc>
                <a:tc>
                  <a:txBody>
                    <a:bodyPr/>
                    <a:lstStyle/>
                    <a:p>
                      <a:r>
                        <a:rPr lang="en-US" sz="1000"/>
                        <a:t>0.0 %</a:t>
                      </a:r>
                    </a:p>
                  </a:txBody>
                  <a:tcPr/>
                </a:tc>
                <a:extLst>
                  <a:ext uri="{0D108BD9-81ED-4DB2-BD59-A6C34878D82A}">
                    <a16:rowId xmlns:a16="http://schemas.microsoft.com/office/drawing/2014/main" val="2333304356"/>
                  </a:ext>
                </a:extLst>
              </a:tr>
            </a:tbl>
          </a:graphicData>
        </a:graphic>
      </p:graphicFrame>
      <p:sp>
        <p:nvSpPr>
          <p:cNvPr id="4" name="Text Placeholder 3">
            <a:extLst>
              <a:ext uri="{FF2B5EF4-FFF2-40B4-BE49-F238E27FC236}">
                <a16:creationId xmlns:a16="http://schemas.microsoft.com/office/drawing/2014/main" id="{C6744029-B219-41C3-AFF2-F1092BECAC7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5673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90B9-AC45-4FD4-832F-C148391C0EB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4BA1642-3B31-475B-B326-2F24A249D04A}"/>
              </a:ext>
            </a:extLst>
          </p:cNvPr>
          <p:cNvGraphicFramePr>
            <a:graphicFrameLocks noGrp="1"/>
          </p:cNvGraphicFramePr>
          <p:nvPr>
            <p:ph type="chart" sz="quarter" idx="13"/>
            <p:extLst>
              <p:ext uri="{D42A27DB-BD31-4B8C-83A1-F6EECF244321}">
                <p14:modId xmlns:p14="http://schemas.microsoft.com/office/powerpoint/2010/main" val="60279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BAE3D-53D8-4140-AC18-C4234477E06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E9576D5-9C80-4390-85FA-F75D46168D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7814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B16D-0CB8-4BBC-A514-C1D24AE6D10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BBAFAB8-0EAE-4391-9349-B795CDE1701E}"/>
              </a:ext>
            </a:extLst>
          </p:cNvPr>
          <p:cNvGraphicFramePr>
            <a:graphicFrameLocks noGrp="1"/>
          </p:cNvGraphicFramePr>
          <p:nvPr>
            <p:ph type="chart" sz="quarter" idx="13"/>
            <p:extLst>
              <p:ext uri="{D42A27DB-BD31-4B8C-83A1-F6EECF244321}">
                <p14:modId xmlns:p14="http://schemas.microsoft.com/office/powerpoint/2010/main" val="789351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3D317-4197-42AE-A953-FB13441351C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7D423B6-D64F-4A8B-B642-A09547DCF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11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035DF-F13E-449F-A2CA-6F36B2051D0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55CE67F-AAC7-4FFA-A50D-EA7D180005A7}"/>
              </a:ext>
            </a:extLst>
          </p:cNvPr>
          <p:cNvGraphicFramePr>
            <a:graphicFrameLocks noGrp="1"/>
          </p:cNvGraphicFramePr>
          <p:nvPr>
            <p:ph type="chart" sz="quarter" idx="13"/>
            <p:extLst>
              <p:ext uri="{D42A27DB-BD31-4B8C-83A1-F6EECF244321}">
                <p14:modId xmlns:p14="http://schemas.microsoft.com/office/powerpoint/2010/main" val="3058200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8A89E1-4058-49E6-82BA-DE5CE820953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9FBFB80-F31C-4DC6-936F-8E4DE155C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43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CE4E-5DC1-4CBE-8A1F-FE251117F37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562B5A5-2B10-433B-A09D-209C683F7AFF}"/>
              </a:ext>
            </a:extLst>
          </p:cNvPr>
          <p:cNvGraphicFramePr>
            <a:graphicFrameLocks noGrp="1"/>
          </p:cNvGraphicFramePr>
          <p:nvPr>
            <p:ph type="tbl" sz="quarter" idx="13"/>
            <p:extLst>
              <p:ext uri="{D42A27DB-BD31-4B8C-83A1-F6EECF244321}">
                <p14:modId xmlns:p14="http://schemas.microsoft.com/office/powerpoint/2010/main" val="175426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000610177"/>
                    </a:ext>
                  </a:extLst>
                </a:gridCol>
                <a:gridCol w="411480">
                  <a:extLst>
                    <a:ext uri="{9D8B030D-6E8A-4147-A177-3AD203B41FA5}">
                      <a16:colId xmlns:a16="http://schemas.microsoft.com/office/drawing/2014/main" val="726351781"/>
                    </a:ext>
                  </a:extLst>
                </a:gridCol>
                <a:gridCol w="822960">
                  <a:extLst>
                    <a:ext uri="{9D8B030D-6E8A-4147-A177-3AD203B41FA5}">
                      <a16:colId xmlns:a16="http://schemas.microsoft.com/office/drawing/2014/main" val="996077993"/>
                    </a:ext>
                  </a:extLst>
                </a:gridCol>
                <a:gridCol w="822960">
                  <a:extLst>
                    <a:ext uri="{9D8B030D-6E8A-4147-A177-3AD203B41FA5}">
                      <a16:colId xmlns:a16="http://schemas.microsoft.com/office/drawing/2014/main" val="916814417"/>
                    </a:ext>
                  </a:extLst>
                </a:gridCol>
                <a:gridCol w="822960">
                  <a:extLst>
                    <a:ext uri="{9D8B030D-6E8A-4147-A177-3AD203B41FA5}">
                      <a16:colId xmlns:a16="http://schemas.microsoft.com/office/drawing/2014/main" val="2793422600"/>
                    </a:ext>
                  </a:extLst>
                </a:gridCol>
                <a:gridCol w="822960">
                  <a:extLst>
                    <a:ext uri="{9D8B030D-6E8A-4147-A177-3AD203B41FA5}">
                      <a16:colId xmlns:a16="http://schemas.microsoft.com/office/drawing/2014/main" val="241603715"/>
                    </a:ext>
                  </a:extLst>
                </a:gridCol>
                <a:gridCol w="822960">
                  <a:extLst>
                    <a:ext uri="{9D8B030D-6E8A-4147-A177-3AD203B41FA5}">
                      <a16:colId xmlns:a16="http://schemas.microsoft.com/office/drawing/2014/main" val="136762216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35194530"/>
                  </a:ext>
                </a:extLst>
              </a:tr>
              <a:tr h="370840">
                <a:tc>
                  <a:txBody>
                    <a:bodyPr/>
                    <a:lstStyle/>
                    <a:p>
                      <a:r>
                        <a:rPr lang="en-US" sz="1000" b="1"/>
                        <a:t>@TokioMAmerica - 2019-11-12 18:55:52</a:t>
                      </a:r>
                      <a:r>
                        <a:rPr lang="en-US" sz="1000"/>
                        <a:t>
 Congratulations to our Emerging Leaders Program participants for completing and presenting their process improvement project in #NYC. We’re looking forward to hearing from #TeamTMA's next round of ELP recruits in 2020. https://t.co/r86A5aLUBy</a:t>
                      </a:r>
                    </a:p>
                  </a:txBody>
                  <a:tcPr/>
                </a:tc>
                <a:tc>
                  <a:txBody>
                    <a:bodyPr/>
                    <a:lstStyle/>
                    <a:p>
                      <a:r>
                        <a:rPr lang="en-US" sz="1000"/>
                        <a:t>11/21/2019 18:14:23</a:t>
                      </a:r>
                    </a:p>
                  </a:txBody>
                  <a:tcPr/>
                </a:tc>
                <a:tc>
                  <a:txBody>
                    <a:bodyPr/>
                    <a:lstStyle/>
                    <a:p>
                      <a:r>
                        <a:rPr lang="en-US" sz="1000"/>
                        <a:t>No</a:t>
                      </a:r>
                    </a:p>
                  </a:txBody>
                  <a:tcPr/>
                </a:tc>
                <a:tc>
                  <a:txBody>
                    <a:bodyPr/>
                    <a:lstStyle/>
                    <a:p>
                      <a:r>
                        <a:rPr lang="en-US" sz="1000"/>
                        <a:t>2</a:t>
                      </a:r>
                    </a:p>
                  </a:txBody>
                  <a:tcPr/>
                </a:tc>
                <a:tc>
                  <a:txBody>
                    <a:bodyPr/>
                    <a:lstStyle/>
                    <a:p>
                      <a:r>
                        <a:rPr lang="en-US" sz="1000"/>
                        <a:t>14</a:t>
                      </a:r>
                    </a:p>
                  </a:txBody>
                  <a:tcPr/>
                </a:tc>
                <a:tc>
                  <a:txBody>
                    <a:bodyPr/>
                    <a:lstStyle/>
                    <a:p>
                      <a:r>
                        <a:rPr lang="en-US" sz="1000"/>
                        <a:t>1</a:t>
                      </a:r>
                    </a:p>
                  </a:txBody>
                  <a:tcPr/>
                </a:tc>
                <a:tc>
                  <a:txBody>
                    <a:bodyPr/>
                    <a:lstStyle/>
                    <a:p>
                      <a:r>
                        <a:rPr lang="en-US" sz="1000"/>
                        <a:t>10.8974 %</a:t>
                      </a:r>
                    </a:p>
                  </a:txBody>
                  <a:tcPr/>
                </a:tc>
                <a:extLst>
                  <a:ext uri="{0D108BD9-81ED-4DB2-BD59-A6C34878D82A}">
                    <a16:rowId xmlns:a16="http://schemas.microsoft.com/office/drawing/2014/main" val="2054828752"/>
                  </a:ext>
                </a:extLst>
              </a:tr>
              <a:tr h="370840">
                <a:tc>
                  <a:txBody>
                    <a:bodyPr/>
                    <a:lstStyle/>
                    <a:p>
                      <a:r>
                        <a:rPr lang="en-US" sz="1000" b="1"/>
                        <a:t>@TokioMAmerica - 2019-11-06 21:20:51</a:t>
                      </a:r>
                      <a:r>
                        <a:rPr lang="en-US" sz="1000"/>
                        <a:t>
 Our Pasadena, CA office is #hiring an experienced Litigation Specialist to join the team. #ApplyToday and jump into the next phase of your career. https://t.co/Wm4Bnoeto4 https://t.co/GVhPNZO7YB</a:t>
                      </a:r>
                    </a:p>
                  </a:txBody>
                  <a:tcPr/>
                </a:tc>
                <a:tc>
                  <a:txBody>
                    <a:bodyPr/>
                    <a:lstStyle/>
                    <a:p>
                      <a:r>
                        <a:rPr lang="en-US" sz="1000"/>
                        <a:t>11/12/2019 18:21:50</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5.8065 %</a:t>
                      </a:r>
                    </a:p>
                  </a:txBody>
                  <a:tcPr/>
                </a:tc>
                <a:extLst>
                  <a:ext uri="{0D108BD9-81ED-4DB2-BD59-A6C34878D82A}">
                    <a16:rowId xmlns:a16="http://schemas.microsoft.com/office/drawing/2014/main" val="2981565167"/>
                  </a:ext>
                </a:extLst>
              </a:tr>
              <a:tr h="370840">
                <a:tc>
                  <a:txBody>
                    <a:bodyPr/>
                    <a:lstStyle/>
                    <a:p>
                      <a:r>
                        <a:rPr lang="en-US" sz="1000" b="1"/>
                        <a:t>@TokioMAmerica - 2019-11-08 17:45:12</a:t>
                      </a:r>
                      <a:r>
                        <a:rPr lang="en-US" sz="1000"/>
                        <a:t>
 The Wounded Warrior Project helps give independence to America's wounded veterans. For the month of November, #TeamTMA is fundraising for @wwp to support wounded warriors and their families. https://t.co/DA7PGSqohG</a:t>
                      </a:r>
                    </a:p>
                  </a:txBody>
                  <a:tcPr/>
                </a:tc>
                <a:tc>
                  <a:txBody>
                    <a:bodyPr/>
                    <a:lstStyle/>
                    <a:p>
                      <a:r>
                        <a:rPr lang="en-US" sz="1000"/>
                        <a:t>11/12/2019 18:21:50</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5.1282 %</a:t>
                      </a:r>
                    </a:p>
                  </a:txBody>
                  <a:tcPr/>
                </a:tc>
                <a:extLst>
                  <a:ext uri="{0D108BD9-81ED-4DB2-BD59-A6C34878D82A}">
                    <a16:rowId xmlns:a16="http://schemas.microsoft.com/office/drawing/2014/main" val="971393746"/>
                  </a:ext>
                </a:extLst>
              </a:tr>
            </a:tbl>
          </a:graphicData>
        </a:graphic>
      </p:graphicFrame>
      <p:sp>
        <p:nvSpPr>
          <p:cNvPr id="4" name="Text Placeholder 3">
            <a:extLst>
              <a:ext uri="{FF2B5EF4-FFF2-40B4-BE49-F238E27FC236}">
                <a16:creationId xmlns:a16="http://schemas.microsoft.com/office/drawing/2014/main" id="{2EB1D42A-BC6A-4E85-96B9-1BD5EFC23F5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01112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C5DD-D2FC-45AB-A0D4-81C916E1A30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D656BA1-C8B7-44C4-8CBA-2084C101699F}"/>
              </a:ext>
            </a:extLst>
          </p:cNvPr>
          <p:cNvGraphicFramePr>
            <a:graphicFrameLocks noGrp="1"/>
          </p:cNvGraphicFramePr>
          <p:nvPr>
            <p:ph type="tbl" sz="quarter" idx="13"/>
            <p:extLst>
              <p:ext uri="{D42A27DB-BD31-4B8C-83A1-F6EECF244321}">
                <p14:modId xmlns:p14="http://schemas.microsoft.com/office/powerpoint/2010/main" val="66109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06000961"/>
                    </a:ext>
                  </a:extLst>
                </a:gridCol>
                <a:gridCol w="452628">
                  <a:extLst>
                    <a:ext uri="{9D8B030D-6E8A-4147-A177-3AD203B41FA5}">
                      <a16:colId xmlns:a16="http://schemas.microsoft.com/office/drawing/2014/main" val="2438723629"/>
                    </a:ext>
                  </a:extLst>
                </a:gridCol>
                <a:gridCol w="452628">
                  <a:extLst>
                    <a:ext uri="{9D8B030D-6E8A-4147-A177-3AD203B41FA5}">
                      <a16:colId xmlns:a16="http://schemas.microsoft.com/office/drawing/2014/main" val="154127731"/>
                    </a:ext>
                  </a:extLst>
                </a:gridCol>
                <a:gridCol w="452628">
                  <a:extLst>
                    <a:ext uri="{9D8B030D-6E8A-4147-A177-3AD203B41FA5}">
                      <a16:colId xmlns:a16="http://schemas.microsoft.com/office/drawing/2014/main" val="2643038592"/>
                    </a:ext>
                  </a:extLst>
                </a:gridCol>
                <a:gridCol w="452628">
                  <a:extLst>
                    <a:ext uri="{9D8B030D-6E8A-4147-A177-3AD203B41FA5}">
                      <a16:colId xmlns:a16="http://schemas.microsoft.com/office/drawing/2014/main" val="2484930692"/>
                    </a:ext>
                  </a:extLst>
                </a:gridCol>
                <a:gridCol w="452628">
                  <a:extLst>
                    <a:ext uri="{9D8B030D-6E8A-4147-A177-3AD203B41FA5}">
                      <a16:colId xmlns:a16="http://schemas.microsoft.com/office/drawing/2014/main" val="2662890804"/>
                    </a:ext>
                  </a:extLst>
                </a:gridCol>
                <a:gridCol w="452628">
                  <a:extLst>
                    <a:ext uri="{9D8B030D-6E8A-4147-A177-3AD203B41FA5}">
                      <a16:colId xmlns:a16="http://schemas.microsoft.com/office/drawing/2014/main" val="150508032"/>
                    </a:ext>
                  </a:extLst>
                </a:gridCol>
                <a:gridCol w="452628">
                  <a:extLst>
                    <a:ext uri="{9D8B030D-6E8A-4147-A177-3AD203B41FA5}">
                      <a16:colId xmlns:a16="http://schemas.microsoft.com/office/drawing/2014/main" val="2103564122"/>
                    </a:ext>
                  </a:extLst>
                </a:gridCol>
                <a:gridCol w="452628">
                  <a:extLst>
                    <a:ext uri="{9D8B030D-6E8A-4147-A177-3AD203B41FA5}">
                      <a16:colId xmlns:a16="http://schemas.microsoft.com/office/drawing/2014/main" val="4201396985"/>
                    </a:ext>
                  </a:extLst>
                </a:gridCol>
                <a:gridCol w="452628">
                  <a:extLst>
                    <a:ext uri="{9D8B030D-6E8A-4147-A177-3AD203B41FA5}">
                      <a16:colId xmlns:a16="http://schemas.microsoft.com/office/drawing/2014/main" val="2322488119"/>
                    </a:ext>
                  </a:extLst>
                </a:gridCol>
                <a:gridCol w="452628">
                  <a:extLst>
                    <a:ext uri="{9D8B030D-6E8A-4147-A177-3AD203B41FA5}">
                      <a16:colId xmlns:a16="http://schemas.microsoft.com/office/drawing/2014/main" val="2839084889"/>
                    </a:ext>
                  </a:extLst>
                </a:gridCol>
                <a:gridCol w="452628">
                  <a:extLst>
                    <a:ext uri="{9D8B030D-6E8A-4147-A177-3AD203B41FA5}">
                      <a16:colId xmlns:a16="http://schemas.microsoft.com/office/drawing/2014/main" val="1896556484"/>
                    </a:ext>
                  </a:extLst>
                </a:gridCol>
                <a:gridCol w="452628">
                  <a:extLst>
                    <a:ext uri="{9D8B030D-6E8A-4147-A177-3AD203B41FA5}">
                      <a16:colId xmlns:a16="http://schemas.microsoft.com/office/drawing/2014/main" val="395109585"/>
                    </a:ext>
                  </a:extLst>
                </a:gridCol>
                <a:gridCol w="452628">
                  <a:extLst>
                    <a:ext uri="{9D8B030D-6E8A-4147-A177-3AD203B41FA5}">
                      <a16:colId xmlns:a16="http://schemas.microsoft.com/office/drawing/2014/main" val="28073207"/>
                    </a:ext>
                  </a:extLst>
                </a:gridCol>
                <a:gridCol w="452628">
                  <a:extLst>
                    <a:ext uri="{9D8B030D-6E8A-4147-A177-3AD203B41FA5}">
                      <a16:colId xmlns:a16="http://schemas.microsoft.com/office/drawing/2014/main" val="4085214028"/>
                    </a:ext>
                  </a:extLst>
                </a:gridCol>
                <a:gridCol w="452628">
                  <a:extLst>
                    <a:ext uri="{9D8B030D-6E8A-4147-A177-3AD203B41FA5}">
                      <a16:colId xmlns:a16="http://schemas.microsoft.com/office/drawing/2014/main" val="2172750969"/>
                    </a:ext>
                  </a:extLst>
                </a:gridCol>
                <a:gridCol w="452628">
                  <a:extLst>
                    <a:ext uri="{9D8B030D-6E8A-4147-A177-3AD203B41FA5}">
                      <a16:colId xmlns:a16="http://schemas.microsoft.com/office/drawing/2014/main" val="18017460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3882814"/>
                  </a:ext>
                </a:extLst>
              </a:tr>
              <a:tr h="370840">
                <a:tc>
                  <a:txBody>
                    <a:bodyPr/>
                    <a:lstStyle/>
                    <a:p>
                      <a:r>
                        <a:rPr lang="en-US" sz="1000"/>
                        <a:t>Tokio Marine America</a:t>
                      </a:r>
                    </a:p>
                  </a:txBody>
                  <a:tcPr/>
                </a:tc>
                <a:tc>
                  <a:txBody>
                    <a:bodyPr/>
                    <a:lstStyle/>
                    <a:p>
                      <a:r>
                        <a:rPr lang="en-US" sz="1000"/>
                        <a:t>13524</a:t>
                      </a:r>
                    </a:p>
                  </a:txBody>
                  <a:tcPr/>
                </a:tc>
                <a:tc>
                  <a:txBody>
                    <a:bodyPr/>
                    <a:lstStyle/>
                    <a:p>
                      <a:r>
                        <a:rPr lang="en-US" sz="1000"/>
                        <a:t>716</a:t>
                      </a:r>
                    </a:p>
                  </a:txBody>
                  <a:tcPr/>
                </a:tc>
                <a:tc>
                  <a:txBody>
                    <a:bodyPr/>
                    <a:lstStyle/>
                    <a:p>
                      <a:r>
                        <a:rPr lang="en-US" sz="1000"/>
                        <a:t>17</a:t>
                      </a:r>
                    </a:p>
                  </a:txBody>
                  <a:tcPr/>
                </a:tc>
                <a:tc>
                  <a:txBody>
                    <a:bodyPr/>
                    <a:lstStyle/>
                    <a:p>
                      <a:r>
                        <a:rPr lang="en-US" sz="1000"/>
                        <a:t>795</a:t>
                      </a:r>
                    </a:p>
                  </a:txBody>
                  <a:tcPr/>
                </a:tc>
                <a:tc>
                  <a:txBody>
                    <a:bodyPr/>
                    <a:lstStyle/>
                    <a:p>
                      <a:r>
                        <a:rPr lang="en-US" sz="1000"/>
                        <a:t>46.764705882353</a:t>
                      </a:r>
                    </a:p>
                  </a:txBody>
                  <a:tcPr/>
                </a:tc>
                <a:tc>
                  <a:txBody>
                    <a:bodyPr/>
                    <a:lstStyle/>
                    <a:p>
                      <a:r>
                        <a:rPr lang="en-US" sz="1000"/>
                        <a:t>10</a:t>
                      </a:r>
                    </a:p>
                  </a:txBody>
                  <a:tcPr/>
                </a:tc>
                <a:tc>
                  <a:txBody>
                    <a:bodyPr/>
                    <a:lstStyle/>
                    <a:p>
                      <a:r>
                        <a:rPr lang="en-US" sz="1000"/>
                        <a:t>0.58823529411765</a:t>
                      </a:r>
                    </a:p>
                  </a:txBody>
                  <a:tcPr/>
                </a:tc>
                <a:tc>
                  <a:txBody>
                    <a:bodyPr/>
                    <a:lstStyle/>
                    <a:p>
                      <a:r>
                        <a:rPr lang="en-US" sz="1000"/>
                        <a:t>45</a:t>
                      </a:r>
                    </a:p>
                  </a:txBody>
                  <a:tcPr/>
                </a:tc>
                <a:tc>
                  <a:txBody>
                    <a:bodyPr/>
                    <a:lstStyle/>
                    <a:p>
                      <a:r>
                        <a:rPr lang="en-US" sz="1000"/>
                        <a:t>3</a:t>
                      </a:r>
                    </a:p>
                  </a:txBody>
                  <a:tcPr/>
                </a:tc>
                <a:tc>
                  <a:txBody>
                    <a:bodyPr/>
                    <a:lstStyle/>
                    <a:p>
                      <a:r>
                        <a:rPr lang="en-US" sz="1000"/>
                        <a:t>608</a:t>
                      </a:r>
                    </a:p>
                  </a:txBody>
                  <a:tcPr/>
                </a:tc>
                <a:tc>
                  <a:txBody>
                    <a:bodyPr/>
                    <a:lstStyle/>
                    <a:p>
                      <a:r>
                        <a:rPr lang="en-US" sz="1000"/>
                        <a:t>40.533333333333</a:t>
                      </a:r>
                    </a:p>
                  </a:txBody>
                  <a:tcPr/>
                </a:tc>
                <a:tc>
                  <a:txBody>
                    <a:bodyPr/>
                    <a:lstStyle/>
                    <a:p>
                      <a:r>
                        <a:rPr lang="en-US" sz="1000"/>
                        <a:t>34835</a:t>
                      </a:r>
                    </a:p>
                  </a:txBody>
                  <a:tcPr/>
                </a:tc>
                <a:tc>
                  <a:txBody>
                    <a:bodyPr/>
                    <a:lstStyle/>
                    <a:p>
                      <a:r>
                        <a:rPr lang="en-US" sz="1000"/>
                        <a:t>2322.3333333333</a:t>
                      </a:r>
                    </a:p>
                  </a:txBody>
                  <a:tcPr/>
                </a:tc>
                <a:tc>
                  <a:txBody>
                    <a:bodyPr/>
                    <a:lstStyle/>
                    <a:p>
                      <a:r>
                        <a:rPr lang="en-US" sz="1000"/>
                        <a:t>0.038347995304751 %</a:t>
                      </a:r>
                    </a:p>
                  </a:txBody>
                  <a:tcPr/>
                </a:tc>
                <a:tc>
                  <a:txBody>
                    <a:bodyPr/>
                    <a:lstStyle/>
                    <a:p>
                      <a:r>
                        <a:rPr lang="en-US" sz="1000"/>
                        <a:t>2050</a:t>
                      </a:r>
                    </a:p>
                  </a:txBody>
                  <a:tcPr/>
                </a:tc>
                <a:tc>
                  <a:txBody>
                    <a:bodyPr/>
                    <a:lstStyle/>
                    <a:p>
                      <a:r>
                        <a:rPr lang="en-US" sz="1000"/>
                        <a:t>376.7038</a:t>
                      </a:r>
                    </a:p>
                  </a:txBody>
                  <a:tcPr/>
                </a:tc>
                <a:extLst>
                  <a:ext uri="{0D108BD9-81ED-4DB2-BD59-A6C34878D82A}">
                    <a16:rowId xmlns:a16="http://schemas.microsoft.com/office/drawing/2014/main" val="1933359754"/>
                  </a:ext>
                </a:extLst>
              </a:tr>
            </a:tbl>
          </a:graphicData>
        </a:graphic>
      </p:graphicFrame>
      <p:sp>
        <p:nvSpPr>
          <p:cNvPr id="4" name="Text Placeholder 3">
            <a:extLst>
              <a:ext uri="{FF2B5EF4-FFF2-40B4-BE49-F238E27FC236}">
                <a16:creationId xmlns:a16="http://schemas.microsoft.com/office/drawing/2014/main" id="{C4977755-1A28-412F-BF4C-A15B7C11E9C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620743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569A-6BAE-4349-8034-A838C2D4A11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3B29E84-E709-4E0E-81EC-48FD8E807597}"/>
              </a:ext>
            </a:extLst>
          </p:cNvPr>
          <p:cNvGraphicFramePr>
            <a:graphicFrameLocks noGrp="1"/>
          </p:cNvGraphicFramePr>
          <p:nvPr>
            <p:ph type="chart" sz="quarter" idx="13"/>
            <p:extLst>
              <p:ext uri="{D42A27DB-BD31-4B8C-83A1-F6EECF244321}">
                <p14:modId xmlns:p14="http://schemas.microsoft.com/office/powerpoint/2010/main" val="4171223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0B161-C890-4C71-85AD-982B4C267BC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832A2E4-B846-4C87-A6FD-451FDB894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43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55F3-8DEE-475D-AE5D-9E9A38E7225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878D901-03E3-46F1-AE77-61E6733D9E1D}"/>
              </a:ext>
            </a:extLst>
          </p:cNvPr>
          <p:cNvGraphicFramePr>
            <a:graphicFrameLocks noGrp="1"/>
          </p:cNvGraphicFramePr>
          <p:nvPr>
            <p:ph type="chart" sz="quarter" idx="13"/>
            <p:extLst>
              <p:ext uri="{D42A27DB-BD31-4B8C-83A1-F6EECF244321}">
                <p14:modId xmlns:p14="http://schemas.microsoft.com/office/powerpoint/2010/main" val="3875928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F00C99-FC0F-4D89-9EFB-7252F548E95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4BED386-ABA6-4C8A-B5EF-D8C599BDEE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090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E3B0-E4D1-4A15-A4C1-44A18D80BFC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4A85347A-4085-4633-8949-25B2769F8B22}"/>
              </a:ext>
            </a:extLst>
          </p:cNvPr>
          <p:cNvGraphicFramePr>
            <a:graphicFrameLocks noGrp="1"/>
          </p:cNvGraphicFramePr>
          <p:nvPr>
            <p:ph type="chart" sz="quarter" idx="13"/>
            <p:extLst>
              <p:ext uri="{D42A27DB-BD31-4B8C-83A1-F6EECF244321}">
                <p14:modId xmlns:p14="http://schemas.microsoft.com/office/powerpoint/2010/main" val="859060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0DE9A3-5494-41ED-9A05-F43585BB333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DE01973-F539-4D5E-8D22-C1C1718617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495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5E5AA-4A5E-43AC-BB6C-1117FFCA38BF}"/>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4A66EA4C-B9FC-4050-85AA-7CCF7BE09B46}"/>
              </a:ext>
            </a:extLst>
          </p:cNvPr>
          <p:cNvGraphicFramePr>
            <a:graphicFrameLocks noGrp="1"/>
          </p:cNvGraphicFramePr>
          <p:nvPr>
            <p:ph type="tbl" sz="quarter" idx="13"/>
            <p:extLst>
              <p:ext uri="{D42A27DB-BD31-4B8C-83A1-F6EECF244321}">
                <p14:modId xmlns:p14="http://schemas.microsoft.com/office/powerpoint/2010/main" val="321187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759567"/>
                    </a:ext>
                  </a:extLst>
                </a:gridCol>
                <a:gridCol w="1152143">
                  <a:extLst>
                    <a:ext uri="{9D8B030D-6E8A-4147-A177-3AD203B41FA5}">
                      <a16:colId xmlns:a16="http://schemas.microsoft.com/office/drawing/2014/main" val="3524598133"/>
                    </a:ext>
                  </a:extLst>
                </a:gridCol>
                <a:gridCol w="822960">
                  <a:extLst>
                    <a:ext uri="{9D8B030D-6E8A-4147-A177-3AD203B41FA5}">
                      <a16:colId xmlns:a16="http://schemas.microsoft.com/office/drawing/2014/main" val="3405144654"/>
                    </a:ext>
                  </a:extLst>
                </a:gridCol>
                <a:gridCol w="576072">
                  <a:extLst>
                    <a:ext uri="{9D8B030D-6E8A-4147-A177-3AD203B41FA5}">
                      <a16:colId xmlns:a16="http://schemas.microsoft.com/office/drawing/2014/main" val="112941161"/>
                    </a:ext>
                  </a:extLst>
                </a:gridCol>
                <a:gridCol w="576072">
                  <a:extLst>
                    <a:ext uri="{9D8B030D-6E8A-4147-A177-3AD203B41FA5}">
                      <a16:colId xmlns:a16="http://schemas.microsoft.com/office/drawing/2014/main" val="2786878239"/>
                    </a:ext>
                  </a:extLst>
                </a:gridCol>
                <a:gridCol w="576072">
                  <a:extLst>
                    <a:ext uri="{9D8B030D-6E8A-4147-A177-3AD203B41FA5}">
                      <a16:colId xmlns:a16="http://schemas.microsoft.com/office/drawing/2014/main" val="4263570988"/>
                    </a:ext>
                  </a:extLst>
                </a:gridCol>
                <a:gridCol w="576072">
                  <a:extLst>
                    <a:ext uri="{9D8B030D-6E8A-4147-A177-3AD203B41FA5}">
                      <a16:colId xmlns:a16="http://schemas.microsoft.com/office/drawing/2014/main" val="2853829999"/>
                    </a:ext>
                  </a:extLst>
                </a:gridCol>
                <a:gridCol w="576072">
                  <a:extLst>
                    <a:ext uri="{9D8B030D-6E8A-4147-A177-3AD203B41FA5}">
                      <a16:colId xmlns:a16="http://schemas.microsoft.com/office/drawing/2014/main" val="2905264763"/>
                    </a:ext>
                  </a:extLst>
                </a:gridCol>
                <a:gridCol w="576072">
                  <a:extLst>
                    <a:ext uri="{9D8B030D-6E8A-4147-A177-3AD203B41FA5}">
                      <a16:colId xmlns:a16="http://schemas.microsoft.com/office/drawing/2014/main" val="302658198"/>
                    </a:ext>
                  </a:extLst>
                </a:gridCol>
                <a:gridCol w="576072">
                  <a:extLst>
                    <a:ext uri="{9D8B030D-6E8A-4147-A177-3AD203B41FA5}">
                      <a16:colId xmlns:a16="http://schemas.microsoft.com/office/drawing/2014/main" val="26742923"/>
                    </a:ext>
                  </a:extLst>
                </a:gridCol>
                <a:gridCol w="576072">
                  <a:extLst>
                    <a:ext uri="{9D8B030D-6E8A-4147-A177-3AD203B41FA5}">
                      <a16:colId xmlns:a16="http://schemas.microsoft.com/office/drawing/2014/main" val="394890758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340224495"/>
                  </a:ext>
                </a:extLst>
              </a:tr>
              <a:tr h="370840">
                <a:tc>
                  <a:txBody>
                    <a:bodyPr/>
                    <a:lstStyle/>
                    <a:p>
                      <a:r>
                        <a:rPr lang="en-US" sz="1000" b="1"/>
                        <a:t>Tokio Marine America - 2019-11-08 17:45:14</a:t>
                      </a:r>
                      <a:r>
                        <a:rPr lang="en-US" sz="1000"/>
                        <a:t>
  Each month, TMA chooses a different charity to support. This month, we've chosen The Wounded Warrior Project, an organization dedicated to supporting America's most wounded veterans. We're grateful to the Wounded Warrior Project and the work they do for our veterans.</a:t>
                      </a:r>
                    </a:p>
                  </a:txBody>
                  <a:tcPr/>
                </a:tc>
                <a:tc>
                  <a:txBody>
                    <a:bodyPr/>
                    <a:lstStyle/>
                    <a:p>
                      <a:r>
                        <a:rPr lang="en-US" sz="1000"/>
                        <a:t>https://image-store.slidesharecdn.com/81a71a80-075c-4006-a6b0-48e0fb6df674-large.jpeg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88</a:t>
                      </a:r>
                    </a:p>
                  </a:txBody>
                  <a:tcPr/>
                </a:tc>
                <a:tc>
                  <a:txBody>
                    <a:bodyPr/>
                    <a:lstStyle/>
                    <a:p>
                      <a:r>
                        <a:rPr lang="en-US" sz="1000"/>
                        <a:t>3</a:t>
                      </a:r>
                    </a:p>
                  </a:txBody>
                  <a:tcPr/>
                </a:tc>
                <a:tc>
                  <a:txBody>
                    <a:bodyPr/>
                    <a:lstStyle/>
                    <a:p>
                      <a:r>
                        <a:rPr lang="en-US" sz="1000"/>
                        <a:t>5</a:t>
                      </a:r>
                    </a:p>
                  </a:txBody>
                  <a:tcPr/>
                </a:tc>
                <a:tc>
                  <a:txBody>
                    <a:bodyPr/>
                    <a:lstStyle/>
                    <a:p>
                      <a:r>
                        <a:rPr lang="en-US" sz="1000"/>
                        <a:t>38</a:t>
                      </a:r>
                    </a:p>
                  </a:txBody>
                  <a:tcPr/>
                </a:tc>
                <a:tc>
                  <a:txBody>
                    <a:bodyPr/>
                    <a:lstStyle/>
                    <a:p>
                      <a:r>
                        <a:rPr lang="en-US" sz="1000"/>
                        <a:t>0.035032679738562</a:t>
                      </a:r>
                    </a:p>
                  </a:txBody>
                  <a:tcPr/>
                </a:tc>
                <a:tc>
                  <a:txBody>
                    <a:bodyPr/>
                    <a:lstStyle/>
                    <a:p>
                      <a:r>
                        <a:rPr lang="en-US" sz="1000"/>
                        <a:t>3825</a:t>
                      </a:r>
                    </a:p>
                  </a:txBody>
                  <a:tcPr/>
                </a:tc>
                <a:tc>
                  <a:txBody>
                    <a:bodyPr/>
                    <a:lstStyle/>
                    <a:p>
                      <a:r>
                        <a:rPr lang="en-US" sz="1000"/>
                        <a:t>n/a</a:t>
                      </a:r>
                    </a:p>
                  </a:txBody>
                  <a:tcPr/>
                </a:tc>
                <a:extLst>
                  <a:ext uri="{0D108BD9-81ED-4DB2-BD59-A6C34878D82A}">
                    <a16:rowId xmlns:a16="http://schemas.microsoft.com/office/drawing/2014/main" val="1922033567"/>
                  </a:ext>
                </a:extLst>
              </a:tr>
              <a:tr h="370840">
                <a:tc>
                  <a:txBody>
                    <a:bodyPr/>
                    <a:lstStyle/>
                    <a:p>
                      <a:r>
                        <a:rPr lang="en-US" sz="1000" b="1"/>
                        <a:t>Tokio Marine America - 2019-11-11 16:05:23</a:t>
                      </a:r>
                      <a:r>
                        <a:rPr lang="en-US" sz="1000"/>
                        <a:t>
  Thank you to all who have served our country. #VeteransDay</a:t>
                      </a:r>
                    </a:p>
                  </a:txBody>
                  <a:tcPr/>
                </a:tc>
                <a:tc>
                  <a:txBody>
                    <a:bodyPr/>
                    <a:lstStyle/>
                    <a:p>
                      <a:r>
                        <a:rPr lang="en-US" sz="1000"/>
                        <a:t>https://image-store.slidesharecdn.com/2edba97c-c2d8-450a-ac17-7d4f7ac4b661-large.jpeg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83</a:t>
                      </a:r>
                    </a:p>
                  </a:txBody>
                  <a:tcPr/>
                </a:tc>
                <a:tc>
                  <a:txBody>
                    <a:bodyPr/>
                    <a:lstStyle/>
                    <a:p>
                      <a:r>
                        <a:rPr lang="en-US" sz="1000"/>
                        <a:t>0</a:t>
                      </a:r>
                    </a:p>
                  </a:txBody>
                  <a:tcPr/>
                </a:tc>
                <a:tc>
                  <a:txBody>
                    <a:bodyPr/>
                    <a:lstStyle/>
                    <a:p>
                      <a:r>
                        <a:rPr lang="en-US" sz="1000"/>
                        <a:t>4</a:t>
                      </a:r>
                    </a:p>
                  </a:txBody>
                  <a:tcPr/>
                </a:tc>
                <a:tc>
                  <a:txBody>
                    <a:bodyPr/>
                    <a:lstStyle/>
                    <a:p>
                      <a:r>
                        <a:rPr lang="en-US" sz="1000"/>
                        <a:t>19</a:t>
                      </a:r>
                    </a:p>
                  </a:txBody>
                  <a:tcPr/>
                </a:tc>
                <a:tc>
                  <a:txBody>
                    <a:bodyPr/>
                    <a:lstStyle/>
                    <a:p>
                      <a:r>
                        <a:rPr lang="en-US" sz="1000"/>
                        <a:t>0.035029742233972</a:t>
                      </a:r>
                    </a:p>
                  </a:txBody>
                  <a:tcPr/>
                </a:tc>
                <a:tc>
                  <a:txBody>
                    <a:bodyPr/>
                    <a:lstStyle/>
                    <a:p>
                      <a:r>
                        <a:rPr lang="en-US" sz="1000"/>
                        <a:t>3026</a:t>
                      </a:r>
                    </a:p>
                  </a:txBody>
                  <a:tcPr/>
                </a:tc>
                <a:tc>
                  <a:txBody>
                    <a:bodyPr/>
                    <a:lstStyle/>
                    <a:p>
                      <a:r>
                        <a:rPr lang="en-US" sz="1000"/>
                        <a:t>n/a</a:t>
                      </a:r>
                    </a:p>
                  </a:txBody>
                  <a:tcPr/>
                </a:tc>
                <a:extLst>
                  <a:ext uri="{0D108BD9-81ED-4DB2-BD59-A6C34878D82A}">
                    <a16:rowId xmlns:a16="http://schemas.microsoft.com/office/drawing/2014/main" val="1093847829"/>
                  </a:ext>
                </a:extLst>
              </a:tr>
              <a:tr h="370840">
                <a:tc>
                  <a:txBody>
                    <a:bodyPr/>
                    <a:lstStyle/>
                    <a:p>
                      <a:r>
                        <a:rPr lang="en-US" sz="1000" b="1"/>
                        <a:t>Tokio Marine America - 2019-11-22 18:05:20</a:t>
                      </a:r>
                      <a:r>
                        <a:rPr lang="en-US" sz="1000"/>
                        <a:t>
  One thing we're grateful for this season is our Jersey City office! This November, Jersey City celebrated with a Thanksgiving-themed luncheon including turkey, potatoes, green beans, and plenty of pasta.</a:t>
                      </a:r>
                    </a:p>
                  </a:txBody>
                  <a:tcPr/>
                </a:tc>
                <a:tc>
                  <a:txBody>
                    <a:bodyPr/>
                    <a:lstStyle/>
                    <a:p>
                      <a:r>
                        <a:rPr lang="en-US" sz="1000"/>
                        <a:t>https://image-store.slidesharecdn.com/058b7ed0-455c-4fe7-a28d-225c95257ed5-large.jpeg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71</a:t>
                      </a:r>
                    </a:p>
                  </a:txBody>
                  <a:tcPr/>
                </a:tc>
                <a:tc>
                  <a:txBody>
                    <a:bodyPr/>
                    <a:lstStyle/>
                    <a:p>
                      <a:r>
                        <a:rPr lang="en-US" sz="1000"/>
                        <a:t>0</a:t>
                      </a:r>
                    </a:p>
                  </a:txBody>
                  <a:tcPr/>
                </a:tc>
                <a:tc>
                  <a:txBody>
                    <a:bodyPr/>
                    <a:lstStyle/>
                    <a:p>
                      <a:r>
                        <a:rPr lang="en-US" sz="1000"/>
                        <a:t>3</a:t>
                      </a:r>
                    </a:p>
                  </a:txBody>
                  <a:tcPr/>
                </a:tc>
                <a:tc>
                  <a:txBody>
                    <a:bodyPr/>
                    <a:lstStyle/>
                    <a:p>
                      <a:r>
                        <a:rPr lang="en-US" sz="1000"/>
                        <a:t>119</a:t>
                      </a:r>
                    </a:p>
                  </a:txBody>
                  <a:tcPr/>
                </a:tc>
                <a:tc>
                  <a:txBody>
                    <a:bodyPr/>
                    <a:lstStyle/>
                    <a:p>
                      <a:r>
                        <a:rPr lang="en-US" sz="1000"/>
                        <a:t>0.053359137406691</a:t>
                      </a:r>
                    </a:p>
                  </a:txBody>
                  <a:tcPr/>
                </a:tc>
                <a:tc>
                  <a:txBody>
                    <a:bodyPr/>
                    <a:lstStyle/>
                    <a:p>
                      <a:r>
                        <a:rPr lang="en-US" sz="1000"/>
                        <a:t>3617</a:t>
                      </a:r>
                    </a:p>
                  </a:txBody>
                  <a:tcPr/>
                </a:tc>
                <a:tc>
                  <a:txBody>
                    <a:bodyPr/>
                    <a:lstStyle/>
                    <a:p>
                      <a:r>
                        <a:rPr lang="en-US" sz="1000"/>
                        <a:t>n/a</a:t>
                      </a:r>
                    </a:p>
                  </a:txBody>
                  <a:tcPr/>
                </a:tc>
                <a:extLst>
                  <a:ext uri="{0D108BD9-81ED-4DB2-BD59-A6C34878D82A}">
                    <a16:rowId xmlns:a16="http://schemas.microsoft.com/office/drawing/2014/main" val="1878347140"/>
                  </a:ext>
                </a:extLst>
              </a:tr>
            </a:tbl>
          </a:graphicData>
        </a:graphic>
      </p:graphicFrame>
      <p:sp>
        <p:nvSpPr>
          <p:cNvPr id="4" name="Text Placeholder 3">
            <a:extLst>
              <a:ext uri="{FF2B5EF4-FFF2-40B4-BE49-F238E27FC236}">
                <a16:creationId xmlns:a16="http://schemas.microsoft.com/office/drawing/2014/main" id="{05234785-2DCF-4F7E-A7BB-961B0C6DF08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2962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027A5-81B2-40F2-A833-9EB7CA3C68C0}"/>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97F3A0C-F80F-4B09-B456-CFD8CD842C15}"/>
              </a:ext>
            </a:extLst>
          </p:cNvPr>
          <p:cNvGraphicFramePr>
            <a:graphicFrameLocks noGrp="1"/>
          </p:cNvGraphicFramePr>
          <p:nvPr>
            <p:ph type="tbl" sz="quarter" idx="13"/>
            <p:extLst>
              <p:ext uri="{D42A27DB-BD31-4B8C-83A1-F6EECF244321}">
                <p14:modId xmlns:p14="http://schemas.microsoft.com/office/powerpoint/2010/main" val="160583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288270"/>
                    </a:ext>
                  </a:extLst>
                </a:gridCol>
                <a:gridCol w="699516">
                  <a:extLst>
                    <a:ext uri="{9D8B030D-6E8A-4147-A177-3AD203B41FA5}">
                      <a16:colId xmlns:a16="http://schemas.microsoft.com/office/drawing/2014/main" val="1818939140"/>
                    </a:ext>
                  </a:extLst>
                </a:gridCol>
                <a:gridCol w="699516">
                  <a:extLst>
                    <a:ext uri="{9D8B030D-6E8A-4147-A177-3AD203B41FA5}">
                      <a16:colId xmlns:a16="http://schemas.microsoft.com/office/drawing/2014/main" val="2312427872"/>
                    </a:ext>
                  </a:extLst>
                </a:gridCol>
                <a:gridCol w="658368">
                  <a:extLst>
                    <a:ext uri="{9D8B030D-6E8A-4147-A177-3AD203B41FA5}">
                      <a16:colId xmlns:a16="http://schemas.microsoft.com/office/drawing/2014/main" val="4218753423"/>
                    </a:ext>
                  </a:extLst>
                </a:gridCol>
                <a:gridCol w="658368">
                  <a:extLst>
                    <a:ext uri="{9D8B030D-6E8A-4147-A177-3AD203B41FA5}">
                      <a16:colId xmlns:a16="http://schemas.microsoft.com/office/drawing/2014/main" val="2246969678"/>
                    </a:ext>
                  </a:extLst>
                </a:gridCol>
                <a:gridCol w="658368">
                  <a:extLst>
                    <a:ext uri="{9D8B030D-6E8A-4147-A177-3AD203B41FA5}">
                      <a16:colId xmlns:a16="http://schemas.microsoft.com/office/drawing/2014/main" val="1275081834"/>
                    </a:ext>
                  </a:extLst>
                </a:gridCol>
                <a:gridCol w="699516">
                  <a:extLst>
                    <a:ext uri="{9D8B030D-6E8A-4147-A177-3AD203B41FA5}">
                      <a16:colId xmlns:a16="http://schemas.microsoft.com/office/drawing/2014/main" val="1287378874"/>
                    </a:ext>
                  </a:extLst>
                </a:gridCol>
                <a:gridCol w="699516">
                  <a:extLst>
                    <a:ext uri="{9D8B030D-6E8A-4147-A177-3AD203B41FA5}">
                      <a16:colId xmlns:a16="http://schemas.microsoft.com/office/drawing/2014/main" val="642269740"/>
                    </a:ext>
                  </a:extLst>
                </a:gridCol>
                <a:gridCol w="699516">
                  <a:extLst>
                    <a:ext uri="{9D8B030D-6E8A-4147-A177-3AD203B41FA5}">
                      <a16:colId xmlns:a16="http://schemas.microsoft.com/office/drawing/2014/main" val="258472113"/>
                    </a:ext>
                  </a:extLst>
                </a:gridCol>
                <a:gridCol w="658368">
                  <a:extLst>
                    <a:ext uri="{9D8B030D-6E8A-4147-A177-3AD203B41FA5}">
                      <a16:colId xmlns:a16="http://schemas.microsoft.com/office/drawing/2014/main" val="37555294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53764457"/>
                  </a:ext>
                </a:extLst>
              </a:tr>
              <a:tr h="370840">
                <a:tc>
                  <a:txBody>
                    <a:bodyPr/>
                    <a:lstStyle/>
                    <a:p>
                      <a:r>
                        <a:rPr lang="en-US" sz="1000"/>
                        <a:t>tmamerica</a:t>
                      </a:r>
                    </a:p>
                  </a:txBody>
                  <a:tcPr/>
                </a:tc>
                <a:tc>
                  <a:txBody>
                    <a:bodyPr/>
                    <a:lstStyle/>
                    <a:p>
                      <a:r>
                        <a:rPr lang="en-US" sz="1000"/>
                        <a:t>261</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218</a:t>
                      </a:r>
                    </a:p>
                  </a:txBody>
                  <a:tcPr/>
                </a:tc>
                <a:tc>
                  <a:txBody>
                    <a:bodyPr/>
                    <a:lstStyle/>
                    <a:p>
                      <a:r>
                        <a:rPr lang="en-US" sz="1000"/>
                        <a:t>5</a:t>
                      </a:r>
                    </a:p>
                  </a:txBody>
                  <a:tcPr/>
                </a:tc>
                <a:tc>
                  <a:txBody>
                    <a:bodyPr/>
                    <a:lstStyle/>
                    <a:p>
                      <a:r>
                        <a:rPr lang="en-US" sz="1000"/>
                        <a:t>5.7400 %</a:t>
                      </a:r>
                    </a:p>
                  </a:txBody>
                  <a:tcPr/>
                </a:tc>
                <a:extLst>
                  <a:ext uri="{0D108BD9-81ED-4DB2-BD59-A6C34878D82A}">
                    <a16:rowId xmlns:a16="http://schemas.microsoft.com/office/drawing/2014/main" val="595425692"/>
                  </a:ext>
                </a:extLst>
              </a:tr>
            </a:tbl>
          </a:graphicData>
        </a:graphic>
      </p:graphicFrame>
      <p:sp>
        <p:nvSpPr>
          <p:cNvPr id="4" name="Text Placeholder 3">
            <a:extLst>
              <a:ext uri="{FF2B5EF4-FFF2-40B4-BE49-F238E27FC236}">
                <a16:creationId xmlns:a16="http://schemas.microsoft.com/office/drawing/2014/main" id="{94DBFDCE-C45B-45AA-BFCC-0D8B9D195DD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371798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044A-8F94-48AF-94BD-A3EB7E32225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A9F97E9-E31E-4F41-BAA0-12B3BF99A6FE}"/>
              </a:ext>
            </a:extLst>
          </p:cNvPr>
          <p:cNvGraphicFramePr>
            <a:graphicFrameLocks noGrp="1"/>
          </p:cNvGraphicFramePr>
          <p:nvPr>
            <p:ph type="chart" sz="quarter" idx="13"/>
            <p:extLst>
              <p:ext uri="{D42A27DB-BD31-4B8C-83A1-F6EECF244321}">
                <p14:modId xmlns:p14="http://schemas.microsoft.com/office/powerpoint/2010/main" val="2568773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84C6E-94DD-4E63-B242-3E25DBF8B52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7668C2C-3D86-4AAE-8D26-1B6E569A3A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30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F623B-150B-44A8-9A1E-BCE7C555CDD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F861B78-B35C-474E-BA3B-11C2D3ACD449}"/>
              </a:ext>
            </a:extLst>
          </p:cNvPr>
          <p:cNvGraphicFramePr>
            <a:graphicFrameLocks noGrp="1"/>
          </p:cNvGraphicFramePr>
          <p:nvPr>
            <p:ph type="chart" sz="quarter" idx="13"/>
            <p:extLst>
              <p:ext uri="{D42A27DB-BD31-4B8C-83A1-F6EECF244321}">
                <p14:modId xmlns:p14="http://schemas.microsoft.com/office/powerpoint/2010/main" val="2465913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39A6B-A523-4932-941D-AD640A14F63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1D94AFA-D04F-4FB2-8F2F-A51961AA5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1231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9A69-F75B-474B-88CC-2CE15970395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874D0CD-AC40-446B-A0CB-44C0D62BCC61}"/>
              </a:ext>
            </a:extLst>
          </p:cNvPr>
          <p:cNvGraphicFramePr>
            <a:graphicFrameLocks noGrp="1"/>
          </p:cNvGraphicFramePr>
          <p:nvPr>
            <p:ph type="chart" sz="quarter" idx="13"/>
            <p:extLst>
              <p:ext uri="{D42A27DB-BD31-4B8C-83A1-F6EECF244321}">
                <p14:modId xmlns:p14="http://schemas.microsoft.com/office/powerpoint/2010/main" val="5869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1A6A3-18E7-4AD3-A929-8D72ADC5DAB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1B7211A-15DC-41F1-BE3A-BD68C9F851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540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26BD-729D-48F4-A8CE-7AEB2D62A9A8}"/>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F01CB764-3583-4CCC-9382-0A88770C3B4D}"/>
              </a:ext>
            </a:extLst>
          </p:cNvPr>
          <p:cNvGraphicFramePr>
            <a:graphicFrameLocks noGrp="1"/>
          </p:cNvGraphicFramePr>
          <p:nvPr>
            <p:ph type="tbl" sz="quarter" idx="13"/>
            <p:extLst>
              <p:ext uri="{D42A27DB-BD31-4B8C-83A1-F6EECF244321}">
                <p14:modId xmlns:p14="http://schemas.microsoft.com/office/powerpoint/2010/main" val="67926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1066485"/>
                    </a:ext>
                  </a:extLst>
                </a:gridCol>
                <a:gridCol w="1810512">
                  <a:extLst>
                    <a:ext uri="{9D8B030D-6E8A-4147-A177-3AD203B41FA5}">
                      <a16:colId xmlns:a16="http://schemas.microsoft.com/office/drawing/2014/main" val="534646028"/>
                    </a:ext>
                  </a:extLst>
                </a:gridCol>
                <a:gridCol w="822960">
                  <a:extLst>
                    <a:ext uri="{9D8B030D-6E8A-4147-A177-3AD203B41FA5}">
                      <a16:colId xmlns:a16="http://schemas.microsoft.com/office/drawing/2014/main" val="4088389971"/>
                    </a:ext>
                  </a:extLst>
                </a:gridCol>
                <a:gridCol w="822960">
                  <a:extLst>
                    <a:ext uri="{9D8B030D-6E8A-4147-A177-3AD203B41FA5}">
                      <a16:colId xmlns:a16="http://schemas.microsoft.com/office/drawing/2014/main" val="3460384050"/>
                    </a:ext>
                  </a:extLst>
                </a:gridCol>
                <a:gridCol w="822960">
                  <a:extLst>
                    <a:ext uri="{9D8B030D-6E8A-4147-A177-3AD203B41FA5}">
                      <a16:colId xmlns:a16="http://schemas.microsoft.com/office/drawing/2014/main" val="3512805776"/>
                    </a:ext>
                  </a:extLst>
                </a:gridCol>
                <a:gridCol w="822960">
                  <a:extLst>
                    <a:ext uri="{9D8B030D-6E8A-4147-A177-3AD203B41FA5}">
                      <a16:colId xmlns:a16="http://schemas.microsoft.com/office/drawing/2014/main" val="1135040951"/>
                    </a:ext>
                  </a:extLst>
                </a:gridCol>
                <a:gridCol w="822960">
                  <a:extLst>
                    <a:ext uri="{9D8B030D-6E8A-4147-A177-3AD203B41FA5}">
                      <a16:colId xmlns:a16="http://schemas.microsoft.com/office/drawing/2014/main" val="252104372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05198532"/>
                  </a:ext>
                </a:extLst>
              </a:tr>
              <a:tr h="370840">
                <a:tc>
                  <a:txBody>
                    <a:bodyPr/>
                    <a:lstStyle/>
                    <a:p>
                      <a:r>
                        <a:rPr lang="en-US" sz="1000" b="1"/>
                        <a:t>tmamerica - 2019-11-22 18:05:17</a:t>
                      </a:r>
                      <a:r>
                        <a:rPr lang="en-US" sz="1000"/>
                        <a:t>
 Some people like turkey and some like mashed potatoes, but everyone knows the best Thanksgiving food is #lasagna! Our Jersey City office celebrated #Thanksgiving with traditional treats like string beans and sweet potatoes, but also plenty of pasta.</a:t>
                      </a:r>
                    </a:p>
                  </a:txBody>
                  <a:tcPr/>
                </a:tc>
                <a:tc>
                  <a:txBody>
                    <a:bodyPr/>
                    <a:lstStyle/>
                    <a:p>
                      <a:r>
                        <a:rPr lang="en-US" sz="1000"/>
                        <a:t>https://www.instagram.com/p/B5LVgYChJUy/media</a:t>
                      </a:r>
                    </a:p>
                  </a:txBody>
                  <a:tcPr/>
                </a:tc>
                <a:tc>
                  <a:txBody>
                    <a:bodyPr/>
                    <a:lstStyle/>
                    <a:p>
                      <a:r>
                        <a:rPr lang="en-US" sz="1000"/>
                        <a:t>12/13/2019 04:08:36</a:t>
                      </a:r>
                    </a:p>
                  </a:txBody>
                  <a:tcPr/>
                </a:tc>
                <a:tc>
                  <a:txBody>
                    <a:bodyPr/>
                    <a:lstStyle/>
                    <a:p>
                      <a:r>
                        <a:rPr lang="en-US" sz="1000"/>
                        <a:t>18</a:t>
                      </a:r>
                    </a:p>
                  </a:txBody>
                  <a:tcPr/>
                </a:tc>
                <a:tc>
                  <a:txBody>
                    <a:bodyPr/>
                    <a:lstStyle/>
                    <a:p>
                      <a:r>
                        <a:rPr lang="en-US" sz="1000"/>
                        <a:t>3</a:t>
                      </a:r>
                    </a:p>
                  </a:txBody>
                  <a:tcPr/>
                </a:tc>
                <a:tc>
                  <a:txBody>
                    <a:bodyPr/>
                    <a:lstStyle/>
                    <a:p>
                      <a:r>
                        <a:rPr lang="en-US" sz="1000"/>
                        <a:t>8.1081 %</a:t>
                      </a:r>
                    </a:p>
                  </a:txBody>
                  <a:tcPr/>
                </a:tc>
                <a:tc>
                  <a:txBody>
                    <a:bodyPr/>
                    <a:lstStyle/>
                    <a:p>
                      <a:r>
                        <a:rPr lang="en-US" sz="1000"/>
                        <a:t>Image</a:t>
                      </a:r>
                    </a:p>
                  </a:txBody>
                  <a:tcPr/>
                </a:tc>
                <a:extLst>
                  <a:ext uri="{0D108BD9-81ED-4DB2-BD59-A6C34878D82A}">
                    <a16:rowId xmlns:a16="http://schemas.microsoft.com/office/drawing/2014/main" val="3192553722"/>
                  </a:ext>
                </a:extLst>
              </a:tr>
              <a:tr h="370840">
                <a:tc>
                  <a:txBody>
                    <a:bodyPr/>
                    <a:lstStyle/>
                    <a:p>
                      <a:r>
                        <a:rPr lang="en-US" sz="1000" b="1"/>
                        <a:t>tmamerica - 2019-11-12 18:59:45</a:t>
                      </a:r>
                      <a:r>
                        <a:rPr lang="en-US" sz="1000"/>
                        <a:t>
 After a final presentation in #NYC, our Emerging Leaders Program Participants have finally finished their process improvement project! We look forward to more successes like this with the next batch of ELP recruits in 2020!</a:t>
                      </a:r>
                    </a:p>
                  </a:txBody>
                  <a:tcPr/>
                </a:tc>
                <a:tc>
                  <a:txBody>
                    <a:bodyPr/>
                    <a:lstStyle/>
                    <a:p>
                      <a:r>
                        <a:rPr lang="en-US" sz="1000"/>
                        <a:t>https://www.instagram.com/p/B4xryiYg3_T/media</a:t>
                      </a:r>
                    </a:p>
                  </a:txBody>
                  <a:tcPr/>
                </a:tc>
                <a:tc>
                  <a:txBody>
                    <a:bodyPr/>
                    <a:lstStyle/>
                    <a:p>
                      <a:r>
                        <a:rPr lang="en-US" sz="1000"/>
                        <a:t>12/13/2019 04:08:36</a:t>
                      </a:r>
                    </a:p>
                  </a:txBody>
                  <a:tcPr/>
                </a:tc>
                <a:tc>
                  <a:txBody>
                    <a:bodyPr/>
                    <a:lstStyle/>
                    <a:p>
                      <a:r>
                        <a:rPr lang="en-US" sz="1000"/>
                        <a:t>18</a:t>
                      </a:r>
                    </a:p>
                  </a:txBody>
                  <a:tcPr/>
                </a:tc>
                <a:tc>
                  <a:txBody>
                    <a:bodyPr/>
                    <a:lstStyle/>
                    <a:p>
                      <a:r>
                        <a:rPr lang="en-US" sz="1000"/>
                        <a:t>1</a:t>
                      </a:r>
                    </a:p>
                  </a:txBody>
                  <a:tcPr/>
                </a:tc>
                <a:tc>
                  <a:txBody>
                    <a:bodyPr/>
                    <a:lstStyle/>
                    <a:p>
                      <a:r>
                        <a:rPr lang="en-US" sz="1000"/>
                        <a:t>7.3643 %</a:t>
                      </a:r>
                    </a:p>
                  </a:txBody>
                  <a:tcPr/>
                </a:tc>
                <a:tc>
                  <a:txBody>
                    <a:bodyPr/>
                    <a:lstStyle/>
                    <a:p>
                      <a:r>
                        <a:rPr lang="en-US" sz="1000"/>
                        <a:t>Image</a:t>
                      </a:r>
                    </a:p>
                  </a:txBody>
                  <a:tcPr/>
                </a:tc>
                <a:extLst>
                  <a:ext uri="{0D108BD9-81ED-4DB2-BD59-A6C34878D82A}">
                    <a16:rowId xmlns:a16="http://schemas.microsoft.com/office/drawing/2014/main" val="1457230859"/>
                  </a:ext>
                </a:extLst>
              </a:tr>
              <a:tr h="370840">
                <a:tc>
                  <a:txBody>
                    <a:bodyPr/>
                    <a:lstStyle/>
                    <a:p>
                      <a:r>
                        <a:rPr lang="en-US" sz="1000" b="1"/>
                        <a:t>tmamerica - 2019-11-01 16:00:51</a:t>
                      </a:r>
                      <a:r>
                        <a:rPr lang="en-US" sz="1000"/>
                        <a:t>
 Pasadena's partying with pumpkins. Happy #Halloween from #TeamTMA</a:t>
                      </a:r>
                    </a:p>
                  </a:txBody>
                  <a:tcPr/>
                </a:tc>
                <a:tc>
                  <a:txBody>
                    <a:bodyPr/>
                    <a:lstStyle/>
                    <a:p>
                      <a:r>
                        <a:rPr lang="en-US" sz="1000"/>
                        <a:t>https://www.instagram.com/p/B4VCkrvDDoH/media</a:t>
                      </a:r>
                    </a:p>
                  </a:txBody>
                  <a:tcPr/>
                </a:tc>
                <a:tc>
                  <a:txBody>
                    <a:bodyPr/>
                    <a:lstStyle/>
                    <a:p>
                      <a:r>
                        <a:rPr lang="en-US" sz="1000"/>
                        <a:t>12/13/2019 04:08:36</a:t>
                      </a:r>
                    </a:p>
                  </a:txBody>
                  <a:tcPr/>
                </a:tc>
                <a:tc>
                  <a:txBody>
                    <a:bodyPr/>
                    <a:lstStyle/>
                    <a:p>
                      <a:r>
                        <a:rPr lang="en-US" sz="1000"/>
                        <a:t>17</a:t>
                      </a:r>
                    </a:p>
                  </a:txBody>
                  <a:tcPr/>
                </a:tc>
                <a:tc>
                  <a:txBody>
                    <a:bodyPr/>
                    <a:lstStyle/>
                    <a:p>
                      <a:r>
                        <a:rPr lang="en-US" sz="1000"/>
                        <a:t>1</a:t>
                      </a:r>
                    </a:p>
                  </a:txBody>
                  <a:tcPr/>
                </a:tc>
                <a:tc>
                  <a:txBody>
                    <a:bodyPr/>
                    <a:lstStyle/>
                    <a:p>
                      <a:r>
                        <a:rPr lang="en-US" sz="1000"/>
                        <a:t>7.0039 %</a:t>
                      </a:r>
                    </a:p>
                  </a:txBody>
                  <a:tcPr/>
                </a:tc>
                <a:tc>
                  <a:txBody>
                    <a:bodyPr/>
                    <a:lstStyle/>
                    <a:p>
                      <a:r>
                        <a:rPr lang="en-US" sz="1000"/>
                        <a:t>Image</a:t>
                      </a:r>
                    </a:p>
                  </a:txBody>
                  <a:tcPr/>
                </a:tc>
                <a:extLst>
                  <a:ext uri="{0D108BD9-81ED-4DB2-BD59-A6C34878D82A}">
                    <a16:rowId xmlns:a16="http://schemas.microsoft.com/office/drawing/2014/main" val="2970093141"/>
                  </a:ext>
                </a:extLst>
              </a:tr>
            </a:tbl>
          </a:graphicData>
        </a:graphic>
      </p:graphicFrame>
      <p:sp>
        <p:nvSpPr>
          <p:cNvPr id="4" name="Text Placeholder 3">
            <a:extLst>
              <a:ext uri="{FF2B5EF4-FFF2-40B4-BE49-F238E27FC236}">
                <a16:creationId xmlns:a16="http://schemas.microsoft.com/office/drawing/2014/main" id="{E92858A0-B1D6-4AD5-8007-CA105546EF7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6633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742</Words>
  <Application>Microsoft Office PowerPoint</Application>
  <PresentationFormat>On-screen Show (4:3)</PresentationFormat>
  <Paragraphs>294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2019-12-13T14:05:39Z</dcterms:created>
  <dcterms:modified xsi:type="dcterms:W3CDTF">2019-12-13T14:06:10Z</dcterms:modified>
</cp:coreProperties>
</file>