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43770</c:v>
                </c:pt>
              </c:numCache>
            </c:numRef>
          </c:cat>
          <c:val>
            <c:numRef>
              <c:f>Sheet1!$B$2</c:f>
              <c:numCache>
                <c:formatCode>General</c:formatCode>
                <c:ptCount val="1"/>
                <c:pt idx="0">
                  <c:v>1705</c:v>
                </c:pt>
              </c:numCache>
            </c:numRef>
          </c:val>
          <c:extLst>
            <c:ext xmlns:c16="http://schemas.microsoft.com/office/drawing/2014/chart" uri="{C3380CC4-5D6E-409C-BE32-E72D297353CC}">
              <c16:uniqueId val="{00000000-1ED4-4E2B-AE3B-E31CD339026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43770</c:v>
                </c:pt>
              </c:numCache>
            </c:numRef>
          </c:cat>
          <c:val>
            <c:numRef>
              <c:f>Sheet1!$C$2</c:f>
              <c:numCache>
                <c:formatCode>General</c:formatCode>
                <c:ptCount val="1"/>
                <c:pt idx="0">
                  <c:v>2469</c:v>
                </c:pt>
              </c:numCache>
            </c:numRef>
          </c:val>
          <c:extLst>
            <c:ext xmlns:c16="http://schemas.microsoft.com/office/drawing/2014/chart" uri="{C3380CC4-5D6E-409C-BE32-E72D297353CC}">
              <c16:uniqueId val="{00000001-1ED4-4E2B-AE3B-E31CD339026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43770</c:v>
                </c:pt>
              </c:numCache>
            </c:numRef>
          </c:cat>
          <c:val>
            <c:numRef>
              <c:f>Sheet1!$D$2</c:f>
              <c:numCache>
                <c:formatCode>General</c:formatCode>
                <c:ptCount val="1"/>
                <c:pt idx="0">
                  <c:v>1665</c:v>
                </c:pt>
              </c:numCache>
            </c:numRef>
          </c:val>
          <c:extLst>
            <c:ext xmlns:c16="http://schemas.microsoft.com/office/drawing/2014/chart" uri="{C3380CC4-5D6E-409C-BE32-E72D297353CC}">
              <c16:uniqueId val="{00000002-1ED4-4E2B-AE3B-E31CD339026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43770</c:v>
                </c:pt>
              </c:numCache>
            </c:numRef>
          </c:cat>
          <c:val>
            <c:numRef>
              <c:f>Sheet1!$E$2</c:f>
              <c:numCache>
                <c:formatCode>General</c:formatCode>
                <c:ptCount val="1"/>
                <c:pt idx="0">
                  <c:v>1216</c:v>
                </c:pt>
              </c:numCache>
            </c:numRef>
          </c:val>
          <c:extLst>
            <c:ext xmlns:c16="http://schemas.microsoft.com/office/drawing/2014/chart" uri="{C3380CC4-5D6E-409C-BE32-E72D297353CC}">
              <c16:uniqueId val="{00000003-1ED4-4E2B-AE3B-E31CD3390264}"/>
            </c:ext>
          </c:extLst>
        </c:ser>
        <c:dLbls>
          <c:showLegendKey val="0"/>
          <c:showVal val="0"/>
          <c:showCatName val="0"/>
          <c:showSerName val="0"/>
          <c:showPercent val="0"/>
          <c:showBubbleSize val="0"/>
        </c:dLbls>
        <c:gapWidth val="219"/>
        <c:overlap val="-27"/>
        <c:axId val="302813072"/>
        <c:axId val="302811104"/>
      </c:barChart>
      <c:dateAx>
        <c:axId val="302813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811104"/>
        <c:crosses val="autoZero"/>
        <c:auto val="1"/>
        <c:lblOffset val="100"/>
        <c:baseTimeUnit val="days"/>
      </c:dateAx>
      <c:valAx>
        <c:axId val="30281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81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6</c:v>
                </c:pt>
                <c:pt idx="3">
                  <c:v>3</c:v>
                </c:pt>
                <c:pt idx="4">
                  <c:v>6</c:v>
                </c:pt>
                <c:pt idx="5">
                  <c:v>-4</c:v>
                </c:pt>
                <c:pt idx="6">
                  <c:v>6</c:v>
                </c:pt>
                <c:pt idx="7">
                  <c:v>-2</c:v>
                </c:pt>
                <c:pt idx="8">
                  <c:v>7</c:v>
                </c:pt>
                <c:pt idx="9">
                  <c:v>47</c:v>
                </c:pt>
                <c:pt idx="10">
                  <c:v>3</c:v>
                </c:pt>
                <c:pt idx="11">
                  <c:v>-1</c:v>
                </c:pt>
              </c:numCache>
            </c:numRef>
          </c:val>
          <c:extLst>
            <c:ext xmlns:c16="http://schemas.microsoft.com/office/drawing/2014/chart" uri="{C3380CC4-5D6E-409C-BE32-E72D297353CC}">
              <c16:uniqueId val="{00000000-0485-4728-8F9B-4DA11B6619F5}"/>
            </c:ext>
          </c:extLst>
        </c:ser>
        <c:dLbls>
          <c:showLegendKey val="0"/>
          <c:showVal val="0"/>
          <c:showCatName val="0"/>
          <c:showSerName val="0"/>
          <c:showPercent val="0"/>
          <c:showBubbleSize val="0"/>
        </c:dLbls>
        <c:gapWidth val="219"/>
        <c:overlap val="-27"/>
        <c:axId val="307434880"/>
        <c:axId val="307434224"/>
      </c:barChart>
      <c:dateAx>
        <c:axId val="307434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34224"/>
        <c:crosses val="autoZero"/>
        <c:auto val="1"/>
        <c:lblOffset val="100"/>
        <c:baseTimeUnit val="months"/>
      </c:dateAx>
      <c:valAx>
        <c:axId val="307434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3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30</c:v>
                </c:pt>
                <c:pt idx="2">
                  <c:v>34</c:v>
                </c:pt>
                <c:pt idx="3">
                  <c:v>27</c:v>
                </c:pt>
                <c:pt idx="4">
                  <c:v>23</c:v>
                </c:pt>
                <c:pt idx="5">
                  <c:v>21</c:v>
                </c:pt>
                <c:pt idx="6">
                  <c:v>24</c:v>
                </c:pt>
                <c:pt idx="7">
                  <c:v>31</c:v>
                </c:pt>
                <c:pt idx="8">
                  <c:v>25</c:v>
                </c:pt>
                <c:pt idx="9">
                  <c:v>29</c:v>
                </c:pt>
                <c:pt idx="10">
                  <c:v>24</c:v>
                </c:pt>
                <c:pt idx="11">
                  <c:v>30</c:v>
                </c:pt>
              </c:numCache>
            </c:numRef>
          </c:val>
          <c:extLst>
            <c:ext xmlns:c16="http://schemas.microsoft.com/office/drawing/2014/chart" uri="{C3380CC4-5D6E-409C-BE32-E72D297353CC}">
              <c16:uniqueId val="{00000000-7187-400A-B44A-6AFDD44DAACA}"/>
            </c:ext>
          </c:extLst>
        </c:ser>
        <c:dLbls>
          <c:showLegendKey val="0"/>
          <c:showVal val="0"/>
          <c:showCatName val="0"/>
          <c:showSerName val="0"/>
          <c:showPercent val="0"/>
          <c:showBubbleSize val="0"/>
        </c:dLbls>
        <c:gapWidth val="219"/>
        <c:overlap val="-27"/>
        <c:axId val="307439472"/>
        <c:axId val="307439800"/>
      </c:barChart>
      <c:dateAx>
        <c:axId val="307439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39800"/>
        <c:crosses val="autoZero"/>
        <c:auto val="1"/>
        <c:lblOffset val="100"/>
        <c:baseTimeUnit val="months"/>
      </c:dateAx>
      <c:valAx>
        <c:axId val="307439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3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18915</c:v>
                </c:pt>
                <c:pt idx="1">
                  <c:v>15320</c:v>
                </c:pt>
                <c:pt idx="2">
                  <c:v>15282</c:v>
                </c:pt>
                <c:pt idx="3">
                  <c:v>13609</c:v>
                </c:pt>
                <c:pt idx="4">
                  <c:v>11473</c:v>
                </c:pt>
                <c:pt idx="5">
                  <c:v>23019</c:v>
                </c:pt>
                <c:pt idx="6">
                  <c:v>40691</c:v>
                </c:pt>
                <c:pt idx="7">
                  <c:v>17319</c:v>
                </c:pt>
                <c:pt idx="8">
                  <c:v>18681</c:v>
                </c:pt>
                <c:pt idx="9">
                  <c:v>29161</c:v>
                </c:pt>
                <c:pt idx="10">
                  <c:v>15513</c:v>
                </c:pt>
                <c:pt idx="11">
                  <c:v>2772</c:v>
                </c:pt>
              </c:numCache>
            </c:numRef>
          </c:val>
          <c:extLst>
            <c:ext xmlns:c16="http://schemas.microsoft.com/office/drawing/2014/chart" uri="{C3380CC4-5D6E-409C-BE32-E72D297353CC}">
              <c16:uniqueId val="{00000000-A764-439F-89EB-4348455F8360}"/>
            </c:ext>
          </c:extLst>
        </c:ser>
        <c:dLbls>
          <c:showLegendKey val="0"/>
          <c:showVal val="0"/>
          <c:showCatName val="0"/>
          <c:showSerName val="0"/>
          <c:showPercent val="0"/>
          <c:showBubbleSize val="0"/>
        </c:dLbls>
        <c:gapWidth val="219"/>
        <c:overlap val="-27"/>
        <c:axId val="307427400"/>
        <c:axId val="307426088"/>
      </c:barChart>
      <c:dateAx>
        <c:axId val="307427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26088"/>
        <c:crosses val="autoZero"/>
        <c:auto val="1"/>
        <c:lblOffset val="100"/>
        <c:baseTimeUnit val="months"/>
      </c:dateAx>
      <c:valAx>
        <c:axId val="30742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2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2</c:v>
                </c:pt>
                <c:pt idx="2">
                  <c:v>-1</c:v>
                </c:pt>
                <c:pt idx="3">
                  <c:v>0</c:v>
                </c:pt>
                <c:pt idx="4">
                  <c:v>-1</c:v>
                </c:pt>
                <c:pt idx="5">
                  <c:v>0</c:v>
                </c:pt>
                <c:pt idx="6">
                  <c:v>-6</c:v>
                </c:pt>
                <c:pt idx="7">
                  <c:v>4</c:v>
                </c:pt>
                <c:pt idx="8">
                  <c:v>-8</c:v>
                </c:pt>
                <c:pt idx="9">
                  <c:v>2</c:v>
                </c:pt>
                <c:pt idx="10">
                  <c:v>-5</c:v>
                </c:pt>
                <c:pt idx="11">
                  <c:v>0</c:v>
                </c:pt>
              </c:numCache>
            </c:numRef>
          </c:val>
          <c:extLst>
            <c:ext xmlns:c16="http://schemas.microsoft.com/office/drawing/2014/chart" uri="{C3380CC4-5D6E-409C-BE32-E72D297353CC}">
              <c16:uniqueId val="{00000000-9A40-4786-9A7D-0A80D9A6E93D}"/>
            </c:ext>
          </c:extLst>
        </c:ser>
        <c:dLbls>
          <c:showLegendKey val="0"/>
          <c:showVal val="0"/>
          <c:showCatName val="0"/>
          <c:showSerName val="0"/>
          <c:showPercent val="0"/>
          <c:showBubbleSize val="0"/>
        </c:dLbls>
        <c:gapWidth val="219"/>
        <c:overlap val="-27"/>
        <c:axId val="311431880"/>
        <c:axId val="311432208"/>
      </c:barChart>
      <c:dateAx>
        <c:axId val="311431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32208"/>
        <c:crosses val="autoZero"/>
        <c:auto val="1"/>
        <c:lblOffset val="100"/>
        <c:baseTimeUnit val="months"/>
      </c:dateAx>
      <c:valAx>
        <c:axId val="31143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3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1</c:v>
                </c:pt>
                <c:pt idx="3">
                  <c:v>1</c:v>
                </c:pt>
                <c:pt idx="4">
                  <c:v>2</c:v>
                </c:pt>
                <c:pt idx="5">
                  <c:v>2</c:v>
                </c:pt>
                <c:pt idx="6">
                  <c:v>2</c:v>
                </c:pt>
                <c:pt idx="7">
                  <c:v>2</c:v>
                </c:pt>
                <c:pt idx="8">
                  <c:v>1</c:v>
                </c:pt>
                <c:pt idx="9">
                  <c:v>3</c:v>
                </c:pt>
                <c:pt idx="10">
                  <c:v>2</c:v>
                </c:pt>
                <c:pt idx="11">
                  <c:v>2</c:v>
                </c:pt>
              </c:numCache>
            </c:numRef>
          </c:val>
          <c:extLst>
            <c:ext xmlns:c16="http://schemas.microsoft.com/office/drawing/2014/chart" uri="{C3380CC4-5D6E-409C-BE32-E72D297353CC}">
              <c16:uniqueId val="{00000000-453E-4229-BA71-EB91DC0CD728}"/>
            </c:ext>
          </c:extLst>
        </c:ser>
        <c:dLbls>
          <c:showLegendKey val="0"/>
          <c:showVal val="0"/>
          <c:showCatName val="0"/>
          <c:showSerName val="0"/>
          <c:showPercent val="0"/>
          <c:showBubbleSize val="0"/>
        </c:dLbls>
        <c:gapWidth val="219"/>
        <c:overlap val="-27"/>
        <c:axId val="311433192"/>
        <c:axId val="311433520"/>
      </c:barChart>
      <c:dateAx>
        <c:axId val="31143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33520"/>
        <c:crosses val="autoZero"/>
        <c:auto val="1"/>
        <c:lblOffset val="100"/>
        <c:baseTimeUnit val="months"/>
      </c:dateAx>
      <c:valAx>
        <c:axId val="311433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3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33</c:v>
                </c:pt>
                <c:pt idx="2">
                  <c:v>17</c:v>
                </c:pt>
                <c:pt idx="3">
                  <c:v>27</c:v>
                </c:pt>
                <c:pt idx="4">
                  <c:v>17</c:v>
                </c:pt>
                <c:pt idx="5">
                  <c:v>22</c:v>
                </c:pt>
                <c:pt idx="6">
                  <c:v>40</c:v>
                </c:pt>
                <c:pt idx="7">
                  <c:v>90</c:v>
                </c:pt>
                <c:pt idx="8">
                  <c:v>108</c:v>
                </c:pt>
                <c:pt idx="9">
                  <c:v>94</c:v>
                </c:pt>
                <c:pt idx="10">
                  <c:v>66</c:v>
                </c:pt>
                <c:pt idx="11">
                  <c:v>8</c:v>
                </c:pt>
              </c:numCache>
            </c:numRef>
          </c:val>
          <c:extLst>
            <c:ext xmlns:c16="http://schemas.microsoft.com/office/drawing/2014/chart" uri="{C3380CC4-5D6E-409C-BE32-E72D297353CC}">
              <c16:uniqueId val="{00000000-11BC-4E35-A676-61E7F7BCFF91}"/>
            </c:ext>
          </c:extLst>
        </c:ser>
        <c:dLbls>
          <c:showLegendKey val="0"/>
          <c:showVal val="0"/>
          <c:showCatName val="0"/>
          <c:showSerName val="0"/>
          <c:showPercent val="0"/>
          <c:showBubbleSize val="0"/>
        </c:dLbls>
        <c:gapWidth val="219"/>
        <c:overlap val="-27"/>
        <c:axId val="316962720"/>
        <c:axId val="316962392"/>
      </c:barChart>
      <c:dateAx>
        <c:axId val="316962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62392"/>
        <c:crosses val="autoZero"/>
        <c:auto val="1"/>
        <c:lblOffset val="100"/>
        <c:baseTimeUnit val="months"/>
      </c:dateAx>
      <c:valAx>
        <c:axId val="31696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6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2019-01</c:v>
                </c:pt>
                <c:pt idx="1">
                  <c:v>2019-02</c:v>
                </c:pt>
                <c:pt idx="2">
                  <c:v>2019-03</c:v>
                </c:pt>
                <c:pt idx="3">
                  <c:v>2019-04</c:v>
                </c:pt>
                <c:pt idx="4">
                  <c:v>2019-05</c:v>
                </c:pt>
                <c:pt idx="5">
                  <c:v>2019-06</c:v>
                </c:pt>
                <c:pt idx="6">
                  <c:v>2019-07</c:v>
                </c:pt>
                <c:pt idx="7">
                  <c:v>2019-08</c:v>
                </c:pt>
                <c:pt idx="8">
                  <c:v>2019-09</c:v>
                </c:pt>
                <c:pt idx="9">
                  <c:v>2019-10</c:v>
                </c:pt>
                <c:pt idx="10">
                  <c:v>2019-11</c:v>
                </c:pt>
              </c:strCache>
            </c:strRef>
          </c:cat>
          <c:val>
            <c:numRef>
              <c:f>Sheet1!$B$2:$B$12</c:f>
              <c:numCache>
                <c:formatCode>General</c:formatCode>
                <c:ptCount val="11"/>
                <c:pt idx="0">
                  <c:v>31</c:v>
                </c:pt>
                <c:pt idx="1">
                  <c:v>46</c:v>
                </c:pt>
                <c:pt idx="2">
                  <c:v>51</c:v>
                </c:pt>
                <c:pt idx="3">
                  <c:v>42</c:v>
                </c:pt>
                <c:pt idx="4">
                  <c:v>37</c:v>
                </c:pt>
                <c:pt idx="5">
                  <c:v>47</c:v>
                </c:pt>
                <c:pt idx="6">
                  <c:v>29</c:v>
                </c:pt>
                <c:pt idx="7">
                  <c:v>49</c:v>
                </c:pt>
                <c:pt idx="8">
                  <c:v>40</c:v>
                </c:pt>
                <c:pt idx="9">
                  <c:v>54</c:v>
                </c:pt>
                <c:pt idx="10">
                  <c:v>35</c:v>
                </c:pt>
              </c:numCache>
            </c:numRef>
          </c:val>
          <c:extLst>
            <c:ext xmlns:c16="http://schemas.microsoft.com/office/drawing/2014/chart" uri="{C3380CC4-5D6E-409C-BE32-E72D297353CC}">
              <c16:uniqueId val="{00000000-741C-43F7-9E08-65D3BBB110DC}"/>
            </c:ext>
          </c:extLst>
        </c:ser>
        <c:dLbls>
          <c:showLegendKey val="0"/>
          <c:showVal val="0"/>
          <c:showCatName val="0"/>
          <c:showSerName val="0"/>
          <c:showPercent val="0"/>
          <c:showBubbleSize val="0"/>
        </c:dLbls>
        <c:gapWidth val="219"/>
        <c:overlap val="-27"/>
        <c:axId val="316958128"/>
        <c:axId val="316959440"/>
      </c:barChart>
      <c:catAx>
        <c:axId val="316958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59440"/>
        <c:crosses val="autoZero"/>
        <c:auto val="1"/>
        <c:lblAlgn val="ctr"/>
        <c:lblOffset val="100"/>
        <c:noMultiLvlLbl val="0"/>
      </c:catAx>
      <c:valAx>
        <c:axId val="31695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5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-3</c:v>
                </c:pt>
                <c:pt idx="2">
                  <c:v>8</c:v>
                </c:pt>
                <c:pt idx="3">
                  <c:v>5</c:v>
                </c:pt>
                <c:pt idx="4">
                  <c:v>14</c:v>
                </c:pt>
                <c:pt idx="5">
                  <c:v>0</c:v>
                </c:pt>
                <c:pt idx="6">
                  <c:v>70</c:v>
                </c:pt>
                <c:pt idx="7">
                  <c:v>-18</c:v>
                </c:pt>
                <c:pt idx="8">
                  <c:v>13</c:v>
                </c:pt>
                <c:pt idx="9">
                  <c:v>9</c:v>
                </c:pt>
                <c:pt idx="10">
                  <c:v>-4</c:v>
                </c:pt>
                <c:pt idx="11">
                  <c:v>14</c:v>
                </c:pt>
              </c:numCache>
            </c:numRef>
          </c:val>
          <c:extLst>
            <c:ext xmlns:c16="http://schemas.microsoft.com/office/drawing/2014/chart" uri="{C3380CC4-5D6E-409C-BE32-E72D297353CC}">
              <c16:uniqueId val="{00000000-14D1-491E-9C49-16C565EADD3A}"/>
            </c:ext>
          </c:extLst>
        </c:ser>
        <c:dLbls>
          <c:showLegendKey val="0"/>
          <c:showVal val="0"/>
          <c:showCatName val="0"/>
          <c:showSerName val="0"/>
          <c:showPercent val="0"/>
          <c:showBubbleSize val="0"/>
        </c:dLbls>
        <c:gapWidth val="219"/>
        <c:overlap val="-27"/>
        <c:axId val="380143272"/>
        <c:axId val="380139008"/>
      </c:barChart>
      <c:dateAx>
        <c:axId val="380143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39008"/>
        <c:crosses val="autoZero"/>
        <c:auto val="1"/>
        <c:lblOffset val="100"/>
        <c:baseTimeUnit val="months"/>
      </c:dateAx>
      <c:valAx>
        <c:axId val="38013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4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34</c:v>
                </c:pt>
                <c:pt idx="2">
                  <c:v>36</c:v>
                </c:pt>
                <c:pt idx="3">
                  <c:v>31</c:v>
                </c:pt>
                <c:pt idx="4">
                  <c:v>32</c:v>
                </c:pt>
                <c:pt idx="5">
                  <c:v>30</c:v>
                </c:pt>
                <c:pt idx="6">
                  <c:v>36</c:v>
                </c:pt>
                <c:pt idx="7">
                  <c:v>34</c:v>
                </c:pt>
                <c:pt idx="8">
                  <c:v>35</c:v>
                </c:pt>
                <c:pt idx="9">
                  <c:v>38</c:v>
                </c:pt>
                <c:pt idx="10">
                  <c:v>34</c:v>
                </c:pt>
                <c:pt idx="11">
                  <c:v>27</c:v>
                </c:pt>
              </c:numCache>
            </c:numRef>
          </c:val>
          <c:extLst>
            <c:ext xmlns:c16="http://schemas.microsoft.com/office/drawing/2014/chart" uri="{C3380CC4-5D6E-409C-BE32-E72D297353CC}">
              <c16:uniqueId val="{00000000-3E9E-482C-A9BE-480CB040E951}"/>
            </c:ext>
          </c:extLst>
        </c:ser>
        <c:dLbls>
          <c:showLegendKey val="0"/>
          <c:showVal val="0"/>
          <c:showCatName val="0"/>
          <c:showSerName val="0"/>
          <c:showPercent val="0"/>
          <c:showBubbleSize val="0"/>
        </c:dLbls>
        <c:gapWidth val="219"/>
        <c:overlap val="-27"/>
        <c:axId val="380135400"/>
        <c:axId val="380135728"/>
      </c:barChart>
      <c:dateAx>
        <c:axId val="380135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35728"/>
        <c:crosses val="autoZero"/>
        <c:auto val="1"/>
        <c:lblOffset val="100"/>
        <c:baseTimeUnit val="months"/>
      </c:dateAx>
      <c:valAx>
        <c:axId val="38013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3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D428F-7553-453C-8475-D959F97D9D5D}"/>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6A4E879E-ADE9-4FA2-B4C6-0A7DB03C5E3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212205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886F5-4744-48F1-A87E-9D7E5FC4858C}"/>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7F68C9BC-1E37-4F9E-B425-44E922863EAA}"/>
              </a:ext>
            </a:extLst>
          </p:cNvPr>
          <p:cNvGraphicFramePr>
            <a:graphicFrameLocks noGrp="1"/>
          </p:cNvGraphicFramePr>
          <p:nvPr>
            <p:ph type="chart" sz="quarter" idx="13"/>
            <p:extLst>
              <p:ext uri="{D42A27DB-BD31-4B8C-83A1-F6EECF244321}">
                <p14:modId xmlns:p14="http://schemas.microsoft.com/office/powerpoint/2010/main" val="21165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7EBFD4-4639-49CD-B921-8066E83E6D77}"/>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6983D66E-0712-4FF0-B884-CC8815136F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734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4B810-95B3-4B14-A5C8-0CA42398170D}"/>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32BE9489-9B55-4C51-BC92-74D6CA99DFAE}"/>
              </a:ext>
            </a:extLst>
          </p:cNvPr>
          <p:cNvGraphicFramePr>
            <a:graphicFrameLocks noGrp="1"/>
          </p:cNvGraphicFramePr>
          <p:nvPr>
            <p:ph type="tbl" sz="quarter" idx="13"/>
            <p:extLst>
              <p:ext uri="{D42A27DB-BD31-4B8C-83A1-F6EECF244321}">
                <p14:modId xmlns:p14="http://schemas.microsoft.com/office/powerpoint/2010/main" val="3663082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29472449"/>
                    </a:ext>
                  </a:extLst>
                </a:gridCol>
                <a:gridCol w="740664">
                  <a:extLst>
                    <a:ext uri="{9D8B030D-6E8A-4147-A177-3AD203B41FA5}">
                      <a16:colId xmlns:a16="http://schemas.microsoft.com/office/drawing/2014/main" val="3039684041"/>
                    </a:ext>
                  </a:extLst>
                </a:gridCol>
                <a:gridCol w="740664">
                  <a:extLst>
                    <a:ext uri="{9D8B030D-6E8A-4147-A177-3AD203B41FA5}">
                      <a16:colId xmlns:a16="http://schemas.microsoft.com/office/drawing/2014/main" val="2234814226"/>
                    </a:ext>
                  </a:extLst>
                </a:gridCol>
                <a:gridCol w="740664">
                  <a:extLst>
                    <a:ext uri="{9D8B030D-6E8A-4147-A177-3AD203B41FA5}">
                      <a16:colId xmlns:a16="http://schemas.microsoft.com/office/drawing/2014/main" val="3157678799"/>
                    </a:ext>
                  </a:extLst>
                </a:gridCol>
                <a:gridCol w="740664">
                  <a:extLst>
                    <a:ext uri="{9D8B030D-6E8A-4147-A177-3AD203B41FA5}">
                      <a16:colId xmlns:a16="http://schemas.microsoft.com/office/drawing/2014/main" val="1734029962"/>
                    </a:ext>
                  </a:extLst>
                </a:gridCol>
                <a:gridCol w="740664">
                  <a:extLst>
                    <a:ext uri="{9D8B030D-6E8A-4147-A177-3AD203B41FA5}">
                      <a16:colId xmlns:a16="http://schemas.microsoft.com/office/drawing/2014/main" val="684010048"/>
                    </a:ext>
                  </a:extLst>
                </a:gridCol>
                <a:gridCol w="740664">
                  <a:extLst>
                    <a:ext uri="{9D8B030D-6E8A-4147-A177-3AD203B41FA5}">
                      <a16:colId xmlns:a16="http://schemas.microsoft.com/office/drawing/2014/main" val="1277397658"/>
                    </a:ext>
                  </a:extLst>
                </a:gridCol>
                <a:gridCol w="740664">
                  <a:extLst>
                    <a:ext uri="{9D8B030D-6E8A-4147-A177-3AD203B41FA5}">
                      <a16:colId xmlns:a16="http://schemas.microsoft.com/office/drawing/2014/main" val="2518700158"/>
                    </a:ext>
                  </a:extLst>
                </a:gridCol>
                <a:gridCol w="740664">
                  <a:extLst>
                    <a:ext uri="{9D8B030D-6E8A-4147-A177-3AD203B41FA5}">
                      <a16:colId xmlns:a16="http://schemas.microsoft.com/office/drawing/2014/main" val="1356493936"/>
                    </a:ext>
                  </a:extLst>
                </a:gridCol>
                <a:gridCol w="740664">
                  <a:extLst>
                    <a:ext uri="{9D8B030D-6E8A-4147-A177-3AD203B41FA5}">
                      <a16:colId xmlns:a16="http://schemas.microsoft.com/office/drawing/2014/main" val="28636565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05218513"/>
                  </a:ext>
                </a:extLst>
              </a:tr>
              <a:tr h="370840">
                <a:tc>
                  <a:txBody>
                    <a:bodyPr/>
                    <a:lstStyle/>
                    <a:p>
                      <a:r>
                        <a:rPr lang="en-US" sz="1000"/>
                        <a:t>First Insurance Company of Hawaii, LTD</a:t>
                      </a:r>
                    </a:p>
                  </a:txBody>
                  <a:tcPr/>
                </a:tc>
                <a:tc>
                  <a:txBody>
                    <a:bodyPr/>
                    <a:lstStyle/>
                    <a:p>
                      <a:r>
                        <a:rPr lang="en-US" sz="1000"/>
                        <a:t>1705</a:t>
                      </a:r>
                    </a:p>
                  </a:txBody>
                  <a:tcPr/>
                </a:tc>
                <a:tc>
                  <a:txBody>
                    <a:bodyPr/>
                    <a:lstStyle/>
                    <a:p>
                      <a:r>
                        <a:rPr lang="en-US" sz="1000"/>
                        <a:t>3</a:t>
                      </a:r>
                    </a:p>
                  </a:txBody>
                  <a:tcPr/>
                </a:tc>
                <a:tc>
                  <a:txBody>
                    <a:bodyPr/>
                    <a:lstStyle/>
                    <a:p>
                      <a:r>
                        <a:rPr lang="en-US" sz="1000"/>
                        <a:t>13</a:t>
                      </a:r>
                    </a:p>
                  </a:txBody>
                  <a:tcPr/>
                </a:tc>
                <a:tc>
                  <a:txBody>
                    <a:bodyPr/>
                    <a:lstStyle/>
                    <a:p>
                      <a:r>
                        <a:rPr lang="en-US" sz="1000"/>
                        <a:t>320</a:t>
                      </a:r>
                    </a:p>
                  </a:txBody>
                  <a:tcPr/>
                </a:tc>
                <a:tc>
                  <a:txBody>
                    <a:bodyPr/>
                    <a:lstStyle/>
                    <a:p>
                      <a:r>
                        <a:rPr lang="en-US" sz="1000"/>
                        <a:t>13</a:t>
                      </a:r>
                    </a:p>
                  </a:txBody>
                  <a:tcPr/>
                </a:tc>
                <a:tc>
                  <a:txBody>
                    <a:bodyPr/>
                    <a:lstStyle/>
                    <a:p>
                      <a:r>
                        <a:rPr lang="en-US" sz="1000"/>
                        <a:t>14</a:t>
                      </a:r>
                    </a:p>
                  </a:txBody>
                  <a:tcPr/>
                </a:tc>
                <a:tc>
                  <a:txBody>
                    <a:bodyPr/>
                    <a:lstStyle/>
                    <a:p>
                      <a:r>
                        <a:rPr lang="en-US" sz="1000"/>
                        <a:t>0</a:t>
                      </a:r>
                    </a:p>
                  </a:txBody>
                  <a:tcPr/>
                </a:tc>
                <a:tc>
                  <a:txBody>
                    <a:bodyPr/>
                    <a:lstStyle/>
                    <a:p>
                      <a:r>
                        <a:rPr lang="en-US" sz="1000"/>
                        <a:t>1.5674 %</a:t>
                      </a:r>
                    </a:p>
                  </a:txBody>
                  <a:tcPr/>
                </a:tc>
                <a:tc>
                  <a:txBody>
                    <a:bodyPr/>
                    <a:lstStyle/>
                    <a:p>
                      <a:r>
                        <a:rPr lang="en-US" sz="1000"/>
                        <a:t>0.0 %</a:t>
                      </a:r>
                    </a:p>
                  </a:txBody>
                  <a:tcPr/>
                </a:tc>
                <a:extLst>
                  <a:ext uri="{0D108BD9-81ED-4DB2-BD59-A6C34878D82A}">
                    <a16:rowId xmlns:a16="http://schemas.microsoft.com/office/drawing/2014/main" val="700700096"/>
                  </a:ext>
                </a:extLst>
              </a:tr>
            </a:tbl>
          </a:graphicData>
        </a:graphic>
      </p:graphicFrame>
      <p:sp>
        <p:nvSpPr>
          <p:cNvPr id="4" name="Text Placeholder 3">
            <a:extLst>
              <a:ext uri="{FF2B5EF4-FFF2-40B4-BE49-F238E27FC236}">
                <a16:creationId xmlns:a16="http://schemas.microsoft.com/office/drawing/2014/main" id="{F183036E-962A-419D-96FC-B044334F243C}"/>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46187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574BD-60D7-44D0-BEE5-AB2B491BBBC0}"/>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A8ECF872-7003-43B6-9FDA-995B2A2ABB9C}"/>
              </a:ext>
            </a:extLst>
          </p:cNvPr>
          <p:cNvGraphicFramePr>
            <a:graphicFrameLocks noGrp="1"/>
          </p:cNvGraphicFramePr>
          <p:nvPr>
            <p:ph type="chart" sz="quarter" idx="13"/>
            <p:extLst>
              <p:ext uri="{D42A27DB-BD31-4B8C-83A1-F6EECF244321}">
                <p14:modId xmlns:p14="http://schemas.microsoft.com/office/powerpoint/2010/main" val="2088269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B79ABF-BFCE-4908-9AE6-F5DEEAB0C3E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25D29B6-4482-4CB7-B307-00C7C6E984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052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498DB-4A23-4ADB-B531-49E8E971F2AA}"/>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67C128BD-B3F4-4451-B213-B34D8C3941DA}"/>
              </a:ext>
            </a:extLst>
          </p:cNvPr>
          <p:cNvGraphicFramePr>
            <a:graphicFrameLocks noGrp="1"/>
          </p:cNvGraphicFramePr>
          <p:nvPr>
            <p:ph type="chart" sz="quarter" idx="13"/>
            <p:extLst>
              <p:ext uri="{D42A27DB-BD31-4B8C-83A1-F6EECF244321}">
                <p14:modId xmlns:p14="http://schemas.microsoft.com/office/powerpoint/2010/main" val="3606644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590D44-BAF9-41CE-B190-2E2B9C71EB6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EFDD8D7-77DF-4757-B195-191D43995C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0025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BC2DC-9476-404A-B60D-1830D903759F}"/>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1017CF80-D272-4491-8B31-57E212576339}"/>
              </a:ext>
            </a:extLst>
          </p:cNvPr>
          <p:cNvGraphicFramePr>
            <a:graphicFrameLocks noGrp="1"/>
          </p:cNvGraphicFramePr>
          <p:nvPr>
            <p:ph type="chart" sz="quarter" idx="13"/>
            <p:extLst>
              <p:ext uri="{D42A27DB-BD31-4B8C-83A1-F6EECF244321}">
                <p14:modId xmlns:p14="http://schemas.microsoft.com/office/powerpoint/2010/main" val="4104815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B34868-DE65-4A5F-984A-826F1FBCA71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6B13B07-E87E-4F6C-A5B7-C7A680E48E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5141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6C9CF-E8B0-41DB-BE98-50DC327A519D}"/>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7315BE3B-36B0-49CD-9963-A942CE48FBC8}"/>
              </a:ext>
            </a:extLst>
          </p:cNvPr>
          <p:cNvGraphicFramePr>
            <a:graphicFrameLocks noGrp="1"/>
          </p:cNvGraphicFramePr>
          <p:nvPr>
            <p:ph type="tbl" sz="quarter" idx="13"/>
            <p:extLst>
              <p:ext uri="{D42A27DB-BD31-4B8C-83A1-F6EECF244321}">
                <p14:modId xmlns:p14="http://schemas.microsoft.com/office/powerpoint/2010/main" val="2517218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87006597"/>
                    </a:ext>
                  </a:extLst>
                </a:gridCol>
                <a:gridCol w="658368">
                  <a:extLst>
                    <a:ext uri="{9D8B030D-6E8A-4147-A177-3AD203B41FA5}">
                      <a16:colId xmlns:a16="http://schemas.microsoft.com/office/drawing/2014/main" val="2661454252"/>
                    </a:ext>
                  </a:extLst>
                </a:gridCol>
                <a:gridCol w="658368">
                  <a:extLst>
                    <a:ext uri="{9D8B030D-6E8A-4147-A177-3AD203B41FA5}">
                      <a16:colId xmlns:a16="http://schemas.microsoft.com/office/drawing/2014/main" val="1335872681"/>
                    </a:ext>
                  </a:extLst>
                </a:gridCol>
                <a:gridCol w="658368">
                  <a:extLst>
                    <a:ext uri="{9D8B030D-6E8A-4147-A177-3AD203B41FA5}">
                      <a16:colId xmlns:a16="http://schemas.microsoft.com/office/drawing/2014/main" val="2689741407"/>
                    </a:ext>
                  </a:extLst>
                </a:gridCol>
                <a:gridCol w="658368">
                  <a:extLst>
                    <a:ext uri="{9D8B030D-6E8A-4147-A177-3AD203B41FA5}">
                      <a16:colId xmlns:a16="http://schemas.microsoft.com/office/drawing/2014/main" val="2521722373"/>
                    </a:ext>
                  </a:extLst>
                </a:gridCol>
                <a:gridCol w="658368">
                  <a:extLst>
                    <a:ext uri="{9D8B030D-6E8A-4147-A177-3AD203B41FA5}">
                      <a16:colId xmlns:a16="http://schemas.microsoft.com/office/drawing/2014/main" val="75670046"/>
                    </a:ext>
                  </a:extLst>
                </a:gridCol>
                <a:gridCol w="658368">
                  <a:extLst>
                    <a:ext uri="{9D8B030D-6E8A-4147-A177-3AD203B41FA5}">
                      <a16:colId xmlns:a16="http://schemas.microsoft.com/office/drawing/2014/main" val="2424421560"/>
                    </a:ext>
                  </a:extLst>
                </a:gridCol>
                <a:gridCol w="658368">
                  <a:extLst>
                    <a:ext uri="{9D8B030D-6E8A-4147-A177-3AD203B41FA5}">
                      <a16:colId xmlns:a16="http://schemas.microsoft.com/office/drawing/2014/main" val="3964915837"/>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143671933"/>
                  </a:ext>
                </a:extLst>
              </a:tr>
              <a:tr h="370840">
                <a:tc>
                  <a:txBody>
                    <a:bodyPr/>
                    <a:lstStyle/>
                    <a:p>
                      <a:r>
                        <a:rPr lang="en-US" sz="1000" b="1"/>
                        <a:t>First Insurance Company of Hawaii, LTD - 2019-11-21 20:42:23</a:t>
                      </a:r>
                      <a:r>
                        <a:rPr lang="en-US" sz="1000"/>
                        <a:t>
 Earlier this week, FICOH's Customer Service Queen, Rose Amy I., celebrated her well-deserved retirement with colleagues and friends. Congratulations Rose Amy, and mahalo for 44 years of dedicated service. You will always be a part of #TeamFICOH! 
(Hidden in this album is a #throwbackthursday of Rose Amy in 1991.)</a:t>
                      </a:r>
                    </a:p>
                  </a:txBody>
                  <a:tcPr/>
                </a:tc>
                <a:tc>
                  <a:txBody>
                    <a:bodyPr/>
                    <a:lstStyle/>
                    <a:p>
                      <a:r>
                        <a:rPr lang="en-US" sz="1000"/>
                        <a:t>47</a:t>
                      </a:r>
                    </a:p>
                  </a:txBody>
                  <a:tcPr/>
                </a:tc>
                <a:tc>
                  <a:txBody>
                    <a:bodyPr/>
                    <a:lstStyle/>
                    <a:p>
                      <a:r>
                        <a:rPr lang="en-US" sz="1000"/>
                        <a:t>38</a:t>
                      </a:r>
                    </a:p>
                  </a:txBody>
                  <a:tcPr/>
                </a:tc>
                <a:tc>
                  <a:txBody>
                    <a:bodyPr/>
                    <a:lstStyle/>
                    <a:p>
                      <a:r>
                        <a:rPr lang="en-US" sz="1000"/>
                        <a:t>8</a:t>
                      </a:r>
                    </a:p>
                  </a:txBody>
                  <a:tcPr/>
                </a:tc>
                <a:tc>
                  <a:txBody>
                    <a:bodyPr/>
                    <a:lstStyle/>
                    <a:p>
                      <a:r>
                        <a:rPr lang="en-US" sz="1000"/>
                        <a:t>1</a:t>
                      </a:r>
                    </a:p>
                  </a:txBody>
                  <a:tcPr/>
                </a:tc>
                <a:tc>
                  <a:txBody>
                    <a:bodyPr/>
                    <a:lstStyle/>
                    <a:p>
                      <a:r>
                        <a:rPr lang="en-US" sz="1000"/>
                        <a:t>2.7631 %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2172060079"/>
                  </a:ext>
                </a:extLst>
              </a:tr>
              <a:tr h="370840">
                <a:tc>
                  <a:txBody>
                    <a:bodyPr/>
                    <a:lstStyle/>
                    <a:p>
                      <a:r>
                        <a:rPr lang="en-US" sz="1000" b="1"/>
                        <a:t>First Insurance Company of Hawaii, LTD - 2019-11-25 21:36:47</a:t>
                      </a:r>
                      <a:r>
                        <a:rPr lang="en-US" sz="1000"/>
                        <a:t>
 These orange, red and yellow hues, captured by some of the talented photographers who work at #teamficoh, confirm that the colors of #autumn can be found in #Hawaii! #HappyFall</a:t>
                      </a:r>
                    </a:p>
                  </a:txBody>
                  <a:tcPr/>
                </a:tc>
                <a:tc>
                  <a:txBody>
                    <a:bodyPr/>
                    <a:lstStyle/>
                    <a:p>
                      <a:r>
                        <a:rPr lang="en-US" sz="1000"/>
                        <a:t>45</a:t>
                      </a:r>
                    </a:p>
                  </a:txBody>
                  <a:tcPr/>
                </a:tc>
                <a:tc>
                  <a:txBody>
                    <a:bodyPr/>
                    <a:lstStyle/>
                    <a:p>
                      <a:r>
                        <a:rPr lang="en-US" sz="1000"/>
                        <a:t>42</a:t>
                      </a:r>
                    </a:p>
                  </a:txBody>
                  <a:tcPr/>
                </a:tc>
                <a:tc>
                  <a:txBody>
                    <a:bodyPr/>
                    <a:lstStyle/>
                    <a:p>
                      <a:r>
                        <a:rPr lang="en-US" sz="1000"/>
                        <a:t>0</a:t>
                      </a:r>
                    </a:p>
                  </a:txBody>
                  <a:tcPr/>
                </a:tc>
                <a:tc>
                  <a:txBody>
                    <a:bodyPr/>
                    <a:lstStyle/>
                    <a:p>
                      <a:r>
                        <a:rPr lang="en-US" sz="1000"/>
                        <a:t>3</a:t>
                      </a:r>
                    </a:p>
                  </a:txBody>
                  <a:tcPr/>
                </a:tc>
                <a:tc>
                  <a:txBody>
                    <a:bodyPr/>
                    <a:lstStyle/>
                    <a:p>
                      <a:r>
                        <a:rPr lang="en-US" sz="1000"/>
                        <a:t>2.6408 %</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2476520594"/>
                  </a:ext>
                </a:extLst>
              </a:tr>
              <a:tr h="370840">
                <a:tc>
                  <a:txBody>
                    <a:bodyPr/>
                    <a:lstStyle/>
                    <a:p>
                      <a:r>
                        <a:rPr lang="en-US" sz="1000" b="1"/>
                        <a:t>First Insurance Company of Hawaii, LTD - 2019-11-12 20:18:38</a:t>
                      </a:r>
                      <a:r>
                        <a:rPr lang="en-US" sz="1000"/>
                        <a:t>
 #TeamFICOH has joined the fight to end Alzheimer's! This past weekend, our associates gathered at Magic Island for the 2019 Oahu Walk. We raised funds for the Alzheimer's Association: Aloha Chapter, and walked in support of a future without this disease.
#ENDALZ #walktoendalzheimers Alzheimer's Association</a:t>
                      </a:r>
                    </a:p>
                  </a:txBody>
                  <a:tcPr/>
                </a:tc>
                <a:tc>
                  <a:txBody>
                    <a:bodyPr/>
                    <a:lstStyle/>
                    <a:p>
                      <a:r>
                        <a:rPr lang="en-US" sz="1000"/>
                        <a:t>39</a:t>
                      </a:r>
                    </a:p>
                  </a:txBody>
                  <a:tcPr/>
                </a:tc>
                <a:tc>
                  <a:txBody>
                    <a:bodyPr/>
                    <a:lstStyle/>
                    <a:p>
                      <a:r>
                        <a:rPr lang="en-US" sz="1000"/>
                        <a:t>39</a:t>
                      </a:r>
                    </a:p>
                  </a:txBody>
                  <a:tcPr/>
                </a:tc>
                <a:tc>
                  <a:txBody>
                    <a:bodyPr/>
                    <a:lstStyle/>
                    <a:p>
                      <a:r>
                        <a:rPr lang="en-US" sz="1000"/>
                        <a:t>0</a:t>
                      </a:r>
                    </a:p>
                  </a:txBody>
                  <a:tcPr/>
                </a:tc>
                <a:tc>
                  <a:txBody>
                    <a:bodyPr/>
                    <a:lstStyle/>
                    <a:p>
                      <a:r>
                        <a:rPr lang="en-US" sz="1000"/>
                        <a:t>0</a:t>
                      </a:r>
                    </a:p>
                  </a:txBody>
                  <a:tcPr/>
                </a:tc>
                <a:tc>
                  <a:txBody>
                    <a:bodyPr/>
                    <a:lstStyle/>
                    <a:p>
                      <a:r>
                        <a:rPr lang="en-US" sz="1000"/>
                        <a:t>2.2874 %</a:t>
                      </a:r>
                    </a:p>
                  </a:txBody>
                  <a:tcPr/>
                </a:tc>
                <a:tc>
                  <a:txBody>
                    <a:bodyPr/>
                    <a:lstStyle/>
                    <a:p>
                      <a:r>
                        <a:rPr lang="en-US" sz="1000"/>
                        <a:t>Album</a:t>
                      </a:r>
                    </a:p>
                  </a:txBody>
                  <a:tcPr/>
                </a:tc>
                <a:tc>
                  <a:txBody>
                    <a:bodyPr/>
                    <a:lstStyle/>
                    <a:p>
                      <a:r>
                        <a:rPr lang="en-US" sz="1000"/>
                        <a:t>Highly Likely</a:t>
                      </a:r>
                    </a:p>
                  </a:txBody>
                  <a:tcPr/>
                </a:tc>
                <a:extLst>
                  <a:ext uri="{0D108BD9-81ED-4DB2-BD59-A6C34878D82A}">
                    <a16:rowId xmlns:a16="http://schemas.microsoft.com/office/drawing/2014/main" val="587380937"/>
                  </a:ext>
                </a:extLst>
              </a:tr>
            </a:tbl>
          </a:graphicData>
        </a:graphic>
      </p:graphicFrame>
      <p:sp>
        <p:nvSpPr>
          <p:cNvPr id="4" name="Text Placeholder 3">
            <a:extLst>
              <a:ext uri="{FF2B5EF4-FFF2-40B4-BE49-F238E27FC236}">
                <a16:creationId xmlns:a16="http://schemas.microsoft.com/office/drawing/2014/main" id="{E39DE805-1B6E-4851-83D8-8A1489A9028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76298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6F843-8CB2-415D-AB05-88B8B04CC627}"/>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4F0C7EA7-E9A6-464B-8D99-9A88B7B64CC7}"/>
              </a:ext>
            </a:extLst>
          </p:cNvPr>
          <p:cNvGraphicFramePr>
            <a:graphicFrameLocks noGrp="1"/>
          </p:cNvGraphicFramePr>
          <p:nvPr>
            <p:ph type="tbl" sz="quarter" idx="13"/>
            <p:extLst>
              <p:ext uri="{D42A27DB-BD31-4B8C-83A1-F6EECF244321}">
                <p14:modId xmlns:p14="http://schemas.microsoft.com/office/powerpoint/2010/main" val="4166160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57565253"/>
                    </a:ext>
                  </a:extLst>
                </a:gridCol>
                <a:gridCol w="493776">
                  <a:extLst>
                    <a:ext uri="{9D8B030D-6E8A-4147-A177-3AD203B41FA5}">
                      <a16:colId xmlns:a16="http://schemas.microsoft.com/office/drawing/2014/main" val="1235124520"/>
                    </a:ext>
                  </a:extLst>
                </a:gridCol>
                <a:gridCol w="493776">
                  <a:extLst>
                    <a:ext uri="{9D8B030D-6E8A-4147-A177-3AD203B41FA5}">
                      <a16:colId xmlns:a16="http://schemas.microsoft.com/office/drawing/2014/main" val="130748048"/>
                    </a:ext>
                  </a:extLst>
                </a:gridCol>
                <a:gridCol w="493776">
                  <a:extLst>
                    <a:ext uri="{9D8B030D-6E8A-4147-A177-3AD203B41FA5}">
                      <a16:colId xmlns:a16="http://schemas.microsoft.com/office/drawing/2014/main" val="4012652576"/>
                    </a:ext>
                  </a:extLst>
                </a:gridCol>
                <a:gridCol w="493776">
                  <a:extLst>
                    <a:ext uri="{9D8B030D-6E8A-4147-A177-3AD203B41FA5}">
                      <a16:colId xmlns:a16="http://schemas.microsoft.com/office/drawing/2014/main" val="2143139061"/>
                    </a:ext>
                  </a:extLst>
                </a:gridCol>
                <a:gridCol w="493776">
                  <a:extLst>
                    <a:ext uri="{9D8B030D-6E8A-4147-A177-3AD203B41FA5}">
                      <a16:colId xmlns:a16="http://schemas.microsoft.com/office/drawing/2014/main" val="623423794"/>
                    </a:ext>
                  </a:extLst>
                </a:gridCol>
                <a:gridCol w="493776">
                  <a:extLst>
                    <a:ext uri="{9D8B030D-6E8A-4147-A177-3AD203B41FA5}">
                      <a16:colId xmlns:a16="http://schemas.microsoft.com/office/drawing/2014/main" val="4006835296"/>
                    </a:ext>
                  </a:extLst>
                </a:gridCol>
                <a:gridCol w="493776">
                  <a:extLst>
                    <a:ext uri="{9D8B030D-6E8A-4147-A177-3AD203B41FA5}">
                      <a16:colId xmlns:a16="http://schemas.microsoft.com/office/drawing/2014/main" val="2496260310"/>
                    </a:ext>
                  </a:extLst>
                </a:gridCol>
                <a:gridCol w="493776">
                  <a:extLst>
                    <a:ext uri="{9D8B030D-6E8A-4147-A177-3AD203B41FA5}">
                      <a16:colId xmlns:a16="http://schemas.microsoft.com/office/drawing/2014/main" val="3925011525"/>
                    </a:ext>
                  </a:extLst>
                </a:gridCol>
                <a:gridCol w="493776">
                  <a:extLst>
                    <a:ext uri="{9D8B030D-6E8A-4147-A177-3AD203B41FA5}">
                      <a16:colId xmlns:a16="http://schemas.microsoft.com/office/drawing/2014/main" val="2460358767"/>
                    </a:ext>
                  </a:extLst>
                </a:gridCol>
                <a:gridCol w="493776">
                  <a:extLst>
                    <a:ext uri="{9D8B030D-6E8A-4147-A177-3AD203B41FA5}">
                      <a16:colId xmlns:a16="http://schemas.microsoft.com/office/drawing/2014/main" val="2944465932"/>
                    </a:ext>
                  </a:extLst>
                </a:gridCol>
                <a:gridCol w="493776">
                  <a:extLst>
                    <a:ext uri="{9D8B030D-6E8A-4147-A177-3AD203B41FA5}">
                      <a16:colId xmlns:a16="http://schemas.microsoft.com/office/drawing/2014/main" val="723149336"/>
                    </a:ext>
                  </a:extLst>
                </a:gridCol>
                <a:gridCol w="493776">
                  <a:extLst>
                    <a:ext uri="{9D8B030D-6E8A-4147-A177-3AD203B41FA5}">
                      <a16:colId xmlns:a16="http://schemas.microsoft.com/office/drawing/2014/main" val="3201571524"/>
                    </a:ext>
                  </a:extLst>
                </a:gridCol>
                <a:gridCol w="493776">
                  <a:extLst>
                    <a:ext uri="{9D8B030D-6E8A-4147-A177-3AD203B41FA5}">
                      <a16:colId xmlns:a16="http://schemas.microsoft.com/office/drawing/2014/main" val="410917934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29280648"/>
                  </a:ext>
                </a:extLst>
              </a:tr>
              <a:tr h="370840">
                <a:tc>
                  <a:txBody>
                    <a:bodyPr/>
                    <a:lstStyle/>
                    <a:p>
                      <a:r>
                        <a:rPr lang="en-US" sz="1000"/>
                        <a:t>First Insurance HI</a:t>
                      </a:r>
                    </a:p>
                  </a:txBody>
                  <a:tcPr/>
                </a:tc>
                <a:tc>
                  <a:txBody>
                    <a:bodyPr/>
                    <a:lstStyle/>
                    <a:p>
                      <a:r>
                        <a:rPr lang="en-US" sz="1000"/>
                        <a:t>1216</a:t>
                      </a:r>
                    </a:p>
                  </a:txBody>
                  <a:tcPr/>
                </a:tc>
                <a:tc>
                  <a:txBody>
                    <a:bodyPr/>
                    <a:lstStyle/>
                    <a:p>
                      <a:r>
                        <a:rPr lang="en-US" sz="1000"/>
                        <a:t>-5</a:t>
                      </a:r>
                    </a:p>
                  </a:txBody>
                  <a:tcPr/>
                </a:tc>
                <a:tc>
                  <a:txBody>
                    <a:bodyPr/>
                    <a:lstStyle/>
                    <a:p>
                      <a:r>
                        <a:rPr lang="en-US" sz="1000"/>
                        <a:t>15</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3</a:t>
                      </a:r>
                    </a:p>
                  </a:txBody>
                  <a:tcPr/>
                </a:tc>
                <a:tc>
                  <a:txBody>
                    <a:bodyPr/>
                    <a:lstStyle/>
                    <a:p>
                      <a:r>
                        <a:rPr lang="en-US" sz="1000"/>
                        <a:t>3</a:t>
                      </a:r>
                    </a:p>
                  </a:txBody>
                  <a:tcPr/>
                </a:tc>
                <a:tc>
                  <a:txBody>
                    <a:bodyPr/>
                    <a:lstStyle/>
                    <a:p>
                      <a:r>
                        <a:rPr lang="en-US" sz="1000"/>
                        <a:t>34</a:t>
                      </a:r>
                    </a:p>
                  </a:txBody>
                  <a:tcPr/>
                </a:tc>
                <a:tc>
                  <a:txBody>
                    <a:bodyPr/>
                    <a:lstStyle/>
                    <a:p>
                      <a:r>
                        <a:rPr lang="en-US" sz="1000"/>
                        <a:t>1</a:t>
                      </a:r>
                    </a:p>
                  </a:txBody>
                  <a:tcPr/>
                </a:tc>
                <a:tc>
                  <a:txBody>
                    <a:bodyPr/>
                    <a:lstStyle/>
                    <a:p>
                      <a:r>
                        <a:rPr lang="en-US" sz="1000"/>
                        <a:t>2</a:t>
                      </a:r>
                    </a:p>
                  </a:txBody>
                  <a:tcPr/>
                </a:tc>
                <a:tc>
                  <a:txBody>
                    <a:bodyPr/>
                    <a:lstStyle/>
                    <a:p>
                      <a:r>
                        <a:rPr lang="en-US" sz="1000"/>
                        <a:t>0.2228 %</a:t>
                      </a:r>
                    </a:p>
                  </a:txBody>
                  <a:tcPr/>
                </a:tc>
                <a:tc>
                  <a:txBody>
                    <a:bodyPr/>
                    <a:lstStyle/>
                    <a:p>
                      <a:r>
                        <a:rPr lang="en-US" sz="1000"/>
                        <a:t>0.0 %</a:t>
                      </a:r>
                    </a:p>
                  </a:txBody>
                  <a:tcPr/>
                </a:tc>
                <a:extLst>
                  <a:ext uri="{0D108BD9-81ED-4DB2-BD59-A6C34878D82A}">
                    <a16:rowId xmlns:a16="http://schemas.microsoft.com/office/drawing/2014/main" val="3107530464"/>
                  </a:ext>
                </a:extLst>
              </a:tr>
            </a:tbl>
          </a:graphicData>
        </a:graphic>
      </p:graphicFrame>
      <p:sp>
        <p:nvSpPr>
          <p:cNvPr id="4" name="Text Placeholder 3">
            <a:extLst>
              <a:ext uri="{FF2B5EF4-FFF2-40B4-BE49-F238E27FC236}">
                <a16:creationId xmlns:a16="http://schemas.microsoft.com/office/drawing/2014/main" id="{870766C0-E08E-42CC-9503-CDC9C3DDB401}"/>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501747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656C3-253B-442A-BBBB-7B413334E382}"/>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534FC46A-97FC-451D-ABE9-DE329B30CC54}"/>
              </a:ext>
            </a:extLst>
          </p:cNvPr>
          <p:cNvGraphicFramePr>
            <a:graphicFrameLocks noGrp="1"/>
          </p:cNvGraphicFramePr>
          <p:nvPr>
            <p:ph type="chart" sz="quarter" idx="13"/>
            <p:extLst>
              <p:ext uri="{D42A27DB-BD31-4B8C-83A1-F6EECF244321}">
                <p14:modId xmlns:p14="http://schemas.microsoft.com/office/powerpoint/2010/main" val="1348979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800658-8DB2-4F28-AE49-33F415DCB14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34F11F1-CF41-42EA-80BF-042EA24AA2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9287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AF67F-A54D-4305-B65C-A061D2406DAC}"/>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A5709D58-372C-4524-AD20-6C2BA7846E26}"/>
              </a:ext>
            </a:extLst>
          </p:cNvPr>
          <p:cNvGraphicFramePr>
            <a:graphicFrameLocks noGrp="1"/>
          </p:cNvGraphicFramePr>
          <p:nvPr>
            <p:ph type="chart" sz="quarter" idx="13"/>
            <p:extLst>
              <p:ext uri="{D42A27DB-BD31-4B8C-83A1-F6EECF244321}">
                <p14:modId xmlns:p14="http://schemas.microsoft.com/office/powerpoint/2010/main" val="337278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0E3107-540C-4F6F-BB67-1D781CF38F8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AFCDDC0-7DF8-4BF0-A75D-7E74424B5B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9755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35739-EDAA-4D9A-946D-7667510149EC}"/>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495CFBD4-7EA3-4424-8433-ACD72DA8DFAF}"/>
              </a:ext>
            </a:extLst>
          </p:cNvPr>
          <p:cNvGraphicFramePr>
            <a:graphicFrameLocks noGrp="1"/>
          </p:cNvGraphicFramePr>
          <p:nvPr>
            <p:ph type="tbl" sz="quarter" idx="13"/>
            <p:extLst>
              <p:ext uri="{D42A27DB-BD31-4B8C-83A1-F6EECF244321}">
                <p14:modId xmlns:p14="http://schemas.microsoft.com/office/powerpoint/2010/main" val="704274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847501104"/>
                    </a:ext>
                  </a:extLst>
                </a:gridCol>
                <a:gridCol w="411480">
                  <a:extLst>
                    <a:ext uri="{9D8B030D-6E8A-4147-A177-3AD203B41FA5}">
                      <a16:colId xmlns:a16="http://schemas.microsoft.com/office/drawing/2014/main" val="2183477927"/>
                    </a:ext>
                  </a:extLst>
                </a:gridCol>
                <a:gridCol w="822960">
                  <a:extLst>
                    <a:ext uri="{9D8B030D-6E8A-4147-A177-3AD203B41FA5}">
                      <a16:colId xmlns:a16="http://schemas.microsoft.com/office/drawing/2014/main" val="291238454"/>
                    </a:ext>
                  </a:extLst>
                </a:gridCol>
                <a:gridCol w="822960">
                  <a:extLst>
                    <a:ext uri="{9D8B030D-6E8A-4147-A177-3AD203B41FA5}">
                      <a16:colId xmlns:a16="http://schemas.microsoft.com/office/drawing/2014/main" val="209712126"/>
                    </a:ext>
                  </a:extLst>
                </a:gridCol>
                <a:gridCol w="822960">
                  <a:extLst>
                    <a:ext uri="{9D8B030D-6E8A-4147-A177-3AD203B41FA5}">
                      <a16:colId xmlns:a16="http://schemas.microsoft.com/office/drawing/2014/main" val="753621250"/>
                    </a:ext>
                  </a:extLst>
                </a:gridCol>
                <a:gridCol w="822960">
                  <a:extLst>
                    <a:ext uri="{9D8B030D-6E8A-4147-A177-3AD203B41FA5}">
                      <a16:colId xmlns:a16="http://schemas.microsoft.com/office/drawing/2014/main" val="2857154259"/>
                    </a:ext>
                  </a:extLst>
                </a:gridCol>
                <a:gridCol w="822960">
                  <a:extLst>
                    <a:ext uri="{9D8B030D-6E8A-4147-A177-3AD203B41FA5}">
                      <a16:colId xmlns:a16="http://schemas.microsoft.com/office/drawing/2014/main" val="3488147108"/>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199328318"/>
                  </a:ext>
                </a:extLst>
              </a:tr>
              <a:tr h="370840">
                <a:tc>
                  <a:txBody>
                    <a:bodyPr/>
                    <a:lstStyle/>
                    <a:p>
                      <a:r>
                        <a:rPr lang="en-US" sz="1000" b="1"/>
                        <a:t>@FirstInsHI - 2019-11-18 15:40:04</a:t>
                      </a:r>
                      <a:r>
                        <a:rPr lang="en-US" sz="1000"/>
                        <a:t>
 This past weekend, #TeamFICOH volunteers had the chance to cook for and serve lunch to the families of @RonaldHouseHI. RMHC-HI offers a home-away-from-home to families who have a seriously ill or injured child receiving specialized medical treatment on Oahu. Mahalo for having us! https://t.co/5tgNHot30i</a:t>
                      </a:r>
                    </a:p>
                  </a:txBody>
                  <a:tcPr/>
                </a:tc>
                <a:tc>
                  <a:txBody>
                    <a:bodyPr/>
                    <a:lstStyle/>
                    <a:p>
                      <a:r>
                        <a:rPr lang="en-US" sz="1000"/>
                        <a:t>11/22/2019 13:13:40</a:t>
                      </a:r>
                    </a:p>
                  </a:txBody>
                  <a:tcPr/>
                </a:tc>
                <a:tc>
                  <a:txBody>
                    <a:bodyPr/>
                    <a:lstStyle/>
                    <a:p>
                      <a:r>
                        <a:rPr lang="en-US" sz="1000"/>
                        <a:t>No</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0.6557 %</a:t>
                      </a:r>
                    </a:p>
                  </a:txBody>
                  <a:tcPr/>
                </a:tc>
                <a:extLst>
                  <a:ext uri="{0D108BD9-81ED-4DB2-BD59-A6C34878D82A}">
                    <a16:rowId xmlns:a16="http://schemas.microsoft.com/office/drawing/2014/main" val="4017782174"/>
                  </a:ext>
                </a:extLst>
              </a:tr>
              <a:tr h="370840">
                <a:tc>
                  <a:txBody>
                    <a:bodyPr/>
                    <a:lstStyle/>
                    <a:p>
                      <a:r>
                        <a:rPr lang="en-US" sz="1000" b="1"/>
                        <a:t>@FirstInsHI - 2019-11-19 18:35:13</a:t>
                      </a:r>
                      <a:r>
                        <a:rPr lang="en-US" sz="1000"/>
                        <a:t>
 Earlier this month, FICOH’s 2019 ELP team wrapped up their eight-month long project with a presentation to executives from across the #TokioMarine Group. #TeamFICOH was one of 13 teams representing group companies in North America, South America, and Asia. Congratulations! https://t.co/gdkjq71tqp</a:t>
                      </a:r>
                    </a:p>
                  </a:txBody>
                  <a:tcPr/>
                </a:tc>
                <a:tc>
                  <a:txBody>
                    <a:bodyPr/>
                    <a:lstStyle/>
                    <a:p>
                      <a:r>
                        <a:rPr lang="en-US" sz="1000"/>
                        <a:t>11/21/2019 01:13:29</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1</a:t>
                      </a:r>
                    </a:p>
                  </a:txBody>
                  <a:tcPr/>
                </a:tc>
                <a:tc>
                  <a:txBody>
                    <a:bodyPr/>
                    <a:lstStyle/>
                    <a:p>
                      <a:r>
                        <a:rPr lang="en-US" sz="1000"/>
                        <a:t>0.4922 %</a:t>
                      </a:r>
                    </a:p>
                  </a:txBody>
                  <a:tcPr/>
                </a:tc>
                <a:extLst>
                  <a:ext uri="{0D108BD9-81ED-4DB2-BD59-A6C34878D82A}">
                    <a16:rowId xmlns:a16="http://schemas.microsoft.com/office/drawing/2014/main" val="1687202308"/>
                  </a:ext>
                </a:extLst>
              </a:tr>
              <a:tr h="370840">
                <a:tc>
                  <a:txBody>
                    <a:bodyPr/>
                    <a:lstStyle/>
                    <a:p>
                      <a:r>
                        <a:rPr lang="en-US" sz="1000" b="1"/>
                        <a:t>@FirstInsHI - 2019-11-12 15:43:12</a:t>
                      </a:r>
                      <a:r>
                        <a:rPr lang="en-US" sz="1000"/>
                        <a:t>
 #TeamFICOH had a blast at the 2019 Oahu Walk to End Alzheimer’s this past weekend. Our associates raised over funds in support of @AlzheimersAloha, and walked in support of the fight for a future without Alzheimer’s disease. 💜 #ENDALZ https://t.co/Nvp0LV6Ft4</a:t>
                      </a:r>
                    </a:p>
                  </a:txBody>
                  <a:tcPr/>
                </a:tc>
                <a:tc>
                  <a:txBody>
                    <a:bodyPr/>
                    <a:lstStyle/>
                    <a:p>
                      <a:r>
                        <a:rPr lang="en-US" sz="1000"/>
                        <a:t>11/15/2019 01:13:42</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0.4918 %</a:t>
                      </a:r>
                    </a:p>
                  </a:txBody>
                  <a:tcPr/>
                </a:tc>
                <a:extLst>
                  <a:ext uri="{0D108BD9-81ED-4DB2-BD59-A6C34878D82A}">
                    <a16:rowId xmlns:a16="http://schemas.microsoft.com/office/drawing/2014/main" val="759512815"/>
                  </a:ext>
                </a:extLst>
              </a:tr>
            </a:tbl>
          </a:graphicData>
        </a:graphic>
      </p:graphicFrame>
      <p:sp>
        <p:nvSpPr>
          <p:cNvPr id="4" name="Text Placeholder 3">
            <a:extLst>
              <a:ext uri="{FF2B5EF4-FFF2-40B4-BE49-F238E27FC236}">
                <a16:creationId xmlns:a16="http://schemas.microsoft.com/office/drawing/2014/main" id="{441C32DD-359E-472A-AEC2-AD49EBEFC508}"/>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252158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87791-3F91-4236-8173-952910D12E32}"/>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FDC56418-56B2-4C2C-A9C1-CE4CD93CAC21}"/>
              </a:ext>
            </a:extLst>
          </p:cNvPr>
          <p:cNvGraphicFramePr>
            <a:graphicFrameLocks noGrp="1"/>
          </p:cNvGraphicFramePr>
          <p:nvPr>
            <p:ph type="tbl" sz="quarter" idx="13"/>
            <p:extLst>
              <p:ext uri="{D42A27DB-BD31-4B8C-83A1-F6EECF244321}">
                <p14:modId xmlns:p14="http://schemas.microsoft.com/office/powerpoint/2010/main" val="1621072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664600036"/>
                    </a:ext>
                  </a:extLst>
                </a:gridCol>
                <a:gridCol w="452628">
                  <a:extLst>
                    <a:ext uri="{9D8B030D-6E8A-4147-A177-3AD203B41FA5}">
                      <a16:colId xmlns:a16="http://schemas.microsoft.com/office/drawing/2014/main" val="2038630662"/>
                    </a:ext>
                  </a:extLst>
                </a:gridCol>
                <a:gridCol w="452628">
                  <a:extLst>
                    <a:ext uri="{9D8B030D-6E8A-4147-A177-3AD203B41FA5}">
                      <a16:colId xmlns:a16="http://schemas.microsoft.com/office/drawing/2014/main" val="3818674134"/>
                    </a:ext>
                  </a:extLst>
                </a:gridCol>
                <a:gridCol w="452628">
                  <a:extLst>
                    <a:ext uri="{9D8B030D-6E8A-4147-A177-3AD203B41FA5}">
                      <a16:colId xmlns:a16="http://schemas.microsoft.com/office/drawing/2014/main" val="3951413481"/>
                    </a:ext>
                  </a:extLst>
                </a:gridCol>
                <a:gridCol w="452628">
                  <a:extLst>
                    <a:ext uri="{9D8B030D-6E8A-4147-A177-3AD203B41FA5}">
                      <a16:colId xmlns:a16="http://schemas.microsoft.com/office/drawing/2014/main" val="3901327515"/>
                    </a:ext>
                  </a:extLst>
                </a:gridCol>
                <a:gridCol w="452628">
                  <a:extLst>
                    <a:ext uri="{9D8B030D-6E8A-4147-A177-3AD203B41FA5}">
                      <a16:colId xmlns:a16="http://schemas.microsoft.com/office/drawing/2014/main" val="1174594795"/>
                    </a:ext>
                  </a:extLst>
                </a:gridCol>
                <a:gridCol w="452628">
                  <a:extLst>
                    <a:ext uri="{9D8B030D-6E8A-4147-A177-3AD203B41FA5}">
                      <a16:colId xmlns:a16="http://schemas.microsoft.com/office/drawing/2014/main" val="3930234306"/>
                    </a:ext>
                  </a:extLst>
                </a:gridCol>
                <a:gridCol w="452628">
                  <a:extLst>
                    <a:ext uri="{9D8B030D-6E8A-4147-A177-3AD203B41FA5}">
                      <a16:colId xmlns:a16="http://schemas.microsoft.com/office/drawing/2014/main" val="3682599933"/>
                    </a:ext>
                  </a:extLst>
                </a:gridCol>
                <a:gridCol w="452628">
                  <a:extLst>
                    <a:ext uri="{9D8B030D-6E8A-4147-A177-3AD203B41FA5}">
                      <a16:colId xmlns:a16="http://schemas.microsoft.com/office/drawing/2014/main" val="1693806378"/>
                    </a:ext>
                  </a:extLst>
                </a:gridCol>
                <a:gridCol w="452628">
                  <a:extLst>
                    <a:ext uri="{9D8B030D-6E8A-4147-A177-3AD203B41FA5}">
                      <a16:colId xmlns:a16="http://schemas.microsoft.com/office/drawing/2014/main" val="1690150553"/>
                    </a:ext>
                  </a:extLst>
                </a:gridCol>
                <a:gridCol w="452628">
                  <a:extLst>
                    <a:ext uri="{9D8B030D-6E8A-4147-A177-3AD203B41FA5}">
                      <a16:colId xmlns:a16="http://schemas.microsoft.com/office/drawing/2014/main" val="3814065269"/>
                    </a:ext>
                  </a:extLst>
                </a:gridCol>
                <a:gridCol w="452628">
                  <a:extLst>
                    <a:ext uri="{9D8B030D-6E8A-4147-A177-3AD203B41FA5}">
                      <a16:colId xmlns:a16="http://schemas.microsoft.com/office/drawing/2014/main" val="3610730915"/>
                    </a:ext>
                  </a:extLst>
                </a:gridCol>
                <a:gridCol w="452628">
                  <a:extLst>
                    <a:ext uri="{9D8B030D-6E8A-4147-A177-3AD203B41FA5}">
                      <a16:colId xmlns:a16="http://schemas.microsoft.com/office/drawing/2014/main" val="3645701219"/>
                    </a:ext>
                  </a:extLst>
                </a:gridCol>
                <a:gridCol w="452628">
                  <a:extLst>
                    <a:ext uri="{9D8B030D-6E8A-4147-A177-3AD203B41FA5}">
                      <a16:colId xmlns:a16="http://schemas.microsoft.com/office/drawing/2014/main" val="3444092437"/>
                    </a:ext>
                  </a:extLst>
                </a:gridCol>
                <a:gridCol w="452628">
                  <a:extLst>
                    <a:ext uri="{9D8B030D-6E8A-4147-A177-3AD203B41FA5}">
                      <a16:colId xmlns:a16="http://schemas.microsoft.com/office/drawing/2014/main" val="439308580"/>
                    </a:ext>
                  </a:extLst>
                </a:gridCol>
                <a:gridCol w="452628">
                  <a:extLst>
                    <a:ext uri="{9D8B030D-6E8A-4147-A177-3AD203B41FA5}">
                      <a16:colId xmlns:a16="http://schemas.microsoft.com/office/drawing/2014/main" val="1459972687"/>
                    </a:ext>
                  </a:extLst>
                </a:gridCol>
                <a:gridCol w="452628">
                  <a:extLst>
                    <a:ext uri="{9D8B030D-6E8A-4147-A177-3AD203B41FA5}">
                      <a16:colId xmlns:a16="http://schemas.microsoft.com/office/drawing/2014/main" val="6314890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Post Likes</a:t>
                      </a:r>
                    </a:p>
                  </a:txBody>
                  <a:tcPr/>
                </a:tc>
                <a:tc>
                  <a:txBody>
                    <a:bodyPr/>
                    <a:lstStyle/>
                    <a:p>
                      <a:r>
                        <a:rPr lang="en-US" sz="1000"/>
                        <a:t>Avg. Post Likes</a:t>
                      </a:r>
                    </a:p>
                  </a:txBody>
                  <a:tcPr/>
                </a:tc>
                <a:tc>
                  <a:txBody>
                    <a:bodyPr/>
                    <a:lstStyle/>
                    <a:p>
                      <a:r>
                        <a:rPr lang="en-US" sz="1000"/>
                        <a:t>Post Comments</a:t>
                      </a:r>
                    </a:p>
                  </a:txBody>
                  <a:tcPr/>
                </a:tc>
                <a:tc>
                  <a:txBody>
                    <a:bodyPr/>
                    <a:lstStyle/>
                    <a:p>
                      <a:r>
                        <a:rPr lang="en-US" sz="1000"/>
                        <a:t>Avg. Post Comments</a:t>
                      </a:r>
                    </a:p>
                  </a:txBody>
                  <a:tcPr/>
                </a:tc>
                <a:tc>
                  <a:txBody>
                    <a:bodyPr/>
                    <a:lstStyle/>
                    <a:p>
                      <a:r>
                        <a:rPr lang="en-US" sz="1000"/>
                        <a:t>Post Shares</a:t>
                      </a:r>
                    </a:p>
                  </a:txBody>
                  <a:tcPr/>
                </a:tc>
                <a:tc>
                  <a:txBody>
                    <a:bodyPr/>
                    <a:lstStyle/>
                    <a:p>
                      <a:r>
                        <a:rPr lang="en-US" sz="1000"/>
                        <a:t>Avg. Post Shares</a:t>
                      </a:r>
                    </a:p>
                  </a:txBody>
                  <a:tcPr/>
                </a:tc>
                <a:tc>
                  <a:txBody>
                    <a:bodyPr/>
                    <a:lstStyle/>
                    <a:p>
                      <a:r>
                        <a:rPr lang="en-US" sz="1000"/>
                        <a:t>Post Clicks</a:t>
                      </a:r>
                    </a:p>
                  </a:txBody>
                  <a:tcPr/>
                </a:tc>
                <a:tc>
                  <a:txBody>
                    <a:bodyPr/>
                    <a:lstStyle/>
                    <a:p>
                      <a:r>
                        <a:rPr lang="en-US" sz="1000"/>
                        <a:t>Avg. Post Clicks</a:t>
                      </a:r>
                    </a:p>
                  </a:txBody>
                  <a:tcPr/>
                </a:tc>
                <a:tc>
                  <a:txBody>
                    <a:bodyPr/>
                    <a:lstStyle/>
                    <a:p>
                      <a:r>
                        <a:rPr lang="en-US" sz="1000"/>
                        <a:t>Post Impressions</a:t>
                      </a:r>
                    </a:p>
                  </a:txBody>
                  <a:tcPr/>
                </a:tc>
                <a:tc>
                  <a:txBody>
                    <a:bodyPr/>
                    <a:lstStyle/>
                    <a:p>
                      <a:r>
                        <a:rPr lang="en-US" sz="1000"/>
                        <a:t>Avg. Post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1781422996"/>
                  </a:ext>
                </a:extLst>
              </a:tr>
              <a:tr h="370840">
                <a:tc>
                  <a:txBody>
                    <a:bodyPr/>
                    <a:lstStyle/>
                    <a:p>
                      <a:r>
                        <a:rPr lang="en-US" sz="1000"/>
                        <a:t>First Insurance Company of Hawaii</a:t>
                      </a:r>
                    </a:p>
                  </a:txBody>
                  <a:tcPr/>
                </a:tc>
                <a:tc>
                  <a:txBody>
                    <a:bodyPr/>
                    <a:lstStyle/>
                    <a:p>
                      <a:r>
                        <a:rPr lang="en-US" sz="1000"/>
                        <a:t>1665</a:t>
                      </a:r>
                    </a:p>
                  </a:txBody>
                  <a:tcPr/>
                </a:tc>
                <a:tc>
                  <a:txBody>
                    <a:bodyPr/>
                    <a:lstStyle/>
                    <a:p>
                      <a:r>
                        <a:rPr lang="en-US" sz="1000"/>
                        <a:t>66</a:t>
                      </a:r>
                    </a:p>
                  </a:txBody>
                  <a:tcPr/>
                </a:tc>
                <a:tc>
                  <a:txBody>
                    <a:bodyPr/>
                    <a:lstStyle/>
                    <a:p>
                      <a:r>
                        <a:rPr lang="en-US" sz="1000"/>
                        <a:t>8</a:t>
                      </a:r>
                    </a:p>
                  </a:txBody>
                  <a:tcPr/>
                </a:tc>
                <a:tc>
                  <a:txBody>
                    <a:bodyPr/>
                    <a:lstStyle/>
                    <a:p>
                      <a:r>
                        <a:rPr lang="en-US" sz="1000"/>
                        <a:t>278</a:t>
                      </a:r>
                    </a:p>
                  </a:txBody>
                  <a:tcPr/>
                </a:tc>
                <a:tc>
                  <a:txBody>
                    <a:bodyPr/>
                    <a:lstStyle/>
                    <a:p>
                      <a:r>
                        <a:rPr lang="en-US" sz="1000"/>
                        <a:t>34.75</a:t>
                      </a:r>
                    </a:p>
                  </a:txBody>
                  <a:tcPr/>
                </a:tc>
                <a:tc>
                  <a:txBody>
                    <a:bodyPr/>
                    <a:lstStyle/>
                    <a:p>
                      <a:r>
                        <a:rPr lang="en-US" sz="1000"/>
                        <a:t>7</a:t>
                      </a:r>
                    </a:p>
                  </a:txBody>
                  <a:tcPr/>
                </a:tc>
                <a:tc>
                  <a:txBody>
                    <a:bodyPr/>
                    <a:lstStyle/>
                    <a:p>
                      <a:r>
                        <a:rPr lang="en-US" sz="1000"/>
                        <a:t>0.875</a:t>
                      </a:r>
                    </a:p>
                  </a:txBody>
                  <a:tcPr/>
                </a:tc>
                <a:tc>
                  <a:txBody>
                    <a:bodyPr/>
                    <a:lstStyle/>
                    <a:p>
                      <a:r>
                        <a:rPr lang="en-US" sz="1000"/>
                        <a:t>2</a:t>
                      </a:r>
                    </a:p>
                  </a:txBody>
                  <a:tcPr/>
                </a:tc>
                <a:tc>
                  <a:txBody>
                    <a:bodyPr/>
                    <a:lstStyle/>
                    <a:p>
                      <a:r>
                        <a:rPr lang="en-US" sz="1000"/>
                        <a:t>0.25</a:t>
                      </a:r>
                    </a:p>
                  </a:txBody>
                  <a:tcPr/>
                </a:tc>
                <a:tc>
                  <a:txBody>
                    <a:bodyPr/>
                    <a:lstStyle/>
                    <a:p>
                      <a:r>
                        <a:rPr lang="en-US" sz="1000"/>
                        <a:t>4310</a:t>
                      </a:r>
                    </a:p>
                  </a:txBody>
                  <a:tcPr/>
                </a:tc>
                <a:tc>
                  <a:txBody>
                    <a:bodyPr/>
                    <a:lstStyle/>
                    <a:p>
                      <a:r>
                        <a:rPr lang="en-US" sz="1000"/>
                        <a:t>538.75</a:t>
                      </a:r>
                    </a:p>
                  </a:txBody>
                  <a:tcPr/>
                </a:tc>
                <a:tc>
                  <a:txBody>
                    <a:bodyPr/>
                    <a:lstStyle/>
                    <a:p>
                      <a:r>
                        <a:rPr lang="en-US" sz="1000"/>
                        <a:t>15189</a:t>
                      </a:r>
                    </a:p>
                  </a:txBody>
                  <a:tcPr/>
                </a:tc>
                <a:tc>
                  <a:txBody>
                    <a:bodyPr/>
                    <a:lstStyle/>
                    <a:p>
                      <a:r>
                        <a:rPr lang="en-US" sz="1000"/>
                        <a:t>1898.625</a:t>
                      </a:r>
                    </a:p>
                  </a:txBody>
                  <a:tcPr/>
                </a:tc>
                <a:tc>
                  <a:txBody>
                    <a:bodyPr/>
                    <a:lstStyle/>
                    <a:p>
                      <a:r>
                        <a:rPr lang="en-US" sz="1000"/>
                        <a:t>0.20799113387142 %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973167919"/>
                  </a:ext>
                </a:extLst>
              </a:tr>
            </a:tbl>
          </a:graphicData>
        </a:graphic>
      </p:graphicFrame>
      <p:sp>
        <p:nvSpPr>
          <p:cNvPr id="4" name="Text Placeholder 3">
            <a:extLst>
              <a:ext uri="{FF2B5EF4-FFF2-40B4-BE49-F238E27FC236}">
                <a16:creationId xmlns:a16="http://schemas.microsoft.com/office/drawing/2014/main" id="{9A1E43B7-A13F-4FAA-82E4-07F43676C1AD}"/>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923912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28A05-1A53-4A6C-8441-775C0476A698}"/>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FAD0DCC6-F3C1-4043-A2AB-6E9141BC3AF6}"/>
              </a:ext>
            </a:extLst>
          </p:cNvPr>
          <p:cNvGraphicFramePr>
            <a:graphicFrameLocks noGrp="1"/>
          </p:cNvGraphicFramePr>
          <p:nvPr>
            <p:ph type="chart" sz="quarter" idx="13"/>
            <p:extLst>
              <p:ext uri="{D42A27DB-BD31-4B8C-83A1-F6EECF244321}">
                <p14:modId xmlns:p14="http://schemas.microsoft.com/office/powerpoint/2010/main" val="1144395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ACDC03-AC70-4DCE-A3F7-226A31C0514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5714BAF-6CD6-407B-B650-3C5D1F3FED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5407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4678-7E0A-45B6-B18E-F2A56B43C92F}"/>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17DB4C35-FAE7-496E-B1E6-E6EBC3FFD7BD}"/>
              </a:ext>
            </a:extLst>
          </p:cNvPr>
          <p:cNvGraphicFramePr>
            <a:graphicFrameLocks noGrp="1"/>
          </p:cNvGraphicFramePr>
          <p:nvPr>
            <p:ph type="chart" sz="quarter" idx="13"/>
            <p:extLst>
              <p:ext uri="{D42A27DB-BD31-4B8C-83A1-F6EECF244321}">
                <p14:modId xmlns:p14="http://schemas.microsoft.com/office/powerpoint/2010/main" val="3224307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F5286E-3D60-4A77-9C74-1E82D1AB6C4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E78C0AD-E633-410E-A5C2-0213759C8A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4054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2B317-45DD-4033-A857-09596C0507DE}"/>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B3098830-BFF0-43F2-B1B6-B54E5A5DA578}"/>
              </a:ext>
            </a:extLst>
          </p:cNvPr>
          <p:cNvGraphicFramePr>
            <a:graphicFrameLocks noGrp="1"/>
          </p:cNvGraphicFramePr>
          <p:nvPr>
            <p:ph type="tbl" sz="quarter" idx="13"/>
            <p:extLst>
              <p:ext uri="{D42A27DB-BD31-4B8C-83A1-F6EECF244321}">
                <p14:modId xmlns:p14="http://schemas.microsoft.com/office/powerpoint/2010/main" val="2072439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37950354"/>
                    </a:ext>
                  </a:extLst>
                </a:gridCol>
                <a:gridCol w="1152143">
                  <a:extLst>
                    <a:ext uri="{9D8B030D-6E8A-4147-A177-3AD203B41FA5}">
                      <a16:colId xmlns:a16="http://schemas.microsoft.com/office/drawing/2014/main" val="4279165031"/>
                    </a:ext>
                  </a:extLst>
                </a:gridCol>
                <a:gridCol w="822960">
                  <a:extLst>
                    <a:ext uri="{9D8B030D-6E8A-4147-A177-3AD203B41FA5}">
                      <a16:colId xmlns:a16="http://schemas.microsoft.com/office/drawing/2014/main" val="294184469"/>
                    </a:ext>
                  </a:extLst>
                </a:gridCol>
                <a:gridCol w="576072">
                  <a:extLst>
                    <a:ext uri="{9D8B030D-6E8A-4147-A177-3AD203B41FA5}">
                      <a16:colId xmlns:a16="http://schemas.microsoft.com/office/drawing/2014/main" val="4176861910"/>
                    </a:ext>
                  </a:extLst>
                </a:gridCol>
                <a:gridCol w="576072">
                  <a:extLst>
                    <a:ext uri="{9D8B030D-6E8A-4147-A177-3AD203B41FA5}">
                      <a16:colId xmlns:a16="http://schemas.microsoft.com/office/drawing/2014/main" val="243568130"/>
                    </a:ext>
                  </a:extLst>
                </a:gridCol>
                <a:gridCol w="576072">
                  <a:extLst>
                    <a:ext uri="{9D8B030D-6E8A-4147-A177-3AD203B41FA5}">
                      <a16:colId xmlns:a16="http://schemas.microsoft.com/office/drawing/2014/main" val="3556000569"/>
                    </a:ext>
                  </a:extLst>
                </a:gridCol>
                <a:gridCol w="576072">
                  <a:extLst>
                    <a:ext uri="{9D8B030D-6E8A-4147-A177-3AD203B41FA5}">
                      <a16:colId xmlns:a16="http://schemas.microsoft.com/office/drawing/2014/main" val="752143817"/>
                    </a:ext>
                  </a:extLst>
                </a:gridCol>
                <a:gridCol w="576072">
                  <a:extLst>
                    <a:ext uri="{9D8B030D-6E8A-4147-A177-3AD203B41FA5}">
                      <a16:colId xmlns:a16="http://schemas.microsoft.com/office/drawing/2014/main" val="2697695704"/>
                    </a:ext>
                  </a:extLst>
                </a:gridCol>
                <a:gridCol w="576072">
                  <a:extLst>
                    <a:ext uri="{9D8B030D-6E8A-4147-A177-3AD203B41FA5}">
                      <a16:colId xmlns:a16="http://schemas.microsoft.com/office/drawing/2014/main" val="2907515184"/>
                    </a:ext>
                  </a:extLst>
                </a:gridCol>
                <a:gridCol w="576072">
                  <a:extLst>
                    <a:ext uri="{9D8B030D-6E8A-4147-A177-3AD203B41FA5}">
                      <a16:colId xmlns:a16="http://schemas.microsoft.com/office/drawing/2014/main" val="1778287606"/>
                    </a:ext>
                  </a:extLst>
                </a:gridCol>
                <a:gridCol w="576072">
                  <a:extLst>
                    <a:ext uri="{9D8B030D-6E8A-4147-A177-3AD203B41FA5}">
                      <a16:colId xmlns:a16="http://schemas.microsoft.com/office/drawing/2014/main" val="4212599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37718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- 2019-11-19 18:20:41</a:t>
                      </a:r>
                      <a:r>
                        <a:rPr kumimoji="0" lang="en-US" sz="1000" b="0" i="0" u="none" strike="noStrike" kern="1200" cap="none" spc="0" normalizeH="0" baseline="0" noProof="0">
                          <a:ln>
                            <a:noFill/>
                          </a:ln>
                          <a:solidFill>
                            <a:prstClr val="black"/>
                          </a:solidFill>
                          <a:effectLst/>
                          <a:uLnTx/>
                          <a:uFillTx/>
                          <a:latin typeface="+mn-lt"/>
                          <a:ea typeface="+mn-ea"/>
                          <a:cs typeface="+mn-cs"/>
                        </a:rPr>
                        <a:t>
  Earlier this month, FICOH’s 2019 Emerging Leaders Program (ELP) team wrapped up their eight-month long project with a presentation to executives from across the #TokioMarine Group in Tokio Marine America’s #NYC Board Room. #TeamFICOH was one of 13 teams representing group companies in North America, South America, and Asia. Congratulations to everyone on a job well done!
#professionaldevelopment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https://media.licdn.com/dms/image/C5622AQGxL5SmCd2eiA/feedshare-shrink_800/0?e=1578528000&amp;v=beta&amp;t=SmKyhTvlplB6MnbjIwzi0ZQNOzd9B9jvb4OvI9Uxae8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13:26:46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0.23701090442591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4343716"/>
                  </a:ext>
                </a:extLst>
              </a:tr>
            </a:tbl>
          </a:graphicData>
        </a:graphic>
      </p:graphicFrame>
      <p:sp>
        <p:nvSpPr>
          <p:cNvPr id="4" name="Text Placeholder 3">
            <a:extLst>
              <a:ext uri="{FF2B5EF4-FFF2-40B4-BE49-F238E27FC236}">
                <a16:creationId xmlns:a16="http://schemas.microsoft.com/office/drawing/2014/main" id="{692E9727-12B3-4877-9942-9D6F1CBFBE55}"/>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103872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B1579-1D4E-48E7-A181-063499AEB334}"/>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AD83DED9-EFE7-436B-8ED7-78AAFF55EDFD}"/>
              </a:ext>
            </a:extLst>
          </p:cNvPr>
          <p:cNvGraphicFramePr>
            <a:graphicFrameLocks noGrp="1"/>
          </p:cNvGraphicFramePr>
          <p:nvPr>
            <p:ph type="tbl" sz="quarter" idx="13"/>
            <p:extLst>
              <p:ext uri="{D42A27DB-BD31-4B8C-83A1-F6EECF244321}">
                <p14:modId xmlns:p14="http://schemas.microsoft.com/office/powerpoint/2010/main" val="2336535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63662844"/>
                    </a:ext>
                  </a:extLst>
                </a:gridCol>
                <a:gridCol w="1152143">
                  <a:extLst>
                    <a:ext uri="{9D8B030D-6E8A-4147-A177-3AD203B41FA5}">
                      <a16:colId xmlns:a16="http://schemas.microsoft.com/office/drawing/2014/main" val="4061883191"/>
                    </a:ext>
                  </a:extLst>
                </a:gridCol>
                <a:gridCol w="822960">
                  <a:extLst>
                    <a:ext uri="{9D8B030D-6E8A-4147-A177-3AD203B41FA5}">
                      <a16:colId xmlns:a16="http://schemas.microsoft.com/office/drawing/2014/main" val="2773937360"/>
                    </a:ext>
                  </a:extLst>
                </a:gridCol>
                <a:gridCol w="576072">
                  <a:extLst>
                    <a:ext uri="{9D8B030D-6E8A-4147-A177-3AD203B41FA5}">
                      <a16:colId xmlns:a16="http://schemas.microsoft.com/office/drawing/2014/main" val="4046580510"/>
                    </a:ext>
                  </a:extLst>
                </a:gridCol>
                <a:gridCol w="576072">
                  <a:extLst>
                    <a:ext uri="{9D8B030D-6E8A-4147-A177-3AD203B41FA5}">
                      <a16:colId xmlns:a16="http://schemas.microsoft.com/office/drawing/2014/main" val="3219022839"/>
                    </a:ext>
                  </a:extLst>
                </a:gridCol>
                <a:gridCol w="576072">
                  <a:extLst>
                    <a:ext uri="{9D8B030D-6E8A-4147-A177-3AD203B41FA5}">
                      <a16:colId xmlns:a16="http://schemas.microsoft.com/office/drawing/2014/main" val="147236921"/>
                    </a:ext>
                  </a:extLst>
                </a:gridCol>
                <a:gridCol w="576072">
                  <a:extLst>
                    <a:ext uri="{9D8B030D-6E8A-4147-A177-3AD203B41FA5}">
                      <a16:colId xmlns:a16="http://schemas.microsoft.com/office/drawing/2014/main" val="3520641216"/>
                    </a:ext>
                  </a:extLst>
                </a:gridCol>
                <a:gridCol w="576072">
                  <a:extLst>
                    <a:ext uri="{9D8B030D-6E8A-4147-A177-3AD203B41FA5}">
                      <a16:colId xmlns:a16="http://schemas.microsoft.com/office/drawing/2014/main" val="1118991841"/>
                    </a:ext>
                  </a:extLst>
                </a:gridCol>
                <a:gridCol w="576072">
                  <a:extLst>
                    <a:ext uri="{9D8B030D-6E8A-4147-A177-3AD203B41FA5}">
                      <a16:colId xmlns:a16="http://schemas.microsoft.com/office/drawing/2014/main" val="1905104437"/>
                    </a:ext>
                  </a:extLst>
                </a:gridCol>
                <a:gridCol w="576072">
                  <a:extLst>
                    <a:ext uri="{9D8B030D-6E8A-4147-A177-3AD203B41FA5}">
                      <a16:colId xmlns:a16="http://schemas.microsoft.com/office/drawing/2014/main" val="2251607544"/>
                    </a:ext>
                  </a:extLst>
                </a:gridCol>
                <a:gridCol w="576072">
                  <a:extLst>
                    <a:ext uri="{9D8B030D-6E8A-4147-A177-3AD203B41FA5}">
                      <a16:colId xmlns:a16="http://schemas.microsoft.com/office/drawing/2014/main" val="1520952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1721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- 2019-11-04 16:11:39</a:t>
                      </a:r>
                      <a:r>
                        <a:rPr kumimoji="0" lang="en-US" sz="1000" b="0" i="0" u="none" strike="noStrike" kern="1200" cap="none" spc="0" normalizeH="0" baseline="0" noProof="0">
                          <a:ln>
                            <a:noFill/>
                          </a:ln>
                          <a:solidFill>
                            <a:prstClr val="black"/>
                          </a:solidFill>
                          <a:effectLst/>
                          <a:uLnTx/>
                          <a:uFillTx/>
                          <a:latin typeface="+mn-lt"/>
                          <a:ea typeface="+mn-ea"/>
                          <a:cs typeface="+mn-cs"/>
                        </a:rPr>
                        <a:t>
  FICOH's focus on employee wellness helped us get gold recognition in the American Heart Association 2019 Workplace Health Achievement Index!
FICOH’s wellness program includes ‘The Good Life’ health management system, where associates can earn cash rewards by participating in activities (such as competing in step challenges with some of our sister companies -Philadelphia Insurance Companies &amp; TMNA Services); annual Biometric Screen and Health Risk Assessments that provide associates with individual reports on their overall well-being; and health and wellness events organized by our Wellness Ambassador Committee (WAC). 
“Our program stems from the recognition that wellness and work-life balance are essential to creating a happy and productive workplace where associates are energized to do their best work.” –Jeff Shonka, FICOH President &amp; CEO
Learn more here: https://bit.ly/2r5ftGb
#teamficoh #workplacewellness #wellnessprogram #americanheartassociation #tokiomarine #thegoodlife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https://media.licdn.com/dms/image/C5622AQHg0zEaPyKUfg/feedshare-shrink_800/0?e=1578528000&amp;v=beta&amp;t=c-TmL3I-zuVjxamMwPFTnhKR5yJqIvyV5N_YGyQGfaI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13:26:46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0.20553994379767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9971456"/>
                  </a:ext>
                </a:extLst>
              </a:tr>
            </a:tbl>
          </a:graphicData>
        </a:graphic>
      </p:graphicFrame>
      <p:sp>
        <p:nvSpPr>
          <p:cNvPr id="4" name="Text Placeholder 3">
            <a:extLst>
              <a:ext uri="{FF2B5EF4-FFF2-40B4-BE49-F238E27FC236}">
                <a16:creationId xmlns:a16="http://schemas.microsoft.com/office/drawing/2014/main" id="{771CCA57-D101-4F80-A9AB-97B7185ACD6B}"/>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0011043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A1109-29D5-48DD-B6CE-9A7C2683871B}"/>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41F417C7-DFC1-49F3-B726-891420DFC1A3}"/>
              </a:ext>
            </a:extLst>
          </p:cNvPr>
          <p:cNvGraphicFramePr>
            <a:graphicFrameLocks noGrp="1"/>
          </p:cNvGraphicFramePr>
          <p:nvPr>
            <p:ph type="tbl" sz="quarter" idx="13"/>
            <p:extLst>
              <p:ext uri="{D42A27DB-BD31-4B8C-83A1-F6EECF244321}">
                <p14:modId xmlns:p14="http://schemas.microsoft.com/office/powerpoint/2010/main" val="2274491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76508224"/>
                    </a:ext>
                  </a:extLst>
                </a:gridCol>
                <a:gridCol w="1152143">
                  <a:extLst>
                    <a:ext uri="{9D8B030D-6E8A-4147-A177-3AD203B41FA5}">
                      <a16:colId xmlns:a16="http://schemas.microsoft.com/office/drawing/2014/main" val="4232453778"/>
                    </a:ext>
                  </a:extLst>
                </a:gridCol>
                <a:gridCol w="822960">
                  <a:extLst>
                    <a:ext uri="{9D8B030D-6E8A-4147-A177-3AD203B41FA5}">
                      <a16:colId xmlns:a16="http://schemas.microsoft.com/office/drawing/2014/main" val="860231717"/>
                    </a:ext>
                  </a:extLst>
                </a:gridCol>
                <a:gridCol w="576072">
                  <a:extLst>
                    <a:ext uri="{9D8B030D-6E8A-4147-A177-3AD203B41FA5}">
                      <a16:colId xmlns:a16="http://schemas.microsoft.com/office/drawing/2014/main" val="528315569"/>
                    </a:ext>
                  </a:extLst>
                </a:gridCol>
                <a:gridCol w="576072">
                  <a:extLst>
                    <a:ext uri="{9D8B030D-6E8A-4147-A177-3AD203B41FA5}">
                      <a16:colId xmlns:a16="http://schemas.microsoft.com/office/drawing/2014/main" val="3902370395"/>
                    </a:ext>
                  </a:extLst>
                </a:gridCol>
                <a:gridCol w="576072">
                  <a:extLst>
                    <a:ext uri="{9D8B030D-6E8A-4147-A177-3AD203B41FA5}">
                      <a16:colId xmlns:a16="http://schemas.microsoft.com/office/drawing/2014/main" val="826793200"/>
                    </a:ext>
                  </a:extLst>
                </a:gridCol>
                <a:gridCol w="576072">
                  <a:extLst>
                    <a:ext uri="{9D8B030D-6E8A-4147-A177-3AD203B41FA5}">
                      <a16:colId xmlns:a16="http://schemas.microsoft.com/office/drawing/2014/main" val="2304740222"/>
                    </a:ext>
                  </a:extLst>
                </a:gridCol>
                <a:gridCol w="576072">
                  <a:extLst>
                    <a:ext uri="{9D8B030D-6E8A-4147-A177-3AD203B41FA5}">
                      <a16:colId xmlns:a16="http://schemas.microsoft.com/office/drawing/2014/main" val="2159993910"/>
                    </a:ext>
                  </a:extLst>
                </a:gridCol>
                <a:gridCol w="576072">
                  <a:extLst>
                    <a:ext uri="{9D8B030D-6E8A-4147-A177-3AD203B41FA5}">
                      <a16:colId xmlns:a16="http://schemas.microsoft.com/office/drawing/2014/main" val="984056235"/>
                    </a:ext>
                  </a:extLst>
                </a:gridCol>
                <a:gridCol w="576072">
                  <a:extLst>
                    <a:ext uri="{9D8B030D-6E8A-4147-A177-3AD203B41FA5}">
                      <a16:colId xmlns:a16="http://schemas.microsoft.com/office/drawing/2014/main" val="3204590542"/>
                    </a:ext>
                  </a:extLst>
                </a:gridCol>
                <a:gridCol w="576072">
                  <a:extLst>
                    <a:ext uri="{9D8B030D-6E8A-4147-A177-3AD203B41FA5}">
                      <a16:colId xmlns:a16="http://schemas.microsoft.com/office/drawing/2014/main" val="99792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59438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- 2019-11-18 15:24:46</a:t>
                      </a:r>
                      <a:r>
                        <a:rPr kumimoji="0" lang="en-US" sz="1000" b="0" i="0" u="none" strike="noStrike" kern="1200" cap="none" spc="0" normalizeH="0" baseline="0" noProof="0">
                          <a:ln>
                            <a:noFill/>
                          </a:ln>
                          <a:solidFill>
                            <a:prstClr val="black"/>
                          </a:solidFill>
                          <a:effectLst/>
                          <a:uLnTx/>
                          <a:uFillTx/>
                          <a:latin typeface="+mn-lt"/>
                          <a:ea typeface="+mn-ea"/>
                          <a:cs typeface="+mn-cs"/>
                        </a:rPr>
                        <a:t>
  This past weekend, #TeamFICOH volunteers had the chance to cook for and serve lunch to the families of Ronald McDonald House Charities Hawaii (RMHC-HI). RMHC-HI offers a home-away-from-home to families who have a seriously ill or injured child receiving specialized medical treatment on Oahu. Before our team got cooking, they got to take a tour of the beautiful Judd Hillside House, which opened in Manoa more than 30 years ago! The highlight of the day was decorating gingerbread cookies with some of the kids. Mahalo for having us! 
#ronaldmcdonaldhouse #communityservice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https://media.licdn.com/dms/image/C5622AQGwfYciMkB7bA/feedshare-shrink_800/0?e=1578528000&amp;v=beta&amp;t=voCuWQO7AZHYmCCYX6OZU4tfUMXaAimcRJg3H8MAtAM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13:26:46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0.28894173602854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2159067"/>
                  </a:ext>
                </a:extLst>
              </a:tr>
            </a:tbl>
          </a:graphicData>
        </a:graphic>
      </p:graphicFrame>
      <p:sp>
        <p:nvSpPr>
          <p:cNvPr id="4" name="Text Placeholder 3">
            <a:extLst>
              <a:ext uri="{FF2B5EF4-FFF2-40B4-BE49-F238E27FC236}">
                <a16:creationId xmlns:a16="http://schemas.microsoft.com/office/drawing/2014/main" id="{23E893A4-70EF-4490-AF8C-F685D772835E}"/>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648117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85E79-C94A-4850-B5B2-C59CBF1788CC}"/>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C7C526FF-320D-4290-BBE9-48A7553B6455}"/>
              </a:ext>
            </a:extLst>
          </p:cNvPr>
          <p:cNvGraphicFramePr>
            <a:graphicFrameLocks noGrp="1"/>
          </p:cNvGraphicFramePr>
          <p:nvPr>
            <p:ph type="tbl" sz="quarter" idx="13"/>
            <p:extLst>
              <p:ext uri="{D42A27DB-BD31-4B8C-83A1-F6EECF244321}">
                <p14:modId xmlns:p14="http://schemas.microsoft.com/office/powerpoint/2010/main" val="1001323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9228639"/>
                    </a:ext>
                  </a:extLst>
                </a:gridCol>
                <a:gridCol w="699516">
                  <a:extLst>
                    <a:ext uri="{9D8B030D-6E8A-4147-A177-3AD203B41FA5}">
                      <a16:colId xmlns:a16="http://schemas.microsoft.com/office/drawing/2014/main" val="934439967"/>
                    </a:ext>
                  </a:extLst>
                </a:gridCol>
                <a:gridCol w="699516">
                  <a:extLst>
                    <a:ext uri="{9D8B030D-6E8A-4147-A177-3AD203B41FA5}">
                      <a16:colId xmlns:a16="http://schemas.microsoft.com/office/drawing/2014/main" val="4115817202"/>
                    </a:ext>
                  </a:extLst>
                </a:gridCol>
                <a:gridCol w="658368">
                  <a:extLst>
                    <a:ext uri="{9D8B030D-6E8A-4147-A177-3AD203B41FA5}">
                      <a16:colId xmlns:a16="http://schemas.microsoft.com/office/drawing/2014/main" val="941279963"/>
                    </a:ext>
                  </a:extLst>
                </a:gridCol>
                <a:gridCol w="658368">
                  <a:extLst>
                    <a:ext uri="{9D8B030D-6E8A-4147-A177-3AD203B41FA5}">
                      <a16:colId xmlns:a16="http://schemas.microsoft.com/office/drawing/2014/main" val="4148043854"/>
                    </a:ext>
                  </a:extLst>
                </a:gridCol>
                <a:gridCol w="658368">
                  <a:extLst>
                    <a:ext uri="{9D8B030D-6E8A-4147-A177-3AD203B41FA5}">
                      <a16:colId xmlns:a16="http://schemas.microsoft.com/office/drawing/2014/main" val="861053769"/>
                    </a:ext>
                  </a:extLst>
                </a:gridCol>
                <a:gridCol w="699516">
                  <a:extLst>
                    <a:ext uri="{9D8B030D-6E8A-4147-A177-3AD203B41FA5}">
                      <a16:colId xmlns:a16="http://schemas.microsoft.com/office/drawing/2014/main" val="3122992224"/>
                    </a:ext>
                  </a:extLst>
                </a:gridCol>
                <a:gridCol w="699516">
                  <a:extLst>
                    <a:ext uri="{9D8B030D-6E8A-4147-A177-3AD203B41FA5}">
                      <a16:colId xmlns:a16="http://schemas.microsoft.com/office/drawing/2014/main" val="2459712362"/>
                    </a:ext>
                  </a:extLst>
                </a:gridCol>
                <a:gridCol w="699516">
                  <a:extLst>
                    <a:ext uri="{9D8B030D-6E8A-4147-A177-3AD203B41FA5}">
                      <a16:colId xmlns:a16="http://schemas.microsoft.com/office/drawing/2014/main" val="2394250226"/>
                    </a:ext>
                  </a:extLst>
                </a:gridCol>
                <a:gridCol w="658368">
                  <a:extLst>
                    <a:ext uri="{9D8B030D-6E8A-4147-A177-3AD203B41FA5}">
                      <a16:colId xmlns:a16="http://schemas.microsoft.com/office/drawing/2014/main" val="187192493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03610450"/>
                  </a:ext>
                </a:extLst>
              </a:tr>
              <a:tr h="370840">
                <a:tc>
                  <a:txBody>
                    <a:bodyPr/>
                    <a:lstStyle/>
                    <a:p>
                      <a:r>
                        <a:rPr lang="en-US" sz="1000"/>
                        <a:t>firstinshi</a:t>
                      </a:r>
                    </a:p>
                  </a:txBody>
                  <a:tcPr/>
                </a:tc>
                <a:tc>
                  <a:txBody>
                    <a:bodyPr/>
                    <a:lstStyle/>
                    <a:p>
                      <a:r>
                        <a:rPr lang="en-US" sz="1000"/>
                        <a:t>2469</a:t>
                      </a:r>
                    </a:p>
                  </a:txBody>
                  <a:tcPr/>
                </a:tc>
                <a:tc>
                  <a:txBody>
                    <a:bodyPr/>
                    <a:lstStyle/>
                    <a:p>
                      <a:r>
                        <a:rPr lang="en-US" sz="1000"/>
                        <a:t>-4</a:t>
                      </a:r>
                    </a:p>
                  </a:txBody>
                  <a:tcPr/>
                </a:tc>
                <a:tc>
                  <a:txBody>
                    <a:bodyPr/>
                    <a:lstStyle/>
                    <a:p>
                      <a:r>
                        <a:rPr lang="en-US" sz="1000"/>
                        <a:t>5</a:t>
                      </a:r>
                    </a:p>
                  </a:txBody>
                  <a:tcPr/>
                </a:tc>
                <a:tc>
                  <a:txBody>
                    <a:bodyPr/>
                    <a:lstStyle/>
                    <a:p>
                      <a:r>
                        <a:rPr lang="en-US" sz="1000"/>
                        <a:t>6</a:t>
                      </a:r>
                    </a:p>
                  </a:txBody>
                  <a:tcPr/>
                </a:tc>
                <a:tc>
                  <a:txBody>
                    <a:bodyPr/>
                    <a:lstStyle/>
                    <a:p>
                      <a:r>
                        <a:rPr lang="en-US" sz="1000"/>
                        <a:t>1</a:t>
                      </a:r>
                    </a:p>
                  </a:txBody>
                  <a:tcPr/>
                </a:tc>
                <a:tc>
                  <a:txBody>
                    <a:bodyPr/>
                    <a:lstStyle/>
                    <a:p>
                      <a:r>
                        <a:rPr lang="en-US" sz="1000"/>
                        <a:t>12</a:t>
                      </a:r>
                    </a:p>
                  </a:txBody>
                  <a:tcPr/>
                </a:tc>
                <a:tc>
                  <a:txBody>
                    <a:bodyPr/>
                    <a:lstStyle/>
                    <a:p>
                      <a:r>
                        <a:rPr lang="en-US" sz="1000"/>
                        <a:t>401</a:t>
                      </a:r>
                    </a:p>
                  </a:txBody>
                  <a:tcPr/>
                </a:tc>
                <a:tc>
                  <a:txBody>
                    <a:bodyPr/>
                    <a:lstStyle/>
                    <a:p>
                      <a:r>
                        <a:rPr lang="en-US" sz="1000"/>
                        <a:t>7</a:t>
                      </a:r>
                    </a:p>
                  </a:txBody>
                  <a:tcPr/>
                </a:tc>
                <a:tc>
                  <a:txBody>
                    <a:bodyPr/>
                    <a:lstStyle/>
                    <a:p>
                      <a:r>
                        <a:rPr lang="en-US" sz="1000"/>
                        <a:t>1.3760 %</a:t>
                      </a:r>
                    </a:p>
                  </a:txBody>
                  <a:tcPr/>
                </a:tc>
                <a:extLst>
                  <a:ext uri="{0D108BD9-81ED-4DB2-BD59-A6C34878D82A}">
                    <a16:rowId xmlns:a16="http://schemas.microsoft.com/office/drawing/2014/main" val="2504588645"/>
                  </a:ext>
                </a:extLst>
              </a:tr>
            </a:tbl>
          </a:graphicData>
        </a:graphic>
      </p:graphicFrame>
      <p:sp>
        <p:nvSpPr>
          <p:cNvPr id="4" name="Text Placeholder 3">
            <a:extLst>
              <a:ext uri="{FF2B5EF4-FFF2-40B4-BE49-F238E27FC236}">
                <a16:creationId xmlns:a16="http://schemas.microsoft.com/office/drawing/2014/main" id="{D7A163E9-DBCE-46DF-A227-9CE11652FAE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389866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CDDA-8549-4858-A947-DC9F150AAC4B}"/>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B16EC0F8-5B36-40B4-9977-2049F144E88C}"/>
              </a:ext>
            </a:extLst>
          </p:cNvPr>
          <p:cNvGraphicFramePr>
            <a:graphicFrameLocks noGrp="1"/>
          </p:cNvGraphicFramePr>
          <p:nvPr>
            <p:ph type="chart" sz="quarter" idx="13"/>
            <p:extLst>
              <p:ext uri="{D42A27DB-BD31-4B8C-83A1-F6EECF244321}">
                <p14:modId xmlns:p14="http://schemas.microsoft.com/office/powerpoint/2010/main" val="2235741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E52353-C4E0-4845-B378-91928178D12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EDE9DB7-00D5-423F-BDA2-0F43759A26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4172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3E729-232F-45F7-A73D-F1156A27714D}"/>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8BCA204B-88F5-4B23-9596-96BF04357D99}"/>
              </a:ext>
            </a:extLst>
          </p:cNvPr>
          <p:cNvGraphicFramePr>
            <a:graphicFrameLocks noGrp="1"/>
          </p:cNvGraphicFramePr>
          <p:nvPr>
            <p:ph type="chart" sz="quarter" idx="13"/>
            <p:extLst>
              <p:ext uri="{D42A27DB-BD31-4B8C-83A1-F6EECF244321}">
                <p14:modId xmlns:p14="http://schemas.microsoft.com/office/powerpoint/2010/main" val="1131522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57E891-94AD-4956-8730-33906111924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86877A1-0EF8-4E9B-A381-3A2416473B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9254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7D84D-11DB-4DF2-9F93-59432C65324F}"/>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E622235A-A0B4-42DF-865D-4E7C328999D1}"/>
              </a:ext>
            </a:extLst>
          </p:cNvPr>
          <p:cNvGraphicFramePr>
            <a:graphicFrameLocks noGrp="1"/>
          </p:cNvGraphicFramePr>
          <p:nvPr>
            <p:ph type="tbl" sz="quarter" idx="13"/>
            <p:extLst>
              <p:ext uri="{D42A27DB-BD31-4B8C-83A1-F6EECF244321}">
                <p14:modId xmlns:p14="http://schemas.microsoft.com/office/powerpoint/2010/main" val="104053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54424754"/>
                    </a:ext>
                  </a:extLst>
                </a:gridCol>
                <a:gridCol w="987552">
                  <a:extLst>
                    <a:ext uri="{9D8B030D-6E8A-4147-A177-3AD203B41FA5}">
                      <a16:colId xmlns:a16="http://schemas.microsoft.com/office/drawing/2014/main" val="2888499606"/>
                    </a:ext>
                  </a:extLst>
                </a:gridCol>
                <a:gridCol w="987552">
                  <a:extLst>
                    <a:ext uri="{9D8B030D-6E8A-4147-A177-3AD203B41FA5}">
                      <a16:colId xmlns:a16="http://schemas.microsoft.com/office/drawing/2014/main" val="2310108182"/>
                    </a:ext>
                  </a:extLst>
                </a:gridCol>
                <a:gridCol w="987552">
                  <a:extLst>
                    <a:ext uri="{9D8B030D-6E8A-4147-A177-3AD203B41FA5}">
                      <a16:colId xmlns:a16="http://schemas.microsoft.com/office/drawing/2014/main" val="1821073281"/>
                    </a:ext>
                  </a:extLst>
                </a:gridCol>
                <a:gridCol w="987552">
                  <a:extLst>
                    <a:ext uri="{9D8B030D-6E8A-4147-A177-3AD203B41FA5}">
                      <a16:colId xmlns:a16="http://schemas.microsoft.com/office/drawing/2014/main" val="3958744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8848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- 2019-11-04 20:52:27</a:t>
                      </a:r>
                      <a:r>
                        <a:rPr kumimoji="0" lang="en-US" sz="1000" b="0" i="0" u="none" strike="noStrike" kern="1200" cap="none" spc="0" normalizeH="0" baseline="0" noProof="0">
                          <a:ln>
                            <a:noFill/>
                          </a:ln>
                          <a:solidFill>
                            <a:prstClr val="black"/>
                          </a:solidFill>
                          <a:effectLst/>
                          <a:uLnTx/>
                          <a:uFillTx/>
                          <a:latin typeface="+mn-lt"/>
                          <a:ea typeface="+mn-ea"/>
                          <a:cs typeface="+mn-cs"/>
                        </a:rPr>
                        <a:t>
 FICOH's focus on employee wellness helped us get gold recognition in the american_heart 2019 Workplace Health Achievement Index!
FICOH’s wellness program includes ‘The Good Life- tmnathegoodlife’ health management system, where associates can earn cash rewards by participating in activities (such as competing in step challenges with some of our sister companies -phlyinsurance &amp; tmna_services); annual Biometric Screen and Health Risk Assessments that provide associates with individual reports on their overall well-being; and health and wellness events organized by our Wellness Ambassador Committee (WAC). “Our program stems from the recognition that wellness and work-life balance are essential to creating a happy and productive workplace where associates are energized to do their best work.” –Jeff Shonka, FICOH President &amp; CEO
Click the link in our profile to learn more.
#teamficoh #workplacewellness #wellnessprogram #americanheartassociation #tokiomarine #thegoodlife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03980212"/>
                  </a:ext>
                </a:extLst>
              </a:tr>
            </a:tbl>
          </a:graphicData>
        </a:graphic>
      </p:graphicFrame>
      <p:sp>
        <p:nvSpPr>
          <p:cNvPr id="4" name="Text Placeholder 3">
            <a:extLst>
              <a:ext uri="{FF2B5EF4-FFF2-40B4-BE49-F238E27FC236}">
                <a16:creationId xmlns:a16="http://schemas.microsoft.com/office/drawing/2014/main" id="{4C307FC3-D235-433B-9A98-BA5B738F4B2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2992699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B811D-4A01-4F8D-94F0-C9DA496BB9C6}"/>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19CF2CC6-C9AF-41AB-B2B4-65AB85A5F40A}"/>
              </a:ext>
            </a:extLst>
          </p:cNvPr>
          <p:cNvGraphicFramePr>
            <a:graphicFrameLocks noGrp="1"/>
          </p:cNvGraphicFramePr>
          <p:nvPr>
            <p:ph type="tbl" sz="quarter" idx="13"/>
            <p:extLst>
              <p:ext uri="{D42A27DB-BD31-4B8C-83A1-F6EECF244321}">
                <p14:modId xmlns:p14="http://schemas.microsoft.com/office/powerpoint/2010/main" val="2042332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50457913"/>
                    </a:ext>
                  </a:extLst>
                </a:gridCol>
                <a:gridCol w="987552">
                  <a:extLst>
                    <a:ext uri="{9D8B030D-6E8A-4147-A177-3AD203B41FA5}">
                      <a16:colId xmlns:a16="http://schemas.microsoft.com/office/drawing/2014/main" val="1223950939"/>
                    </a:ext>
                  </a:extLst>
                </a:gridCol>
                <a:gridCol w="987552">
                  <a:extLst>
                    <a:ext uri="{9D8B030D-6E8A-4147-A177-3AD203B41FA5}">
                      <a16:colId xmlns:a16="http://schemas.microsoft.com/office/drawing/2014/main" val="3885849200"/>
                    </a:ext>
                  </a:extLst>
                </a:gridCol>
                <a:gridCol w="987552">
                  <a:extLst>
                    <a:ext uri="{9D8B030D-6E8A-4147-A177-3AD203B41FA5}">
                      <a16:colId xmlns:a16="http://schemas.microsoft.com/office/drawing/2014/main" val="3937441225"/>
                    </a:ext>
                  </a:extLst>
                </a:gridCol>
                <a:gridCol w="987552">
                  <a:extLst>
                    <a:ext uri="{9D8B030D-6E8A-4147-A177-3AD203B41FA5}">
                      <a16:colId xmlns:a16="http://schemas.microsoft.com/office/drawing/2014/main" val="3995007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152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- 2019-11-08 20:50:49</a:t>
                      </a:r>
                      <a:r>
                        <a:rPr kumimoji="0" lang="en-US" sz="1000" b="0" i="0" u="none" strike="noStrike" kern="1200" cap="none" spc="0" normalizeH="0" baseline="0" noProof="0">
                          <a:ln>
                            <a:noFill/>
                          </a:ln>
                          <a:solidFill>
                            <a:prstClr val="black"/>
                          </a:solidFill>
                          <a:effectLst/>
                          <a:uLnTx/>
                          <a:uFillTx/>
                          <a:latin typeface="+mn-lt"/>
                          <a:ea typeface="+mn-ea"/>
                          <a:cs typeface="+mn-cs"/>
                        </a:rPr>
                        <a:t>
 #TeamFICOH's CPCUs enjoyed the 2019 CPCU / Hawaii Independent Insurance Association (HIIA) All Industry Day Luncheon on October 29th. Two FICOH associates will be serving on the 2020 Hawaii Chapter Board, including Rosanna Ho, President, and Meredith Chin, Treasurer.
Photos by CPCU Hawaii Chapter
#CPCU #insurance #industryday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5322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- 2019-11-21 20:58:41</a:t>
                      </a:r>
                      <a:r>
                        <a:rPr kumimoji="0" lang="en-US" sz="1000" b="0" i="0" u="none" strike="noStrike" kern="1200" cap="none" spc="0" normalizeH="0" baseline="0" noProof="0">
                          <a:ln>
                            <a:noFill/>
                          </a:ln>
                          <a:solidFill>
                            <a:prstClr val="black"/>
                          </a:solidFill>
                          <a:effectLst/>
                          <a:uLnTx/>
                          <a:uFillTx/>
                          <a:latin typeface="+mn-lt"/>
                          <a:ea typeface="+mn-ea"/>
                          <a:cs typeface="+mn-cs"/>
                        </a:rPr>
                        <a:t>
 Earlier this week, FICOH's Customer Service Queen, Rose Amy I., celebrated her well-deserved #retirement with colleagues and friends. Congratulations Rose Amy, and mahalo for 44 years of dedicated service. You will always be a part of #TeamFICOH! (Swipe to see a #throwbackthursday of Rose Amy in 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20946848"/>
                  </a:ext>
                </a:extLst>
              </a:tr>
            </a:tbl>
          </a:graphicData>
        </a:graphic>
      </p:graphicFrame>
      <p:sp>
        <p:nvSpPr>
          <p:cNvPr id="4" name="Text Placeholder 3">
            <a:extLst>
              <a:ext uri="{FF2B5EF4-FFF2-40B4-BE49-F238E27FC236}">
                <a16:creationId xmlns:a16="http://schemas.microsoft.com/office/drawing/2014/main" id="{D28D75E9-A9E4-4F08-92BF-29C72408E4E6}"/>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042451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90E5B-FF77-4BE4-9463-D42CD3BAB6A3}"/>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C8F5D272-22AE-4722-9B9C-9543D0F8E495}"/>
              </a:ext>
            </a:extLst>
          </p:cNvPr>
          <p:cNvGraphicFramePr>
            <a:graphicFrameLocks noGrp="1"/>
          </p:cNvGraphicFramePr>
          <p:nvPr>
            <p:ph type="tbl" sz="quarter" idx="13"/>
            <p:extLst>
              <p:ext uri="{D42A27DB-BD31-4B8C-83A1-F6EECF244321}">
                <p14:modId xmlns:p14="http://schemas.microsoft.com/office/powerpoint/2010/main" val="2821784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76774435"/>
                    </a:ext>
                  </a:extLst>
                </a:gridCol>
                <a:gridCol w="707746">
                  <a:extLst>
                    <a:ext uri="{9D8B030D-6E8A-4147-A177-3AD203B41FA5}">
                      <a16:colId xmlns:a16="http://schemas.microsoft.com/office/drawing/2014/main" val="1882150758"/>
                    </a:ext>
                  </a:extLst>
                </a:gridCol>
                <a:gridCol w="707746">
                  <a:extLst>
                    <a:ext uri="{9D8B030D-6E8A-4147-A177-3AD203B41FA5}">
                      <a16:colId xmlns:a16="http://schemas.microsoft.com/office/drawing/2014/main" val="1698290003"/>
                    </a:ext>
                  </a:extLst>
                </a:gridCol>
                <a:gridCol w="353873">
                  <a:extLst>
                    <a:ext uri="{9D8B030D-6E8A-4147-A177-3AD203B41FA5}">
                      <a16:colId xmlns:a16="http://schemas.microsoft.com/office/drawing/2014/main" val="244889816"/>
                    </a:ext>
                  </a:extLst>
                </a:gridCol>
                <a:gridCol w="353873">
                  <a:extLst>
                    <a:ext uri="{9D8B030D-6E8A-4147-A177-3AD203B41FA5}">
                      <a16:colId xmlns:a16="http://schemas.microsoft.com/office/drawing/2014/main" val="2565178438"/>
                    </a:ext>
                  </a:extLst>
                </a:gridCol>
                <a:gridCol w="707746">
                  <a:extLst>
                    <a:ext uri="{9D8B030D-6E8A-4147-A177-3AD203B41FA5}">
                      <a16:colId xmlns:a16="http://schemas.microsoft.com/office/drawing/2014/main" val="1663910139"/>
                    </a:ext>
                  </a:extLst>
                </a:gridCol>
                <a:gridCol w="707746">
                  <a:extLst>
                    <a:ext uri="{9D8B030D-6E8A-4147-A177-3AD203B41FA5}">
                      <a16:colId xmlns:a16="http://schemas.microsoft.com/office/drawing/2014/main" val="4071674129"/>
                    </a:ext>
                  </a:extLst>
                </a:gridCol>
                <a:gridCol w="707746">
                  <a:extLst>
                    <a:ext uri="{9D8B030D-6E8A-4147-A177-3AD203B41FA5}">
                      <a16:colId xmlns:a16="http://schemas.microsoft.com/office/drawing/2014/main" val="3609196739"/>
                    </a:ext>
                  </a:extLst>
                </a:gridCol>
                <a:gridCol w="707746">
                  <a:extLst>
                    <a:ext uri="{9D8B030D-6E8A-4147-A177-3AD203B41FA5}">
                      <a16:colId xmlns:a16="http://schemas.microsoft.com/office/drawing/2014/main" val="2382048546"/>
                    </a:ext>
                  </a:extLst>
                </a:gridCol>
                <a:gridCol w="707746">
                  <a:extLst>
                    <a:ext uri="{9D8B030D-6E8A-4147-A177-3AD203B41FA5}">
                      <a16:colId xmlns:a16="http://schemas.microsoft.com/office/drawing/2014/main" val="2466273993"/>
                    </a:ext>
                  </a:extLst>
                </a:gridCol>
                <a:gridCol w="707746">
                  <a:extLst>
                    <a:ext uri="{9D8B030D-6E8A-4147-A177-3AD203B41FA5}">
                      <a16:colId xmlns:a16="http://schemas.microsoft.com/office/drawing/2014/main" val="2175842706"/>
                    </a:ext>
                  </a:extLst>
                </a:gridCol>
                <a:gridCol w="707746">
                  <a:extLst>
                    <a:ext uri="{9D8B030D-6E8A-4147-A177-3AD203B41FA5}">
                      <a16:colId xmlns:a16="http://schemas.microsoft.com/office/drawing/2014/main" val="728776485"/>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146361370"/>
                  </a:ext>
                </a:extLst>
              </a:tr>
              <a:tr h="370840">
                <a:tc>
                  <a:txBody>
                    <a:bodyPr/>
                    <a:lstStyle/>
                    <a:p>
                      <a:r>
                        <a:rPr lang="en-US" sz="1000"/>
                        <a:t>firstinshi</a:t>
                      </a:r>
                    </a:p>
                  </a:txBody>
                  <a:tcPr/>
                </a:tc>
                <a:tc>
                  <a:txBody>
                    <a:bodyPr/>
                    <a:lstStyle/>
                    <a:p>
                      <a:r>
                        <a:rPr lang="en-US" sz="1000"/>
                        <a:t>18</a:t>
                      </a:r>
                    </a:p>
                  </a:txBody>
                  <a:tcPr/>
                </a:tc>
                <a:tc>
                  <a:txBody>
                    <a:bodyPr/>
                    <a:lstStyle/>
                    <a:p>
                      <a:r>
                        <a:rPr lang="en-US" sz="1000"/>
                        <a:t>0.7970</a:t>
                      </a:r>
                    </a:p>
                  </a:txBody>
                  <a:tcPr/>
                </a:tc>
                <a:tc>
                  <a:txBody>
                    <a:bodyPr/>
                    <a:lstStyle/>
                    <a:p>
                      <a:r>
                        <a:rPr lang="en-US" sz="1000"/>
                        <a:t>8.44</a:t>
                      </a:r>
                    </a:p>
                  </a:txBody>
                  <a:tcPr/>
                </a:tc>
                <a:tc>
                  <a:txBody>
                    <a:bodyPr/>
                    <a:lstStyle/>
                    <a:p>
                      <a:r>
                        <a:rPr lang="en-US" sz="1000"/>
                        <a:t>0.11</a:t>
                      </a:r>
                    </a:p>
                  </a:txBody>
                  <a:tcPr/>
                </a:tc>
                <a:tc>
                  <a:txBody>
                    <a:bodyPr/>
                    <a:lstStyle/>
                    <a:p>
                      <a:r>
                        <a:rPr lang="en-US" sz="1000"/>
                        <a:t>99.78</a:t>
                      </a:r>
                    </a:p>
                  </a:txBody>
                  <a:tcPr/>
                </a:tc>
                <a:tc>
                  <a:txBody>
                    <a:bodyPr/>
                    <a:lstStyle/>
                    <a:p>
                      <a:r>
                        <a:rPr lang="en-US" sz="1000"/>
                        <a:t>85.11</a:t>
                      </a:r>
                    </a:p>
                  </a:txBody>
                  <a:tcPr/>
                </a:tc>
                <a:tc>
                  <a:txBody>
                    <a:bodyPr/>
                    <a:lstStyle/>
                    <a:p>
                      <a:r>
                        <a:rPr lang="en-US" sz="1000"/>
                        <a:t>67.44</a:t>
                      </a:r>
                    </a:p>
                  </a:txBody>
                  <a:tcPr/>
                </a:tc>
                <a:tc>
                  <a:txBody>
                    <a:bodyPr/>
                    <a:lstStyle/>
                    <a:p>
                      <a:r>
                        <a:rPr lang="en-US" sz="1000"/>
                        <a:t>67.33</a:t>
                      </a:r>
                    </a:p>
                  </a:txBody>
                  <a:tcPr/>
                </a:tc>
                <a:tc>
                  <a:txBody>
                    <a:bodyPr/>
                    <a:lstStyle/>
                    <a:p>
                      <a:r>
                        <a:rPr lang="en-US" sz="1000"/>
                        <a:t>1796</a:t>
                      </a:r>
                    </a:p>
                  </a:txBody>
                  <a:tcPr/>
                </a:tc>
                <a:tc>
                  <a:txBody>
                    <a:bodyPr/>
                    <a:lstStyle/>
                    <a:p>
                      <a:r>
                        <a:rPr lang="en-US" sz="1000"/>
                        <a:t>152</a:t>
                      </a:r>
                    </a:p>
                  </a:txBody>
                  <a:tcPr/>
                </a:tc>
                <a:tc>
                  <a:txBody>
                    <a:bodyPr/>
                    <a:lstStyle/>
                    <a:p>
                      <a:r>
                        <a:rPr lang="en-US" sz="1000"/>
                        <a:t>1214</a:t>
                      </a:r>
                    </a:p>
                  </a:txBody>
                  <a:tcPr/>
                </a:tc>
                <a:extLst>
                  <a:ext uri="{0D108BD9-81ED-4DB2-BD59-A6C34878D82A}">
                    <a16:rowId xmlns:a16="http://schemas.microsoft.com/office/drawing/2014/main" val="1135438843"/>
                  </a:ext>
                </a:extLst>
              </a:tr>
            </a:tbl>
          </a:graphicData>
        </a:graphic>
      </p:graphicFrame>
      <p:sp>
        <p:nvSpPr>
          <p:cNvPr id="4" name="Text Placeholder 3">
            <a:extLst>
              <a:ext uri="{FF2B5EF4-FFF2-40B4-BE49-F238E27FC236}">
                <a16:creationId xmlns:a16="http://schemas.microsoft.com/office/drawing/2014/main" id="{53107249-94A4-43DA-8D5F-5FBC56E9C75C}"/>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293674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245CD-D3B8-4681-AB3A-C81226C4491E}"/>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AFC03E6D-60CC-4F79-9AB6-9134D6BFF617}"/>
              </a:ext>
            </a:extLst>
          </p:cNvPr>
          <p:cNvGraphicFramePr>
            <a:graphicFrameLocks noGrp="1"/>
          </p:cNvGraphicFramePr>
          <p:nvPr>
            <p:ph type="tbl" sz="quarter" idx="13"/>
            <p:extLst>
              <p:ext uri="{D42A27DB-BD31-4B8C-83A1-F6EECF244321}">
                <p14:modId xmlns:p14="http://schemas.microsoft.com/office/powerpoint/2010/main" val="1178697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54959207"/>
                    </a:ext>
                  </a:extLst>
                </a:gridCol>
                <a:gridCol w="1316736">
                  <a:extLst>
                    <a:ext uri="{9D8B030D-6E8A-4147-A177-3AD203B41FA5}">
                      <a16:colId xmlns:a16="http://schemas.microsoft.com/office/drawing/2014/main" val="1496524916"/>
                    </a:ext>
                  </a:extLst>
                </a:gridCol>
                <a:gridCol w="658368">
                  <a:extLst>
                    <a:ext uri="{9D8B030D-6E8A-4147-A177-3AD203B41FA5}">
                      <a16:colId xmlns:a16="http://schemas.microsoft.com/office/drawing/2014/main" val="2891726151"/>
                    </a:ext>
                  </a:extLst>
                </a:gridCol>
                <a:gridCol w="658368">
                  <a:extLst>
                    <a:ext uri="{9D8B030D-6E8A-4147-A177-3AD203B41FA5}">
                      <a16:colId xmlns:a16="http://schemas.microsoft.com/office/drawing/2014/main" val="2166113934"/>
                    </a:ext>
                  </a:extLst>
                </a:gridCol>
                <a:gridCol w="658368">
                  <a:extLst>
                    <a:ext uri="{9D8B030D-6E8A-4147-A177-3AD203B41FA5}">
                      <a16:colId xmlns:a16="http://schemas.microsoft.com/office/drawing/2014/main" val="2927449708"/>
                    </a:ext>
                  </a:extLst>
                </a:gridCol>
                <a:gridCol w="658368">
                  <a:extLst>
                    <a:ext uri="{9D8B030D-6E8A-4147-A177-3AD203B41FA5}">
                      <a16:colId xmlns:a16="http://schemas.microsoft.com/office/drawing/2014/main" val="999505947"/>
                    </a:ext>
                  </a:extLst>
                </a:gridCol>
                <a:gridCol w="658368">
                  <a:extLst>
                    <a:ext uri="{9D8B030D-6E8A-4147-A177-3AD203B41FA5}">
                      <a16:colId xmlns:a16="http://schemas.microsoft.com/office/drawing/2014/main" val="3029335591"/>
                    </a:ext>
                  </a:extLst>
                </a:gridCol>
                <a:gridCol w="658368">
                  <a:extLst>
                    <a:ext uri="{9D8B030D-6E8A-4147-A177-3AD203B41FA5}">
                      <a16:colId xmlns:a16="http://schemas.microsoft.com/office/drawing/2014/main" val="2892758253"/>
                    </a:ext>
                  </a:extLst>
                </a:gridCol>
                <a:gridCol w="658368">
                  <a:extLst>
                    <a:ext uri="{9D8B030D-6E8A-4147-A177-3AD203B41FA5}">
                      <a16:colId xmlns:a16="http://schemas.microsoft.com/office/drawing/2014/main" val="1804280984"/>
                    </a:ext>
                  </a:extLst>
                </a:gridCol>
                <a:gridCol w="658368">
                  <a:extLst>
                    <a:ext uri="{9D8B030D-6E8A-4147-A177-3AD203B41FA5}">
                      <a16:colId xmlns:a16="http://schemas.microsoft.com/office/drawing/2014/main" val="3145323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19052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- 2019-11-18 20:29:53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https://scontent.xx.fbcdn.net/v/t51.12442-15/75214645_505598110027097_5142631671218277337_n.jpg?_nc_cat=102&amp;_nc_oc=AQmnTPxOUjBzIlBQDFlb3wqmC8s1FuyPlsnKsZpegO5wKrIgjWysd7K7A2BAXpMsyKE&amp;_nc_ht=scontent.xx&amp;oh=db060de35bccae187fb85a598417086f&amp;oe=5E4715A3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11/19/2019 20:00:31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73180783"/>
                  </a:ext>
                </a:extLst>
              </a:tr>
            </a:tbl>
          </a:graphicData>
        </a:graphic>
      </p:graphicFrame>
      <p:sp>
        <p:nvSpPr>
          <p:cNvPr id="4" name="Text Placeholder 3">
            <a:extLst>
              <a:ext uri="{FF2B5EF4-FFF2-40B4-BE49-F238E27FC236}">
                <a16:creationId xmlns:a16="http://schemas.microsoft.com/office/drawing/2014/main" id="{43C4243A-2679-4A04-9E18-3F14BC27EEB6}"/>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86065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11AF2-F9C5-4CE4-B1E0-49C829E20DA1}"/>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A0A346C9-67E0-4FE2-9042-AA0D5281D78C}"/>
              </a:ext>
            </a:extLst>
          </p:cNvPr>
          <p:cNvGraphicFramePr>
            <a:graphicFrameLocks noGrp="1"/>
          </p:cNvGraphicFramePr>
          <p:nvPr>
            <p:ph type="tbl" sz="quarter" idx="13"/>
            <p:extLst>
              <p:ext uri="{D42A27DB-BD31-4B8C-83A1-F6EECF244321}">
                <p14:modId xmlns:p14="http://schemas.microsoft.com/office/powerpoint/2010/main" val="3543056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41912677"/>
                    </a:ext>
                  </a:extLst>
                </a:gridCol>
                <a:gridCol w="1316736">
                  <a:extLst>
                    <a:ext uri="{9D8B030D-6E8A-4147-A177-3AD203B41FA5}">
                      <a16:colId xmlns:a16="http://schemas.microsoft.com/office/drawing/2014/main" val="3990254064"/>
                    </a:ext>
                  </a:extLst>
                </a:gridCol>
                <a:gridCol w="658368">
                  <a:extLst>
                    <a:ext uri="{9D8B030D-6E8A-4147-A177-3AD203B41FA5}">
                      <a16:colId xmlns:a16="http://schemas.microsoft.com/office/drawing/2014/main" val="3346847415"/>
                    </a:ext>
                  </a:extLst>
                </a:gridCol>
                <a:gridCol w="658368">
                  <a:extLst>
                    <a:ext uri="{9D8B030D-6E8A-4147-A177-3AD203B41FA5}">
                      <a16:colId xmlns:a16="http://schemas.microsoft.com/office/drawing/2014/main" val="2449835982"/>
                    </a:ext>
                  </a:extLst>
                </a:gridCol>
                <a:gridCol w="658368">
                  <a:extLst>
                    <a:ext uri="{9D8B030D-6E8A-4147-A177-3AD203B41FA5}">
                      <a16:colId xmlns:a16="http://schemas.microsoft.com/office/drawing/2014/main" val="4174759381"/>
                    </a:ext>
                  </a:extLst>
                </a:gridCol>
                <a:gridCol w="658368">
                  <a:extLst>
                    <a:ext uri="{9D8B030D-6E8A-4147-A177-3AD203B41FA5}">
                      <a16:colId xmlns:a16="http://schemas.microsoft.com/office/drawing/2014/main" val="450456046"/>
                    </a:ext>
                  </a:extLst>
                </a:gridCol>
                <a:gridCol w="658368">
                  <a:extLst>
                    <a:ext uri="{9D8B030D-6E8A-4147-A177-3AD203B41FA5}">
                      <a16:colId xmlns:a16="http://schemas.microsoft.com/office/drawing/2014/main" val="3568307431"/>
                    </a:ext>
                  </a:extLst>
                </a:gridCol>
                <a:gridCol w="658368">
                  <a:extLst>
                    <a:ext uri="{9D8B030D-6E8A-4147-A177-3AD203B41FA5}">
                      <a16:colId xmlns:a16="http://schemas.microsoft.com/office/drawing/2014/main" val="2398979858"/>
                    </a:ext>
                  </a:extLst>
                </a:gridCol>
                <a:gridCol w="658368">
                  <a:extLst>
                    <a:ext uri="{9D8B030D-6E8A-4147-A177-3AD203B41FA5}">
                      <a16:colId xmlns:a16="http://schemas.microsoft.com/office/drawing/2014/main" val="3534752467"/>
                    </a:ext>
                  </a:extLst>
                </a:gridCol>
                <a:gridCol w="658368">
                  <a:extLst>
                    <a:ext uri="{9D8B030D-6E8A-4147-A177-3AD203B41FA5}">
                      <a16:colId xmlns:a16="http://schemas.microsoft.com/office/drawing/2014/main" val="217247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58704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- 2019-11-18 20:29:23</a:t>
                      </a:r>
                      <a:r>
                        <a:rPr kumimoji="0" lang="en-US" sz="1000" b="0" i="0" u="none" strike="noStrike" kern="1200" cap="none" spc="0" normalizeH="0" baseline="0" noProof="0">
                          <a:ln>
                            <a:noFill/>
                          </a:ln>
                          <a:solidFill>
                            <a:prstClr val="black"/>
                          </a:solidFill>
                          <a:effectLst/>
                          <a:uLnTx/>
                          <a:uFillTx/>
                          <a:latin typeface="+mn-lt"/>
                          <a:ea typeface="+mn-ea"/>
                          <a:cs typeface="+mn-cs"/>
                        </a:rPr>
                        <a:t>
 Thank you for having us, @ronaldhousehi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https://scontent.xx.fbcdn.net/v/t51.12442-15/75214695_348013886037917_6949102995870657275_n.jpg?_nc_cat=108&amp;_nc_oc=AQnJKGxBZbDZ8d1shGSFxA4UMeiH6Jn3xO7oV-or4wQtRI4BXIIhPknut8d9iI2taNM&amp;_nc_ht=scontent.xx&amp;oh=7b0e061cf5fab53c13ca24b414c5682a&amp;oe=5E877B91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11/19/2019 20:00:31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943787518"/>
                  </a:ext>
                </a:extLst>
              </a:tr>
            </a:tbl>
          </a:graphicData>
        </a:graphic>
      </p:graphicFrame>
      <p:sp>
        <p:nvSpPr>
          <p:cNvPr id="4" name="Text Placeholder 3">
            <a:extLst>
              <a:ext uri="{FF2B5EF4-FFF2-40B4-BE49-F238E27FC236}">
                <a16:creationId xmlns:a16="http://schemas.microsoft.com/office/drawing/2014/main" id="{37F9BBD3-83F1-4B2F-8AD7-6BCBABB12B1F}"/>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831766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AF60-A3B8-4853-89C8-F2E371BD8242}"/>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66D8B1F9-C9BC-4963-8C30-788D75169EFE}"/>
              </a:ext>
            </a:extLst>
          </p:cNvPr>
          <p:cNvGraphicFramePr>
            <a:graphicFrameLocks noGrp="1"/>
          </p:cNvGraphicFramePr>
          <p:nvPr>
            <p:ph type="tbl" sz="quarter" idx="13"/>
            <p:extLst>
              <p:ext uri="{D42A27DB-BD31-4B8C-83A1-F6EECF244321}">
                <p14:modId xmlns:p14="http://schemas.microsoft.com/office/powerpoint/2010/main" val="3801313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85405236"/>
                    </a:ext>
                  </a:extLst>
                </a:gridCol>
                <a:gridCol w="1316736">
                  <a:extLst>
                    <a:ext uri="{9D8B030D-6E8A-4147-A177-3AD203B41FA5}">
                      <a16:colId xmlns:a16="http://schemas.microsoft.com/office/drawing/2014/main" val="3036194126"/>
                    </a:ext>
                  </a:extLst>
                </a:gridCol>
                <a:gridCol w="658368">
                  <a:extLst>
                    <a:ext uri="{9D8B030D-6E8A-4147-A177-3AD203B41FA5}">
                      <a16:colId xmlns:a16="http://schemas.microsoft.com/office/drawing/2014/main" val="327488858"/>
                    </a:ext>
                  </a:extLst>
                </a:gridCol>
                <a:gridCol w="658368">
                  <a:extLst>
                    <a:ext uri="{9D8B030D-6E8A-4147-A177-3AD203B41FA5}">
                      <a16:colId xmlns:a16="http://schemas.microsoft.com/office/drawing/2014/main" val="2744257999"/>
                    </a:ext>
                  </a:extLst>
                </a:gridCol>
                <a:gridCol w="658368">
                  <a:extLst>
                    <a:ext uri="{9D8B030D-6E8A-4147-A177-3AD203B41FA5}">
                      <a16:colId xmlns:a16="http://schemas.microsoft.com/office/drawing/2014/main" val="1607376110"/>
                    </a:ext>
                  </a:extLst>
                </a:gridCol>
                <a:gridCol w="658368">
                  <a:extLst>
                    <a:ext uri="{9D8B030D-6E8A-4147-A177-3AD203B41FA5}">
                      <a16:colId xmlns:a16="http://schemas.microsoft.com/office/drawing/2014/main" val="2308313810"/>
                    </a:ext>
                  </a:extLst>
                </a:gridCol>
                <a:gridCol w="658368">
                  <a:extLst>
                    <a:ext uri="{9D8B030D-6E8A-4147-A177-3AD203B41FA5}">
                      <a16:colId xmlns:a16="http://schemas.microsoft.com/office/drawing/2014/main" val="2227505322"/>
                    </a:ext>
                  </a:extLst>
                </a:gridCol>
                <a:gridCol w="658368">
                  <a:extLst>
                    <a:ext uri="{9D8B030D-6E8A-4147-A177-3AD203B41FA5}">
                      <a16:colId xmlns:a16="http://schemas.microsoft.com/office/drawing/2014/main" val="2559757031"/>
                    </a:ext>
                  </a:extLst>
                </a:gridCol>
                <a:gridCol w="658368">
                  <a:extLst>
                    <a:ext uri="{9D8B030D-6E8A-4147-A177-3AD203B41FA5}">
                      <a16:colId xmlns:a16="http://schemas.microsoft.com/office/drawing/2014/main" val="1117531449"/>
                    </a:ext>
                  </a:extLst>
                </a:gridCol>
                <a:gridCol w="658368">
                  <a:extLst>
                    <a:ext uri="{9D8B030D-6E8A-4147-A177-3AD203B41FA5}">
                      <a16:colId xmlns:a16="http://schemas.microsoft.com/office/drawing/2014/main" val="3339952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79533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- 2019-11-18 20:28:39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https://scontent.xx.fbcdn.net/v/t51.12442-15/75208799_2370777673187777_4528334005405715654_n.jpg?_nc_cat=108&amp;_nc_oc=AQlJjoSjkOfP_kvcCpL1CgG6510Til37pu5PFJWZQ9CpCqayOgl4RpCtOs37YUDNGWU&amp;_nc_ht=scontent.xx&amp;oh=dc15e8343d0c6dd7d3b02bb9663fe142&amp;oe=5E521209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11/19/2019 20:00:31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62722170"/>
                  </a:ext>
                </a:extLst>
              </a:tr>
            </a:tbl>
          </a:graphicData>
        </a:graphic>
      </p:graphicFrame>
      <p:sp>
        <p:nvSpPr>
          <p:cNvPr id="4" name="Text Placeholder 3">
            <a:extLst>
              <a:ext uri="{FF2B5EF4-FFF2-40B4-BE49-F238E27FC236}">
                <a16:creationId xmlns:a16="http://schemas.microsoft.com/office/drawing/2014/main" id="{266C4F85-3794-4CBA-AC93-E8E9B7D1B8A5}"/>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156919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060D4-2DB6-4752-ADB7-D7DBC1043367}"/>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8BFB6942-D868-4F3D-86E2-81D465405836}"/>
              </a:ext>
            </a:extLst>
          </p:cNvPr>
          <p:cNvGraphicFramePr>
            <a:graphicFrameLocks noGrp="1"/>
          </p:cNvGraphicFramePr>
          <p:nvPr>
            <p:ph type="tbl" sz="quarter" idx="13"/>
            <p:extLst>
              <p:ext uri="{D42A27DB-BD31-4B8C-83A1-F6EECF244321}">
                <p14:modId xmlns:p14="http://schemas.microsoft.com/office/powerpoint/2010/main" val="1968591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40327097"/>
                    </a:ext>
                  </a:extLst>
                </a:gridCol>
                <a:gridCol w="1316736">
                  <a:extLst>
                    <a:ext uri="{9D8B030D-6E8A-4147-A177-3AD203B41FA5}">
                      <a16:colId xmlns:a16="http://schemas.microsoft.com/office/drawing/2014/main" val="1134690418"/>
                    </a:ext>
                  </a:extLst>
                </a:gridCol>
                <a:gridCol w="658368">
                  <a:extLst>
                    <a:ext uri="{9D8B030D-6E8A-4147-A177-3AD203B41FA5}">
                      <a16:colId xmlns:a16="http://schemas.microsoft.com/office/drawing/2014/main" val="2791513878"/>
                    </a:ext>
                  </a:extLst>
                </a:gridCol>
                <a:gridCol w="658368">
                  <a:extLst>
                    <a:ext uri="{9D8B030D-6E8A-4147-A177-3AD203B41FA5}">
                      <a16:colId xmlns:a16="http://schemas.microsoft.com/office/drawing/2014/main" val="3048125790"/>
                    </a:ext>
                  </a:extLst>
                </a:gridCol>
                <a:gridCol w="658368">
                  <a:extLst>
                    <a:ext uri="{9D8B030D-6E8A-4147-A177-3AD203B41FA5}">
                      <a16:colId xmlns:a16="http://schemas.microsoft.com/office/drawing/2014/main" val="3061210286"/>
                    </a:ext>
                  </a:extLst>
                </a:gridCol>
                <a:gridCol w="658368">
                  <a:extLst>
                    <a:ext uri="{9D8B030D-6E8A-4147-A177-3AD203B41FA5}">
                      <a16:colId xmlns:a16="http://schemas.microsoft.com/office/drawing/2014/main" val="1527912461"/>
                    </a:ext>
                  </a:extLst>
                </a:gridCol>
                <a:gridCol w="658368">
                  <a:extLst>
                    <a:ext uri="{9D8B030D-6E8A-4147-A177-3AD203B41FA5}">
                      <a16:colId xmlns:a16="http://schemas.microsoft.com/office/drawing/2014/main" val="787923902"/>
                    </a:ext>
                  </a:extLst>
                </a:gridCol>
                <a:gridCol w="658368">
                  <a:extLst>
                    <a:ext uri="{9D8B030D-6E8A-4147-A177-3AD203B41FA5}">
                      <a16:colId xmlns:a16="http://schemas.microsoft.com/office/drawing/2014/main" val="2805093061"/>
                    </a:ext>
                  </a:extLst>
                </a:gridCol>
                <a:gridCol w="658368">
                  <a:extLst>
                    <a:ext uri="{9D8B030D-6E8A-4147-A177-3AD203B41FA5}">
                      <a16:colId xmlns:a16="http://schemas.microsoft.com/office/drawing/2014/main" val="866941603"/>
                    </a:ext>
                  </a:extLst>
                </a:gridCol>
                <a:gridCol w="658368">
                  <a:extLst>
                    <a:ext uri="{9D8B030D-6E8A-4147-A177-3AD203B41FA5}">
                      <a16:colId xmlns:a16="http://schemas.microsoft.com/office/drawing/2014/main" val="619148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2846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- 2019-11-18 20:28:22</a:t>
                      </a:r>
                      <a:r>
                        <a:rPr kumimoji="0" lang="en-US" sz="1000" b="0" i="0" u="none" strike="noStrike" kern="1200" cap="none" spc="0" normalizeH="0" baseline="0" noProof="0">
                          <a:ln>
                            <a:noFill/>
                          </a:ln>
                          <a:solidFill>
                            <a:prstClr val="black"/>
                          </a:solidFill>
                          <a:effectLst/>
                          <a:uLnTx/>
                          <a:uFillTx/>
                          <a:latin typeface="+mn-lt"/>
                          <a:ea typeface="+mn-ea"/>
                          <a:cs typeface="+mn-cs"/>
                        </a:rPr>
                        <a:t>
 This past weekend, a group of #teamficoh volunteers had the chance to serve lunch to the families of @ronaldhousehi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https://scontent.xx.fbcdn.net/v/t51.12442-15/73230764_561043997805205_7237147431384410492_n.jpg?_nc_cat=100&amp;_nc_oc=AQn6CafdwrUdNvwjtXRHereYi3MD_umb6M_G8d0NTJFthKsEoScvP4fOVgpFPVs9ha0&amp;_nc_ht=scontent.xx&amp;oh=ebfa8686037560f4702196e4f5905c48&amp;oe=5E448AF9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11/19/2019 20:00:31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070128608"/>
                  </a:ext>
                </a:extLst>
              </a:tr>
            </a:tbl>
          </a:graphicData>
        </a:graphic>
      </p:graphicFrame>
      <p:sp>
        <p:nvSpPr>
          <p:cNvPr id="4" name="Text Placeholder 3">
            <a:extLst>
              <a:ext uri="{FF2B5EF4-FFF2-40B4-BE49-F238E27FC236}">
                <a16:creationId xmlns:a16="http://schemas.microsoft.com/office/drawing/2014/main" id="{6A41306A-BD71-4654-B32B-46FDB808698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3957884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09C9-5CC9-4C2B-9D66-D83C8291E385}"/>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94EDC5D5-187D-4F87-B404-798561CB55AD}"/>
              </a:ext>
            </a:extLst>
          </p:cNvPr>
          <p:cNvGraphicFramePr>
            <a:graphicFrameLocks noGrp="1"/>
          </p:cNvGraphicFramePr>
          <p:nvPr>
            <p:ph type="tbl" sz="quarter" idx="13"/>
            <p:extLst>
              <p:ext uri="{D42A27DB-BD31-4B8C-83A1-F6EECF244321}">
                <p14:modId xmlns:p14="http://schemas.microsoft.com/office/powerpoint/2010/main" val="1043993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36917654"/>
                    </a:ext>
                  </a:extLst>
                </a:gridCol>
                <a:gridCol w="1316736">
                  <a:extLst>
                    <a:ext uri="{9D8B030D-6E8A-4147-A177-3AD203B41FA5}">
                      <a16:colId xmlns:a16="http://schemas.microsoft.com/office/drawing/2014/main" val="476281379"/>
                    </a:ext>
                  </a:extLst>
                </a:gridCol>
                <a:gridCol w="658368">
                  <a:extLst>
                    <a:ext uri="{9D8B030D-6E8A-4147-A177-3AD203B41FA5}">
                      <a16:colId xmlns:a16="http://schemas.microsoft.com/office/drawing/2014/main" val="748188290"/>
                    </a:ext>
                  </a:extLst>
                </a:gridCol>
                <a:gridCol w="658368">
                  <a:extLst>
                    <a:ext uri="{9D8B030D-6E8A-4147-A177-3AD203B41FA5}">
                      <a16:colId xmlns:a16="http://schemas.microsoft.com/office/drawing/2014/main" val="3286621682"/>
                    </a:ext>
                  </a:extLst>
                </a:gridCol>
                <a:gridCol w="658368">
                  <a:extLst>
                    <a:ext uri="{9D8B030D-6E8A-4147-A177-3AD203B41FA5}">
                      <a16:colId xmlns:a16="http://schemas.microsoft.com/office/drawing/2014/main" val="4115588847"/>
                    </a:ext>
                  </a:extLst>
                </a:gridCol>
                <a:gridCol w="658368">
                  <a:extLst>
                    <a:ext uri="{9D8B030D-6E8A-4147-A177-3AD203B41FA5}">
                      <a16:colId xmlns:a16="http://schemas.microsoft.com/office/drawing/2014/main" val="763539431"/>
                    </a:ext>
                  </a:extLst>
                </a:gridCol>
                <a:gridCol w="658368">
                  <a:extLst>
                    <a:ext uri="{9D8B030D-6E8A-4147-A177-3AD203B41FA5}">
                      <a16:colId xmlns:a16="http://schemas.microsoft.com/office/drawing/2014/main" val="857262490"/>
                    </a:ext>
                  </a:extLst>
                </a:gridCol>
                <a:gridCol w="658368">
                  <a:extLst>
                    <a:ext uri="{9D8B030D-6E8A-4147-A177-3AD203B41FA5}">
                      <a16:colId xmlns:a16="http://schemas.microsoft.com/office/drawing/2014/main" val="4147360838"/>
                    </a:ext>
                  </a:extLst>
                </a:gridCol>
                <a:gridCol w="658368">
                  <a:extLst>
                    <a:ext uri="{9D8B030D-6E8A-4147-A177-3AD203B41FA5}">
                      <a16:colId xmlns:a16="http://schemas.microsoft.com/office/drawing/2014/main" val="4001140546"/>
                    </a:ext>
                  </a:extLst>
                </a:gridCol>
                <a:gridCol w="658368">
                  <a:extLst>
                    <a:ext uri="{9D8B030D-6E8A-4147-A177-3AD203B41FA5}">
                      <a16:colId xmlns:a16="http://schemas.microsoft.com/office/drawing/2014/main" val="3691322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03131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- 2019-11-18 20:23:59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https://scontent.xx.fbcdn.net/v/t51.12442-15/75223554_149052089752419_6487471294857923659_n.jpg?_nc_cat=105&amp;_nc_oc=AQlHySgptnu4Re4gONdpFKO4ywc_jMbtCRDAzqAE2aYfftXg4T_mRR-TaXeOGFzmTGc&amp;_nc_ht=scontent.xx&amp;oh=e18305b680a972d48a9153debbe64060&amp;oe=5E82029E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11/19/2019 20:00:31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25400344"/>
                  </a:ext>
                </a:extLst>
              </a:tr>
            </a:tbl>
          </a:graphicData>
        </a:graphic>
      </p:graphicFrame>
      <p:sp>
        <p:nvSpPr>
          <p:cNvPr id="4" name="Text Placeholder 3">
            <a:extLst>
              <a:ext uri="{FF2B5EF4-FFF2-40B4-BE49-F238E27FC236}">
                <a16:creationId xmlns:a16="http://schemas.microsoft.com/office/drawing/2014/main" id="{A1B373D8-0B2F-47C1-A0B3-E9254DB89D34}"/>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985657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1254</Words>
  <Application>Microsoft Office PowerPoint</Application>
  <PresentationFormat>On-screen Show (4:3)</PresentationFormat>
  <Paragraphs>443</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Top Instagram Posts Table | FICOH - 1 of 2</vt:lpstr>
      <vt:lpstr>Instagram Top Instagram Posts Table | FICOH - 2 of 2</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2019-12-09T21:34:49Z</dcterms:created>
  <dcterms:modified xsi:type="dcterms:W3CDTF">2019-12-09T21:35:26Z</dcterms:modified>
</cp:coreProperties>
</file>