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9" r:id="rId23"/>
    <p:sldId id="280" r:id="rId24"/>
    <p:sldId id="281"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43770</c:v>
                </c:pt>
              </c:numCache>
            </c:numRef>
          </c:cat>
          <c:val>
            <c:numRef>
              <c:f>Sheet1!$B$2</c:f>
              <c:numCache>
                <c:formatCode>General</c:formatCode>
                <c:ptCount val="1"/>
                <c:pt idx="0">
                  <c:v>1705</c:v>
                </c:pt>
              </c:numCache>
            </c:numRef>
          </c:val>
          <c:extLst>
            <c:ext xmlns:c16="http://schemas.microsoft.com/office/drawing/2014/chart" uri="{C3380CC4-5D6E-409C-BE32-E72D297353CC}">
              <c16:uniqueId val="{00000000-CF08-4F28-B591-AEBC39320DC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43770</c:v>
                </c:pt>
              </c:numCache>
            </c:numRef>
          </c:cat>
          <c:val>
            <c:numRef>
              <c:f>Sheet1!$C$2</c:f>
              <c:numCache>
                <c:formatCode>General</c:formatCode>
                <c:ptCount val="1"/>
                <c:pt idx="0">
                  <c:v>2469</c:v>
                </c:pt>
              </c:numCache>
            </c:numRef>
          </c:val>
          <c:extLst>
            <c:ext xmlns:c16="http://schemas.microsoft.com/office/drawing/2014/chart" uri="{C3380CC4-5D6E-409C-BE32-E72D297353CC}">
              <c16:uniqueId val="{00000001-CF08-4F28-B591-AEBC39320DC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43770</c:v>
                </c:pt>
              </c:numCache>
            </c:numRef>
          </c:cat>
          <c:val>
            <c:numRef>
              <c:f>Sheet1!$D$2</c:f>
              <c:numCache>
                <c:formatCode>General</c:formatCode>
                <c:ptCount val="1"/>
                <c:pt idx="0">
                  <c:v>1665</c:v>
                </c:pt>
              </c:numCache>
            </c:numRef>
          </c:val>
          <c:extLst>
            <c:ext xmlns:c16="http://schemas.microsoft.com/office/drawing/2014/chart" uri="{C3380CC4-5D6E-409C-BE32-E72D297353CC}">
              <c16:uniqueId val="{00000002-CF08-4F28-B591-AEBC39320DC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43770</c:v>
                </c:pt>
              </c:numCache>
            </c:numRef>
          </c:cat>
          <c:val>
            <c:numRef>
              <c:f>Sheet1!$E$2</c:f>
              <c:numCache>
                <c:formatCode>General</c:formatCode>
                <c:ptCount val="1"/>
                <c:pt idx="0">
                  <c:v>1216</c:v>
                </c:pt>
              </c:numCache>
            </c:numRef>
          </c:val>
          <c:extLst>
            <c:ext xmlns:c16="http://schemas.microsoft.com/office/drawing/2014/chart" uri="{C3380CC4-5D6E-409C-BE32-E72D297353CC}">
              <c16:uniqueId val="{00000003-CF08-4F28-B591-AEBC39320DC1}"/>
            </c:ext>
          </c:extLst>
        </c:ser>
        <c:dLbls>
          <c:showLegendKey val="0"/>
          <c:showVal val="0"/>
          <c:showCatName val="0"/>
          <c:showSerName val="0"/>
          <c:showPercent val="0"/>
          <c:showBubbleSize val="0"/>
        </c:dLbls>
        <c:gapWidth val="219"/>
        <c:overlap val="-27"/>
        <c:axId val="253787296"/>
        <c:axId val="253788280"/>
      </c:barChart>
      <c:dateAx>
        <c:axId val="253787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88280"/>
        <c:crosses val="autoZero"/>
        <c:auto val="1"/>
        <c:lblOffset val="100"/>
        <c:baseTimeUnit val="days"/>
      </c:dateAx>
      <c:valAx>
        <c:axId val="25378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787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6</c:v>
                </c:pt>
                <c:pt idx="3">
                  <c:v>3</c:v>
                </c:pt>
                <c:pt idx="4">
                  <c:v>6</c:v>
                </c:pt>
                <c:pt idx="5">
                  <c:v>-4</c:v>
                </c:pt>
                <c:pt idx="6">
                  <c:v>6</c:v>
                </c:pt>
                <c:pt idx="7">
                  <c:v>-2</c:v>
                </c:pt>
                <c:pt idx="8">
                  <c:v>7</c:v>
                </c:pt>
                <c:pt idx="9">
                  <c:v>47</c:v>
                </c:pt>
                <c:pt idx="10">
                  <c:v>3</c:v>
                </c:pt>
                <c:pt idx="11">
                  <c:v>-1</c:v>
                </c:pt>
              </c:numCache>
            </c:numRef>
          </c:val>
          <c:extLst>
            <c:ext xmlns:c16="http://schemas.microsoft.com/office/drawing/2014/chart" uri="{C3380CC4-5D6E-409C-BE32-E72D297353CC}">
              <c16:uniqueId val="{00000000-306D-472B-9EAA-19F84F8CFACB}"/>
            </c:ext>
          </c:extLst>
        </c:ser>
        <c:dLbls>
          <c:showLegendKey val="0"/>
          <c:showVal val="0"/>
          <c:showCatName val="0"/>
          <c:showSerName val="0"/>
          <c:showPercent val="0"/>
          <c:showBubbleSize val="0"/>
        </c:dLbls>
        <c:gapWidth val="219"/>
        <c:overlap val="-27"/>
        <c:axId val="294150320"/>
        <c:axId val="294150648"/>
      </c:barChart>
      <c:dateAx>
        <c:axId val="294150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50648"/>
        <c:crosses val="autoZero"/>
        <c:auto val="1"/>
        <c:lblOffset val="100"/>
        <c:baseTimeUnit val="months"/>
      </c:dateAx>
      <c:valAx>
        <c:axId val="294150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50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24</c:v>
                </c:pt>
                <c:pt idx="1">
                  <c:v>30</c:v>
                </c:pt>
                <c:pt idx="2">
                  <c:v>34</c:v>
                </c:pt>
                <c:pt idx="3">
                  <c:v>27</c:v>
                </c:pt>
                <c:pt idx="4">
                  <c:v>23</c:v>
                </c:pt>
                <c:pt idx="5">
                  <c:v>21</c:v>
                </c:pt>
                <c:pt idx="6">
                  <c:v>24</c:v>
                </c:pt>
                <c:pt idx="7">
                  <c:v>31</c:v>
                </c:pt>
                <c:pt idx="8">
                  <c:v>25</c:v>
                </c:pt>
                <c:pt idx="9">
                  <c:v>29</c:v>
                </c:pt>
                <c:pt idx="10">
                  <c:v>24</c:v>
                </c:pt>
                <c:pt idx="11">
                  <c:v>30</c:v>
                </c:pt>
              </c:numCache>
            </c:numRef>
          </c:val>
          <c:extLst>
            <c:ext xmlns:c16="http://schemas.microsoft.com/office/drawing/2014/chart" uri="{C3380CC4-5D6E-409C-BE32-E72D297353CC}">
              <c16:uniqueId val="{00000000-7B2A-439A-9E6C-6AA089BBAEB4}"/>
            </c:ext>
          </c:extLst>
        </c:ser>
        <c:dLbls>
          <c:showLegendKey val="0"/>
          <c:showVal val="0"/>
          <c:showCatName val="0"/>
          <c:showSerName val="0"/>
          <c:showPercent val="0"/>
          <c:showBubbleSize val="0"/>
        </c:dLbls>
        <c:gapWidth val="219"/>
        <c:overlap val="-27"/>
        <c:axId val="294148024"/>
        <c:axId val="294148352"/>
      </c:barChart>
      <c:dateAx>
        <c:axId val="294148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48352"/>
        <c:crosses val="autoZero"/>
        <c:auto val="1"/>
        <c:lblOffset val="100"/>
        <c:baseTimeUnit val="months"/>
      </c:dateAx>
      <c:valAx>
        <c:axId val="294148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4148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18915</c:v>
                </c:pt>
                <c:pt idx="1">
                  <c:v>15320</c:v>
                </c:pt>
                <c:pt idx="2">
                  <c:v>15282</c:v>
                </c:pt>
                <c:pt idx="3">
                  <c:v>13609</c:v>
                </c:pt>
                <c:pt idx="4">
                  <c:v>11473</c:v>
                </c:pt>
                <c:pt idx="5">
                  <c:v>23019</c:v>
                </c:pt>
                <c:pt idx="6">
                  <c:v>40691</c:v>
                </c:pt>
                <c:pt idx="7">
                  <c:v>17319</c:v>
                </c:pt>
                <c:pt idx="8">
                  <c:v>18681</c:v>
                </c:pt>
                <c:pt idx="9">
                  <c:v>29161</c:v>
                </c:pt>
                <c:pt idx="10">
                  <c:v>15513</c:v>
                </c:pt>
                <c:pt idx="11">
                  <c:v>2772</c:v>
                </c:pt>
              </c:numCache>
            </c:numRef>
          </c:val>
          <c:extLst>
            <c:ext xmlns:c16="http://schemas.microsoft.com/office/drawing/2014/chart" uri="{C3380CC4-5D6E-409C-BE32-E72D297353CC}">
              <c16:uniqueId val="{00000000-898B-4F03-AAD9-CFD2F96303B0}"/>
            </c:ext>
          </c:extLst>
        </c:ser>
        <c:dLbls>
          <c:showLegendKey val="0"/>
          <c:showVal val="0"/>
          <c:showCatName val="0"/>
          <c:showSerName val="0"/>
          <c:showPercent val="0"/>
          <c:showBubbleSize val="0"/>
        </c:dLbls>
        <c:gapWidth val="219"/>
        <c:overlap val="-27"/>
        <c:axId val="298918072"/>
        <c:axId val="298916760"/>
      </c:barChart>
      <c:dateAx>
        <c:axId val="298918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16760"/>
        <c:crosses val="autoZero"/>
        <c:auto val="1"/>
        <c:lblOffset val="100"/>
        <c:baseTimeUnit val="months"/>
      </c:dateAx>
      <c:valAx>
        <c:axId val="29891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918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2</c:v>
                </c:pt>
                <c:pt idx="2">
                  <c:v>-1</c:v>
                </c:pt>
                <c:pt idx="3">
                  <c:v>0</c:v>
                </c:pt>
                <c:pt idx="4">
                  <c:v>-1</c:v>
                </c:pt>
                <c:pt idx="5">
                  <c:v>0</c:v>
                </c:pt>
                <c:pt idx="6">
                  <c:v>-6</c:v>
                </c:pt>
                <c:pt idx="7">
                  <c:v>4</c:v>
                </c:pt>
                <c:pt idx="8">
                  <c:v>-8</c:v>
                </c:pt>
                <c:pt idx="9">
                  <c:v>2</c:v>
                </c:pt>
                <c:pt idx="10">
                  <c:v>-5</c:v>
                </c:pt>
                <c:pt idx="11">
                  <c:v>0</c:v>
                </c:pt>
              </c:numCache>
            </c:numRef>
          </c:val>
          <c:extLst>
            <c:ext xmlns:c16="http://schemas.microsoft.com/office/drawing/2014/chart" uri="{C3380CC4-5D6E-409C-BE32-E72D297353CC}">
              <c16:uniqueId val="{00000000-AB48-41E7-85FB-3CBF74639569}"/>
            </c:ext>
          </c:extLst>
        </c:ser>
        <c:dLbls>
          <c:showLegendKey val="0"/>
          <c:showVal val="0"/>
          <c:showCatName val="0"/>
          <c:showSerName val="0"/>
          <c:showPercent val="0"/>
          <c:showBubbleSize val="0"/>
        </c:dLbls>
        <c:gapWidth val="219"/>
        <c:overlap val="-27"/>
        <c:axId val="302108728"/>
        <c:axId val="302116600"/>
      </c:barChart>
      <c:dateAx>
        <c:axId val="302108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16600"/>
        <c:crosses val="autoZero"/>
        <c:auto val="1"/>
        <c:lblOffset val="100"/>
        <c:baseTimeUnit val="months"/>
      </c:dateAx>
      <c:valAx>
        <c:axId val="30211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0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1</c:v>
                </c:pt>
                <c:pt idx="1">
                  <c:v>1</c:v>
                </c:pt>
                <c:pt idx="2">
                  <c:v>1</c:v>
                </c:pt>
                <c:pt idx="3">
                  <c:v>1</c:v>
                </c:pt>
                <c:pt idx="4">
                  <c:v>2</c:v>
                </c:pt>
                <c:pt idx="5">
                  <c:v>2</c:v>
                </c:pt>
                <c:pt idx="6">
                  <c:v>2</c:v>
                </c:pt>
                <c:pt idx="7">
                  <c:v>2</c:v>
                </c:pt>
                <c:pt idx="8">
                  <c:v>1</c:v>
                </c:pt>
                <c:pt idx="9">
                  <c:v>3</c:v>
                </c:pt>
                <c:pt idx="10">
                  <c:v>2</c:v>
                </c:pt>
                <c:pt idx="11">
                  <c:v>2</c:v>
                </c:pt>
              </c:numCache>
            </c:numRef>
          </c:val>
          <c:extLst>
            <c:ext xmlns:c16="http://schemas.microsoft.com/office/drawing/2014/chart" uri="{C3380CC4-5D6E-409C-BE32-E72D297353CC}">
              <c16:uniqueId val="{00000000-20C3-4C24-804A-DCD7578773E8}"/>
            </c:ext>
          </c:extLst>
        </c:ser>
        <c:dLbls>
          <c:showLegendKey val="0"/>
          <c:showVal val="0"/>
          <c:showCatName val="0"/>
          <c:showSerName val="0"/>
          <c:showPercent val="0"/>
          <c:showBubbleSize val="0"/>
        </c:dLbls>
        <c:gapWidth val="219"/>
        <c:overlap val="-27"/>
        <c:axId val="302117912"/>
        <c:axId val="302118568"/>
      </c:barChart>
      <c:dateAx>
        <c:axId val="302117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18568"/>
        <c:crosses val="autoZero"/>
        <c:auto val="1"/>
        <c:lblOffset val="100"/>
        <c:baseTimeUnit val="months"/>
      </c:dateAx>
      <c:valAx>
        <c:axId val="302118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11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33</c:v>
                </c:pt>
                <c:pt idx="2">
                  <c:v>17</c:v>
                </c:pt>
                <c:pt idx="3">
                  <c:v>27</c:v>
                </c:pt>
                <c:pt idx="4">
                  <c:v>17</c:v>
                </c:pt>
                <c:pt idx="5">
                  <c:v>22</c:v>
                </c:pt>
                <c:pt idx="6">
                  <c:v>40</c:v>
                </c:pt>
                <c:pt idx="7">
                  <c:v>90</c:v>
                </c:pt>
                <c:pt idx="8">
                  <c:v>108</c:v>
                </c:pt>
                <c:pt idx="9">
                  <c:v>94</c:v>
                </c:pt>
                <c:pt idx="10">
                  <c:v>66</c:v>
                </c:pt>
                <c:pt idx="11">
                  <c:v>8</c:v>
                </c:pt>
              </c:numCache>
            </c:numRef>
          </c:val>
          <c:extLst>
            <c:ext xmlns:c16="http://schemas.microsoft.com/office/drawing/2014/chart" uri="{C3380CC4-5D6E-409C-BE32-E72D297353CC}">
              <c16:uniqueId val="{00000000-611A-4AB7-97DE-6C3F0A5D0171}"/>
            </c:ext>
          </c:extLst>
        </c:ser>
        <c:dLbls>
          <c:showLegendKey val="0"/>
          <c:showVal val="0"/>
          <c:showCatName val="0"/>
          <c:showSerName val="0"/>
          <c:showPercent val="0"/>
          <c:showBubbleSize val="0"/>
        </c:dLbls>
        <c:gapWidth val="219"/>
        <c:overlap val="-27"/>
        <c:axId val="305781128"/>
        <c:axId val="305778176"/>
      </c:barChart>
      <c:dateAx>
        <c:axId val="305781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78176"/>
        <c:crosses val="autoZero"/>
        <c:auto val="1"/>
        <c:lblOffset val="100"/>
        <c:baseTimeUnit val="months"/>
      </c:dateAx>
      <c:valAx>
        <c:axId val="305778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8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34</c:v>
                </c:pt>
                <c:pt idx="1">
                  <c:v>46</c:v>
                </c:pt>
                <c:pt idx="2">
                  <c:v>51</c:v>
                </c:pt>
                <c:pt idx="3">
                  <c:v>35</c:v>
                </c:pt>
                <c:pt idx="4">
                  <c:v>37</c:v>
                </c:pt>
                <c:pt idx="5">
                  <c:v>46</c:v>
                </c:pt>
                <c:pt idx="6">
                  <c:v>29</c:v>
                </c:pt>
                <c:pt idx="7">
                  <c:v>48</c:v>
                </c:pt>
                <c:pt idx="8">
                  <c:v>31</c:v>
                </c:pt>
                <c:pt idx="9">
                  <c:v>81</c:v>
                </c:pt>
                <c:pt idx="10">
                  <c:v>0</c:v>
                </c:pt>
                <c:pt idx="11">
                  <c:v>0</c:v>
                </c:pt>
              </c:numCache>
            </c:numRef>
          </c:val>
          <c:extLst>
            <c:ext xmlns:c16="http://schemas.microsoft.com/office/drawing/2014/chart" uri="{C3380CC4-5D6E-409C-BE32-E72D297353CC}">
              <c16:uniqueId val="{00000000-DC4A-41E6-998A-759C42825709}"/>
            </c:ext>
          </c:extLst>
        </c:ser>
        <c:dLbls>
          <c:showLegendKey val="0"/>
          <c:showVal val="0"/>
          <c:showCatName val="0"/>
          <c:showSerName val="0"/>
          <c:showPercent val="0"/>
          <c:showBubbleSize val="0"/>
        </c:dLbls>
        <c:gapWidth val="219"/>
        <c:overlap val="-27"/>
        <c:axId val="304922536"/>
        <c:axId val="304924176"/>
      </c:barChart>
      <c:dateAx>
        <c:axId val="30492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24176"/>
        <c:crosses val="autoZero"/>
        <c:auto val="1"/>
        <c:lblOffset val="100"/>
        <c:baseTimeUnit val="months"/>
      </c:dateAx>
      <c:valAx>
        <c:axId val="304924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492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Sheet1!$A$2:$A$12</c:f>
              <c:strCache>
                <c:ptCount val="11"/>
                <c:pt idx="0">
                  <c:v>2019-01</c:v>
                </c:pt>
                <c:pt idx="1">
                  <c:v>2019-02</c:v>
                </c:pt>
                <c:pt idx="2">
                  <c:v>2019-03</c:v>
                </c:pt>
                <c:pt idx="3">
                  <c:v>2019-04</c:v>
                </c:pt>
                <c:pt idx="4">
                  <c:v>2019-05</c:v>
                </c:pt>
                <c:pt idx="5">
                  <c:v>2019-06</c:v>
                </c:pt>
                <c:pt idx="6">
                  <c:v>2019-07</c:v>
                </c:pt>
                <c:pt idx="7">
                  <c:v>2019-08</c:v>
                </c:pt>
                <c:pt idx="8">
                  <c:v>2019-09</c:v>
                </c:pt>
                <c:pt idx="9">
                  <c:v>2019-10</c:v>
                </c:pt>
                <c:pt idx="10">
                  <c:v>2019-11</c:v>
                </c:pt>
              </c:strCache>
            </c:strRef>
          </c:cat>
          <c:val>
            <c:numRef>
              <c:f>Sheet1!$B$2:$B$12</c:f>
              <c:numCache>
                <c:formatCode>General</c:formatCode>
                <c:ptCount val="11"/>
                <c:pt idx="0">
                  <c:v>31</c:v>
                </c:pt>
                <c:pt idx="1">
                  <c:v>46</c:v>
                </c:pt>
                <c:pt idx="2">
                  <c:v>51</c:v>
                </c:pt>
                <c:pt idx="3">
                  <c:v>42</c:v>
                </c:pt>
                <c:pt idx="4">
                  <c:v>37</c:v>
                </c:pt>
                <c:pt idx="5">
                  <c:v>47</c:v>
                </c:pt>
                <c:pt idx="6">
                  <c:v>29</c:v>
                </c:pt>
                <c:pt idx="7">
                  <c:v>49</c:v>
                </c:pt>
                <c:pt idx="8">
                  <c:v>40</c:v>
                </c:pt>
                <c:pt idx="9">
                  <c:v>54</c:v>
                </c:pt>
                <c:pt idx="10">
                  <c:v>35</c:v>
                </c:pt>
              </c:numCache>
            </c:numRef>
          </c:val>
          <c:extLst>
            <c:ext xmlns:c16="http://schemas.microsoft.com/office/drawing/2014/chart" uri="{C3380CC4-5D6E-409C-BE32-E72D297353CC}">
              <c16:uniqueId val="{00000000-4756-4E0A-80EC-97336E874314}"/>
            </c:ext>
          </c:extLst>
        </c:ser>
        <c:dLbls>
          <c:showLegendKey val="0"/>
          <c:showVal val="0"/>
          <c:showCatName val="0"/>
          <c:showSerName val="0"/>
          <c:showPercent val="0"/>
          <c:showBubbleSize val="0"/>
        </c:dLbls>
        <c:gapWidth val="219"/>
        <c:overlap val="-27"/>
        <c:axId val="368607288"/>
        <c:axId val="368610896"/>
      </c:barChart>
      <c:catAx>
        <c:axId val="368607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10896"/>
        <c:crosses val="autoZero"/>
        <c:auto val="1"/>
        <c:lblAlgn val="ctr"/>
        <c:lblOffset val="100"/>
        <c:noMultiLvlLbl val="0"/>
      </c:catAx>
      <c:valAx>
        <c:axId val="368610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8607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0</c:v>
                </c:pt>
                <c:pt idx="1">
                  <c:v>-3</c:v>
                </c:pt>
                <c:pt idx="2">
                  <c:v>8</c:v>
                </c:pt>
                <c:pt idx="3">
                  <c:v>5</c:v>
                </c:pt>
                <c:pt idx="4">
                  <c:v>14</c:v>
                </c:pt>
                <c:pt idx="5">
                  <c:v>0</c:v>
                </c:pt>
                <c:pt idx="6">
                  <c:v>70</c:v>
                </c:pt>
                <c:pt idx="7">
                  <c:v>-18</c:v>
                </c:pt>
                <c:pt idx="8">
                  <c:v>13</c:v>
                </c:pt>
                <c:pt idx="9">
                  <c:v>9</c:v>
                </c:pt>
                <c:pt idx="10">
                  <c:v>-4</c:v>
                </c:pt>
                <c:pt idx="11">
                  <c:v>14</c:v>
                </c:pt>
              </c:numCache>
            </c:numRef>
          </c:val>
          <c:extLst>
            <c:ext xmlns:c16="http://schemas.microsoft.com/office/drawing/2014/chart" uri="{C3380CC4-5D6E-409C-BE32-E72D297353CC}">
              <c16:uniqueId val="{00000000-7360-4644-AB7E-804B41BF2FC5}"/>
            </c:ext>
          </c:extLst>
        </c:ser>
        <c:dLbls>
          <c:showLegendKey val="0"/>
          <c:showVal val="0"/>
          <c:showCatName val="0"/>
          <c:showSerName val="0"/>
          <c:showPercent val="0"/>
          <c:showBubbleSize val="0"/>
        </c:dLbls>
        <c:gapWidth val="219"/>
        <c:overlap val="-27"/>
        <c:axId val="377884176"/>
        <c:axId val="377884832"/>
      </c:barChart>
      <c:dateAx>
        <c:axId val="377884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84832"/>
        <c:crosses val="autoZero"/>
        <c:auto val="1"/>
        <c:lblOffset val="100"/>
        <c:baseTimeUnit val="months"/>
      </c:dateAx>
      <c:valAx>
        <c:axId val="377884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84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numCache>
            </c:numRef>
          </c:cat>
          <c:val>
            <c:numRef>
              <c:f>Sheet1!$B$2:$B$13</c:f>
              <c:numCache>
                <c:formatCode>General</c:formatCode>
                <c:ptCount val="12"/>
                <c:pt idx="0">
                  <c:v>29</c:v>
                </c:pt>
                <c:pt idx="1">
                  <c:v>34</c:v>
                </c:pt>
                <c:pt idx="2">
                  <c:v>36</c:v>
                </c:pt>
                <c:pt idx="3">
                  <c:v>31</c:v>
                </c:pt>
                <c:pt idx="4">
                  <c:v>32</c:v>
                </c:pt>
                <c:pt idx="5">
                  <c:v>30</c:v>
                </c:pt>
                <c:pt idx="6">
                  <c:v>36</c:v>
                </c:pt>
                <c:pt idx="7">
                  <c:v>34</c:v>
                </c:pt>
                <c:pt idx="8">
                  <c:v>35</c:v>
                </c:pt>
                <c:pt idx="9">
                  <c:v>38</c:v>
                </c:pt>
                <c:pt idx="10">
                  <c:v>34</c:v>
                </c:pt>
                <c:pt idx="11">
                  <c:v>27</c:v>
                </c:pt>
              </c:numCache>
            </c:numRef>
          </c:val>
          <c:extLst>
            <c:ext xmlns:c16="http://schemas.microsoft.com/office/drawing/2014/chart" uri="{C3380CC4-5D6E-409C-BE32-E72D297353CC}">
              <c16:uniqueId val="{00000000-E46D-4435-A6B3-88C86E7C4086}"/>
            </c:ext>
          </c:extLst>
        </c:ser>
        <c:dLbls>
          <c:showLegendKey val="0"/>
          <c:showVal val="0"/>
          <c:showCatName val="0"/>
          <c:showSerName val="0"/>
          <c:showPercent val="0"/>
          <c:showBubbleSize val="0"/>
        </c:dLbls>
        <c:gapWidth val="219"/>
        <c:overlap val="-27"/>
        <c:axId val="377862856"/>
        <c:axId val="377867120"/>
      </c:barChart>
      <c:dateAx>
        <c:axId val="377862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67120"/>
        <c:crosses val="autoZero"/>
        <c:auto val="1"/>
        <c:lblOffset val="100"/>
        <c:baseTimeUnit val="months"/>
      </c:dateAx>
      <c:valAx>
        <c:axId val="377867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62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A4D27-02CF-46BA-9C73-A4E5847EA941}"/>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C97E75DE-1156-4150-A329-2D28CCC4662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23425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4B098-EF61-4DEA-BB1B-6C5A6556B4E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7D5D3FB2-C662-46F0-B6CD-B2A9B800AE60}"/>
              </a:ext>
            </a:extLst>
          </p:cNvPr>
          <p:cNvGraphicFramePr>
            <a:graphicFrameLocks noGrp="1"/>
          </p:cNvGraphicFramePr>
          <p:nvPr>
            <p:ph type="chart" sz="quarter" idx="13"/>
            <p:extLst>
              <p:ext uri="{D42A27DB-BD31-4B8C-83A1-F6EECF244321}">
                <p14:modId xmlns:p14="http://schemas.microsoft.com/office/powerpoint/2010/main" val="30509219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21F187-8C3F-4AB4-809A-CAAF3B815B79}"/>
              </a:ext>
            </a:extLst>
          </p:cNvPr>
          <p:cNvSpPr>
            <a:spLocks noGrp="1"/>
          </p:cNvSpPr>
          <p:nvPr>
            <p:ph type="body" sz="quarter" idx="14"/>
          </p:nvPr>
        </p:nvSpPr>
        <p:spPr/>
        <p:txBody>
          <a:bodyPr/>
          <a:lstStyle/>
          <a:p>
            <a:r>
              <a:rPr lang="en-US"/>
              <a:t>11/01/2019 - 11/30/2019</a:t>
            </a:r>
          </a:p>
        </p:txBody>
      </p:sp>
      <p:sp>
        <p:nvSpPr>
          <p:cNvPr id="5" name="Footer Placeholder 4">
            <a:extLst>
              <a:ext uri="{FF2B5EF4-FFF2-40B4-BE49-F238E27FC236}">
                <a16:creationId xmlns:a16="http://schemas.microsoft.com/office/drawing/2014/main" id="{519F1A9C-BF48-4926-9CBD-812DC7ED62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21163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B4149-9CA1-480B-88B2-935196C73071}"/>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D2075CEB-3FCB-42DB-8681-96582EE42D84}"/>
              </a:ext>
            </a:extLst>
          </p:cNvPr>
          <p:cNvGraphicFramePr>
            <a:graphicFrameLocks noGrp="1"/>
          </p:cNvGraphicFramePr>
          <p:nvPr>
            <p:ph type="tbl" sz="quarter" idx="13"/>
            <p:extLst>
              <p:ext uri="{D42A27DB-BD31-4B8C-83A1-F6EECF244321}">
                <p14:modId xmlns:p14="http://schemas.microsoft.com/office/powerpoint/2010/main" val="293014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41152698"/>
                    </a:ext>
                  </a:extLst>
                </a:gridCol>
                <a:gridCol w="740664">
                  <a:extLst>
                    <a:ext uri="{9D8B030D-6E8A-4147-A177-3AD203B41FA5}">
                      <a16:colId xmlns:a16="http://schemas.microsoft.com/office/drawing/2014/main" val="1593787083"/>
                    </a:ext>
                  </a:extLst>
                </a:gridCol>
                <a:gridCol w="740664">
                  <a:extLst>
                    <a:ext uri="{9D8B030D-6E8A-4147-A177-3AD203B41FA5}">
                      <a16:colId xmlns:a16="http://schemas.microsoft.com/office/drawing/2014/main" val="3300677655"/>
                    </a:ext>
                  </a:extLst>
                </a:gridCol>
                <a:gridCol w="740664">
                  <a:extLst>
                    <a:ext uri="{9D8B030D-6E8A-4147-A177-3AD203B41FA5}">
                      <a16:colId xmlns:a16="http://schemas.microsoft.com/office/drawing/2014/main" val="3841661377"/>
                    </a:ext>
                  </a:extLst>
                </a:gridCol>
                <a:gridCol w="740664">
                  <a:extLst>
                    <a:ext uri="{9D8B030D-6E8A-4147-A177-3AD203B41FA5}">
                      <a16:colId xmlns:a16="http://schemas.microsoft.com/office/drawing/2014/main" val="1894907183"/>
                    </a:ext>
                  </a:extLst>
                </a:gridCol>
                <a:gridCol w="740664">
                  <a:extLst>
                    <a:ext uri="{9D8B030D-6E8A-4147-A177-3AD203B41FA5}">
                      <a16:colId xmlns:a16="http://schemas.microsoft.com/office/drawing/2014/main" val="1184119912"/>
                    </a:ext>
                  </a:extLst>
                </a:gridCol>
                <a:gridCol w="740664">
                  <a:extLst>
                    <a:ext uri="{9D8B030D-6E8A-4147-A177-3AD203B41FA5}">
                      <a16:colId xmlns:a16="http://schemas.microsoft.com/office/drawing/2014/main" val="1343737296"/>
                    </a:ext>
                  </a:extLst>
                </a:gridCol>
                <a:gridCol w="740664">
                  <a:extLst>
                    <a:ext uri="{9D8B030D-6E8A-4147-A177-3AD203B41FA5}">
                      <a16:colId xmlns:a16="http://schemas.microsoft.com/office/drawing/2014/main" val="454815783"/>
                    </a:ext>
                  </a:extLst>
                </a:gridCol>
                <a:gridCol w="740664">
                  <a:extLst>
                    <a:ext uri="{9D8B030D-6E8A-4147-A177-3AD203B41FA5}">
                      <a16:colId xmlns:a16="http://schemas.microsoft.com/office/drawing/2014/main" val="1408840021"/>
                    </a:ext>
                  </a:extLst>
                </a:gridCol>
                <a:gridCol w="740664">
                  <a:extLst>
                    <a:ext uri="{9D8B030D-6E8A-4147-A177-3AD203B41FA5}">
                      <a16:colId xmlns:a16="http://schemas.microsoft.com/office/drawing/2014/main" val="43474362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80484596"/>
                  </a:ext>
                </a:extLst>
              </a:tr>
              <a:tr h="370840">
                <a:tc>
                  <a:txBody>
                    <a:bodyPr/>
                    <a:lstStyle/>
                    <a:p>
                      <a:r>
                        <a:rPr lang="en-US" sz="1000"/>
                        <a:t>First Insurance Company of Hawaii, LTD</a:t>
                      </a:r>
                    </a:p>
                  </a:txBody>
                  <a:tcPr/>
                </a:tc>
                <a:tc>
                  <a:txBody>
                    <a:bodyPr/>
                    <a:lstStyle/>
                    <a:p>
                      <a:r>
                        <a:rPr lang="en-US" sz="1000"/>
                        <a:t>1705</a:t>
                      </a:r>
                    </a:p>
                  </a:txBody>
                  <a:tcPr/>
                </a:tc>
                <a:tc>
                  <a:txBody>
                    <a:bodyPr/>
                    <a:lstStyle/>
                    <a:p>
                      <a:r>
                        <a:rPr lang="en-US" sz="1000"/>
                        <a:t>3</a:t>
                      </a:r>
                    </a:p>
                  </a:txBody>
                  <a:tcPr/>
                </a:tc>
                <a:tc>
                  <a:txBody>
                    <a:bodyPr/>
                    <a:lstStyle/>
                    <a:p>
                      <a:r>
                        <a:rPr lang="en-US" sz="1000"/>
                        <a:t>13</a:t>
                      </a:r>
                    </a:p>
                  </a:txBody>
                  <a:tcPr/>
                </a:tc>
                <a:tc>
                  <a:txBody>
                    <a:bodyPr/>
                    <a:lstStyle/>
                    <a:p>
                      <a:r>
                        <a:rPr lang="en-US" sz="1000"/>
                        <a:t>320</a:t>
                      </a:r>
                    </a:p>
                  </a:txBody>
                  <a:tcPr/>
                </a:tc>
                <a:tc>
                  <a:txBody>
                    <a:bodyPr/>
                    <a:lstStyle/>
                    <a:p>
                      <a:r>
                        <a:rPr lang="en-US" sz="1000"/>
                        <a:t>13</a:t>
                      </a:r>
                    </a:p>
                  </a:txBody>
                  <a:tcPr/>
                </a:tc>
                <a:tc>
                  <a:txBody>
                    <a:bodyPr/>
                    <a:lstStyle/>
                    <a:p>
                      <a:r>
                        <a:rPr lang="en-US" sz="1000"/>
                        <a:t>14</a:t>
                      </a:r>
                    </a:p>
                  </a:txBody>
                  <a:tcPr/>
                </a:tc>
                <a:tc>
                  <a:txBody>
                    <a:bodyPr/>
                    <a:lstStyle/>
                    <a:p>
                      <a:r>
                        <a:rPr lang="en-US" sz="1000"/>
                        <a:t>0</a:t>
                      </a:r>
                    </a:p>
                  </a:txBody>
                  <a:tcPr/>
                </a:tc>
                <a:tc>
                  <a:txBody>
                    <a:bodyPr/>
                    <a:lstStyle/>
                    <a:p>
                      <a:r>
                        <a:rPr lang="en-US" sz="1000"/>
                        <a:t>1.5674 %</a:t>
                      </a:r>
                    </a:p>
                  </a:txBody>
                  <a:tcPr/>
                </a:tc>
                <a:tc>
                  <a:txBody>
                    <a:bodyPr/>
                    <a:lstStyle/>
                    <a:p>
                      <a:r>
                        <a:rPr lang="en-US" sz="1000"/>
                        <a:t>0.0 %</a:t>
                      </a:r>
                    </a:p>
                  </a:txBody>
                  <a:tcPr/>
                </a:tc>
                <a:extLst>
                  <a:ext uri="{0D108BD9-81ED-4DB2-BD59-A6C34878D82A}">
                    <a16:rowId xmlns:a16="http://schemas.microsoft.com/office/drawing/2014/main" val="3996117227"/>
                  </a:ext>
                </a:extLst>
              </a:tr>
            </a:tbl>
          </a:graphicData>
        </a:graphic>
      </p:graphicFrame>
      <p:sp>
        <p:nvSpPr>
          <p:cNvPr id="4" name="Text Placeholder 3">
            <a:extLst>
              <a:ext uri="{FF2B5EF4-FFF2-40B4-BE49-F238E27FC236}">
                <a16:creationId xmlns:a16="http://schemas.microsoft.com/office/drawing/2014/main" id="{BC050A94-1CF8-4B7E-B18E-62CBF5DA498A}"/>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69556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A43E9-F9D4-4C88-8481-A56960443311}"/>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B0461AAB-62A3-44C2-9D05-BE50B3E9C94A}"/>
              </a:ext>
            </a:extLst>
          </p:cNvPr>
          <p:cNvGraphicFramePr>
            <a:graphicFrameLocks noGrp="1"/>
          </p:cNvGraphicFramePr>
          <p:nvPr>
            <p:ph type="chart" sz="quarter" idx="13"/>
            <p:extLst>
              <p:ext uri="{D42A27DB-BD31-4B8C-83A1-F6EECF244321}">
                <p14:modId xmlns:p14="http://schemas.microsoft.com/office/powerpoint/2010/main" val="2082372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221ECF0-3FF6-4A61-BACD-8744C870B85E}"/>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CF46134-9A70-49D3-85D2-28A363D645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700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A5A78-39AD-4A26-94A9-F706A8BDE2F7}"/>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4727D65E-54C1-4ECF-9D6C-3B449C348691}"/>
              </a:ext>
            </a:extLst>
          </p:cNvPr>
          <p:cNvGraphicFramePr>
            <a:graphicFrameLocks noGrp="1"/>
          </p:cNvGraphicFramePr>
          <p:nvPr>
            <p:ph type="chart" sz="quarter" idx="13"/>
            <p:extLst>
              <p:ext uri="{D42A27DB-BD31-4B8C-83A1-F6EECF244321}">
                <p14:modId xmlns:p14="http://schemas.microsoft.com/office/powerpoint/2010/main" val="33237990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45007A-E942-4DE1-A59B-3FD0DBBC418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60112DF5-5715-4449-8950-086F88D997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57026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B92F3-2DAE-4EC0-8239-06538F01ACD5}"/>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AF6663A3-2A19-4C03-ACC1-DE92A67CACEE}"/>
              </a:ext>
            </a:extLst>
          </p:cNvPr>
          <p:cNvGraphicFramePr>
            <a:graphicFrameLocks noGrp="1"/>
          </p:cNvGraphicFramePr>
          <p:nvPr>
            <p:ph type="chart" sz="quarter" idx="13"/>
            <p:extLst>
              <p:ext uri="{D42A27DB-BD31-4B8C-83A1-F6EECF244321}">
                <p14:modId xmlns:p14="http://schemas.microsoft.com/office/powerpoint/2010/main" val="1924202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3B6DA8-EE71-4AB9-84D2-1BF4AD810D22}"/>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8977345-288D-4871-9B3E-A5688C3F6E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3102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C2354-41F0-48E1-AC61-2CAA9FACF5BE}"/>
              </a:ext>
            </a:extLst>
          </p:cNvPr>
          <p:cNvSpPr>
            <a:spLocks noGrp="1"/>
          </p:cNvSpPr>
          <p:nvPr>
            <p:ph type="title"/>
          </p:nvPr>
        </p:nvSpPr>
        <p:spPr/>
        <p:txBody>
          <a:bodyPr/>
          <a:lstStyle/>
          <a:p>
            <a:r>
              <a:rPr lang="en-US"/>
              <a:t>Facebook Own Posts Table | FICOH</a:t>
            </a:r>
          </a:p>
        </p:txBody>
      </p:sp>
      <p:graphicFrame>
        <p:nvGraphicFramePr>
          <p:cNvPr id="5" name="Table Placeholder 4">
            <a:extLst>
              <a:ext uri="{FF2B5EF4-FFF2-40B4-BE49-F238E27FC236}">
                <a16:creationId xmlns:a16="http://schemas.microsoft.com/office/drawing/2014/main" id="{8957E6A0-01A0-4190-8B05-54110B69233E}"/>
              </a:ext>
            </a:extLst>
          </p:cNvPr>
          <p:cNvGraphicFramePr>
            <a:graphicFrameLocks noGrp="1"/>
          </p:cNvGraphicFramePr>
          <p:nvPr>
            <p:ph type="tbl" sz="quarter" idx="13"/>
            <p:extLst>
              <p:ext uri="{D42A27DB-BD31-4B8C-83A1-F6EECF244321}">
                <p14:modId xmlns:p14="http://schemas.microsoft.com/office/powerpoint/2010/main" val="3380766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79445156"/>
                    </a:ext>
                  </a:extLst>
                </a:gridCol>
                <a:gridCol w="658368">
                  <a:extLst>
                    <a:ext uri="{9D8B030D-6E8A-4147-A177-3AD203B41FA5}">
                      <a16:colId xmlns:a16="http://schemas.microsoft.com/office/drawing/2014/main" val="1556812549"/>
                    </a:ext>
                  </a:extLst>
                </a:gridCol>
                <a:gridCol w="658368">
                  <a:extLst>
                    <a:ext uri="{9D8B030D-6E8A-4147-A177-3AD203B41FA5}">
                      <a16:colId xmlns:a16="http://schemas.microsoft.com/office/drawing/2014/main" val="2565072481"/>
                    </a:ext>
                  </a:extLst>
                </a:gridCol>
                <a:gridCol w="658368">
                  <a:extLst>
                    <a:ext uri="{9D8B030D-6E8A-4147-A177-3AD203B41FA5}">
                      <a16:colId xmlns:a16="http://schemas.microsoft.com/office/drawing/2014/main" val="4205401307"/>
                    </a:ext>
                  </a:extLst>
                </a:gridCol>
                <a:gridCol w="658368">
                  <a:extLst>
                    <a:ext uri="{9D8B030D-6E8A-4147-A177-3AD203B41FA5}">
                      <a16:colId xmlns:a16="http://schemas.microsoft.com/office/drawing/2014/main" val="4029569159"/>
                    </a:ext>
                  </a:extLst>
                </a:gridCol>
                <a:gridCol w="658368">
                  <a:extLst>
                    <a:ext uri="{9D8B030D-6E8A-4147-A177-3AD203B41FA5}">
                      <a16:colId xmlns:a16="http://schemas.microsoft.com/office/drawing/2014/main" val="1049705367"/>
                    </a:ext>
                  </a:extLst>
                </a:gridCol>
                <a:gridCol w="658368">
                  <a:extLst>
                    <a:ext uri="{9D8B030D-6E8A-4147-A177-3AD203B41FA5}">
                      <a16:colId xmlns:a16="http://schemas.microsoft.com/office/drawing/2014/main" val="107861587"/>
                    </a:ext>
                  </a:extLst>
                </a:gridCol>
                <a:gridCol w="658368">
                  <a:extLst>
                    <a:ext uri="{9D8B030D-6E8A-4147-A177-3AD203B41FA5}">
                      <a16:colId xmlns:a16="http://schemas.microsoft.com/office/drawing/2014/main" val="372802602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026675678"/>
                  </a:ext>
                </a:extLst>
              </a:tr>
              <a:tr h="370840">
                <a:tc>
                  <a:txBody>
                    <a:bodyPr/>
                    <a:lstStyle/>
                    <a:p>
                      <a:r>
                        <a:rPr lang="en-US" sz="1000" b="1"/>
                        <a:t>First Insurance Company of Hawaii, LTD - 2019-11-21 20:42:23</a:t>
                      </a:r>
                      <a:r>
                        <a:rPr lang="en-US" sz="1000"/>
                        <a:t>
 Earlier this week, FICOH's Customer Service Queen, Rose Amy I., celebrated her well-deserved retirement with colleagues and friends. Congratulations Rose Amy, and mahalo for 44 years of dedicated service. You will always be a part of #TeamFICOH! 
(Hidden in this album is a #throwbackthursday of Rose Amy in 1991.)</a:t>
                      </a:r>
                    </a:p>
                  </a:txBody>
                  <a:tcPr/>
                </a:tc>
                <a:tc>
                  <a:txBody>
                    <a:bodyPr/>
                    <a:lstStyle/>
                    <a:p>
                      <a:r>
                        <a:rPr lang="en-US" sz="1000"/>
                        <a:t>47</a:t>
                      </a:r>
                    </a:p>
                  </a:txBody>
                  <a:tcPr/>
                </a:tc>
                <a:tc>
                  <a:txBody>
                    <a:bodyPr/>
                    <a:lstStyle/>
                    <a:p>
                      <a:r>
                        <a:rPr lang="en-US" sz="1000"/>
                        <a:t>38</a:t>
                      </a:r>
                    </a:p>
                  </a:txBody>
                  <a:tcPr/>
                </a:tc>
                <a:tc>
                  <a:txBody>
                    <a:bodyPr/>
                    <a:lstStyle/>
                    <a:p>
                      <a:r>
                        <a:rPr lang="en-US" sz="1000"/>
                        <a:t>8</a:t>
                      </a:r>
                    </a:p>
                  </a:txBody>
                  <a:tcPr/>
                </a:tc>
                <a:tc>
                  <a:txBody>
                    <a:bodyPr/>
                    <a:lstStyle/>
                    <a:p>
                      <a:r>
                        <a:rPr lang="en-US" sz="1000"/>
                        <a:t>1</a:t>
                      </a:r>
                    </a:p>
                  </a:txBody>
                  <a:tcPr/>
                </a:tc>
                <a:tc>
                  <a:txBody>
                    <a:bodyPr/>
                    <a:lstStyle/>
                    <a:p>
                      <a:r>
                        <a:rPr lang="en-US" sz="1000"/>
                        <a:t>2.7631 %</a:t>
                      </a:r>
                    </a:p>
                  </a:txBody>
                  <a:tcPr/>
                </a:tc>
                <a:tc>
                  <a:txBody>
                    <a:bodyPr/>
                    <a:lstStyle/>
                    <a:p>
                      <a:r>
                        <a:rPr lang="en-US" sz="1000"/>
                        <a:t>Album</a:t>
                      </a:r>
                    </a:p>
                  </a:txBody>
                  <a:tcPr/>
                </a:tc>
                <a:tc>
                  <a:txBody>
                    <a:bodyPr/>
                    <a:lstStyle/>
                    <a:p>
                      <a:r>
                        <a:rPr lang="en-US" sz="1000"/>
                        <a:t>Highly Unlikely</a:t>
                      </a:r>
                    </a:p>
                  </a:txBody>
                  <a:tcPr/>
                </a:tc>
                <a:extLst>
                  <a:ext uri="{0D108BD9-81ED-4DB2-BD59-A6C34878D82A}">
                    <a16:rowId xmlns:a16="http://schemas.microsoft.com/office/drawing/2014/main" val="1195046945"/>
                  </a:ext>
                </a:extLst>
              </a:tr>
              <a:tr h="370840">
                <a:tc>
                  <a:txBody>
                    <a:bodyPr/>
                    <a:lstStyle/>
                    <a:p>
                      <a:r>
                        <a:rPr lang="en-US" sz="1000" b="1"/>
                        <a:t>First Insurance Company of Hawaii, LTD - 2019-11-25 21:36:47</a:t>
                      </a:r>
                      <a:r>
                        <a:rPr lang="en-US" sz="1000"/>
                        <a:t>
 These orange, red and yellow hues, captured by some of the talented photographers who work at #teamficoh, confirm that the colors of #autumn can be found in #Hawaii! #HappyFall</a:t>
                      </a:r>
                    </a:p>
                  </a:txBody>
                  <a:tcPr/>
                </a:tc>
                <a:tc>
                  <a:txBody>
                    <a:bodyPr/>
                    <a:lstStyle/>
                    <a:p>
                      <a:r>
                        <a:rPr lang="en-US" sz="1000"/>
                        <a:t>45</a:t>
                      </a:r>
                    </a:p>
                  </a:txBody>
                  <a:tcPr/>
                </a:tc>
                <a:tc>
                  <a:txBody>
                    <a:bodyPr/>
                    <a:lstStyle/>
                    <a:p>
                      <a:r>
                        <a:rPr lang="en-US" sz="1000"/>
                        <a:t>42</a:t>
                      </a:r>
                    </a:p>
                  </a:txBody>
                  <a:tcPr/>
                </a:tc>
                <a:tc>
                  <a:txBody>
                    <a:bodyPr/>
                    <a:lstStyle/>
                    <a:p>
                      <a:r>
                        <a:rPr lang="en-US" sz="1000"/>
                        <a:t>0</a:t>
                      </a:r>
                    </a:p>
                  </a:txBody>
                  <a:tcPr/>
                </a:tc>
                <a:tc>
                  <a:txBody>
                    <a:bodyPr/>
                    <a:lstStyle/>
                    <a:p>
                      <a:r>
                        <a:rPr lang="en-US" sz="1000"/>
                        <a:t>3</a:t>
                      </a:r>
                    </a:p>
                  </a:txBody>
                  <a:tcPr/>
                </a:tc>
                <a:tc>
                  <a:txBody>
                    <a:bodyPr/>
                    <a:lstStyle/>
                    <a:p>
                      <a:r>
                        <a:rPr lang="en-US" sz="1000"/>
                        <a:t>2.6408 %</a:t>
                      </a:r>
                    </a:p>
                  </a:txBody>
                  <a:tcPr/>
                </a:tc>
                <a:tc>
                  <a:txBody>
                    <a:bodyPr/>
                    <a:lstStyle/>
                    <a:p>
                      <a:r>
                        <a:rPr lang="en-US" sz="1000"/>
                        <a:t>Photo</a:t>
                      </a:r>
                    </a:p>
                  </a:txBody>
                  <a:tcPr/>
                </a:tc>
                <a:tc>
                  <a:txBody>
                    <a:bodyPr/>
                    <a:lstStyle/>
                    <a:p>
                      <a:r>
                        <a:rPr lang="en-US" sz="1000"/>
                        <a:t>Highly Likely</a:t>
                      </a:r>
                    </a:p>
                  </a:txBody>
                  <a:tcPr/>
                </a:tc>
                <a:extLst>
                  <a:ext uri="{0D108BD9-81ED-4DB2-BD59-A6C34878D82A}">
                    <a16:rowId xmlns:a16="http://schemas.microsoft.com/office/drawing/2014/main" val="3956189859"/>
                  </a:ext>
                </a:extLst>
              </a:tr>
              <a:tr h="370840">
                <a:tc>
                  <a:txBody>
                    <a:bodyPr/>
                    <a:lstStyle/>
                    <a:p>
                      <a:r>
                        <a:rPr lang="en-US" sz="1000" b="1"/>
                        <a:t>First Insurance Company of Hawaii, LTD - 2019-11-12 20:18:38</a:t>
                      </a:r>
                      <a:r>
                        <a:rPr lang="en-US" sz="1000"/>
                        <a:t>
 #TeamFICOH has joined the fight to end Alzheimer's! This past weekend, our associates gathered at Magic Island for the 2019 Oahu Walk. We raised funds for the Alzheimer's Association: Aloha Chapter, and walked in support of a future without this disease.
#ENDALZ #walktoendalzheimers Alzheimer's Association</a:t>
                      </a:r>
                    </a:p>
                  </a:txBody>
                  <a:tcPr/>
                </a:tc>
                <a:tc>
                  <a:txBody>
                    <a:bodyPr/>
                    <a:lstStyle/>
                    <a:p>
                      <a:r>
                        <a:rPr lang="en-US" sz="1000"/>
                        <a:t>39</a:t>
                      </a:r>
                    </a:p>
                  </a:txBody>
                  <a:tcPr/>
                </a:tc>
                <a:tc>
                  <a:txBody>
                    <a:bodyPr/>
                    <a:lstStyle/>
                    <a:p>
                      <a:r>
                        <a:rPr lang="en-US" sz="1000"/>
                        <a:t>39</a:t>
                      </a:r>
                    </a:p>
                  </a:txBody>
                  <a:tcPr/>
                </a:tc>
                <a:tc>
                  <a:txBody>
                    <a:bodyPr/>
                    <a:lstStyle/>
                    <a:p>
                      <a:r>
                        <a:rPr lang="en-US" sz="1000"/>
                        <a:t>0</a:t>
                      </a:r>
                    </a:p>
                  </a:txBody>
                  <a:tcPr/>
                </a:tc>
                <a:tc>
                  <a:txBody>
                    <a:bodyPr/>
                    <a:lstStyle/>
                    <a:p>
                      <a:r>
                        <a:rPr lang="en-US" sz="1000"/>
                        <a:t>0</a:t>
                      </a:r>
                    </a:p>
                  </a:txBody>
                  <a:tcPr/>
                </a:tc>
                <a:tc>
                  <a:txBody>
                    <a:bodyPr/>
                    <a:lstStyle/>
                    <a:p>
                      <a:r>
                        <a:rPr lang="en-US" sz="1000"/>
                        <a:t>2.2874 %</a:t>
                      </a:r>
                    </a:p>
                  </a:txBody>
                  <a:tcPr/>
                </a:tc>
                <a:tc>
                  <a:txBody>
                    <a:bodyPr/>
                    <a:lstStyle/>
                    <a:p>
                      <a:r>
                        <a:rPr lang="en-US" sz="1000"/>
                        <a:t>Album</a:t>
                      </a:r>
                    </a:p>
                  </a:txBody>
                  <a:tcPr/>
                </a:tc>
                <a:tc>
                  <a:txBody>
                    <a:bodyPr/>
                    <a:lstStyle/>
                    <a:p>
                      <a:r>
                        <a:rPr lang="en-US" sz="1000"/>
                        <a:t>Highly Likely</a:t>
                      </a:r>
                    </a:p>
                  </a:txBody>
                  <a:tcPr/>
                </a:tc>
                <a:extLst>
                  <a:ext uri="{0D108BD9-81ED-4DB2-BD59-A6C34878D82A}">
                    <a16:rowId xmlns:a16="http://schemas.microsoft.com/office/drawing/2014/main" val="1953222149"/>
                  </a:ext>
                </a:extLst>
              </a:tr>
            </a:tbl>
          </a:graphicData>
        </a:graphic>
      </p:graphicFrame>
      <p:sp>
        <p:nvSpPr>
          <p:cNvPr id="4" name="Text Placeholder 3">
            <a:extLst>
              <a:ext uri="{FF2B5EF4-FFF2-40B4-BE49-F238E27FC236}">
                <a16:creationId xmlns:a16="http://schemas.microsoft.com/office/drawing/2014/main" id="{E12563FD-7C75-4228-BBFB-7B223AA203D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921226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0B7C9A-EB23-4BD7-88F0-8369EEB96935}"/>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3B0AAE9D-3ED6-4A93-B171-245007C1E927}"/>
              </a:ext>
            </a:extLst>
          </p:cNvPr>
          <p:cNvGraphicFramePr>
            <a:graphicFrameLocks noGrp="1"/>
          </p:cNvGraphicFramePr>
          <p:nvPr>
            <p:ph type="tbl" sz="quarter" idx="13"/>
            <p:extLst>
              <p:ext uri="{D42A27DB-BD31-4B8C-83A1-F6EECF244321}">
                <p14:modId xmlns:p14="http://schemas.microsoft.com/office/powerpoint/2010/main" val="86764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220827520"/>
                    </a:ext>
                  </a:extLst>
                </a:gridCol>
                <a:gridCol w="493776">
                  <a:extLst>
                    <a:ext uri="{9D8B030D-6E8A-4147-A177-3AD203B41FA5}">
                      <a16:colId xmlns:a16="http://schemas.microsoft.com/office/drawing/2014/main" val="2131695275"/>
                    </a:ext>
                  </a:extLst>
                </a:gridCol>
                <a:gridCol w="493776">
                  <a:extLst>
                    <a:ext uri="{9D8B030D-6E8A-4147-A177-3AD203B41FA5}">
                      <a16:colId xmlns:a16="http://schemas.microsoft.com/office/drawing/2014/main" val="3606987589"/>
                    </a:ext>
                  </a:extLst>
                </a:gridCol>
                <a:gridCol w="493776">
                  <a:extLst>
                    <a:ext uri="{9D8B030D-6E8A-4147-A177-3AD203B41FA5}">
                      <a16:colId xmlns:a16="http://schemas.microsoft.com/office/drawing/2014/main" val="462482893"/>
                    </a:ext>
                  </a:extLst>
                </a:gridCol>
                <a:gridCol w="493776">
                  <a:extLst>
                    <a:ext uri="{9D8B030D-6E8A-4147-A177-3AD203B41FA5}">
                      <a16:colId xmlns:a16="http://schemas.microsoft.com/office/drawing/2014/main" val="451581268"/>
                    </a:ext>
                  </a:extLst>
                </a:gridCol>
                <a:gridCol w="493776">
                  <a:extLst>
                    <a:ext uri="{9D8B030D-6E8A-4147-A177-3AD203B41FA5}">
                      <a16:colId xmlns:a16="http://schemas.microsoft.com/office/drawing/2014/main" val="1239745682"/>
                    </a:ext>
                  </a:extLst>
                </a:gridCol>
                <a:gridCol w="493776">
                  <a:extLst>
                    <a:ext uri="{9D8B030D-6E8A-4147-A177-3AD203B41FA5}">
                      <a16:colId xmlns:a16="http://schemas.microsoft.com/office/drawing/2014/main" val="1979310867"/>
                    </a:ext>
                  </a:extLst>
                </a:gridCol>
                <a:gridCol w="493776">
                  <a:extLst>
                    <a:ext uri="{9D8B030D-6E8A-4147-A177-3AD203B41FA5}">
                      <a16:colId xmlns:a16="http://schemas.microsoft.com/office/drawing/2014/main" val="3949598063"/>
                    </a:ext>
                  </a:extLst>
                </a:gridCol>
                <a:gridCol w="493776">
                  <a:extLst>
                    <a:ext uri="{9D8B030D-6E8A-4147-A177-3AD203B41FA5}">
                      <a16:colId xmlns:a16="http://schemas.microsoft.com/office/drawing/2014/main" val="3004076405"/>
                    </a:ext>
                  </a:extLst>
                </a:gridCol>
                <a:gridCol w="493776">
                  <a:extLst>
                    <a:ext uri="{9D8B030D-6E8A-4147-A177-3AD203B41FA5}">
                      <a16:colId xmlns:a16="http://schemas.microsoft.com/office/drawing/2014/main" val="2006192298"/>
                    </a:ext>
                  </a:extLst>
                </a:gridCol>
                <a:gridCol w="493776">
                  <a:extLst>
                    <a:ext uri="{9D8B030D-6E8A-4147-A177-3AD203B41FA5}">
                      <a16:colId xmlns:a16="http://schemas.microsoft.com/office/drawing/2014/main" val="3255159005"/>
                    </a:ext>
                  </a:extLst>
                </a:gridCol>
                <a:gridCol w="493776">
                  <a:extLst>
                    <a:ext uri="{9D8B030D-6E8A-4147-A177-3AD203B41FA5}">
                      <a16:colId xmlns:a16="http://schemas.microsoft.com/office/drawing/2014/main" val="1031727010"/>
                    </a:ext>
                  </a:extLst>
                </a:gridCol>
                <a:gridCol w="493776">
                  <a:extLst>
                    <a:ext uri="{9D8B030D-6E8A-4147-A177-3AD203B41FA5}">
                      <a16:colId xmlns:a16="http://schemas.microsoft.com/office/drawing/2014/main" val="144112786"/>
                    </a:ext>
                  </a:extLst>
                </a:gridCol>
                <a:gridCol w="493776">
                  <a:extLst>
                    <a:ext uri="{9D8B030D-6E8A-4147-A177-3AD203B41FA5}">
                      <a16:colId xmlns:a16="http://schemas.microsoft.com/office/drawing/2014/main" val="33381699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70310635"/>
                  </a:ext>
                </a:extLst>
              </a:tr>
              <a:tr h="370840">
                <a:tc>
                  <a:txBody>
                    <a:bodyPr/>
                    <a:lstStyle/>
                    <a:p>
                      <a:r>
                        <a:rPr lang="en-US" sz="1000"/>
                        <a:t>First Insurance HI</a:t>
                      </a:r>
                    </a:p>
                  </a:txBody>
                  <a:tcPr/>
                </a:tc>
                <a:tc>
                  <a:txBody>
                    <a:bodyPr/>
                    <a:lstStyle/>
                    <a:p>
                      <a:r>
                        <a:rPr lang="en-US" sz="1000"/>
                        <a:t>1216</a:t>
                      </a:r>
                    </a:p>
                  </a:txBody>
                  <a:tcPr/>
                </a:tc>
                <a:tc>
                  <a:txBody>
                    <a:bodyPr/>
                    <a:lstStyle/>
                    <a:p>
                      <a:r>
                        <a:rPr lang="en-US" sz="1000"/>
                        <a:t>-5</a:t>
                      </a:r>
                    </a:p>
                  </a:txBody>
                  <a:tcPr/>
                </a:tc>
                <a:tc>
                  <a:txBody>
                    <a:bodyPr/>
                    <a:lstStyle/>
                    <a:p>
                      <a:r>
                        <a:rPr lang="en-US" sz="1000"/>
                        <a:t>15</a:t>
                      </a:r>
                    </a:p>
                  </a:txBody>
                  <a:tcPr/>
                </a:tc>
                <a:tc>
                  <a:txBody>
                    <a:bodyPr/>
                    <a:lstStyle/>
                    <a:p>
                      <a:r>
                        <a:rPr lang="en-US" sz="1000"/>
                        <a:t>14</a:t>
                      </a:r>
                    </a:p>
                  </a:txBody>
                  <a:tcPr/>
                </a:tc>
                <a:tc>
                  <a:txBody>
                    <a:bodyPr/>
                    <a:lstStyle/>
                    <a:p>
                      <a:r>
                        <a:rPr lang="en-US" sz="1000"/>
                        <a:t>0</a:t>
                      </a:r>
                    </a:p>
                  </a:txBody>
                  <a:tcPr/>
                </a:tc>
                <a:tc>
                  <a:txBody>
                    <a:bodyPr/>
                    <a:lstStyle/>
                    <a:p>
                      <a:r>
                        <a:rPr lang="en-US" sz="1000"/>
                        <a:t>1</a:t>
                      </a:r>
                    </a:p>
                  </a:txBody>
                  <a:tcPr/>
                </a:tc>
                <a:tc>
                  <a:txBody>
                    <a:bodyPr/>
                    <a:lstStyle/>
                    <a:p>
                      <a:r>
                        <a:rPr lang="en-US" sz="1000"/>
                        <a:t>3</a:t>
                      </a:r>
                    </a:p>
                  </a:txBody>
                  <a:tcPr/>
                </a:tc>
                <a:tc>
                  <a:txBody>
                    <a:bodyPr/>
                    <a:lstStyle/>
                    <a:p>
                      <a:r>
                        <a:rPr lang="en-US" sz="1000"/>
                        <a:t>3</a:t>
                      </a:r>
                    </a:p>
                  </a:txBody>
                  <a:tcPr/>
                </a:tc>
                <a:tc>
                  <a:txBody>
                    <a:bodyPr/>
                    <a:lstStyle/>
                    <a:p>
                      <a:r>
                        <a:rPr lang="en-US" sz="1000"/>
                        <a:t>34</a:t>
                      </a:r>
                    </a:p>
                  </a:txBody>
                  <a:tcPr/>
                </a:tc>
                <a:tc>
                  <a:txBody>
                    <a:bodyPr/>
                    <a:lstStyle/>
                    <a:p>
                      <a:r>
                        <a:rPr lang="en-US" sz="1000"/>
                        <a:t>1</a:t>
                      </a:r>
                    </a:p>
                  </a:txBody>
                  <a:tcPr/>
                </a:tc>
                <a:tc>
                  <a:txBody>
                    <a:bodyPr/>
                    <a:lstStyle/>
                    <a:p>
                      <a:r>
                        <a:rPr lang="en-US" sz="1000"/>
                        <a:t>2</a:t>
                      </a:r>
                    </a:p>
                  </a:txBody>
                  <a:tcPr/>
                </a:tc>
                <a:tc>
                  <a:txBody>
                    <a:bodyPr/>
                    <a:lstStyle/>
                    <a:p>
                      <a:r>
                        <a:rPr lang="en-US" sz="1000"/>
                        <a:t>0.2228 %</a:t>
                      </a:r>
                    </a:p>
                  </a:txBody>
                  <a:tcPr/>
                </a:tc>
                <a:tc>
                  <a:txBody>
                    <a:bodyPr/>
                    <a:lstStyle/>
                    <a:p>
                      <a:r>
                        <a:rPr lang="en-US" sz="1000"/>
                        <a:t>0.0 %</a:t>
                      </a:r>
                    </a:p>
                  </a:txBody>
                  <a:tcPr/>
                </a:tc>
                <a:extLst>
                  <a:ext uri="{0D108BD9-81ED-4DB2-BD59-A6C34878D82A}">
                    <a16:rowId xmlns:a16="http://schemas.microsoft.com/office/drawing/2014/main" val="153231098"/>
                  </a:ext>
                </a:extLst>
              </a:tr>
            </a:tbl>
          </a:graphicData>
        </a:graphic>
      </p:graphicFrame>
      <p:sp>
        <p:nvSpPr>
          <p:cNvPr id="4" name="Text Placeholder 3">
            <a:extLst>
              <a:ext uri="{FF2B5EF4-FFF2-40B4-BE49-F238E27FC236}">
                <a16:creationId xmlns:a16="http://schemas.microsoft.com/office/drawing/2014/main" id="{82AF3047-2828-4D18-A3FD-9C4E4E314A79}"/>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316763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418FA-9066-4BDB-B1DC-D34EB0D24A89}"/>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D9D78CC4-53B3-4E66-9D6F-72620D7E2746}"/>
              </a:ext>
            </a:extLst>
          </p:cNvPr>
          <p:cNvGraphicFramePr>
            <a:graphicFrameLocks noGrp="1"/>
          </p:cNvGraphicFramePr>
          <p:nvPr>
            <p:ph type="chart" sz="quarter" idx="13"/>
            <p:extLst>
              <p:ext uri="{D42A27DB-BD31-4B8C-83A1-F6EECF244321}">
                <p14:modId xmlns:p14="http://schemas.microsoft.com/office/powerpoint/2010/main" val="3068408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D2ED02-EF74-455C-B9E2-0BAC35504F7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C020B284-9325-4401-AF5B-2966743E76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44503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015AD-2AD4-4679-8965-73C4BBD8F980}"/>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8F0E305C-FE20-4CF9-98BA-B669D23D5238}"/>
              </a:ext>
            </a:extLst>
          </p:cNvPr>
          <p:cNvGraphicFramePr>
            <a:graphicFrameLocks noGrp="1"/>
          </p:cNvGraphicFramePr>
          <p:nvPr>
            <p:ph type="chart" sz="quarter" idx="13"/>
            <p:extLst>
              <p:ext uri="{D42A27DB-BD31-4B8C-83A1-F6EECF244321}">
                <p14:modId xmlns:p14="http://schemas.microsoft.com/office/powerpoint/2010/main" val="18069756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FEB1B7B-09E5-4CE5-B135-97A6A8A6A070}"/>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CCA84A1-E8AA-446B-989F-725EBF8DDA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05981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DAC9A-4FAA-4B57-87F2-E861508792F2}"/>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08835315-5E1A-4CCC-8755-08563F495690}"/>
              </a:ext>
            </a:extLst>
          </p:cNvPr>
          <p:cNvGraphicFramePr>
            <a:graphicFrameLocks noGrp="1"/>
          </p:cNvGraphicFramePr>
          <p:nvPr>
            <p:ph type="tbl" sz="quarter" idx="13"/>
            <p:extLst>
              <p:ext uri="{D42A27DB-BD31-4B8C-83A1-F6EECF244321}">
                <p14:modId xmlns:p14="http://schemas.microsoft.com/office/powerpoint/2010/main" val="23582628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45903126"/>
                    </a:ext>
                  </a:extLst>
                </a:gridCol>
                <a:gridCol w="411480">
                  <a:extLst>
                    <a:ext uri="{9D8B030D-6E8A-4147-A177-3AD203B41FA5}">
                      <a16:colId xmlns:a16="http://schemas.microsoft.com/office/drawing/2014/main" val="1800883375"/>
                    </a:ext>
                  </a:extLst>
                </a:gridCol>
                <a:gridCol w="822960">
                  <a:extLst>
                    <a:ext uri="{9D8B030D-6E8A-4147-A177-3AD203B41FA5}">
                      <a16:colId xmlns:a16="http://schemas.microsoft.com/office/drawing/2014/main" val="1650233905"/>
                    </a:ext>
                  </a:extLst>
                </a:gridCol>
                <a:gridCol w="822960">
                  <a:extLst>
                    <a:ext uri="{9D8B030D-6E8A-4147-A177-3AD203B41FA5}">
                      <a16:colId xmlns:a16="http://schemas.microsoft.com/office/drawing/2014/main" val="2823959819"/>
                    </a:ext>
                  </a:extLst>
                </a:gridCol>
                <a:gridCol w="822960">
                  <a:extLst>
                    <a:ext uri="{9D8B030D-6E8A-4147-A177-3AD203B41FA5}">
                      <a16:colId xmlns:a16="http://schemas.microsoft.com/office/drawing/2014/main" val="32268675"/>
                    </a:ext>
                  </a:extLst>
                </a:gridCol>
                <a:gridCol w="822960">
                  <a:extLst>
                    <a:ext uri="{9D8B030D-6E8A-4147-A177-3AD203B41FA5}">
                      <a16:colId xmlns:a16="http://schemas.microsoft.com/office/drawing/2014/main" val="2707500584"/>
                    </a:ext>
                  </a:extLst>
                </a:gridCol>
                <a:gridCol w="822960">
                  <a:extLst>
                    <a:ext uri="{9D8B030D-6E8A-4147-A177-3AD203B41FA5}">
                      <a16:colId xmlns:a16="http://schemas.microsoft.com/office/drawing/2014/main" val="2312019885"/>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169825782"/>
                  </a:ext>
                </a:extLst>
              </a:tr>
              <a:tr h="370840">
                <a:tc>
                  <a:txBody>
                    <a:bodyPr/>
                    <a:lstStyle/>
                    <a:p>
                      <a:r>
                        <a:rPr lang="en-US" sz="1000" b="1"/>
                        <a:t>@FirstInsHI - 2019-11-18 15:40:04</a:t>
                      </a:r>
                      <a:r>
                        <a:rPr lang="en-US" sz="1000"/>
                        <a:t>
 This past weekend, #TeamFICOH volunteers had the chance to cook for and serve lunch to the families of @RonaldHouseHI. RMHC-HI offers a home-away-from-home to families who have a seriously ill or injured child receiving specialized medical treatment on Oahu. Mahalo for having us! https://t.co/5tgNHot30i</a:t>
                      </a:r>
                    </a:p>
                  </a:txBody>
                  <a:tcPr/>
                </a:tc>
                <a:tc>
                  <a:txBody>
                    <a:bodyPr/>
                    <a:lstStyle/>
                    <a:p>
                      <a:r>
                        <a:rPr lang="en-US" sz="1000"/>
                        <a:t>11/22/2019 13:13:40</a:t>
                      </a:r>
                    </a:p>
                  </a:txBody>
                  <a:tcPr/>
                </a:tc>
                <a:tc>
                  <a:txBody>
                    <a:bodyPr/>
                    <a:lstStyle/>
                    <a:p>
                      <a:r>
                        <a:rPr lang="en-US" sz="1000"/>
                        <a:t>No</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0.6557 %</a:t>
                      </a:r>
                    </a:p>
                  </a:txBody>
                  <a:tcPr/>
                </a:tc>
                <a:extLst>
                  <a:ext uri="{0D108BD9-81ED-4DB2-BD59-A6C34878D82A}">
                    <a16:rowId xmlns:a16="http://schemas.microsoft.com/office/drawing/2014/main" val="3966494314"/>
                  </a:ext>
                </a:extLst>
              </a:tr>
              <a:tr h="370840">
                <a:tc>
                  <a:txBody>
                    <a:bodyPr/>
                    <a:lstStyle/>
                    <a:p>
                      <a:r>
                        <a:rPr lang="en-US" sz="1000" b="1"/>
                        <a:t>@FirstInsHI - 2019-11-19 18:35:13</a:t>
                      </a:r>
                      <a:r>
                        <a:rPr lang="en-US" sz="1000"/>
                        <a:t>
 Earlier this month, FICOH’s 2019 ELP team wrapped up their eight-month long project with a presentation to executives from across the #TokioMarine Group. #TeamFICOH was one of 13 teams representing group companies in North America, South America, and Asia. Congratulations! https://t.co/gdkjq71tqp</a:t>
                      </a:r>
                    </a:p>
                  </a:txBody>
                  <a:tcPr/>
                </a:tc>
                <a:tc>
                  <a:txBody>
                    <a:bodyPr/>
                    <a:lstStyle/>
                    <a:p>
                      <a:r>
                        <a:rPr lang="en-US" sz="1000"/>
                        <a:t>11/21/2019 01:13:29</a:t>
                      </a:r>
                    </a:p>
                  </a:txBody>
                  <a:tcPr/>
                </a:tc>
                <a:tc>
                  <a:txBody>
                    <a:bodyPr/>
                    <a:lstStyle/>
                    <a:p>
                      <a:r>
                        <a:rPr lang="en-US" sz="1000"/>
                        <a:t>No</a:t>
                      </a:r>
                    </a:p>
                  </a:txBody>
                  <a:tcPr/>
                </a:tc>
                <a:tc>
                  <a:txBody>
                    <a:bodyPr/>
                    <a:lstStyle/>
                    <a:p>
                      <a:r>
                        <a:rPr lang="en-US" sz="1000"/>
                        <a:t>1</a:t>
                      </a:r>
                    </a:p>
                  </a:txBody>
                  <a:tcPr/>
                </a:tc>
                <a:tc>
                  <a:txBody>
                    <a:bodyPr/>
                    <a:lstStyle/>
                    <a:p>
                      <a:r>
                        <a:rPr lang="en-US" sz="1000"/>
                        <a:t>4</a:t>
                      </a:r>
                    </a:p>
                  </a:txBody>
                  <a:tcPr/>
                </a:tc>
                <a:tc>
                  <a:txBody>
                    <a:bodyPr/>
                    <a:lstStyle/>
                    <a:p>
                      <a:r>
                        <a:rPr lang="en-US" sz="1000"/>
                        <a:t>1</a:t>
                      </a:r>
                    </a:p>
                  </a:txBody>
                  <a:tcPr/>
                </a:tc>
                <a:tc>
                  <a:txBody>
                    <a:bodyPr/>
                    <a:lstStyle/>
                    <a:p>
                      <a:r>
                        <a:rPr lang="en-US" sz="1000"/>
                        <a:t>0.4922 %</a:t>
                      </a:r>
                    </a:p>
                  </a:txBody>
                  <a:tcPr/>
                </a:tc>
                <a:extLst>
                  <a:ext uri="{0D108BD9-81ED-4DB2-BD59-A6C34878D82A}">
                    <a16:rowId xmlns:a16="http://schemas.microsoft.com/office/drawing/2014/main" val="3599185843"/>
                  </a:ext>
                </a:extLst>
              </a:tr>
              <a:tr h="370840">
                <a:tc>
                  <a:txBody>
                    <a:bodyPr/>
                    <a:lstStyle/>
                    <a:p>
                      <a:r>
                        <a:rPr lang="en-US" sz="1000" b="1"/>
                        <a:t>@FirstInsHI - 2019-11-12 15:43:12</a:t>
                      </a:r>
                      <a:r>
                        <a:rPr lang="en-US" sz="1000"/>
                        <a:t>
 #TeamFICOH had a blast at the 2019 Oahu Walk to End Alzheimer’s this past weekend. Our associates raised over funds in support of @AlzheimersAloha, and walked in support of the fight for a future without Alzheimer’s disease. 💜 #ENDALZ https://t.co/Nvp0LV6Ft4</a:t>
                      </a:r>
                    </a:p>
                  </a:txBody>
                  <a:tcPr/>
                </a:tc>
                <a:tc>
                  <a:txBody>
                    <a:bodyPr/>
                    <a:lstStyle/>
                    <a:p>
                      <a:r>
                        <a:rPr lang="en-US" sz="1000"/>
                        <a:t>11/15/2019 01:13:42</a:t>
                      </a:r>
                    </a:p>
                  </a:txBody>
                  <a:tcPr/>
                </a:tc>
                <a:tc>
                  <a:txBody>
                    <a:bodyPr/>
                    <a:lstStyle/>
                    <a:p>
                      <a:r>
                        <a:rPr lang="en-US" sz="1000"/>
                        <a:t>No</a:t>
                      </a:r>
                    </a:p>
                  </a:txBody>
                  <a:tcPr/>
                </a:tc>
                <a:tc>
                  <a:txBody>
                    <a:bodyPr/>
                    <a:lstStyle/>
                    <a:p>
                      <a:r>
                        <a:rPr lang="en-US" sz="1000"/>
                        <a:t>1</a:t>
                      </a:r>
                    </a:p>
                  </a:txBody>
                  <a:tcPr/>
                </a:tc>
                <a:tc>
                  <a:txBody>
                    <a:bodyPr/>
                    <a:lstStyle/>
                    <a:p>
                      <a:r>
                        <a:rPr lang="en-US" sz="1000"/>
                        <a:t>5</a:t>
                      </a:r>
                    </a:p>
                  </a:txBody>
                  <a:tcPr/>
                </a:tc>
                <a:tc>
                  <a:txBody>
                    <a:bodyPr/>
                    <a:lstStyle/>
                    <a:p>
                      <a:r>
                        <a:rPr lang="en-US" sz="1000"/>
                        <a:t>0</a:t>
                      </a:r>
                    </a:p>
                  </a:txBody>
                  <a:tcPr/>
                </a:tc>
                <a:tc>
                  <a:txBody>
                    <a:bodyPr/>
                    <a:lstStyle/>
                    <a:p>
                      <a:r>
                        <a:rPr lang="en-US" sz="1000"/>
                        <a:t>0.4918 %</a:t>
                      </a:r>
                    </a:p>
                  </a:txBody>
                  <a:tcPr/>
                </a:tc>
                <a:extLst>
                  <a:ext uri="{0D108BD9-81ED-4DB2-BD59-A6C34878D82A}">
                    <a16:rowId xmlns:a16="http://schemas.microsoft.com/office/drawing/2014/main" val="2370992069"/>
                  </a:ext>
                </a:extLst>
              </a:tr>
            </a:tbl>
          </a:graphicData>
        </a:graphic>
      </p:graphicFrame>
      <p:sp>
        <p:nvSpPr>
          <p:cNvPr id="4" name="Text Placeholder 3">
            <a:extLst>
              <a:ext uri="{FF2B5EF4-FFF2-40B4-BE49-F238E27FC236}">
                <a16:creationId xmlns:a16="http://schemas.microsoft.com/office/drawing/2014/main" id="{984F7233-0C01-47D3-BE94-5DD9352BB8EF}"/>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3523869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1506BA-0082-408A-8154-356BCC0A791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1458685-B090-4BF7-8C78-A77A92B21EB4}"/>
              </a:ext>
            </a:extLst>
          </p:cNvPr>
          <p:cNvGraphicFramePr>
            <a:graphicFrameLocks noGrp="1"/>
          </p:cNvGraphicFramePr>
          <p:nvPr>
            <p:ph type="tbl" sz="quarter" idx="13"/>
            <p:extLst>
              <p:ext uri="{D42A27DB-BD31-4B8C-83A1-F6EECF244321}">
                <p14:modId xmlns:p14="http://schemas.microsoft.com/office/powerpoint/2010/main" val="502081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87552">
                  <a:extLst>
                    <a:ext uri="{9D8B030D-6E8A-4147-A177-3AD203B41FA5}">
                      <a16:colId xmlns:a16="http://schemas.microsoft.com/office/drawing/2014/main" val="390094155"/>
                    </a:ext>
                  </a:extLst>
                </a:gridCol>
                <a:gridCol w="452628">
                  <a:extLst>
                    <a:ext uri="{9D8B030D-6E8A-4147-A177-3AD203B41FA5}">
                      <a16:colId xmlns:a16="http://schemas.microsoft.com/office/drawing/2014/main" val="1101971103"/>
                    </a:ext>
                  </a:extLst>
                </a:gridCol>
                <a:gridCol w="452628">
                  <a:extLst>
                    <a:ext uri="{9D8B030D-6E8A-4147-A177-3AD203B41FA5}">
                      <a16:colId xmlns:a16="http://schemas.microsoft.com/office/drawing/2014/main" val="3541510383"/>
                    </a:ext>
                  </a:extLst>
                </a:gridCol>
                <a:gridCol w="452628">
                  <a:extLst>
                    <a:ext uri="{9D8B030D-6E8A-4147-A177-3AD203B41FA5}">
                      <a16:colId xmlns:a16="http://schemas.microsoft.com/office/drawing/2014/main" val="1965702181"/>
                    </a:ext>
                  </a:extLst>
                </a:gridCol>
                <a:gridCol w="452628">
                  <a:extLst>
                    <a:ext uri="{9D8B030D-6E8A-4147-A177-3AD203B41FA5}">
                      <a16:colId xmlns:a16="http://schemas.microsoft.com/office/drawing/2014/main" val="912248094"/>
                    </a:ext>
                  </a:extLst>
                </a:gridCol>
                <a:gridCol w="452628">
                  <a:extLst>
                    <a:ext uri="{9D8B030D-6E8A-4147-A177-3AD203B41FA5}">
                      <a16:colId xmlns:a16="http://schemas.microsoft.com/office/drawing/2014/main" val="523316334"/>
                    </a:ext>
                  </a:extLst>
                </a:gridCol>
                <a:gridCol w="452628">
                  <a:extLst>
                    <a:ext uri="{9D8B030D-6E8A-4147-A177-3AD203B41FA5}">
                      <a16:colId xmlns:a16="http://schemas.microsoft.com/office/drawing/2014/main" val="4050487312"/>
                    </a:ext>
                  </a:extLst>
                </a:gridCol>
                <a:gridCol w="452628">
                  <a:extLst>
                    <a:ext uri="{9D8B030D-6E8A-4147-A177-3AD203B41FA5}">
                      <a16:colId xmlns:a16="http://schemas.microsoft.com/office/drawing/2014/main" val="2629698690"/>
                    </a:ext>
                  </a:extLst>
                </a:gridCol>
                <a:gridCol w="452628">
                  <a:extLst>
                    <a:ext uri="{9D8B030D-6E8A-4147-A177-3AD203B41FA5}">
                      <a16:colId xmlns:a16="http://schemas.microsoft.com/office/drawing/2014/main" val="1019515972"/>
                    </a:ext>
                  </a:extLst>
                </a:gridCol>
                <a:gridCol w="452628">
                  <a:extLst>
                    <a:ext uri="{9D8B030D-6E8A-4147-A177-3AD203B41FA5}">
                      <a16:colId xmlns:a16="http://schemas.microsoft.com/office/drawing/2014/main" val="2001198135"/>
                    </a:ext>
                  </a:extLst>
                </a:gridCol>
                <a:gridCol w="452628">
                  <a:extLst>
                    <a:ext uri="{9D8B030D-6E8A-4147-A177-3AD203B41FA5}">
                      <a16:colId xmlns:a16="http://schemas.microsoft.com/office/drawing/2014/main" val="3813243433"/>
                    </a:ext>
                  </a:extLst>
                </a:gridCol>
                <a:gridCol w="452628">
                  <a:extLst>
                    <a:ext uri="{9D8B030D-6E8A-4147-A177-3AD203B41FA5}">
                      <a16:colId xmlns:a16="http://schemas.microsoft.com/office/drawing/2014/main" val="565895810"/>
                    </a:ext>
                  </a:extLst>
                </a:gridCol>
                <a:gridCol w="452628">
                  <a:extLst>
                    <a:ext uri="{9D8B030D-6E8A-4147-A177-3AD203B41FA5}">
                      <a16:colId xmlns:a16="http://schemas.microsoft.com/office/drawing/2014/main" val="3484837368"/>
                    </a:ext>
                  </a:extLst>
                </a:gridCol>
                <a:gridCol w="452628">
                  <a:extLst>
                    <a:ext uri="{9D8B030D-6E8A-4147-A177-3AD203B41FA5}">
                      <a16:colId xmlns:a16="http://schemas.microsoft.com/office/drawing/2014/main" val="1474728619"/>
                    </a:ext>
                  </a:extLst>
                </a:gridCol>
                <a:gridCol w="452628">
                  <a:extLst>
                    <a:ext uri="{9D8B030D-6E8A-4147-A177-3AD203B41FA5}">
                      <a16:colId xmlns:a16="http://schemas.microsoft.com/office/drawing/2014/main" val="2038553045"/>
                    </a:ext>
                  </a:extLst>
                </a:gridCol>
                <a:gridCol w="452628">
                  <a:extLst>
                    <a:ext uri="{9D8B030D-6E8A-4147-A177-3AD203B41FA5}">
                      <a16:colId xmlns:a16="http://schemas.microsoft.com/office/drawing/2014/main" val="3724314805"/>
                    </a:ext>
                  </a:extLst>
                </a:gridCol>
                <a:gridCol w="452628">
                  <a:extLst>
                    <a:ext uri="{9D8B030D-6E8A-4147-A177-3AD203B41FA5}">
                      <a16:colId xmlns:a16="http://schemas.microsoft.com/office/drawing/2014/main" val="293845810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Post Likes</a:t>
                      </a:r>
                    </a:p>
                  </a:txBody>
                  <a:tcPr/>
                </a:tc>
                <a:tc>
                  <a:txBody>
                    <a:bodyPr/>
                    <a:lstStyle/>
                    <a:p>
                      <a:r>
                        <a:rPr lang="en-US" sz="1000"/>
                        <a:t>Avg. Post Likes</a:t>
                      </a:r>
                    </a:p>
                  </a:txBody>
                  <a:tcPr/>
                </a:tc>
                <a:tc>
                  <a:txBody>
                    <a:bodyPr/>
                    <a:lstStyle/>
                    <a:p>
                      <a:r>
                        <a:rPr lang="en-US" sz="1000"/>
                        <a:t>Post Comments</a:t>
                      </a:r>
                    </a:p>
                  </a:txBody>
                  <a:tcPr/>
                </a:tc>
                <a:tc>
                  <a:txBody>
                    <a:bodyPr/>
                    <a:lstStyle/>
                    <a:p>
                      <a:r>
                        <a:rPr lang="en-US" sz="1000"/>
                        <a:t>Avg. Post Comments</a:t>
                      </a:r>
                    </a:p>
                  </a:txBody>
                  <a:tcPr/>
                </a:tc>
                <a:tc>
                  <a:txBody>
                    <a:bodyPr/>
                    <a:lstStyle/>
                    <a:p>
                      <a:r>
                        <a:rPr lang="en-US" sz="1000"/>
                        <a:t>Post Shares</a:t>
                      </a:r>
                    </a:p>
                  </a:txBody>
                  <a:tcPr/>
                </a:tc>
                <a:tc>
                  <a:txBody>
                    <a:bodyPr/>
                    <a:lstStyle/>
                    <a:p>
                      <a:r>
                        <a:rPr lang="en-US" sz="1000"/>
                        <a:t>Avg. Post Shares</a:t>
                      </a:r>
                    </a:p>
                  </a:txBody>
                  <a:tcPr/>
                </a:tc>
                <a:tc>
                  <a:txBody>
                    <a:bodyPr/>
                    <a:lstStyle/>
                    <a:p>
                      <a:r>
                        <a:rPr lang="en-US" sz="1000"/>
                        <a:t>Post Clicks</a:t>
                      </a:r>
                    </a:p>
                  </a:txBody>
                  <a:tcPr/>
                </a:tc>
                <a:tc>
                  <a:txBody>
                    <a:bodyPr/>
                    <a:lstStyle/>
                    <a:p>
                      <a:r>
                        <a:rPr lang="en-US" sz="1000"/>
                        <a:t>Avg. Post Clicks</a:t>
                      </a:r>
                    </a:p>
                  </a:txBody>
                  <a:tcPr/>
                </a:tc>
                <a:tc>
                  <a:txBody>
                    <a:bodyPr/>
                    <a:lstStyle/>
                    <a:p>
                      <a:r>
                        <a:rPr lang="en-US" sz="1000"/>
                        <a:t>Post Impressions</a:t>
                      </a:r>
                    </a:p>
                  </a:txBody>
                  <a:tcPr/>
                </a:tc>
                <a:tc>
                  <a:txBody>
                    <a:bodyPr/>
                    <a:lstStyle/>
                    <a:p>
                      <a:r>
                        <a:rPr lang="en-US" sz="1000"/>
                        <a:t>Avg. Post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655328885"/>
                  </a:ext>
                </a:extLst>
              </a:tr>
              <a:tr h="370840">
                <a:tc>
                  <a:txBody>
                    <a:bodyPr/>
                    <a:lstStyle/>
                    <a:p>
                      <a:r>
                        <a:rPr lang="en-US" sz="1000"/>
                        <a:t>First Insurance Company of Hawaii</a:t>
                      </a:r>
                    </a:p>
                  </a:txBody>
                  <a:tcPr/>
                </a:tc>
                <a:tc>
                  <a:txBody>
                    <a:bodyPr/>
                    <a:lstStyle/>
                    <a:p>
                      <a:r>
                        <a:rPr lang="en-US" sz="1000"/>
                        <a:t>1599</a:t>
                      </a:r>
                    </a:p>
                  </a:txBody>
                  <a:tcPr/>
                </a:tc>
                <a:tc>
                  <a:txBody>
                    <a:bodyPr/>
                    <a:lstStyle/>
                    <a:p>
                      <a:r>
                        <a:rPr lang="en-US" sz="1000"/>
                        <a:t>94</a:t>
                      </a:r>
                    </a:p>
                  </a:txBody>
                  <a:tcPr/>
                </a:tc>
                <a:tc>
                  <a:txBody>
                    <a:bodyPr/>
                    <a:lstStyle/>
                    <a:p>
                      <a:r>
                        <a:rPr lang="en-US" sz="1000"/>
                        <a:t>5</a:t>
                      </a:r>
                    </a:p>
                  </a:txBody>
                  <a:tcPr/>
                </a:tc>
                <a:tc>
                  <a:txBody>
                    <a:bodyPr/>
                    <a:lstStyle/>
                    <a:p>
                      <a:r>
                        <a:rPr lang="en-US" sz="1000"/>
                        <a:t>244</a:t>
                      </a:r>
                    </a:p>
                  </a:txBody>
                  <a:tcPr/>
                </a:tc>
                <a:tc>
                  <a:txBody>
                    <a:bodyPr/>
                    <a:lstStyle/>
                    <a:p>
                      <a:r>
                        <a:rPr lang="en-US" sz="1000"/>
                        <a:t>48.8</a:t>
                      </a:r>
                    </a:p>
                  </a:txBody>
                  <a:tcPr/>
                </a:tc>
                <a:tc>
                  <a:txBody>
                    <a:bodyPr/>
                    <a:lstStyle/>
                    <a:p>
                      <a:r>
                        <a:rPr lang="en-US" sz="1000"/>
                        <a:t>27</a:t>
                      </a:r>
                    </a:p>
                  </a:txBody>
                  <a:tcPr/>
                </a:tc>
                <a:tc>
                  <a:txBody>
                    <a:bodyPr/>
                    <a:lstStyle/>
                    <a:p>
                      <a:r>
                        <a:rPr lang="en-US" sz="1000"/>
                        <a:t>5.4</a:t>
                      </a:r>
                    </a:p>
                  </a:txBody>
                  <a:tcPr/>
                </a:tc>
                <a:tc>
                  <a:txBody>
                    <a:bodyPr/>
                    <a:lstStyle/>
                    <a:p>
                      <a:r>
                        <a:rPr lang="en-US" sz="1000"/>
                        <a:t>1</a:t>
                      </a:r>
                    </a:p>
                  </a:txBody>
                  <a:tcPr/>
                </a:tc>
                <a:tc>
                  <a:txBody>
                    <a:bodyPr/>
                    <a:lstStyle/>
                    <a:p>
                      <a:r>
                        <a:rPr lang="en-US" sz="1000"/>
                        <a:t>0.2</a:t>
                      </a:r>
                    </a:p>
                  </a:txBody>
                  <a:tcPr/>
                </a:tc>
                <a:tc>
                  <a:txBody>
                    <a:bodyPr/>
                    <a:lstStyle/>
                    <a:p>
                      <a:r>
                        <a:rPr lang="en-US" sz="1000"/>
                        <a:t>644</a:t>
                      </a:r>
                    </a:p>
                  </a:txBody>
                  <a:tcPr/>
                </a:tc>
                <a:tc>
                  <a:txBody>
                    <a:bodyPr/>
                    <a:lstStyle/>
                    <a:p>
                      <a:r>
                        <a:rPr lang="en-US" sz="1000"/>
                        <a:t>128.8</a:t>
                      </a:r>
                    </a:p>
                  </a:txBody>
                  <a:tcPr/>
                </a:tc>
                <a:tc>
                  <a:txBody>
                    <a:bodyPr/>
                    <a:lstStyle/>
                    <a:p>
                      <a:r>
                        <a:rPr lang="en-US" sz="1000"/>
                        <a:t>11177</a:t>
                      </a:r>
                    </a:p>
                  </a:txBody>
                  <a:tcPr/>
                </a:tc>
                <a:tc>
                  <a:txBody>
                    <a:bodyPr/>
                    <a:lstStyle/>
                    <a:p>
                      <a:r>
                        <a:rPr lang="en-US" sz="1000"/>
                        <a:t>2235.4</a:t>
                      </a:r>
                    </a:p>
                  </a:txBody>
                  <a:tcPr/>
                </a:tc>
                <a:tc>
                  <a:txBody>
                    <a:bodyPr/>
                    <a:lstStyle/>
                    <a:p>
                      <a:r>
                        <a:rPr lang="en-US" sz="1000"/>
                        <a:t>0.079687105006402 %</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568129838"/>
                  </a:ext>
                </a:extLst>
              </a:tr>
            </a:tbl>
          </a:graphicData>
        </a:graphic>
      </p:graphicFrame>
      <p:sp>
        <p:nvSpPr>
          <p:cNvPr id="4" name="Text Placeholder 3">
            <a:extLst>
              <a:ext uri="{FF2B5EF4-FFF2-40B4-BE49-F238E27FC236}">
                <a16:creationId xmlns:a16="http://schemas.microsoft.com/office/drawing/2014/main" id="{6154EDD2-E82D-4EBB-ACD0-18165317C4D9}"/>
              </a:ext>
            </a:extLst>
          </p:cNvPr>
          <p:cNvSpPr>
            <a:spLocks noGrp="1"/>
          </p:cNvSpPr>
          <p:nvPr>
            <p:ph type="body" sz="quarter" idx="14"/>
          </p:nvPr>
        </p:nvSpPr>
        <p:spPr/>
        <p:txBody>
          <a:bodyPr/>
          <a:lstStyle/>
          <a:p>
            <a:r>
              <a:rPr lang="en-US"/>
              <a:t>10/01/2019 - 10/31/2019</a:t>
            </a:r>
          </a:p>
        </p:txBody>
      </p:sp>
    </p:spTree>
    <p:extLst>
      <p:ext uri="{BB962C8B-B14F-4D97-AF65-F5344CB8AC3E}">
        <p14:creationId xmlns:p14="http://schemas.microsoft.com/office/powerpoint/2010/main" val="30065225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1F79D-BC20-45FB-858E-B0C8089F86B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50E7160-D2A9-496F-944D-797622541A87}"/>
              </a:ext>
            </a:extLst>
          </p:cNvPr>
          <p:cNvGraphicFramePr>
            <a:graphicFrameLocks noGrp="1"/>
          </p:cNvGraphicFramePr>
          <p:nvPr>
            <p:ph type="chart" sz="quarter" idx="13"/>
            <p:extLst>
              <p:ext uri="{D42A27DB-BD31-4B8C-83A1-F6EECF244321}">
                <p14:modId xmlns:p14="http://schemas.microsoft.com/office/powerpoint/2010/main" val="15367788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2C9617F-224D-4208-B952-0FE33C92D2A1}"/>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8DED6482-B20C-4A5A-9332-D40D9A4088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9831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1CE60-A5FB-41F1-8F62-C32394E31FA8}"/>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7E01FD74-AD2F-494E-A720-8EE3EDA734CF}"/>
              </a:ext>
            </a:extLst>
          </p:cNvPr>
          <p:cNvGraphicFramePr>
            <a:graphicFrameLocks noGrp="1"/>
          </p:cNvGraphicFramePr>
          <p:nvPr>
            <p:ph type="chart" sz="quarter" idx="13"/>
            <p:extLst>
              <p:ext uri="{D42A27DB-BD31-4B8C-83A1-F6EECF244321}">
                <p14:modId xmlns:p14="http://schemas.microsoft.com/office/powerpoint/2010/main" val="290053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B47F00-7F3C-49F1-BDEE-B555AD118346}"/>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0CA41141-D4F1-47A9-9226-12E1B9521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56082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25A0A-468B-48EB-ADEF-163A115968F6}"/>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287AA4ED-4187-416E-8844-C4E60AE2F9C3}"/>
              </a:ext>
            </a:extLst>
          </p:cNvPr>
          <p:cNvGraphicFramePr>
            <a:graphicFrameLocks noGrp="1"/>
          </p:cNvGraphicFramePr>
          <p:nvPr>
            <p:ph type="chart" sz="quarter" idx="13"/>
            <p:extLst>
              <p:ext uri="{D42A27DB-BD31-4B8C-83A1-F6EECF244321}">
                <p14:modId xmlns:p14="http://schemas.microsoft.com/office/powerpoint/2010/main" val="25139618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8B745C-AA61-49F1-A740-7C01606AF5C7}"/>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107CFF5A-556A-4AC4-A803-F34947C940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8440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55114-3CC0-4B30-80AE-7086C77BCA1D}"/>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5AF03576-2426-4856-91AA-D2BF84C13088}"/>
              </a:ext>
            </a:extLst>
          </p:cNvPr>
          <p:cNvGraphicFramePr>
            <a:graphicFrameLocks noGrp="1"/>
          </p:cNvGraphicFramePr>
          <p:nvPr>
            <p:ph type="tbl" sz="quarter" idx="13"/>
            <p:extLst>
              <p:ext uri="{D42A27DB-BD31-4B8C-83A1-F6EECF244321}">
                <p14:modId xmlns:p14="http://schemas.microsoft.com/office/powerpoint/2010/main" val="2851467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190113094"/>
                    </a:ext>
                  </a:extLst>
                </a:gridCol>
                <a:gridCol w="1152143">
                  <a:extLst>
                    <a:ext uri="{9D8B030D-6E8A-4147-A177-3AD203B41FA5}">
                      <a16:colId xmlns:a16="http://schemas.microsoft.com/office/drawing/2014/main" val="1430647318"/>
                    </a:ext>
                  </a:extLst>
                </a:gridCol>
                <a:gridCol w="822960">
                  <a:extLst>
                    <a:ext uri="{9D8B030D-6E8A-4147-A177-3AD203B41FA5}">
                      <a16:colId xmlns:a16="http://schemas.microsoft.com/office/drawing/2014/main" val="3196521683"/>
                    </a:ext>
                  </a:extLst>
                </a:gridCol>
                <a:gridCol w="576072">
                  <a:extLst>
                    <a:ext uri="{9D8B030D-6E8A-4147-A177-3AD203B41FA5}">
                      <a16:colId xmlns:a16="http://schemas.microsoft.com/office/drawing/2014/main" val="820251939"/>
                    </a:ext>
                  </a:extLst>
                </a:gridCol>
                <a:gridCol w="576072">
                  <a:extLst>
                    <a:ext uri="{9D8B030D-6E8A-4147-A177-3AD203B41FA5}">
                      <a16:colId xmlns:a16="http://schemas.microsoft.com/office/drawing/2014/main" val="99900793"/>
                    </a:ext>
                  </a:extLst>
                </a:gridCol>
                <a:gridCol w="576072">
                  <a:extLst>
                    <a:ext uri="{9D8B030D-6E8A-4147-A177-3AD203B41FA5}">
                      <a16:colId xmlns:a16="http://schemas.microsoft.com/office/drawing/2014/main" val="4076594058"/>
                    </a:ext>
                  </a:extLst>
                </a:gridCol>
                <a:gridCol w="576072">
                  <a:extLst>
                    <a:ext uri="{9D8B030D-6E8A-4147-A177-3AD203B41FA5}">
                      <a16:colId xmlns:a16="http://schemas.microsoft.com/office/drawing/2014/main" val="804958370"/>
                    </a:ext>
                  </a:extLst>
                </a:gridCol>
                <a:gridCol w="576072">
                  <a:extLst>
                    <a:ext uri="{9D8B030D-6E8A-4147-A177-3AD203B41FA5}">
                      <a16:colId xmlns:a16="http://schemas.microsoft.com/office/drawing/2014/main" val="3117411635"/>
                    </a:ext>
                  </a:extLst>
                </a:gridCol>
                <a:gridCol w="576072">
                  <a:extLst>
                    <a:ext uri="{9D8B030D-6E8A-4147-A177-3AD203B41FA5}">
                      <a16:colId xmlns:a16="http://schemas.microsoft.com/office/drawing/2014/main" val="2832319453"/>
                    </a:ext>
                  </a:extLst>
                </a:gridCol>
                <a:gridCol w="576072">
                  <a:extLst>
                    <a:ext uri="{9D8B030D-6E8A-4147-A177-3AD203B41FA5}">
                      <a16:colId xmlns:a16="http://schemas.microsoft.com/office/drawing/2014/main" val="3132333104"/>
                    </a:ext>
                  </a:extLst>
                </a:gridCol>
                <a:gridCol w="576072">
                  <a:extLst>
                    <a:ext uri="{9D8B030D-6E8A-4147-A177-3AD203B41FA5}">
                      <a16:colId xmlns:a16="http://schemas.microsoft.com/office/drawing/2014/main" val="23751878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8922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- 2019-11-19 18:20:41</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FICOH’s 2019 Emerging Leaders Program (ELP) team wrapped up their eight-month long project with a presentation to executives from across the #TokioMarine Group in Tokio Marine America’s #NYC Board Room. #TeamFICOH was one of 13 teams representing group companies in North America, South America, and Asia. Congratulations to everyone on a job well done!
#professionaldevelopment #leadership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https://media.licdn.com/dms/image/C5622AQGxL5SmCd2eiA/feedshare-shrink_800/0?e=1578528000&amp;v=beta&amp;t=SmKyhTvlplB6MnbjIwzi0ZQNOzd9B9jvb4OvI9Uxae8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13:26:46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0.23701090442591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1317275"/>
                  </a:ext>
                </a:extLst>
              </a:tr>
            </a:tbl>
          </a:graphicData>
        </a:graphic>
      </p:graphicFrame>
      <p:sp>
        <p:nvSpPr>
          <p:cNvPr id="4" name="Text Placeholder 3">
            <a:extLst>
              <a:ext uri="{FF2B5EF4-FFF2-40B4-BE49-F238E27FC236}">
                <a16:creationId xmlns:a16="http://schemas.microsoft.com/office/drawing/2014/main" id="{3D2DE8FA-D060-45CA-93CF-860276AAB750}"/>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769488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D9693-BCC6-40E2-A5F7-1A0A2FE0DC5D}"/>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95BEA09C-F15D-4CED-81A9-C05FC52FA08E}"/>
              </a:ext>
            </a:extLst>
          </p:cNvPr>
          <p:cNvGraphicFramePr>
            <a:graphicFrameLocks noGrp="1"/>
          </p:cNvGraphicFramePr>
          <p:nvPr>
            <p:ph type="tbl" sz="quarter" idx="13"/>
            <p:extLst>
              <p:ext uri="{D42A27DB-BD31-4B8C-83A1-F6EECF244321}">
                <p14:modId xmlns:p14="http://schemas.microsoft.com/office/powerpoint/2010/main" val="761137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292201994"/>
                    </a:ext>
                  </a:extLst>
                </a:gridCol>
                <a:gridCol w="1152143">
                  <a:extLst>
                    <a:ext uri="{9D8B030D-6E8A-4147-A177-3AD203B41FA5}">
                      <a16:colId xmlns:a16="http://schemas.microsoft.com/office/drawing/2014/main" val="1688710215"/>
                    </a:ext>
                  </a:extLst>
                </a:gridCol>
                <a:gridCol w="822960">
                  <a:extLst>
                    <a:ext uri="{9D8B030D-6E8A-4147-A177-3AD203B41FA5}">
                      <a16:colId xmlns:a16="http://schemas.microsoft.com/office/drawing/2014/main" val="2228048536"/>
                    </a:ext>
                  </a:extLst>
                </a:gridCol>
                <a:gridCol w="576072">
                  <a:extLst>
                    <a:ext uri="{9D8B030D-6E8A-4147-A177-3AD203B41FA5}">
                      <a16:colId xmlns:a16="http://schemas.microsoft.com/office/drawing/2014/main" val="3065069423"/>
                    </a:ext>
                  </a:extLst>
                </a:gridCol>
                <a:gridCol w="576072">
                  <a:extLst>
                    <a:ext uri="{9D8B030D-6E8A-4147-A177-3AD203B41FA5}">
                      <a16:colId xmlns:a16="http://schemas.microsoft.com/office/drawing/2014/main" val="1654214995"/>
                    </a:ext>
                  </a:extLst>
                </a:gridCol>
                <a:gridCol w="576072">
                  <a:extLst>
                    <a:ext uri="{9D8B030D-6E8A-4147-A177-3AD203B41FA5}">
                      <a16:colId xmlns:a16="http://schemas.microsoft.com/office/drawing/2014/main" val="1975256646"/>
                    </a:ext>
                  </a:extLst>
                </a:gridCol>
                <a:gridCol w="576072">
                  <a:extLst>
                    <a:ext uri="{9D8B030D-6E8A-4147-A177-3AD203B41FA5}">
                      <a16:colId xmlns:a16="http://schemas.microsoft.com/office/drawing/2014/main" val="1460373141"/>
                    </a:ext>
                  </a:extLst>
                </a:gridCol>
                <a:gridCol w="576072">
                  <a:extLst>
                    <a:ext uri="{9D8B030D-6E8A-4147-A177-3AD203B41FA5}">
                      <a16:colId xmlns:a16="http://schemas.microsoft.com/office/drawing/2014/main" val="2732196621"/>
                    </a:ext>
                  </a:extLst>
                </a:gridCol>
                <a:gridCol w="576072">
                  <a:extLst>
                    <a:ext uri="{9D8B030D-6E8A-4147-A177-3AD203B41FA5}">
                      <a16:colId xmlns:a16="http://schemas.microsoft.com/office/drawing/2014/main" val="3209446326"/>
                    </a:ext>
                  </a:extLst>
                </a:gridCol>
                <a:gridCol w="576072">
                  <a:extLst>
                    <a:ext uri="{9D8B030D-6E8A-4147-A177-3AD203B41FA5}">
                      <a16:colId xmlns:a16="http://schemas.microsoft.com/office/drawing/2014/main" val="6773864"/>
                    </a:ext>
                  </a:extLst>
                </a:gridCol>
                <a:gridCol w="576072">
                  <a:extLst>
                    <a:ext uri="{9D8B030D-6E8A-4147-A177-3AD203B41FA5}">
                      <a16:colId xmlns:a16="http://schemas.microsoft.com/office/drawing/2014/main" val="3899521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90574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- 2019-11-04 16:11:39</a:t>
                      </a:r>
                      <a:r>
                        <a:rPr kumimoji="0" lang="en-US" sz="1000" b="0" i="0" u="none" strike="noStrike" kern="1200" cap="none" spc="0" normalizeH="0" baseline="0" noProof="0">
                          <a:ln>
                            <a:noFill/>
                          </a:ln>
                          <a:solidFill>
                            <a:prstClr val="black"/>
                          </a:solidFill>
                          <a:effectLst/>
                          <a:uLnTx/>
                          <a:uFillTx/>
                          <a:latin typeface="+mn-lt"/>
                          <a:ea typeface="+mn-ea"/>
                          <a:cs typeface="+mn-cs"/>
                        </a:rPr>
                        <a:t>
  FICOH's focus on employee wellness helped us get gold recognition in the American Heart Association 2019 Workplace Health Achievement Index!
FICOH’s wellness program includes ‘The Good Life’ health management system, where associates can earn cash rewards by participating in activities (such as competing in step challenges with some of our sister companies -Philadelphia Insurance Companies &amp; TMNA Services); annual Biometric Screen and Health Risk Assessments that provide associates with individual reports on their overall well-being; and health and wellness events organized by our Wellness Ambassador Committee (WAC). 
“Our program stems from the recognition that wellness and work-life balance are essential to creating a happy and productive workplace where associates are energized to do their best work.” –Jeff Shonka, FICOH President &amp; CEO
Learn more here: https://bit.ly/2r5ftGb
#teamficoh #workplacewellness #wellnessprogram #americanheartassociation #tokiomarine #thegoodlife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https://media.licdn.com/dms/image/C5622AQHg0zEaPyKUfg/feedshare-shrink_800/0?e=1578528000&amp;v=beta&amp;t=c-TmL3I-zuVjxamMwPFTnhKR5yJqIvyV5N_YGyQGfaI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13:26:46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0.20553994379767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30753116"/>
                  </a:ext>
                </a:extLst>
              </a:tr>
            </a:tbl>
          </a:graphicData>
        </a:graphic>
      </p:graphicFrame>
      <p:sp>
        <p:nvSpPr>
          <p:cNvPr id="4" name="Text Placeholder 3">
            <a:extLst>
              <a:ext uri="{FF2B5EF4-FFF2-40B4-BE49-F238E27FC236}">
                <a16:creationId xmlns:a16="http://schemas.microsoft.com/office/drawing/2014/main" id="{D010A1DB-1EE1-4A69-9AA7-F684F18D2D1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9001755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3DC79-4B25-4C03-85CE-8958F5ED819B}"/>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9AE9D0E3-7E7C-42EB-B532-87CC910FF614}"/>
              </a:ext>
            </a:extLst>
          </p:cNvPr>
          <p:cNvGraphicFramePr>
            <a:graphicFrameLocks noGrp="1"/>
          </p:cNvGraphicFramePr>
          <p:nvPr>
            <p:ph type="tbl" sz="quarter" idx="13"/>
            <p:extLst>
              <p:ext uri="{D42A27DB-BD31-4B8C-83A1-F6EECF244321}">
                <p14:modId xmlns:p14="http://schemas.microsoft.com/office/powerpoint/2010/main" val="3158081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52069233"/>
                    </a:ext>
                  </a:extLst>
                </a:gridCol>
                <a:gridCol w="1152143">
                  <a:extLst>
                    <a:ext uri="{9D8B030D-6E8A-4147-A177-3AD203B41FA5}">
                      <a16:colId xmlns:a16="http://schemas.microsoft.com/office/drawing/2014/main" val="844904110"/>
                    </a:ext>
                  </a:extLst>
                </a:gridCol>
                <a:gridCol w="822960">
                  <a:extLst>
                    <a:ext uri="{9D8B030D-6E8A-4147-A177-3AD203B41FA5}">
                      <a16:colId xmlns:a16="http://schemas.microsoft.com/office/drawing/2014/main" val="3987340931"/>
                    </a:ext>
                  </a:extLst>
                </a:gridCol>
                <a:gridCol w="576072">
                  <a:extLst>
                    <a:ext uri="{9D8B030D-6E8A-4147-A177-3AD203B41FA5}">
                      <a16:colId xmlns:a16="http://schemas.microsoft.com/office/drawing/2014/main" val="1790867778"/>
                    </a:ext>
                  </a:extLst>
                </a:gridCol>
                <a:gridCol w="576072">
                  <a:extLst>
                    <a:ext uri="{9D8B030D-6E8A-4147-A177-3AD203B41FA5}">
                      <a16:colId xmlns:a16="http://schemas.microsoft.com/office/drawing/2014/main" val="513481078"/>
                    </a:ext>
                  </a:extLst>
                </a:gridCol>
                <a:gridCol w="576072">
                  <a:extLst>
                    <a:ext uri="{9D8B030D-6E8A-4147-A177-3AD203B41FA5}">
                      <a16:colId xmlns:a16="http://schemas.microsoft.com/office/drawing/2014/main" val="3939395485"/>
                    </a:ext>
                  </a:extLst>
                </a:gridCol>
                <a:gridCol w="576072">
                  <a:extLst>
                    <a:ext uri="{9D8B030D-6E8A-4147-A177-3AD203B41FA5}">
                      <a16:colId xmlns:a16="http://schemas.microsoft.com/office/drawing/2014/main" val="3834380329"/>
                    </a:ext>
                  </a:extLst>
                </a:gridCol>
                <a:gridCol w="576072">
                  <a:extLst>
                    <a:ext uri="{9D8B030D-6E8A-4147-A177-3AD203B41FA5}">
                      <a16:colId xmlns:a16="http://schemas.microsoft.com/office/drawing/2014/main" val="1115912652"/>
                    </a:ext>
                  </a:extLst>
                </a:gridCol>
                <a:gridCol w="576072">
                  <a:extLst>
                    <a:ext uri="{9D8B030D-6E8A-4147-A177-3AD203B41FA5}">
                      <a16:colId xmlns:a16="http://schemas.microsoft.com/office/drawing/2014/main" val="876448768"/>
                    </a:ext>
                  </a:extLst>
                </a:gridCol>
                <a:gridCol w="576072">
                  <a:extLst>
                    <a:ext uri="{9D8B030D-6E8A-4147-A177-3AD203B41FA5}">
                      <a16:colId xmlns:a16="http://schemas.microsoft.com/office/drawing/2014/main" val="401385215"/>
                    </a:ext>
                  </a:extLst>
                </a:gridCol>
                <a:gridCol w="576072">
                  <a:extLst>
                    <a:ext uri="{9D8B030D-6E8A-4147-A177-3AD203B41FA5}">
                      <a16:colId xmlns:a16="http://schemas.microsoft.com/office/drawing/2014/main" val="3218195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99981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- 2019-11-18 15:24:46</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#TeamFICOH volunteers had the chance to cook for and serve lunch to the families of Ronald McDonald House Charities Hawaii (RMHC-HI). RMHC-HI offers a home-away-from-home to families who have a seriously ill or injured child receiving specialized medical treatment on Oahu. Before our team got cooking, they got to take a tour of the beautiful Judd Hillside House, which opened in Manoa more than 30 years ago! The highlight of the day was decorating gingerbread cookies with some of the kids. Mahalo for having us! 
#ronaldmcdonaldhouse #communityservice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https://media.licdn.com/dms/image/C5622AQGwfYciMkB7bA/feedshare-shrink_800/0?e=1578528000&amp;v=beta&amp;t=voCuWQO7AZHYmCCYX6OZU4tfUMXaAimcRJg3H8MAtAM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12/09/2019 13:26:46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0.28894173602854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5673902"/>
                  </a:ext>
                </a:extLst>
              </a:tr>
            </a:tbl>
          </a:graphicData>
        </a:graphic>
      </p:graphicFrame>
      <p:sp>
        <p:nvSpPr>
          <p:cNvPr id="4" name="Text Placeholder 3">
            <a:extLst>
              <a:ext uri="{FF2B5EF4-FFF2-40B4-BE49-F238E27FC236}">
                <a16:creationId xmlns:a16="http://schemas.microsoft.com/office/drawing/2014/main" id="{937D71CE-E433-4F03-AD5F-097A1E94A068}"/>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6540530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B52CD-89E9-4445-B2E6-2ED8C2415F4F}"/>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23257E0E-867C-4E38-8C40-277720620AD1}"/>
              </a:ext>
            </a:extLst>
          </p:cNvPr>
          <p:cNvGraphicFramePr>
            <a:graphicFrameLocks noGrp="1"/>
          </p:cNvGraphicFramePr>
          <p:nvPr>
            <p:ph type="tbl" sz="quarter" idx="13"/>
            <p:extLst>
              <p:ext uri="{D42A27DB-BD31-4B8C-83A1-F6EECF244321}">
                <p14:modId xmlns:p14="http://schemas.microsoft.com/office/powerpoint/2010/main" val="36037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31537217"/>
                    </a:ext>
                  </a:extLst>
                </a:gridCol>
                <a:gridCol w="699516">
                  <a:extLst>
                    <a:ext uri="{9D8B030D-6E8A-4147-A177-3AD203B41FA5}">
                      <a16:colId xmlns:a16="http://schemas.microsoft.com/office/drawing/2014/main" val="1334829431"/>
                    </a:ext>
                  </a:extLst>
                </a:gridCol>
                <a:gridCol w="699516">
                  <a:extLst>
                    <a:ext uri="{9D8B030D-6E8A-4147-A177-3AD203B41FA5}">
                      <a16:colId xmlns:a16="http://schemas.microsoft.com/office/drawing/2014/main" val="1508185486"/>
                    </a:ext>
                  </a:extLst>
                </a:gridCol>
                <a:gridCol w="658368">
                  <a:extLst>
                    <a:ext uri="{9D8B030D-6E8A-4147-A177-3AD203B41FA5}">
                      <a16:colId xmlns:a16="http://schemas.microsoft.com/office/drawing/2014/main" val="341168994"/>
                    </a:ext>
                  </a:extLst>
                </a:gridCol>
                <a:gridCol w="658368">
                  <a:extLst>
                    <a:ext uri="{9D8B030D-6E8A-4147-A177-3AD203B41FA5}">
                      <a16:colId xmlns:a16="http://schemas.microsoft.com/office/drawing/2014/main" val="3680996072"/>
                    </a:ext>
                  </a:extLst>
                </a:gridCol>
                <a:gridCol w="658368">
                  <a:extLst>
                    <a:ext uri="{9D8B030D-6E8A-4147-A177-3AD203B41FA5}">
                      <a16:colId xmlns:a16="http://schemas.microsoft.com/office/drawing/2014/main" val="1791267770"/>
                    </a:ext>
                  </a:extLst>
                </a:gridCol>
                <a:gridCol w="699516">
                  <a:extLst>
                    <a:ext uri="{9D8B030D-6E8A-4147-A177-3AD203B41FA5}">
                      <a16:colId xmlns:a16="http://schemas.microsoft.com/office/drawing/2014/main" val="102474174"/>
                    </a:ext>
                  </a:extLst>
                </a:gridCol>
                <a:gridCol w="699516">
                  <a:extLst>
                    <a:ext uri="{9D8B030D-6E8A-4147-A177-3AD203B41FA5}">
                      <a16:colId xmlns:a16="http://schemas.microsoft.com/office/drawing/2014/main" val="2069896216"/>
                    </a:ext>
                  </a:extLst>
                </a:gridCol>
                <a:gridCol w="699516">
                  <a:extLst>
                    <a:ext uri="{9D8B030D-6E8A-4147-A177-3AD203B41FA5}">
                      <a16:colId xmlns:a16="http://schemas.microsoft.com/office/drawing/2014/main" val="759412702"/>
                    </a:ext>
                  </a:extLst>
                </a:gridCol>
                <a:gridCol w="658368">
                  <a:extLst>
                    <a:ext uri="{9D8B030D-6E8A-4147-A177-3AD203B41FA5}">
                      <a16:colId xmlns:a16="http://schemas.microsoft.com/office/drawing/2014/main" val="244191407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65760315"/>
                  </a:ext>
                </a:extLst>
              </a:tr>
              <a:tr h="370840">
                <a:tc>
                  <a:txBody>
                    <a:bodyPr/>
                    <a:lstStyle/>
                    <a:p>
                      <a:r>
                        <a:rPr lang="en-US" sz="1000"/>
                        <a:t>firstinshi</a:t>
                      </a:r>
                    </a:p>
                  </a:txBody>
                  <a:tcPr/>
                </a:tc>
                <a:tc>
                  <a:txBody>
                    <a:bodyPr/>
                    <a:lstStyle/>
                    <a:p>
                      <a:r>
                        <a:rPr lang="en-US" sz="1000"/>
                        <a:t>2469</a:t>
                      </a:r>
                    </a:p>
                  </a:txBody>
                  <a:tcPr/>
                </a:tc>
                <a:tc>
                  <a:txBody>
                    <a:bodyPr/>
                    <a:lstStyle/>
                    <a:p>
                      <a:r>
                        <a:rPr lang="en-US" sz="1000"/>
                        <a:t>-4</a:t>
                      </a:r>
                    </a:p>
                  </a:txBody>
                  <a:tcPr/>
                </a:tc>
                <a:tc>
                  <a:txBody>
                    <a:bodyPr/>
                    <a:lstStyle/>
                    <a:p>
                      <a:r>
                        <a:rPr lang="en-US" sz="1000"/>
                        <a:t>5</a:t>
                      </a:r>
                    </a:p>
                  </a:txBody>
                  <a:tcPr/>
                </a:tc>
                <a:tc>
                  <a:txBody>
                    <a:bodyPr/>
                    <a:lstStyle/>
                    <a:p>
                      <a:r>
                        <a:rPr lang="en-US" sz="1000"/>
                        <a:t>6</a:t>
                      </a:r>
                    </a:p>
                  </a:txBody>
                  <a:tcPr/>
                </a:tc>
                <a:tc>
                  <a:txBody>
                    <a:bodyPr/>
                    <a:lstStyle/>
                    <a:p>
                      <a:r>
                        <a:rPr lang="en-US" sz="1000"/>
                        <a:t>1</a:t>
                      </a:r>
                    </a:p>
                  </a:txBody>
                  <a:tcPr/>
                </a:tc>
                <a:tc>
                  <a:txBody>
                    <a:bodyPr/>
                    <a:lstStyle/>
                    <a:p>
                      <a:r>
                        <a:rPr lang="en-US" sz="1000"/>
                        <a:t>12</a:t>
                      </a:r>
                    </a:p>
                  </a:txBody>
                  <a:tcPr/>
                </a:tc>
                <a:tc>
                  <a:txBody>
                    <a:bodyPr/>
                    <a:lstStyle/>
                    <a:p>
                      <a:r>
                        <a:rPr lang="en-US" sz="1000"/>
                        <a:t>401</a:t>
                      </a:r>
                    </a:p>
                  </a:txBody>
                  <a:tcPr/>
                </a:tc>
                <a:tc>
                  <a:txBody>
                    <a:bodyPr/>
                    <a:lstStyle/>
                    <a:p>
                      <a:r>
                        <a:rPr lang="en-US" sz="1000"/>
                        <a:t>7</a:t>
                      </a:r>
                    </a:p>
                  </a:txBody>
                  <a:tcPr/>
                </a:tc>
                <a:tc>
                  <a:txBody>
                    <a:bodyPr/>
                    <a:lstStyle/>
                    <a:p>
                      <a:r>
                        <a:rPr lang="en-US" sz="1000"/>
                        <a:t>1.3760 %</a:t>
                      </a:r>
                    </a:p>
                  </a:txBody>
                  <a:tcPr/>
                </a:tc>
                <a:extLst>
                  <a:ext uri="{0D108BD9-81ED-4DB2-BD59-A6C34878D82A}">
                    <a16:rowId xmlns:a16="http://schemas.microsoft.com/office/drawing/2014/main" val="2227087091"/>
                  </a:ext>
                </a:extLst>
              </a:tr>
            </a:tbl>
          </a:graphicData>
        </a:graphic>
      </p:graphicFrame>
      <p:sp>
        <p:nvSpPr>
          <p:cNvPr id="4" name="Text Placeholder 3">
            <a:extLst>
              <a:ext uri="{FF2B5EF4-FFF2-40B4-BE49-F238E27FC236}">
                <a16:creationId xmlns:a16="http://schemas.microsoft.com/office/drawing/2014/main" id="{1087B7BE-6794-4C3F-B7FB-BFD10A0E25B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7932829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1181B-D6F9-49ED-A86E-96ACA1BD8D2B}"/>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89949794-4F46-4628-BC25-91365219080D}"/>
              </a:ext>
            </a:extLst>
          </p:cNvPr>
          <p:cNvGraphicFramePr>
            <a:graphicFrameLocks noGrp="1"/>
          </p:cNvGraphicFramePr>
          <p:nvPr>
            <p:ph type="chart" sz="quarter" idx="13"/>
            <p:extLst>
              <p:ext uri="{D42A27DB-BD31-4B8C-83A1-F6EECF244321}">
                <p14:modId xmlns:p14="http://schemas.microsoft.com/office/powerpoint/2010/main" val="3660669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067995-E8D8-4259-A503-3C76D552D323}"/>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55CDA6EF-61CB-4DC9-BE3C-E7AB9C3C1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28636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9FFC7-0516-4670-84DF-83345F094169}"/>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44DE9644-6AED-4173-8014-EE8D73114F90}"/>
              </a:ext>
            </a:extLst>
          </p:cNvPr>
          <p:cNvGraphicFramePr>
            <a:graphicFrameLocks noGrp="1"/>
          </p:cNvGraphicFramePr>
          <p:nvPr>
            <p:ph type="chart" sz="quarter" idx="13"/>
            <p:extLst>
              <p:ext uri="{D42A27DB-BD31-4B8C-83A1-F6EECF244321}">
                <p14:modId xmlns:p14="http://schemas.microsoft.com/office/powerpoint/2010/main" val="11342604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76EAE2-D026-4446-8A42-AA58F7EC2C9C}"/>
              </a:ext>
            </a:extLst>
          </p:cNvPr>
          <p:cNvSpPr>
            <a:spLocks noGrp="1"/>
          </p:cNvSpPr>
          <p:nvPr>
            <p:ph type="body" sz="quarter" idx="14"/>
          </p:nvPr>
        </p:nvSpPr>
        <p:spPr/>
        <p:txBody>
          <a:bodyPr/>
          <a:lstStyle/>
          <a:p>
            <a:r>
              <a:rPr lang="en-US"/>
              <a:t>01/01/2019 - 12/31/2019</a:t>
            </a:r>
          </a:p>
        </p:txBody>
      </p:sp>
      <p:sp>
        <p:nvSpPr>
          <p:cNvPr id="5" name="Footer Placeholder 4">
            <a:extLst>
              <a:ext uri="{FF2B5EF4-FFF2-40B4-BE49-F238E27FC236}">
                <a16:creationId xmlns:a16="http://schemas.microsoft.com/office/drawing/2014/main" id="{2FCFA987-D302-4146-90A0-95628CD7E0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122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2F72C-87B9-4ACA-AD30-EBC816388071}"/>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FD0F4DC4-D44D-4346-9C68-130B0A8C0F78}"/>
              </a:ext>
            </a:extLst>
          </p:cNvPr>
          <p:cNvGraphicFramePr>
            <a:graphicFrameLocks noGrp="1"/>
          </p:cNvGraphicFramePr>
          <p:nvPr>
            <p:ph type="tbl" sz="quarter" idx="13"/>
            <p:extLst>
              <p:ext uri="{D42A27DB-BD31-4B8C-83A1-F6EECF244321}">
                <p14:modId xmlns:p14="http://schemas.microsoft.com/office/powerpoint/2010/main" val="1779028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88238592"/>
                    </a:ext>
                  </a:extLst>
                </a:gridCol>
                <a:gridCol w="987552">
                  <a:extLst>
                    <a:ext uri="{9D8B030D-6E8A-4147-A177-3AD203B41FA5}">
                      <a16:colId xmlns:a16="http://schemas.microsoft.com/office/drawing/2014/main" val="2149404710"/>
                    </a:ext>
                  </a:extLst>
                </a:gridCol>
                <a:gridCol w="987552">
                  <a:extLst>
                    <a:ext uri="{9D8B030D-6E8A-4147-A177-3AD203B41FA5}">
                      <a16:colId xmlns:a16="http://schemas.microsoft.com/office/drawing/2014/main" val="3380009315"/>
                    </a:ext>
                  </a:extLst>
                </a:gridCol>
                <a:gridCol w="987552">
                  <a:extLst>
                    <a:ext uri="{9D8B030D-6E8A-4147-A177-3AD203B41FA5}">
                      <a16:colId xmlns:a16="http://schemas.microsoft.com/office/drawing/2014/main" val="3222612253"/>
                    </a:ext>
                  </a:extLst>
                </a:gridCol>
                <a:gridCol w="987552">
                  <a:extLst>
                    <a:ext uri="{9D8B030D-6E8A-4147-A177-3AD203B41FA5}">
                      <a16:colId xmlns:a16="http://schemas.microsoft.com/office/drawing/2014/main" val="2842730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1539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- 2019-11-04 20:52:27</a:t>
                      </a:r>
                      <a:r>
                        <a:rPr kumimoji="0" lang="en-US" sz="1000" b="0" i="0" u="none" strike="noStrike" kern="1200" cap="none" spc="0" normalizeH="0" baseline="0" noProof="0">
                          <a:ln>
                            <a:noFill/>
                          </a:ln>
                          <a:solidFill>
                            <a:prstClr val="black"/>
                          </a:solidFill>
                          <a:effectLst/>
                          <a:uLnTx/>
                          <a:uFillTx/>
                          <a:latin typeface="+mn-lt"/>
                          <a:ea typeface="+mn-ea"/>
                          <a:cs typeface="+mn-cs"/>
                        </a:rPr>
                        <a:t>
 FICOH's focus on employee wellness helped us get gold recognition in the american_heart 2019 Workplace Health Achievement Index!
FICOH’s wellness program includes ‘The Good Life- tmnathegoodlife’ health management system, where associates can earn cash rewards by participating in activities (such as competing in step challenges with some of our sister companies -phlyinsurance &amp; tmna_services); annual Biometric Screen and Health Risk Assessments that provide associates with individual reports on their overall well-being; and health and wellness events organized by our Wellness Ambassador Committee (WAC). “Our program stems from the recognition that wellness and work-life balance are essential to creating a happy and productive workplace where associates are energized to do their best work.” –Jeff Shonka, FICOH President &amp; CEO
Click the link in our profile to learn more.
#teamficoh #workplacewellness #wellnessprogram #americanheartassociation #tokiomarine #thegoodlife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28429504"/>
                  </a:ext>
                </a:extLst>
              </a:tr>
            </a:tbl>
          </a:graphicData>
        </a:graphic>
      </p:graphicFrame>
      <p:sp>
        <p:nvSpPr>
          <p:cNvPr id="4" name="Text Placeholder 3">
            <a:extLst>
              <a:ext uri="{FF2B5EF4-FFF2-40B4-BE49-F238E27FC236}">
                <a16:creationId xmlns:a16="http://schemas.microsoft.com/office/drawing/2014/main" id="{A1ACF14F-6846-4654-B655-F70FCA99401E}"/>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842037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8867CD-88BD-4357-9EA6-051D167E4889}"/>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B2867297-FC6B-480A-8AF1-7618C27BF668}"/>
              </a:ext>
            </a:extLst>
          </p:cNvPr>
          <p:cNvGraphicFramePr>
            <a:graphicFrameLocks noGrp="1"/>
          </p:cNvGraphicFramePr>
          <p:nvPr>
            <p:ph type="tbl" sz="quarter" idx="13"/>
            <p:extLst>
              <p:ext uri="{D42A27DB-BD31-4B8C-83A1-F6EECF244321}">
                <p14:modId xmlns:p14="http://schemas.microsoft.com/office/powerpoint/2010/main" val="1080800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675392018"/>
                    </a:ext>
                  </a:extLst>
                </a:gridCol>
                <a:gridCol w="987552">
                  <a:extLst>
                    <a:ext uri="{9D8B030D-6E8A-4147-A177-3AD203B41FA5}">
                      <a16:colId xmlns:a16="http://schemas.microsoft.com/office/drawing/2014/main" val="3083069808"/>
                    </a:ext>
                  </a:extLst>
                </a:gridCol>
                <a:gridCol w="987552">
                  <a:extLst>
                    <a:ext uri="{9D8B030D-6E8A-4147-A177-3AD203B41FA5}">
                      <a16:colId xmlns:a16="http://schemas.microsoft.com/office/drawing/2014/main" val="1224037646"/>
                    </a:ext>
                  </a:extLst>
                </a:gridCol>
                <a:gridCol w="987552">
                  <a:extLst>
                    <a:ext uri="{9D8B030D-6E8A-4147-A177-3AD203B41FA5}">
                      <a16:colId xmlns:a16="http://schemas.microsoft.com/office/drawing/2014/main" val="1550998474"/>
                    </a:ext>
                  </a:extLst>
                </a:gridCol>
                <a:gridCol w="987552">
                  <a:extLst>
                    <a:ext uri="{9D8B030D-6E8A-4147-A177-3AD203B41FA5}">
                      <a16:colId xmlns:a16="http://schemas.microsoft.com/office/drawing/2014/main" val="1390291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493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- 2019-11-08 20:50:49</a:t>
                      </a:r>
                      <a:r>
                        <a:rPr kumimoji="0" lang="en-US" sz="1000" b="0" i="0" u="none" strike="noStrike" kern="1200" cap="none" spc="0" normalizeH="0" baseline="0" noProof="0">
                          <a:ln>
                            <a:noFill/>
                          </a:ln>
                          <a:solidFill>
                            <a:prstClr val="black"/>
                          </a:solidFill>
                          <a:effectLst/>
                          <a:uLnTx/>
                          <a:uFillTx/>
                          <a:latin typeface="+mn-lt"/>
                          <a:ea typeface="+mn-ea"/>
                          <a:cs typeface="+mn-cs"/>
                        </a:rPr>
                        <a:t>
 #TeamFICOH's CPCUs enjoyed the 2019 CPCU / Hawaii Independent Insurance Association (HIIA) All Industry Day Luncheon on October 29th. Two FICOH associates will be serving on the 2020 Hawaii Chapter Board, including Rosanna Ho, President, and Meredith Chin, Treasurer.
Photos by CPCU Hawaii Chapter
#CPCU #insurance #industryday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46663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- 2019-11-21 20:58:41</a:t>
                      </a:r>
                      <a:r>
                        <a:rPr kumimoji="0" lang="en-US" sz="1000" b="0" i="0" u="none" strike="noStrike" kern="1200" cap="none" spc="0" normalizeH="0" baseline="0" noProof="0">
                          <a:ln>
                            <a:noFill/>
                          </a:ln>
                          <a:solidFill>
                            <a:prstClr val="black"/>
                          </a:solidFill>
                          <a:effectLst/>
                          <a:uLnTx/>
                          <a:uFillTx/>
                          <a:latin typeface="+mn-lt"/>
                          <a:ea typeface="+mn-ea"/>
                          <a:cs typeface="+mn-cs"/>
                        </a:rPr>
                        <a:t>
 Earlier this week, FICOH's Customer Service Queen, Rose Amy I., celebrated her well-deserved #retirement with colleagues and friends. Congratulations Rose Amy, and mahalo for 44 years of dedicated service. You will always be a part of #TeamFICOH! (Swipe to see a #throwbackthursday of Rose Amy in 1991.)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7725781"/>
                  </a:ext>
                </a:extLst>
              </a:tr>
            </a:tbl>
          </a:graphicData>
        </a:graphic>
      </p:graphicFrame>
      <p:sp>
        <p:nvSpPr>
          <p:cNvPr id="4" name="Text Placeholder 3">
            <a:extLst>
              <a:ext uri="{FF2B5EF4-FFF2-40B4-BE49-F238E27FC236}">
                <a16:creationId xmlns:a16="http://schemas.microsoft.com/office/drawing/2014/main" id="{9767D0BC-ABD5-4076-9A98-D9791320B46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5340539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981CD-19C6-427F-B128-023BD4CE2021}"/>
              </a:ext>
            </a:extLst>
          </p:cNvPr>
          <p:cNvSpPr>
            <a:spLocks noGrp="1"/>
          </p:cNvSpPr>
          <p:nvPr>
            <p:ph type="title"/>
          </p:nvPr>
        </p:nvSpPr>
        <p:spPr/>
        <p:txBody>
          <a:bodyPr/>
          <a:lstStyle/>
          <a:p>
            <a:r>
              <a:rPr lang="en-US"/>
              <a:t>Instagram Stories Key Metrics Table | FICOH</a:t>
            </a:r>
          </a:p>
        </p:txBody>
      </p:sp>
      <p:graphicFrame>
        <p:nvGraphicFramePr>
          <p:cNvPr id="5" name="Table Placeholder 4">
            <a:extLst>
              <a:ext uri="{FF2B5EF4-FFF2-40B4-BE49-F238E27FC236}">
                <a16:creationId xmlns:a16="http://schemas.microsoft.com/office/drawing/2014/main" id="{2B6B6EE3-E4A2-4A93-B4A5-44C526F28B12}"/>
              </a:ext>
            </a:extLst>
          </p:cNvPr>
          <p:cNvGraphicFramePr>
            <a:graphicFrameLocks noGrp="1"/>
          </p:cNvGraphicFramePr>
          <p:nvPr>
            <p:ph type="tbl" sz="quarter" idx="13"/>
            <p:extLst>
              <p:ext uri="{D42A27DB-BD31-4B8C-83A1-F6EECF244321}">
                <p14:modId xmlns:p14="http://schemas.microsoft.com/office/powerpoint/2010/main" val="3903068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199077772"/>
                    </a:ext>
                  </a:extLst>
                </a:gridCol>
                <a:gridCol w="707746">
                  <a:extLst>
                    <a:ext uri="{9D8B030D-6E8A-4147-A177-3AD203B41FA5}">
                      <a16:colId xmlns:a16="http://schemas.microsoft.com/office/drawing/2014/main" val="936523319"/>
                    </a:ext>
                  </a:extLst>
                </a:gridCol>
                <a:gridCol w="707746">
                  <a:extLst>
                    <a:ext uri="{9D8B030D-6E8A-4147-A177-3AD203B41FA5}">
                      <a16:colId xmlns:a16="http://schemas.microsoft.com/office/drawing/2014/main" val="2864738575"/>
                    </a:ext>
                  </a:extLst>
                </a:gridCol>
                <a:gridCol w="353873">
                  <a:extLst>
                    <a:ext uri="{9D8B030D-6E8A-4147-A177-3AD203B41FA5}">
                      <a16:colId xmlns:a16="http://schemas.microsoft.com/office/drawing/2014/main" val="3793677046"/>
                    </a:ext>
                  </a:extLst>
                </a:gridCol>
                <a:gridCol w="353873">
                  <a:extLst>
                    <a:ext uri="{9D8B030D-6E8A-4147-A177-3AD203B41FA5}">
                      <a16:colId xmlns:a16="http://schemas.microsoft.com/office/drawing/2014/main" val="659394109"/>
                    </a:ext>
                  </a:extLst>
                </a:gridCol>
                <a:gridCol w="707746">
                  <a:extLst>
                    <a:ext uri="{9D8B030D-6E8A-4147-A177-3AD203B41FA5}">
                      <a16:colId xmlns:a16="http://schemas.microsoft.com/office/drawing/2014/main" val="1977396946"/>
                    </a:ext>
                  </a:extLst>
                </a:gridCol>
                <a:gridCol w="707746">
                  <a:extLst>
                    <a:ext uri="{9D8B030D-6E8A-4147-A177-3AD203B41FA5}">
                      <a16:colId xmlns:a16="http://schemas.microsoft.com/office/drawing/2014/main" val="1677487364"/>
                    </a:ext>
                  </a:extLst>
                </a:gridCol>
                <a:gridCol w="707746">
                  <a:extLst>
                    <a:ext uri="{9D8B030D-6E8A-4147-A177-3AD203B41FA5}">
                      <a16:colId xmlns:a16="http://schemas.microsoft.com/office/drawing/2014/main" val="1975788458"/>
                    </a:ext>
                  </a:extLst>
                </a:gridCol>
                <a:gridCol w="707746">
                  <a:extLst>
                    <a:ext uri="{9D8B030D-6E8A-4147-A177-3AD203B41FA5}">
                      <a16:colId xmlns:a16="http://schemas.microsoft.com/office/drawing/2014/main" val="1556919311"/>
                    </a:ext>
                  </a:extLst>
                </a:gridCol>
                <a:gridCol w="707746">
                  <a:extLst>
                    <a:ext uri="{9D8B030D-6E8A-4147-A177-3AD203B41FA5}">
                      <a16:colId xmlns:a16="http://schemas.microsoft.com/office/drawing/2014/main" val="761435454"/>
                    </a:ext>
                  </a:extLst>
                </a:gridCol>
                <a:gridCol w="707746">
                  <a:extLst>
                    <a:ext uri="{9D8B030D-6E8A-4147-A177-3AD203B41FA5}">
                      <a16:colId xmlns:a16="http://schemas.microsoft.com/office/drawing/2014/main" val="37485192"/>
                    </a:ext>
                  </a:extLst>
                </a:gridCol>
                <a:gridCol w="707746">
                  <a:extLst>
                    <a:ext uri="{9D8B030D-6E8A-4147-A177-3AD203B41FA5}">
                      <a16:colId xmlns:a16="http://schemas.microsoft.com/office/drawing/2014/main" val="1824570967"/>
                    </a:ext>
                  </a:extLst>
                </a:gridCol>
              </a:tblGrid>
              <a:tr h="370840">
                <a:tc>
                  <a:txBody>
                    <a:bodyPr/>
                    <a:lstStyle/>
                    <a:p>
                      <a:r>
                        <a:rPr lang="en-US" sz="1000"/>
                        <a:t>Page Name</a:t>
                      </a:r>
                    </a:p>
                  </a:txBody>
                  <a:tcPr/>
                </a:tc>
                <a:tc>
                  <a:txBody>
                    <a:bodyPr/>
                    <a:lstStyle/>
                    <a:p>
                      <a:r>
                        <a:rPr lang="en-US" sz="1000"/>
                        <a:t>Total Stories</a:t>
                      </a:r>
                    </a:p>
                  </a:txBody>
                  <a:tcPr/>
                </a:tc>
                <a:tc>
                  <a:txBody>
                    <a:bodyPr/>
                    <a:lstStyle/>
                    <a:p>
                      <a:r>
                        <a:rPr lang="en-US" sz="1000"/>
                        <a:t>Avg. Interaction-Rate</a:t>
                      </a:r>
                    </a:p>
                  </a:txBody>
                  <a:tcPr/>
                </a:tc>
                <a:tc>
                  <a:txBody>
                    <a:bodyPr/>
                    <a:lstStyle/>
                    <a:p>
                      <a:r>
                        <a:rPr lang="en-US" sz="1000"/>
                        <a:t>Avg. Exits per Story</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Exits</a:t>
                      </a:r>
                    </a:p>
                  </a:txBody>
                  <a:tcPr/>
                </a:tc>
                <a:tc>
                  <a:txBody>
                    <a:bodyPr/>
                    <a:lstStyle/>
                    <a:p>
                      <a:r>
                        <a:rPr lang="en-US" sz="1000"/>
                        <a:t>Total Engagements</a:t>
                      </a:r>
                    </a:p>
                  </a:txBody>
                  <a:tcPr/>
                </a:tc>
                <a:extLst>
                  <a:ext uri="{0D108BD9-81ED-4DB2-BD59-A6C34878D82A}">
                    <a16:rowId xmlns:a16="http://schemas.microsoft.com/office/drawing/2014/main" val="1492707035"/>
                  </a:ext>
                </a:extLst>
              </a:tr>
              <a:tr h="370840">
                <a:tc>
                  <a:txBody>
                    <a:bodyPr/>
                    <a:lstStyle/>
                    <a:p>
                      <a:r>
                        <a:rPr lang="en-US" sz="1000"/>
                        <a:t>firstinshi</a:t>
                      </a:r>
                    </a:p>
                  </a:txBody>
                  <a:tcPr/>
                </a:tc>
                <a:tc>
                  <a:txBody>
                    <a:bodyPr/>
                    <a:lstStyle/>
                    <a:p>
                      <a:r>
                        <a:rPr lang="en-US" sz="1000"/>
                        <a:t>18</a:t>
                      </a:r>
                    </a:p>
                  </a:txBody>
                  <a:tcPr/>
                </a:tc>
                <a:tc>
                  <a:txBody>
                    <a:bodyPr/>
                    <a:lstStyle/>
                    <a:p>
                      <a:r>
                        <a:rPr lang="en-US" sz="1000"/>
                        <a:t>0.7970</a:t>
                      </a:r>
                    </a:p>
                  </a:txBody>
                  <a:tcPr/>
                </a:tc>
                <a:tc>
                  <a:txBody>
                    <a:bodyPr/>
                    <a:lstStyle/>
                    <a:p>
                      <a:r>
                        <a:rPr lang="en-US" sz="1000"/>
                        <a:t>8.44</a:t>
                      </a:r>
                    </a:p>
                  </a:txBody>
                  <a:tcPr/>
                </a:tc>
                <a:tc>
                  <a:txBody>
                    <a:bodyPr/>
                    <a:lstStyle/>
                    <a:p>
                      <a:r>
                        <a:rPr lang="en-US" sz="1000"/>
                        <a:t>0.11</a:t>
                      </a:r>
                    </a:p>
                  </a:txBody>
                  <a:tcPr/>
                </a:tc>
                <a:tc>
                  <a:txBody>
                    <a:bodyPr/>
                    <a:lstStyle/>
                    <a:p>
                      <a:r>
                        <a:rPr lang="en-US" sz="1000"/>
                        <a:t>99.78</a:t>
                      </a:r>
                    </a:p>
                  </a:txBody>
                  <a:tcPr/>
                </a:tc>
                <a:tc>
                  <a:txBody>
                    <a:bodyPr/>
                    <a:lstStyle/>
                    <a:p>
                      <a:r>
                        <a:rPr lang="en-US" sz="1000"/>
                        <a:t>85.11</a:t>
                      </a:r>
                    </a:p>
                  </a:txBody>
                  <a:tcPr/>
                </a:tc>
                <a:tc>
                  <a:txBody>
                    <a:bodyPr/>
                    <a:lstStyle/>
                    <a:p>
                      <a:r>
                        <a:rPr lang="en-US" sz="1000"/>
                        <a:t>67.44</a:t>
                      </a:r>
                    </a:p>
                  </a:txBody>
                  <a:tcPr/>
                </a:tc>
                <a:tc>
                  <a:txBody>
                    <a:bodyPr/>
                    <a:lstStyle/>
                    <a:p>
                      <a:r>
                        <a:rPr lang="en-US" sz="1000"/>
                        <a:t>67.33</a:t>
                      </a:r>
                    </a:p>
                  </a:txBody>
                  <a:tcPr/>
                </a:tc>
                <a:tc>
                  <a:txBody>
                    <a:bodyPr/>
                    <a:lstStyle/>
                    <a:p>
                      <a:r>
                        <a:rPr lang="en-US" sz="1000"/>
                        <a:t>1796</a:t>
                      </a:r>
                    </a:p>
                  </a:txBody>
                  <a:tcPr/>
                </a:tc>
                <a:tc>
                  <a:txBody>
                    <a:bodyPr/>
                    <a:lstStyle/>
                    <a:p>
                      <a:r>
                        <a:rPr lang="en-US" sz="1000"/>
                        <a:t>152</a:t>
                      </a:r>
                    </a:p>
                  </a:txBody>
                  <a:tcPr/>
                </a:tc>
                <a:tc>
                  <a:txBody>
                    <a:bodyPr/>
                    <a:lstStyle/>
                    <a:p>
                      <a:r>
                        <a:rPr lang="en-US" sz="1000"/>
                        <a:t>1214</a:t>
                      </a:r>
                    </a:p>
                  </a:txBody>
                  <a:tcPr/>
                </a:tc>
                <a:extLst>
                  <a:ext uri="{0D108BD9-81ED-4DB2-BD59-A6C34878D82A}">
                    <a16:rowId xmlns:a16="http://schemas.microsoft.com/office/drawing/2014/main" val="2746409602"/>
                  </a:ext>
                </a:extLst>
              </a:tr>
            </a:tbl>
          </a:graphicData>
        </a:graphic>
      </p:graphicFrame>
      <p:sp>
        <p:nvSpPr>
          <p:cNvPr id="4" name="Text Placeholder 3">
            <a:extLst>
              <a:ext uri="{FF2B5EF4-FFF2-40B4-BE49-F238E27FC236}">
                <a16:creationId xmlns:a16="http://schemas.microsoft.com/office/drawing/2014/main" id="{E7D5258F-C0EF-4AB2-9B55-FFA0A09D4D51}"/>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4757218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66B35-6471-4707-80DF-8B293F0C5A3E}"/>
              </a:ext>
            </a:extLst>
          </p:cNvPr>
          <p:cNvSpPr>
            <a:spLocks noGrp="1"/>
          </p:cNvSpPr>
          <p:nvPr>
            <p:ph type="title"/>
          </p:nvPr>
        </p:nvSpPr>
        <p:spPr/>
        <p:txBody>
          <a:bodyPr/>
          <a:lstStyle/>
          <a:p>
            <a:r>
              <a:rPr lang="en-US"/>
              <a:t>Instagram Stories Table  | FICOH - 1 of 5</a:t>
            </a:r>
          </a:p>
        </p:txBody>
      </p:sp>
      <p:graphicFrame>
        <p:nvGraphicFramePr>
          <p:cNvPr id="5" name="Table Placeholder 4">
            <a:extLst>
              <a:ext uri="{FF2B5EF4-FFF2-40B4-BE49-F238E27FC236}">
                <a16:creationId xmlns:a16="http://schemas.microsoft.com/office/drawing/2014/main" id="{6C14834B-F5A0-451B-AC08-425EBFEFF03F}"/>
              </a:ext>
            </a:extLst>
          </p:cNvPr>
          <p:cNvGraphicFramePr>
            <a:graphicFrameLocks noGrp="1"/>
          </p:cNvGraphicFramePr>
          <p:nvPr>
            <p:ph type="tbl" sz="quarter" idx="13"/>
            <p:extLst>
              <p:ext uri="{D42A27DB-BD31-4B8C-83A1-F6EECF244321}">
                <p14:modId xmlns:p14="http://schemas.microsoft.com/office/powerpoint/2010/main" val="18471183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8242346"/>
                    </a:ext>
                  </a:extLst>
                </a:gridCol>
                <a:gridCol w="1316736">
                  <a:extLst>
                    <a:ext uri="{9D8B030D-6E8A-4147-A177-3AD203B41FA5}">
                      <a16:colId xmlns:a16="http://schemas.microsoft.com/office/drawing/2014/main" val="2389092660"/>
                    </a:ext>
                  </a:extLst>
                </a:gridCol>
                <a:gridCol w="658368">
                  <a:extLst>
                    <a:ext uri="{9D8B030D-6E8A-4147-A177-3AD203B41FA5}">
                      <a16:colId xmlns:a16="http://schemas.microsoft.com/office/drawing/2014/main" val="1398498225"/>
                    </a:ext>
                  </a:extLst>
                </a:gridCol>
                <a:gridCol w="658368">
                  <a:extLst>
                    <a:ext uri="{9D8B030D-6E8A-4147-A177-3AD203B41FA5}">
                      <a16:colId xmlns:a16="http://schemas.microsoft.com/office/drawing/2014/main" val="4137292136"/>
                    </a:ext>
                  </a:extLst>
                </a:gridCol>
                <a:gridCol w="658368">
                  <a:extLst>
                    <a:ext uri="{9D8B030D-6E8A-4147-A177-3AD203B41FA5}">
                      <a16:colId xmlns:a16="http://schemas.microsoft.com/office/drawing/2014/main" val="1118289976"/>
                    </a:ext>
                  </a:extLst>
                </a:gridCol>
                <a:gridCol w="658368">
                  <a:extLst>
                    <a:ext uri="{9D8B030D-6E8A-4147-A177-3AD203B41FA5}">
                      <a16:colId xmlns:a16="http://schemas.microsoft.com/office/drawing/2014/main" val="1376804152"/>
                    </a:ext>
                  </a:extLst>
                </a:gridCol>
                <a:gridCol w="658368">
                  <a:extLst>
                    <a:ext uri="{9D8B030D-6E8A-4147-A177-3AD203B41FA5}">
                      <a16:colId xmlns:a16="http://schemas.microsoft.com/office/drawing/2014/main" val="3743429018"/>
                    </a:ext>
                  </a:extLst>
                </a:gridCol>
                <a:gridCol w="658368">
                  <a:extLst>
                    <a:ext uri="{9D8B030D-6E8A-4147-A177-3AD203B41FA5}">
                      <a16:colId xmlns:a16="http://schemas.microsoft.com/office/drawing/2014/main" val="1374857131"/>
                    </a:ext>
                  </a:extLst>
                </a:gridCol>
                <a:gridCol w="658368">
                  <a:extLst>
                    <a:ext uri="{9D8B030D-6E8A-4147-A177-3AD203B41FA5}">
                      <a16:colId xmlns:a16="http://schemas.microsoft.com/office/drawing/2014/main" val="1437499184"/>
                    </a:ext>
                  </a:extLst>
                </a:gridCol>
                <a:gridCol w="658368">
                  <a:extLst>
                    <a:ext uri="{9D8B030D-6E8A-4147-A177-3AD203B41FA5}">
                      <a16:colId xmlns:a16="http://schemas.microsoft.com/office/drawing/2014/main" val="683664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697941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20:29:53</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https://scontent.xx.fbcdn.net/v/t51.12442-15/75214645_505598110027097_5142631671218277337_n.jpg?_nc_cat=102&amp;_nc_oc=AQmnTPxOUjBzIlBQDFlb3wqmC8s1FuyPlsnKsZpegO5wKrIgjWysd7K7A2BAXpMsyKE&amp;_nc_ht=scontent.xx&amp;oh=db060de35bccae187fb85a598417086f&amp;oe=5E4715A3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147986155"/>
                  </a:ext>
                </a:extLst>
              </a:tr>
            </a:tbl>
          </a:graphicData>
        </a:graphic>
      </p:graphicFrame>
      <p:sp>
        <p:nvSpPr>
          <p:cNvPr id="4" name="Text Placeholder 3">
            <a:extLst>
              <a:ext uri="{FF2B5EF4-FFF2-40B4-BE49-F238E27FC236}">
                <a16:creationId xmlns:a16="http://schemas.microsoft.com/office/drawing/2014/main" id="{499A30A7-AC3E-45A9-A12E-ED072F94A59B}"/>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762926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D7138-02A2-4A8A-AC32-AB8145AC661F}"/>
              </a:ext>
            </a:extLst>
          </p:cNvPr>
          <p:cNvSpPr>
            <a:spLocks noGrp="1"/>
          </p:cNvSpPr>
          <p:nvPr>
            <p:ph type="title"/>
          </p:nvPr>
        </p:nvSpPr>
        <p:spPr/>
        <p:txBody>
          <a:bodyPr/>
          <a:lstStyle/>
          <a:p>
            <a:r>
              <a:rPr lang="en-US"/>
              <a:t>Instagram Stories Table  | FICOH - 2 of 5</a:t>
            </a:r>
          </a:p>
        </p:txBody>
      </p:sp>
      <p:graphicFrame>
        <p:nvGraphicFramePr>
          <p:cNvPr id="5" name="Table Placeholder 4">
            <a:extLst>
              <a:ext uri="{FF2B5EF4-FFF2-40B4-BE49-F238E27FC236}">
                <a16:creationId xmlns:a16="http://schemas.microsoft.com/office/drawing/2014/main" id="{849A25B9-A192-467A-81C8-1EFE87F91ECE}"/>
              </a:ext>
            </a:extLst>
          </p:cNvPr>
          <p:cNvGraphicFramePr>
            <a:graphicFrameLocks noGrp="1"/>
          </p:cNvGraphicFramePr>
          <p:nvPr>
            <p:ph type="tbl" sz="quarter" idx="13"/>
            <p:extLst>
              <p:ext uri="{D42A27DB-BD31-4B8C-83A1-F6EECF244321}">
                <p14:modId xmlns:p14="http://schemas.microsoft.com/office/powerpoint/2010/main" val="1619739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697664780"/>
                    </a:ext>
                  </a:extLst>
                </a:gridCol>
                <a:gridCol w="1316736">
                  <a:extLst>
                    <a:ext uri="{9D8B030D-6E8A-4147-A177-3AD203B41FA5}">
                      <a16:colId xmlns:a16="http://schemas.microsoft.com/office/drawing/2014/main" val="358678374"/>
                    </a:ext>
                  </a:extLst>
                </a:gridCol>
                <a:gridCol w="658368">
                  <a:extLst>
                    <a:ext uri="{9D8B030D-6E8A-4147-A177-3AD203B41FA5}">
                      <a16:colId xmlns:a16="http://schemas.microsoft.com/office/drawing/2014/main" val="2836852344"/>
                    </a:ext>
                  </a:extLst>
                </a:gridCol>
                <a:gridCol w="658368">
                  <a:extLst>
                    <a:ext uri="{9D8B030D-6E8A-4147-A177-3AD203B41FA5}">
                      <a16:colId xmlns:a16="http://schemas.microsoft.com/office/drawing/2014/main" val="65707621"/>
                    </a:ext>
                  </a:extLst>
                </a:gridCol>
                <a:gridCol w="658368">
                  <a:extLst>
                    <a:ext uri="{9D8B030D-6E8A-4147-A177-3AD203B41FA5}">
                      <a16:colId xmlns:a16="http://schemas.microsoft.com/office/drawing/2014/main" val="3753100400"/>
                    </a:ext>
                  </a:extLst>
                </a:gridCol>
                <a:gridCol w="658368">
                  <a:extLst>
                    <a:ext uri="{9D8B030D-6E8A-4147-A177-3AD203B41FA5}">
                      <a16:colId xmlns:a16="http://schemas.microsoft.com/office/drawing/2014/main" val="343502669"/>
                    </a:ext>
                  </a:extLst>
                </a:gridCol>
                <a:gridCol w="658368">
                  <a:extLst>
                    <a:ext uri="{9D8B030D-6E8A-4147-A177-3AD203B41FA5}">
                      <a16:colId xmlns:a16="http://schemas.microsoft.com/office/drawing/2014/main" val="3234391551"/>
                    </a:ext>
                  </a:extLst>
                </a:gridCol>
                <a:gridCol w="658368">
                  <a:extLst>
                    <a:ext uri="{9D8B030D-6E8A-4147-A177-3AD203B41FA5}">
                      <a16:colId xmlns:a16="http://schemas.microsoft.com/office/drawing/2014/main" val="410940440"/>
                    </a:ext>
                  </a:extLst>
                </a:gridCol>
                <a:gridCol w="658368">
                  <a:extLst>
                    <a:ext uri="{9D8B030D-6E8A-4147-A177-3AD203B41FA5}">
                      <a16:colId xmlns:a16="http://schemas.microsoft.com/office/drawing/2014/main" val="3693660093"/>
                    </a:ext>
                  </a:extLst>
                </a:gridCol>
                <a:gridCol w="658368">
                  <a:extLst>
                    <a:ext uri="{9D8B030D-6E8A-4147-A177-3AD203B41FA5}">
                      <a16:colId xmlns:a16="http://schemas.microsoft.com/office/drawing/2014/main" val="42881017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20491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20:29:23</a:t>
                      </a:r>
                      <a:r>
                        <a:rPr kumimoji="0" lang="en-US" sz="1000" b="0" i="0" u="none" strike="noStrike" kern="1200" cap="none" spc="0" normalizeH="0" baseline="0" noProof="0">
                          <a:ln>
                            <a:noFill/>
                          </a:ln>
                          <a:solidFill>
                            <a:prstClr val="black"/>
                          </a:solidFill>
                          <a:effectLst/>
                          <a:uLnTx/>
                          <a:uFillTx/>
                          <a:latin typeface="+mn-lt"/>
                          <a:ea typeface="+mn-ea"/>
                          <a:cs typeface="+mn-cs"/>
                        </a:rPr>
                        <a:t>
 Thank you for having us, @ronaldhousehi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https://scontent.xx.fbcdn.net/v/t51.12442-15/75214695_348013886037917_6949102995870657275_n.jpg?_nc_cat=108&amp;_nc_oc=AQnJKGxBZbDZ8d1shGSFxA4UMeiH6Jn3xO7oV-or4wQtRI4BXIIhPknut8d9iI2taNM&amp;_nc_ht=scontent.xx&amp;oh=7b0e061cf5fab53c13ca24b414c5682a&amp;oe=5E877B91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3003000948"/>
                  </a:ext>
                </a:extLst>
              </a:tr>
            </a:tbl>
          </a:graphicData>
        </a:graphic>
      </p:graphicFrame>
      <p:sp>
        <p:nvSpPr>
          <p:cNvPr id="4" name="Text Placeholder 3">
            <a:extLst>
              <a:ext uri="{FF2B5EF4-FFF2-40B4-BE49-F238E27FC236}">
                <a16:creationId xmlns:a16="http://schemas.microsoft.com/office/drawing/2014/main" id="{F6908BA5-663A-4E3D-AAB9-4FC419D4FE6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2994190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A0B88-BF8A-43E4-A363-024336D371D1}"/>
              </a:ext>
            </a:extLst>
          </p:cNvPr>
          <p:cNvSpPr>
            <a:spLocks noGrp="1"/>
          </p:cNvSpPr>
          <p:nvPr>
            <p:ph type="title"/>
          </p:nvPr>
        </p:nvSpPr>
        <p:spPr/>
        <p:txBody>
          <a:bodyPr/>
          <a:lstStyle/>
          <a:p>
            <a:r>
              <a:rPr lang="en-US"/>
              <a:t>Instagram Stories Table  | FICOH - 3 of 5</a:t>
            </a:r>
          </a:p>
        </p:txBody>
      </p:sp>
      <p:graphicFrame>
        <p:nvGraphicFramePr>
          <p:cNvPr id="5" name="Table Placeholder 4">
            <a:extLst>
              <a:ext uri="{FF2B5EF4-FFF2-40B4-BE49-F238E27FC236}">
                <a16:creationId xmlns:a16="http://schemas.microsoft.com/office/drawing/2014/main" id="{8841CDD1-DECB-4452-8BAF-F16C45DC9A0C}"/>
              </a:ext>
            </a:extLst>
          </p:cNvPr>
          <p:cNvGraphicFramePr>
            <a:graphicFrameLocks noGrp="1"/>
          </p:cNvGraphicFramePr>
          <p:nvPr>
            <p:ph type="tbl" sz="quarter" idx="13"/>
            <p:extLst>
              <p:ext uri="{D42A27DB-BD31-4B8C-83A1-F6EECF244321}">
                <p14:modId xmlns:p14="http://schemas.microsoft.com/office/powerpoint/2010/main" val="1357556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94855448"/>
                    </a:ext>
                  </a:extLst>
                </a:gridCol>
                <a:gridCol w="1316736">
                  <a:extLst>
                    <a:ext uri="{9D8B030D-6E8A-4147-A177-3AD203B41FA5}">
                      <a16:colId xmlns:a16="http://schemas.microsoft.com/office/drawing/2014/main" val="2161350601"/>
                    </a:ext>
                  </a:extLst>
                </a:gridCol>
                <a:gridCol w="658368">
                  <a:extLst>
                    <a:ext uri="{9D8B030D-6E8A-4147-A177-3AD203B41FA5}">
                      <a16:colId xmlns:a16="http://schemas.microsoft.com/office/drawing/2014/main" val="3250563292"/>
                    </a:ext>
                  </a:extLst>
                </a:gridCol>
                <a:gridCol w="658368">
                  <a:extLst>
                    <a:ext uri="{9D8B030D-6E8A-4147-A177-3AD203B41FA5}">
                      <a16:colId xmlns:a16="http://schemas.microsoft.com/office/drawing/2014/main" val="1962618721"/>
                    </a:ext>
                  </a:extLst>
                </a:gridCol>
                <a:gridCol w="658368">
                  <a:extLst>
                    <a:ext uri="{9D8B030D-6E8A-4147-A177-3AD203B41FA5}">
                      <a16:colId xmlns:a16="http://schemas.microsoft.com/office/drawing/2014/main" val="3103631339"/>
                    </a:ext>
                  </a:extLst>
                </a:gridCol>
                <a:gridCol w="658368">
                  <a:extLst>
                    <a:ext uri="{9D8B030D-6E8A-4147-A177-3AD203B41FA5}">
                      <a16:colId xmlns:a16="http://schemas.microsoft.com/office/drawing/2014/main" val="2271055186"/>
                    </a:ext>
                  </a:extLst>
                </a:gridCol>
                <a:gridCol w="658368">
                  <a:extLst>
                    <a:ext uri="{9D8B030D-6E8A-4147-A177-3AD203B41FA5}">
                      <a16:colId xmlns:a16="http://schemas.microsoft.com/office/drawing/2014/main" val="3614612600"/>
                    </a:ext>
                  </a:extLst>
                </a:gridCol>
                <a:gridCol w="658368">
                  <a:extLst>
                    <a:ext uri="{9D8B030D-6E8A-4147-A177-3AD203B41FA5}">
                      <a16:colId xmlns:a16="http://schemas.microsoft.com/office/drawing/2014/main" val="2251273695"/>
                    </a:ext>
                  </a:extLst>
                </a:gridCol>
                <a:gridCol w="658368">
                  <a:extLst>
                    <a:ext uri="{9D8B030D-6E8A-4147-A177-3AD203B41FA5}">
                      <a16:colId xmlns:a16="http://schemas.microsoft.com/office/drawing/2014/main" val="1554057779"/>
                    </a:ext>
                  </a:extLst>
                </a:gridCol>
                <a:gridCol w="658368">
                  <a:extLst>
                    <a:ext uri="{9D8B030D-6E8A-4147-A177-3AD203B41FA5}">
                      <a16:colId xmlns:a16="http://schemas.microsoft.com/office/drawing/2014/main" val="20265991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52885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20:28:39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https://scontent.xx.fbcdn.net/v/t51.12442-15/75208799_2370777673187777_4528334005405715654_n.jpg?_nc_cat=108&amp;_nc_oc=AQlJjoSjkOfP_kvcCpL1CgG6510Til37pu5PFJWZQ9CpCqayOgl4RpCtOs37YUDNGWU&amp;_nc_ht=scontent.xx&amp;oh=dc15e8343d0c6dd7d3b02bb9663fe142&amp;oe=5E521209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7969690"/>
                  </a:ext>
                </a:extLst>
              </a:tr>
            </a:tbl>
          </a:graphicData>
        </a:graphic>
      </p:graphicFrame>
      <p:sp>
        <p:nvSpPr>
          <p:cNvPr id="4" name="Text Placeholder 3">
            <a:extLst>
              <a:ext uri="{FF2B5EF4-FFF2-40B4-BE49-F238E27FC236}">
                <a16:creationId xmlns:a16="http://schemas.microsoft.com/office/drawing/2014/main" id="{D544165C-EB3B-43BA-AC49-0E353EAB5C5D}"/>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12060619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B63CC1-D9FF-4C92-AFBE-956473BA20AD}"/>
              </a:ext>
            </a:extLst>
          </p:cNvPr>
          <p:cNvSpPr>
            <a:spLocks noGrp="1"/>
          </p:cNvSpPr>
          <p:nvPr>
            <p:ph type="title"/>
          </p:nvPr>
        </p:nvSpPr>
        <p:spPr/>
        <p:txBody>
          <a:bodyPr/>
          <a:lstStyle/>
          <a:p>
            <a:r>
              <a:rPr lang="en-US"/>
              <a:t>Instagram Stories Table  | FICOH - 4 of 5</a:t>
            </a:r>
          </a:p>
        </p:txBody>
      </p:sp>
      <p:graphicFrame>
        <p:nvGraphicFramePr>
          <p:cNvPr id="5" name="Table Placeholder 4">
            <a:extLst>
              <a:ext uri="{FF2B5EF4-FFF2-40B4-BE49-F238E27FC236}">
                <a16:creationId xmlns:a16="http://schemas.microsoft.com/office/drawing/2014/main" id="{228CDE67-F74E-4E1D-A0D6-EAB3CD98C1AC}"/>
              </a:ext>
            </a:extLst>
          </p:cNvPr>
          <p:cNvGraphicFramePr>
            <a:graphicFrameLocks noGrp="1"/>
          </p:cNvGraphicFramePr>
          <p:nvPr>
            <p:ph type="tbl" sz="quarter" idx="13"/>
            <p:extLst>
              <p:ext uri="{D42A27DB-BD31-4B8C-83A1-F6EECF244321}">
                <p14:modId xmlns:p14="http://schemas.microsoft.com/office/powerpoint/2010/main" val="2354257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954414404"/>
                    </a:ext>
                  </a:extLst>
                </a:gridCol>
                <a:gridCol w="1316736">
                  <a:extLst>
                    <a:ext uri="{9D8B030D-6E8A-4147-A177-3AD203B41FA5}">
                      <a16:colId xmlns:a16="http://schemas.microsoft.com/office/drawing/2014/main" val="1929180775"/>
                    </a:ext>
                  </a:extLst>
                </a:gridCol>
                <a:gridCol w="658368">
                  <a:extLst>
                    <a:ext uri="{9D8B030D-6E8A-4147-A177-3AD203B41FA5}">
                      <a16:colId xmlns:a16="http://schemas.microsoft.com/office/drawing/2014/main" val="2904817388"/>
                    </a:ext>
                  </a:extLst>
                </a:gridCol>
                <a:gridCol w="658368">
                  <a:extLst>
                    <a:ext uri="{9D8B030D-6E8A-4147-A177-3AD203B41FA5}">
                      <a16:colId xmlns:a16="http://schemas.microsoft.com/office/drawing/2014/main" val="993560252"/>
                    </a:ext>
                  </a:extLst>
                </a:gridCol>
                <a:gridCol w="658368">
                  <a:extLst>
                    <a:ext uri="{9D8B030D-6E8A-4147-A177-3AD203B41FA5}">
                      <a16:colId xmlns:a16="http://schemas.microsoft.com/office/drawing/2014/main" val="4117993967"/>
                    </a:ext>
                  </a:extLst>
                </a:gridCol>
                <a:gridCol w="658368">
                  <a:extLst>
                    <a:ext uri="{9D8B030D-6E8A-4147-A177-3AD203B41FA5}">
                      <a16:colId xmlns:a16="http://schemas.microsoft.com/office/drawing/2014/main" val="1331179481"/>
                    </a:ext>
                  </a:extLst>
                </a:gridCol>
                <a:gridCol w="658368">
                  <a:extLst>
                    <a:ext uri="{9D8B030D-6E8A-4147-A177-3AD203B41FA5}">
                      <a16:colId xmlns:a16="http://schemas.microsoft.com/office/drawing/2014/main" val="895749388"/>
                    </a:ext>
                  </a:extLst>
                </a:gridCol>
                <a:gridCol w="658368">
                  <a:extLst>
                    <a:ext uri="{9D8B030D-6E8A-4147-A177-3AD203B41FA5}">
                      <a16:colId xmlns:a16="http://schemas.microsoft.com/office/drawing/2014/main" val="1683131665"/>
                    </a:ext>
                  </a:extLst>
                </a:gridCol>
                <a:gridCol w="658368">
                  <a:extLst>
                    <a:ext uri="{9D8B030D-6E8A-4147-A177-3AD203B41FA5}">
                      <a16:colId xmlns:a16="http://schemas.microsoft.com/office/drawing/2014/main" val="288953361"/>
                    </a:ext>
                  </a:extLst>
                </a:gridCol>
                <a:gridCol w="658368">
                  <a:extLst>
                    <a:ext uri="{9D8B030D-6E8A-4147-A177-3AD203B41FA5}">
                      <a16:colId xmlns:a16="http://schemas.microsoft.com/office/drawing/2014/main" val="2374999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00298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20:28:22</a:t>
                      </a:r>
                      <a:r>
                        <a:rPr kumimoji="0" lang="en-US" sz="1000" b="0" i="0" u="none" strike="noStrike" kern="1200" cap="none" spc="0" normalizeH="0" baseline="0" noProof="0">
                          <a:ln>
                            <a:noFill/>
                          </a:ln>
                          <a:solidFill>
                            <a:prstClr val="black"/>
                          </a:solidFill>
                          <a:effectLst/>
                          <a:uLnTx/>
                          <a:uFillTx/>
                          <a:latin typeface="+mn-lt"/>
                          <a:ea typeface="+mn-ea"/>
                          <a:cs typeface="+mn-cs"/>
                        </a:rPr>
                        <a:t>
 This past weekend, a group of #teamficoh volunteers had the chance to serve lunch to the families of @ronaldhousehi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https://scontent.xx.fbcdn.net/v/t51.12442-15/73230764_561043997805205_7237147431384410492_n.jpg?_nc_cat=100&amp;_nc_oc=AQn6CafdwrUdNvwjtXRHereYi3MD_umb6M_G8d0NTJFthKsEoScvP4fOVgpFPVs9ha0&amp;_nc_ht=scontent.xx&amp;oh=ebfa8686037560f4702196e4f5905c48&amp;oe=5E448AF9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2699693642"/>
                  </a:ext>
                </a:extLst>
              </a:tr>
            </a:tbl>
          </a:graphicData>
        </a:graphic>
      </p:graphicFrame>
      <p:sp>
        <p:nvSpPr>
          <p:cNvPr id="4" name="Text Placeholder 3">
            <a:extLst>
              <a:ext uri="{FF2B5EF4-FFF2-40B4-BE49-F238E27FC236}">
                <a16:creationId xmlns:a16="http://schemas.microsoft.com/office/drawing/2014/main" id="{A5697E20-958A-4E58-9EFF-C3223A39F30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4203772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F092C-51B4-44FF-9CBA-8B62565EB559}"/>
              </a:ext>
            </a:extLst>
          </p:cNvPr>
          <p:cNvSpPr>
            <a:spLocks noGrp="1"/>
          </p:cNvSpPr>
          <p:nvPr>
            <p:ph type="title"/>
          </p:nvPr>
        </p:nvSpPr>
        <p:spPr/>
        <p:txBody>
          <a:bodyPr/>
          <a:lstStyle/>
          <a:p>
            <a:r>
              <a:rPr lang="en-US"/>
              <a:t>Instagram Stories Table  | FICOH - 5 of 5</a:t>
            </a:r>
          </a:p>
        </p:txBody>
      </p:sp>
      <p:graphicFrame>
        <p:nvGraphicFramePr>
          <p:cNvPr id="5" name="Table Placeholder 4">
            <a:extLst>
              <a:ext uri="{FF2B5EF4-FFF2-40B4-BE49-F238E27FC236}">
                <a16:creationId xmlns:a16="http://schemas.microsoft.com/office/drawing/2014/main" id="{11C54FB1-F901-44ED-A128-59FFFA18A36A}"/>
              </a:ext>
            </a:extLst>
          </p:cNvPr>
          <p:cNvGraphicFramePr>
            <a:graphicFrameLocks noGrp="1"/>
          </p:cNvGraphicFramePr>
          <p:nvPr>
            <p:ph type="tbl" sz="quarter" idx="13"/>
            <p:extLst>
              <p:ext uri="{D42A27DB-BD31-4B8C-83A1-F6EECF244321}">
                <p14:modId xmlns:p14="http://schemas.microsoft.com/office/powerpoint/2010/main" val="146091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858437447"/>
                    </a:ext>
                  </a:extLst>
                </a:gridCol>
                <a:gridCol w="1316736">
                  <a:extLst>
                    <a:ext uri="{9D8B030D-6E8A-4147-A177-3AD203B41FA5}">
                      <a16:colId xmlns:a16="http://schemas.microsoft.com/office/drawing/2014/main" val="1717573787"/>
                    </a:ext>
                  </a:extLst>
                </a:gridCol>
                <a:gridCol w="658368">
                  <a:extLst>
                    <a:ext uri="{9D8B030D-6E8A-4147-A177-3AD203B41FA5}">
                      <a16:colId xmlns:a16="http://schemas.microsoft.com/office/drawing/2014/main" val="559253648"/>
                    </a:ext>
                  </a:extLst>
                </a:gridCol>
                <a:gridCol w="658368">
                  <a:extLst>
                    <a:ext uri="{9D8B030D-6E8A-4147-A177-3AD203B41FA5}">
                      <a16:colId xmlns:a16="http://schemas.microsoft.com/office/drawing/2014/main" val="1686060794"/>
                    </a:ext>
                  </a:extLst>
                </a:gridCol>
                <a:gridCol w="658368">
                  <a:extLst>
                    <a:ext uri="{9D8B030D-6E8A-4147-A177-3AD203B41FA5}">
                      <a16:colId xmlns:a16="http://schemas.microsoft.com/office/drawing/2014/main" val="845866586"/>
                    </a:ext>
                  </a:extLst>
                </a:gridCol>
                <a:gridCol w="658368">
                  <a:extLst>
                    <a:ext uri="{9D8B030D-6E8A-4147-A177-3AD203B41FA5}">
                      <a16:colId xmlns:a16="http://schemas.microsoft.com/office/drawing/2014/main" val="1562183701"/>
                    </a:ext>
                  </a:extLst>
                </a:gridCol>
                <a:gridCol w="658368">
                  <a:extLst>
                    <a:ext uri="{9D8B030D-6E8A-4147-A177-3AD203B41FA5}">
                      <a16:colId xmlns:a16="http://schemas.microsoft.com/office/drawing/2014/main" val="1564819787"/>
                    </a:ext>
                  </a:extLst>
                </a:gridCol>
                <a:gridCol w="658368">
                  <a:extLst>
                    <a:ext uri="{9D8B030D-6E8A-4147-A177-3AD203B41FA5}">
                      <a16:colId xmlns:a16="http://schemas.microsoft.com/office/drawing/2014/main" val="1798359429"/>
                    </a:ext>
                  </a:extLst>
                </a:gridCol>
                <a:gridCol w="658368">
                  <a:extLst>
                    <a:ext uri="{9D8B030D-6E8A-4147-A177-3AD203B41FA5}">
                      <a16:colId xmlns:a16="http://schemas.microsoft.com/office/drawing/2014/main" val="13572256"/>
                    </a:ext>
                  </a:extLst>
                </a:gridCol>
                <a:gridCol w="658368">
                  <a:extLst>
                    <a:ext uri="{9D8B030D-6E8A-4147-A177-3AD203B41FA5}">
                      <a16:colId xmlns:a16="http://schemas.microsoft.com/office/drawing/2014/main" val="596910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22643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- 2019-11-18 20:23:59</a:t>
                      </a:r>
                      <a:r>
                        <a:rPr kumimoji="0" lang="en-US" sz="1000" b="0" i="0" u="none" strike="noStrike" kern="1200" cap="none" spc="0" normalizeH="0" baseline="0" noProof="0">
                          <a:ln>
                            <a:noFill/>
                          </a:ln>
                          <a:solidFill>
                            <a:prstClr val="black"/>
                          </a:solidFill>
                          <a:effectLst/>
                          <a:uLnTx/>
                          <a:uFillTx/>
                          <a:latin typeface="+mn-lt"/>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https://scontent.xx.fbcdn.net/v/t51.12442-15/75223554_149052089752419_6487471294857923659_n.jpg?_nc_cat=105&amp;_nc_oc=AQlHySgptnu4Re4gONdpFKO4ywc_jMbtCRDAzqAE2aYfftXg4T_mRR-TaXeOGFzmTGc&amp;_nc_ht=scontent.xx&amp;oh=e18305b680a972d48a9153debbe64060&amp;oe=5E82029E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11/19/2019 20:00:31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58720734"/>
                  </a:ext>
                </a:extLst>
              </a:tr>
            </a:tbl>
          </a:graphicData>
        </a:graphic>
      </p:graphicFrame>
      <p:sp>
        <p:nvSpPr>
          <p:cNvPr id="4" name="Text Placeholder 3">
            <a:extLst>
              <a:ext uri="{FF2B5EF4-FFF2-40B4-BE49-F238E27FC236}">
                <a16:creationId xmlns:a16="http://schemas.microsoft.com/office/drawing/2014/main" id="{7C61849D-FF4F-49B3-AAE2-A24A1997E2D4}"/>
              </a:ext>
            </a:extLst>
          </p:cNvPr>
          <p:cNvSpPr>
            <a:spLocks noGrp="1"/>
          </p:cNvSpPr>
          <p:nvPr>
            <p:ph type="body" sz="quarter" idx="14"/>
          </p:nvPr>
        </p:nvSpPr>
        <p:spPr/>
        <p:txBody>
          <a:bodyPr/>
          <a:lstStyle/>
          <a:p>
            <a:r>
              <a:rPr lang="en-US"/>
              <a:t>11/01/2019 - 11/30/2019</a:t>
            </a:r>
          </a:p>
        </p:txBody>
      </p:sp>
    </p:spTree>
    <p:extLst>
      <p:ext uri="{BB962C8B-B14F-4D97-AF65-F5344CB8AC3E}">
        <p14:creationId xmlns:p14="http://schemas.microsoft.com/office/powerpoint/2010/main" val="39820742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1268</Words>
  <Application>Microsoft Office PowerPoint</Application>
  <PresentationFormat>On-screen Show (4:3)</PresentationFormat>
  <Paragraphs>446</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Facebook Impressions | FICOH</vt:lpstr>
      <vt:lpstr>Facebook Own Posts Table | FICOH</vt:lpstr>
      <vt:lpstr>Twitter Key Metrics Table | FICOH</vt:lpstr>
      <vt:lpstr>Twitter Twitter Followers Change | FICOH</vt:lpstr>
      <vt:lpstr>Twitter Average Interactions Per Tweet | FICOH</vt:lpstr>
      <vt:lpstr>Twitter Own and Retweeted Tweets Table | FICOH</vt:lpstr>
      <vt:lpstr>LinkedIn Key Metrics Table | FICOH</vt:lpstr>
      <vt:lpstr>LinkedIn LinkedIn Followers Change | FICOH</vt:lpstr>
      <vt:lpstr>LinkedIn Average Interactions Per LinkedIn Update | FICOH</vt:lpstr>
      <vt:lpstr>LinkedIn Average Interactions Per LinkedIn Update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Top Instagram Posts Table | FICOH - 1 of 2</vt:lpstr>
      <vt:lpstr>Instagram Top Instagram Posts Table | FICOH - 2 of 2</vt:lpstr>
      <vt:lpstr>Instagram Stories Key Metrics Table | FICOH</vt:lpstr>
      <vt:lpstr>Instagram Stories Table  | FICOH - 1 of 5</vt:lpstr>
      <vt:lpstr>Instagram Stories Table  | FICOH - 2 of 5</vt:lpstr>
      <vt:lpstr>Instagram Stories Table  | FICOH - 3 of 5</vt:lpstr>
      <vt:lpstr>Instagram Stories Table  | FICOH - 4 of 5</vt:lpstr>
      <vt:lpstr>Instagram Stories Table  | FICOH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Peiniger</dc:creator>
  <cp:lastModifiedBy>Frederik Peiniger</cp:lastModifiedBy>
  <cp:revision>1</cp:revision>
  <dcterms:created xsi:type="dcterms:W3CDTF">2019-12-09T21:01:31Z</dcterms:created>
  <dcterms:modified xsi:type="dcterms:W3CDTF">2019-12-09T21:02:10Z</dcterms:modified>
</cp:coreProperties>
</file>