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6" r:id="rId20"/>
    <p:sldId id="277" r:id="rId21"/>
    <p:sldId id="278" r:id="rId22"/>
    <p:sldId id="279" r:id="rId23"/>
    <p:sldId id="280" r:id="rId24"/>
    <p:sldId id="281" r:id="rId25"/>
    <p:sldId id="282" r:id="rId26"/>
    <p:sldId id="283" r:id="rId27"/>
    <p:sldId id="285" r:id="rId28"/>
    <p:sldId id="286" r:id="rId29"/>
    <p:sldId id="287" r:id="rId30"/>
    <p:sldId id="288" r:id="rId31"/>
    <p:sldId id="289" r:id="rId32"/>
    <p:sldId id="290" r:id="rId33"/>
    <p:sldId id="292" r:id="rId34"/>
    <p:sldId id="293" r:id="rId35"/>
    <p:sldId id="294" r:id="rId36"/>
    <p:sldId id="295" r:id="rId37"/>
    <p:sldId id="296"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Sheet1!$A$2:$A$14</c:f>
              <c:numCache>
                <c:formatCode>m/d/yyyy</c:formatCode>
                <c:ptCount val="13"/>
                <c:pt idx="0">
                  <c:v>43435</c:v>
                </c:pt>
                <c:pt idx="1">
                  <c:v>43466</c:v>
                </c:pt>
                <c:pt idx="2">
                  <c:v>43497</c:v>
                </c:pt>
                <c:pt idx="3">
                  <c:v>43525</c:v>
                </c:pt>
                <c:pt idx="4">
                  <c:v>43556</c:v>
                </c:pt>
                <c:pt idx="5">
                  <c:v>43586</c:v>
                </c:pt>
                <c:pt idx="6">
                  <c:v>43617</c:v>
                </c:pt>
                <c:pt idx="7">
                  <c:v>43647</c:v>
                </c:pt>
                <c:pt idx="8">
                  <c:v>43678</c:v>
                </c:pt>
                <c:pt idx="9">
                  <c:v>43709</c:v>
                </c:pt>
                <c:pt idx="10">
                  <c:v>43739</c:v>
                </c:pt>
                <c:pt idx="11">
                  <c:v>43770</c:v>
                </c:pt>
                <c:pt idx="12">
                  <c:v>43800</c:v>
                </c:pt>
              </c:numCache>
            </c:numRef>
          </c:cat>
          <c:val>
            <c:numRef>
              <c:f>Sheet1!$B$2:$B$14</c:f>
              <c:numCache>
                <c:formatCode>General</c:formatCode>
                <c:ptCount val="13"/>
                <c:pt idx="0">
                  <c:v>3870</c:v>
                </c:pt>
                <c:pt idx="1">
                  <c:v>3909</c:v>
                </c:pt>
                <c:pt idx="2">
                  <c:v>3943</c:v>
                </c:pt>
                <c:pt idx="3">
                  <c:v>4002</c:v>
                </c:pt>
                <c:pt idx="4">
                  <c:v>4036</c:v>
                </c:pt>
                <c:pt idx="5">
                  <c:v>4057</c:v>
                </c:pt>
                <c:pt idx="6">
                  <c:v>4087</c:v>
                </c:pt>
                <c:pt idx="7">
                  <c:v>4140</c:v>
                </c:pt>
                <c:pt idx="8">
                  <c:v>4163</c:v>
                </c:pt>
                <c:pt idx="9">
                  <c:v>4179</c:v>
                </c:pt>
                <c:pt idx="10">
                  <c:v>4200</c:v>
                </c:pt>
                <c:pt idx="11">
                  <c:v>4337</c:v>
                </c:pt>
              </c:numCache>
            </c:numRef>
          </c:val>
          <c:smooth val="0"/>
          <c:extLst>
            <c:ext xmlns:c16="http://schemas.microsoft.com/office/drawing/2014/chart" uri="{C3380CC4-5D6E-409C-BE32-E72D297353CC}">
              <c16:uniqueId val="{00000000-D9CE-458D-B3FF-835AF33C6210}"/>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Sheet1!$A$2:$A$14</c:f>
              <c:numCache>
                <c:formatCode>m/d/yyyy</c:formatCode>
                <c:ptCount val="13"/>
                <c:pt idx="0">
                  <c:v>43435</c:v>
                </c:pt>
                <c:pt idx="1">
                  <c:v>43466</c:v>
                </c:pt>
                <c:pt idx="2">
                  <c:v>43497</c:v>
                </c:pt>
                <c:pt idx="3">
                  <c:v>43525</c:v>
                </c:pt>
                <c:pt idx="4">
                  <c:v>43556</c:v>
                </c:pt>
                <c:pt idx="5">
                  <c:v>43586</c:v>
                </c:pt>
                <c:pt idx="6">
                  <c:v>43617</c:v>
                </c:pt>
                <c:pt idx="7">
                  <c:v>43647</c:v>
                </c:pt>
                <c:pt idx="8">
                  <c:v>43678</c:v>
                </c:pt>
                <c:pt idx="9">
                  <c:v>43709</c:v>
                </c:pt>
                <c:pt idx="10">
                  <c:v>43739</c:v>
                </c:pt>
                <c:pt idx="11">
                  <c:v>43770</c:v>
                </c:pt>
                <c:pt idx="12">
                  <c:v>43800</c:v>
                </c:pt>
              </c:numCache>
            </c:numRef>
          </c:cat>
          <c:val>
            <c:numRef>
              <c:f>Sheet1!$C$2:$C$14</c:f>
              <c:numCache>
                <c:formatCode>General</c:formatCode>
                <c:ptCount val="13"/>
                <c:pt idx="0">
                  <c:v>3118</c:v>
                </c:pt>
                <c:pt idx="1">
                  <c:v>3135</c:v>
                </c:pt>
                <c:pt idx="2">
                  <c:v>3159</c:v>
                </c:pt>
                <c:pt idx="3">
                  <c:v>3208</c:v>
                </c:pt>
                <c:pt idx="4">
                  <c:v>3222</c:v>
                </c:pt>
                <c:pt idx="5">
                  <c:v>3235</c:v>
                </c:pt>
                <c:pt idx="6">
                  <c:v>3296</c:v>
                </c:pt>
                <c:pt idx="7">
                  <c:v>3307</c:v>
                </c:pt>
                <c:pt idx="8">
                  <c:v>3334</c:v>
                </c:pt>
                <c:pt idx="9">
                  <c:v>3412</c:v>
                </c:pt>
                <c:pt idx="10">
                  <c:v>3418</c:v>
                </c:pt>
                <c:pt idx="11">
                  <c:v>3425</c:v>
                </c:pt>
              </c:numCache>
            </c:numRef>
          </c:val>
          <c:smooth val="0"/>
          <c:extLst>
            <c:ext xmlns:c16="http://schemas.microsoft.com/office/drawing/2014/chart" uri="{C3380CC4-5D6E-409C-BE32-E72D297353CC}">
              <c16:uniqueId val="{00000001-D9CE-458D-B3FF-835AF33C6210}"/>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Sheet1!$A$2:$A$14</c:f>
              <c:numCache>
                <c:formatCode>m/d/yyyy</c:formatCode>
                <c:ptCount val="13"/>
                <c:pt idx="0">
                  <c:v>43435</c:v>
                </c:pt>
                <c:pt idx="1">
                  <c:v>43466</c:v>
                </c:pt>
                <c:pt idx="2">
                  <c:v>43497</c:v>
                </c:pt>
                <c:pt idx="3">
                  <c:v>43525</c:v>
                </c:pt>
                <c:pt idx="4">
                  <c:v>43556</c:v>
                </c:pt>
                <c:pt idx="5">
                  <c:v>43586</c:v>
                </c:pt>
                <c:pt idx="6">
                  <c:v>43617</c:v>
                </c:pt>
                <c:pt idx="7">
                  <c:v>43647</c:v>
                </c:pt>
                <c:pt idx="8">
                  <c:v>43678</c:v>
                </c:pt>
                <c:pt idx="9">
                  <c:v>43709</c:v>
                </c:pt>
                <c:pt idx="10">
                  <c:v>43739</c:v>
                </c:pt>
                <c:pt idx="11">
                  <c:v>43770</c:v>
                </c:pt>
                <c:pt idx="12">
                  <c:v>43800</c:v>
                </c:pt>
              </c:numCache>
            </c:numRef>
          </c:cat>
          <c:val>
            <c:numRef>
              <c:f>Sheet1!$D$2:$D$14</c:f>
              <c:numCache>
                <c:formatCode>General</c:formatCode>
                <c:ptCount val="13"/>
                <c:pt idx="0">
                  <c:v>0</c:v>
                </c:pt>
                <c:pt idx="1">
                  <c:v>0</c:v>
                </c:pt>
                <c:pt idx="2">
                  <c:v>0</c:v>
                </c:pt>
                <c:pt idx="3">
                  <c:v>0</c:v>
                </c:pt>
                <c:pt idx="4">
                  <c:v>0</c:v>
                </c:pt>
                <c:pt idx="5">
                  <c:v>0</c:v>
                </c:pt>
                <c:pt idx="6">
                  <c:v>0</c:v>
                </c:pt>
                <c:pt idx="7">
                  <c:v>0</c:v>
                </c:pt>
                <c:pt idx="8">
                  <c:v>0</c:v>
                </c:pt>
                <c:pt idx="9">
                  <c:v>0</c:v>
                </c:pt>
                <c:pt idx="10">
                  <c:v>0</c:v>
                </c:pt>
                <c:pt idx="11">
                  <c:v>0</c:v>
                </c:pt>
                <c:pt idx="12">
                  <c:v>0</c:v>
                </c:pt>
              </c:numCache>
            </c:numRef>
          </c:val>
          <c:smooth val="0"/>
          <c:extLst>
            <c:ext xmlns:c16="http://schemas.microsoft.com/office/drawing/2014/chart" uri="{C3380CC4-5D6E-409C-BE32-E72D297353CC}">
              <c16:uniqueId val="{00000002-D9CE-458D-B3FF-835AF33C6210}"/>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Sheet1!$A$2:$A$14</c:f>
              <c:numCache>
                <c:formatCode>m/d/yyyy</c:formatCode>
                <c:ptCount val="13"/>
                <c:pt idx="0">
                  <c:v>43435</c:v>
                </c:pt>
                <c:pt idx="1">
                  <c:v>43466</c:v>
                </c:pt>
                <c:pt idx="2">
                  <c:v>43497</c:v>
                </c:pt>
                <c:pt idx="3">
                  <c:v>43525</c:v>
                </c:pt>
                <c:pt idx="4">
                  <c:v>43556</c:v>
                </c:pt>
                <c:pt idx="5">
                  <c:v>43586</c:v>
                </c:pt>
                <c:pt idx="6">
                  <c:v>43617</c:v>
                </c:pt>
                <c:pt idx="7">
                  <c:v>43647</c:v>
                </c:pt>
                <c:pt idx="8">
                  <c:v>43678</c:v>
                </c:pt>
                <c:pt idx="9">
                  <c:v>43709</c:v>
                </c:pt>
                <c:pt idx="10">
                  <c:v>43739</c:v>
                </c:pt>
                <c:pt idx="11">
                  <c:v>43770</c:v>
                </c:pt>
                <c:pt idx="12">
                  <c:v>43800</c:v>
                </c:pt>
              </c:numCache>
            </c:numRef>
          </c:cat>
          <c:val>
            <c:numRef>
              <c:f>Sheet1!$E$2:$E$14</c:f>
              <c:numCache>
                <c:formatCode>General</c:formatCode>
                <c:ptCount val="13"/>
                <c:pt idx="0">
                  <c:v>16556</c:v>
                </c:pt>
                <c:pt idx="1">
                  <c:v>17280</c:v>
                </c:pt>
                <c:pt idx="2">
                  <c:v>17665</c:v>
                </c:pt>
                <c:pt idx="3">
                  <c:v>18111</c:v>
                </c:pt>
                <c:pt idx="4">
                  <c:v>18547</c:v>
                </c:pt>
                <c:pt idx="5">
                  <c:v>18987</c:v>
                </c:pt>
                <c:pt idx="6">
                  <c:v>19471</c:v>
                </c:pt>
                <c:pt idx="7">
                  <c:v>20086</c:v>
                </c:pt>
                <c:pt idx="8">
                  <c:v>20597</c:v>
                </c:pt>
                <c:pt idx="9">
                  <c:v>21109</c:v>
                </c:pt>
                <c:pt idx="10">
                  <c:v>21641</c:v>
                </c:pt>
                <c:pt idx="11">
                  <c:v>21912</c:v>
                </c:pt>
              </c:numCache>
            </c:numRef>
          </c:val>
          <c:smooth val="0"/>
          <c:extLst>
            <c:ext xmlns:c16="http://schemas.microsoft.com/office/drawing/2014/chart" uri="{C3380CC4-5D6E-409C-BE32-E72D297353CC}">
              <c16:uniqueId val="{00000003-D9CE-458D-B3FF-835AF33C6210}"/>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Sheet1!$A$2:$A$14</c:f>
              <c:numCache>
                <c:formatCode>m/d/yyyy</c:formatCode>
                <c:ptCount val="13"/>
                <c:pt idx="0">
                  <c:v>43435</c:v>
                </c:pt>
                <c:pt idx="1">
                  <c:v>43466</c:v>
                </c:pt>
                <c:pt idx="2">
                  <c:v>43497</c:v>
                </c:pt>
                <c:pt idx="3">
                  <c:v>43525</c:v>
                </c:pt>
                <c:pt idx="4">
                  <c:v>43556</c:v>
                </c:pt>
                <c:pt idx="5">
                  <c:v>43586</c:v>
                </c:pt>
                <c:pt idx="6">
                  <c:v>43617</c:v>
                </c:pt>
                <c:pt idx="7">
                  <c:v>43647</c:v>
                </c:pt>
                <c:pt idx="8">
                  <c:v>43678</c:v>
                </c:pt>
                <c:pt idx="9">
                  <c:v>43709</c:v>
                </c:pt>
                <c:pt idx="10">
                  <c:v>43739</c:v>
                </c:pt>
                <c:pt idx="11">
                  <c:v>43770</c:v>
                </c:pt>
                <c:pt idx="12">
                  <c:v>43800</c:v>
                </c:pt>
              </c:numCache>
            </c:numRef>
          </c:cat>
          <c:val>
            <c:numRef>
              <c:f>Sheet1!$F$2:$F$14</c:f>
              <c:numCache>
                <c:formatCode>General</c:formatCode>
                <c:ptCount val="13"/>
                <c:pt idx="0">
                  <c:v>1148</c:v>
                </c:pt>
                <c:pt idx="1">
                  <c:v>1191</c:v>
                </c:pt>
                <c:pt idx="2">
                  <c:v>1214</c:v>
                </c:pt>
                <c:pt idx="3">
                  <c:v>1248</c:v>
                </c:pt>
                <c:pt idx="4">
                  <c:v>1285</c:v>
                </c:pt>
                <c:pt idx="5">
                  <c:v>1313</c:v>
                </c:pt>
                <c:pt idx="6">
                  <c:v>1352</c:v>
                </c:pt>
                <c:pt idx="7">
                  <c:v>1380</c:v>
                </c:pt>
                <c:pt idx="8">
                  <c:v>1411</c:v>
                </c:pt>
                <c:pt idx="9">
                  <c:v>1465</c:v>
                </c:pt>
                <c:pt idx="10">
                  <c:v>1539</c:v>
                </c:pt>
                <c:pt idx="11">
                  <c:v>1563</c:v>
                </c:pt>
              </c:numCache>
            </c:numRef>
          </c:val>
          <c:smooth val="0"/>
          <c:extLst>
            <c:ext xmlns:c16="http://schemas.microsoft.com/office/drawing/2014/chart" uri="{C3380CC4-5D6E-409C-BE32-E72D297353CC}">
              <c16:uniqueId val="{00000004-D9CE-458D-B3FF-835AF33C6210}"/>
            </c:ext>
          </c:extLst>
        </c:ser>
        <c:ser>
          <c:idx val="5"/>
          <c:order val="5"/>
          <c:tx>
            <c:strRef>
              <c:f>Sheet1!$G$1</c:f>
              <c:strCache>
                <c:ptCount val="1"/>
                <c:pt idx="0">
                  <c:v>Pinterest</c:v>
                </c:pt>
              </c:strCache>
            </c:strRef>
          </c:tx>
          <c:spPr>
            <a:ln w="28575" cap="rnd">
              <a:solidFill>
                <a:schemeClr val="accent6"/>
              </a:solidFill>
              <a:round/>
            </a:ln>
            <a:effectLst/>
          </c:spPr>
          <c:marker>
            <c:symbol val="none"/>
          </c:marker>
          <c:cat>
            <c:numRef>
              <c:f>Sheet1!$A$2:$A$14</c:f>
              <c:numCache>
                <c:formatCode>m/d/yyyy</c:formatCode>
                <c:ptCount val="13"/>
                <c:pt idx="0">
                  <c:v>43435</c:v>
                </c:pt>
                <c:pt idx="1">
                  <c:v>43466</c:v>
                </c:pt>
                <c:pt idx="2">
                  <c:v>43497</c:v>
                </c:pt>
                <c:pt idx="3">
                  <c:v>43525</c:v>
                </c:pt>
                <c:pt idx="4">
                  <c:v>43556</c:v>
                </c:pt>
                <c:pt idx="5">
                  <c:v>43586</c:v>
                </c:pt>
                <c:pt idx="6">
                  <c:v>43617</c:v>
                </c:pt>
                <c:pt idx="7">
                  <c:v>43647</c:v>
                </c:pt>
                <c:pt idx="8">
                  <c:v>43678</c:v>
                </c:pt>
                <c:pt idx="9">
                  <c:v>43709</c:v>
                </c:pt>
                <c:pt idx="10">
                  <c:v>43739</c:v>
                </c:pt>
                <c:pt idx="11">
                  <c:v>43770</c:v>
                </c:pt>
                <c:pt idx="12">
                  <c:v>43800</c:v>
                </c:pt>
              </c:numCache>
            </c:numRef>
          </c:cat>
          <c:val>
            <c:numRef>
              <c:f>Sheet1!$G$2:$G$14</c:f>
              <c:numCache>
                <c:formatCode>General</c:formatCode>
                <c:ptCount val="13"/>
                <c:pt idx="0">
                  <c:v>0</c:v>
                </c:pt>
                <c:pt idx="1">
                  <c:v>0</c:v>
                </c:pt>
                <c:pt idx="2">
                  <c:v>0</c:v>
                </c:pt>
                <c:pt idx="3">
                  <c:v>0</c:v>
                </c:pt>
                <c:pt idx="4">
                  <c:v>0</c:v>
                </c:pt>
                <c:pt idx="5">
                  <c:v>0</c:v>
                </c:pt>
                <c:pt idx="6">
                  <c:v>0</c:v>
                </c:pt>
                <c:pt idx="7">
                  <c:v>0</c:v>
                </c:pt>
                <c:pt idx="8">
                  <c:v>0</c:v>
                </c:pt>
                <c:pt idx="9">
                  <c:v>0</c:v>
                </c:pt>
                <c:pt idx="10">
                  <c:v>0</c:v>
                </c:pt>
                <c:pt idx="11">
                  <c:v>0</c:v>
                </c:pt>
                <c:pt idx="12">
                  <c:v>0</c:v>
                </c:pt>
              </c:numCache>
            </c:numRef>
          </c:val>
          <c:smooth val="0"/>
          <c:extLst>
            <c:ext xmlns:c16="http://schemas.microsoft.com/office/drawing/2014/chart" uri="{C3380CC4-5D6E-409C-BE32-E72D297353CC}">
              <c16:uniqueId val="{00000005-D9CE-458D-B3FF-835AF33C6210}"/>
            </c:ext>
          </c:extLst>
        </c:ser>
        <c:dLbls>
          <c:showLegendKey val="0"/>
          <c:showVal val="0"/>
          <c:showCatName val="0"/>
          <c:showSerName val="0"/>
          <c:showPercent val="0"/>
          <c:showBubbleSize val="0"/>
        </c:dLbls>
        <c:smooth val="0"/>
        <c:axId val="258976656"/>
        <c:axId val="256062288"/>
      </c:lineChart>
      <c:dateAx>
        <c:axId val="258976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062288"/>
        <c:crosses val="autoZero"/>
        <c:auto val="1"/>
        <c:lblOffset val="100"/>
        <c:baseTimeUnit val="months"/>
      </c:dateAx>
      <c:valAx>
        <c:axId val="256062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976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39</c:v>
                </c:pt>
                <c:pt idx="1">
                  <c:v>34</c:v>
                </c:pt>
                <c:pt idx="2">
                  <c:v>59</c:v>
                </c:pt>
                <c:pt idx="3">
                  <c:v>34</c:v>
                </c:pt>
                <c:pt idx="4">
                  <c:v>21</c:v>
                </c:pt>
                <c:pt idx="5">
                  <c:v>30</c:v>
                </c:pt>
                <c:pt idx="6">
                  <c:v>53</c:v>
                </c:pt>
                <c:pt idx="7">
                  <c:v>23</c:v>
                </c:pt>
                <c:pt idx="8">
                  <c:v>16</c:v>
                </c:pt>
                <c:pt idx="9">
                  <c:v>21</c:v>
                </c:pt>
                <c:pt idx="10">
                  <c:v>137</c:v>
                </c:pt>
              </c:numCache>
            </c:numRef>
          </c:val>
          <c:extLst>
            <c:ext xmlns:c16="http://schemas.microsoft.com/office/drawing/2014/chart" uri="{C3380CC4-5D6E-409C-BE32-E72D297353CC}">
              <c16:uniqueId val="{00000000-F21F-44A0-B6E2-DE7499EDDE98}"/>
            </c:ext>
          </c:extLst>
        </c:ser>
        <c:dLbls>
          <c:showLegendKey val="0"/>
          <c:showVal val="0"/>
          <c:showCatName val="0"/>
          <c:showSerName val="0"/>
          <c:showPercent val="0"/>
          <c:showBubbleSize val="0"/>
        </c:dLbls>
        <c:gapWidth val="219"/>
        <c:overlap val="-27"/>
        <c:axId val="301372584"/>
        <c:axId val="301374552"/>
      </c:barChart>
      <c:dateAx>
        <c:axId val="301372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374552"/>
        <c:crosses val="autoZero"/>
        <c:auto val="1"/>
        <c:lblOffset val="100"/>
        <c:baseTimeUnit val="months"/>
      </c:dateAx>
      <c:valAx>
        <c:axId val="301374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372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35</c:v>
                </c:pt>
                <c:pt idx="1">
                  <c:v>25</c:v>
                </c:pt>
                <c:pt idx="2">
                  <c:v>39</c:v>
                </c:pt>
                <c:pt idx="3">
                  <c:v>36</c:v>
                </c:pt>
                <c:pt idx="4">
                  <c:v>23</c:v>
                </c:pt>
                <c:pt idx="5">
                  <c:v>23</c:v>
                </c:pt>
                <c:pt idx="6">
                  <c:v>26</c:v>
                </c:pt>
                <c:pt idx="7">
                  <c:v>27</c:v>
                </c:pt>
                <c:pt idx="8">
                  <c:v>29</c:v>
                </c:pt>
                <c:pt idx="9">
                  <c:v>23</c:v>
                </c:pt>
                <c:pt idx="10">
                  <c:v>19</c:v>
                </c:pt>
                <c:pt idx="11">
                  <c:v>0</c:v>
                </c:pt>
              </c:numCache>
            </c:numRef>
          </c:val>
          <c:extLst>
            <c:ext xmlns:c16="http://schemas.microsoft.com/office/drawing/2014/chart" uri="{C3380CC4-5D6E-409C-BE32-E72D297353CC}">
              <c16:uniqueId val="{00000000-137F-4349-9B05-7F9548AC21FF}"/>
            </c:ext>
          </c:extLst>
        </c:ser>
        <c:dLbls>
          <c:showLegendKey val="0"/>
          <c:showVal val="0"/>
          <c:showCatName val="0"/>
          <c:showSerName val="0"/>
          <c:showPercent val="0"/>
          <c:showBubbleSize val="0"/>
        </c:dLbls>
        <c:gapWidth val="219"/>
        <c:overlap val="-27"/>
        <c:axId val="306683712"/>
        <c:axId val="306687320"/>
      </c:barChart>
      <c:dateAx>
        <c:axId val="306683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687320"/>
        <c:crosses val="autoZero"/>
        <c:auto val="1"/>
        <c:lblOffset val="100"/>
        <c:baseTimeUnit val="months"/>
      </c:dateAx>
      <c:valAx>
        <c:axId val="306687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683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366879</c:v>
                </c:pt>
                <c:pt idx="1">
                  <c:v>528870</c:v>
                </c:pt>
                <c:pt idx="2">
                  <c:v>326784</c:v>
                </c:pt>
                <c:pt idx="3">
                  <c:v>544087</c:v>
                </c:pt>
                <c:pt idx="4">
                  <c:v>604210</c:v>
                </c:pt>
                <c:pt idx="5">
                  <c:v>487757</c:v>
                </c:pt>
                <c:pt idx="6">
                  <c:v>426913</c:v>
                </c:pt>
                <c:pt idx="7">
                  <c:v>468674</c:v>
                </c:pt>
                <c:pt idx="8">
                  <c:v>549559</c:v>
                </c:pt>
                <c:pt idx="9">
                  <c:v>487496</c:v>
                </c:pt>
                <c:pt idx="10">
                  <c:v>184956</c:v>
                </c:pt>
              </c:numCache>
            </c:numRef>
          </c:val>
          <c:extLst>
            <c:ext xmlns:c16="http://schemas.microsoft.com/office/drawing/2014/chart" uri="{C3380CC4-5D6E-409C-BE32-E72D297353CC}">
              <c16:uniqueId val="{00000000-1AAB-488D-9DC1-6C2052B42EC5}"/>
            </c:ext>
          </c:extLst>
        </c:ser>
        <c:dLbls>
          <c:showLegendKey val="0"/>
          <c:showVal val="0"/>
          <c:showCatName val="0"/>
          <c:showSerName val="0"/>
          <c:showPercent val="0"/>
          <c:showBubbleSize val="0"/>
        </c:dLbls>
        <c:gapWidth val="219"/>
        <c:overlap val="-27"/>
        <c:axId val="306684696"/>
        <c:axId val="306691912"/>
      </c:barChart>
      <c:dateAx>
        <c:axId val="306684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691912"/>
        <c:crosses val="autoZero"/>
        <c:auto val="1"/>
        <c:lblOffset val="100"/>
        <c:baseTimeUnit val="months"/>
      </c:dateAx>
      <c:valAx>
        <c:axId val="306691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684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49</c:v>
                </c:pt>
                <c:pt idx="1">
                  <c:v>323</c:v>
                </c:pt>
                <c:pt idx="2">
                  <c:v>416</c:v>
                </c:pt>
                <c:pt idx="3">
                  <c:v>361</c:v>
                </c:pt>
                <c:pt idx="4">
                  <c:v>322</c:v>
                </c:pt>
                <c:pt idx="5">
                  <c:v>213</c:v>
                </c:pt>
                <c:pt idx="6">
                  <c:v>0</c:v>
                </c:pt>
              </c:numCache>
            </c:numRef>
          </c:val>
          <c:extLst>
            <c:ext xmlns:c16="http://schemas.microsoft.com/office/drawing/2014/chart" uri="{C3380CC4-5D6E-409C-BE32-E72D297353CC}">
              <c16:uniqueId val="{00000000-DFDA-44B3-9747-351FD2DCADE7}"/>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47</c:v>
                </c:pt>
                <c:pt idx="1">
                  <c:v>409</c:v>
                </c:pt>
                <c:pt idx="2">
                  <c:v>564</c:v>
                </c:pt>
                <c:pt idx="3">
                  <c:v>640</c:v>
                </c:pt>
                <c:pt idx="4">
                  <c:v>534</c:v>
                </c:pt>
                <c:pt idx="5">
                  <c:v>263</c:v>
                </c:pt>
                <c:pt idx="6">
                  <c:v>1</c:v>
                </c:pt>
              </c:numCache>
            </c:numRef>
          </c:val>
          <c:extLst>
            <c:ext xmlns:c16="http://schemas.microsoft.com/office/drawing/2014/chart" uri="{C3380CC4-5D6E-409C-BE32-E72D297353CC}">
              <c16:uniqueId val="{00000001-DFDA-44B3-9747-351FD2DCADE7}"/>
            </c:ext>
          </c:extLst>
        </c:ser>
        <c:dLbls>
          <c:showLegendKey val="0"/>
          <c:showVal val="0"/>
          <c:showCatName val="0"/>
          <c:showSerName val="0"/>
          <c:showPercent val="0"/>
          <c:showBubbleSize val="0"/>
        </c:dLbls>
        <c:gapWidth val="219"/>
        <c:overlap val="-27"/>
        <c:axId val="307057832"/>
        <c:axId val="307058488"/>
      </c:barChart>
      <c:catAx>
        <c:axId val="307057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058488"/>
        <c:crosses val="autoZero"/>
        <c:auto val="1"/>
        <c:lblAlgn val="ctr"/>
        <c:lblOffset val="100"/>
        <c:noMultiLvlLbl val="0"/>
      </c:catAx>
      <c:valAx>
        <c:axId val="307058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057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17</c:v>
                </c:pt>
                <c:pt idx="1">
                  <c:v>24</c:v>
                </c:pt>
                <c:pt idx="2">
                  <c:v>49</c:v>
                </c:pt>
                <c:pt idx="3">
                  <c:v>14</c:v>
                </c:pt>
                <c:pt idx="4">
                  <c:v>13</c:v>
                </c:pt>
                <c:pt idx="5">
                  <c:v>61</c:v>
                </c:pt>
                <c:pt idx="6">
                  <c:v>11</c:v>
                </c:pt>
                <c:pt idx="7">
                  <c:v>27</c:v>
                </c:pt>
                <c:pt idx="8">
                  <c:v>78</c:v>
                </c:pt>
                <c:pt idx="9">
                  <c:v>6</c:v>
                </c:pt>
                <c:pt idx="10">
                  <c:v>7</c:v>
                </c:pt>
              </c:numCache>
            </c:numRef>
          </c:val>
          <c:extLst>
            <c:ext xmlns:c16="http://schemas.microsoft.com/office/drawing/2014/chart" uri="{C3380CC4-5D6E-409C-BE32-E72D297353CC}">
              <c16:uniqueId val="{00000000-7394-4863-8318-2E1581D2D488}"/>
            </c:ext>
          </c:extLst>
        </c:ser>
        <c:dLbls>
          <c:showLegendKey val="0"/>
          <c:showVal val="0"/>
          <c:showCatName val="0"/>
          <c:showSerName val="0"/>
          <c:showPercent val="0"/>
          <c:showBubbleSize val="0"/>
        </c:dLbls>
        <c:gapWidth val="219"/>
        <c:overlap val="-27"/>
        <c:axId val="310429416"/>
        <c:axId val="310429744"/>
      </c:barChart>
      <c:dateAx>
        <c:axId val="310429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429744"/>
        <c:crosses val="autoZero"/>
        <c:auto val="1"/>
        <c:lblOffset val="100"/>
        <c:baseTimeUnit val="months"/>
      </c:dateAx>
      <c:valAx>
        <c:axId val="310429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429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5</c:v>
                </c:pt>
                <c:pt idx="1">
                  <c:v>6</c:v>
                </c:pt>
                <c:pt idx="2">
                  <c:v>5</c:v>
                </c:pt>
                <c:pt idx="3">
                  <c:v>5</c:v>
                </c:pt>
                <c:pt idx="4">
                  <c:v>4</c:v>
                </c:pt>
                <c:pt idx="5">
                  <c:v>5</c:v>
                </c:pt>
                <c:pt idx="6">
                  <c:v>4</c:v>
                </c:pt>
                <c:pt idx="7">
                  <c:v>5</c:v>
                </c:pt>
                <c:pt idx="8">
                  <c:v>4</c:v>
                </c:pt>
                <c:pt idx="9">
                  <c:v>5</c:v>
                </c:pt>
                <c:pt idx="10">
                  <c:v>5</c:v>
                </c:pt>
                <c:pt idx="11">
                  <c:v>0</c:v>
                </c:pt>
              </c:numCache>
            </c:numRef>
          </c:val>
          <c:extLst>
            <c:ext xmlns:c16="http://schemas.microsoft.com/office/drawing/2014/chart" uri="{C3380CC4-5D6E-409C-BE32-E72D297353CC}">
              <c16:uniqueId val="{00000000-0C6A-4DC4-B526-32C9F60B6AB7}"/>
            </c:ext>
          </c:extLst>
        </c:ser>
        <c:dLbls>
          <c:showLegendKey val="0"/>
          <c:showVal val="0"/>
          <c:showCatName val="0"/>
          <c:showSerName val="0"/>
          <c:showPercent val="0"/>
          <c:showBubbleSize val="0"/>
        </c:dLbls>
        <c:gapWidth val="219"/>
        <c:overlap val="-27"/>
        <c:axId val="312915456"/>
        <c:axId val="312919392"/>
      </c:barChart>
      <c:dateAx>
        <c:axId val="312915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919392"/>
        <c:crosses val="autoZero"/>
        <c:auto val="1"/>
        <c:lblOffset val="100"/>
        <c:baseTimeUnit val="months"/>
      </c:dateAx>
      <c:valAx>
        <c:axId val="312919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915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13</c:v>
                </c:pt>
                <c:pt idx="1">
                  <c:v>24</c:v>
                </c:pt>
                <c:pt idx="2">
                  <c:v>20</c:v>
                </c:pt>
                <c:pt idx="3">
                  <c:v>19</c:v>
                </c:pt>
                <c:pt idx="4">
                  <c:v>17</c:v>
                </c:pt>
                <c:pt idx="5">
                  <c:v>15</c:v>
                </c:pt>
                <c:pt idx="6">
                  <c:v>19</c:v>
                </c:pt>
                <c:pt idx="7">
                  <c:v>15</c:v>
                </c:pt>
                <c:pt idx="8">
                  <c:v>25</c:v>
                </c:pt>
                <c:pt idx="9">
                  <c:v>21</c:v>
                </c:pt>
                <c:pt idx="10">
                  <c:v>7</c:v>
                </c:pt>
                <c:pt idx="11">
                  <c:v>0</c:v>
                </c:pt>
              </c:numCache>
            </c:numRef>
          </c:val>
          <c:extLst>
            <c:ext xmlns:c16="http://schemas.microsoft.com/office/drawing/2014/chart" uri="{C3380CC4-5D6E-409C-BE32-E72D297353CC}">
              <c16:uniqueId val="{00000000-5F3B-4B0E-B61B-D0BB890056AA}"/>
            </c:ext>
          </c:extLst>
        </c:ser>
        <c:dLbls>
          <c:showLegendKey val="0"/>
          <c:showVal val="0"/>
          <c:showCatName val="0"/>
          <c:showSerName val="0"/>
          <c:showPercent val="0"/>
          <c:showBubbleSize val="0"/>
        </c:dLbls>
        <c:gapWidth val="219"/>
        <c:overlap val="-27"/>
        <c:axId val="312917096"/>
        <c:axId val="312918408"/>
      </c:barChart>
      <c:dateAx>
        <c:axId val="312917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918408"/>
        <c:crosses val="autoZero"/>
        <c:auto val="1"/>
        <c:lblOffset val="100"/>
        <c:baseTimeUnit val="months"/>
      </c:dateAx>
      <c:valAx>
        <c:axId val="312918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917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724</c:v>
                </c:pt>
                <c:pt idx="1">
                  <c:v>385</c:v>
                </c:pt>
                <c:pt idx="2">
                  <c:v>446</c:v>
                </c:pt>
                <c:pt idx="3">
                  <c:v>436</c:v>
                </c:pt>
                <c:pt idx="4">
                  <c:v>440</c:v>
                </c:pt>
                <c:pt idx="5">
                  <c:v>484</c:v>
                </c:pt>
                <c:pt idx="6">
                  <c:v>615</c:v>
                </c:pt>
                <c:pt idx="7">
                  <c:v>511</c:v>
                </c:pt>
                <c:pt idx="8">
                  <c:v>512</c:v>
                </c:pt>
                <c:pt idx="9">
                  <c:v>532</c:v>
                </c:pt>
                <c:pt idx="10">
                  <c:v>271</c:v>
                </c:pt>
              </c:numCache>
            </c:numRef>
          </c:val>
          <c:extLst>
            <c:ext xmlns:c16="http://schemas.microsoft.com/office/drawing/2014/chart" uri="{C3380CC4-5D6E-409C-BE32-E72D297353CC}">
              <c16:uniqueId val="{00000000-C12C-4C76-B1D6-4A0E405C1267}"/>
            </c:ext>
          </c:extLst>
        </c:ser>
        <c:dLbls>
          <c:showLegendKey val="0"/>
          <c:showVal val="0"/>
          <c:showCatName val="0"/>
          <c:showSerName val="0"/>
          <c:showPercent val="0"/>
          <c:showBubbleSize val="0"/>
        </c:dLbls>
        <c:gapWidth val="219"/>
        <c:overlap val="-27"/>
        <c:axId val="386955096"/>
        <c:axId val="386950832"/>
      </c:barChart>
      <c:dateAx>
        <c:axId val="386955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950832"/>
        <c:crosses val="autoZero"/>
        <c:auto val="1"/>
        <c:lblOffset val="100"/>
        <c:baseTimeUnit val="months"/>
      </c:dateAx>
      <c:valAx>
        <c:axId val="386950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955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Sheet1!$A$2:$A$12</c:f>
              <c:strCache>
                <c:ptCount val="11"/>
                <c:pt idx="0">
                  <c:v>2019-01</c:v>
                </c:pt>
                <c:pt idx="1">
                  <c:v>2019-02</c:v>
                </c:pt>
                <c:pt idx="2">
                  <c:v>2019-03</c:v>
                </c:pt>
                <c:pt idx="3">
                  <c:v>2019-04</c:v>
                </c:pt>
                <c:pt idx="4">
                  <c:v>2019-05</c:v>
                </c:pt>
                <c:pt idx="5">
                  <c:v>2019-06</c:v>
                </c:pt>
                <c:pt idx="6">
                  <c:v>2019-07</c:v>
                </c:pt>
                <c:pt idx="7">
                  <c:v>2019-08</c:v>
                </c:pt>
                <c:pt idx="8">
                  <c:v>2019-09</c:v>
                </c:pt>
                <c:pt idx="9">
                  <c:v>2019-10</c:v>
                </c:pt>
                <c:pt idx="10">
                  <c:v>2019-11</c:v>
                </c:pt>
              </c:strCache>
            </c:strRef>
          </c:cat>
          <c:val>
            <c:numRef>
              <c:f>Sheet1!$B$2:$B$12</c:f>
              <c:numCache>
                <c:formatCode>General</c:formatCode>
                <c:ptCount val="11"/>
                <c:pt idx="0">
                  <c:v>91</c:v>
                </c:pt>
                <c:pt idx="1">
                  <c:v>89</c:v>
                </c:pt>
                <c:pt idx="2">
                  <c:v>93</c:v>
                </c:pt>
                <c:pt idx="3">
                  <c:v>94</c:v>
                </c:pt>
                <c:pt idx="4">
                  <c:v>63</c:v>
                </c:pt>
                <c:pt idx="5">
                  <c:v>70</c:v>
                </c:pt>
                <c:pt idx="6">
                  <c:v>79</c:v>
                </c:pt>
                <c:pt idx="7">
                  <c:v>70</c:v>
                </c:pt>
                <c:pt idx="8">
                  <c:v>89</c:v>
                </c:pt>
                <c:pt idx="9">
                  <c:v>59</c:v>
                </c:pt>
                <c:pt idx="10">
                  <c:v>47</c:v>
                </c:pt>
              </c:numCache>
            </c:numRef>
          </c:val>
          <c:extLst>
            <c:ext xmlns:c16="http://schemas.microsoft.com/office/drawing/2014/chart" uri="{C3380CC4-5D6E-409C-BE32-E72D297353CC}">
              <c16:uniqueId val="{00000000-E15F-4E51-B3F6-AFA05647B6D1}"/>
            </c:ext>
          </c:extLst>
        </c:ser>
        <c:dLbls>
          <c:showLegendKey val="0"/>
          <c:showVal val="0"/>
          <c:showCatName val="0"/>
          <c:showSerName val="0"/>
          <c:showPercent val="0"/>
          <c:showBubbleSize val="0"/>
        </c:dLbls>
        <c:gapWidth val="219"/>
        <c:overlap val="-27"/>
        <c:axId val="386957392"/>
        <c:axId val="386956736"/>
      </c:barChart>
      <c:catAx>
        <c:axId val="386957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956736"/>
        <c:crosses val="autoZero"/>
        <c:auto val="1"/>
        <c:lblAlgn val="ctr"/>
        <c:lblOffset val="100"/>
        <c:noMultiLvlLbl val="0"/>
      </c:catAx>
      <c:valAx>
        <c:axId val="386956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957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43</c:v>
                </c:pt>
                <c:pt idx="1">
                  <c:v>23</c:v>
                </c:pt>
                <c:pt idx="2">
                  <c:v>34</c:v>
                </c:pt>
                <c:pt idx="3">
                  <c:v>37</c:v>
                </c:pt>
                <c:pt idx="4">
                  <c:v>28</c:v>
                </c:pt>
                <c:pt idx="5">
                  <c:v>39</c:v>
                </c:pt>
                <c:pt idx="6">
                  <c:v>28</c:v>
                </c:pt>
                <c:pt idx="7">
                  <c:v>31</c:v>
                </c:pt>
                <c:pt idx="8">
                  <c:v>54</c:v>
                </c:pt>
                <c:pt idx="9">
                  <c:v>74</c:v>
                </c:pt>
                <c:pt idx="10">
                  <c:v>24</c:v>
                </c:pt>
              </c:numCache>
            </c:numRef>
          </c:val>
          <c:extLst>
            <c:ext xmlns:c16="http://schemas.microsoft.com/office/drawing/2014/chart" uri="{C3380CC4-5D6E-409C-BE32-E72D297353CC}">
              <c16:uniqueId val="{00000000-2170-4BC0-B975-15BBE42BEFD2}"/>
            </c:ext>
          </c:extLst>
        </c:ser>
        <c:dLbls>
          <c:showLegendKey val="0"/>
          <c:showVal val="0"/>
          <c:showCatName val="0"/>
          <c:showSerName val="0"/>
          <c:showPercent val="0"/>
          <c:showBubbleSize val="0"/>
        </c:dLbls>
        <c:gapWidth val="219"/>
        <c:overlap val="-27"/>
        <c:axId val="409869168"/>
        <c:axId val="409862608"/>
      </c:barChart>
      <c:dateAx>
        <c:axId val="409869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862608"/>
        <c:crosses val="autoZero"/>
        <c:auto val="1"/>
        <c:lblOffset val="100"/>
        <c:baseTimeUnit val="months"/>
      </c:dateAx>
      <c:valAx>
        <c:axId val="409862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869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54</c:v>
                </c:pt>
                <c:pt idx="1">
                  <c:v>60</c:v>
                </c:pt>
                <c:pt idx="2">
                  <c:v>64</c:v>
                </c:pt>
                <c:pt idx="3">
                  <c:v>61</c:v>
                </c:pt>
                <c:pt idx="4">
                  <c:v>49</c:v>
                </c:pt>
                <c:pt idx="5">
                  <c:v>52</c:v>
                </c:pt>
                <c:pt idx="6">
                  <c:v>51</c:v>
                </c:pt>
                <c:pt idx="7">
                  <c:v>50</c:v>
                </c:pt>
                <c:pt idx="8">
                  <c:v>59</c:v>
                </c:pt>
                <c:pt idx="9">
                  <c:v>55</c:v>
                </c:pt>
                <c:pt idx="10">
                  <c:v>43</c:v>
                </c:pt>
                <c:pt idx="11">
                  <c:v>0</c:v>
                </c:pt>
              </c:numCache>
            </c:numRef>
          </c:val>
          <c:extLst>
            <c:ext xmlns:c16="http://schemas.microsoft.com/office/drawing/2014/chart" uri="{C3380CC4-5D6E-409C-BE32-E72D297353CC}">
              <c16:uniqueId val="{00000000-2D4D-4E6B-8E6F-01A32D689397}"/>
            </c:ext>
          </c:extLst>
        </c:ser>
        <c:dLbls>
          <c:showLegendKey val="0"/>
          <c:showVal val="0"/>
          <c:showCatName val="0"/>
          <c:showSerName val="0"/>
          <c:showPercent val="0"/>
          <c:showBubbleSize val="0"/>
        </c:dLbls>
        <c:gapWidth val="219"/>
        <c:overlap val="-27"/>
        <c:axId val="409881304"/>
        <c:axId val="409882944"/>
      </c:barChart>
      <c:dateAx>
        <c:axId val="409881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882944"/>
        <c:crosses val="autoZero"/>
        <c:auto val="1"/>
        <c:lblOffset val="100"/>
        <c:baseTimeUnit val="months"/>
      </c:dateAx>
      <c:valAx>
        <c:axId val="409882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881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8B381-57DF-4187-995B-BF5A74241646}"/>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572F2E50-A556-44AC-9A80-03881155BBF3}"/>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17356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EFC32-DCA5-43D0-9892-79F40FF9B404}"/>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6FCA7765-A005-4E34-8A41-4A222B38C8A8}"/>
              </a:ext>
            </a:extLst>
          </p:cNvPr>
          <p:cNvGraphicFramePr>
            <a:graphicFrameLocks noGrp="1"/>
          </p:cNvGraphicFramePr>
          <p:nvPr>
            <p:ph type="chart" sz="quarter" idx="13"/>
            <p:extLst>
              <p:ext uri="{D42A27DB-BD31-4B8C-83A1-F6EECF244321}">
                <p14:modId xmlns:p14="http://schemas.microsoft.com/office/powerpoint/2010/main" val="12348256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C74727-9C64-4BB2-87C7-48C681B0E860}"/>
              </a:ext>
            </a:extLst>
          </p:cNvPr>
          <p:cNvSpPr>
            <a:spLocks noGrp="1"/>
          </p:cNvSpPr>
          <p:nvPr>
            <p:ph type="body" sz="quarter" idx="14"/>
          </p:nvPr>
        </p:nvSpPr>
        <p:spPr/>
        <p:txBody>
          <a:bodyPr/>
          <a:lstStyle/>
          <a:p>
            <a:r>
              <a:rPr lang="en-US"/>
              <a:t>12/01/2018 - 12/31/2019</a:t>
            </a:r>
          </a:p>
        </p:txBody>
      </p:sp>
      <p:sp>
        <p:nvSpPr>
          <p:cNvPr id="5" name="Footer Placeholder 4">
            <a:extLst>
              <a:ext uri="{FF2B5EF4-FFF2-40B4-BE49-F238E27FC236}">
                <a16:creationId xmlns:a16="http://schemas.microsoft.com/office/drawing/2014/main" id="{E218BF57-A512-4BBD-86E6-D9E207FCA3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87840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64805-9875-4AB6-B5B5-7633754423D6}"/>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1FDA34EE-884E-4B7F-9728-36E275D64D32}"/>
              </a:ext>
            </a:extLst>
          </p:cNvPr>
          <p:cNvGraphicFramePr>
            <a:graphicFrameLocks noGrp="1"/>
          </p:cNvGraphicFramePr>
          <p:nvPr>
            <p:ph type="tbl" sz="quarter" idx="13"/>
            <p:extLst>
              <p:ext uri="{D42A27DB-BD31-4B8C-83A1-F6EECF244321}">
                <p14:modId xmlns:p14="http://schemas.microsoft.com/office/powerpoint/2010/main" val="4218684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31763167"/>
                    </a:ext>
                  </a:extLst>
                </a:gridCol>
                <a:gridCol w="740664">
                  <a:extLst>
                    <a:ext uri="{9D8B030D-6E8A-4147-A177-3AD203B41FA5}">
                      <a16:colId xmlns:a16="http://schemas.microsoft.com/office/drawing/2014/main" val="3891865267"/>
                    </a:ext>
                  </a:extLst>
                </a:gridCol>
                <a:gridCol w="740664">
                  <a:extLst>
                    <a:ext uri="{9D8B030D-6E8A-4147-A177-3AD203B41FA5}">
                      <a16:colId xmlns:a16="http://schemas.microsoft.com/office/drawing/2014/main" val="2631383763"/>
                    </a:ext>
                  </a:extLst>
                </a:gridCol>
                <a:gridCol w="740664">
                  <a:extLst>
                    <a:ext uri="{9D8B030D-6E8A-4147-A177-3AD203B41FA5}">
                      <a16:colId xmlns:a16="http://schemas.microsoft.com/office/drawing/2014/main" val="566438457"/>
                    </a:ext>
                  </a:extLst>
                </a:gridCol>
                <a:gridCol w="740664">
                  <a:extLst>
                    <a:ext uri="{9D8B030D-6E8A-4147-A177-3AD203B41FA5}">
                      <a16:colId xmlns:a16="http://schemas.microsoft.com/office/drawing/2014/main" val="2390002848"/>
                    </a:ext>
                  </a:extLst>
                </a:gridCol>
                <a:gridCol w="740664">
                  <a:extLst>
                    <a:ext uri="{9D8B030D-6E8A-4147-A177-3AD203B41FA5}">
                      <a16:colId xmlns:a16="http://schemas.microsoft.com/office/drawing/2014/main" val="626535157"/>
                    </a:ext>
                  </a:extLst>
                </a:gridCol>
                <a:gridCol w="740664">
                  <a:extLst>
                    <a:ext uri="{9D8B030D-6E8A-4147-A177-3AD203B41FA5}">
                      <a16:colId xmlns:a16="http://schemas.microsoft.com/office/drawing/2014/main" val="940509883"/>
                    </a:ext>
                  </a:extLst>
                </a:gridCol>
                <a:gridCol w="740664">
                  <a:extLst>
                    <a:ext uri="{9D8B030D-6E8A-4147-A177-3AD203B41FA5}">
                      <a16:colId xmlns:a16="http://schemas.microsoft.com/office/drawing/2014/main" val="3458586252"/>
                    </a:ext>
                  </a:extLst>
                </a:gridCol>
                <a:gridCol w="740664">
                  <a:extLst>
                    <a:ext uri="{9D8B030D-6E8A-4147-A177-3AD203B41FA5}">
                      <a16:colId xmlns:a16="http://schemas.microsoft.com/office/drawing/2014/main" val="2976480410"/>
                    </a:ext>
                  </a:extLst>
                </a:gridCol>
                <a:gridCol w="740664">
                  <a:extLst>
                    <a:ext uri="{9D8B030D-6E8A-4147-A177-3AD203B41FA5}">
                      <a16:colId xmlns:a16="http://schemas.microsoft.com/office/drawing/2014/main" val="235427270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19612332"/>
                  </a:ext>
                </a:extLst>
              </a:tr>
              <a:tr h="370840">
                <a:tc>
                  <a:txBody>
                    <a:bodyPr/>
                    <a:lstStyle/>
                    <a:p>
                      <a:r>
                        <a:rPr lang="en-US" sz="1000"/>
                        <a:t>Philadelphia Insurance Companies</a:t>
                      </a:r>
                    </a:p>
                  </a:txBody>
                  <a:tcPr/>
                </a:tc>
                <a:tc>
                  <a:txBody>
                    <a:bodyPr/>
                    <a:lstStyle/>
                    <a:p>
                      <a:r>
                        <a:rPr lang="en-US" sz="1000"/>
                        <a:t>4200</a:t>
                      </a:r>
                    </a:p>
                  </a:txBody>
                  <a:tcPr/>
                </a:tc>
                <a:tc>
                  <a:txBody>
                    <a:bodyPr/>
                    <a:lstStyle/>
                    <a:p>
                      <a:r>
                        <a:rPr lang="en-US" sz="1000"/>
                        <a:t>21</a:t>
                      </a:r>
                    </a:p>
                  </a:txBody>
                  <a:tcPr/>
                </a:tc>
                <a:tc>
                  <a:txBody>
                    <a:bodyPr/>
                    <a:lstStyle/>
                    <a:p>
                      <a:r>
                        <a:rPr lang="en-US" sz="1000"/>
                        <a:t>42</a:t>
                      </a:r>
                    </a:p>
                  </a:txBody>
                  <a:tcPr/>
                </a:tc>
                <a:tc>
                  <a:txBody>
                    <a:bodyPr/>
                    <a:lstStyle/>
                    <a:p>
                      <a:r>
                        <a:rPr lang="en-US" sz="1000"/>
                        <a:t>958</a:t>
                      </a:r>
                    </a:p>
                  </a:txBody>
                  <a:tcPr/>
                </a:tc>
                <a:tc>
                  <a:txBody>
                    <a:bodyPr/>
                    <a:lstStyle/>
                    <a:p>
                      <a:r>
                        <a:rPr lang="en-US" sz="1000"/>
                        <a:t>23</a:t>
                      </a:r>
                    </a:p>
                  </a:txBody>
                  <a:tcPr/>
                </a:tc>
                <a:tc>
                  <a:txBody>
                    <a:bodyPr/>
                    <a:lstStyle/>
                    <a:p>
                      <a:r>
                        <a:rPr lang="en-US" sz="1000"/>
                        <a:t>50</a:t>
                      </a:r>
                    </a:p>
                  </a:txBody>
                  <a:tcPr/>
                </a:tc>
                <a:tc>
                  <a:txBody>
                    <a:bodyPr/>
                    <a:lstStyle/>
                    <a:p>
                      <a:r>
                        <a:rPr lang="en-US" sz="1000"/>
                        <a:t>0</a:t>
                      </a:r>
                    </a:p>
                  </a:txBody>
                  <a:tcPr/>
                </a:tc>
                <a:tc>
                  <a:txBody>
                    <a:bodyPr/>
                    <a:lstStyle/>
                    <a:p>
                      <a:r>
                        <a:rPr lang="en-US" sz="1000"/>
                        <a:t>0.5860 %</a:t>
                      </a:r>
                    </a:p>
                  </a:txBody>
                  <a:tcPr/>
                </a:tc>
                <a:tc>
                  <a:txBody>
                    <a:bodyPr/>
                    <a:lstStyle/>
                    <a:p>
                      <a:r>
                        <a:rPr lang="en-US" sz="1000"/>
                        <a:t>0.0 %</a:t>
                      </a:r>
                    </a:p>
                  </a:txBody>
                  <a:tcPr/>
                </a:tc>
                <a:extLst>
                  <a:ext uri="{0D108BD9-81ED-4DB2-BD59-A6C34878D82A}">
                    <a16:rowId xmlns:a16="http://schemas.microsoft.com/office/drawing/2014/main" val="3201983476"/>
                  </a:ext>
                </a:extLst>
              </a:tr>
            </a:tbl>
          </a:graphicData>
        </a:graphic>
      </p:graphicFrame>
      <p:sp>
        <p:nvSpPr>
          <p:cNvPr id="4" name="Text Placeholder 3">
            <a:extLst>
              <a:ext uri="{FF2B5EF4-FFF2-40B4-BE49-F238E27FC236}">
                <a16:creationId xmlns:a16="http://schemas.microsoft.com/office/drawing/2014/main" id="{816DBA66-694B-45BE-ACBE-0A0653CFB051}"/>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295634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E016A-A32B-4C81-AC91-8F919CC725F5}"/>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C0CFEA15-3C88-4934-BEEF-2399D04041CB}"/>
              </a:ext>
            </a:extLst>
          </p:cNvPr>
          <p:cNvGraphicFramePr>
            <a:graphicFrameLocks noGrp="1"/>
          </p:cNvGraphicFramePr>
          <p:nvPr>
            <p:ph type="chart" sz="quarter" idx="13"/>
            <p:extLst>
              <p:ext uri="{D42A27DB-BD31-4B8C-83A1-F6EECF244321}">
                <p14:modId xmlns:p14="http://schemas.microsoft.com/office/powerpoint/2010/main" val="34335794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C4295B-5C77-4B81-9685-6D55C0D1F982}"/>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30EDA193-2506-4C95-A844-E810EFA475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89225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40F10-C19D-43C8-8768-8B0B855A9DB2}"/>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B796B8AC-4E2E-41C8-AD2D-55AE8E3E9E4A}"/>
              </a:ext>
            </a:extLst>
          </p:cNvPr>
          <p:cNvGraphicFramePr>
            <a:graphicFrameLocks noGrp="1"/>
          </p:cNvGraphicFramePr>
          <p:nvPr>
            <p:ph type="chart" sz="quarter" idx="13"/>
            <p:extLst>
              <p:ext uri="{D42A27DB-BD31-4B8C-83A1-F6EECF244321}">
                <p14:modId xmlns:p14="http://schemas.microsoft.com/office/powerpoint/2010/main" val="37499520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854191-D941-48AF-A0BC-E1D54558669E}"/>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60758BF1-971E-45CD-9C42-B82FFCDC92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02991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D4DEF-58D3-478A-9D6E-4160E1232CB0}"/>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B99509B7-FD55-4380-B59A-C97B3D44CB57}"/>
              </a:ext>
            </a:extLst>
          </p:cNvPr>
          <p:cNvGraphicFramePr>
            <a:graphicFrameLocks noGrp="1"/>
          </p:cNvGraphicFramePr>
          <p:nvPr>
            <p:ph type="chart" sz="quarter" idx="13"/>
            <p:extLst>
              <p:ext uri="{D42A27DB-BD31-4B8C-83A1-F6EECF244321}">
                <p14:modId xmlns:p14="http://schemas.microsoft.com/office/powerpoint/2010/main" val="37958569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4EC533-CEC0-42A1-850C-1B182F1F658B}"/>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1DE2B6A7-2101-428E-9D6B-925C8B5BEA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97623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F8823-7F1B-4D4A-9756-BA927ADEB67C}"/>
              </a:ext>
            </a:extLst>
          </p:cNvPr>
          <p:cNvSpPr>
            <a:spLocks noGrp="1"/>
          </p:cNvSpPr>
          <p:nvPr>
            <p:ph type="title"/>
          </p:nvPr>
        </p:nvSpPr>
        <p:spPr/>
        <p:txBody>
          <a:bodyPr/>
          <a:lstStyle/>
          <a:p>
            <a:r>
              <a:rPr lang="en-US"/>
              <a:t>Facebook Own Posts Table | Philadelphia Insurance</a:t>
            </a:r>
          </a:p>
        </p:txBody>
      </p:sp>
      <p:graphicFrame>
        <p:nvGraphicFramePr>
          <p:cNvPr id="5" name="Table Placeholder 4">
            <a:extLst>
              <a:ext uri="{FF2B5EF4-FFF2-40B4-BE49-F238E27FC236}">
                <a16:creationId xmlns:a16="http://schemas.microsoft.com/office/drawing/2014/main" id="{7A09CF19-FAA0-4772-AE46-23CBC364AE0F}"/>
              </a:ext>
            </a:extLst>
          </p:cNvPr>
          <p:cNvGraphicFramePr>
            <a:graphicFrameLocks noGrp="1"/>
          </p:cNvGraphicFramePr>
          <p:nvPr>
            <p:ph type="tbl" sz="quarter" idx="13"/>
            <p:extLst>
              <p:ext uri="{D42A27DB-BD31-4B8C-83A1-F6EECF244321}">
                <p14:modId xmlns:p14="http://schemas.microsoft.com/office/powerpoint/2010/main" val="4294033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27832092"/>
                    </a:ext>
                  </a:extLst>
                </a:gridCol>
                <a:gridCol w="658368">
                  <a:extLst>
                    <a:ext uri="{9D8B030D-6E8A-4147-A177-3AD203B41FA5}">
                      <a16:colId xmlns:a16="http://schemas.microsoft.com/office/drawing/2014/main" val="465522834"/>
                    </a:ext>
                  </a:extLst>
                </a:gridCol>
                <a:gridCol w="658368">
                  <a:extLst>
                    <a:ext uri="{9D8B030D-6E8A-4147-A177-3AD203B41FA5}">
                      <a16:colId xmlns:a16="http://schemas.microsoft.com/office/drawing/2014/main" val="3244118922"/>
                    </a:ext>
                  </a:extLst>
                </a:gridCol>
                <a:gridCol w="658368">
                  <a:extLst>
                    <a:ext uri="{9D8B030D-6E8A-4147-A177-3AD203B41FA5}">
                      <a16:colId xmlns:a16="http://schemas.microsoft.com/office/drawing/2014/main" val="1706462421"/>
                    </a:ext>
                  </a:extLst>
                </a:gridCol>
                <a:gridCol w="658368">
                  <a:extLst>
                    <a:ext uri="{9D8B030D-6E8A-4147-A177-3AD203B41FA5}">
                      <a16:colId xmlns:a16="http://schemas.microsoft.com/office/drawing/2014/main" val="699555969"/>
                    </a:ext>
                  </a:extLst>
                </a:gridCol>
                <a:gridCol w="658368">
                  <a:extLst>
                    <a:ext uri="{9D8B030D-6E8A-4147-A177-3AD203B41FA5}">
                      <a16:colId xmlns:a16="http://schemas.microsoft.com/office/drawing/2014/main" val="3598084287"/>
                    </a:ext>
                  </a:extLst>
                </a:gridCol>
                <a:gridCol w="658368">
                  <a:extLst>
                    <a:ext uri="{9D8B030D-6E8A-4147-A177-3AD203B41FA5}">
                      <a16:colId xmlns:a16="http://schemas.microsoft.com/office/drawing/2014/main" val="2670049772"/>
                    </a:ext>
                  </a:extLst>
                </a:gridCol>
                <a:gridCol w="658368">
                  <a:extLst>
                    <a:ext uri="{9D8B030D-6E8A-4147-A177-3AD203B41FA5}">
                      <a16:colId xmlns:a16="http://schemas.microsoft.com/office/drawing/2014/main" val="1069018423"/>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1219587332"/>
                  </a:ext>
                </a:extLst>
              </a:tr>
              <a:tr h="370840">
                <a:tc>
                  <a:txBody>
                    <a:bodyPr/>
                    <a:lstStyle/>
                    <a:p>
                      <a:r>
                        <a:rPr lang="en-US" sz="1000" b="1"/>
                        <a:t>Philadelphia Insurance Companies - 2019-10-14 14:05:19</a:t>
                      </a:r>
                      <a:r>
                        <a:rPr lang="en-US" sz="1000"/>
                        <a:t>
 Special events require special insurance. PHLY offers coverage for more than 200 types of events at the click of a button. Learn more and get a quote online: http://bit.ly/35yYDPT</a:t>
                      </a:r>
                    </a:p>
                  </a:txBody>
                  <a:tcPr/>
                </a:tc>
                <a:tc>
                  <a:txBody>
                    <a:bodyPr/>
                    <a:lstStyle/>
                    <a:p>
                      <a:r>
                        <a:rPr lang="en-US" sz="1000"/>
                        <a:t>67</a:t>
                      </a:r>
                    </a:p>
                  </a:txBody>
                  <a:tcPr/>
                </a:tc>
                <a:tc>
                  <a:txBody>
                    <a:bodyPr/>
                    <a:lstStyle/>
                    <a:p>
                      <a:r>
                        <a:rPr lang="en-US" sz="1000"/>
                        <a:t>54</a:t>
                      </a:r>
                    </a:p>
                  </a:txBody>
                  <a:tcPr/>
                </a:tc>
                <a:tc>
                  <a:txBody>
                    <a:bodyPr/>
                    <a:lstStyle/>
                    <a:p>
                      <a:r>
                        <a:rPr lang="en-US" sz="1000"/>
                        <a:t>8</a:t>
                      </a:r>
                    </a:p>
                  </a:txBody>
                  <a:tcPr/>
                </a:tc>
                <a:tc>
                  <a:txBody>
                    <a:bodyPr/>
                    <a:lstStyle/>
                    <a:p>
                      <a:r>
                        <a:rPr lang="en-US" sz="1000"/>
                        <a:t>5</a:t>
                      </a:r>
                    </a:p>
                  </a:txBody>
                  <a:tcPr/>
                </a:tc>
                <a:tc>
                  <a:txBody>
                    <a:bodyPr/>
                    <a:lstStyle/>
                    <a:p>
                      <a:r>
                        <a:rPr lang="en-US" sz="1000"/>
                        <a:t>1.6013 %</a:t>
                      </a:r>
                    </a:p>
                  </a:txBody>
                  <a:tcPr/>
                </a:tc>
                <a:tc>
                  <a:txBody>
                    <a:bodyPr/>
                    <a:lstStyle/>
                    <a:p>
                      <a:r>
                        <a:rPr lang="en-US" sz="1000"/>
                        <a:t>Video</a:t>
                      </a:r>
                    </a:p>
                  </a:txBody>
                  <a:tcPr/>
                </a:tc>
                <a:tc>
                  <a:txBody>
                    <a:bodyPr/>
                    <a:lstStyle/>
                    <a:p>
                      <a:r>
                        <a:rPr lang="en-US" sz="1000"/>
                        <a:t>Highly Likely</a:t>
                      </a:r>
                    </a:p>
                  </a:txBody>
                  <a:tcPr/>
                </a:tc>
                <a:extLst>
                  <a:ext uri="{0D108BD9-81ED-4DB2-BD59-A6C34878D82A}">
                    <a16:rowId xmlns:a16="http://schemas.microsoft.com/office/drawing/2014/main" val="2925039080"/>
                  </a:ext>
                </a:extLst>
              </a:tr>
              <a:tr h="370840">
                <a:tc>
                  <a:txBody>
                    <a:bodyPr/>
                    <a:lstStyle/>
                    <a:p>
                      <a:r>
                        <a:rPr lang="en-US" sz="1000" b="1"/>
                        <a:t>Philadelphia Insurance Companies - 2019-10-16 16:44:00</a:t>
                      </a:r>
                      <a:r>
                        <a:rPr lang="en-US" sz="1000"/>
                        <a:t>
 Here's a snapshot of our fifth annual PHLY Leadership Academy! Each year, we focus on enhancing the development and engagement of our team. This is one of the many ways PHLY supports the continuous development of our employees. If you’re looking for a company that values professional development -- #ThinkPHLY. Learn more: bit.ly/PHLYCareers</a:t>
                      </a:r>
                    </a:p>
                  </a:txBody>
                  <a:tcPr/>
                </a:tc>
                <a:tc>
                  <a:txBody>
                    <a:bodyPr/>
                    <a:lstStyle/>
                    <a:p>
                      <a:r>
                        <a:rPr lang="en-US" sz="1000"/>
                        <a:t>55</a:t>
                      </a:r>
                    </a:p>
                  </a:txBody>
                  <a:tcPr/>
                </a:tc>
                <a:tc>
                  <a:txBody>
                    <a:bodyPr/>
                    <a:lstStyle/>
                    <a:p>
                      <a:r>
                        <a:rPr lang="en-US" sz="1000"/>
                        <a:t>53</a:t>
                      </a:r>
                    </a:p>
                  </a:txBody>
                  <a:tcPr/>
                </a:tc>
                <a:tc>
                  <a:txBody>
                    <a:bodyPr/>
                    <a:lstStyle/>
                    <a:p>
                      <a:r>
                        <a:rPr lang="en-US" sz="1000"/>
                        <a:t>2</a:t>
                      </a:r>
                    </a:p>
                  </a:txBody>
                  <a:tcPr/>
                </a:tc>
                <a:tc>
                  <a:txBody>
                    <a:bodyPr/>
                    <a:lstStyle/>
                    <a:p>
                      <a:r>
                        <a:rPr lang="en-US" sz="1000"/>
                        <a:t>0</a:t>
                      </a:r>
                    </a:p>
                  </a:txBody>
                  <a:tcPr/>
                </a:tc>
                <a:tc>
                  <a:txBody>
                    <a:bodyPr/>
                    <a:lstStyle/>
                    <a:p>
                      <a:r>
                        <a:rPr lang="en-US" sz="1000"/>
                        <a:t>1.3136 %</a:t>
                      </a:r>
                    </a:p>
                  </a:txBody>
                  <a:tcPr/>
                </a:tc>
                <a:tc>
                  <a:txBody>
                    <a:bodyPr/>
                    <a:lstStyle/>
                    <a:p>
                      <a:r>
                        <a:rPr lang="en-US" sz="1000"/>
                        <a:t>Photo</a:t>
                      </a:r>
                    </a:p>
                  </a:txBody>
                  <a:tcPr/>
                </a:tc>
                <a:tc>
                  <a:txBody>
                    <a:bodyPr/>
                    <a:lstStyle/>
                    <a:p>
                      <a:r>
                        <a:rPr lang="en-US" sz="1000"/>
                        <a:t>Highly Likely</a:t>
                      </a:r>
                    </a:p>
                  </a:txBody>
                  <a:tcPr/>
                </a:tc>
                <a:extLst>
                  <a:ext uri="{0D108BD9-81ED-4DB2-BD59-A6C34878D82A}">
                    <a16:rowId xmlns:a16="http://schemas.microsoft.com/office/drawing/2014/main" val="1207705551"/>
                  </a:ext>
                </a:extLst>
              </a:tr>
              <a:tr h="370840">
                <a:tc>
                  <a:txBody>
                    <a:bodyPr/>
                    <a:lstStyle/>
                    <a:p>
                      <a:r>
                        <a:rPr lang="en-US" sz="1000" b="1"/>
                        <a:t>Philadelphia Insurance Companies - 2019-10-04 17:18:00</a:t>
                      </a:r>
                      <a:r>
                        <a:rPr lang="en-US" sz="1000"/>
                        <a:t>
 Employees in our Roseville, CA office held a chili cook-off fundraiser for Make A Wish Foundation, a non-profit organization that creates life-changing wishes for children with a critical illness. Here's a snapshot of our winning cook-off team! #TEAMPHLY</a:t>
                      </a:r>
                    </a:p>
                  </a:txBody>
                  <a:tcPr/>
                </a:tc>
                <a:tc>
                  <a:txBody>
                    <a:bodyPr/>
                    <a:lstStyle/>
                    <a:p>
                      <a:r>
                        <a:rPr lang="en-US" sz="1000"/>
                        <a:t>47</a:t>
                      </a:r>
                    </a:p>
                  </a:txBody>
                  <a:tcPr/>
                </a:tc>
                <a:tc>
                  <a:txBody>
                    <a:bodyPr/>
                    <a:lstStyle/>
                    <a:p>
                      <a:r>
                        <a:rPr lang="en-US" sz="1000"/>
                        <a:t>43</a:t>
                      </a:r>
                    </a:p>
                  </a:txBody>
                  <a:tcPr/>
                </a:tc>
                <a:tc>
                  <a:txBody>
                    <a:bodyPr/>
                    <a:lstStyle/>
                    <a:p>
                      <a:r>
                        <a:rPr lang="en-US" sz="1000"/>
                        <a:t>2</a:t>
                      </a:r>
                    </a:p>
                  </a:txBody>
                  <a:tcPr/>
                </a:tc>
                <a:tc>
                  <a:txBody>
                    <a:bodyPr/>
                    <a:lstStyle/>
                    <a:p>
                      <a:r>
                        <a:rPr lang="en-US" sz="1000"/>
                        <a:t>2</a:t>
                      </a:r>
                    </a:p>
                  </a:txBody>
                  <a:tcPr/>
                </a:tc>
                <a:tc>
                  <a:txBody>
                    <a:bodyPr/>
                    <a:lstStyle/>
                    <a:p>
                      <a:r>
                        <a:rPr lang="en-US" sz="1000"/>
                        <a:t>1.1236 %</a:t>
                      </a:r>
                    </a:p>
                  </a:txBody>
                  <a:tcPr/>
                </a:tc>
                <a:tc>
                  <a:txBody>
                    <a:bodyPr/>
                    <a:lstStyle/>
                    <a:p>
                      <a:r>
                        <a:rPr lang="en-US" sz="1000"/>
                        <a:t>Photo</a:t>
                      </a:r>
                    </a:p>
                  </a:txBody>
                  <a:tcPr/>
                </a:tc>
                <a:tc>
                  <a:txBody>
                    <a:bodyPr/>
                    <a:lstStyle/>
                    <a:p>
                      <a:r>
                        <a:rPr lang="en-US" sz="1000"/>
                        <a:t>Highly Likely</a:t>
                      </a:r>
                    </a:p>
                  </a:txBody>
                  <a:tcPr/>
                </a:tc>
                <a:extLst>
                  <a:ext uri="{0D108BD9-81ED-4DB2-BD59-A6C34878D82A}">
                    <a16:rowId xmlns:a16="http://schemas.microsoft.com/office/drawing/2014/main" val="2531618399"/>
                  </a:ext>
                </a:extLst>
              </a:tr>
              <a:tr h="370840">
                <a:tc>
                  <a:txBody>
                    <a:bodyPr/>
                    <a:lstStyle/>
                    <a:p>
                      <a:r>
                        <a:rPr lang="en-US" sz="1000" b="1"/>
                        <a:t>Philadelphia Insurance Companies - 2019-10-23 18:33:00</a:t>
                      </a:r>
                      <a:r>
                        <a:rPr lang="en-US" sz="1000"/>
                        <a:t>
 Our Melville, NY office held a toiletry drive and collected nearly 200 items to be donated to The Safe Center, a non-profit organization that offers comprehensive services to victims of domestic violence and child abuse. #TEAMPHLY</a:t>
                      </a:r>
                    </a:p>
                  </a:txBody>
                  <a:tcPr/>
                </a:tc>
                <a:tc>
                  <a:txBody>
                    <a:bodyPr/>
                    <a:lstStyle/>
                    <a:p>
                      <a:r>
                        <a:rPr lang="en-US" sz="1000"/>
                        <a:t>46</a:t>
                      </a:r>
                    </a:p>
                  </a:txBody>
                  <a:tcPr/>
                </a:tc>
                <a:tc>
                  <a:txBody>
                    <a:bodyPr/>
                    <a:lstStyle/>
                    <a:p>
                      <a:r>
                        <a:rPr lang="en-US" sz="1000"/>
                        <a:t>45</a:t>
                      </a:r>
                    </a:p>
                  </a:txBody>
                  <a:tcPr/>
                </a:tc>
                <a:tc>
                  <a:txBody>
                    <a:bodyPr/>
                    <a:lstStyle/>
                    <a:p>
                      <a:r>
                        <a:rPr lang="en-US" sz="1000"/>
                        <a:t>1</a:t>
                      </a:r>
                    </a:p>
                  </a:txBody>
                  <a:tcPr/>
                </a:tc>
                <a:tc>
                  <a:txBody>
                    <a:bodyPr/>
                    <a:lstStyle/>
                    <a:p>
                      <a:r>
                        <a:rPr lang="en-US" sz="1000"/>
                        <a:t>0</a:t>
                      </a:r>
                    </a:p>
                  </a:txBody>
                  <a:tcPr/>
                </a:tc>
                <a:tc>
                  <a:txBody>
                    <a:bodyPr/>
                    <a:lstStyle/>
                    <a:p>
                      <a:r>
                        <a:rPr lang="en-US" sz="1000"/>
                        <a:t>1.0963 %</a:t>
                      </a:r>
                    </a:p>
                  </a:txBody>
                  <a:tcPr/>
                </a:tc>
                <a:tc>
                  <a:txBody>
                    <a:bodyPr/>
                    <a:lstStyle/>
                    <a:p>
                      <a:r>
                        <a:rPr lang="en-US" sz="1000"/>
                        <a:t>Album</a:t>
                      </a:r>
                    </a:p>
                  </a:txBody>
                  <a:tcPr/>
                </a:tc>
                <a:tc>
                  <a:txBody>
                    <a:bodyPr/>
                    <a:lstStyle/>
                    <a:p>
                      <a:r>
                        <a:rPr lang="en-US" sz="1000"/>
                        <a:t>Highly Likely</a:t>
                      </a:r>
                    </a:p>
                  </a:txBody>
                  <a:tcPr/>
                </a:tc>
                <a:extLst>
                  <a:ext uri="{0D108BD9-81ED-4DB2-BD59-A6C34878D82A}">
                    <a16:rowId xmlns:a16="http://schemas.microsoft.com/office/drawing/2014/main" val="803139792"/>
                  </a:ext>
                </a:extLst>
              </a:tr>
              <a:tr h="370840">
                <a:tc>
                  <a:txBody>
                    <a:bodyPr/>
                    <a:lstStyle/>
                    <a:p>
                      <a:r>
                        <a:rPr lang="en-US" sz="1000" b="1"/>
                        <a:t>Philadelphia Insurance Companies - 2019-10-17 16:12:00</a:t>
                      </a:r>
                      <a:r>
                        <a:rPr lang="en-US" sz="1000"/>
                        <a:t>
 #TEAMPHLY loves a friendly competition - especially when it benefits the community! PHLY recently sponsored, competed in, and won the Starfinder Foundation's Annual Insurance Cup, a charity indoor soccer tournament hosted by our partners Johnson Kendall &amp; Johnson. Way to go, TEAMPHLY!</a:t>
                      </a:r>
                    </a:p>
                  </a:txBody>
                  <a:tcPr/>
                </a:tc>
                <a:tc>
                  <a:txBody>
                    <a:bodyPr/>
                    <a:lstStyle/>
                    <a:p>
                      <a:r>
                        <a:rPr lang="en-US" sz="1000"/>
                        <a:t>38</a:t>
                      </a:r>
                    </a:p>
                  </a:txBody>
                  <a:tcPr/>
                </a:tc>
                <a:tc>
                  <a:txBody>
                    <a:bodyPr/>
                    <a:lstStyle/>
                    <a:p>
                      <a:r>
                        <a:rPr lang="en-US" sz="1000"/>
                        <a:t>37</a:t>
                      </a:r>
                    </a:p>
                  </a:txBody>
                  <a:tcPr/>
                </a:tc>
                <a:tc>
                  <a:txBody>
                    <a:bodyPr/>
                    <a:lstStyle/>
                    <a:p>
                      <a:r>
                        <a:rPr lang="en-US" sz="1000"/>
                        <a:t>1</a:t>
                      </a:r>
                    </a:p>
                  </a:txBody>
                  <a:tcPr/>
                </a:tc>
                <a:tc>
                  <a:txBody>
                    <a:bodyPr/>
                    <a:lstStyle/>
                    <a:p>
                      <a:r>
                        <a:rPr lang="en-US" sz="1000"/>
                        <a:t>0</a:t>
                      </a:r>
                    </a:p>
                  </a:txBody>
                  <a:tcPr/>
                </a:tc>
                <a:tc>
                  <a:txBody>
                    <a:bodyPr/>
                    <a:lstStyle/>
                    <a:p>
                      <a:r>
                        <a:rPr lang="en-US" sz="1000"/>
                        <a:t>0.9076 %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861019518"/>
                  </a:ext>
                </a:extLst>
              </a:tr>
            </a:tbl>
          </a:graphicData>
        </a:graphic>
      </p:graphicFrame>
      <p:sp>
        <p:nvSpPr>
          <p:cNvPr id="4" name="Text Placeholder 3">
            <a:extLst>
              <a:ext uri="{FF2B5EF4-FFF2-40B4-BE49-F238E27FC236}">
                <a16:creationId xmlns:a16="http://schemas.microsoft.com/office/drawing/2014/main" id="{73493933-62CC-4B1F-85FF-BFA096CE4E64}"/>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4531848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68772-8865-4B3C-A5B1-2B556CD1B4C9}"/>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47C5D6E2-C91C-4E6D-9A42-6E2908566662}"/>
              </a:ext>
            </a:extLst>
          </p:cNvPr>
          <p:cNvGraphicFramePr>
            <a:graphicFrameLocks noGrp="1"/>
          </p:cNvGraphicFramePr>
          <p:nvPr>
            <p:ph type="chart" sz="quarter" idx="13"/>
            <p:extLst>
              <p:ext uri="{D42A27DB-BD31-4B8C-83A1-F6EECF244321}">
                <p14:modId xmlns:p14="http://schemas.microsoft.com/office/powerpoint/2010/main" val="19704571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CA5A09-6497-4D25-A9F2-7068AA68B653}"/>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1BBB3BA0-D71E-43FB-9232-FB945AD9DF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93079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6544E-5B47-42C4-BD3E-A8319CE75324}"/>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D2403A0A-F070-4093-BC7B-8BCA124C8D76}"/>
              </a:ext>
            </a:extLst>
          </p:cNvPr>
          <p:cNvGraphicFramePr>
            <a:graphicFrameLocks noGrp="1"/>
          </p:cNvGraphicFramePr>
          <p:nvPr>
            <p:ph type="tbl" sz="quarter" idx="13"/>
            <p:extLst>
              <p:ext uri="{D42A27DB-BD31-4B8C-83A1-F6EECF244321}">
                <p14:modId xmlns:p14="http://schemas.microsoft.com/office/powerpoint/2010/main" val="3243116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886284997"/>
                    </a:ext>
                  </a:extLst>
                </a:gridCol>
                <a:gridCol w="493776">
                  <a:extLst>
                    <a:ext uri="{9D8B030D-6E8A-4147-A177-3AD203B41FA5}">
                      <a16:colId xmlns:a16="http://schemas.microsoft.com/office/drawing/2014/main" val="4070133468"/>
                    </a:ext>
                  </a:extLst>
                </a:gridCol>
                <a:gridCol w="493776">
                  <a:extLst>
                    <a:ext uri="{9D8B030D-6E8A-4147-A177-3AD203B41FA5}">
                      <a16:colId xmlns:a16="http://schemas.microsoft.com/office/drawing/2014/main" val="2558270314"/>
                    </a:ext>
                  </a:extLst>
                </a:gridCol>
                <a:gridCol w="493776">
                  <a:extLst>
                    <a:ext uri="{9D8B030D-6E8A-4147-A177-3AD203B41FA5}">
                      <a16:colId xmlns:a16="http://schemas.microsoft.com/office/drawing/2014/main" val="3635636638"/>
                    </a:ext>
                  </a:extLst>
                </a:gridCol>
                <a:gridCol w="493776">
                  <a:extLst>
                    <a:ext uri="{9D8B030D-6E8A-4147-A177-3AD203B41FA5}">
                      <a16:colId xmlns:a16="http://schemas.microsoft.com/office/drawing/2014/main" val="1705293132"/>
                    </a:ext>
                  </a:extLst>
                </a:gridCol>
                <a:gridCol w="493776">
                  <a:extLst>
                    <a:ext uri="{9D8B030D-6E8A-4147-A177-3AD203B41FA5}">
                      <a16:colId xmlns:a16="http://schemas.microsoft.com/office/drawing/2014/main" val="1355705062"/>
                    </a:ext>
                  </a:extLst>
                </a:gridCol>
                <a:gridCol w="493776">
                  <a:extLst>
                    <a:ext uri="{9D8B030D-6E8A-4147-A177-3AD203B41FA5}">
                      <a16:colId xmlns:a16="http://schemas.microsoft.com/office/drawing/2014/main" val="2893673453"/>
                    </a:ext>
                  </a:extLst>
                </a:gridCol>
                <a:gridCol w="493776">
                  <a:extLst>
                    <a:ext uri="{9D8B030D-6E8A-4147-A177-3AD203B41FA5}">
                      <a16:colId xmlns:a16="http://schemas.microsoft.com/office/drawing/2014/main" val="1387966955"/>
                    </a:ext>
                  </a:extLst>
                </a:gridCol>
                <a:gridCol w="493776">
                  <a:extLst>
                    <a:ext uri="{9D8B030D-6E8A-4147-A177-3AD203B41FA5}">
                      <a16:colId xmlns:a16="http://schemas.microsoft.com/office/drawing/2014/main" val="3903118981"/>
                    </a:ext>
                  </a:extLst>
                </a:gridCol>
                <a:gridCol w="493776">
                  <a:extLst>
                    <a:ext uri="{9D8B030D-6E8A-4147-A177-3AD203B41FA5}">
                      <a16:colId xmlns:a16="http://schemas.microsoft.com/office/drawing/2014/main" val="3273286864"/>
                    </a:ext>
                  </a:extLst>
                </a:gridCol>
                <a:gridCol w="493776">
                  <a:extLst>
                    <a:ext uri="{9D8B030D-6E8A-4147-A177-3AD203B41FA5}">
                      <a16:colId xmlns:a16="http://schemas.microsoft.com/office/drawing/2014/main" val="2352306007"/>
                    </a:ext>
                  </a:extLst>
                </a:gridCol>
                <a:gridCol w="493776">
                  <a:extLst>
                    <a:ext uri="{9D8B030D-6E8A-4147-A177-3AD203B41FA5}">
                      <a16:colId xmlns:a16="http://schemas.microsoft.com/office/drawing/2014/main" val="1961059577"/>
                    </a:ext>
                  </a:extLst>
                </a:gridCol>
                <a:gridCol w="493776">
                  <a:extLst>
                    <a:ext uri="{9D8B030D-6E8A-4147-A177-3AD203B41FA5}">
                      <a16:colId xmlns:a16="http://schemas.microsoft.com/office/drawing/2014/main" val="734944506"/>
                    </a:ext>
                  </a:extLst>
                </a:gridCol>
                <a:gridCol w="493776">
                  <a:extLst>
                    <a:ext uri="{9D8B030D-6E8A-4147-A177-3AD203B41FA5}">
                      <a16:colId xmlns:a16="http://schemas.microsoft.com/office/drawing/2014/main" val="130470679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5139037"/>
                  </a:ext>
                </a:extLst>
              </a:tr>
              <a:tr h="370840">
                <a:tc>
                  <a:txBody>
                    <a:bodyPr/>
                    <a:lstStyle/>
                    <a:p>
                      <a:r>
                        <a:rPr lang="en-US" sz="1000"/>
                        <a:t>PHLY Insurance Co.</a:t>
                      </a:r>
                    </a:p>
                  </a:txBody>
                  <a:tcPr/>
                </a:tc>
                <a:tc>
                  <a:txBody>
                    <a:bodyPr/>
                    <a:lstStyle/>
                    <a:p>
                      <a:r>
                        <a:rPr lang="en-US" sz="1000"/>
                        <a:t>3418</a:t>
                      </a:r>
                    </a:p>
                  </a:txBody>
                  <a:tcPr/>
                </a:tc>
                <a:tc>
                  <a:txBody>
                    <a:bodyPr/>
                    <a:lstStyle/>
                    <a:p>
                      <a:r>
                        <a:rPr lang="en-US" sz="1000"/>
                        <a:t>6</a:t>
                      </a:r>
                    </a:p>
                  </a:txBody>
                  <a:tcPr/>
                </a:tc>
                <a:tc>
                  <a:txBody>
                    <a:bodyPr/>
                    <a:lstStyle/>
                    <a:p>
                      <a:r>
                        <a:rPr lang="en-US" sz="1000"/>
                        <a:t>47</a:t>
                      </a:r>
                    </a:p>
                  </a:txBody>
                  <a:tcPr/>
                </a:tc>
                <a:tc>
                  <a:txBody>
                    <a:bodyPr/>
                    <a:lstStyle/>
                    <a:p>
                      <a:r>
                        <a:rPr lang="en-US" sz="1000"/>
                        <a:t>44</a:t>
                      </a:r>
                    </a:p>
                  </a:txBody>
                  <a:tcPr/>
                </a:tc>
                <a:tc>
                  <a:txBody>
                    <a:bodyPr/>
                    <a:lstStyle/>
                    <a:p>
                      <a:r>
                        <a:rPr lang="en-US" sz="1000"/>
                        <a:t>1</a:t>
                      </a:r>
                    </a:p>
                  </a:txBody>
                  <a:tcPr/>
                </a:tc>
                <a:tc>
                  <a:txBody>
                    <a:bodyPr/>
                    <a:lstStyle/>
                    <a:p>
                      <a:r>
                        <a:rPr lang="en-US" sz="1000"/>
                        <a:t>2</a:t>
                      </a:r>
                    </a:p>
                  </a:txBody>
                  <a:tcPr/>
                </a:tc>
                <a:tc>
                  <a:txBody>
                    <a:bodyPr/>
                    <a:lstStyle/>
                    <a:p>
                      <a:r>
                        <a:rPr lang="en-US" sz="1000"/>
                        <a:t>24</a:t>
                      </a:r>
                    </a:p>
                  </a:txBody>
                  <a:tcPr/>
                </a:tc>
                <a:tc>
                  <a:txBody>
                    <a:bodyPr/>
                    <a:lstStyle/>
                    <a:p>
                      <a:r>
                        <a:rPr lang="en-US" sz="1000"/>
                        <a:t>24</a:t>
                      </a:r>
                    </a:p>
                  </a:txBody>
                  <a:tcPr/>
                </a:tc>
                <a:tc>
                  <a:txBody>
                    <a:bodyPr/>
                    <a:lstStyle/>
                    <a:p>
                      <a:r>
                        <a:rPr lang="en-US" sz="1000"/>
                        <a:t>219</a:t>
                      </a:r>
                    </a:p>
                  </a:txBody>
                  <a:tcPr/>
                </a:tc>
                <a:tc>
                  <a:txBody>
                    <a:bodyPr/>
                    <a:lstStyle/>
                    <a:p>
                      <a:r>
                        <a:rPr lang="en-US" sz="1000"/>
                        <a:t>3</a:t>
                      </a:r>
                    </a:p>
                  </a:txBody>
                  <a:tcPr/>
                </a:tc>
                <a:tc>
                  <a:txBody>
                    <a:bodyPr/>
                    <a:lstStyle/>
                    <a:p>
                      <a:r>
                        <a:rPr lang="en-US" sz="1000"/>
                        <a:t>21</a:t>
                      </a:r>
                    </a:p>
                  </a:txBody>
                  <a:tcPr/>
                </a:tc>
                <a:tc>
                  <a:txBody>
                    <a:bodyPr/>
                    <a:lstStyle/>
                    <a:p>
                      <a:r>
                        <a:rPr lang="en-US" sz="1000"/>
                        <a:t>0.1637 %</a:t>
                      </a:r>
                    </a:p>
                  </a:txBody>
                  <a:tcPr/>
                </a:tc>
                <a:tc>
                  <a:txBody>
                    <a:bodyPr/>
                    <a:lstStyle/>
                    <a:p>
                      <a:r>
                        <a:rPr lang="en-US" sz="1000"/>
                        <a:t>0.0 %</a:t>
                      </a:r>
                    </a:p>
                  </a:txBody>
                  <a:tcPr/>
                </a:tc>
                <a:extLst>
                  <a:ext uri="{0D108BD9-81ED-4DB2-BD59-A6C34878D82A}">
                    <a16:rowId xmlns:a16="http://schemas.microsoft.com/office/drawing/2014/main" val="1212012500"/>
                  </a:ext>
                </a:extLst>
              </a:tr>
            </a:tbl>
          </a:graphicData>
        </a:graphic>
      </p:graphicFrame>
      <p:sp>
        <p:nvSpPr>
          <p:cNvPr id="4" name="Text Placeholder 3">
            <a:extLst>
              <a:ext uri="{FF2B5EF4-FFF2-40B4-BE49-F238E27FC236}">
                <a16:creationId xmlns:a16="http://schemas.microsoft.com/office/drawing/2014/main" id="{9B3DDF25-EFA9-453A-A617-57D8B75C1121}"/>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8286795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1AD4A-39C4-49CE-AE30-6FAEE498E222}"/>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D78ABDC8-AEE6-4978-B932-BCC9FA57BCFB}"/>
              </a:ext>
            </a:extLst>
          </p:cNvPr>
          <p:cNvGraphicFramePr>
            <a:graphicFrameLocks noGrp="1"/>
          </p:cNvGraphicFramePr>
          <p:nvPr>
            <p:ph type="chart" sz="quarter" idx="13"/>
            <p:extLst>
              <p:ext uri="{D42A27DB-BD31-4B8C-83A1-F6EECF244321}">
                <p14:modId xmlns:p14="http://schemas.microsoft.com/office/powerpoint/2010/main" val="42429740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062AB2-45C9-440A-B96B-95A36C25CE58}"/>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B3674DD4-E8EB-4A49-B831-D031FCC82A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32681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8FBA8-EF83-42E8-BB17-E4A2CB689BDC}"/>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B3CA1B20-513C-4AF4-A94B-7800ADAC51E8}"/>
              </a:ext>
            </a:extLst>
          </p:cNvPr>
          <p:cNvGraphicFramePr>
            <a:graphicFrameLocks noGrp="1"/>
          </p:cNvGraphicFramePr>
          <p:nvPr>
            <p:ph type="chart" sz="quarter" idx="13"/>
            <p:extLst>
              <p:ext uri="{D42A27DB-BD31-4B8C-83A1-F6EECF244321}">
                <p14:modId xmlns:p14="http://schemas.microsoft.com/office/powerpoint/2010/main" val="20589773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05AC23-9075-407A-8B9E-EEA81D1A4BC7}"/>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26EBB7E0-ADC2-43BC-803D-DA428D8CE5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36307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A8E6C-800A-4F41-93E9-B12A32BB68E1}"/>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B8D6802D-C808-48F8-B121-70B453812752}"/>
              </a:ext>
            </a:extLst>
          </p:cNvPr>
          <p:cNvGraphicFramePr>
            <a:graphicFrameLocks noGrp="1"/>
          </p:cNvGraphicFramePr>
          <p:nvPr>
            <p:ph type="chart" sz="quarter" idx="13"/>
            <p:extLst>
              <p:ext uri="{D42A27DB-BD31-4B8C-83A1-F6EECF244321}">
                <p14:modId xmlns:p14="http://schemas.microsoft.com/office/powerpoint/2010/main" val="5579825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EC9826-99EB-4909-A5B4-CC40B0C8E363}"/>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FC2B3F51-549C-4F81-871D-418E32135B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2983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966E2-3F43-44A2-8FD1-99C615A3EE14}"/>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655ACC3A-3EB4-425B-AEE9-039DE3EFE62E}"/>
              </a:ext>
            </a:extLst>
          </p:cNvPr>
          <p:cNvGraphicFramePr>
            <a:graphicFrameLocks noGrp="1"/>
          </p:cNvGraphicFramePr>
          <p:nvPr>
            <p:ph type="tbl" sz="quarter" idx="13"/>
            <p:extLst>
              <p:ext uri="{D42A27DB-BD31-4B8C-83A1-F6EECF244321}">
                <p14:modId xmlns:p14="http://schemas.microsoft.com/office/powerpoint/2010/main" val="3689987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35049865"/>
                    </a:ext>
                  </a:extLst>
                </a:gridCol>
                <a:gridCol w="2468880">
                  <a:extLst>
                    <a:ext uri="{9D8B030D-6E8A-4147-A177-3AD203B41FA5}">
                      <a16:colId xmlns:a16="http://schemas.microsoft.com/office/drawing/2014/main" val="2831667591"/>
                    </a:ext>
                  </a:extLst>
                </a:gridCol>
                <a:gridCol w="2468880">
                  <a:extLst>
                    <a:ext uri="{9D8B030D-6E8A-4147-A177-3AD203B41FA5}">
                      <a16:colId xmlns:a16="http://schemas.microsoft.com/office/drawing/2014/main" val="3218594423"/>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1168269050"/>
                  </a:ext>
                </a:extLst>
              </a:tr>
              <a:tr h="370840">
                <a:tc>
                  <a:txBody>
                    <a:bodyPr/>
                    <a:lstStyle/>
                    <a:p>
                      <a:r>
                        <a:rPr lang="en-US" sz="1000" b="1"/>
                        <a:t>@MargueriteTort</a:t>
                      </a:r>
                    </a:p>
                  </a:txBody>
                  <a:tcPr/>
                </a:tc>
                <a:tc>
                  <a:txBody>
                    <a:bodyPr/>
                    <a:lstStyle/>
                    <a:p>
                      <a:r>
                        <a:rPr lang="en-US" sz="1000"/>
                        <a:t>PHLY Insurance Co. (54)</a:t>
                      </a:r>
                    </a:p>
                  </a:txBody>
                  <a:tcPr/>
                </a:tc>
                <a:tc>
                  <a:txBody>
                    <a:bodyPr/>
                    <a:lstStyle/>
                    <a:p>
                      <a:r>
                        <a:rPr lang="en-US" sz="1000"/>
                        <a:t>54</a:t>
                      </a:r>
                    </a:p>
                  </a:txBody>
                  <a:tcPr/>
                </a:tc>
                <a:extLst>
                  <a:ext uri="{0D108BD9-81ED-4DB2-BD59-A6C34878D82A}">
                    <a16:rowId xmlns:a16="http://schemas.microsoft.com/office/drawing/2014/main" val="613732507"/>
                  </a:ext>
                </a:extLst>
              </a:tr>
              <a:tr h="370840">
                <a:tc>
                  <a:txBody>
                    <a:bodyPr/>
                    <a:lstStyle/>
                    <a:p>
                      <a:r>
                        <a:rPr lang="en-US" sz="1000" b="1"/>
                        <a:t>@Regore2</a:t>
                      </a:r>
                    </a:p>
                  </a:txBody>
                  <a:tcPr/>
                </a:tc>
                <a:tc>
                  <a:txBody>
                    <a:bodyPr/>
                    <a:lstStyle/>
                    <a:p>
                      <a:r>
                        <a:rPr lang="en-US" sz="1000"/>
                        <a:t>PHLY Insurance Co. (53)</a:t>
                      </a:r>
                    </a:p>
                  </a:txBody>
                  <a:tcPr/>
                </a:tc>
                <a:tc>
                  <a:txBody>
                    <a:bodyPr/>
                    <a:lstStyle/>
                    <a:p>
                      <a:r>
                        <a:rPr lang="en-US" sz="1000"/>
                        <a:t>53</a:t>
                      </a:r>
                    </a:p>
                  </a:txBody>
                  <a:tcPr/>
                </a:tc>
                <a:extLst>
                  <a:ext uri="{0D108BD9-81ED-4DB2-BD59-A6C34878D82A}">
                    <a16:rowId xmlns:a16="http://schemas.microsoft.com/office/drawing/2014/main" val="2855061429"/>
                  </a:ext>
                </a:extLst>
              </a:tr>
              <a:tr h="370840">
                <a:tc>
                  <a:txBody>
                    <a:bodyPr/>
                    <a:lstStyle/>
                    <a:p>
                      <a:r>
                        <a:rPr lang="en-US" sz="1000" b="1"/>
                        <a:t>@GammaIotaSigma</a:t>
                      </a:r>
                    </a:p>
                  </a:txBody>
                  <a:tcPr/>
                </a:tc>
                <a:tc>
                  <a:txBody>
                    <a:bodyPr/>
                    <a:lstStyle/>
                    <a:p>
                      <a:r>
                        <a:rPr lang="en-US" sz="1000"/>
                        <a:t>PHLY Insurance Co. (23)</a:t>
                      </a:r>
                    </a:p>
                  </a:txBody>
                  <a:tcPr/>
                </a:tc>
                <a:tc>
                  <a:txBody>
                    <a:bodyPr/>
                    <a:lstStyle/>
                    <a:p>
                      <a:r>
                        <a:rPr lang="en-US" sz="1000"/>
                        <a:t>23</a:t>
                      </a:r>
                    </a:p>
                  </a:txBody>
                  <a:tcPr/>
                </a:tc>
                <a:extLst>
                  <a:ext uri="{0D108BD9-81ED-4DB2-BD59-A6C34878D82A}">
                    <a16:rowId xmlns:a16="http://schemas.microsoft.com/office/drawing/2014/main" val="3219396453"/>
                  </a:ext>
                </a:extLst>
              </a:tr>
              <a:tr h="370840">
                <a:tc>
                  <a:txBody>
                    <a:bodyPr/>
                    <a:lstStyle/>
                    <a:p>
                      <a:r>
                        <a:rPr lang="en-US" sz="1000" b="1"/>
                        <a:t>@EaglesCommunity</a:t>
                      </a:r>
                    </a:p>
                  </a:txBody>
                  <a:tcPr/>
                </a:tc>
                <a:tc>
                  <a:txBody>
                    <a:bodyPr/>
                    <a:lstStyle/>
                    <a:p>
                      <a:r>
                        <a:rPr lang="en-US" sz="1000"/>
                        <a:t>PHLY Insurance Co. (20)</a:t>
                      </a:r>
                    </a:p>
                  </a:txBody>
                  <a:tcPr/>
                </a:tc>
                <a:tc>
                  <a:txBody>
                    <a:bodyPr/>
                    <a:lstStyle/>
                    <a:p>
                      <a:r>
                        <a:rPr lang="en-US" sz="1000"/>
                        <a:t>20</a:t>
                      </a:r>
                    </a:p>
                  </a:txBody>
                  <a:tcPr/>
                </a:tc>
                <a:extLst>
                  <a:ext uri="{0D108BD9-81ED-4DB2-BD59-A6C34878D82A}">
                    <a16:rowId xmlns:a16="http://schemas.microsoft.com/office/drawing/2014/main" val="1193215108"/>
                  </a:ext>
                </a:extLst>
              </a:tr>
              <a:tr h="370840">
                <a:tc>
                  <a:txBody>
                    <a:bodyPr/>
                    <a:lstStyle/>
                    <a:p>
                      <a:r>
                        <a:rPr lang="en-US" sz="1000" b="1"/>
                        <a:t>@TMNA_Services</a:t>
                      </a:r>
                    </a:p>
                  </a:txBody>
                  <a:tcPr/>
                </a:tc>
                <a:tc>
                  <a:txBody>
                    <a:bodyPr/>
                    <a:lstStyle/>
                    <a:p>
                      <a:r>
                        <a:rPr lang="en-US" sz="1000"/>
                        <a:t>PHLY Insurance Co. (12)</a:t>
                      </a:r>
                    </a:p>
                  </a:txBody>
                  <a:tcPr/>
                </a:tc>
                <a:tc>
                  <a:txBody>
                    <a:bodyPr/>
                    <a:lstStyle/>
                    <a:p>
                      <a:r>
                        <a:rPr lang="en-US" sz="1000"/>
                        <a:t>12</a:t>
                      </a:r>
                    </a:p>
                  </a:txBody>
                  <a:tcPr/>
                </a:tc>
                <a:extLst>
                  <a:ext uri="{0D108BD9-81ED-4DB2-BD59-A6C34878D82A}">
                    <a16:rowId xmlns:a16="http://schemas.microsoft.com/office/drawing/2014/main" val="1698552078"/>
                  </a:ext>
                </a:extLst>
              </a:tr>
              <a:tr h="370840">
                <a:tc>
                  <a:txBody>
                    <a:bodyPr/>
                    <a:lstStyle/>
                    <a:p>
                      <a:r>
                        <a:rPr lang="en-US" sz="1000" b="1"/>
                        <a:t>@GaryJamesLovett</a:t>
                      </a:r>
                    </a:p>
                  </a:txBody>
                  <a:tcPr/>
                </a:tc>
                <a:tc>
                  <a:txBody>
                    <a:bodyPr/>
                    <a:lstStyle/>
                    <a:p>
                      <a:r>
                        <a:rPr lang="en-US" sz="1000"/>
                        <a:t>PHLY Insurance Co. (9)</a:t>
                      </a:r>
                    </a:p>
                  </a:txBody>
                  <a:tcPr/>
                </a:tc>
                <a:tc>
                  <a:txBody>
                    <a:bodyPr/>
                    <a:lstStyle/>
                    <a:p>
                      <a:r>
                        <a:rPr lang="en-US" sz="1000"/>
                        <a:t>9</a:t>
                      </a:r>
                    </a:p>
                  </a:txBody>
                  <a:tcPr/>
                </a:tc>
                <a:extLst>
                  <a:ext uri="{0D108BD9-81ED-4DB2-BD59-A6C34878D82A}">
                    <a16:rowId xmlns:a16="http://schemas.microsoft.com/office/drawing/2014/main" val="1168257741"/>
                  </a:ext>
                </a:extLst>
              </a:tr>
              <a:tr h="370840">
                <a:tc>
                  <a:txBody>
                    <a:bodyPr/>
                    <a:lstStyle/>
                    <a:p>
                      <a:r>
                        <a:rPr lang="en-US" sz="1000" b="1"/>
                        <a:t>@wadt</a:t>
                      </a:r>
                    </a:p>
                  </a:txBody>
                  <a:tcPr/>
                </a:tc>
                <a:tc>
                  <a:txBody>
                    <a:bodyPr/>
                    <a:lstStyle/>
                    <a:p>
                      <a:r>
                        <a:rPr lang="en-US" sz="1000"/>
                        <a:t>PHLY Insurance Co. (9)</a:t>
                      </a:r>
                    </a:p>
                  </a:txBody>
                  <a:tcPr/>
                </a:tc>
                <a:tc>
                  <a:txBody>
                    <a:bodyPr/>
                    <a:lstStyle/>
                    <a:p>
                      <a:r>
                        <a:rPr lang="en-US" sz="1000"/>
                        <a:t>9</a:t>
                      </a:r>
                    </a:p>
                  </a:txBody>
                  <a:tcPr/>
                </a:tc>
                <a:extLst>
                  <a:ext uri="{0D108BD9-81ED-4DB2-BD59-A6C34878D82A}">
                    <a16:rowId xmlns:a16="http://schemas.microsoft.com/office/drawing/2014/main" val="890586784"/>
                  </a:ext>
                </a:extLst>
              </a:tr>
              <a:tr h="370840">
                <a:tc>
                  <a:txBody>
                    <a:bodyPr/>
                    <a:lstStyle/>
                    <a:p>
                      <a:r>
                        <a:rPr lang="en-US" sz="1000" b="1"/>
                        <a:t>@Bill_Procopio</a:t>
                      </a:r>
                    </a:p>
                  </a:txBody>
                  <a:tcPr/>
                </a:tc>
                <a:tc>
                  <a:txBody>
                    <a:bodyPr/>
                    <a:lstStyle/>
                    <a:p>
                      <a:r>
                        <a:rPr lang="en-US" sz="1000"/>
                        <a:t>PHLY Insurance Co. (9)</a:t>
                      </a:r>
                    </a:p>
                  </a:txBody>
                  <a:tcPr/>
                </a:tc>
                <a:tc>
                  <a:txBody>
                    <a:bodyPr/>
                    <a:lstStyle/>
                    <a:p>
                      <a:r>
                        <a:rPr lang="en-US" sz="1000"/>
                        <a:t>9</a:t>
                      </a:r>
                    </a:p>
                  </a:txBody>
                  <a:tcPr/>
                </a:tc>
                <a:extLst>
                  <a:ext uri="{0D108BD9-81ED-4DB2-BD59-A6C34878D82A}">
                    <a16:rowId xmlns:a16="http://schemas.microsoft.com/office/drawing/2014/main" val="2550410350"/>
                  </a:ext>
                </a:extLst>
              </a:tr>
              <a:tr h="370840">
                <a:tc>
                  <a:txBody>
                    <a:bodyPr/>
                    <a:lstStyle/>
                    <a:p>
                      <a:r>
                        <a:rPr lang="en-US" sz="1000" b="1"/>
                        <a:t>@TwinForksIns</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1659931413"/>
                  </a:ext>
                </a:extLst>
              </a:tr>
              <a:tr h="370840">
                <a:tc>
                  <a:txBody>
                    <a:bodyPr/>
                    <a:lstStyle/>
                    <a:p>
                      <a:r>
                        <a:rPr lang="en-US" sz="1000" b="1"/>
                        <a:t>@mplousis64</a:t>
                      </a:r>
                    </a:p>
                  </a:txBody>
                  <a:tcPr/>
                </a:tc>
                <a:tc>
                  <a:txBody>
                    <a:bodyPr/>
                    <a:lstStyle/>
                    <a:p>
                      <a:r>
                        <a:rPr lang="en-US" sz="1000"/>
                        <a:t>PHLY Insurance Co. (7)</a:t>
                      </a:r>
                    </a:p>
                  </a:txBody>
                  <a:tcPr/>
                </a:tc>
                <a:tc>
                  <a:txBody>
                    <a:bodyPr/>
                    <a:lstStyle/>
                    <a:p>
                      <a:r>
                        <a:rPr lang="en-US" sz="1000"/>
                        <a:t>7</a:t>
                      </a:r>
                    </a:p>
                  </a:txBody>
                  <a:tcPr/>
                </a:tc>
                <a:extLst>
                  <a:ext uri="{0D108BD9-81ED-4DB2-BD59-A6C34878D82A}">
                    <a16:rowId xmlns:a16="http://schemas.microsoft.com/office/drawing/2014/main" val="1504646302"/>
                  </a:ext>
                </a:extLst>
              </a:tr>
            </a:tbl>
          </a:graphicData>
        </a:graphic>
      </p:graphicFrame>
      <p:sp>
        <p:nvSpPr>
          <p:cNvPr id="4" name="Text Placeholder 3">
            <a:extLst>
              <a:ext uri="{FF2B5EF4-FFF2-40B4-BE49-F238E27FC236}">
                <a16:creationId xmlns:a16="http://schemas.microsoft.com/office/drawing/2014/main" id="{E590446D-7784-4192-AE46-ECAFECEBB2FB}"/>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8816326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E951D-B61F-4058-87D6-BC999BD69DAF}"/>
              </a:ext>
            </a:extLst>
          </p:cNvPr>
          <p:cNvSpPr>
            <a:spLocks noGrp="1"/>
          </p:cNvSpPr>
          <p:nvPr>
            <p:ph type="title"/>
          </p:nvPr>
        </p:nvSpPr>
        <p:spPr/>
        <p:txBody>
          <a:bodyPr/>
          <a:lstStyle/>
          <a:p>
            <a:r>
              <a:rPr lang="en-US"/>
              <a:t>Twitter Own and Retweeted Tweets Table | Philadelphia Insurance - 1 of 2</a:t>
            </a:r>
          </a:p>
        </p:txBody>
      </p:sp>
      <p:graphicFrame>
        <p:nvGraphicFramePr>
          <p:cNvPr id="5" name="Table Placeholder 4">
            <a:extLst>
              <a:ext uri="{FF2B5EF4-FFF2-40B4-BE49-F238E27FC236}">
                <a16:creationId xmlns:a16="http://schemas.microsoft.com/office/drawing/2014/main" id="{0CED74AD-11AF-41DC-B762-DA58891BA279}"/>
              </a:ext>
            </a:extLst>
          </p:cNvPr>
          <p:cNvGraphicFramePr>
            <a:graphicFrameLocks noGrp="1"/>
          </p:cNvGraphicFramePr>
          <p:nvPr>
            <p:ph type="tbl" sz="quarter" idx="13"/>
            <p:extLst>
              <p:ext uri="{D42A27DB-BD31-4B8C-83A1-F6EECF244321}">
                <p14:modId xmlns:p14="http://schemas.microsoft.com/office/powerpoint/2010/main" val="419973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1887471311"/>
                    </a:ext>
                  </a:extLst>
                </a:gridCol>
                <a:gridCol w="411480">
                  <a:extLst>
                    <a:ext uri="{9D8B030D-6E8A-4147-A177-3AD203B41FA5}">
                      <a16:colId xmlns:a16="http://schemas.microsoft.com/office/drawing/2014/main" val="1886902853"/>
                    </a:ext>
                  </a:extLst>
                </a:gridCol>
                <a:gridCol w="822960">
                  <a:extLst>
                    <a:ext uri="{9D8B030D-6E8A-4147-A177-3AD203B41FA5}">
                      <a16:colId xmlns:a16="http://schemas.microsoft.com/office/drawing/2014/main" val="3984213031"/>
                    </a:ext>
                  </a:extLst>
                </a:gridCol>
                <a:gridCol w="822960">
                  <a:extLst>
                    <a:ext uri="{9D8B030D-6E8A-4147-A177-3AD203B41FA5}">
                      <a16:colId xmlns:a16="http://schemas.microsoft.com/office/drawing/2014/main" val="536824034"/>
                    </a:ext>
                  </a:extLst>
                </a:gridCol>
                <a:gridCol w="822960">
                  <a:extLst>
                    <a:ext uri="{9D8B030D-6E8A-4147-A177-3AD203B41FA5}">
                      <a16:colId xmlns:a16="http://schemas.microsoft.com/office/drawing/2014/main" val="2339242262"/>
                    </a:ext>
                  </a:extLst>
                </a:gridCol>
                <a:gridCol w="822960">
                  <a:extLst>
                    <a:ext uri="{9D8B030D-6E8A-4147-A177-3AD203B41FA5}">
                      <a16:colId xmlns:a16="http://schemas.microsoft.com/office/drawing/2014/main" val="2012417700"/>
                    </a:ext>
                  </a:extLst>
                </a:gridCol>
                <a:gridCol w="822960">
                  <a:extLst>
                    <a:ext uri="{9D8B030D-6E8A-4147-A177-3AD203B41FA5}">
                      <a16:colId xmlns:a16="http://schemas.microsoft.com/office/drawing/2014/main" val="76209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344957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- 2019-10-15 15:52:53</a:t>
                      </a:r>
                      <a:r>
                        <a:rPr kumimoji="0" lang="en-US" sz="1000" b="0" i="0" u="none" strike="noStrike" kern="1200" cap="none" spc="0" normalizeH="0" baseline="0" noProof="0">
                          <a:ln>
                            <a:noFill/>
                          </a:ln>
                          <a:solidFill>
                            <a:prstClr val="black"/>
                          </a:solidFill>
                          <a:effectLst/>
                          <a:uLnTx/>
                          <a:uFillTx/>
                          <a:latin typeface="+mn-lt"/>
                          <a:ea typeface="+mn-ea"/>
                          <a:cs typeface="+mn-cs"/>
                        </a:rPr>
                        <a:t>
 Congrats @ChildrensPhila for raising .5 million for children battling #cancer! For the 16th consecutive year, PHLY sponsored &amp;amp; participated in the #ParkwayRun &amp;amp; Walk which raises money for pediatric cancer research. Here are some event highlights. #ForBreakthroughs #TEAMPHLY https://t.co/2HqDLrCU6n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11/08/2019 01:19:42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0.3512 %</a:t>
                      </a:r>
                    </a:p>
                  </a:txBody>
                  <a:tcPr/>
                </a:tc>
                <a:extLst>
                  <a:ext uri="{0D108BD9-81ED-4DB2-BD59-A6C34878D82A}">
                    <a16:rowId xmlns:a16="http://schemas.microsoft.com/office/drawing/2014/main" val="1046256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- 2019-10-09 16:40:05</a:t>
                      </a:r>
                      <a:r>
                        <a:rPr kumimoji="0" lang="en-US" sz="1000" b="0" i="0" u="none" strike="noStrike" kern="1200" cap="none" spc="0" normalizeH="0" baseline="0" noProof="0">
                          <a:ln>
                            <a:noFill/>
                          </a:ln>
                          <a:solidFill>
                            <a:prstClr val="black"/>
                          </a:solidFill>
                          <a:effectLst/>
                          <a:uLnTx/>
                          <a:uFillTx/>
                          <a:latin typeface="+mn-lt"/>
                          <a:ea typeface="+mn-ea"/>
                          <a:cs typeface="+mn-cs"/>
                        </a:rPr>
                        <a:t>
 Employees in our Melville, NY office had a spooktacular time making #Halloween cards for hospitalized kids. #TEAMPHLY created 76 cards which were sent to @Crds4HosptlKids, a #charity that distributes them in hospitals &amp;amp; Ronald McDonald Houses across the US. #WednesdayThoughts https://t.co/7kHEluxLSE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11/08/2019 01:19:42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0.3221 %</a:t>
                      </a:r>
                    </a:p>
                  </a:txBody>
                  <a:tcPr/>
                </a:tc>
                <a:extLst>
                  <a:ext uri="{0D108BD9-81ED-4DB2-BD59-A6C34878D82A}">
                    <a16:rowId xmlns:a16="http://schemas.microsoft.com/office/drawing/2014/main" val="2310840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- 2019-10-08 16:15:18</a:t>
                      </a:r>
                      <a:r>
                        <a:rPr kumimoji="0" lang="en-US" sz="1000" b="0" i="0" u="none" strike="noStrike" kern="1200" cap="none" spc="0" normalizeH="0" baseline="0" noProof="0">
                          <a:ln>
                            <a:noFill/>
                          </a:ln>
                          <a:solidFill>
                            <a:prstClr val="black"/>
                          </a:solidFill>
                          <a:effectLst/>
                          <a:uLnTx/>
                          <a:uFillTx/>
                          <a:latin typeface="+mn-lt"/>
                          <a:ea typeface="+mn-ea"/>
                          <a:cs typeface="+mn-cs"/>
                        </a:rPr>
                        <a:t>
 PHLY employees volunteered to assist with various projects at Merakey, one of the largest non-profit providers of education &amp;amp; human services in the country. #TEAMPHLY helped landscape, paint, &amp;amp; clean the non-profit’s first outpatient clinic in #Philadelphia. #community #giveback https://t.co/rv8zySv3yb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11/08/2019 01:19:42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0.3220 %</a:t>
                      </a:r>
                    </a:p>
                  </a:txBody>
                  <a:tcPr/>
                </a:tc>
                <a:extLst>
                  <a:ext uri="{0D108BD9-81ED-4DB2-BD59-A6C34878D82A}">
                    <a16:rowId xmlns:a16="http://schemas.microsoft.com/office/drawing/2014/main" val="541043867"/>
                  </a:ext>
                </a:extLst>
              </a:tr>
            </a:tbl>
          </a:graphicData>
        </a:graphic>
      </p:graphicFrame>
      <p:sp>
        <p:nvSpPr>
          <p:cNvPr id="4" name="Text Placeholder 3">
            <a:extLst>
              <a:ext uri="{FF2B5EF4-FFF2-40B4-BE49-F238E27FC236}">
                <a16:creationId xmlns:a16="http://schemas.microsoft.com/office/drawing/2014/main" id="{6CB293E4-5AB6-4654-A6BD-31D8748F454B}"/>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9759972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4F4E4-B5C1-4CF0-915E-9D1F6976A521}"/>
              </a:ext>
            </a:extLst>
          </p:cNvPr>
          <p:cNvSpPr>
            <a:spLocks noGrp="1"/>
          </p:cNvSpPr>
          <p:nvPr>
            <p:ph type="title"/>
          </p:nvPr>
        </p:nvSpPr>
        <p:spPr/>
        <p:txBody>
          <a:bodyPr/>
          <a:lstStyle/>
          <a:p>
            <a:r>
              <a:rPr lang="en-US"/>
              <a:t>Twitter Own and Retweeted Tweets Table | Philadelphia Insurance - 2 of 2</a:t>
            </a:r>
          </a:p>
        </p:txBody>
      </p:sp>
      <p:graphicFrame>
        <p:nvGraphicFramePr>
          <p:cNvPr id="5" name="Table Placeholder 4">
            <a:extLst>
              <a:ext uri="{FF2B5EF4-FFF2-40B4-BE49-F238E27FC236}">
                <a16:creationId xmlns:a16="http://schemas.microsoft.com/office/drawing/2014/main" id="{0581F649-B228-4479-86D2-6B34938E6DCF}"/>
              </a:ext>
            </a:extLst>
          </p:cNvPr>
          <p:cNvGraphicFramePr>
            <a:graphicFrameLocks noGrp="1"/>
          </p:cNvGraphicFramePr>
          <p:nvPr>
            <p:ph type="tbl" sz="quarter" idx="13"/>
            <p:extLst>
              <p:ext uri="{D42A27DB-BD31-4B8C-83A1-F6EECF244321}">
                <p14:modId xmlns:p14="http://schemas.microsoft.com/office/powerpoint/2010/main" val="1608702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1495669538"/>
                    </a:ext>
                  </a:extLst>
                </a:gridCol>
                <a:gridCol w="411480">
                  <a:extLst>
                    <a:ext uri="{9D8B030D-6E8A-4147-A177-3AD203B41FA5}">
                      <a16:colId xmlns:a16="http://schemas.microsoft.com/office/drawing/2014/main" val="145863263"/>
                    </a:ext>
                  </a:extLst>
                </a:gridCol>
                <a:gridCol w="822960">
                  <a:extLst>
                    <a:ext uri="{9D8B030D-6E8A-4147-A177-3AD203B41FA5}">
                      <a16:colId xmlns:a16="http://schemas.microsoft.com/office/drawing/2014/main" val="4208092373"/>
                    </a:ext>
                  </a:extLst>
                </a:gridCol>
                <a:gridCol w="822960">
                  <a:extLst>
                    <a:ext uri="{9D8B030D-6E8A-4147-A177-3AD203B41FA5}">
                      <a16:colId xmlns:a16="http://schemas.microsoft.com/office/drawing/2014/main" val="2905442504"/>
                    </a:ext>
                  </a:extLst>
                </a:gridCol>
                <a:gridCol w="822960">
                  <a:extLst>
                    <a:ext uri="{9D8B030D-6E8A-4147-A177-3AD203B41FA5}">
                      <a16:colId xmlns:a16="http://schemas.microsoft.com/office/drawing/2014/main" val="777935023"/>
                    </a:ext>
                  </a:extLst>
                </a:gridCol>
                <a:gridCol w="822960">
                  <a:extLst>
                    <a:ext uri="{9D8B030D-6E8A-4147-A177-3AD203B41FA5}">
                      <a16:colId xmlns:a16="http://schemas.microsoft.com/office/drawing/2014/main" val="3766488104"/>
                    </a:ext>
                  </a:extLst>
                </a:gridCol>
                <a:gridCol w="822960">
                  <a:extLst>
                    <a:ext uri="{9D8B030D-6E8A-4147-A177-3AD203B41FA5}">
                      <a16:colId xmlns:a16="http://schemas.microsoft.com/office/drawing/2014/main" val="3602124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031001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- 2019-10-18 13:44:30</a:t>
                      </a:r>
                      <a:r>
                        <a:rPr kumimoji="0" lang="en-US" sz="1000" b="0" i="0" u="none" strike="noStrike" kern="1200" cap="none" spc="0" normalizeH="0" baseline="0" noProof="0">
                          <a:ln>
                            <a:noFill/>
                          </a:ln>
                          <a:solidFill>
                            <a:prstClr val="black"/>
                          </a:solidFill>
                          <a:effectLst/>
                          <a:uLnTx/>
                          <a:uFillTx/>
                          <a:latin typeface="+mn-lt"/>
                          <a:ea typeface="+mn-ea"/>
                          <a:cs typeface="+mn-cs"/>
                        </a:rPr>
                        <a:t>
 The @CAFoundation helps people with physical challenges pursue active lifestyles through physical fitness &amp;amp; competitive athletics. We're proud to support CAF through our sponsorship of the Kids Run at the #BestDayinTri.  Wishing all the athletes the best of luck this weekend! https://t.co/bZuBWY1gma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11/08/2019 01:19:42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0.3218 %</a:t>
                      </a:r>
                    </a:p>
                  </a:txBody>
                  <a:tcPr/>
                </a:tc>
                <a:extLst>
                  <a:ext uri="{0D108BD9-81ED-4DB2-BD59-A6C34878D82A}">
                    <a16:rowId xmlns:a16="http://schemas.microsoft.com/office/drawing/2014/main" val="269162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- 2019-10-22 16:55:43</a:t>
                      </a:r>
                      <a:r>
                        <a:rPr kumimoji="0" lang="en-US" sz="1000" b="0" i="0" u="none" strike="noStrike" kern="1200" cap="none" spc="0" normalizeH="0" baseline="0" noProof="0">
                          <a:ln>
                            <a:noFill/>
                          </a:ln>
                          <a:solidFill>
                            <a:prstClr val="black"/>
                          </a:solidFill>
                          <a:effectLst/>
                          <a:uLnTx/>
                          <a:uFillTx/>
                          <a:latin typeface="+mn-lt"/>
                          <a:ea typeface="+mn-ea"/>
                          <a:cs typeface="+mn-cs"/>
                        </a:rPr>
                        <a:t>
 #TEAMPHLY’s Health and Wellness Center is celebrating its 7th anniversary! We believe promoting #healthy lifestyles is important and as we celebrate another year of #wellness, we’re sharing some of our favorite moments. #TuesdayThoughts https://t.co/MTUaIafIai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11/08/2019 01:19:42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0.2927 %</a:t>
                      </a:r>
                    </a:p>
                  </a:txBody>
                  <a:tcPr/>
                </a:tc>
                <a:extLst>
                  <a:ext uri="{0D108BD9-81ED-4DB2-BD59-A6C34878D82A}">
                    <a16:rowId xmlns:a16="http://schemas.microsoft.com/office/drawing/2014/main" val="86390369"/>
                  </a:ext>
                </a:extLst>
              </a:tr>
            </a:tbl>
          </a:graphicData>
        </a:graphic>
      </p:graphicFrame>
      <p:sp>
        <p:nvSpPr>
          <p:cNvPr id="4" name="Text Placeholder 3">
            <a:extLst>
              <a:ext uri="{FF2B5EF4-FFF2-40B4-BE49-F238E27FC236}">
                <a16:creationId xmlns:a16="http://schemas.microsoft.com/office/drawing/2014/main" id="{E531748D-50DC-49C6-A192-228759E06837}"/>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41156617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30494-4BA9-4108-8C09-CB6EB8886C07}"/>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E3E53246-8A96-4BC8-84D3-ADD30DE308AE}"/>
              </a:ext>
            </a:extLst>
          </p:cNvPr>
          <p:cNvGraphicFramePr>
            <a:graphicFrameLocks noGrp="1"/>
          </p:cNvGraphicFramePr>
          <p:nvPr>
            <p:ph type="tbl" sz="quarter" idx="13"/>
            <p:extLst>
              <p:ext uri="{D42A27DB-BD31-4B8C-83A1-F6EECF244321}">
                <p14:modId xmlns:p14="http://schemas.microsoft.com/office/powerpoint/2010/main" val="464450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845478838"/>
                    </a:ext>
                  </a:extLst>
                </a:gridCol>
                <a:gridCol w="452628">
                  <a:extLst>
                    <a:ext uri="{9D8B030D-6E8A-4147-A177-3AD203B41FA5}">
                      <a16:colId xmlns:a16="http://schemas.microsoft.com/office/drawing/2014/main" val="1109383991"/>
                    </a:ext>
                  </a:extLst>
                </a:gridCol>
                <a:gridCol w="452628">
                  <a:extLst>
                    <a:ext uri="{9D8B030D-6E8A-4147-A177-3AD203B41FA5}">
                      <a16:colId xmlns:a16="http://schemas.microsoft.com/office/drawing/2014/main" val="41367887"/>
                    </a:ext>
                  </a:extLst>
                </a:gridCol>
                <a:gridCol w="452628">
                  <a:extLst>
                    <a:ext uri="{9D8B030D-6E8A-4147-A177-3AD203B41FA5}">
                      <a16:colId xmlns:a16="http://schemas.microsoft.com/office/drawing/2014/main" val="2185352435"/>
                    </a:ext>
                  </a:extLst>
                </a:gridCol>
                <a:gridCol w="452628">
                  <a:extLst>
                    <a:ext uri="{9D8B030D-6E8A-4147-A177-3AD203B41FA5}">
                      <a16:colId xmlns:a16="http://schemas.microsoft.com/office/drawing/2014/main" val="3814769747"/>
                    </a:ext>
                  </a:extLst>
                </a:gridCol>
                <a:gridCol w="452628">
                  <a:extLst>
                    <a:ext uri="{9D8B030D-6E8A-4147-A177-3AD203B41FA5}">
                      <a16:colId xmlns:a16="http://schemas.microsoft.com/office/drawing/2014/main" val="2189737674"/>
                    </a:ext>
                  </a:extLst>
                </a:gridCol>
                <a:gridCol w="452628">
                  <a:extLst>
                    <a:ext uri="{9D8B030D-6E8A-4147-A177-3AD203B41FA5}">
                      <a16:colId xmlns:a16="http://schemas.microsoft.com/office/drawing/2014/main" val="3298974180"/>
                    </a:ext>
                  </a:extLst>
                </a:gridCol>
                <a:gridCol w="452628">
                  <a:extLst>
                    <a:ext uri="{9D8B030D-6E8A-4147-A177-3AD203B41FA5}">
                      <a16:colId xmlns:a16="http://schemas.microsoft.com/office/drawing/2014/main" val="397765884"/>
                    </a:ext>
                  </a:extLst>
                </a:gridCol>
                <a:gridCol w="452628">
                  <a:extLst>
                    <a:ext uri="{9D8B030D-6E8A-4147-A177-3AD203B41FA5}">
                      <a16:colId xmlns:a16="http://schemas.microsoft.com/office/drawing/2014/main" val="1686883575"/>
                    </a:ext>
                  </a:extLst>
                </a:gridCol>
                <a:gridCol w="452628">
                  <a:extLst>
                    <a:ext uri="{9D8B030D-6E8A-4147-A177-3AD203B41FA5}">
                      <a16:colId xmlns:a16="http://schemas.microsoft.com/office/drawing/2014/main" val="3382729876"/>
                    </a:ext>
                  </a:extLst>
                </a:gridCol>
                <a:gridCol w="452628">
                  <a:extLst>
                    <a:ext uri="{9D8B030D-6E8A-4147-A177-3AD203B41FA5}">
                      <a16:colId xmlns:a16="http://schemas.microsoft.com/office/drawing/2014/main" val="3938559839"/>
                    </a:ext>
                  </a:extLst>
                </a:gridCol>
                <a:gridCol w="452628">
                  <a:extLst>
                    <a:ext uri="{9D8B030D-6E8A-4147-A177-3AD203B41FA5}">
                      <a16:colId xmlns:a16="http://schemas.microsoft.com/office/drawing/2014/main" val="2436867673"/>
                    </a:ext>
                  </a:extLst>
                </a:gridCol>
                <a:gridCol w="452628">
                  <a:extLst>
                    <a:ext uri="{9D8B030D-6E8A-4147-A177-3AD203B41FA5}">
                      <a16:colId xmlns:a16="http://schemas.microsoft.com/office/drawing/2014/main" val="3354927869"/>
                    </a:ext>
                  </a:extLst>
                </a:gridCol>
                <a:gridCol w="452628">
                  <a:extLst>
                    <a:ext uri="{9D8B030D-6E8A-4147-A177-3AD203B41FA5}">
                      <a16:colId xmlns:a16="http://schemas.microsoft.com/office/drawing/2014/main" val="1196759887"/>
                    </a:ext>
                  </a:extLst>
                </a:gridCol>
                <a:gridCol w="452628">
                  <a:extLst>
                    <a:ext uri="{9D8B030D-6E8A-4147-A177-3AD203B41FA5}">
                      <a16:colId xmlns:a16="http://schemas.microsoft.com/office/drawing/2014/main" val="2600068855"/>
                    </a:ext>
                  </a:extLst>
                </a:gridCol>
                <a:gridCol w="452628">
                  <a:extLst>
                    <a:ext uri="{9D8B030D-6E8A-4147-A177-3AD203B41FA5}">
                      <a16:colId xmlns:a16="http://schemas.microsoft.com/office/drawing/2014/main" val="1213418999"/>
                    </a:ext>
                  </a:extLst>
                </a:gridCol>
                <a:gridCol w="452628">
                  <a:extLst>
                    <a:ext uri="{9D8B030D-6E8A-4147-A177-3AD203B41FA5}">
                      <a16:colId xmlns:a16="http://schemas.microsoft.com/office/drawing/2014/main" val="286467861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Post Likes</a:t>
                      </a:r>
                    </a:p>
                  </a:txBody>
                  <a:tcPr/>
                </a:tc>
                <a:tc>
                  <a:txBody>
                    <a:bodyPr/>
                    <a:lstStyle/>
                    <a:p>
                      <a:r>
                        <a:rPr lang="en-US" sz="1000"/>
                        <a:t>Avg. Post Likes</a:t>
                      </a:r>
                    </a:p>
                  </a:txBody>
                  <a:tcPr/>
                </a:tc>
                <a:tc>
                  <a:txBody>
                    <a:bodyPr/>
                    <a:lstStyle/>
                    <a:p>
                      <a:r>
                        <a:rPr lang="en-US" sz="1000"/>
                        <a:t>Post Comments</a:t>
                      </a:r>
                    </a:p>
                  </a:txBody>
                  <a:tcPr/>
                </a:tc>
                <a:tc>
                  <a:txBody>
                    <a:bodyPr/>
                    <a:lstStyle/>
                    <a:p>
                      <a:r>
                        <a:rPr lang="en-US" sz="1000"/>
                        <a:t>Avg. Post Comments</a:t>
                      </a:r>
                    </a:p>
                  </a:txBody>
                  <a:tcPr/>
                </a:tc>
                <a:tc>
                  <a:txBody>
                    <a:bodyPr/>
                    <a:lstStyle/>
                    <a:p>
                      <a:r>
                        <a:rPr lang="en-US" sz="1000"/>
                        <a:t>Post Shares</a:t>
                      </a:r>
                    </a:p>
                  </a:txBody>
                  <a:tcPr/>
                </a:tc>
                <a:tc>
                  <a:txBody>
                    <a:bodyPr/>
                    <a:lstStyle/>
                    <a:p>
                      <a:r>
                        <a:rPr lang="en-US" sz="1000"/>
                        <a:t>Avg. Post Shares</a:t>
                      </a:r>
                    </a:p>
                  </a:txBody>
                  <a:tcPr/>
                </a:tc>
                <a:tc>
                  <a:txBody>
                    <a:bodyPr/>
                    <a:lstStyle/>
                    <a:p>
                      <a:r>
                        <a:rPr lang="en-US" sz="1000"/>
                        <a:t>Post Clicks</a:t>
                      </a:r>
                    </a:p>
                  </a:txBody>
                  <a:tcPr/>
                </a:tc>
                <a:tc>
                  <a:txBody>
                    <a:bodyPr/>
                    <a:lstStyle/>
                    <a:p>
                      <a:r>
                        <a:rPr lang="en-US" sz="1000"/>
                        <a:t>Avg. Post Clicks</a:t>
                      </a:r>
                    </a:p>
                  </a:txBody>
                  <a:tcPr/>
                </a:tc>
                <a:tc>
                  <a:txBody>
                    <a:bodyPr/>
                    <a:lstStyle/>
                    <a:p>
                      <a:r>
                        <a:rPr lang="en-US" sz="1000"/>
                        <a:t>Post Impressions</a:t>
                      </a:r>
                    </a:p>
                  </a:txBody>
                  <a:tcPr/>
                </a:tc>
                <a:tc>
                  <a:txBody>
                    <a:bodyPr/>
                    <a:lstStyle/>
                    <a:p>
                      <a:r>
                        <a:rPr lang="en-US" sz="1000"/>
                        <a:t>Avg. Post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2585978386"/>
                  </a:ext>
                </a:extLst>
              </a:tr>
              <a:tr h="370840">
                <a:tc>
                  <a:txBody>
                    <a:bodyPr/>
                    <a:lstStyle/>
                    <a:p>
                      <a:r>
                        <a:rPr lang="en-US" sz="1000"/>
                        <a:t>Philadelphia Insurance Companies</a:t>
                      </a:r>
                    </a:p>
                  </a:txBody>
                  <a:tcPr/>
                </a:tc>
                <a:tc>
                  <a:txBody>
                    <a:bodyPr/>
                    <a:lstStyle/>
                    <a:p>
                      <a:r>
                        <a:rPr lang="en-US" sz="1000"/>
                        <a:t>21641</a:t>
                      </a:r>
                    </a:p>
                  </a:txBody>
                  <a:tcPr/>
                </a:tc>
                <a:tc>
                  <a:txBody>
                    <a:bodyPr/>
                    <a:lstStyle/>
                    <a:p>
                      <a:r>
                        <a:rPr lang="en-US" sz="1000"/>
                        <a:t>532</a:t>
                      </a:r>
                    </a:p>
                  </a:txBody>
                  <a:tcPr/>
                </a:tc>
                <a:tc>
                  <a:txBody>
                    <a:bodyPr/>
                    <a:lstStyle/>
                    <a:p>
                      <a:r>
                        <a:rPr lang="en-US" sz="1000"/>
                        <a:t>28</a:t>
                      </a:r>
                    </a:p>
                  </a:txBody>
                  <a:tcPr/>
                </a:tc>
                <a:tc>
                  <a:txBody>
                    <a:bodyPr/>
                    <a:lstStyle/>
                    <a:p>
                      <a:r>
                        <a:rPr lang="en-US" sz="1000"/>
                        <a:t>1521</a:t>
                      </a:r>
                    </a:p>
                  </a:txBody>
                  <a:tcPr/>
                </a:tc>
                <a:tc>
                  <a:txBody>
                    <a:bodyPr/>
                    <a:lstStyle/>
                    <a:p>
                      <a:r>
                        <a:rPr lang="en-US" sz="1000"/>
                        <a:t>54.321428571429</a:t>
                      </a:r>
                    </a:p>
                  </a:txBody>
                  <a:tcPr/>
                </a:tc>
                <a:tc>
                  <a:txBody>
                    <a:bodyPr/>
                    <a:lstStyle/>
                    <a:p>
                      <a:r>
                        <a:rPr lang="en-US" sz="1000"/>
                        <a:t>15</a:t>
                      </a:r>
                    </a:p>
                  </a:txBody>
                  <a:tcPr/>
                </a:tc>
                <a:tc>
                  <a:txBody>
                    <a:bodyPr/>
                    <a:lstStyle/>
                    <a:p>
                      <a:r>
                        <a:rPr lang="en-US" sz="1000"/>
                        <a:t>0.53571428571429</a:t>
                      </a:r>
                    </a:p>
                  </a:txBody>
                  <a:tcPr/>
                </a:tc>
                <a:tc>
                  <a:txBody>
                    <a:bodyPr/>
                    <a:lstStyle/>
                    <a:p>
                      <a:r>
                        <a:rPr lang="en-US" sz="1000"/>
                        <a:t>127</a:t>
                      </a:r>
                    </a:p>
                  </a:txBody>
                  <a:tcPr/>
                </a:tc>
                <a:tc>
                  <a:txBody>
                    <a:bodyPr/>
                    <a:lstStyle/>
                    <a:p>
                      <a:r>
                        <a:rPr lang="en-US" sz="1000"/>
                        <a:t>5.08</a:t>
                      </a:r>
                    </a:p>
                  </a:txBody>
                  <a:tcPr/>
                </a:tc>
                <a:tc>
                  <a:txBody>
                    <a:bodyPr/>
                    <a:lstStyle/>
                    <a:p>
                      <a:r>
                        <a:rPr lang="en-US" sz="1000"/>
                        <a:t>4439</a:t>
                      </a:r>
                    </a:p>
                  </a:txBody>
                  <a:tcPr/>
                </a:tc>
                <a:tc>
                  <a:txBody>
                    <a:bodyPr/>
                    <a:lstStyle/>
                    <a:p>
                      <a:r>
                        <a:rPr lang="en-US" sz="1000"/>
                        <a:t>177.56</a:t>
                      </a:r>
                    </a:p>
                  </a:txBody>
                  <a:tcPr/>
                </a:tc>
                <a:tc>
                  <a:txBody>
                    <a:bodyPr/>
                    <a:lstStyle/>
                    <a:p>
                      <a:r>
                        <a:rPr lang="en-US" sz="1000"/>
                        <a:t>77686</a:t>
                      </a:r>
                    </a:p>
                  </a:txBody>
                  <a:tcPr/>
                </a:tc>
                <a:tc>
                  <a:txBody>
                    <a:bodyPr/>
                    <a:lstStyle/>
                    <a:p>
                      <a:r>
                        <a:rPr lang="en-US" sz="1000"/>
                        <a:t>3107.44</a:t>
                      </a:r>
                    </a:p>
                  </a:txBody>
                  <a:tcPr/>
                </a:tc>
                <a:tc>
                  <a:txBody>
                    <a:bodyPr/>
                    <a:lstStyle/>
                    <a:p>
                      <a:r>
                        <a:rPr lang="en-US" sz="1000"/>
                        <a:t>0.062073308553516 %</a:t>
                      </a:r>
                    </a:p>
                  </a:txBody>
                  <a:tcPr/>
                </a:tc>
                <a:tc>
                  <a:txBody>
                    <a:bodyPr/>
                    <a:lstStyle/>
                    <a:p>
                      <a:r>
                        <a:rPr lang="en-US" sz="1000"/>
                        <a:t>3483</a:t>
                      </a:r>
                    </a:p>
                  </a:txBody>
                  <a:tcPr/>
                </a:tc>
                <a:tc>
                  <a:txBody>
                    <a:bodyPr/>
                    <a:lstStyle/>
                    <a:p>
                      <a:r>
                        <a:rPr lang="en-US" sz="1000"/>
                        <a:t>1458.5584</a:t>
                      </a:r>
                    </a:p>
                  </a:txBody>
                  <a:tcPr/>
                </a:tc>
                <a:extLst>
                  <a:ext uri="{0D108BD9-81ED-4DB2-BD59-A6C34878D82A}">
                    <a16:rowId xmlns:a16="http://schemas.microsoft.com/office/drawing/2014/main" val="1856945070"/>
                  </a:ext>
                </a:extLst>
              </a:tr>
            </a:tbl>
          </a:graphicData>
        </a:graphic>
      </p:graphicFrame>
      <p:sp>
        <p:nvSpPr>
          <p:cNvPr id="4" name="Text Placeholder 3">
            <a:extLst>
              <a:ext uri="{FF2B5EF4-FFF2-40B4-BE49-F238E27FC236}">
                <a16:creationId xmlns:a16="http://schemas.microsoft.com/office/drawing/2014/main" id="{8EFF2D44-AE12-4221-876B-3A3740CB2FB6}"/>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8464233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FE9E7-C1FC-4488-AD55-CE5028C530BE}"/>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9AF63A9B-10AE-415E-8B29-34F4F45295EC}"/>
              </a:ext>
            </a:extLst>
          </p:cNvPr>
          <p:cNvGraphicFramePr>
            <a:graphicFrameLocks noGrp="1"/>
          </p:cNvGraphicFramePr>
          <p:nvPr>
            <p:ph type="chart" sz="quarter" idx="13"/>
            <p:extLst>
              <p:ext uri="{D42A27DB-BD31-4B8C-83A1-F6EECF244321}">
                <p14:modId xmlns:p14="http://schemas.microsoft.com/office/powerpoint/2010/main" val="34792209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EBC52A-B0BE-487F-AB53-C0899AE2B34A}"/>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9D27A7C2-A830-4FDA-BC7E-7F60227B23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85296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CD109-CBF3-4618-A7AE-D42B87067DAB}"/>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51F9ADAE-AD0F-4CDB-B9E2-FBBCBAB44FC3}"/>
              </a:ext>
            </a:extLst>
          </p:cNvPr>
          <p:cNvGraphicFramePr>
            <a:graphicFrameLocks noGrp="1"/>
          </p:cNvGraphicFramePr>
          <p:nvPr>
            <p:ph type="chart" sz="quarter" idx="13"/>
            <p:extLst>
              <p:ext uri="{D42A27DB-BD31-4B8C-83A1-F6EECF244321}">
                <p14:modId xmlns:p14="http://schemas.microsoft.com/office/powerpoint/2010/main" val="13431632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9CB3E9-9224-49BB-AB5F-5E2D075BB5D5}"/>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029CD021-8753-4D88-A10F-77DC6946C8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72872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D77D0-1E89-46C0-8DC1-24101B0C5FA3}"/>
              </a:ext>
            </a:extLst>
          </p:cNvPr>
          <p:cNvSpPr>
            <a:spLocks noGrp="1"/>
          </p:cNvSpPr>
          <p:nvPr>
            <p:ph type="title"/>
          </p:nvPr>
        </p:nvSpPr>
        <p:spPr/>
        <p:txBody>
          <a:bodyPr/>
          <a:lstStyle/>
          <a:p>
            <a:r>
              <a:rPr lang="en-US"/>
              <a:t>LinkedIn Posts Table | Philadelphia Insurance - 1 of 5</a:t>
            </a:r>
          </a:p>
        </p:txBody>
      </p:sp>
      <p:graphicFrame>
        <p:nvGraphicFramePr>
          <p:cNvPr id="5" name="Table Placeholder 4">
            <a:extLst>
              <a:ext uri="{FF2B5EF4-FFF2-40B4-BE49-F238E27FC236}">
                <a16:creationId xmlns:a16="http://schemas.microsoft.com/office/drawing/2014/main" id="{40A5DDD7-F0DE-4952-B8C2-7AC272AAD4C8}"/>
              </a:ext>
            </a:extLst>
          </p:cNvPr>
          <p:cNvGraphicFramePr>
            <a:graphicFrameLocks noGrp="1"/>
          </p:cNvGraphicFramePr>
          <p:nvPr>
            <p:ph type="tbl" sz="quarter" idx="13"/>
            <p:extLst>
              <p:ext uri="{D42A27DB-BD31-4B8C-83A1-F6EECF244321}">
                <p14:modId xmlns:p14="http://schemas.microsoft.com/office/powerpoint/2010/main" val="3682951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188515863"/>
                    </a:ext>
                  </a:extLst>
                </a:gridCol>
                <a:gridCol w="1152143">
                  <a:extLst>
                    <a:ext uri="{9D8B030D-6E8A-4147-A177-3AD203B41FA5}">
                      <a16:colId xmlns:a16="http://schemas.microsoft.com/office/drawing/2014/main" val="110735028"/>
                    </a:ext>
                  </a:extLst>
                </a:gridCol>
                <a:gridCol w="822960">
                  <a:extLst>
                    <a:ext uri="{9D8B030D-6E8A-4147-A177-3AD203B41FA5}">
                      <a16:colId xmlns:a16="http://schemas.microsoft.com/office/drawing/2014/main" val="1886581849"/>
                    </a:ext>
                  </a:extLst>
                </a:gridCol>
                <a:gridCol w="576072">
                  <a:extLst>
                    <a:ext uri="{9D8B030D-6E8A-4147-A177-3AD203B41FA5}">
                      <a16:colId xmlns:a16="http://schemas.microsoft.com/office/drawing/2014/main" val="311628426"/>
                    </a:ext>
                  </a:extLst>
                </a:gridCol>
                <a:gridCol w="576072">
                  <a:extLst>
                    <a:ext uri="{9D8B030D-6E8A-4147-A177-3AD203B41FA5}">
                      <a16:colId xmlns:a16="http://schemas.microsoft.com/office/drawing/2014/main" val="3009534386"/>
                    </a:ext>
                  </a:extLst>
                </a:gridCol>
                <a:gridCol w="576072">
                  <a:extLst>
                    <a:ext uri="{9D8B030D-6E8A-4147-A177-3AD203B41FA5}">
                      <a16:colId xmlns:a16="http://schemas.microsoft.com/office/drawing/2014/main" val="2498621269"/>
                    </a:ext>
                  </a:extLst>
                </a:gridCol>
                <a:gridCol w="576072">
                  <a:extLst>
                    <a:ext uri="{9D8B030D-6E8A-4147-A177-3AD203B41FA5}">
                      <a16:colId xmlns:a16="http://schemas.microsoft.com/office/drawing/2014/main" val="3172248269"/>
                    </a:ext>
                  </a:extLst>
                </a:gridCol>
                <a:gridCol w="576072">
                  <a:extLst>
                    <a:ext uri="{9D8B030D-6E8A-4147-A177-3AD203B41FA5}">
                      <a16:colId xmlns:a16="http://schemas.microsoft.com/office/drawing/2014/main" val="2100745496"/>
                    </a:ext>
                  </a:extLst>
                </a:gridCol>
                <a:gridCol w="576072">
                  <a:extLst>
                    <a:ext uri="{9D8B030D-6E8A-4147-A177-3AD203B41FA5}">
                      <a16:colId xmlns:a16="http://schemas.microsoft.com/office/drawing/2014/main" val="3455790519"/>
                    </a:ext>
                  </a:extLst>
                </a:gridCol>
                <a:gridCol w="576072">
                  <a:extLst>
                    <a:ext uri="{9D8B030D-6E8A-4147-A177-3AD203B41FA5}">
                      <a16:colId xmlns:a16="http://schemas.microsoft.com/office/drawing/2014/main" val="2735006135"/>
                    </a:ext>
                  </a:extLst>
                </a:gridCol>
                <a:gridCol w="576072">
                  <a:extLst>
                    <a:ext uri="{9D8B030D-6E8A-4147-A177-3AD203B41FA5}">
                      <a16:colId xmlns:a16="http://schemas.microsoft.com/office/drawing/2014/main" val="155955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725904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- 2019-10-16 16:04:20</a:t>
                      </a:r>
                      <a:r>
                        <a:rPr kumimoji="0" lang="en-US" sz="1000" b="0" i="0" u="none" strike="noStrike" kern="1200" cap="none" spc="0" normalizeH="0" baseline="0" noProof="0">
                          <a:ln>
                            <a:noFill/>
                          </a:ln>
                          <a:solidFill>
                            <a:prstClr val="black"/>
                          </a:solidFill>
                          <a:effectLst/>
                          <a:uLnTx/>
                          <a:uFillTx/>
                          <a:latin typeface="+mn-lt"/>
                          <a:ea typeface="+mn-ea"/>
                          <a:cs typeface="+mn-cs"/>
                        </a:rPr>
                        <a:t>
  Here's a snapshot of our fifth annual PHLY Leadership Academy! Each year, we focus on enhancing the development and engagement of our team. This is one of the many ways PHLY supports the continuous development of our employees. If you’re looking for a company that values professional development -- #ThinkPHLY. Learn more: https://bit.ly/PHLYCareers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https://media.licdn.com/dms/image/C4E22AQEexwt_xm27Wg/feedshare-shrink_800/0?e=1576713600&amp;v=beta&amp;t=FqsJNiLrToOsqkLTMM-_OV1V0s_o_WFDc_n-ZfW2F7U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11/13/2019 13:25:12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0.084684907762783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36210879"/>
                  </a:ext>
                </a:extLst>
              </a:tr>
            </a:tbl>
          </a:graphicData>
        </a:graphic>
      </p:graphicFrame>
      <p:sp>
        <p:nvSpPr>
          <p:cNvPr id="4" name="Text Placeholder 3">
            <a:extLst>
              <a:ext uri="{FF2B5EF4-FFF2-40B4-BE49-F238E27FC236}">
                <a16:creationId xmlns:a16="http://schemas.microsoft.com/office/drawing/2014/main" id="{E2FEDA0D-5A3C-457A-9E7C-78F79D66FD9C}"/>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42149165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9A876-21D8-4E91-BE00-185C367A2E4F}"/>
              </a:ext>
            </a:extLst>
          </p:cNvPr>
          <p:cNvSpPr>
            <a:spLocks noGrp="1"/>
          </p:cNvSpPr>
          <p:nvPr>
            <p:ph type="title"/>
          </p:nvPr>
        </p:nvSpPr>
        <p:spPr/>
        <p:txBody>
          <a:bodyPr/>
          <a:lstStyle/>
          <a:p>
            <a:r>
              <a:rPr lang="en-US"/>
              <a:t>LinkedIn Posts Table | Philadelphia Insurance - 2 of 5</a:t>
            </a:r>
          </a:p>
        </p:txBody>
      </p:sp>
      <p:graphicFrame>
        <p:nvGraphicFramePr>
          <p:cNvPr id="5" name="Table Placeholder 4">
            <a:extLst>
              <a:ext uri="{FF2B5EF4-FFF2-40B4-BE49-F238E27FC236}">
                <a16:creationId xmlns:a16="http://schemas.microsoft.com/office/drawing/2014/main" id="{AB201D60-E2D2-4A6F-BB86-036A5B67F880}"/>
              </a:ext>
            </a:extLst>
          </p:cNvPr>
          <p:cNvGraphicFramePr>
            <a:graphicFrameLocks noGrp="1"/>
          </p:cNvGraphicFramePr>
          <p:nvPr>
            <p:ph type="tbl" sz="quarter" idx="13"/>
            <p:extLst>
              <p:ext uri="{D42A27DB-BD31-4B8C-83A1-F6EECF244321}">
                <p14:modId xmlns:p14="http://schemas.microsoft.com/office/powerpoint/2010/main" val="3874053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482728543"/>
                    </a:ext>
                  </a:extLst>
                </a:gridCol>
                <a:gridCol w="1152143">
                  <a:extLst>
                    <a:ext uri="{9D8B030D-6E8A-4147-A177-3AD203B41FA5}">
                      <a16:colId xmlns:a16="http://schemas.microsoft.com/office/drawing/2014/main" val="3523145223"/>
                    </a:ext>
                  </a:extLst>
                </a:gridCol>
                <a:gridCol w="822960">
                  <a:extLst>
                    <a:ext uri="{9D8B030D-6E8A-4147-A177-3AD203B41FA5}">
                      <a16:colId xmlns:a16="http://schemas.microsoft.com/office/drawing/2014/main" val="3726766618"/>
                    </a:ext>
                  </a:extLst>
                </a:gridCol>
                <a:gridCol w="576072">
                  <a:extLst>
                    <a:ext uri="{9D8B030D-6E8A-4147-A177-3AD203B41FA5}">
                      <a16:colId xmlns:a16="http://schemas.microsoft.com/office/drawing/2014/main" val="2656948289"/>
                    </a:ext>
                  </a:extLst>
                </a:gridCol>
                <a:gridCol w="576072">
                  <a:extLst>
                    <a:ext uri="{9D8B030D-6E8A-4147-A177-3AD203B41FA5}">
                      <a16:colId xmlns:a16="http://schemas.microsoft.com/office/drawing/2014/main" val="519164692"/>
                    </a:ext>
                  </a:extLst>
                </a:gridCol>
                <a:gridCol w="576072">
                  <a:extLst>
                    <a:ext uri="{9D8B030D-6E8A-4147-A177-3AD203B41FA5}">
                      <a16:colId xmlns:a16="http://schemas.microsoft.com/office/drawing/2014/main" val="2811824368"/>
                    </a:ext>
                  </a:extLst>
                </a:gridCol>
                <a:gridCol w="576072">
                  <a:extLst>
                    <a:ext uri="{9D8B030D-6E8A-4147-A177-3AD203B41FA5}">
                      <a16:colId xmlns:a16="http://schemas.microsoft.com/office/drawing/2014/main" val="3394997060"/>
                    </a:ext>
                  </a:extLst>
                </a:gridCol>
                <a:gridCol w="576072">
                  <a:extLst>
                    <a:ext uri="{9D8B030D-6E8A-4147-A177-3AD203B41FA5}">
                      <a16:colId xmlns:a16="http://schemas.microsoft.com/office/drawing/2014/main" val="2979874603"/>
                    </a:ext>
                  </a:extLst>
                </a:gridCol>
                <a:gridCol w="576072">
                  <a:extLst>
                    <a:ext uri="{9D8B030D-6E8A-4147-A177-3AD203B41FA5}">
                      <a16:colId xmlns:a16="http://schemas.microsoft.com/office/drawing/2014/main" val="992590984"/>
                    </a:ext>
                  </a:extLst>
                </a:gridCol>
                <a:gridCol w="576072">
                  <a:extLst>
                    <a:ext uri="{9D8B030D-6E8A-4147-A177-3AD203B41FA5}">
                      <a16:colId xmlns:a16="http://schemas.microsoft.com/office/drawing/2014/main" val="1213474665"/>
                    </a:ext>
                  </a:extLst>
                </a:gridCol>
                <a:gridCol w="576072">
                  <a:extLst>
                    <a:ext uri="{9D8B030D-6E8A-4147-A177-3AD203B41FA5}">
                      <a16:colId xmlns:a16="http://schemas.microsoft.com/office/drawing/2014/main" val="3035724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645479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- 2019-10-01 11:15:23</a:t>
                      </a:r>
                      <a:r>
                        <a:rPr kumimoji="0" lang="en-US" sz="1000" b="0" i="0" u="none" strike="noStrike" kern="1200" cap="none" spc="0" normalizeH="0" baseline="0" noProof="0">
                          <a:ln>
                            <a:noFill/>
                          </a:ln>
                          <a:solidFill>
                            <a:prstClr val="black"/>
                          </a:solidFill>
                          <a:effectLst/>
                          <a:uLnTx/>
                          <a:uFillTx/>
                          <a:latin typeface="+mn-lt"/>
                          <a:ea typeface="+mn-ea"/>
                          <a:cs typeface="+mn-cs"/>
                        </a:rPr>
                        <a:t>
  Here's a snapshot of our 76 newest employees from across the country at our New Hire Training! Want to join #TEAMPHLY? We're #hiring an HR Data Analyst in Bala Cynwyd, PA. Apply now: http://bit.ly/2oGOoYR #jobsearch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https://image-store.slidesharecdn.com/17e0e31c-013f-41e7-8dab-c9b6202cbf93-large.jpeg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11/13/2019 13:25:12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0.078808180535966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40128414"/>
                  </a:ext>
                </a:extLst>
              </a:tr>
            </a:tbl>
          </a:graphicData>
        </a:graphic>
      </p:graphicFrame>
      <p:sp>
        <p:nvSpPr>
          <p:cNvPr id="4" name="Text Placeholder 3">
            <a:extLst>
              <a:ext uri="{FF2B5EF4-FFF2-40B4-BE49-F238E27FC236}">
                <a16:creationId xmlns:a16="http://schemas.microsoft.com/office/drawing/2014/main" id="{3B68FEF6-BABF-42EB-967C-37E04DCAD0D5}"/>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6064327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A5F22-F304-45CF-BA6B-1A8122468B3C}"/>
              </a:ext>
            </a:extLst>
          </p:cNvPr>
          <p:cNvSpPr>
            <a:spLocks noGrp="1"/>
          </p:cNvSpPr>
          <p:nvPr>
            <p:ph type="title"/>
          </p:nvPr>
        </p:nvSpPr>
        <p:spPr/>
        <p:txBody>
          <a:bodyPr/>
          <a:lstStyle/>
          <a:p>
            <a:r>
              <a:rPr lang="en-US"/>
              <a:t>LinkedIn Posts Table | Philadelphia Insurance - 3 of 5</a:t>
            </a:r>
          </a:p>
        </p:txBody>
      </p:sp>
      <p:graphicFrame>
        <p:nvGraphicFramePr>
          <p:cNvPr id="5" name="Table Placeholder 4">
            <a:extLst>
              <a:ext uri="{FF2B5EF4-FFF2-40B4-BE49-F238E27FC236}">
                <a16:creationId xmlns:a16="http://schemas.microsoft.com/office/drawing/2014/main" id="{3815D6B9-758C-4FED-AFB2-D4C146F31ED7}"/>
              </a:ext>
            </a:extLst>
          </p:cNvPr>
          <p:cNvGraphicFramePr>
            <a:graphicFrameLocks noGrp="1"/>
          </p:cNvGraphicFramePr>
          <p:nvPr>
            <p:ph type="tbl" sz="quarter" idx="13"/>
            <p:extLst>
              <p:ext uri="{D42A27DB-BD31-4B8C-83A1-F6EECF244321}">
                <p14:modId xmlns:p14="http://schemas.microsoft.com/office/powerpoint/2010/main" val="1993132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892061788"/>
                    </a:ext>
                  </a:extLst>
                </a:gridCol>
                <a:gridCol w="1152143">
                  <a:extLst>
                    <a:ext uri="{9D8B030D-6E8A-4147-A177-3AD203B41FA5}">
                      <a16:colId xmlns:a16="http://schemas.microsoft.com/office/drawing/2014/main" val="4251105471"/>
                    </a:ext>
                  </a:extLst>
                </a:gridCol>
                <a:gridCol w="822960">
                  <a:extLst>
                    <a:ext uri="{9D8B030D-6E8A-4147-A177-3AD203B41FA5}">
                      <a16:colId xmlns:a16="http://schemas.microsoft.com/office/drawing/2014/main" val="596098805"/>
                    </a:ext>
                  </a:extLst>
                </a:gridCol>
                <a:gridCol w="576072">
                  <a:extLst>
                    <a:ext uri="{9D8B030D-6E8A-4147-A177-3AD203B41FA5}">
                      <a16:colId xmlns:a16="http://schemas.microsoft.com/office/drawing/2014/main" val="1401290356"/>
                    </a:ext>
                  </a:extLst>
                </a:gridCol>
                <a:gridCol w="576072">
                  <a:extLst>
                    <a:ext uri="{9D8B030D-6E8A-4147-A177-3AD203B41FA5}">
                      <a16:colId xmlns:a16="http://schemas.microsoft.com/office/drawing/2014/main" val="3120962270"/>
                    </a:ext>
                  </a:extLst>
                </a:gridCol>
                <a:gridCol w="576072">
                  <a:extLst>
                    <a:ext uri="{9D8B030D-6E8A-4147-A177-3AD203B41FA5}">
                      <a16:colId xmlns:a16="http://schemas.microsoft.com/office/drawing/2014/main" val="2185359103"/>
                    </a:ext>
                  </a:extLst>
                </a:gridCol>
                <a:gridCol w="576072">
                  <a:extLst>
                    <a:ext uri="{9D8B030D-6E8A-4147-A177-3AD203B41FA5}">
                      <a16:colId xmlns:a16="http://schemas.microsoft.com/office/drawing/2014/main" val="771097313"/>
                    </a:ext>
                  </a:extLst>
                </a:gridCol>
                <a:gridCol w="576072">
                  <a:extLst>
                    <a:ext uri="{9D8B030D-6E8A-4147-A177-3AD203B41FA5}">
                      <a16:colId xmlns:a16="http://schemas.microsoft.com/office/drawing/2014/main" val="3954436643"/>
                    </a:ext>
                  </a:extLst>
                </a:gridCol>
                <a:gridCol w="576072">
                  <a:extLst>
                    <a:ext uri="{9D8B030D-6E8A-4147-A177-3AD203B41FA5}">
                      <a16:colId xmlns:a16="http://schemas.microsoft.com/office/drawing/2014/main" val="3407332170"/>
                    </a:ext>
                  </a:extLst>
                </a:gridCol>
                <a:gridCol w="576072">
                  <a:extLst>
                    <a:ext uri="{9D8B030D-6E8A-4147-A177-3AD203B41FA5}">
                      <a16:colId xmlns:a16="http://schemas.microsoft.com/office/drawing/2014/main" val="4212733964"/>
                    </a:ext>
                  </a:extLst>
                </a:gridCol>
                <a:gridCol w="576072">
                  <a:extLst>
                    <a:ext uri="{9D8B030D-6E8A-4147-A177-3AD203B41FA5}">
                      <a16:colId xmlns:a16="http://schemas.microsoft.com/office/drawing/2014/main" val="3077145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749868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- 2019-10-11 16:55:14</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 Eagles Community Red Zone program for the 2019 - 2020 season! Throughout the season, PHLY is partnering with the Eagles to highlight #nonprofits at each Eagles home game. Congratulations to New Community Corporation, American Cancer Society, and Hug Wraps for being highlighted at last Sunday’s game!
Learn more about our partnership with the #Eagles: http://bit.ly/2N7quzK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https://image-store.slidesharecdn.com/1d910b4a-e2b5-4f5e-ba03-fc8c5a3e2c72-large.jpeg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11/13/2019 13:25:12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0.073760580411125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5209256"/>
                  </a:ext>
                </a:extLst>
              </a:tr>
            </a:tbl>
          </a:graphicData>
        </a:graphic>
      </p:graphicFrame>
      <p:sp>
        <p:nvSpPr>
          <p:cNvPr id="4" name="Text Placeholder 3">
            <a:extLst>
              <a:ext uri="{FF2B5EF4-FFF2-40B4-BE49-F238E27FC236}">
                <a16:creationId xmlns:a16="http://schemas.microsoft.com/office/drawing/2014/main" id="{70098738-6872-45FE-9774-D7DC27DC6C4B}"/>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6225508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4C689-60F1-4B0A-B1F4-2A33E826B12F}"/>
              </a:ext>
            </a:extLst>
          </p:cNvPr>
          <p:cNvSpPr>
            <a:spLocks noGrp="1"/>
          </p:cNvSpPr>
          <p:nvPr>
            <p:ph type="title"/>
          </p:nvPr>
        </p:nvSpPr>
        <p:spPr/>
        <p:txBody>
          <a:bodyPr/>
          <a:lstStyle/>
          <a:p>
            <a:r>
              <a:rPr lang="en-US"/>
              <a:t>LinkedIn Posts Table | Philadelphia Insurance - 4 of 5</a:t>
            </a:r>
          </a:p>
        </p:txBody>
      </p:sp>
      <p:graphicFrame>
        <p:nvGraphicFramePr>
          <p:cNvPr id="5" name="Table Placeholder 4">
            <a:extLst>
              <a:ext uri="{FF2B5EF4-FFF2-40B4-BE49-F238E27FC236}">
                <a16:creationId xmlns:a16="http://schemas.microsoft.com/office/drawing/2014/main" id="{61FCB5F0-2A01-43D4-8AFE-2A496A325B54}"/>
              </a:ext>
            </a:extLst>
          </p:cNvPr>
          <p:cNvGraphicFramePr>
            <a:graphicFrameLocks noGrp="1"/>
          </p:cNvGraphicFramePr>
          <p:nvPr>
            <p:ph type="tbl" sz="quarter" idx="13"/>
            <p:extLst>
              <p:ext uri="{D42A27DB-BD31-4B8C-83A1-F6EECF244321}">
                <p14:modId xmlns:p14="http://schemas.microsoft.com/office/powerpoint/2010/main" val="1208071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746766063"/>
                    </a:ext>
                  </a:extLst>
                </a:gridCol>
                <a:gridCol w="1152143">
                  <a:extLst>
                    <a:ext uri="{9D8B030D-6E8A-4147-A177-3AD203B41FA5}">
                      <a16:colId xmlns:a16="http://schemas.microsoft.com/office/drawing/2014/main" val="159122158"/>
                    </a:ext>
                  </a:extLst>
                </a:gridCol>
                <a:gridCol w="822960">
                  <a:extLst>
                    <a:ext uri="{9D8B030D-6E8A-4147-A177-3AD203B41FA5}">
                      <a16:colId xmlns:a16="http://schemas.microsoft.com/office/drawing/2014/main" val="896933726"/>
                    </a:ext>
                  </a:extLst>
                </a:gridCol>
                <a:gridCol w="576072">
                  <a:extLst>
                    <a:ext uri="{9D8B030D-6E8A-4147-A177-3AD203B41FA5}">
                      <a16:colId xmlns:a16="http://schemas.microsoft.com/office/drawing/2014/main" val="4202244986"/>
                    </a:ext>
                  </a:extLst>
                </a:gridCol>
                <a:gridCol w="576072">
                  <a:extLst>
                    <a:ext uri="{9D8B030D-6E8A-4147-A177-3AD203B41FA5}">
                      <a16:colId xmlns:a16="http://schemas.microsoft.com/office/drawing/2014/main" val="1412224433"/>
                    </a:ext>
                  </a:extLst>
                </a:gridCol>
                <a:gridCol w="576072">
                  <a:extLst>
                    <a:ext uri="{9D8B030D-6E8A-4147-A177-3AD203B41FA5}">
                      <a16:colId xmlns:a16="http://schemas.microsoft.com/office/drawing/2014/main" val="2289050725"/>
                    </a:ext>
                  </a:extLst>
                </a:gridCol>
                <a:gridCol w="576072">
                  <a:extLst>
                    <a:ext uri="{9D8B030D-6E8A-4147-A177-3AD203B41FA5}">
                      <a16:colId xmlns:a16="http://schemas.microsoft.com/office/drawing/2014/main" val="2126583898"/>
                    </a:ext>
                  </a:extLst>
                </a:gridCol>
                <a:gridCol w="576072">
                  <a:extLst>
                    <a:ext uri="{9D8B030D-6E8A-4147-A177-3AD203B41FA5}">
                      <a16:colId xmlns:a16="http://schemas.microsoft.com/office/drawing/2014/main" val="3448667191"/>
                    </a:ext>
                  </a:extLst>
                </a:gridCol>
                <a:gridCol w="576072">
                  <a:extLst>
                    <a:ext uri="{9D8B030D-6E8A-4147-A177-3AD203B41FA5}">
                      <a16:colId xmlns:a16="http://schemas.microsoft.com/office/drawing/2014/main" val="2598601291"/>
                    </a:ext>
                  </a:extLst>
                </a:gridCol>
                <a:gridCol w="576072">
                  <a:extLst>
                    <a:ext uri="{9D8B030D-6E8A-4147-A177-3AD203B41FA5}">
                      <a16:colId xmlns:a16="http://schemas.microsoft.com/office/drawing/2014/main" val="1866131075"/>
                    </a:ext>
                  </a:extLst>
                </a:gridCol>
                <a:gridCol w="576072">
                  <a:extLst>
                    <a:ext uri="{9D8B030D-6E8A-4147-A177-3AD203B41FA5}">
                      <a16:colId xmlns:a16="http://schemas.microsoft.com/office/drawing/2014/main" val="916957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335604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- 2019-10-31 16:31:38</a:t>
                      </a:r>
                      <a:r>
                        <a:rPr kumimoji="0" lang="en-US" sz="1000" b="0" i="0" u="none" strike="noStrike" kern="1200" cap="none" spc="0" normalizeH="0" baseline="0" noProof="0">
                          <a:ln>
                            <a:noFill/>
                          </a:ln>
                          <a:solidFill>
                            <a:prstClr val="black"/>
                          </a:solidFill>
                          <a:effectLst/>
                          <a:uLnTx/>
                          <a:uFillTx/>
                          <a:latin typeface="+mn-lt"/>
                          <a:ea typeface="+mn-ea"/>
                          <a:cs typeface="+mn-cs"/>
                        </a:rPr>
                        <a:t>
  We asked #TEAMPHLY to turn back the clock and submit throwback photos of their favorite childhood Halloween costume for a chance to win a prize. Congratulations to our first place winner, Nicole Giguere who dressed as Princess Leia and our runner-up, Christin Ogden who dressed as a wicked witch! Thanks to everyone who participated in our Instagram contest. 
In case you missed it, here's a look at #TEAMPHLY's Halloween photo contest submissions. Happy Halloween!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https://media.licdn.com/dms/image/C4D22AQHHl2TYkSP47A/feedshare-shrink_800/0?e=1576713600&amp;v=beta&amp;t=HMVBFM2uS1mPMWvq5xWJvpreR6_aW6V3M6yxKk88zZ0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11/13/2019 13:25:12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0.16542644533486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90089343"/>
                  </a:ext>
                </a:extLst>
              </a:tr>
            </a:tbl>
          </a:graphicData>
        </a:graphic>
      </p:graphicFrame>
      <p:sp>
        <p:nvSpPr>
          <p:cNvPr id="4" name="Text Placeholder 3">
            <a:extLst>
              <a:ext uri="{FF2B5EF4-FFF2-40B4-BE49-F238E27FC236}">
                <a16:creationId xmlns:a16="http://schemas.microsoft.com/office/drawing/2014/main" id="{92AEC775-71D8-4617-B772-26D114FBBEDF}"/>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8073837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DEEB0-8368-4315-9E61-0495DEBF7312}"/>
              </a:ext>
            </a:extLst>
          </p:cNvPr>
          <p:cNvSpPr>
            <a:spLocks noGrp="1"/>
          </p:cNvSpPr>
          <p:nvPr>
            <p:ph type="title"/>
          </p:nvPr>
        </p:nvSpPr>
        <p:spPr/>
        <p:txBody>
          <a:bodyPr/>
          <a:lstStyle/>
          <a:p>
            <a:r>
              <a:rPr lang="en-US"/>
              <a:t>LinkedIn Posts Table | Philadelphia Insurance - 5 of 5</a:t>
            </a:r>
          </a:p>
        </p:txBody>
      </p:sp>
      <p:graphicFrame>
        <p:nvGraphicFramePr>
          <p:cNvPr id="5" name="Table Placeholder 4">
            <a:extLst>
              <a:ext uri="{FF2B5EF4-FFF2-40B4-BE49-F238E27FC236}">
                <a16:creationId xmlns:a16="http://schemas.microsoft.com/office/drawing/2014/main" id="{27E52A00-68D6-4AB5-89F7-035A94B210A8}"/>
              </a:ext>
            </a:extLst>
          </p:cNvPr>
          <p:cNvGraphicFramePr>
            <a:graphicFrameLocks noGrp="1"/>
          </p:cNvGraphicFramePr>
          <p:nvPr>
            <p:ph type="tbl" sz="quarter" idx="13"/>
            <p:extLst>
              <p:ext uri="{D42A27DB-BD31-4B8C-83A1-F6EECF244321}">
                <p14:modId xmlns:p14="http://schemas.microsoft.com/office/powerpoint/2010/main" val="3138252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555880098"/>
                    </a:ext>
                  </a:extLst>
                </a:gridCol>
                <a:gridCol w="1152143">
                  <a:extLst>
                    <a:ext uri="{9D8B030D-6E8A-4147-A177-3AD203B41FA5}">
                      <a16:colId xmlns:a16="http://schemas.microsoft.com/office/drawing/2014/main" val="1489349941"/>
                    </a:ext>
                  </a:extLst>
                </a:gridCol>
                <a:gridCol w="822960">
                  <a:extLst>
                    <a:ext uri="{9D8B030D-6E8A-4147-A177-3AD203B41FA5}">
                      <a16:colId xmlns:a16="http://schemas.microsoft.com/office/drawing/2014/main" val="561916625"/>
                    </a:ext>
                  </a:extLst>
                </a:gridCol>
                <a:gridCol w="576072">
                  <a:extLst>
                    <a:ext uri="{9D8B030D-6E8A-4147-A177-3AD203B41FA5}">
                      <a16:colId xmlns:a16="http://schemas.microsoft.com/office/drawing/2014/main" val="1742422464"/>
                    </a:ext>
                  </a:extLst>
                </a:gridCol>
                <a:gridCol w="576072">
                  <a:extLst>
                    <a:ext uri="{9D8B030D-6E8A-4147-A177-3AD203B41FA5}">
                      <a16:colId xmlns:a16="http://schemas.microsoft.com/office/drawing/2014/main" val="3026181286"/>
                    </a:ext>
                  </a:extLst>
                </a:gridCol>
                <a:gridCol w="576072">
                  <a:extLst>
                    <a:ext uri="{9D8B030D-6E8A-4147-A177-3AD203B41FA5}">
                      <a16:colId xmlns:a16="http://schemas.microsoft.com/office/drawing/2014/main" val="89837911"/>
                    </a:ext>
                  </a:extLst>
                </a:gridCol>
                <a:gridCol w="576072">
                  <a:extLst>
                    <a:ext uri="{9D8B030D-6E8A-4147-A177-3AD203B41FA5}">
                      <a16:colId xmlns:a16="http://schemas.microsoft.com/office/drawing/2014/main" val="2816165530"/>
                    </a:ext>
                  </a:extLst>
                </a:gridCol>
                <a:gridCol w="576072">
                  <a:extLst>
                    <a:ext uri="{9D8B030D-6E8A-4147-A177-3AD203B41FA5}">
                      <a16:colId xmlns:a16="http://schemas.microsoft.com/office/drawing/2014/main" val="443667227"/>
                    </a:ext>
                  </a:extLst>
                </a:gridCol>
                <a:gridCol w="576072">
                  <a:extLst>
                    <a:ext uri="{9D8B030D-6E8A-4147-A177-3AD203B41FA5}">
                      <a16:colId xmlns:a16="http://schemas.microsoft.com/office/drawing/2014/main" val="4198799884"/>
                    </a:ext>
                  </a:extLst>
                </a:gridCol>
                <a:gridCol w="576072">
                  <a:extLst>
                    <a:ext uri="{9D8B030D-6E8A-4147-A177-3AD203B41FA5}">
                      <a16:colId xmlns:a16="http://schemas.microsoft.com/office/drawing/2014/main" val="719954266"/>
                    </a:ext>
                  </a:extLst>
                </a:gridCol>
                <a:gridCol w="576072">
                  <a:extLst>
                    <a:ext uri="{9D8B030D-6E8A-4147-A177-3AD203B41FA5}">
                      <a16:colId xmlns:a16="http://schemas.microsoft.com/office/drawing/2014/main" val="4144422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476871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- 2019-10-03 16:10:11</a:t>
                      </a:r>
                      <a:r>
                        <a:rPr kumimoji="0" lang="en-US" sz="1000" b="0" i="0" u="none" strike="noStrike" kern="1200" cap="none" spc="0" normalizeH="0" baseline="0" noProof="0">
                          <a:ln>
                            <a:noFill/>
                          </a:ln>
                          <a:solidFill>
                            <a:prstClr val="black"/>
                          </a:solidFill>
                          <a:effectLst/>
                          <a:uLnTx/>
                          <a:uFillTx/>
                          <a:latin typeface="+mn-lt"/>
                          <a:ea typeface="+mn-ea"/>
                          <a:cs typeface="+mn-cs"/>
                        </a:rPr>
                        <a:t>
  #TEAMPHLY joined 10K+ attendees at the Pennsylvania Conference for Women in Philadelphia. The annual conference promotes the influence of women in the workplace and features speakers who discuss issues that matter most to women. #PennWomen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https://image-store.slidesharecdn.com/998fa8ad-a4fd-4edb-8aa4-e8c774d6b4b8-large.jpeg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11/13/2019 13:25:12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0.073346874294742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85022477"/>
                  </a:ext>
                </a:extLst>
              </a:tr>
            </a:tbl>
          </a:graphicData>
        </a:graphic>
      </p:graphicFrame>
      <p:sp>
        <p:nvSpPr>
          <p:cNvPr id="4" name="Text Placeholder 3">
            <a:extLst>
              <a:ext uri="{FF2B5EF4-FFF2-40B4-BE49-F238E27FC236}">
                <a16:creationId xmlns:a16="http://schemas.microsoft.com/office/drawing/2014/main" id="{20229CE2-8F6A-4D87-ACF2-42DBC5645BCB}"/>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7027549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70C60-9319-4FFD-ADA0-6CA436B098C9}"/>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F3907E47-F38C-47F8-96F1-28FCE11ED4AE}"/>
              </a:ext>
            </a:extLst>
          </p:cNvPr>
          <p:cNvGraphicFramePr>
            <a:graphicFrameLocks noGrp="1"/>
          </p:cNvGraphicFramePr>
          <p:nvPr>
            <p:ph type="tbl" sz="quarter" idx="13"/>
            <p:extLst>
              <p:ext uri="{D42A27DB-BD31-4B8C-83A1-F6EECF244321}">
                <p14:modId xmlns:p14="http://schemas.microsoft.com/office/powerpoint/2010/main" val="2506533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51006309"/>
                    </a:ext>
                  </a:extLst>
                </a:gridCol>
                <a:gridCol w="699516">
                  <a:extLst>
                    <a:ext uri="{9D8B030D-6E8A-4147-A177-3AD203B41FA5}">
                      <a16:colId xmlns:a16="http://schemas.microsoft.com/office/drawing/2014/main" val="3094184932"/>
                    </a:ext>
                  </a:extLst>
                </a:gridCol>
                <a:gridCol w="699516">
                  <a:extLst>
                    <a:ext uri="{9D8B030D-6E8A-4147-A177-3AD203B41FA5}">
                      <a16:colId xmlns:a16="http://schemas.microsoft.com/office/drawing/2014/main" val="1525939842"/>
                    </a:ext>
                  </a:extLst>
                </a:gridCol>
                <a:gridCol w="658368">
                  <a:extLst>
                    <a:ext uri="{9D8B030D-6E8A-4147-A177-3AD203B41FA5}">
                      <a16:colId xmlns:a16="http://schemas.microsoft.com/office/drawing/2014/main" val="937283026"/>
                    </a:ext>
                  </a:extLst>
                </a:gridCol>
                <a:gridCol w="658368">
                  <a:extLst>
                    <a:ext uri="{9D8B030D-6E8A-4147-A177-3AD203B41FA5}">
                      <a16:colId xmlns:a16="http://schemas.microsoft.com/office/drawing/2014/main" val="3720831092"/>
                    </a:ext>
                  </a:extLst>
                </a:gridCol>
                <a:gridCol w="658368">
                  <a:extLst>
                    <a:ext uri="{9D8B030D-6E8A-4147-A177-3AD203B41FA5}">
                      <a16:colId xmlns:a16="http://schemas.microsoft.com/office/drawing/2014/main" val="3851103266"/>
                    </a:ext>
                  </a:extLst>
                </a:gridCol>
                <a:gridCol w="699516">
                  <a:extLst>
                    <a:ext uri="{9D8B030D-6E8A-4147-A177-3AD203B41FA5}">
                      <a16:colId xmlns:a16="http://schemas.microsoft.com/office/drawing/2014/main" val="3975862727"/>
                    </a:ext>
                  </a:extLst>
                </a:gridCol>
                <a:gridCol w="699516">
                  <a:extLst>
                    <a:ext uri="{9D8B030D-6E8A-4147-A177-3AD203B41FA5}">
                      <a16:colId xmlns:a16="http://schemas.microsoft.com/office/drawing/2014/main" val="808542069"/>
                    </a:ext>
                  </a:extLst>
                </a:gridCol>
                <a:gridCol w="699516">
                  <a:extLst>
                    <a:ext uri="{9D8B030D-6E8A-4147-A177-3AD203B41FA5}">
                      <a16:colId xmlns:a16="http://schemas.microsoft.com/office/drawing/2014/main" val="1405096501"/>
                    </a:ext>
                  </a:extLst>
                </a:gridCol>
                <a:gridCol w="658368">
                  <a:extLst>
                    <a:ext uri="{9D8B030D-6E8A-4147-A177-3AD203B41FA5}">
                      <a16:colId xmlns:a16="http://schemas.microsoft.com/office/drawing/2014/main" val="377995404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511658641"/>
                  </a:ext>
                </a:extLst>
              </a:tr>
              <a:tr h="370840">
                <a:tc>
                  <a:txBody>
                    <a:bodyPr/>
                    <a:lstStyle/>
                    <a:p>
                      <a:r>
                        <a:rPr lang="en-US" sz="1000"/>
                        <a:t>phlyinsurance</a:t>
                      </a:r>
                    </a:p>
                  </a:txBody>
                  <a:tcPr/>
                </a:tc>
                <a:tc>
                  <a:txBody>
                    <a:bodyPr/>
                    <a:lstStyle/>
                    <a:p>
                      <a:r>
                        <a:rPr lang="en-US" sz="1000"/>
                        <a:t>1539</a:t>
                      </a:r>
                    </a:p>
                  </a:txBody>
                  <a:tcPr/>
                </a:tc>
                <a:tc>
                  <a:txBody>
                    <a:bodyPr/>
                    <a:lstStyle/>
                    <a:p>
                      <a:r>
                        <a:rPr lang="en-US" sz="1000"/>
                        <a:t>74</a:t>
                      </a:r>
                    </a:p>
                  </a:txBody>
                  <a:tcPr/>
                </a:tc>
                <a:tc>
                  <a:txBody>
                    <a:bodyPr/>
                    <a:lstStyle/>
                    <a:p>
                      <a:r>
                        <a:rPr lang="en-US" sz="1000"/>
                        <a:t>16</a:t>
                      </a:r>
                    </a:p>
                  </a:txBody>
                  <a:tcPr/>
                </a:tc>
                <a:tc>
                  <a:txBody>
                    <a:bodyPr/>
                    <a:lstStyle/>
                    <a:p>
                      <a:r>
                        <a:rPr lang="en-US" sz="1000"/>
                        <a:t>7</a:t>
                      </a:r>
                    </a:p>
                  </a:txBody>
                  <a:tcPr/>
                </a:tc>
                <a:tc>
                  <a:txBody>
                    <a:bodyPr/>
                    <a:lstStyle/>
                    <a:p>
                      <a:r>
                        <a:rPr lang="en-US" sz="1000"/>
                        <a:t>1</a:t>
                      </a:r>
                    </a:p>
                  </a:txBody>
                  <a:tcPr/>
                </a:tc>
                <a:tc>
                  <a:txBody>
                    <a:bodyPr/>
                    <a:lstStyle/>
                    <a:p>
                      <a:r>
                        <a:rPr lang="en-US" sz="1000"/>
                        <a:t>24</a:t>
                      </a:r>
                    </a:p>
                  </a:txBody>
                  <a:tcPr/>
                </a:tc>
                <a:tc>
                  <a:txBody>
                    <a:bodyPr/>
                    <a:lstStyle/>
                    <a:p>
                      <a:r>
                        <a:rPr lang="en-US" sz="1000"/>
                        <a:t>1333</a:t>
                      </a:r>
                    </a:p>
                  </a:txBody>
                  <a:tcPr/>
                </a:tc>
                <a:tc>
                  <a:txBody>
                    <a:bodyPr/>
                    <a:lstStyle/>
                    <a:p>
                      <a:r>
                        <a:rPr lang="en-US" sz="1000"/>
                        <a:t>9</a:t>
                      </a:r>
                    </a:p>
                  </a:txBody>
                  <a:tcPr/>
                </a:tc>
                <a:tc>
                  <a:txBody>
                    <a:bodyPr/>
                    <a:lstStyle/>
                    <a:p>
                      <a:r>
                        <a:rPr lang="en-US" sz="1000"/>
                        <a:t>3.7228 %</a:t>
                      </a:r>
                    </a:p>
                  </a:txBody>
                  <a:tcPr/>
                </a:tc>
                <a:extLst>
                  <a:ext uri="{0D108BD9-81ED-4DB2-BD59-A6C34878D82A}">
                    <a16:rowId xmlns:a16="http://schemas.microsoft.com/office/drawing/2014/main" val="2442199820"/>
                  </a:ext>
                </a:extLst>
              </a:tr>
            </a:tbl>
          </a:graphicData>
        </a:graphic>
      </p:graphicFrame>
      <p:sp>
        <p:nvSpPr>
          <p:cNvPr id="4" name="Text Placeholder 3">
            <a:extLst>
              <a:ext uri="{FF2B5EF4-FFF2-40B4-BE49-F238E27FC236}">
                <a16:creationId xmlns:a16="http://schemas.microsoft.com/office/drawing/2014/main" id="{AA60396A-4E8D-4CE5-B769-DA02499569EB}"/>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6753815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958FC-29FD-4407-9312-8A571B27448F}"/>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37A02554-032E-4549-A3A9-9A90F7E52FD5}"/>
              </a:ext>
            </a:extLst>
          </p:cNvPr>
          <p:cNvGraphicFramePr>
            <a:graphicFrameLocks noGrp="1"/>
          </p:cNvGraphicFramePr>
          <p:nvPr>
            <p:ph type="chart" sz="quarter" idx="13"/>
            <p:extLst>
              <p:ext uri="{D42A27DB-BD31-4B8C-83A1-F6EECF244321}">
                <p14:modId xmlns:p14="http://schemas.microsoft.com/office/powerpoint/2010/main" val="1496786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758174-1E29-44AE-8273-949A55F1420D}"/>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01A299BD-8DBC-4190-ADFF-C58E5A4E46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81183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7164F-C3A8-49CC-9E1E-CC4EAD6A129C}"/>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FE0294C9-6CD1-4C94-8C3D-366E82554815}"/>
              </a:ext>
            </a:extLst>
          </p:cNvPr>
          <p:cNvGraphicFramePr>
            <a:graphicFrameLocks noGrp="1"/>
          </p:cNvGraphicFramePr>
          <p:nvPr>
            <p:ph type="chart" sz="quarter" idx="13"/>
            <p:extLst>
              <p:ext uri="{D42A27DB-BD31-4B8C-83A1-F6EECF244321}">
                <p14:modId xmlns:p14="http://schemas.microsoft.com/office/powerpoint/2010/main" val="1720588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00C151-EC2D-4898-B027-249A0E7697A8}"/>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C76DEAF6-3784-4FBA-9C11-0C54730D61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38394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84719-6417-44E9-8333-E67ECC3ED954}"/>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E3A94AF5-2B5F-4950-B6C4-DD6BD1CB9183}"/>
              </a:ext>
            </a:extLst>
          </p:cNvPr>
          <p:cNvGraphicFramePr>
            <a:graphicFrameLocks noGrp="1"/>
          </p:cNvGraphicFramePr>
          <p:nvPr>
            <p:ph type="tbl" sz="quarter" idx="13"/>
            <p:extLst>
              <p:ext uri="{D42A27DB-BD31-4B8C-83A1-F6EECF244321}">
                <p14:modId xmlns:p14="http://schemas.microsoft.com/office/powerpoint/2010/main" val="4052195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33630146"/>
                    </a:ext>
                  </a:extLst>
                </a:gridCol>
                <a:gridCol w="1810512">
                  <a:extLst>
                    <a:ext uri="{9D8B030D-6E8A-4147-A177-3AD203B41FA5}">
                      <a16:colId xmlns:a16="http://schemas.microsoft.com/office/drawing/2014/main" val="597563730"/>
                    </a:ext>
                  </a:extLst>
                </a:gridCol>
                <a:gridCol w="822960">
                  <a:extLst>
                    <a:ext uri="{9D8B030D-6E8A-4147-A177-3AD203B41FA5}">
                      <a16:colId xmlns:a16="http://schemas.microsoft.com/office/drawing/2014/main" val="1532631354"/>
                    </a:ext>
                  </a:extLst>
                </a:gridCol>
                <a:gridCol w="822960">
                  <a:extLst>
                    <a:ext uri="{9D8B030D-6E8A-4147-A177-3AD203B41FA5}">
                      <a16:colId xmlns:a16="http://schemas.microsoft.com/office/drawing/2014/main" val="494895477"/>
                    </a:ext>
                  </a:extLst>
                </a:gridCol>
                <a:gridCol w="822960">
                  <a:extLst>
                    <a:ext uri="{9D8B030D-6E8A-4147-A177-3AD203B41FA5}">
                      <a16:colId xmlns:a16="http://schemas.microsoft.com/office/drawing/2014/main" val="3589998768"/>
                    </a:ext>
                  </a:extLst>
                </a:gridCol>
                <a:gridCol w="822960">
                  <a:extLst>
                    <a:ext uri="{9D8B030D-6E8A-4147-A177-3AD203B41FA5}">
                      <a16:colId xmlns:a16="http://schemas.microsoft.com/office/drawing/2014/main" val="57969762"/>
                    </a:ext>
                  </a:extLst>
                </a:gridCol>
                <a:gridCol w="822960">
                  <a:extLst>
                    <a:ext uri="{9D8B030D-6E8A-4147-A177-3AD203B41FA5}">
                      <a16:colId xmlns:a16="http://schemas.microsoft.com/office/drawing/2014/main" val="3506430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31741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- 2019-10-16 15:09:53</a:t>
                      </a:r>
                      <a:r>
                        <a:rPr kumimoji="0" lang="en-US" sz="1000" b="0" i="0" u="none" strike="noStrike" kern="1200" cap="none" spc="0" normalizeH="0" baseline="0" noProof="0">
                          <a:ln>
                            <a:noFill/>
                          </a:ln>
                          <a:solidFill>
                            <a:prstClr val="black"/>
                          </a:solidFill>
                          <a:effectLst/>
                          <a:uLnTx/>
                          <a:uFillTx/>
                          <a:latin typeface="+mn-lt"/>
                          <a:ea typeface="+mn-ea"/>
                          <a:cs typeface="+mn-cs"/>
                        </a:rPr>
                        <a:t>
 Here's a snapshot of our fifth annual PHLY Leadership Academy! Each year, we focus on enhancing the development and engagement of our team. This is one of the many ways PHLY supports the continuous development of our employees. If you’re looking for a company that values professional development -- #ThinkPHLY. Learn more: bit.ly/PHLYCareers #TEAMPHLY #goodcompany #leadership #teamwork #careergoals #instajob #jobseekers #hiring #insurance #bestoftheday #instagood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https://www.instagram.com/p/B3sLfKAnE7M/media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11/12/2019 23:03:18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84137432"/>
                  </a:ext>
                </a:extLst>
              </a:tr>
            </a:tbl>
          </a:graphicData>
        </a:graphic>
      </p:graphicFrame>
      <p:sp>
        <p:nvSpPr>
          <p:cNvPr id="4" name="Text Placeholder 3">
            <a:extLst>
              <a:ext uri="{FF2B5EF4-FFF2-40B4-BE49-F238E27FC236}">
                <a16:creationId xmlns:a16="http://schemas.microsoft.com/office/drawing/2014/main" id="{A695049A-E52A-4733-B9F0-B80C76B86FC2}"/>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0048891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185B9-C975-4B32-8BC1-76927F087D09}"/>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1A831F8F-B964-43BE-A2BE-A1F06A1BD126}"/>
              </a:ext>
            </a:extLst>
          </p:cNvPr>
          <p:cNvGraphicFramePr>
            <a:graphicFrameLocks noGrp="1"/>
          </p:cNvGraphicFramePr>
          <p:nvPr>
            <p:ph type="tbl" sz="quarter" idx="13"/>
            <p:extLst>
              <p:ext uri="{D42A27DB-BD31-4B8C-83A1-F6EECF244321}">
                <p14:modId xmlns:p14="http://schemas.microsoft.com/office/powerpoint/2010/main" val="2363850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38775722"/>
                    </a:ext>
                  </a:extLst>
                </a:gridCol>
                <a:gridCol w="1810512">
                  <a:extLst>
                    <a:ext uri="{9D8B030D-6E8A-4147-A177-3AD203B41FA5}">
                      <a16:colId xmlns:a16="http://schemas.microsoft.com/office/drawing/2014/main" val="3984728966"/>
                    </a:ext>
                  </a:extLst>
                </a:gridCol>
                <a:gridCol w="822960">
                  <a:extLst>
                    <a:ext uri="{9D8B030D-6E8A-4147-A177-3AD203B41FA5}">
                      <a16:colId xmlns:a16="http://schemas.microsoft.com/office/drawing/2014/main" val="2917095653"/>
                    </a:ext>
                  </a:extLst>
                </a:gridCol>
                <a:gridCol w="822960">
                  <a:extLst>
                    <a:ext uri="{9D8B030D-6E8A-4147-A177-3AD203B41FA5}">
                      <a16:colId xmlns:a16="http://schemas.microsoft.com/office/drawing/2014/main" val="497794931"/>
                    </a:ext>
                  </a:extLst>
                </a:gridCol>
                <a:gridCol w="822960">
                  <a:extLst>
                    <a:ext uri="{9D8B030D-6E8A-4147-A177-3AD203B41FA5}">
                      <a16:colId xmlns:a16="http://schemas.microsoft.com/office/drawing/2014/main" val="1432251692"/>
                    </a:ext>
                  </a:extLst>
                </a:gridCol>
                <a:gridCol w="822960">
                  <a:extLst>
                    <a:ext uri="{9D8B030D-6E8A-4147-A177-3AD203B41FA5}">
                      <a16:colId xmlns:a16="http://schemas.microsoft.com/office/drawing/2014/main" val="3292049031"/>
                    </a:ext>
                  </a:extLst>
                </a:gridCol>
                <a:gridCol w="822960">
                  <a:extLst>
                    <a:ext uri="{9D8B030D-6E8A-4147-A177-3AD203B41FA5}">
                      <a16:colId xmlns:a16="http://schemas.microsoft.com/office/drawing/2014/main" val="2168275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17434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- 2019-10-01 15:14:20</a:t>
                      </a:r>
                      <a:r>
                        <a:rPr kumimoji="0" lang="en-US" sz="1000" b="0" i="0" u="none" strike="noStrike" kern="1200" cap="none" spc="0" normalizeH="0" baseline="0" noProof="0">
                          <a:ln>
                            <a:noFill/>
                          </a:ln>
                          <a:solidFill>
                            <a:prstClr val="black"/>
                          </a:solidFill>
                          <a:effectLst/>
                          <a:uLnTx/>
                          <a:uFillTx/>
                          <a:latin typeface="+mn-lt"/>
                          <a:ea typeface="+mn-ea"/>
                          <a:cs typeface="+mn-cs"/>
                        </a:rPr>
                        <a:t>
 Here's a snapshot of our 76 newest employees from across the country at our New Hire Training! Want to join #TEAMPHLY? We're #hiring a HR Data Analyst in #balacynwydpa. Enter this link into your web browser to apply now: http://bit.ly/2oG2REo #ThinkPHLY #nowhiring #instajob #insurance #career #insurancelife #newhires #philadelphia #business #jobseekers #tuesdaymotivation #humanresources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https://www.instagram.com/p/B3FkEsOnH6T/media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11/12/2019 23:03:18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19225769"/>
                  </a:ext>
                </a:extLst>
              </a:tr>
            </a:tbl>
          </a:graphicData>
        </a:graphic>
      </p:graphicFrame>
      <p:sp>
        <p:nvSpPr>
          <p:cNvPr id="4" name="Text Placeholder 3">
            <a:extLst>
              <a:ext uri="{FF2B5EF4-FFF2-40B4-BE49-F238E27FC236}">
                <a16:creationId xmlns:a16="http://schemas.microsoft.com/office/drawing/2014/main" id="{195F6FE6-5E2A-4E44-99A0-B76282FFEAF1}"/>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40089264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91C8B-0C4A-44F0-88B0-4E3C7FBD8947}"/>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F04455B6-F536-4297-A4CD-DAD6AB68F00F}"/>
              </a:ext>
            </a:extLst>
          </p:cNvPr>
          <p:cNvGraphicFramePr>
            <a:graphicFrameLocks noGrp="1"/>
          </p:cNvGraphicFramePr>
          <p:nvPr>
            <p:ph type="tbl" sz="quarter" idx="13"/>
            <p:extLst>
              <p:ext uri="{D42A27DB-BD31-4B8C-83A1-F6EECF244321}">
                <p14:modId xmlns:p14="http://schemas.microsoft.com/office/powerpoint/2010/main" val="69907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40994063"/>
                    </a:ext>
                  </a:extLst>
                </a:gridCol>
                <a:gridCol w="1810512">
                  <a:extLst>
                    <a:ext uri="{9D8B030D-6E8A-4147-A177-3AD203B41FA5}">
                      <a16:colId xmlns:a16="http://schemas.microsoft.com/office/drawing/2014/main" val="3248820269"/>
                    </a:ext>
                  </a:extLst>
                </a:gridCol>
                <a:gridCol w="822960">
                  <a:extLst>
                    <a:ext uri="{9D8B030D-6E8A-4147-A177-3AD203B41FA5}">
                      <a16:colId xmlns:a16="http://schemas.microsoft.com/office/drawing/2014/main" val="2963038948"/>
                    </a:ext>
                  </a:extLst>
                </a:gridCol>
                <a:gridCol w="822960">
                  <a:extLst>
                    <a:ext uri="{9D8B030D-6E8A-4147-A177-3AD203B41FA5}">
                      <a16:colId xmlns:a16="http://schemas.microsoft.com/office/drawing/2014/main" val="148617996"/>
                    </a:ext>
                  </a:extLst>
                </a:gridCol>
                <a:gridCol w="822960">
                  <a:extLst>
                    <a:ext uri="{9D8B030D-6E8A-4147-A177-3AD203B41FA5}">
                      <a16:colId xmlns:a16="http://schemas.microsoft.com/office/drawing/2014/main" val="623907836"/>
                    </a:ext>
                  </a:extLst>
                </a:gridCol>
                <a:gridCol w="822960">
                  <a:extLst>
                    <a:ext uri="{9D8B030D-6E8A-4147-A177-3AD203B41FA5}">
                      <a16:colId xmlns:a16="http://schemas.microsoft.com/office/drawing/2014/main" val="103795472"/>
                    </a:ext>
                  </a:extLst>
                </a:gridCol>
                <a:gridCol w="822960">
                  <a:extLst>
                    <a:ext uri="{9D8B030D-6E8A-4147-A177-3AD203B41FA5}">
                      <a16:colId xmlns:a16="http://schemas.microsoft.com/office/drawing/2014/main" val="2523553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009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- 2019-10-28 15:19:50</a:t>
                      </a:r>
                      <a:r>
                        <a:rPr kumimoji="0" lang="en-US" sz="1000" b="0" i="0" u="none" strike="noStrike" kern="1200" cap="none" spc="0" normalizeH="0" baseline="0" noProof="0">
                          <a:ln>
                            <a:noFill/>
                          </a:ln>
                          <a:solidFill>
                            <a:prstClr val="black"/>
                          </a:solidFill>
                          <a:effectLst/>
                          <a:uLnTx/>
                          <a:uFillTx/>
                          <a:latin typeface="+mn-lt"/>
                          <a:ea typeface="+mn-ea"/>
                          <a:cs typeface="+mn-cs"/>
                        </a:rPr>
                        <a:t>
 #TEAMPHLY and PHLY's Women’s Leadership Series took steps together to #support #BreastCancerAwarenessMonth. From the East Coast to the West Coast, PHLY employees rocked their pink during our Second Annual Four-Day #BreastCancerAwareness Walk. #TEAMPHLY also showed their support by creating handmade #chemocaps for #cancer patients at acsphiladelphia Hope Lodge. 💞 #ThinkPinkPHLY #breastcancer #pinktober #fightbreastcancer #cancersucks #gopink #womenshealth #giveback #charity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https://www.instagram.com/p/B4LGKnynhzj/media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11/12/2019 23:03:18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0291174"/>
                  </a:ext>
                </a:extLst>
              </a:tr>
            </a:tbl>
          </a:graphicData>
        </a:graphic>
      </p:graphicFrame>
      <p:sp>
        <p:nvSpPr>
          <p:cNvPr id="4" name="Text Placeholder 3">
            <a:extLst>
              <a:ext uri="{FF2B5EF4-FFF2-40B4-BE49-F238E27FC236}">
                <a16:creationId xmlns:a16="http://schemas.microsoft.com/office/drawing/2014/main" id="{F0266563-A84D-4806-93A6-E5F8E7FBC0C9}"/>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2864845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A2E1C-5F06-4712-B346-CBB851266869}"/>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1F72D543-2D78-493A-9394-B52CE512C4B0}"/>
              </a:ext>
            </a:extLst>
          </p:cNvPr>
          <p:cNvGraphicFramePr>
            <a:graphicFrameLocks noGrp="1"/>
          </p:cNvGraphicFramePr>
          <p:nvPr>
            <p:ph type="tbl" sz="quarter" idx="13"/>
            <p:extLst>
              <p:ext uri="{D42A27DB-BD31-4B8C-83A1-F6EECF244321}">
                <p14:modId xmlns:p14="http://schemas.microsoft.com/office/powerpoint/2010/main" val="3593651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78872820"/>
                    </a:ext>
                  </a:extLst>
                </a:gridCol>
                <a:gridCol w="1810512">
                  <a:extLst>
                    <a:ext uri="{9D8B030D-6E8A-4147-A177-3AD203B41FA5}">
                      <a16:colId xmlns:a16="http://schemas.microsoft.com/office/drawing/2014/main" val="2932011187"/>
                    </a:ext>
                  </a:extLst>
                </a:gridCol>
                <a:gridCol w="822960">
                  <a:extLst>
                    <a:ext uri="{9D8B030D-6E8A-4147-A177-3AD203B41FA5}">
                      <a16:colId xmlns:a16="http://schemas.microsoft.com/office/drawing/2014/main" val="211926854"/>
                    </a:ext>
                  </a:extLst>
                </a:gridCol>
                <a:gridCol w="822960">
                  <a:extLst>
                    <a:ext uri="{9D8B030D-6E8A-4147-A177-3AD203B41FA5}">
                      <a16:colId xmlns:a16="http://schemas.microsoft.com/office/drawing/2014/main" val="1300216405"/>
                    </a:ext>
                  </a:extLst>
                </a:gridCol>
                <a:gridCol w="822960">
                  <a:extLst>
                    <a:ext uri="{9D8B030D-6E8A-4147-A177-3AD203B41FA5}">
                      <a16:colId xmlns:a16="http://schemas.microsoft.com/office/drawing/2014/main" val="2159743968"/>
                    </a:ext>
                  </a:extLst>
                </a:gridCol>
                <a:gridCol w="822960">
                  <a:extLst>
                    <a:ext uri="{9D8B030D-6E8A-4147-A177-3AD203B41FA5}">
                      <a16:colId xmlns:a16="http://schemas.microsoft.com/office/drawing/2014/main" val="3879165010"/>
                    </a:ext>
                  </a:extLst>
                </a:gridCol>
                <a:gridCol w="822960">
                  <a:extLst>
                    <a:ext uri="{9D8B030D-6E8A-4147-A177-3AD203B41FA5}">
                      <a16:colId xmlns:a16="http://schemas.microsoft.com/office/drawing/2014/main" val="4152679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3164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- 2019-10-25 15:58:47</a:t>
                      </a:r>
                      <a:r>
                        <a:rPr kumimoji="0" lang="en-US" sz="1000" b="0" i="0" u="none" strike="noStrike" kern="1200" cap="none" spc="0" normalizeH="0" baseline="0" noProof="0">
                          <a:ln>
                            <a:noFill/>
                          </a:ln>
                          <a:solidFill>
                            <a:prstClr val="black"/>
                          </a:solidFill>
                          <a:effectLst/>
                          <a:uLnTx/>
                          <a:uFillTx/>
                          <a:latin typeface="+mn-lt"/>
                          <a:ea typeface="+mn-ea"/>
                          <a:cs typeface="+mn-cs"/>
                        </a:rPr>
                        <a:t>
 Employees in our #HighlandsRanch, #Colorado office didn’t let a little snow stop them from celebrating fall at the denverbotanic #ChatfieldFarms #PumpkinFestival! #TEAMPHLY volunteered in the #nonprofit's 10-acre #pumpkinpatch and helped customers choose and purchase #pumpkins. 🎃 #ThinkPHLY #volunteering #helpingothers #autumn #denvercolorado #denverbotanicalgardens #photooftheday #halloween #mountains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https://www.instagram.com/p/B4DcPN6ni-C/media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11/12/2019 23:03:18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10868183"/>
                  </a:ext>
                </a:extLst>
              </a:tr>
            </a:tbl>
          </a:graphicData>
        </a:graphic>
      </p:graphicFrame>
      <p:sp>
        <p:nvSpPr>
          <p:cNvPr id="4" name="Text Placeholder 3">
            <a:extLst>
              <a:ext uri="{FF2B5EF4-FFF2-40B4-BE49-F238E27FC236}">
                <a16:creationId xmlns:a16="http://schemas.microsoft.com/office/drawing/2014/main" id="{601C5726-8D96-46B6-8027-F6D8DEB0AF67}"/>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1007345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F3993-272D-4978-B541-3E7DC9F3DA01}"/>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5E9A077D-F73F-43DC-81AE-1C695F130929}"/>
              </a:ext>
            </a:extLst>
          </p:cNvPr>
          <p:cNvGraphicFramePr>
            <a:graphicFrameLocks noGrp="1"/>
          </p:cNvGraphicFramePr>
          <p:nvPr>
            <p:ph type="tbl" sz="quarter" idx="13"/>
            <p:extLst>
              <p:ext uri="{D42A27DB-BD31-4B8C-83A1-F6EECF244321}">
                <p14:modId xmlns:p14="http://schemas.microsoft.com/office/powerpoint/2010/main" val="2885854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02909662"/>
                    </a:ext>
                  </a:extLst>
                </a:gridCol>
                <a:gridCol w="1810512">
                  <a:extLst>
                    <a:ext uri="{9D8B030D-6E8A-4147-A177-3AD203B41FA5}">
                      <a16:colId xmlns:a16="http://schemas.microsoft.com/office/drawing/2014/main" val="1395727080"/>
                    </a:ext>
                  </a:extLst>
                </a:gridCol>
                <a:gridCol w="822960">
                  <a:extLst>
                    <a:ext uri="{9D8B030D-6E8A-4147-A177-3AD203B41FA5}">
                      <a16:colId xmlns:a16="http://schemas.microsoft.com/office/drawing/2014/main" val="1907156664"/>
                    </a:ext>
                  </a:extLst>
                </a:gridCol>
                <a:gridCol w="822960">
                  <a:extLst>
                    <a:ext uri="{9D8B030D-6E8A-4147-A177-3AD203B41FA5}">
                      <a16:colId xmlns:a16="http://schemas.microsoft.com/office/drawing/2014/main" val="158999668"/>
                    </a:ext>
                  </a:extLst>
                </a:gridCol>
                <a:gridCol w="822960">
                  <a:extLst>
                    <a:ext uri="{9D8B030D-6E8A-4147-A177-3AD203B41FA5}">
                      <a16:colId xmlns:a16="http://schemas.microsoft.com/office/drawing/2014/main" val="915071770"/>
                    </a:ext>
                  </a:extLst>
                </a:gridCol>
                <a:gridCol w="822960">
                  <a:extLst>
                    <a:ext uri="{9D8B030D-6E8A-4147-A177-3AD203B41FA5}">
                      <a16:colId xmlns:a16="http://schemas.microsoft.com/office/drawing/2014/main" val="941297616"/>
                    </a:ext>
                  </a:extLst>
                </a:gridCol>
                <a:gridCol w="822960">
                  <a:extLst>
                    <a:ext uri="{9D8B030D-6E8A-4147-A177-3AD203B41FA5}">
                      <a16:colId xmlns:a16="http://schemas.microsoft.com/office/drawing/2014/main" val="1642742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18760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- 2019-10-17 12:17:59</a:t>
                      </a:r>
                      <a:r>
                        <a:rPr kumimoji="0" lang="en-US" sz="1000" b="0" i="0" u="none" strike="noStrike" kern="1200" cap="none" spc="0" normalizeH="0" baseline="0" noProof="0">
                          <a:ln>
                            <a:noFill/>
                          </a:ln>
                          <a:solidFill>
                            <a:prstClr val="black"/>
                          </a:solidFill>
                          <a:effectLst/>
                          <a:uLnTx/>
                          <a:uFillTx/>
                          <a:latin typeface="+mn-lt"/>
                          <a:ea typeface="+mn-ea"/>
                          <a:cs typeface="+mn-cs"/>
                        </a:rPr>
                        <a:t>
 #TEAMPHLY loves a friendly #competition - especially when it benefits the #community! PHLY recently sponsored, competed in, and won the starfinderfoundation’s Annual #Insurance Cup, a #charity indoor #soccer tournament hosted by our partners Johnson Kendall and Johnson. Way to go, TEAMPHLY! #ThinkPHLY #forthekids #givingback #makeadifference #goodcause #philanthropy #insurancelife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https://www.instagram.com/p/B3ucm_7H0i6/media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11/12/2019 23:03:18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27858947"/>
                  </a:ext>
                </a:extLst>
              </a:tr>
            </a:tbl>
          </a:graphicData>
        </a:graphic>
      </p:graphicFrame>
      <p:sp>
        <p:nvSpPr>
          <p:cNvPr id="4" name="Text Placeholder 3">
            <a:extLst>
              <a:ext uri="{FF2B5EF4-FFF2-40B4-BE49-F238E27FC236}">
                <a16:creationId xmlns:a16="http://schemas.microsoft.com/office/drawing/2014/main" id="{AB58AFA3-0071-4C1F-A789-EB2DBE9672CC}"/>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6474733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973E2-F227-48DA-99E8-E47BD932EC81}"/>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BF80243D-E1CD-4C40-A599-245838132311}"/>
              </a:ext>
            </a:extLst>
          </p:cNvPr>
          <p:cNvGraphicFramePr>
            <a:graphicFrameLocks noGrp="1"/>
          </p:cNvGraphicFramePr>
          <p:nvPr>
            <p:ph type="tbl" sz="quarter" idx="13"/>
            <p:extLst>
              <p:ext uri="{D42A27DB-BD31-4B8C-83A1-F6EECF244321}">
                <p14:modId xmlns:p14="http://schemas.microsoft.com/office/powerpoint/2010/main" val="958138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816424890"/>
                    </a:ext>
                  </a:extLst>
                </a:gridCol>
                <a:gridCol w="707746">
                  <a:extLst>
                    <a:ext uri="{9D8B030D-6E8A-4147-A177-3AD203B41FA5}">
                      <a16:colId xmlns:a16="http://schemas.microsoft.com/office/drawing/2014/main" val="433598054"/>
                    </a:ext>
                  </a:extLst>
                </a:gridCol>
                <a:gridCol w="707746">
                  <a:extLst>
                    <a:ext uri="{9D8B030D-6E8A-4147-A177-3AD203B41FA5}">
                      <a16:colId xmlns:a16="http://schemas.microsoft.com/office/drawing/2014/main" val="1428639853"/>
                    </a:ext>
                  </a:extLst>
                </a:gridCol>
                <a:gridCol w="353873">
                  <a:extLst>
                    <a:ext uri="{9D8B030D-6E8A-4147-A177-3AD203B41FA5}">
                      <a16:colId xmlns:a16="http://schemas.microsoft.com/office/drawing/2014/main" val="4278957684"/>
                    </a:ext>
                  </a:extLst>
                </a:gridCol>
                <a:gridCol w="353873">
                  <a:extLst>
                    <a:ext uri="{9D8B030D-6E8A-4147-A177-3AD203B41FA5}">
                      <a16:colId xmlns:a16="http://schemas.microsoft.com/office/drawing/2014/main" val="2190186060"/>
                    </a:ext>
                  </a:extLst>
                </a:gridCol>
                <a:gridCol w="707746">
                  <a:extLst>
                    <a:ext uri="{9D8B030D-6E8A-4147-A177-3AD203B41FA5}">
                      <a16:colId xmlns:a16="http://schemas.microsoft.com/office/drawing/2014/main" val="1825111673"/>
                    </a:ext>
                  </a:extLst>
                </a:gridCol>
                <a:gridCol w="707746">
                  <a:extLst>
                    <a:ext uri="{9D8B030D-6E8A-4147-A177-3AD203B41FA5}">
                      <a16:colId xmlns:a16="http://schemas.microsoft.com/office/drawing/2014/main" val="694582632"/>
                    </a:ext>
                  </a:extLst>
                </a:gridCol>
                <a:gridCol w="707746">
                  <a:extLst>
                    <a:ext uri="{9D8B030D-6E8A-4147-A177-3AD203B41FA5}">
                      <a16:colId xmlns:a16="http://schemas.microsoft.com/office/drawing/2014/main" val="4133464379"/>
                    </a:ext>
                  </a:extLst>
                </a:gridCol>
                <a:gridCol w="707746">
                  <a:extLst>
                    <a:ext uri="{9D8B030D-6E8A-4147-A177-3AD203B41FA5}">
                      <a16:colId xmlns:a16="http://schemas.microsoft.com/office/drawing/2014/main" val="1087860610"/>
                    </a:ext>
                  </a:extLst>
                </a:gridCol>
                <a:gridCol w="707746">
                  <a:extLst>
                    <a:ext uri="{9D8B030D-6E8A-4147-A177-3AD203B41FA5}">
                      <a16:colId xmlns:a16="http://schemas.microsoft.com/office/drawing/2014/main" val="1774328462"/>
                    </a:ext>
                  </a:extLst>
                </a:gridCol>
                <a:gridCol w="707746">
                  <a:extLst>
                    <a:ext uri="{9D8B030D-6E8A-4147-A177-3AD203B41FA5}">
                      <a16:colId xmlns:a16="http://schemas.microsoft.com/office/drawing/2014/main" val="1552208753"/>
                    </a:ext>
                  </a:extLst>
                </a:gridCol>
                <a:gridCol w="707746">
                  <a:extLst>
                    <a:ext uri="{9D8B030D-6E8A-4147-A177-3AD203B41FA5}">
                      <a16:colId xmlns:a16="http://schemas.microsoft.com/office/drawing/2014/main" val="1332603828"/>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775391801"/>
                  </a:ext>
                </a:extLst>
              </a:tr>
              <a:tr h="370840">
                <a:tc>
                  <a:txBody>
                    <a:bodyPr/>
                    <a:lstStyle/>
                    <a:p>
                      <a:r>
                        <a:rPr lang="en-US" sz="1000"/>
                        <a:t>phlyinsurance</a:t>
                      </a:r>
                    </a:p>
                  </a:txBody>
                  <a:tcPr/>
                </a:tc>
                <a:tc>
                  <a:txBody>
                    <a:bodyPr/>
                    <a:lstStyle/>
                    <a:p>
                      <a:r>
                        <a:rPr lang="en-US" sz="1000"/>
                        <a:t>14</a:t>
                      </a:r>
                    </a:p>
                  </a:txBody>
                  <a:tcPr/>
                </a:tc>
                <a:tc>
                  <a:txBody>
                    <a:bodyPr/>
                    <a:lstStyle/>
                    <a:p>
                      <a:r>
                        <a:rPr lang="en-US" sz="1000"/>
                        <a:t>0.7072</a:t>
                      </a:r>
                    </a:p>
                  </a:txBody>
                  <a:tcPr/>
                </a:tc>
                <a:tc>
                  <a:txBody>
                    <a:bodyPr/>
                    <a:lstStyle/>
                    <a:p>
                      <a:r>
                        <a:rPr lang="en-US" sz="1000"/>
                        <a:t>27.71</a:t>
                      </a:r>
                    </a:p>
                  </a:txBody>
                  <a:tcPr/>
                </a:tc>
                <a:tc>
                  <a:txBody>
                    <a:bodyPr/>
                    <a:lstStyle/>
                    <a:p>
                      <a:r>
                        <a:rPr lang="en-US" sz="1000"/>
                        <a:t>0.21</a:t>
                      </a:r>
                    </a:p>
                  </a:txBody>
                  <a:tcPr/>
                </a:tc>
                <a:tc>
                  <a:txBody>
                    <a:bodyPr/>
                    <a:lstStyle/>
                    <a:p>
                      <a:r>
                        <a:rPr lang="en-US" sz="1000"/>
                        <a:t>273.21</a:t>
                      </a:r>
                    </a:p>
                  </a:txBody>
                  <a:tcPr/>
                </a:tc>
                <a:tc>
                  <a:txBody>
                    <a:bodyPr/>
                    <a:lstStyle/>
                    <a:p>
                      <a:r>
                        <a:rPr lang="en-US" sz="1000"/>
                        <a:t>228.29</a:t>
                      </a:r>
                    </a:p>
                  </a:txBody>
                  <a:tcPr/>
                </a:tc>
                <a:tc>
                  <a:txBody>
                    <a:bodyPr/>
                    <a:lstStyle/>
                    <a:p>
                      <a:r>
                        <a:rPr lang="en-US" sz="1000"/>
                        <a:t>159.71</a:t>
                      </a:r>
                    </a:p>
                  </a:txBody>
                  <a:tcPr/>
                </a:tc>
                <a:tc>
                  <a:txBody>
                    <a:bodyPr/>
                    <a:lstStyle/>
                    <a:p>
                      <a:r>
                        <a:rPr lang="en-US" sz="1000"/>
                        <a:t>159.50</a:t>
                      </a:r>
                    </a:p>
                  </a:txBody>
                  <a:tcPr/>
                </a:tc>
                <a:tc>
                  <a:txBody>
                    <a:bodyPr/>
                    <a:lstStyle/>
                    <a:p>
                      <a:r>
                        <a:rPr lang="en-US" sz="1000"/>
                        <a:t>3825</a:t>
                      </a:r>
                    </a:p>
                  </a:txBody>
                  <a:tcPr/>
                </a:tc>
                <a:tc>
                  <a:txBody>
                    <a:bodyPr/>
                    <a:lstStyle/>
                    <a:p>
                      <a:r>
                        <a:rPr lang="en-US" sz="1000"/>
                        <a:t>388</a:t>
                      </a:r>
                    </a:p>
                  </a:txBody>
                  <a:tcPr/>
                </a:tc>
                <a:tc>
                  <a:txBody>
                    <a:bodyPr/>
                    <a:lstStyle/>
                    <a:p>
                      <a:r>
                        <a:rPr lang="en-US" sz="1000"/>
                        <a:t>2236</a:t>
                      </a:r>
                    </a:p>
                  </a:txBody>
                  <a:tcPr/>
                </a:tc>
                <a:extLst>
                  <a:ext uri="{0D108BD9-81ED-4DB2-BD59-A6C34878D82A}">
                    <a16:rowId xmlns:a16="http://schemas.microsoft.com/office/drawing/2014/main" val="118586462"/>
                  </a:ext>
                </a:extLst>
              </a:tr>
            </a:tbl>
          </a:graphicData>
        </a:graphic>
      </p:graphicFrame>
      <p:sp>
        <p:nvSpPr>
          <p:cNvPr id="4" name="Text Placeholder 3">
            <a:extLst>
              <a:ext uri="{FF2B5EF4-FFF2-40B4-BE49-F238E27FC236}">
                <a16:creationId xmlns:a16="http://schemas.microsoft.com/office/drawing/2014/main" id="{20230941-1771-47EB-8F75-83AC4F5AD21F}"/>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7171899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A24FB-2816-428C-AC06-302B9635036D}"/>
              </a:ext>
            </a:extLst>
          </p:cNvPr>
          <p:cNvSpPr>
            <a:spLocks noGrp="1"/>
          </p:cNvSpPr>
          <p:nvPr>
            <p:ph type="title"/>
          </p:nvPr>
        </p:nvSpPr>
        <p:spPr/>
        <p:txBody>
          <a:bodyPr/>
          <a:lstStyle/>
          <a:p>
            <a:r>
              <a:rPr lang="en-US"/>
              <a:t>Instagram Stories Table  | Philadelphia Insurance - 1 of 5</a:t>
            </a:r>
          </a:p>
        </p:txBody>
      </p:sp>
      <p:graphicFrame>
        <p:nvGraphicFramePr>
          <p:cNvPr id="5" name="Table Placeholder 4">
            <a:extLst>
              <a:ext uri="{FF2B5EF4-FFF2-40B4-BE49-F238E27FC236}">
                <a16:creationId xmlns:a16="http://schemas.microsoft.com/office/drawing/2014/main" id="{95A70B81-9F7F-4625-B1A8-58BF3158E8F5}"/>
              </a:ext>
            </a:extLst>
          </p:cNvPr>
          <p:cNvGraphicFramePr>
            <a:graphicFrameLocks noGrp="1"/>
          </p:cNvGraphicFramePr>
          <p:nvPr>
            <p:ph type="tbl" sz="quarter" idx="13"/>
            <p:extLst>
              <p:ext uri="{D42A27DB-BD31-4B8C-83A1-F6EECF244321}">
                <p14:modId xmlns:p14="http://schemas.microsoft.com/office/powerpoint/2010/main" val="3703577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67196100"/>
                    </a:ext>
                  </a:extLst>
                </a:gridCol>
                <a:gridCol w="1316736">
                  <a:extLst>
                    <a:ext uri="{9D8B030D-6E8A-4147-A177-3AD203B41FA5}">
                      <a16:colId xmlns:a16="http://schemas.microsoft.com/office/drawing/2014/main" val="660193022"/>
                    </a:ext>
                  </a:extLst>
                </a:gridCol>
                <a:gridCol w="658368">
                  <a:extLst>
                    <a:ext uri="{9D8B030D-6E8A-4147-A177-3AD203B41FA5}">
                      <a16:colId xmlns:a16="http://schemas.microsoft.com/office/drawing/2014/main" val="2527014339"/>
                    </a:ext>
                  </a:extLst>
                </a:gridCol>
                <a:gridCol w="658368">
                  <a:extLst>
                    <a:ext uri="{9D8B030D-6E8A-4147-A177-3AD203B41FA5}">
                      <a16:colId xmlns:a16="http://schemas.microsoft.com/office/drawing/2014/main" val="1103396577"/>
                    </a:ext>
                  </a:extLst>
                </a:gridCol>
                <a:gridCol w="658368">
                  <a:extLst>
                    <a:ext uri="{9D8B030D-6E8A-4147-A177-3AD203B41FA5}">
                      <a16:colId xmlns:a16="http://schemas.microsoft.com/office/drawing/2014/main" val="1604736821"/>
                    </a:ext>
                  </a:extLst>
                </a:gridCol>
                <a:gridCol w="658368">
                  <a:extLst>
                    <a:ext uri="{9D8B030D-6E8A-4147-A177-3AD203B41FA5}">
                      <a16:colId xmlns:a16="http://schemas.microsoft.com/office/drawing/2014/main" val="1131901930"/>
                    </a:ext>
                  </a:extLst>
                </a:gridCol>
                <a:gridCol w="658368">
                  <a:extLst>
                    <a:ext uri="{9D8B030D-6E8A-4147-A177-3AD203B41FA5}">
                      <a16:colId xmlns:a16="http://schemas.microsoft.com/office/drawing/2014/main" val="3009587683"/>
                    </a:ext>
                  </a:extLst>
                </a:gridCol>
                <a:gridCol w="658368">
                  <a:extLst>
                    <a:ext uri="{9D8B030D-6E8A-4147-A177-3AD203B41FA5}">
                      <a16:colId xmlns:a16="http://schemas.microsoft.com/office/drawing/2014/main" val="3977146758"/>
                    </a:ext>
                  </a:extLst>
                </a:gridCol>
                <a:gridCol w="658368">
                  <a:extLst>
                    <a:ext uri="{9D8B030D-6E8A-4147-A177-3AD203B41FA5}">
                      <a16:colId xmlns:a16="http://schemas.microsoft.com/office/drawing/2014/main" val="95677029"/>
                    </a:ext>
                  </a:extLst>
                </a:gridCol>
                <a:gridCol w="658368">
                  <a:extLst>
                    <a:ext uri="{9D8B030D-6E8A-4147-A177-3AD203B41FA5}">
                      <a16:colId xmlns:a16="http://schemas.microsoft.com/office/drawing/2014/main" val="1687674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7880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- 2019-10-30 16:00:20</a:t>
                      </a:r>
                      <a:r>
                        <a:rPr kumimoji="0" lang="en-US" sz="1000" b="0" i="0" u="none" strike="noStrike" kern="1200" cap="none" spc="0" normalizeH="0" baseline="0" noProof="0">
                          <a:ln>
                            <a:noFill/>
                          </a:ln>
                          <a:solidFill>
                            <a:prstClr val="black"/>
                          </a:solidFill>
                          <a:effectLst/>
                          <a:uLnTx/>
                          <a:uFillTx/>
                          <a:latin typeface="+mn-lt"/>
                          <a:ea typeface="+mn-ea"/>
                          <a:cs typeface="+mn-cs"/>
                        </a:rPr>
                        <a:t>
 CONTEST CLOSES AT MIDNIGHT  DON’T FORGET TO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https://scontent.xx.fbcdn.net/v/t51.12442-15/73512812_2503621366382981_2812656258089358398_n.jpg?_nc_cat=109&amp;_nc_oc=AQm3jq1K2LepjAK6yx0FPUHLSggTJ_mB71gxPGUzxg4wFhnT_qnTMp1LDxIsbIah_9s&amp;_nc_ht=scontent.xx&amp;oh=61f4761d19787848cd13a7b4f3d0d581&amp;oe=5E4F770B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10/31/2019 15:30:20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65869303"/>
                  </a:ext>
                </a:extLst>
              </a:tr>
            </a:tbl>
          </a:graphicData>
        </a:graphic>
      </p:graphicFrame>
      <p:sp>
        <p:nvSpPr>
          <p:cNvPr id="4" name="Text Placeholder 3">
            <a:extLst>
              <a:ext uri="{FF2B5EF4-FFF2-40B4-BE49-F238E27FC236}">
                <a16:creationId xmlns:a16="http://schemas.microsoft.com/office/drawing/2014/main" id="{0AFE4DFD-3608-4613-89D7-A3486BACB46D}"/>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1200387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89F03-AFAC-4A96-9D6B-3976FE69080E}"/>
              </a:ext>
            </a:extLst>
          </p:cNvPr>
          <p:cNvSpPr>
            <a:spLocks noGrp="1"/>
          </p:cNvSpPr>
          <p:nvPr>
            <p:ph type="title"/>
          </p:nvPr>
        </p:nvSpPr>
        <p:spPr/>
        <p:txBody>
          <a:bodyPr/>
          <a:lstStyle/>
          <a:p>
            <a:r>
              <a:rPr lang="en-US"/>
              <a:t>Instagram Stories Table  | Philadelphia Insurance - 2 of 5</a:t>
            </a:r>
          </a:p>
        </p:txBody>
      </p:sp>
      <p:graphicFrame>
        <p:nvGraphicFramePr>
          <p:cNvPr id="5" name="Table Placeholder 4">
            <a:extLst>
              <a:ext uri="{FF2B5EF4-FFF2-40B4-BE49-F238E27FC236}">
                <a16:creationId xmlns:a16="http://schemas.microsoft.com/office/drawing/2014/main" id="{60792179-39F3-42E1-9813-D8BD5B70D6A7}"/>
              </a:ext>
            </a:extLst>
          </p:cNvPr>
          <p:cNvGraphicFramePr>
            <a:graphicFrameLocks noGrp="1"/>
          </p:cNvGraphicFramePr>
          <p:nvPr>
            <p:ph type="tbl" sz="quarter" idx="13"/>
            <p:extLst>
              <p:ext uri="{D42A27DB-BD31-4B8C-83A1-F6EECF244321}">
                <p14:modId xmlns:p14="http://schemas.microsoft.com/office/powerpoint/2010/main" val="2093155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53008249"/>
                    </a:ext>
                  </a:extLst>
                </a:gridCol>
                <a:gridCol w="1316736">
                  <a:extLst>
                    <a:ext uri="{9D8B030D-6E8A-4147-A177-3AD203B41FA5}">
                      <a16:colId xmlns:a16="http://schemas.microsoft.com/office/drawing/2014/main" val="99815774"/>
                    </a:ext>
                  </a:extLst>
                </a:gridCol>
                <a:gridCol w="658368">
                  <a:extLst>
                    <a:ext uri="{9D8B030D-6E8A-4147-A177-3AD203B41FA5}">
                      <a16:colId xmlns:a16="http://schemas.microsoft.com/office/drawing/2014/main" val="4080147609"/>
                    </a:ext>
                  </a:extLst>
                </a:gridCol>
                <a:gridCol w="658368">
                  <a:extLst>
                    <a:ext uri="{9D8B030D-6E8A-4147-A177-3AD203B41FA5}">
                      <a16:colId xmlns:a16="http://schemas.microsoft.com/office/drawing/2014/main" val="2965755698"/>
                    </a:ext>
                  </a:extLst>
                </a:gridCol>
                <a:gridCol w="658368">
                  <a:extLst>
                    <a:ext uri="{9D8B030D-6E8A-4147-A177-3AD203B41FA5}">
                      <a16:colId xmlns:a16="http://schemas.microsoft.com/office/drawing/2014/main" val="299748774"/>
                    </a:ext>
                  </a:extLst>
                </a:gridCol>
                <a:gridCol w="658368">
                  <a:extLst>
                    <a:ext uri="{9D8B030D-6E8A-4147-A177-3AD203B41FA5}">
                      <a16:colId xmlns:a16="http://schemas.microsoft.com/office/drawing/2014/main" val="3904276282"/>
                    </a:ext>
                  </a:extLst>
                </a:gridCol>
                <a:gridCol w="658368">
                  <a:extLst>
                    <a:ext uri="{9D8B030D-6E8A-4147-A177-3AD203B41FA5}">
                      <a16:colId xmlns:a16="http://schemas.microsoft.com/office/drawing/2014/main" val="416546749"/>
                    </a:ext>
                  </a:extLst>
                </a:gridCol>
                <a:gridCol w="658368">
                  <a:extLst>
                    <a:ext uri="{9D8B030D-6E8A-4147-A177-3AD203B41FA5}">
                      <a16:colId xmlns:a16="http://schemas.microsoft.com/office/drawing/2014/main" val="104869203"/>
                    </a:ext>
                  </a:extLst>
                </a:gridCol>
                <a:gridCol w="658368">
                  <a:extLst>
                    <a:ext uri="{9D8B030D-6E8A-4147-A177-3AD203B41FA5}">
                      <a16:colId xmlns:a16="http://schemas.microsoft.com/office/drawing/2014/main" val="3476853660"/>
                    </a:ext>
                  </a:extLst>
                </a:gridCol>
                <a:gridCol w="658368">
                  <a:extLst>
                    <a:ext uri="{9D8B030D-6E8A-4147-A177-3AD203B41FA5}">
                      <a16:colId xmlns:a16="http://schemas.microsoft.com/office/drawing/2014/main" val="2418853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913516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- 2019-10-28 16:23:04</a:t>
                      </a:r>
                      <a:r>
                        <a:rPr kumimoji="0" lang="en-US" sz="1000" b="0" i="0" u="none" strike="noStrike" kern="1200" cap="none" spc="0" normalizeH="0" baseline="0" noProof="0">
                          <a:ln>
                            <a:noFill/>
                          </a:ln>
                          <a:solidFill>
                            <a:prstClr val="black"/>
                          </a:solidFill>
                          <a:effectLst/>
                          <a:uLnTx/>
                          <a:uFillTx/>
                          <a:latin typeface="+mn-lt"/>
                          <a:ea typeface="+mn-ea"/>
                          <a:cs typeface="+mn-cs"/>
                        </a:rPr>
                        <a:t>
 #chemocaps #diy #breastcancerawareness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https://scontent.xx.fbcdn.net/v/t51.12442-15/73321518_1798807266930653_492977958121096422_n.jpg?_nc_cat=104&amp;_nc_oc=AQmQJUF8fbzGusMIMx9eNsgjpzwd2KFs7jyOTUaJ8twAhC4oS_OzYO-GR0g0jdR4ajY&amp;_nc_ht=scontent.xx&amp;oh=a7866740a041cc1534cd1f6876c56c04&amp;oe=5E620E55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10/29/2019 16:00:24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91535757"/>
                  </a:ext>
                </a:extLst>
              </a:tr>
            </a:tbl>
          </a:graphicData>
        </a:graphic>
      </p:graphicFrame>
      <p:sp>
        <p:nvSpPr>
          <p:cNvPr id="4" name="Text Placeholder 3">
            <a:extLst>
              <a:ext uri="{FF2B5EF4-FFF2-40B4-BE49-F238E27FC236}">
                <a16:creationId xmlns:a16="http://schemas.microsoft.com/office/drawing/2014/main" id="{DF18AB43-7F0D-4A96-AC85-33635157AB96}"/>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8379630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CF34E-31D6-4474-9AB5-CBF0B6E5444D}"/>
              </a:ext>
            </a:extLst>
          </p:cNvPr>
          <p:cNvSpPr>
            <a:spLocks noGrp="1"/>
          </p:cNvSpPr>
          <p:nvPr>
            <p:ph type="title"/>
          </p:nvPr>
        </p:nvSpPr>
        <p:spPr/>
        <p:txBody>
          <a:bodyPr/>
          <a:lstStyle/>
          <a:p>
            <a:r>
              <a:rPr lang="en-US"/>
              <a:t>Instagram Stories Table  | Philadelphia Insurance - 3 of 5</a:t>
            </a:r>
          </a:p>
        </p:txBody>
      </p:sp>
      <p:graphicFrame>
        <p:nvGraphicFramePr>
          <p:cNvPr id="5" name="Table Placeholder 4">
            <a:extLst>
              <a:ext uri="{FF2B5EF4-FFF2-40B4-BE49-F238E27FC236}">
                <a16:creationId xmlns:a16="http://schemas.microsoft.com/office/drawing/2014/main" id="{B70A8E28-C36D-4FBB-9948-D36223484693}"/>
              </a:ext>
            </a:extLst>
          </p:cNvPr>
          <p:cNvGraphicFramePr>
            <a:graphicFrameLocks noGrp="1"/>
          </p:cNvGraphicFramePr>
          <p:nvPr>
            <p:ph type="tbl" sz="quarter" idx="13"/>
            <p:extLst>
              <p:ext uri="{D42A27DB-BD31-4B8C-83A1-F6EECF244321}">
                <p14:modId xmlns:p14="http://schemas.microsoft.com/office/powerpoint/2010/main" val="499709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21131167"/>
                    </a:ext>
                  </a:extLst>
                </a:gridCol>
                <a:gridCol w="1316736">
                  <a:extLst>
                    <a:ext uri="{9D8B030D-6E8A-4147-A177-3AD203B41FA5}">
                      <a16:colId xmlns:a16="http://schemas.microsoft.com/office/drawing/2014/main" val="1887347815"/>
                    </a:ext>
                  </a:extLst>
                </a:gridCol>
                <a:gridCol w="658368">
                  <a:extLst>
                    <a:ext uri="{9D8B030D-6E8A-4147-A177-3AD203B41FA5}">
                      <a16:colId xmlns:a16="http://schemas.microsoft.com/office/drawing/2014/main" val="2630966833"/>
                    </a:ext>
                  </a:extLst>
                </a:gridCol>
                <a:gridCol w="658368">
                  <a:extLst>
                    <a:ext uri="{9D8B030D-6E8A-4147-A177-3AD203B41FA5}">
                      <a16:colId xmlns:a16="http://schemas.microsoft.com/office/drawing/2014/main" val="3115847350"/>
                    </a:ext>
                  </a:extLst>
                </a:gridCol>
                <a:gridCol w="658368">
                  <a:extLst>
                    <a:ext uri="{9D8B030D-6E8A-4147-A177-3AD203B41FA5}">
                      <a16:colId xmlns:a16="http://schemas.microsoft.com/office/drawing/2014/main" val="2790666127"/>
                    </a:ext>
                  </a:extLst>
                </a:gridCol>
                <a:gridCol w="658368">
                  <a:extLst>
                    <a:ext uri="{9D8B030D-6E8A-4147-A177-3AD203B41FA5}">
                      <a16:colId xmlns:a16="http://schemas.microsoft.com/office/drawing/2014/main" val="2346345016"/>
                    </a:ext>
                  </a:extLst>
                </a:gridCol>
                <a:gridCol w="658368">
                  <a:extLst>
                    <a:ext uri="{9D8B030D-6E8A-4147-A177-3AD203B41FA5}">
                      <a16:colId xmlns:a16="http://schemas.microsoft.com/office/drawing/2014/main" val="1067730810"/>
                    </a:ext>
                  </a:extLst>
                </a:gridCol>
                <a:gridCol w="658368">
                  <a:extLst>
                    <a:ext uri="{9D8B030D-6E8A-4147-A177-3AD203B41FA5}">
                      <a16:colId xmlns:a16="http://schemas.microsoft.com/office/drawing/2014/main" val="2826134465"/>
                    </a:ext>
                  </a:extLst>
                </a:gridCol>
                <a:gridCol w="658368">
                  <a:extLst>
                    <a:ext uri="{9D8B030D-6E8A-4147-A177-3AD203B41FA5}">
                      <a16:colId xmlns:a16="http://schemas.microsoft.com/office/drawing/2014/main" val="3735067911"/>
                    </a:ext>
                  </a:extLst>
                </a:gridCol>
                <a:gridCol w="658368">
                  <a:extLst>
                    <a:ext uri="{9D8B030D-6E8A-4147-A177-3AD203B41FA5}">
                      <a16:colId xmlns:a16="http://schemas.microsoft.com/office/drawing/2014/main" val="4241687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173545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- 2019-10-28 16:09:57</a:t>
                      </a:r>
                      <a:r>
                        <a:rPr kumimoji="0" lang="en-US" sz="1000" b="0" i="0" u="none" strike="noStrike" kern="1200" cap="none" spc="0" normalizeH="0" baseline="0" noProof="0">
                          <a:ln>
                            <a:noFill/>
                          </a:ln>
                          <a:solidFill>
                            <a:prstClr val="black"/>
                          </a:solidFill>
                          <a:effectLst/>
                          <a:uLnTx/>
                          <a:uFillTx/>
                          <a:latin typeface="+mn-lt"/>
                          <a:ea typeface="+mn-ea"/>
                          <a:cs typeface="+mn-cs"/>
                        </a:rPr>
                        <a:t>
 #TEAMPHLY All #chemocaps are being donated to @acsphiladelphia Hope Lodge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https://scontent.xx.fbcdn.net/v/t51.12442-15/72404517_179496133206697_5076465862324660472_n.jpg?_nc_cat=110&amp;_nc_oc=AQl9kkewTez1_1IOrQ15dWJe4EVdBwXpdUiSOKEV1zmMwlcTOgyVLJfs8H5BCoF6L-E&amp;_nc_ht=scontent.xx&amp;oh=a8b29514129bd310bb6a0c8532d17fa4&amp;oe=5E507914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10/29/2019 16:00:24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74709167"/>
                  </a:ext>
                </a:extLst>
              </a:tr>
            </a:tbl>
          </a:graphicData>
        </a:graphic>
      </p:graphicFrame>
      <p:sp>
        <p:nvSpPr>
          <p:cNvPr id="4" name="Text Placeholder 3">
            <a:extLst>
              <a:ext uri="{FF2B5EF4-FFF2-40B4-BE49-F238E27FC236}">
                <a16:creationId xmlns:a16="http://schemas.microsoft.com/office/drawing/2014/main" id="{510376FC-8D68-466F-B57A-02120BBB96DC}"/>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5032878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76C14-953A-4458-BE58-15E32376A5A5}"/>
              </a:ext>
            </a:extLst>
          </p:cNvPr>
          <p:cNvSpPr>
            <a:spLocks noGrp="1"/>
          </p:cNvSpPr>
          <p:nvPr>
            <p:ph type="title"/>
          </p:nvPr>
        </p:nvSpPr>
        <p:spPr/>
        <p:txBody>
          <a:bodyPr/>
          <a:lstStyle/>
          <a:p>
            <a:r>
              <a:rPr lang="en-US"/>
              <a:t>Instagram Stories Table  | Philadelphia Insurance - 4 of 5</a:t>
            </a:r>
          </a:p>
        </p:txBody>
      </p:sp>
      <p:graphicFrame>
        <p:nvGraphicFramePr>
          <p:cNvPr id="5" name="Table Placeholder 4">
            <a:extLst>
              <a:ext uri="{FF2B5EF4-FFF2-40B4-BE49-F238E27FC236}">
                <a16:creationId xmlns:a16="http://schemas.microsoft.com/office/drawing/2014/main" id="{84BFD3E5-30FA-453C-AFA1-CA5FAF920533}"/>
              </a:ext>
            </a:extLst>
          </p:cNvPr>
          <p:cNvGraphicFramePr>
            <a:graphicFrameLocks noGrp="1"/>
          </p:cNvGraphicFramePr>
          <p:nvPr>
            <p:ph type="tbl" sz="quarter" idx="13"/>
            <p:extLst>
              <p:ext uri="{D42A27DB-BD31-4B8C-83A1-F6EECF244321}">
                <p14:modId xmlns:p14="http://schemas.microsoft.com/office/powerpoint/2010/main" val="4088882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11798560"/>
                    </a:ext>
                  </a:extLst>
                </a:gridCol>
                <a:gridCol w="1316736">
                  <a:extLst>
                    <a:ext uri="{9D8B030D-6E8A-4147-A177-3AD203B41FA5}">
                      <a16:colId xmlns:a16="http://schemas.microsoft.com/office/drawing/2014/main" val="1524249012"/>
                    </a:ext>
                  </a:extLst>
                </a:gridCol>
                <a:gridCol w="658368">
                  <a:extLst>
                    <a:ext uri="{9D8B030D-6E8A-4147-A177-3AD203B41FA5}">
                      <a16:colId xmlns:a16="http://schemas.microsoft.com/office/drawing/2014/main" val="201937879"/>
                    </a:ext>
                  </a:extLst>
                </a:gridCol>
                <a:gridCol w="658368">
                  <a:extLst>
                    <a:ext uri="{9D8B030D-6E8A-4147-A177-3AD203B41FA5}">
                      <a16:colId xmlns:a16="http://schemas.microsoft.com/office/drawing/2014/main" val="1661209425"/>
                    </a:ext>
                  </a:extLst>
                </a:gridCol>
                <a:gridCol w="658368">
                  <a:extLst>
                    <a:ext uri="{9D8B030D-6E8A-4147-A177-3AD203B41FA5}">
                      <a16:colId xmlns:a16="http://schemas.microsoft.com/office/drawing/2014/main" val="1065060013"/>
                    </a:ext>
                  </a:extLst>
                </a:gridCol>
                <a:gridCol w="658368">
                  <a:extLst>
                    <a:ext uri="{9D8B030D-6E8A-4147-A177-3AD203B41FA5}">
                      <a16:colId xmlns:a16="http://schemas.microsoft.com/office/drawing/2014/main" val="1876084959"/>
                    </a:ext>
                  </a:extLst>
                </a:gridCol>
                <a:gridCol w="658368">
                  <a:extLst>
                    <a:ext uri="{9D8B030D-6E8A-4147-A177-3AD203B41FA5}">
                      <a16:colId xmlns:a16="http://schemas.microsoft.com/office/drawing/2014/main" val="1014980615"/>
                    </a:ext>
                  </a:extLst>
                </a:gridCol>
                <a:gridCol w="658368">
                  <a:extLst>
                    <a:ext uri="{9D8B030D-6E8A-4147-A177-3AD203B41FA5}">
                      <a16:colId xmlns:a16="http://schemas.microsoft.com/office/drawing/2014/main" val="2955096072"/>
                    </a:ext>
                  </a:extLst>
                </a:gridCol>
                <a:gridCol w="658368">
                  <a:extLst>
                    <a:ext uri="{9D8B030D-6E8A-4147-A177-3AD203B41FA5}">
                      <a16:colId xmlns:a16="http://schemas.microsoft.com/office/drawing/2014/main" val="307507999"/>
                    </a:ext>
                  </a:extLst>
                </a:gridCol>
                <a:gridCol w="658368">
                  <a:extLst>
                    <a:ext uri="{9D8B030D-6E8A-4147-A177-3AD203B41FA5}">
                      <a16:colId xmlns:a16="http://schemas.microsoft.com/office/drawing/2014/main" val="1501678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331024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- 2019-10-28 16:02:29</a:t>
                      </a:r>
                      <a:r>
                        <a:rPr kumimoji="0" lang="en-US" sz="1000" b="0" i="0" u="none" strike="noStrike" kern="1200" cap="none" spc="0" normalizeH="0" baseline="0" noProof="0">
                          <a:ln>
                            <a:noFill/>
                          </a:ln>
                          <a:solidFill>
                            <a:prstClr val="black"/>
                          </a:solidFill>
                          <a:effectLst/>
                          <a:uLnTx/>
                          <a:uFillTx/>
                          <a:latin typeface="+mn-lt"/>
                          <a:ea typeface="+mn-ea"/>
                          <a:cs typeface="+mn-cs"/>
                        </a:rPr>
                        <a:t>
 To show our #support, we created handmade #chemocaps for #cancer patients #breastcancerawareness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https://scontent.xx.fbcdn.net/v/t51.12442-15/76960938_180419609752992_7504501914756658795_n.jpg?_nc_cat=101&amp;_nc_oc=AQmQTf7lWvTldICDCObaihBhAJ0ZUK1ED5tPBR5EctD3DXsqn6-7lgG7bNQxx4BC9Qw&amp;_nc_ht=scontent.xx&amp;oh=9f91dfc07000257f0258b4db01bd0b9c&amp;oe=5E513F64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10/29/2019 16:00:24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1562815340"/>
                  </a:ext>
                </a:extLst>
              </a:tr>
            </a:tbl>
          </a:graphicData>
        </a:graphic>
      </p:graphicFrame>
      <p:sp>
        <p:nvSpPr>
          <p:cNvPr id="4" name="Text Placeholder 3">
            <a:extLst>
              <a:ext uri="{FF2B5EF4-FFF2-40B4-BE49-F238E27FC236}">
                <a16:creationId xmlns:a16="http://schemas.microsoft.com/office/drawing/2014/main" id="{B1852A5B-6685-474E-8A79-E18164876FDB}"/>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41276449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2D926-8CE0-494D-A5F5-7C6B0D553715}"/>
              </a:ext>
            </a:extLst>
          </p:cNvPr>
          <p:cNvSpPr>
            <a:spLocks noGrp="1"/>
          </p:cNvSpPr>
          <p:nvPr>
            <p:ph type="title"/>
          </p:nvPr>
        </p:nvSpPr>
        <p:spPr/>
        <p:txBody>
          <a:bodyPr/>
          <a:lstStyle/>
          <a:p>
            <a:r>
              <a:rPr lang="en-US"/>
              <a:t>Instagram Stories Table  | Philadelphia Insurance - 5 of 5</a:t>
            </a:r>
          </a:p>
        </p:txBody>
      </p:sp>
      <p:graphicFrame>
        <p:nvGraphicFramePr>
          <p:cNvPr id="5" name="Table Placeholder 4">
            <a:extLst>
              <a:ext uri="{FF2B5EF4-FFF2-40B4-BE49-F238E27FC236}">
                <a16:creationId xmlns:a16="http://schemas.microsoft.com/office/drawing/2014/main" id="{F61F6BA1-E55D-4631-9B56-EDDD3A713BE6}"/>
              </a:ext>
            </a:extLst>
          </p:cNvPr>
          <p:cNvGraphicFramePr>
            <a:graphicFrameLocks noGrp="1"/>
          </p:cNvGraphicFramePr>
          <p:nvPr>
            <p:ph type="tbl" sz="quarter" idx="13"/>
            <p:extLst>
              <p:ext uri="{D42A27DB-BD31-4B8C-83A1-F6EECF244321}">
                <p14:modId xmlns:p14="http://schemas.microsoft.com/office/powerpoint/2010/main" val="2563349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70401737"/>
                    </a:ext>
                  </a:extLst>
                </a:gridCol>
                <a:gridCol w="1316736">
                  <a:extLst>
                    <a:ext uri="{9D8B030D-6E8A-4147-A177-3AD203B41FA5}">
                      <a16:colId xmlns:a16="http://schemas.microsoft.com/office/drawing/2014/main" val="1469883634"/>
                    </a:ext>
                  </a:extLst>
                </a:gridCol>
                <a:gridCol w="658368">
                  <a:extLst>
                    <a:ext uri="{9D8B030D-6E8A-4147-A177-3AD203B41FA5}">
                      <a16:colId xmlns:a16="http://schemas.microsoft.com/office/drawing/2014/main" val="1833445855"/>
                    </a:ext>
                  </a:extLst>
                </a:gridCol>
                <a:gridCol w="658368">
                  <a:extLst>
                    <a:ext uri="{9D8B030D-6E8A-4147-A177-3AD203B41FA5}">
                      <a16:colId xmlns:a16="http://schemas.microsoft.com/office/drawing/2014/main" val="382331852"/>
                    </a:ext>
                  </a:extLst>
                </a:gridCol>
                <a:gridCol w="658368">
                  <a:extLst>
                    <a:ext uri="{9D8B030D-6E8A-4147-A177-3AD203B41FA5}">
                      <a16:colId xmlns:a16="http://schemas.microsoft.com/office/drawing/2014/main" val="1439799094"/>
                    </a:ext>
                  </a:extLst>
                </a:gridCol>
                <a:gridCol w="658368">
                  <a:extLst>
                    <a:ext uri="{9D8B030D-6E8A-4147-A177-3AD203B41FA5}">
                      <a16:colId xmlns:a16="http://schemas.microsoft.com/office/drawing/2014/main" val="3385148811"/>
                    </a:ext>
                  </a:extLst>
                </a:gridCol>
                <a:gridCol w="658368">
                  <a:extLst>
                    <a:ext uri="{9D8B030D-6E8A-4147-A177-3AD203B41FA5}">
                      <a16:colId xmlns:a16="http://schemas.microsoft.com/office/drawing/2014/main" val="3278078314"/>
                    </a:ext>
                  </a:extLst>
                </a:gridCol>
                <a:gridCol w="658368">
                  <a:extLst>
                    <a:ext uri="{9D8B030D-6E8A-4147-A177-3AD203B41FA5}">
                      <a16:colId xmlns:a16="http://schemas.microsoft.com/office/drawing/2014/main" val="2276706424"/>
                    </a:ext>
                  </a:extLst>
                </a:gridCol>
                <a:gridCol w="658368">
                  <a:extLst>
                    <a:ext uri="{9D8B030D-6E8A-4147-A177-3AD203B41FA5}">
                      <a16:colId xmlns:a16="http://schemas.microsoft.com/office/drawing/2014/main" val="2109900696"/>
                    </a:ext>
                  </a:extLst>
                </a:gridCol>
                <a:gridCol w="658368">
                  <a:extLst>
                    <a:ext uri="{9D8B030D-6E8A-4147-A177-3AD203B41FA5}">
                      <a16:colId xmlns:a16="http://schemas.microsoft.com/office/drawing/2014/main" val="3912091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067640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- 2019-10-28 15:56:18</a:t>
                      </a:r>
                      <a:r>
                        <a:rPr kumimoji="0" lang="en-US" sz="1000" b="0" i="0" u="none" strike="noStrike" kern="1200" cap="none" spc="0" normalizeH="0" baseline="0" noProof="0">
                          <a:ln>
                            <a:noFill/>
                          </a:ln>
                          <a:solidFill>
                            <a:prstClr val="black"/>
                          </a:solidFill>
                          <a:effectLst/>
                          <a:uLnTx/>
                          <a:uFillTx/>
                          <a:latin typeface="+mn-lt"/>
                          <a:ea typeface="+mn-ea"/>
                          <a:cs typeface="+mn-cs"/>
                        </a:rPr>
                        <a:t>
 Did you know October is #breastcancerawarenessmonth?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https://scontent.xx.fbcdn.net/v/t51.12442-15/75259582_497382377657734_4669181494427866542_n.jpg?_nc_cat=101&amp;_nc_oc=AQnsbXMO2lR8DuPx9AiX9t7NbwuEdlg3wC-WKIEh9G7rkNvYmw_HVqqGnVftS4NcA1E&amp;_nc_ht=scontent.xx&amp;oh=3cd27ef931c5456a658c8370991f3a28&amp;oe=5E62669D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10/29/2019 15:30:22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785001449"/>
                  </a:ext>
                </a:extLst>
              </a:tr>
            </a:tbl>
          </a:graphicData>
        </a:graphic>
      </p:graphicFrame>
      <p:sp>
        <p:nvSpPr>
          <p:cNvPr id="4" name="Text Placeholder 3">
            <a:extLst>
              <a:ext uri="{FF2B5EF4-FFF2-40B4-BE49-F238E27FC236}">
                <a16:creationId xmlns:a16="http://schemas.microsoft.com/office/drawing/2014/main" id="{E69C4C35-72BF-40FD-AA36-CD0DB69FFA67}"/>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57157480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1742</Words>
  <Application>Microsoft Office PowerPoint</Application>
  <PresentationFormat>On-screen Show (4:3)</PresentationFormat>
  <Paragraphs>622</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Facebook Impressions | Philadelphia Insurance</vt:lpstr>
      <vt:lpstr>Facebook Own Posts Table | Philadelphia Insurance</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PHLY Twitter Mentions | Philadelphia Insurance</vt:lpstr>
      <vt:lpstr>Twitter Key Influencers | Philadelphia Insurance</vt:lpstr>
      <vt:lpstr>Twitter Own and Retweeted Tweets Table | Philadelphia Insurance - 1 of 2</vt:lpstr>
      <vt:lpstr>Twitter Own and Retweeted Tweets Table | Philadelphia Insurance - 2 of 2</vt:lpstr>
      <vt:lpstr>LinkedIn Key Metrics Table | Philadelphia Insurance</vt:lpstr>
      <vt:lpstr>LinkedIn LinkedIn Followers Change | Philadelphia Insurance</vt:lpstr>
      <vt:lpstr>LinkedIn Average Interactions Per LinkedIn Update | Philadelphia Insurance</vt:lpstr>
      <vt:lpstr>LinkedIn Posts Table | Philadelphia Insurance - 1 of 5</vt:lpstr>
      <vt:lpstr>LinkedIn Posts Table | Philadelphia Insurance - 2 of 5</vt:lpstr>
      <vt:lpstr>LinkedIn Posts Table | Philadelphia Insurance - 3 of 5</vt:lpstr>
      <vt:lpstr>LinkedIn Posts Table | Philadelphia Insurance - 4 of 5</vt:lpstr>
      <vt:lpstr>LinkedIn Posts Table | Philadelphia Insurance - 5 of 5</vt:lpstr>
      <vt:lpstr>Instagram Key Metrics Table | Philadelphia Insurance</vt:lpstr>
      <vt:lpstr>Instagram Instagram Followers Change | Philadelphia Insurance</vt:lpstr>
      <vt:lpstr>Instagram Average Interactions Per Instagram Post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5</vt:lpstr>
      <vt:lpstr>Instagram Stories Table  | Philadelphia Insurance - 2 of 5</vt:lpstr>
      <vt:lpstr>Instagram Stories Table  | Philadelphia Insurance - 3 of 5</vt:lpstr>
      <vt:lpstr>Instagram Stories Table  | Philadelphia Insurance - 4 of 5</vt:lpstr>
      <vt:lpstr>Instagram Stories Table  | Philadelphia Insurance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2019-11-13T21:54:33Z</dcterms:created>
  <dcterms:modified xsi:type="dcterms:W3CDTF">2019-11-13T21:55:29Z</dcterms:modified>
</cp:coreProperties>
</file>