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43739</c:v>
                </c:pt>
              </c:numCache>
            </c:numRef>
          </c:cat>
          <c:val>
            <c:numRef>
              <c:f>Sheet1!$B$2</c:f>
              <c:numCache>
                <c:formatCode>General</c:formatCode>
                <c:ptCount val="1"/>
                <c:pt idx="0">
                  <c:v>318</c:v>
                </c:pt>
              </c:numCache>
            </c:numRef>
          </c:val>
          <c:extLst>
            <c:ext xmlns:c16="http://schemas.microsoft.com/office/drawing/2014/chart" uri="{C3380CC4-5D6E-409C-BE32-E72D297353CC}">
              <c16:uniqueId val="{00000000-80AC-406F-8A59-091987F8936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43739</c:v>
                </c:pt>
              </c:numCache>
            </c:numRef>
          </c:cat>
          <c:val>
            <c:numRef>
              <c:f>Sheet1!$C$2</c:f>
              <c:numCache>
                <c:formatCode>General</c:formatCode>
                <c:ptCount val="1"/>
                <c:pt idx="0">
                  <c:v>257</c:v>
                </c:pt>
              </c:numCache>
            </c:numRef>
          </c:val>
          <c:extLst>
            <c:ext xmlns:c16="http://schemas.microsoft.com/office/drawing/2014/chart" uri="{C3380CC4-5D6E-409C-BE32-E72D297353CC}">
              <c16:uniqueId val="{00000001-80AC-406F-8A59-091987F8936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43739</c:v>
                </c:pt>
              </c:numCache>
            </c:numRef>
          </c:cat>
          <c:val>
            <c:numRef>
              <c:f>Sheet1!$D$2</c:f>
              <c:numCache>
                <c:formatCode>General</c:formatCode>
                <c:ptCount val="1"/>
                <c:pt idx="0">
                  <c:v>12808</c:v>
                </c:pt>
              </c:numCache>
            </c:numRef>
          </c:val>
          <c:extLst>
            <c:ext xmlns:c16="http://schemas.microsoft.com/office/drawing/2014/chart" uri="{C3380CC4-5D6E-409C-BE32-E72D297353CC}">
              <c16:uniqueId val="{00000002-80AC-406F-8A59-091987F8936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43739</c:v>
                </c:pt>
              </c:numCache>
            </c:numRef>
          </c:cat>
          <c:val>
            <c:numRef>
              <c:f>Sheet1!$E$2</c:f>
              <c:numCache>
                <c:formatCode>General</c:formatCode>
                <c:ptCount val="1"/>
                <c:pt idx="0">
                  <c:v>154</c:v>
                </c:pt>
              </c:numCache>
            </c:numRef>
          </c:val>
          <c:extLst>
            <c:ext xmlns:c16="http://schemas.microsoft.com/office/drawing/2014/chart" uri="{C3380CC4-5D6E-409C-BE32-E72D297353CC}">
              <c16:uniqueId val="{00000003-80AC-406F-8A59-091987F8936B}"/>
            </c:ext>
          </c:extLst>
        </c:ser>
        <c:dLbls>
          <c:showLegendKey val="0"/>
          <c:showVal val="0"/>
          <c:showCatName val="0"/>
          <c:showSerName val="0"/>
          <c:showPercent val="0"/>
          <c:showBubbleSize val="0"/>
        </c:dLbls>
        <c:gapWidth val="219"/>
        <c:overlap val="-27"/>
        <c:axId val="263959136"/>
        <c:axId val="263960776"/>
      </c:barChart>
      <c:dateAx>
        <c:axId val="26395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960776"/>
        <c:crosses val="autoZero"/>
        <c:auto val="1"/>
        <c:lblOffset val="100"/>
        <c:baseTimeUnit val="days"/>
      </c:dateAx>
      <c:valAx>
        <c:axId val="26396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95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-1</c:v>
                </c:pt>
                <c:pt idx="1">
                  <c:v>-1</c:v>
                </c:pt>
                <c:pt idx="2">
                  <c:v>6</c:v>
                </c:pt>
                <c:pt idx="3">
                  <c:v>1</c:v>
                </c:pt>
                <c:pt idx="4">
                  <c:v>8</c:v>
                </c:pt>
                <c:pt idx="5">
                  <c:v>90</c:v>
                </c:pt>
                <c:pt idx="6">
                  <c:v>4</c:v>
                </c:pt>
                <c:pt idx="7">
                  <c:v>1</c:v>
                </c:pt>
                <c:pt idx="8">
                  <c:v>1</c:v>
                </c:pt>
                <c:pt idx="9">
                  <c:v>8</c:v>
                </c:pt>
              </c:numCache>
            </c:numRef>
          </c:val>
          <c:extLst>
            <c:ext xmlns:c16="http://schemas.microsoft.com/office/drawing/2014/chart" uri="{C3380CC4-5D6E-409C-BE32-E72D297353CC}">
              <c16:uniqueId val="{00000000-E848-44A0-9DB6-BCA0581EE452}"/>
            </c:ext>
          </c:extLst>
        </c:ser>
        <c:dLbls>
          <c:showLegendKey val="0"/>
          <c:showVal val="0"/>
          <c:showCatName val="0"/>
          <c:showSerName val="0"/>
          <c:showPercent val="0"/>
          <c:showBubbleSize val="0"/>
        </c:dLbls>
        <c:gapWidth val="219"/>
        <c:overlap val="-27"/>
        <c:axId val="300049784"/>
        <c:axId val="304432304"/>
      </c:barChart>
      <c:dateAx>
        <c:axId val="300049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432304"/>
        <c:crosses val="autoZero"/>
        <c:auto val="1"/>
        <c:lblOffset val="100"/>
        <c:baseTimeUnit val="months"/>
      </c:dateAx>
      <c:valAx>
        <c:axId val="30443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4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12</c:v>
                </c:pt>
                <c:pt idx="1">
                  <c:v>5</c:v>
                </c:pt>
                <c:pt idx="2">
                  <c:v>7</c:v>
                </c:pt>
                <c:pt idx="3">
                  <c:v>31</c:v>
                </c:pt>
                <c:pt idx="4">
                  <c:v>14</c:v>
                </c:pt>
                <c:pt idx="5">
                  <c:v>10</c:v>
                </c:pt>
                <c:pt idx="6">
                  <c:v>12</c:v>
                </c:pt>
                <c:pt idx="7">
                  <c:v>7</c:v>
                </c:pt>
                <c:pt idx="8">
                  <c:v>7</c:v>
                </c:pt>
                <c:pt idx="9">
                  <c:v>6</c:v>
                </c:pt>
              </c:numCache>
            </c:numRef>
          </c:val>
          <c:extLst>
            <c:ext xmlns:c16="http://schemas.microsoft.com/office/drawing/2014/chart" uri="{C3380CC4-5D6E-409C-BE32-E72D297353CC}">
              <c16:uniqueId val="{00000000-50A6-482F-8044-549AD2E0A1DA}"/>
            </c:ext>
          </c:extLst>
        </c:ser>
        <c:dLbls>
          <c:showLegendKey val="0"/>
          <c:showVal val="0"/>
          <c:showCatName val="0"/>
          <c:showSerName val="0"/>
          <c:showPercent val="0"/>
          <c:showBubbleSize val="0"/>
        </c:dLbls>
        <c:gapWidth val="219"/>
        <c:overlap val="-27"/>
        <c:axId val="307626320"/>
        <c:axId val="307626648"/>
      </c:barChart>
      <c:dateAx>
        <c:axId val="30762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26648"/>
        <c:crosses val="autoZero"/>
        <c:auto val="1"/>
        <c:lblOffset val="100"/>
        <c:baseTimeUnit val="months"/>
      </c:dateAx>
      <c:valAx>
        <c:axId val="30762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2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5210</c:v>
                </c:pt>
                <c:pt idx="1">
                  <c:v>2059</c:v>
                </c:pt>
                <c:pt idx="2">
                  <c:v>3391</c:v>
                </c:pt>
                <c:pt idx="3">
                  <c:v>23914</c:v>
                </c:pt>
                <c:pt idx="4">
                  <c:v>6145</c:v>
                </c:pt>
                <c:pt idx="5">
                  <c:v>19856</c:v>
                </c:pt>
                <c:pt idx="6">
                  <c:v>3317</c:v>
                </c:pt>
                <c:pt idx="7">
                  <c:v>2786</c:v>
                </c:pt>
                <c:pt idx="8">
                  <c:v>11967</c:v>
                </c:pt>
                <c:pt idx="9">
                  <c:v>2522</c:v>
                </c:pt>
              </c:numCache>
            </c:numRef>
          </c:val>
          <c:extLst>
            <c:ext xmlns:c16="http://schemas.microsoft.com/office/drawing/2014/chart" uri="{C3380CC4-5D6E-409C-BE32-E72D297353CC}">
              <c16:uniqueId val="{00000000-6094-4799-A78A-4FE419E16203}"/>
            </c:ext>
          </c:extLst>
        </c:ser>
        <c:dLbls>
          <c:showLegendKey val="0"/>
          <c:showVal val="0"/>
          <c:showCatName val="0"/>
          <c:showSerName val="0"/>
          <c:showPercent val="0"/>
          <c:showBubbleSize val="0"/>
        </c:dLbls>
        <c:gapWidth val="219"/>
        <c:overlap val="-27"/>
        <c:axId val="307637472"/>
        <c:axId val="307640424"/>
      </c:barChart>
      <c:dateAx>
        <c:axId val="307637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40424"/>
        <c:crosses val="autoZero"/>
        <c:auto val="1"/>
        <c:lblOffset val="100"/>
        <c:baseTimeUnit val="months"/>
      </c:dateAx>
      <c:valAx>
        <c:axId val="30764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3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6</c:v>
                </c:pt>
                <c:pt idx="1">
                  <c:v>6</c:v>
                </c:pt>
                <c:pt idx="2">
                  <c:v>6</c:v>
                </c:pt>
                <c:pt idx="3">
                  <c:v>5</c:v>
                </c:pt>
                <c:pt idx="4">
                  <c:v>2</c:v>
                </c:pt>
                <c:pt idx="5">
                  <c:v>5</c:v>
                </c:pt>
                <c:pt idx="6">
                  <c:v>4</c:v>
                </c:pt>
                <c:pt idx="7">
                  <c:v>6</c:v>
                </c:pt>
                <c:pt idx="8">
                  <c:v>1</c:v>
                </c:pt>
                <c:pt idx="9">
                  <c:v>6</c:v>
                </c:pt>
              </c:numCache>
            </c:numRef>
          </c:val>
          <c:extLst>
            <c:ext xmlns:c16="http://schemas.microsoft.com/office/drawing/2014/chart" uri="{C3380CC4-5D6E-409C-BE32-E72D297353CC}">
              <c16:uniqueId val="{00000000-1AA8-48EC-BAFB-3BB1195984E9}"/>
            </c:ext>
          </c:extLst>
        </c:ser>
        <c:dLbls>
          <c:showLegendKey val="0"/>
          <c:showVal val="0"/>
          <c:showCatName val="0"/>
          <c:showSerName val="0"/>
          <c:showPercent val="0"/>
          <c:showBubbleSize val="0"/>
        </c:dLbls>
        <c:gapWidth val="219"/>
        <c:overlap val="-27"/>
        <c:axId val="309685704"/>
        <c:axId val="309688328"/>
      </c:barChart>
      <c:dateAx>
        <c:axId val="309685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88328"/>
        <c:crosses val="autoZero"/>
        <c:auto val="1"/>
        <c:lblOffset val="100"/>
        <c:baseTimeUnit val="months"/>
      </c:dateAx>
      <c:valAx>
        <c:axId val="30968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8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5</c:v>
                </c:pt>
                <c:pt idx="1">
                  <c:v>6</c:v>
                </c:pt>
                <c:pt idx="2">
                  <c:v>5</c:v>
                </c:pt>
                <c:pt idx="3">
                  <c:v>4</c:v>
                </c:pt>
                <c:pt idx="4">
                  <c:v>4</c:v>
                </c:pt>
                <c:pt idx="5">
                  <c:v>4</c:v>
                </c:pt>
                <c:pt idx="6">
                  <c:v>4</c:v>
                </c:pt>
                <c:pt idx="7">
                  <c:v>3</c:v>
                </c:pt>
                <c:pt idx="8">
                  <c:v>5</c:v>
                </c:pt>
                <c:pt idx="9">
                  <c:v>4</c:v>
                </c:pt>
              </c:numCache>
            </c:numRef>
          </c:val>
          <c:extLst>
            <c:ext xmlns:c16="http://schemas.microsoft.com/office/drawing/2014/chart" uri="{C3380CC4-5D6E-409C-BE32-E72D297353CC}">
              <c16:uniqueId val="{00000000-CDBD-43E5-898D-19FC0B633EE9}"/>
            </c:ext>
          </c:extLst>
        </c:ser>
        <c:dLbls>
          <c:showLegendKey val="0"/>
          <c:showVal val="0"/>
          <c:showCatName val="0"/>
          <c:showSerName val="0"/>
          <c:showPercent val="0"/>
          <c:showBubbleSize val="0"/>
        </c:dLbls>
        <c:gapWidth val="219"/>
        <c:overlap val="-27"/>
        <c:axId val="309690952"/>
        <c:axId val="309685048"/>
      </c:barChart>
      <c:dateAx>
        <c:axId val="309690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85048"/>
        <c:crosses val="autoZero"/>
        <c:auto val="1"/>
        <c:lblOffset val="100"/>
        <c:baseTimeUnit val="months"/>
      </c:dateAx>
      <c:valAx>
        <c:axId val="30968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9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186</c:v>
                </c:pt>
                <c:pt idx="1">
                  <c:v>169</c:v>
                </c:pt>
                <c:pt idx="2">
                  <c:v>639</c:v>
                </c:pt>
                <c:pt idx="3">
                  <c:v>714</c:v>
                </c:pt>
                <c:pt idx="4">
                  <c:v>534</c:v>
                </c:pt>
                <c:pt idx="5">
                  <c:v>443</c:v>
                </c:pt>
                <c:pt idx="6">
                  <c:v>268</c:v>
                </c:pt>
                <c:pt idx="7">
                  <c:v>249</c:v>
                </c:pt>
                <c:pt idx="8">
                  <c:v>564</c:v>
                </c:pt>
                <c:pt idx="9">
                  <c:v>446</c:v>
                </c:pt>
              </c:numCache>
            </c:numRef>
          </c:val>
          <c:extLst>
            <c:ext xmlns:c16="http://schemas.microsoft.com/office/drawing/2014/chart" uri="{C3380CC4-5D6E-409C-BE32-E72D297353CC}">
              <c16:uniqueId val="{00000000-91FE-44B6-8715-D1B2636AD612}"/>
            </c:ext>
          </c:extLst>
        </c:ser>
        <c:dLbls>
          <c:showLegendKey val="0"/>
          <c:showVal val="0"/>
          <c:showCatName val="0"/>
          <c:showSerName val="0"/>
          <c:showPercent val="0"/>
          <c:showBubbleSize val="0"/>
        </c:dLbls>
        <c:gapWidth val="219"/>
        <c:overlap val="-27"/>
        <c:axId val="312137536"/>
        <c:axId val="378159664"/>
      </c:barChart>
      <c:dateAx>
        <c:axId val="312137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59664"/>
        <c:crosses val="autoZero"/>
        <c:auto val="1"/>
        <c:lblOffset val="100"/>
        <c:baseTimeUnit val="months"/>
      </c:dateAx>
      <c:valAx>
        <c:axId val="37815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3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30</c:v>
                </c:pt>
                <c:pt idx="1">
                  <c:v>44</c:v>
                </c:pt>
                <c:pt idx="2">
                  <c:v>37</c:v>
                </c:pt>
                <c:pt idx="3">
                  <c:v>44</c:v>
                </c:pt>
                <c:pt idx="4">
                  <c:v>37</c:v>
                </c:pt>
                <c:pt idx="5">
                  <c:v>41</c:v>
                </c:pt>
                <c:pt idx="6">
                  <c:v>33</c:v>
                </c:pt>
                <c:pt idx="7">
                  <c:v>34</c:v>
                </c:pt>
                <c:pt idx="8">
                  <c:v>33</c:v>
                </c:pt>
                <c:pt idx="9">
                  <c:v>31</c:v>
                </c:pt>
              </c:numCache>
            </c:numRef>
          </c:val>
          <c:extLst>
            <c:ext xmlns:c16="http://schemas.microsoft.com/office/drawing/2014/chart" uri="{C3380CC4-5D6E-409C-BE32-E72D297353CC}">
              <c16:uniqueId val="{00000000-D688-4D36-8B48-2D7FB6BFE26F}"/>
            </c:ext>
          </c:extLst>
        </c:ser>
        <c:dLbls>
          <c:showLegendKey val="0"/>
          <c:showVal val="0"/>
          <c:showCatName val="0"/>
          <c:showSerName val="0"/>
          <c:showPercent val="0"/>
          <c:showBubbleSize val="0"/>
        </c:dLbls>
        <c:gapWidth val="219"/>
        <c:overlap val="-27"/>
        <c:axId val="378162616"/>
        <c:axId val="378159336"/>
      </c:barChart>
      <c:dateAx>
        <c:axId val="378162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59336"/>
        <c:crosses val="autoZero"/>
        <c:auto val="1"/>
        <c:lblOffset val="100"/>
        <c:baseTimeUnit val="months"/>
      </c:dateAx>
      <c:valAx>
        <c:axId val="37815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6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2019-01</c:v>
                </c:pt>
                <c:pt idx="1">
                  <c:v>2019-02</c:v>
                </c:pt>
                <c:pt idx="2">
                  <c:v>2019-03</c:v>
                </c:pt>
                <c:pt idx="3">
                  <c:v>2019-04</c:v>
                </c:pt>
                <c:pt idx="4">
                  <c:v>2019-05</c:v>
                </c:pt>
                <c:pt idx="5">
                  <c:v>2019-06</c:v>
                </c:pt>
                <c:pt idx="6">
                  <c:v>2019-07</c:v>
                </c:pt>
                <c:pt idx="7">
                  <c:v>2019-08</c:v>
                </c:pt>
                <c:pt idx="8">
                  <c:v>2019-09</c:v>
                </c:pt>
                <c:pt idx="9">
                  <c:v>2019-10</c:v>
                </c:pt>
                <c:pt idx="10">
                  <c:v>2019-11</c:v>
                </c:pt>
              </c:strCache>
            </c:strRef>
          </c:cat>
          <c:val>
            <c:numRef>
              <c:f>Sheet1!$B$2:$B$12</c:f>
              <c:numCache>
                <c:formatCode>General</c:formatCode>
                <c:ptCount val="11"/>
                <c:pt idx="0">
                  <c:v>32</c:v>
                </c:pt>
                <c:pt idx="1">
                  <c:v>34</c:v>
                </c:pt>
                <c:pt idx="2">
                  <c:v>35</c:v>
                </c:pt>
                <c:pt idx="3">
                  <c:v>41</c:v>
                </c:pt>
                <c:pt idx="4">
                  <c:v>28</c:v>
                </c:pt>
                <c:pt idx="5">
                  <c:v>41</c:v>
                </c:pt>
                <c:pt idx="6">
                  <c:v>35</c:v>
                </c:pt>
                <c:pt idx="7">
                  <c:v>33</c:v>
                </c:pt>
                <c:pt idx="8">
                  <c:v>36</c:v>
                </c:pt>
                <c:pt idx="9">
                  <c:v>45</c:v>
                </c:pt>
                <c:pt idx="10">
                  <c:v>42</c:v>
                </c:pt>
              </c:numCache>
            </c:numRef>
          </c:val>
          <c:extLst>
            <c:ext xmlns:c16="http://schemas.microsoft.com/office/drawing/2014/chart" uri="{C3380CC4-5D6E-409C-BE32-E72D297353CC}">
              <c16:uniqueId val="{00000000-F46F-4A42-A457-ED80E13B3CD7}"/>
            </c:ext>
          </c:extLst>
        </c:ser>
        <c:dLbls>
          <c:showLegendKey val="0"/>
          <c:showVal val="0"/>
          <c:showCatName val="0"/>
          <c:showSerName val="0"/>
          <c:showPercent val="0"/>
          <c:showBubbleSize val="0"/>
        </c:dLbls>
        <c:gapWidth val="219"/>
        <c:overlap val="-27"/>
        <c:axId val="378150152"/>
        <c:axId val="378152448"/>
      </c:barChart>
      <c:catAx>
        <c:axId val="378150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52448"/>
        <c:crosses val="autoZero"/>
        <c:auto val="1"/>
        <c:lblAlgn val="ctr"/>
        <c:lblOffset val="100"/>
        <c:noMultiLvlLbl val="0"/>
      </c:catAx>
      <c:valAx>
        <c:axId val="37815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5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11</c:v>
                </c:pt>
                <c:pt idx="1">
                  <c:v>13</c:v>
                </c:pt>
                <c:pt idx="2">
                  <c:v>8</c:v>
                </c:pt>
                <c:pt idx="3">
                  <c:v>16</c:v>
                </c:pt>
                <c:pt idx="4">
                  <c:v>7</c:v>
                </c:pt>
                <c:pt idx="5">
                  <c:v>11</c:v>
                </c:pt>
                <c:pt idx="6">
                  <c:v>8</c:v>
                </c:pt>
                <c:pt idx="7">
                  <c:v>19</c:v>
                </c:pt>
                <c:pt idx="8">
                  <c:v>30</c:v>
                </c:pt>
                <c:pt idx="9">
                  <c:v>15</c:v>
                </c:pt>
              </c:numCache>
            </c:numRef>
          </c:val>
          <c:extLst>
            <c:ext xmlns:c16="http://schemas.microsoft.com/office/drawing/2014/chart" uri="{C3380CC4-5D6E-409C-BE32-E72D297353CC}">
              <c16:uniqueId val="{00000000-A762-423C-ACBC-6C0569D99715}"/>
            </c:ext>
          </c:extLst>
        </c:ser>
        <c:dLbls>
          <c:showLegendKey val="0"/>
          <c:showVal val="0"/>
          <c:showCatName val="0"/>
          <c:showSerName val="0"/>
          <c:showPercent val="0"/>
          <c:showBubbleSize val="0"/>
        </c:dLbls>
        <c:gapWidth val="219"/>
        <c:overlap val="-27"/>
        <c:axId val="378708728"/>
        <c:axId val="378712008"/>
      </c:barChart>
      <c:dateAx>
        <c:axId val="378708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12008"/>
        <c:crosses val="autoZero"/>
        <c:auto val="1"/>
        <c:lblOffset val="100"/>
        <c:baseTimeUnit val="months"/>
      </c:dateAx>
      <c:valAx>
        <c:axId val="37871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0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Sheet1!$A$2:$A$11</c:f>
              <c:numCache>
                <c:formatCode>m/d/yyyy</c:formatCode>
                <c:ptCount val="10"/>
                <c:pt idx="0">
                  <c:v>43466</c:v>
                </c:pt>
                <c:pt idx="1">
                  <c:v>43497</c:v>
                </c:pt>
                <c:pt idx="2">
                  <c:v>43525</c:v>
                </c:pt>
                <c:pt idx="3">
                  <c:v>43556</c:v>
                </c:pt>
                <c:pt idx="4">
                  <c:v>43586</c:v>
                </c:pt>
                <c:pt idx="5">
                  <c:v>43617</c:v>
                </c:pt>
                <c:pt idx="6">
                  <c:v>43647</c:v>
                </c:pt>
                <c:pt idx="7">
                  <c:v>43678</c:v>
                </c:pt>
                <c:pt idx="8">
                  <c:v>43709</c:v>
                </c:pt>
                <c:pt idx="9">
                  <c:v>43739</c:v>
                </c:pt>
              </c:numCache>
            </c:numRef>
          </c:cat>
          <c:val>
            <c:numRef>
              <c:f>Sheet1!$B$2:$B$11</c:f>
              <c:numCache>
                <c:formatCode>General</c:formatCode>
                <c:ptCount val="10"/>
                <c:pt idx="0">
                  <c:v>10</c:v>
                </c:pt>
                <c:pt idx="1">
                  <c:v>13</c:v>
                </c:pt>
                <c:pt idx="2">
                  <c:v>14</c:v>
                </c:pt>
                <c:pt idx="3">
                  <c:v>16</c:v>
                </c:pt>
                <c:pt idx="4">
                  <c:v>14</c:v>
                </c:pt>
                <c:pt idx="5">
                  <c:v>14</c:v>
                </c:pt>
                <c:pt idx="6">
                  <c:v>11</c:v>
                </c:pt>
                <c:pt idx="7">
                  <c:v>11</c:v>
                </c:pt>
                <c:pt idx="8">
                  <c:v>13</c:v>
                </c:pt>
                <c:pt idx="9">
                  <c:v>13</c:v>
                </c:pt>
              </c:numCache>
            </c:numRef>
          </c:val>
          <c:extLst>
            <c:ext xmlns:c16="http://schemas.microsoft.com/office/drawing/2014/chart" uri="{C3380CC4-5D6E-409C-BE32-E72D297353CC}">
              <c16:uniqueId val="{00000000-F829-41CD-8994-978D1EBCFDAF}"/>
            </c:ext>
          </c:extLst>
        </c:ser>
        <c:dLbls>
          <c:showLegendKey val="0"/>
          <c:showVal val="0"/>
          <c:showCatName val="0"/>
          <c:showSerName val="0"/>
          <c:showPercent val="0"/>
          <c:showBubbleSize val="0"/>
        </c:dLbls>
        <c:gapWidth val="219"/>
        <c:overlap val="-27"/>
        <c:axId val="378712664"/>
        <c:axId val="378714304"/>
      </c:barChart>
      <c:dateAx>
        <c:axId val="378712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14304"/>
        <c:crosses val="autoZero"/>
        <c:auto val="1"/>
        <c:lblOffset val="100"/>
        <c:baseTimeUnit val="months"/>
      </c:dateAx>
      <c:valAx>
        <c:axId val="37871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1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A03DD-BBA6-46F2-8DBE-3796E04DF4B1}"/>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B64D1537-80B8-431B-A023-1FB88C2AA95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756968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32F86-99C0-41D7-A382-D8D6EC9EA1C0}"/>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E261838D-CBBD-46D7-A8D8-61CCA43E8542}"/>
              </a:ext>
            </a:extLst>
          </p:cNvPr>
          <p:cNvGraphicFramePr>
            <a:graphicFrameLocks noGrp="1"/>
          </p:cNvGraphicFramePr>
          <p:nvPr>
            <p:ph type="chart" sz="quarter" idx="13"/>
            <p:extLst>
              <p:ext uri="{D42A27DB-BD31-4B8C-83A1-F6EECF244321}">
                <p14:modId xmlns:p14="http://schemas.microsoft.com/office/powerpoint/2010/main" val="1227353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331DF1-F51D-479A-AD1A-0DCA4D132313}"/>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B6A42458-7C1D-4F4A-A73F-C110CA88A8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5669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65354-8AEF-4471-8D0B-C73232F98CDC}"/>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B89313ED-87F5-4856-8596-AB9D1B297973}"/>
              </a:ext>
            </a:extLst>
          </p:cNvPr>
          <p:cNvGraphicFramePr>
            <a:graphicFrameLocks noGrp="1"/>
          </p:cNvGraphicFramePr>
          <p:nvPr>
            <p:ph type="tbl" sz="quarter" idx="13"/>
            <p:extLst>
              <p:ext uri="{D42A27DB-BD31-4B8C-83A1-F6EECF244321}">
                <p14:modId xmlns:p14="http://schemas.microsoft.com/office/powerpoint/2010/main" val="372031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24243567"/>
                    </a:ext>
                  </a:extLst>
                </a:gridCol>
                <a:gridCol w="740664">
                  <a:extLst>
                    <a:ext uri="{9D8B030D-6E8A-4147-A177-3AD203B41FA5}">
                      <a16:colId xmlns:a16="http://schemas.microsoft.com/office/drawing/2014/main" val="2441169683"/>
                    </a:ext>
                  </a:extLst>
                </a:gridCol>
                <a:gridCol w="740664">
                  <a:extLst>
                    <a:ext uri="{9D8B030D-6E8A-4147-A177-3AD203B41FA5}">
                      <a16:colId xmlns:a16="http://schemas.microsoft.com/office/drawing/2014/main" val="1635325384"/>
                    </a:ext>
                  </a:extLst>
                </a:gridCol>
                <a:gridCol w="740664">
                  <a:extLst>
                    <a:ext uri="{9D8B030D-6E8A-4147-A177-3AD203B41FA5}">
                      <a16:colId xmlns:a16="http://schemas.microsoft.com/office/drawing/2014/main" val="17969996"/>
                    </a:ext>
                  </a:extLst>
                </a:gridCol>
                <a:gridCol w="740664">
                  <a:extLst>
                    <a:ext uri="{9D8B030D-6E8A-4147-A177-3AD203B41FA5}">
                      <a16:colId xmlns:a16="http://schemas.microsoft.com/office/drawing/2014/main" val="2418104261"/>
                    </a:ext>
                  </a:extLst>
                </a:gridCol>
                <a:gridCol w="740664">
                  <a:extLst>
                    <a:ext uri="{9D8B030D-6E8A-4147-A177-3AD203B41FA5}">
                      <a16:colId xmlns:a16="http://schemas.microsoft.com/office/drawing/2014/main" val="239935061"/>
                    </a:ext>
                  </a:extLst>
                </a:gridCol>
                <a:gridCol w="740664">
                  <a:extLst>
                    <a:ext uri="{9D8B030D-6E8A-4147-A177-3AD203B41FA5}">
                      <a16:colId xmlns:a16="http://schemas.microsoft.com/office/drawing/2014/main" val="1565776214"/>
                    </a:ext>
                  </a:extLst>
                </a:gridCol>
                <a:gridCol w="740664">
                  <a:extLst>
                    <a:ext uri="{9D8B030D-6E8A-4147-A177-3AD203B41FA5}">
                      <a16:colId xmlns:a16="http://schemas.microsoft.com/office/drawing/2014/main" val="2176500056"/>
                    </a:ext>
                  </a:extLst>
                </a:gridCol>
                <a:gridCol w="740664">
                  <a:extLst>
                    <a:ext uri="{9D8B030D-6E8A-4147-A177-3AD203B41FA5}">
                      <a16:colId xmlns:a16="http://schemas.microsoft.com/office/drawing/2014/main" val="895667380"/>
                    </a:ext>
                  </a:extLst>
                </a:gridCol>
                <a:gridCol w="740664">
                  <a:extLst>
                    <a:ext uri="{9D8B030D-6E8A-4147-A177-3AD203B41FA5}">
                      <a16:colId xmlns:a16="http://schemas.microsoft.com/office/drawing/2014/main" val="25645327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94415861"/>
                  </a:ext>
                </a:extLst>
              </a:tr>
              <a:tr h="370840">
                <a:tc>
                  <a:txBody>
                    <a:bodyPr/>
                    <a:lstStyle/>
                    <a:p>
                      <a:r>
                        <a:rPr lang="en-US" sz="1000"/>
                        <a:t>Tokio Marine America</a:t>
                      </a:r>
                    </a:p>
                  </a:txBody>
                  <a:tcPr/>
                </a:tc>
                <a:tc>
                  <a:txBody>
                    <a:bodyPr/>
                    <a:lstStyle/>
                    <a:p>
                      <a:r>
                        <a:rPr lang="en-US" sz="1000"/>
                        <a:t>318</a:t>
                      </a:r>
                    </a:p>
                  </a:txBody>
                  <a:tcPr/>
                </a:tc>
                <a:tc>
                  <a:txBody>
                    <a:bodyPr/>
                    <a:lstStyle/>
                    <a:p>
                      <a:r>
                        <a:rPr lang="en-US" sz="1000"/>
                        <a:t>8</a:t>
                      </a:r>
                    </a:p>
                  </a:txBody>
                  <a:tcPr/>
                </a:tc>
                <a:tc>
                  <a:txBody>
                    <a:bodyPr/>
                    <a:lstStyle/>
                    <a:p>
                      <a:r>
                        <a:rPr lang="en-US" sz="1000"/>
                        <a:t>14</a:t>
                      </a:r>
                    </a:p>
                  </a:txBody>
                  <a:tcPr/>
                </a:tc>
                <a:tc>
                  <a:txBody>
                    <a:bodyPr/>
                    <a:lstStyle/>
                    <a:p>
                      <a:r>
                        <a:rPr lang="en-US" sz="1000"/>
                        <a:t>85</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2.1383 %</a:t>
                      </a:r>
                    </a:p>
                  </a:txBody>
                  <a:tcPr/>
                </a:tc>
                <a:tc>
                  <a:txBody>
                    <a:bodyPr/>
                    <a:lstStyle/>
                    <a:p>
                      <a:r>
                        <a:rPr lang="en-US" sz="1000"/>
                        <a:t>0.0 %</a:t>
                      </a:r>
                    </a:p>
                  </a:txBody>
                  <a:tcPr/>
                </a:tc>
                <a:extLst>
                  <a:ext uri="{0D108BD9-81ED-4DB2-BD59-A6C34878D82A}">
                    <a16:rowId xmlns:a16="http://schemas.microsoft.com/office/drawing/2014/main" val="3665323976"/>
                  </a:ext>
                </a:extLst>
              </a:tr>
            </a:tbl>
          </a:graphicData>
        </a:graphic>
      </p:graphicFrame>
      <p:sp>
        <p:nvSpPr>
          <p:cNvPr id="4" name="Text Placeholder 3">
            <a:extLst>
              <a:ext uri="{FF2B5EF4-FFF2-40B4-BE49-F238E27FC236}">
                <a16:creationId xmlns:a16="http://schemas.microsoft.com/office/drawing/2014/main" id="{619E1B1C-1BA6-4A31-86C8-95207C04552A}"/>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808206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D722C-F508-44E7-999C-0A255B9BDA1C}"/>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C90D6E44-2642-46DA-ACF8-F8EADF0C7804}"/>
              </a:ext>
            </a:extLst>
          </p:cNvPr>
          <p:cNvGraphicFramePr>
            <a:graphicFrameLocks noGrp="1"/>
          </p:cNvGraphicFramePr>
          <p:nvPr>
            <p:ph type="chart" sz="quarter" idx="13"/>
            <p:extLst>
              <p:ext uri="{D42A27DB-BD31-4B8C-83A1-F6EECF244321}">
                <p14:modId xmlns:p14="http://schemas.microsoft.com/office/powerpoint/2010/main" val="3755845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53E398-E4AD-43AB-BECD-CC1C97913B91}"/>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642E75DF-2125-460B-9CA7-BD635D9D81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643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E1E83-8B9A-4177-AD31-79CA8635D769}"/>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713A0644-AF98-4A59-8B49-8C236A057439}"/>
              </a:ext>
            </a:extLst>
          </p:cNvPr>
          <p:cNvGraphicFramePr>
            <a:graphicFrameLocks noGrp="1"/>
          </p:cNvGraphicFramePr>
          <p:nvPr>
            <p:ph type="chart" sz="quarter" idx="13"/>
            <p:extLst>
              <p:ext uri="{D42A27DB-BD31-4B8C-83A1-F6EECF244321}">
                <p14:modId xmlns:p14="http://schemas.microsoft.com/office/powerpoint/2010/main" val="472974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1E5C86-CC00-48A5-8CD3-68023E8C36DA}"/>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B451C903-F5D4-4445-B365-AB61E04A20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9801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8F358-1E44-47AB-AD93-1E4C268E2F4E}"/>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2E09D16B-3F79-4EC7-AEA3-CD35483F367C}"/>
              </a:ext>
            </a:extLst>
          </p:cNvPr>
          <p:cNvGraphicFramePr>
            <a:graphicFrameLocks noGrp="1"/>
          </p:cNvGraphicFramePr>
          <p:nvPr>
            <p:ph type="chart" sz="quarter" idx="13"/>
            <p:extLst>
              <p:ext uri="{D42A27DB-BD31-4B8C-83A1-F6EECF244321}">
                <p14:modId xmlns:p14="http://schemas.microsoft.com/office/powerpoint/2010/main" val="2283767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ADC512-1C27-4F8E-BE25-9E4743C24C02}"/>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900DA10A-414A-4792-B2A0-D4C4386EE4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356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72089-9B53-4D32-9AAA-84CE6FD5A080}"/>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5B7B9E92-28FB-4121-A42D-5885BA5D64CE}"/>
              </a:ext>
            </a:extLst>
          </p:cNvPr>
          <p:cNvGraphicFramePr>
            <a:graphicFrameLocks noGrp="1"/>
          </p:cNvGraphicFramePr>
          <p:nvPr>
            <p:ph type="tbl" sz="quarter" idx="13"/>
            <p:extLst>
              <p:ext uri="{D42A27DB-BD31-4B8C-83A1-F6EECF244321}">
                <p14:modId xmlns:p14="http://schemas.microsoft.com/office/powerpoint/2010/main" val="1028467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4373782"/>
                    </a:ext>
                  </a:extLst>
                </a:gridCol>
                <a:gridCol w="658368">
                  <a:extLst>
                    <a:ext uri="{9D8B030D-6E8A-4147-A177-3AD203B41FA5}">
                      <a16:colId xmlns:a16="http://schemas.microsoft.com/office/drawing/2014/main" val="2640326611"/>
                    </a:ext>
                  </a:extLst>
                </a:gridCol>
                <a:gridCol w="658368">
                  <a:extLst>
                    <a:ext uri="{9D8B030D-6E8A-4147-A177-3AD203B41FA5}">
                      <a16:colId xmlns:a16="http://schemas.microsoft.com/office/drawing/2014/main" val="2390940733"/>
                    </a:ext>
                  </a:extLst>
                </a:gridCol>
                <a:gridCol w="658368">
                  <a:extLst>
                    <a:ext uri="{9D8B030D-6E8A-4147-A177-3AD203B41FA5}">
                      <a16:colId xmlns:a16="http://schemas.microsoft.com/office/drawing/2014/main" val="537152718"/>
                    </a:ext>
                  </a:extLst>
                </a:gridCol>
                <a:gridCol w="658368">
                  <a:extLst>
                    <a:ext uri="{9D8B030D-6E8A-4147-A177-3AD203B41FA5}">
                      <a16:colId xmlns:a16="http://schemas.microsoft.com/office/drawing/2014/main" val="319296680"/>
                    </a:ext>
                  </a:extLst>
                </a:gridCol>
                <a:gridCol w="658368">
                  <a:extLst>
                    <a:ext uri="{9D8B030D-6E8A-4147-A177-3AD203B41FA5}">
                      <a16:colId xmlns:a16="http://schemas.microsoft.com/office/drawing/2014/main" val="90504790"/>
                    </a:ext>
                  </a:extLst>
                </a:gridCol>
                <a:gridCol w="658368">
                  <a:extLst>
                    <a:ext uri="{9D8B030D-6E8A-4147-A177-3AD203B41FA5}">
                      <a16:colId xmlns:a16="http://schemas.microsoft.com/office/drawing/2014/main" val="1096160992"/>
                    </a:ext>
                  </a:extLst>
                </a:gridCol>
                <a:gridCol w="658368">
                  <a:extLst>
                    <a:ext uri="{9D8B030D-6E8A-4147-A177-3AD203B41FA5}">
                      <a16:colId xmlns:a16="http://schemas.microsoft.com/office/drawing/2014/main" val="143639024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733644784"/>
                  </a:ext>
                </a:extLst>
              </a:tr>
              <a:tr h="370840">
                <a:tc>
                  <a:txBody>
                    <a:bodyPr/>
                    <a:lstStyle/>
                    <a:p>
                      <a:r>
                        <a:rPr lang="en-US" sz="1000" b="1"/>
                        <a:t>Tokio Marine America - 2019-10-10 16:11:00</a:t>
                      </a:r>
                      <a:r>
                        <a:rPr lang="en-US" sz="1000"/>
                        <a:t>
 Happy Customer Service Week! This year, we're celebrating the "Magic of Service" with a themed breakfast. Now watch as we make twenty yogurts disappear!</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3.8462 %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4181435725"/>
                  </a:ext>
                </a:extLst>
              </a:tr>
              <a:tr h="370840">
                <a:tc>
                  <a:txBody>
                    <a:bodyPr/>
                    <a:lstStyle/>
                    <a:p>
                      <a:r>
                        <a:rPr lang="en-US" sz="1000" b="1"/>
                        <a:t>Tokio Marine America - 2019-10-14 19:33:27</a:t>
                      </a:r>
                      <a:r>
                        <a:rPr lang="en-US" sz="1000"/>
                        <a:t>
 Jersey City spent their Hands On Day helping to clean up Park East High School. We're proud to support Park East's students and help ensure their bright futures.</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3.8339 %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2099201170"/>
                  </a:ext>
                </a:extLst>
              </a:tr>
              <a:tr h="370840">
                <a:tc>
                  <a:txBody>
                    <a:bodyPr/>
                    <a:lstStyle/>
                    <a:p>
                      <a:r>
                        <a:rPr lang="en-US" sz="1000" b="1"/>
                        <a:t>Tokio Marine America - 2019-10-11 16:00:03</a:t>
                      </a:r>
                      <a:r>
                        <a:rPr lang="en-US" sz="1000"/>
                        <a:t>
 Thank you Chaeloe C. for your incredible #TeamTMA vacation photo submission. You really made the architecture of the Alhambra stand out. It's like we're standing there with you!</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3.5144 %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011636209"/>
                  </a:ext>
                </a:extLst>
              </a:tr>
            </a:tbl>
          </a:graphicData>
        </a:graphic>
      </p:graphicFrame>
      <p:sp>
        <p:nvSpPr>
          <p:cNvPr id="4" name="Text Placeholder 3">
            <a:extLst>
              <a:ext uri="{FF2B5EF4-FFF2-40B4-BE49-F238E27FC236}">
                <a16:creationId xmlns:a16="http://schemas.microsoft.com/office/drawing/2014/main" id="{A1A6F522-1875-44DB-B8B4-755FB1F265B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628061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D94EF-25D1-4BB7-B9F9-5FC2D154FBDC}"/>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0D753F10-81D7-44DE-ABD8-C0B29BD46DF8}"/>
              </a:ext>
            </a:extLst>
          </p:cNvPr>
          <p:cNvGraphicFramePr>
            <a:graphicFrameLocks noGrp="1"/>
          </p:cNvGraphicFramePr>
          <p:nvPr>
            <p:ph type="tbl" sz="quarter" idx="13"/>
            <p:extLst>
              <p:ext uri="{D42A27DB-BD31-4B8C-83A1-F6EECF244321}">
                <p14:modId xmlns:p14="http://schemas.microsoft.com/office/powerpoint/2010/main" val="3926555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38519261"/>
                    </a:ext>
                  </a:extLst>
                </a:gridCol>
                <a:gridCol w="493776">
                  <a:extLst>
                    <a:ext uri="{9D8B030D-6E8A-4147-A177-3AD203B41FA5}">
                      <a16:colId xmlns:a16="http://schemas.microsoft.com/office/drawing/2014/main" val="1478216405"/>
                    </a:ext>
                  </a:extLst>
                </a:gridCol>
                <a:gridCol w="493776">
                  <a:extLst>
                    <a:ext uri="{9D8B030D-6E8A-4147-A177-3AD203B41FA5}">
                      <a16:colId xmlns:a16="http://schemas.microsoft.com/office/drawing/2014/main" val="3331175428"/>
                    </a:ext>
                  </a:extLst>
                </a:gridCol>
                <a:gridCol w="493776">
                  <a:extLst>
                    <a:ext uri="{9D8B030D-6E8A-4147-A177-3AD203B41FA5}">
                      <a16:colId xmlns:a16="http://schemas.microsoft.com/office/drawing/2014/main" val="1635470756"/>
                    </a:ext>
                  </a:extLst>
                </a:gridCol>
                <a:gridCol w="493776">
                  <a:extLst>
                    <a:ext uri="{9D8B030D-6E8A-4147-A177-3AD203B41FA5}">
                      <a16:colId xmlns:a16="http://schemas.microsoft.com/office/drawing/2014/main" val="202564018"/>
                    </a:ext>
                  </a:extLst>
                </a:gridCol>
                <a:gridCol w="493776">
                  <a:extLst>
                    <a:ext uri="{9D8B030D-6E8A-4147-A177-3AD203B41FA5}">
                      <a16:colId xmlns:a16="http://schemas.microsoft.com/office/drawing/2014/main" val="2913916363"/>
                    </a:ext>
                  </a:extLst>
                </a:gridCol>
                <a:gridCol w="493776">
                  <a:extLst>
                    <a:ext uri="{9D8B030D-6E8A-4147-A177-3AD203B41FA5}">
                      <a16:colId xmlns:a16="http://schemas.microsoft.com/office/drawing/2014/main" val="1633508874"/>
                    </a:ext>
                  </a:extLst>
                </a:gridCol>
                <a:gridCol w="493776">
                  <a:extLst>
                    <a:ext uri="{9D8B030D-6E8A-4147-A177-3AD203B41FA5}">
                      <a16:colId xmlns:a16="http://schemas.microsoft.com/office/drawing/2014/main" val="318374342"/>
                    </a:ext>
                  </a:extLst>
                </a:gridCol>
                <a:gridCol w="493776">
                  <a:extLst>
                    <a:ext uri="{9D8B030D-6E8A-4147-A177-3AD203B41FA5}">
                      <a16:colId xmlns:a16="http://schemas.microsoft.com/office/drawing/2014/main" val="1298397307"/>
                    </a:ext>
                  </a:extLst>
                </a:gridCol>
                <a:gridCol w="493776">
                  <a:extLst>
                    <a:ext uri="{9D8B030D-6E8A-4147-A177-3AD203B41FA5}">
                      <a16:colId xmlns:a16="http://schemas.microsoft.com/office/drawing/2014/main" val="1123852970"/>
                    </a:ext>
                  </a:extLst>
                </a:gridCol>
                <a:gridCol w="493776">
                  <a:extLst>
                    <a:ext uri="{9D8B030D-6E8A-4147-A177-3AD203B41FA5}">
                      <a16:colId xmlns:a16="http://schemas.microsoft.com/office/drawing/2014/main" val="85643518"/>
                    </a:ext>
                  </a:extLst>
                </a:gridCol>
                <a:gridCol w="493776">
                  <a:extLst>
                    <a:ext uri="{9D8B030D-6E8A-4147-A177-3AD203B41FA5}">
                      <a16:colId xmlns:a16="http://schemas.microsoft.com/office/drawing/2014/main" val="2132168560"/>
                    </a:ext>
                  </a:extLst>
                </a:gridCol>
                <a:gridCol w="493776">
                  <a:extLst>
                    <a:ext uri="{9D8B030D-6E8A-4147-A177-3AD203B41FA5}">
                      <a16:colId xmlns:a16="http://schemas.microsoft.com/office/drawing/2014/main" val="4022784764"/>
                    </a:ext>
                  </a:extLst>
                </a:gridCol>
                <a:gridCol w="493776">
                  <a:extLst>
                    <a:ext uri="{9D8B030D-6E8A-4147-A177-3AD203B41FA5}">
                      <a16:colId xmlns:a16="http://schemas.microsoft.com/office/drawing/2014/main" val="20796272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47665781"/>
                  </a:ext>
                </a:extLst>
              </a:tr>
              <a:tr h="370840">
                <a:tc>
                  <a:txBody>
                    <a:bodyPr/>
                    <a:lstStyle/>
                    <a:p>
                      <a:r>
                        <a:rPr lang="en-US" sz="1000"/>
                        <a:t>TMAmerica</a:t>
                      </a:r>
                    </a:p>
                  </a:txBody>
                  <a:tcPr/>
                </a:tc>
                <a:tc>
                  <a:txBody>
                    <a:bodyPr/>
                    <a:lstStyle/>
                    <a:p>
                      <a:r>
                        <a:rPr lang="en-US" sz="1000"/>
                        <a:t>154</a:t>
                      </a:r>
                    </a:p>
                  </a:txBody>
                  <a:tcPr/>
                </a:tc>
                <a:tc>
                  <a:txBody>
                    <a:bodyPr/>
                    <a:lstStyle/>
                    <a:p>
                      <a:r>
                        <a:rPr lang="en-US" sz="1000"/>
                        <a:t>6</a:t>
                      </a:r>
                    </a:p>
                  </a:txBody>
                  <a:tcPr/>
                </a:tc>
                <a:tc>
                  <a:txBody>
                    <a:bodyPr/>
                    <a:lstStyle/>
                    <a:p>
                      <a:r>
                        <a:rPr lang="en-US" sz="1000"/>
                        <a:t>20</a:t>
                      </a:r>
                    </a:p>
                  </a:txBody>
                  <a:tcPr/>
                </a:tc>
                <a:tc>
                  <a:txBody>
                    <a:bodyPr/>
                    <a:lstStyle/>
                    <a:p>
                      <a:r>
                        <a:rPr lang="en-US" sz="1000"/>
                        <a:t>20</a:t>
                      </a:r>
                    </a:p>
                  </a:txBody>
                  <a:tcPr/>
                </a:tc>
                <a:tc>
                  <a:txBody>
                    <a:bodyPr/>
                    <a:lstStyle/>
                    <a:p>
                      <a:r>
                        <a:rPr lang="en-US" sz="1000"/>
                        <a:t>0</a:t>
                      </a:r>
                    </a:p>
                  </a:txBody>
                  <a:tcPr/>
                </a:tc>
                <a:tc>
                  <a:txBody>
                    <a:bodyPr/>
                    <a:lstStyle/>
                    <a:p>
                      <a:r>
                        <a:rPr lang="en-US" sz="1000"/>
                        <a:t>0</a:t>
                      </a:r>
                    </a:p>
                  </a:txBody>
                  <a:tcPr/>
                </a:tc>
                <a:tc>
                  <a:txBody>
                    <a:bodyPr/>
                    <a:lstStyle/>
                    <a:p>
                      <a:r>
                        <a:rPr lang="en-US" sz="1000"/>
                        <a:t>21</a:t>
                      </a:r>
                    </a:p>
                  </a:txBody>
                  <a:tcPr/>
                </a:tc>
                <a:tc>
                  <a:txBody>
                    <a:bodyPr/>
                    <a:lstStyle/>
                    <a:p>
                      <a:r>
                        <a:rPr lang="en-US" sz="1000"/>
                        <a:t>21</a:t>
                      </a:r>
                    </a:p>
                  </a:txBody>
                  <a:tcPr/>
                </a:tc>
                <a:tc>
                  <a:txBody>
                    <a:bodyPr/>
                    <a:lstStyle/>
                    <a:p>
                      <a:r>
                        <a:rPr lang="en-US" sz="1000"/>
                        <a:t>73</a:t>
                      </a:r>
                    </a:p>
                  </a:txBody>
                  <a:tcPr/>
                </a:tc>
                <a:tc>
                  <a:txBody>
                    <a:bodyPr/>
                    <a:lstStyle/>
                    <a:p>
                      <a:r>
                        <a:rPr lang="en-US" sz="1000"/>
                        <a:t>2</a:t>
                      </a:r>
                    </a:p>
                  </a:txBody>
                  <a:tcPr/>
                </a:tc>
                <a:tc>
                  <a:txBody>
                    <a:bodyPr/>
                    <a:lstStyle/>
                    <a:p>
                      <a:r>
                        <a:rPr lang="en-US" sz="1000"/>
                        <a:t>2</a:t>
                      </a:r>
                    </a:p>
                  </a:txBody>
                  <a:tcPr/>
                </a:tc>
                <a:tc>
                  <a:txBody>
                    <a:bodyPr/>
                    <a:lstStyle/>
                    <a:p>
                      <a:r>
                        <a:rPr lang="en-US" sz="1000"/>
                        <a:t>3.1788 %</a:t>
                      </a:r>
                    </a:p>
                  </a:txBody>
                  <a:tcPr/>
                </a:tc>
                <a:tc>
                  <a:txBody>
                    <a:bodyPr/>
                    <a:lstStyle/>
                    <a:p>
                      <a:r>
                        <a:rPr lang="en-US" sz="1000"/>
                        <a:t>0.0 %</a:t>
                      </a:r>
                    </a:p>
                  </a:txBody>
                  <a:tcPr/>
                </a:tc>
                <a:extLst>
                  <a:ext uri="{0D108BD9-81ED-4DB2-BD59-A6C34878D82A}">
                    <a16:rowId xmlns:a16="http://schemas.microsoft.com/office/drawing/2014/main" val="2667023363"/>
                  </a:ext>
                </a:extLst>
              </a:tr>
            </a:tbl>
          </a:graphicData>
        </a:graphic>
      </p:graphicFrame>
      <p:sp>
        <p:nvSpPr>
          <p:cNvPr id="4" name="Text Placeholder 3">
            <a:extLst>
              <a:ext uri="{FF2B5EF4-FFF2-40B4-BE49-F238E27FC236}">
                <a16:creationId xmlns:a16="http://schemas.microsoft.com/office/drawing/2014/main" id="{6A5B4017-7CC6-44A2-8D12-674A57DFBE83}"/>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491371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FA2EC-E2E5-4FDC-BE0D-1E40DF8C5EE4}"/>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1FFB0D28-1CD3-410A-A52D-3FBB217E90C4}"/>
              </a:ext>
            </a:extLst>
          </p:cNvPr>
          <p:cNvGraphicFramePr>
            <a:graphicFrameLocks noGrp="1"/>
          </p:cNvGraphicFramePr>
          <p:nvPr>
            <p:ph type="chart" sz="quarter" idx="13"/>
            <p:extLst>
              <p:ext uri="{D42A27DB-BD31-4B8C-83A1-F6EECF244321}">
                <p14:modId xmlns:p14="http://schemas.microsoft.com/office/powerpoint/2010/main" val="65354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D3CDC8-D211-4C3E-9570-AC9EC38746E4}"/>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AC4BB6C0-12CF-46CE-A8F2-7D301C57C5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0538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0BA10-562D-4F6C-AF59-30D3FE3725CD}"/>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98357824-38C0-4AE5-BB9E-58A519E8A002}"/>
              </a:ext>
            </a:extLst>
          </p:cNvPr>
          <p:cNvGraphicFramePr>
            <a:graphicFrameLocks noGrp="1"/>
          </p:cNvGraphicFramePr>
          <p:nvPr>
            <p:ph type="chart" sz="quarter" idx="13"/>
            <p:extLst>
              <p:ext uri="{D42A27DB-BD31-4B8C-83A1-F6EECF244321}">
                <p14:modId xmlns:p14="http://schemas.microsoft.com/office/powerpoint/2010/main" val="3158150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964567-6808-4767-A8B8-EA234A6D5B69}"/>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39DB8F66-475F-4172-946B-B8DB9BC69E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9945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AB765-255D-49AB-81C6-0DE5782AD0D8}"/>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CB289703-6AFE-4551-A141-9430C787336F}"/>
              </a:ext>
            </a:extLst>
          </p:cNvPr>
          <p:cNvGraphicFramePr>
            <a:graphicFrameLocks noGrp="1"/>
          </p:cNvGraphicFramePr>
          <p:nvPr>
            <p:ph type="tbl" sz="quarter" idx="13"/>
            <p:extLst>
              <p:ext uri="{D42A27DB-BD31-4B8C-83A1-F6EECF244321}">
                <p14:modId xmlns:p14="http://schemas.microsoft.com/office/powerpoint/2010/main" val="70002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532435845"/>
                    </a:ext>
                  </a:extLst>
                </a:gridCol>
                <a:gridCol w="411480">
                  <a:extLst>
                    <a:ext uri="{9D8B030D-6E8A-4147-A177-3AD203B41FA5}">
                      <a16:colId xmlns:a16="http://schemas.microsoft.com/office/drawing/2014/main" val="1219876234"/>
                    </a:ext>
                  </a:extLst>
                </a:gridCol>
                <a:gridCol w="822960">
                  <a:extLst>
                    <a:ext uri="{9D8B030D-6E8A-4147-A177-3AD203B41FA5}">
                      <a16:colId xmlns:a16="http://schemas.microsoft.com/office/drawing/2014/main" val="3728326152"/>
                    </a:ext>
                  </a:extLst>
                </a:gridCol>
                <a:gridCol w="822960">
                  <a:extLst>
                    <a:ext uri="{9D8B030D-6E8A-4147-A177-3AD203B41FA5}">
                      <a16:colId xmlns:a16="http://schemas.microsoft.com/office/drawing/2014/main" val="2033322138"/>
                    </a:ext>
                  </a:extLst>
                </a:gridCol>
                <a:gridCol w="822960">
                  <a:extLst>
                    <a:ext uri="{9D8B030D-6E8A-4147-A177-3AD203B41FA5}">
                      <a16:colId xmlns:a16="http://schemas.microsoft.com/office/drawing/2014/main" val="3555694287"/>
                    </a:ext>
                  </a:extLst>
                </a:gridCol>
                <a:gridCol w="822960">
                  <a:extLst>
                    <a:ext uri="{9D8B030D-6E8A-4147-A177-3AD203B41FA5}">
                      <a16:colId xmlns:a16="http://schemas.microsoft.com/office/drawing/2014/main" val="1653995679"/>
                    </a:ext>
                  </a:extLst>
                </a:gridCol>
                <a:gridCol w="822960">
                  <a:extLst>
                    <a:ext uri="{9D8B030D-6E8A-4147-A177-3AD203B41FA5}">
                      <a16:colId xmlns:a16="http://schemas.microsoft.com/office/drawing/2014/main" val="203830139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778459580"/>
                  </a:ext>
                </a:extLst>
              </a:tr>
              <a:tr h="370840">
                <a:tc>
                  <a:txBody>
                    <a:bodyPr/>
                    <a:lstStyle/>
                    <a:p>
                      <a:r>
                        <a:rPr lang="en-US" sz="1000" b="1"/>
                        <a:t>@TokioMAmerica - 2019-10-14 19:28:17</a:t>
                      </a:r>
                      <a:r>
                        <a:rPr lang="en-US" sz="1000"/>
                        <a:t>
 Thank you @ParkEastHS for such a great Hands On Day. No one has ever had as much fun cleaning as our Jersey City office - just look at those smiles! https://t.co/G8eTxPLAEE</a:t>
                      </a:r>
                    </a:p>
                  </a:txBody>
                  <a:tcPr/>
                </a:tc>
                <a:tc>
                  <a:txBody>
                    <a:bodyPr/>
                    <a:lstStyle/>
                    <a:p>
                      <a:r>
                        <a:rPr lang="en-US" sz="1000"/>
                        <a:t>11/12/2019 18:21:50</a:t>
                      </a:r>
                    </a:p>
                  </a:txBody>
                  <a:tcPr/>
                </a:tc>
                <a:tc>
                  <a:txBody>
                    <a:bodyPr/>
                    <a:lstStyle/>
                    <a:p>
                      <a:r>
                        <a:rPr lang="en-US" sz="1000"/>
                        <a:t>No</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6.6225 %</a:t>
                      </a:r>
                    </a:p>
                  </a:txBody>
                  <a:tcPr/>
                </a:tc>
                <a:extLst>
                  <a:ext uri="{0D108BD9-81ED-4DB2-BD59-A6C34878D82A}">
                    <a16:rowId xmlns:a16="http://schemas.microsoft.com/office/drawing/2014/main" val="248076597"/>
                  </a:ext>
                </a:extLst>
              </a:tr>
              <a:tr h="370840">
                <a:tc>
                  <a:txBody>
                    <a:bodyPr/>
                    <a:lstStyle/>
                    <a:p>
                      <a:r>
                        <a:rPr lang="en-US" sz="1000" b="1"/>
                        <a:t>@TokioMAmerica - 2019-10-07 19:35:18</a:t>
                      </a:r>
                      <a:r>
                        <a:rPr lang="en-US" sz="1000"/>
                        <a:t>
 Happy Employee Appreciation Day to our Chicago, IL office. You work so hard, you deserve to be celebrated! https://t.co/EN12FPeQOU</a:t>
                      </a:r>
                    </a:p>
                  </a:txBody>
                  <a:tcPr/>
                </a:tc>
                <a:tc>
                  <a:txBody>
                    <a:bodyPr/>
                    <a:lstStyle/>
                    <a:p>
                      <a:r>
                        <a:rPr lang="en-US" sz="1000"/>
                        <a:t>11/12/2019 18:21:50</a:t>
                      </a:r>
                    </a:p>
                  </a:txBody>
                  <a:tcPr/>
                </a:tc>
                <a:tc>
                  <a:txBody>
                    <a:bodyPr/>
                    <a:lstStyle/>
                    <a:p>
                      <a:r>
                        <a:rPr lang="en-US" sz="1000"/>
                        <a:t>No</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5.3691 %</a:t>
                      </a:r>
                    </a:p>
                  </a:txBody>
                  <a:tcPr/>
                </a:tc>
                <a:extLst>
                  <a:ext uri="{0D108BD9-81ED-4DB2-BD59-A6C34878D82A}">
                    <a16:rowId xmlns:a16="http://schemas.microsoft.com/office/drawing/2014/main" val="3776966240"/>
                  </a:ext>
                </a:extLst>
              </a:tr>
              <a:tr h="370840">
                <a:tc>
                  <a:txBody>
                    <a:bodyPr/>
                    <a:lstStyle/>
                    <a:p>
                      <a:r>
                        <a:rPr lang="en-US" sz="1000" b="1"/>
                        <a:t>@TokioMAmerica - 2019-10-21 15:55:15</a:t>
                      </a:r>
                      <a:r>
                        <a:rPr lang="en-US" sz="1000"/>
                        <a:t>
 The @FurnBankCOH turns empty houses into homes by distributing furniture to residents in Central Ohio. This year, our Ohio office spent their Hands On Day supporting the cause. Thank you everyone for taking such good care of your local community! https://t.co/npHxE70I6H</a:t>
                      </a:r>
                    </a:p>
                  </a:txBody>
                  <a:tcPr/>
                </a:tc>
                <a:tc>
                  <a:txBody>
                    <a:bodyPr/>
                    <a:lstStyle/>
                    <a:p>
                      <a:r>
                        <a:rPr lang="en-US" sz="1000"/>
                        <a:t>11/12/2019 18:21:50</a:t>
                      </a:r>
                    </a:p>
                  </a:txBody>
                  <a:tcPr/>
                </a:tc>
                <a:tc>
                  <a:txBody>
                    <a:bodyPr/>
                    <a:lstStyle/>
                    <a:p>
                      <a:r>
                        <a:rPr lang="en-US" sz="1000"/>
                        <a:t>No</a:t>
                      </a:r>
                    </a:p>
                  </a:txBody>
                  <a:tcPr/>
                </a:tc>
                <a:tc>
                  <a:txBody>
                    <a:bodyPr/>
                    <a:lstStyle/>
                    <a:p>
                      <a:r>
                        <a:rPr lang="en-US" sz="1000"/>
                        <a:t>2</a:t>
                      </a:r>
                    </a:p>
                  </a:txBody>
                  <a:tcPr/>
                </a:tc>
                <a:tc>
                  <a:txBody>
                    <a:bodyPr/>
                    <a:lstStyle/>
                    <a:p>
                      <a:r>
                        <a:rPr lang="en-US" sz="1000"/>
                        <a:t>5</a:t>
                      </a:r>
                    </a:p>
                  </a:txBody>
                  <a:tcPr/>
                </a:tc>
                <a:tc>
                  <a:txBody>
                    <a:bodyPr/>
                    <a:lstStyle/>
                    <a:p>
                      <a:r>
                        <a:rPr lang="en-US" sz="1000"/>
                        <a:t>1</a:t>
                      </a:r>
                    </a:p>
                  </a:txBody>
                  <a:tcPr/>
                </a:tc>
                <a:tc>
                  <a:txBody>
                    <a:bodyPr/>
                    <a:lstStyle/>
                    <a:p>
                      <a:r>
                        <a:rPr lang="en-US" sz="1000"/>
                        <a:t>5.2980 %</a:t>
                      </a:r>
                    </a:p>
                  </a:txBody>
                  <a:tcPr/>
                </a:tc>
                <a:extLst>
                  <a:ext uri="{0D108BD9-81ED-4DB2-BD59-A6C34878D82A}">
                    <a16:rowId xmlns:a16="http://schemas.microsoft.com/office/drawing/2014/main" val="1674656365"/>
                  </a:ext>
                </a:extLst>
              </a:tr>
            </a:tbl>
          </a:graphicData>
        </a:graphic>
      </p:graphicFrame>
      <p:sp>
        <p:nvSpPr>
          <p:cNvPr id="4" name="Text Placeholder 3">
            <a:extLst>
              <a:ext uri="{FF2B5EF4-FFF2-40B4-BE49-F238E27FC236}">
                <a16:creationId xmlns:a16="http://schemas.microsoft.com/office/drawing/2014/main" id="{EE91D649-1CAF-4D28-AD99-1D61B4C0EB9A}"/>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265002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7AEC1-2F55-41C1-AE16-28C9882B2587}"/>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5CD5500E-6186-4B8E-85EC-B6D32F0C405A}"/>
              </a:ext>
            </a:extLst>
          </p:cNvPr>
          <p:cNvGraphicFramePr>
            <a:graphicFrameLocks noGrp="1"/>
          </p:cNvGraphicFramePr>
          <p:nvPr>
            <p:ph type="tbl" sz="quarter" idx="13"/>
            <p:extLst>
              <p:ext uri="{D42A27DB-BD31-4B8C-83A1-F6EECF244321}">
                <p14:modId xmlns:p14="http://schemas.microsoft.com/office/powerpoint/2010/main" val="514931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30703581"/>
                    </a:ext>
                  </a:extLst>
                </a:gridCol>
                <a:gridCol w="452628">
                  <a:extLst>
                    <a:ext uri="{9D8B030D-6E8A-4147-A177-3AD203B41FA5}">
                      <a16:colId xmlns:a16="http://schemas.microsoft.com/office/drawing/2014/main" val="1900510481"/>
                    </a:ext>
                  </a:extLst>
                </a:gridCol>
                <a:gridCol w="452628">
                  <a:extLst>
                    <a:ext uri="{9D8B030D-6E8A-4147-A177-3AD203B41FA5}">
                      <a16:colId xmlns:a16="http://schemas.microsoft.com/office/drawing/2014/main" val="469957886"/>
                    </a:ext>
                  </a:extLst>
                </a:gridCol>
                <a:gridCol w="452628">
                  <a:extLst>
                    <a:ext uri="{9D8B030D-6E8A-4147-A177-3AD203B41FA5}">
                      <a16:colId xmlns:a16="http://schemas.microsoft.com/office/drawing/2014/main" val="779113010"/>
                    </a:ext>
                  </a:extLst>
                </a:gridCol>
                <a:gridCol w="452628">
                  <a:extLst>
                    <a:ext uri="{9D8B030D-6E8A-4147-A177-3AD203B41FA5}">
                      <a16:colId xmlns:a16="http://schemas.microsoft.com/office/drawing/2014/main" val="2475277099"/>
                    </a:ext>
                  </a:extLst>
                </a:gridCol>
                <a:gridCol w="452628">
                  <a:extLst>
                    <a:ext uri="{9D8B030D-6E8A-4147-A177-3AD203B41FA5}">
                      <a16:colId xmlns:a16="http://schemas.microsoft.com/office/drawing/2014/main" val="3620947376"/>
                    </a:ext>
                  </a:extLst>
                </a:gridCol>
                <a:gridCol w="452628">
                  <a:extLst>
                    <a:ext uri="{9D8B030D-6E8A-4147-A177-3AD203B41FA5}">
                      <a16:colId xmlns:a16="http://schemas.microsoft.com/office/drawing/2014/main" val="1530977092"/>
                    </a:ext>
                  </a:extLst>
                </a:gridCol>
                <a:gridCol w="452628">
                  <a:extLst>
                    <a:ext uri="{9D8B030D-6E8A-4147-A177-3AD203B41FA5}">
                      <a16:colId xmlns:a16="http://schemas.microsoft.com/office/drawing/2014/main" val="2245197599"/>
                    </a:ext>
                  </a:extLst>
                </a:gridCol>
                <a:gridCol w="452628">
                  <a:extLst>
                    <a:ext uri="{9D8B030D-6E8A-4147-A177-3AD203B41FA5}">
                      <a16:colId xmlns:a16="http://schemas.microsoft.com/office/drawing/2014/main" val="354165291"/>
                    </a:ext>
                  </a:extLst>
                </a:gridCol>
                <a:gridCol w="452628">
                  <a:extLst>
                    <a:ext uri="{9D8B030D-6E8A-4147-A177-3AD203B41FA5}">
                      <a16:colId xmlns:a16="http://schemas.microsoft.com/office/drawing/2014/main" val="1732677753"/>
                    </a:ext>
                  </a:extLst>
                </a:gridCol>
                <a:gridCol w="452628">
                  <a:extLst>
                    <a:ext uri="{9D8B030D-6E8A-4147-A177-3AD203B41FA5}">
                      <a16:colId xmlns:a16="http://schemas.microsoft.com/office/drawing/2014/main" val="3314614313"/>
                    </a:ext>
                  </a:extLst>
                </a:gridCol>
                <a:gridCol w="452628">
                  <a:extLst>
                    <a:ext uri="{9D8B030D-6E8A-4147-A177-3AD203B41FA5}">
                      <a16:colId xmlns:a16="http://schemas.microsoft.com/office/drawing/2014/main" val="4092466874"/>
                    </a:ext>
                  </a:extLst>
                </a:gridCol>
                <a:gridCol w="452628">
                  <a:extLst>
                    <a:ext uri="{9D8B030D-6E8A-4147-A177-3AD203B41FA5}">
                      <a16:colId xmlns:a16="http://schemas.microsoft.com/office/drawing/2014/main" val="491062932"/>
                    </a:ext>
                  </a:extLst>
                </a:gridCol>
                <a:gridCol w="452628">
                  <a:extLst>
                    <a:ext uri="{9D8B030D-6E8A-4147-A177-3AD203B41FA5}">
                      <a16:colId xmlns:a16="http://schemas.microsoft.com/office/drawing/2014/main" val="3783026323"/>
                    </a:ext>
                  </a:extLst>
                </a:gridCol>
                <a:gridCol w="452628">
                  <a:extLst>
                    <a:ext uri="{9D8B030D-6E8A-4147-A177-3AD203B41FA5}">
                      <a16:colId xmlns:a16="http://schemas.microsoft.com/office/drawing/2014/main" val="2280535503"/>
                    </a:ext>
                  </a:extLst>
                </a:gridCol>
                <a:gridCol w="452628">
                  <a:extLst>
                    <a:ext uri="{9D8B030D-6E8A-4147-A177-3AD203B41FA5}">
                      <a16:colId xmlns:a16="http://schemas.microsoft.com/office/drawing/2014/main" val="3939563389"/>
                    </a:ext>
                  </a:extLst>
                </a:gridCol>
                <a:gridCol w="452628">
                  <a:extLst>
                    <a:ext uri="{9D8B030D-6E8A-4147-A177-3AD203B41FA5}">
                      <a16:colId xmlns:a16="http://schemas.microsoft.com/office/drawing/2014/main" val="9631143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Post Likes</a:t>
                      </a:r>
                    </a:p>
                  </a:txBody>
                  <a:tcPr/>
                </a:tc>
                <a:tc>
                  <a:txBody>
                    <a:bodyPr/>
                    <a:lstStyle/>
                    <a:p>
                      <a:r>
                        <a:rPr lang="en-US" sz="1000"/>
                        <a:t>Avg. Post Likes</a:t>
                      </a:r>
                    </a:p>
                  </a:txBody>
                  <a:tcPr/>
                </a:tc>
                <a:tc>
                  <a:txBody>
                    <a:bodyPr/>
                    <a:lstStyle/>
                    <a:p>
                      <a:r>
                        <a:rPr lang="en-US" sz="1000"/>
                        <a:t>Post Comments</a:t>
                      </a:r>
                    </a:p>
                  </a:txBody>
                  <a:tcPr/>
                </a:tc>
                <a:tc>
                  <a:txBody>
                    <a:bodyPr/>
                    <a:lstStyle/>
                    <a:p>
                      <a:r>
                        <a:rPr lang="en-US" sz="1000"/>
                        <a:t>Avg. Post Comments</a:t>
                      </a:r>
                    </a:p>
                  </a:txBody>
                  <a:tcPr/>
                </a:tc>
                <a:tc>
                  <a:txBody>
                    <a:bodyPr/>
                    <a:lstStyle/>
                    <a:p>
                      <a:r>
                        <a:rPr lang="en-US" sz="1000"/>
                        <a:t>Post Shares</a:t>
                      </a:r>
                    </a:p>
                  </a:txBody>
                  <a:tcPr/>
                </a:tc>
                <a:tc>
                  <a:txBody>
                    <a:bodyPr/>
                    <a:lstStyle/>
                    <a:p>
                      <a:r>
                        <a:rPr lang="en-US" sz="1000"/>
                        <a:t>Avg. Post Shares</a:t>
                      </a:r>
                    </a:p>
                  </a:txBody>
                  <a:tcPr/>
                </a:tc>
                <a:tc>
                  <a:txBody>
                    <a:bodyPr/>
                    <a:lstStyle/>
                    <a:p>
                      <a:r>
                        <a:rPr lang="en-US" sz="1000"/>
                        <a:t>Post Clicks</a:t>
                      </a:r>
                    </a:p>
                  </a:txBody>
                  <a:tcPr/>
                </a:tc>
                <a:tc>
                  <a:txBody>
                    <a:bodyPr/>
                    <a:lstStyle/>
                    <a:p>
                      <a:r>
                        <a:rPr lang="en-US" sz="1000"/>
                        <a:t>Avg. Post Clicks</a:t>
                      </a:r>
                    </a:p>
                  </a:txBody>
                  <a:tcPr/>
                </a:tc>
                <a:tc>
                  <a:txBody>
                    <a:bodyPr/>
                    <a:lstStyle/>
                    <a:p>
                      <a:r>
                        <a:rPr lang="en-US" sz="1000"/>
                        <a:t>Post Impressions</a:t>
                      </a:r>
                    </a:p>
                  </a:txBody>
                  <a:tcPr/>
                </a:tc>
                <a:tc>
                  <a:txBody>
                    <a:bodyPr/>
                    <a:lstStyle/>
                    <a:p>
                      <a:r>
                        <a:rPr lang="en-US" sz="1000"/>
                        <a:t>Avg. Post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4135910054"/>
                  </a:ext>
                </a:extLst>
              </a:tr>
              <a:tr h="370840">
                <a:tc>
                  <a:txBody>
                    <a:bodyPr/>
                    <a:lstStyle/>
                    <a:p>
                      <a:r>
                        <a:rPr lang="en-US" sz="1000"/>
                        <a:t>Tokio Marine America</a:t>
                      </a:r>
                    </a:p>
                  </a:txBody>
                  <a:tcPr/>
                </a:tc>
                <a:tc>
                  <a:txBody>
                    <a:bodyPr/>
                    <a:lstStyle/>
                    <a:p>
                      <a:r>
                        <a:rPr lang="en-US" sz="1000"/>
                        <a:t>12808</a:t>
                      </a:r>
                    </a:p>
                  </a:txBody>
                  <a:tcPr/>
                </a:tc>
                <a:tc>
                  <a:txBody>
                    <a:bodyPr/>
                    <a:lstStyle/>
                    <a:p>
                      <a:r>
                        <a:rPr lang="en-US" sz="1000"/>
                        <a:t>446</a:t>
                      </a:r>
                    </a:p>
                  </a:txBody>
                  <a:tcPr/>
                </a:tc>
                <a:tc>
                  <a:txBody>
                    <a:bodyPr/>
                    <a:lstStyle/>
                    <a:p>
                      <a:r>
                        <a:rPr lang="en-US" sz="1000"/>
                        <a:t>16</a:t>
                      </a:r>
                    </a:p>
                  </a:txBody>
                  <a:tcPr/>
                </a:tc>
                <a:tc>
                  <a:txBody>
                    <a:bodyPr/>
                    <a:lstStyle/>
                    <a:p>
                      <a:r>
                        <a:rPr lang="en-US" sz="1000"/>
                        <a:t>691</a:t>
                      </a:r>
                    </a:p>
                  </a:txBody>
                  <a:tcPr/>
                </a:tc>
                <a:tc>
                  <a:txBody>
                    <a:bodyPr/>
                    <a:lstStyle/>
                    <a:p>
                      <a:r>
                        <a:rPr lang="en-US" sz="1000"/>
                        <a:t>43.1875</a:t>
                      </a:r>
                    </a:p>
                  </a:txBody>
                  <a:tcPr/>
                </a:tc>
                <a:tc>
                  <a:txBody>
                    <a:bodyPr/>
                    <a:lstStyle/>
                    <a:p>
                      <a:r>
                        <a:rPr lang="en-US" sz="1000"/>
                        <a:t>6</a:t>
                      </a:r>
                    </a:p>
                  </a:txBody>
                  <a:tcPr/>
                </a:tc>
                <a:tc>
                  <a:txBody>
                    <a:bodyPr/>
                    <a:lstStyle/>
                    <a:p>
                      <a:r>
                        <a:rPr lang="en-US" sz="1000"/>
                        <a:t>0.375</a:t>
                      </a:r>
                    </a:p>
                  </a:txBody>
                  <a:tcPr/>
                </a:tc>
                <a:tc>
                  <a:txBody>
                    <a:bodyPr/>
                    <a:lstStyle/>
                    <a:p>
                      <a:r>
                        <a:rPr lang="en-US" sz="1000"/>
                        <a:t>37</a:t>
                      </a:r>
                    </a:p>
                  </a:txBody>
                  <a:tcPr/>
                </a:tc>
                <a:tc>
                  <a:txBody>
                    <a:bodyPr/>
                    <a:lstStyle/>
                    <a:p>
                      <a:r>
                        <a:rPr lang="en-US" sz="1000"/>
                        <a:t>2.3125</a:t>
                      </a:r>
                    </a:p>
                  </a:txBody>
                  <a:tcPr/>
                </a:tc>
                <a:tc>
                  <a:txBody>
                    <a:bodyPr/>
                    <a:lstStyle/>
                    <a:p>
                      <a:r>
                        <a:rPr lang="en-US" sz="1000"/>
                        <a:t>769</a:t>
                      </a:r>
                    </a:p>
                  </a:txBody>
                  <a:tcPr/>
                </a:tc>
                <a:tc>
                  <a:txBody>
                    <a:bodyPr/>
                    <a:lstStyle/>
                    <a:p>
                      <a:r>
                        <a:rPr lang="en-US" sz="1000"/>
                        <a:t>48.0625</a:t>
                      </a:r>
                    </a:p>
                  </a:txBody>
                  <a:tcPr/>
                </a:tc>
                <a:tc>
                  <a:txBody>
                    <a:bodyPr/>
                    <a:lstStyle/>
                    <a:p>
                      <a:r>
                        <a:rPr lang="en-US" sz="1000"/>
                        <a:t>36178</a:t>
                      </a:r>
                    </a:p>
                  </a:txBody>
                  <a:tcPr/>
                </a:tc>
                <a:tc>
                  <a:txBody>
                    <a:bodyPr/>
                    <a:lstStyle/>
                    <a:p>
                      <a:r>
                        <a:rPr lang="en-US" sz="1000"/>
                        <a:t>2261.125</a:t>
                      </a:r>
                    </a:p>
                  </a:txBody>
                  <a:tcPr/>
                </a:tc>
                <a:tc>
                  <a:txBody>
                    <a:bodyPr/>
                    <a:lstStyle/>
                    <a:p>
                      <a:r>
                        <a:rPr lang="en-US" sz="1000"/>
                        <a:t>0.04033426398701 %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291084041"/>
                  </a:ext>
                </a:extLst>
              </a:tr>
            </a:tbl>
          </a:graphicData>
        </a:graphic>
      </p:graphicFrame>
      <p:sp>
        <p:nvSpPr>
          <p:cNvPr id="4" name="Text Placeholder 3">
            <a:extLst>
              <a:ext uri="{FF2B5EF4-FFF2-40B4-BE49-F238E27FC236}">
                <a16:creationId xmlns:a16="http://schemas.microsoft.com/office/drawing/2014/main" id="{322338DD-CB70-40B3-8BD4-3CEDE5BC09B6}"/>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20024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F54BF-45AA-4D3B-B6BD-D5DAA2DCFBA6}"/>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914F63CC-86E8-440E-AA2D-0A93B69D2AE7}"/>
              </a:ext>
            </a:extLst>
          </p:cNvPr>
          <p:cNvGraphicFramePr>
            <a:graphicFrameLocks noGrp="1"/>
          </p:cNvGraphicFramePr>
          <p:nvPr>
            <p:ph type="chart" sz="quarter" idx="13"/>
            <p:extLst>
              <p:ext uri="{D42A27DB-BD31-4B8C-83A1-F6EECF244321}">
                <p14:modId xmlns:p14="http://schemas.microsoft.com/office/powerpoint/2010/main" val="3007648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673291-6540-4CB9-A74B-532F9C0D72E8}"/>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8340F9AF-F626-4FA1-A193-FAD9AABEB2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1372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C77C6-22D5-4877-95C4-EED58DD475C3}"/>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5A27077D-D87D-49F8-9996-F171816C8FD9}"/>
              </a:ext>
            </a:extLst>
          </p:cNvPr>
          <p:cNvGraphicFramePr>
            <a:graphicFrameLocks noGrp="1"/>
          </p:cNvGraphicFramePr>
          <p:nvPr>
            <p:ph type="chart" sz="quarter" idx="13"/>
            <p:extLst>
              <p:ext uri="{D42A27DB-BD31-4B8C-83A1-F6EECF244321}">
                <p14:modId xmlns:p14="http://schemas.microsoft.com/office/powerpoint/2010/main" val="2072696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431E03-2324-49C5-B2FD-5915DBB4027B}"/>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80131B24-3424-4D6B-B5BA-CC54F38142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2717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CBC72-5D61-473E-B5EA-32A9D22FA2A7}"/>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4630C7B8-FD7A-45F7-889E-7FB2102ADEE1}"/>
              </a:ext>
            </a:extLst>
          </p:cNvPr>
          <p:cNvGraphicFramePr>
            <a:graphicFrameLocks noGrp="1"/>
          </p:cNvGraphicFramePr>
          <p:nvPr>
            <p:ph type="chart" sz="quarter" idx="13"/>
            <p:extLst>
              <p:ext uri="{D42A27DB-BD31-4B8C-83A1-F6EECF244321}">
                <p14:modId xmlns:p14="http://schemas.microsoft.com/office/powerpoint/2010/main" val="438249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7ED184-4A4D-4E30-9E0A-6F5C001C8AC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844A130-8FE2-4623-A272-94AFC3A936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8147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31A61-5656-4B4E-939B-DAA3A0CF2B7C}"/>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0AF8B77F-0DD7-4CD8-8CE4-C6F97D18FE40}"/>
              </a:ext>
            </a:extLst>
          </p:cNvPr>
          <p:cNvGraphicFramePr>
            <a:graphicFrameLocks noGrp="1"/>
          </p:cNvGraphicFramePr>
          <p:nvPr>
            <p:ph type="tbl" sz="quarter" idx="13"/>
            <p:extLst>
              <p:ext uri="{D42A27DB-BD31-4B8C-83A1-F6EECF244321}">
                <p14:modId xmlns:p14="http://schemas.microsoft.com/office/powerpoint/2010/main" val="800176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6084897"/>
                    </a:ext>
                  </a:extLst>
                </a:gridCol>
                <a:gridCol w="1152143">
                  <a:extLst>
                    <a:ext uri="{9D8B030D-6E8A-4147-A177-3AD203B41FA5}">
                      <a16:colId xmlns:a16="http://schemas.microsoft.com/office/drawing/2014/main" val="551394369"/>
                    </a:ext>
                  </a:extLst>
                </a:gridCol>
                <a:gridCol w="822960">
                  <a:extLst>
                    <a:ext uri="{9D8B030D-6E8A-4147-A177-3AD203B41FA5}">
                      <a16:colId xmlns:a16="http://schemas.microsoft.com/office/drawing/2014/main" val="287773755"/>
                    </a:ext>
                  </a:extLst>
                </a:gridCol>
                <a:gridCol w="576072">
                  <a:extLst>
                    <a:ext uri="{9D8B030D-6E8A-4147-A177-3AD203B41FA5}">
                      <a16:colId xmlns:a16="http://schemas.microsoft.com/office/drawing/2014/main" val="3769275690"/>
                    </a:ext>
                  </a:extLst>
                </a:gridCol>
                <a:gridCol w="576072">
                  <a:extLst>
                    <a:ext uri="{9D8B030D-6E8A-4147-A177-3AD203B41FA5}">
                      <a16:colId xmlns:a16="http://schemas.microsoft.com/office/drawing/2014/main" val="1008929220"/>
                    </a:ext>
                  </a:extLst>
                </a:gridCol>
                <a:gridCol w="576072">
                  <a:extLst>
                    <a:ext uri="{9D8B030D-6E8A-4147-A177-3AD203B41FA5}">
                      <a16:colId xmlns:a16="http://schemas.microsoft.com/office/drawing/2014/main" val="1136721188"/>
                    </a:ext>
                  </a:extLst>
                </a:gridCol>
                <a:gridCol w="576072">
                  <a:extLst>
                    <a:ext uri="{9D8B030D-6E8A-4147-A177-3AD203B41FA5}">
                      <a16:colId xmlns:a16="http://schemas.microsoft.com/office/drawing/2014/main" val="1504411706"/>
                    </a:ext>
                  </a:extLst>
                </a:gridCol>
                <a:gridCol w="576072">
                  <a:extLst>
                    <a:ext uri="{9D8B030D-6E8A-4147-A177-3AD203B41FA5}">
                      <a16:colId xmlns:a16="http://schemas.microsoft.com/office/drawing/2014/main" val="155937020"/>
                    </a:ext>
                  </a:extLst>
                </a:gridCol>
                <a:gridCol w="576072">
                  <a:extLst>
                    <a:ext uri="{9D8B030D-6E8A-4147-A177-3AD203B41FA5}">
                      <a16:colId xmlns:a16="http://schemas.microsoft.com/office/drawing/2014/main" val="1369532757"/>
                    </a:ext>
                  </a:extLst>
                </a:gridCol>
                <a:gridCol w="576072">
                  <a:extLst>
                    <a:ext uri="{9D8B030D-6E8A-4147-A177-3AD203B41FA5}">
                      <a16:colId xmlns:a16="http://schemas.microsoft.com/office/drawing/2014/main" val="2164577671"/>
                    </a:ext>
                  </a:extLst>
                </a:gridCol>
                <a:gridCol w="576072">
                  <a:extLst>
                    <a:ext uri="{9D8B030D-6E8A-4147-A177-3AD203B41FA5}">
                      <a16:colId xmlns:a16="http://schemas.microsoft.com/office/drawing/2014/main" val="383937202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211634924"/>
                  </a:ext>
                </a:extLst>
              </a:tr>
              <a:tr h="370840">
                <a:tc>
                  <a:txBody>
                    <a:bodyPr/>
                    <a:lstStyle/>
                    <a:p>
                      <a:r>
                        <a:rPr lang="en-US" sz="1000" b="1"/>
                        <a:t>Tokio Marine America - 2019-10-07 19:36:25</a:t>
                      </a:r>
                      <a:r>
                        <a:rPr lang="en-US" sz="1000"/>
                        <a:t>
  Happy Employee Appreciation Day to our Chicago, IL office. You work so hard, you deserve to be celebrated!</a:t>
                      </a:r>
                    </a:p>
                  </a:txBody>
                  <a:tcPr/>
                </a:tc>
                <a:tc>
                  <a:txBody>
                    <a:bodyPr/>
                    <a:lstStyle/>
                    <a:p>
                      <a:r>
                        <a:rPr lang="en-US" sz="1000"/>
                        <a:t>https://image-store.slidesharecdn.com/273fdf23-40be-4b33-8cf2-253011a34a09-large.jpeg</a:t>
                      </a:r>
                    </a:p>
                  </a:txBody>
                  <a:tcPr/>
                </a:tc>
                <a:tc>
                  <a:txBody>
                    <a:bodyPr/>
                    <a:lstStyle/>
                    <a:p>
                      <a:r>
                        <a:rPr lang="en-US" sz="1000"/>
                        <a:t>11/13/2019 18:25:10</a:t>
                      </a:r>
                    </a:p>
                  </a:txBody>
                  <a:tcPr/>
                </a:tc>
                <a:tc>
                  <a:txBody>
                    <a:bodyPr/>
                    <a:lstStyle/>
                    <a:p>
                      <a:r>
                        <a:rPr lang="en-US" sz="1000"/>
                        <a:t>Image</a:t>
                      </a:r>
                    </a:p>
                  </a:txBody>
                  <a:tcPr/>
                </a:tc>
                <a:tc>
                  <a:txBody>
                    <a:bodyPr/>
                    <a:lstStyle/>
                    <a:p>
                      <a:r>
                        <a:rPr lang="en-US" sz="1000"/>
                        <a:t>76</a:t>
                      </a:r>
                    </a:p>
                  </a:txBody>
                  <a:tcPr/>
                </a:tc>
                <a:tc>
                  <a:txBody>
                    <a:bodyPr/>
                    <a:lstStyle/>
                    <a:p>
                      <a:r>
                        <a:rPr lang="en-US" sz="1000"/>
                        <a:t>0</a:t>
                      </a:r>
                    </a:p>
                  </a:txBody>
                  <a:tcPr/>
                </a:tc>
                <a:tc>
                  <a:txBody>
                    <a:bodyPr/>
                    <a:lstStyle/>
                    <a:p>
                      <a:r>
                        <a:rPr lang="en-US" sz="1000"/>
                        <a:t>3</a:t>
                      </a:r>
                    </a:p>
                  </a:txBody>
                  <a:tcPr/>
                </a:tc>
                <a:tc>
                  <a:txBody>
                    <a:bodyPr/>
                    <a:lstStyle/>
                    <a:p>
                      <a:r>
                        <a:rPr lang="en-US" sz="1000"/>
                        <a:t>100</a:t>
                      </a:r>
                    </a:p>
                  </a:txBody>
                  <a:tcPr/>
                </a:tc>
                <a:tc>
                  <a:txBody>
                    <a:bodyPr/>
                    <a:lstStyle/>
                    <a:p>
                      <a:r>
                        <a:rPr lang="en-US" sz="1000"/>
                        <a:t>0.055555555555556</a:t>
                      </a:r>
                    </a:p>
                  </a:txBody>
                  <a:tcPr/>
                </a:tc>
                <a:tc>
                  <a:txBody>
                    <a:bodyPr/>
                    <a:lstStyle/>
                    <a:p>
                      <a:r>
                        <a:rPr lang="en-US" sz="1000"/>
                        <a:t>3222</a:t>
                      </a:r>
                    </a:p>
                  </a:txBody>
                  <a:tcPr/>
                </a:tc>
                <a:tc>
                  <a:txBody>
                    <a:bodyPr/>
                    <a:lstStyle/>
                    <a:p>
                      <a:r>
                        <a:rPr lang="en-US" sz="1000"/>
                        <a:t>n/a</a:t>
                      </a:r>
                    </a:p>
                  </a:txBody>
                  <a:tcPr/>
                </a:tc>
                <a:extLst>
                  <a:ext uri="{0D108BD9-81ED-4DB2-BD59-A6C34878D82A}">
                    <a16:rowId xmlns:a16="http://schemas.microsoft.com/office/drawing/2014/main" val="2968567326"/>
                  </a:ext>
                </a:extLst>
              </a:tr>
              <a:tr h="370840">
                <a:tc>
                  <a:txBody>
                    <a:bodyPr/>
                    <a:lstStyle/>
                    <a:p>
                      <a:r>
                        <a:rPr lang="en-US" sz="1000" b="1"/>
                        <a:t>Tokio Marine America - 2019-10-10 16:10:24</a:t>
                      </a:r>
                      <a:r>
                        <a:rPr lang="en-US" sz="1000"/>
                        <a:t>
  It's Customer Service Week, and what better way to say thank you to our hardworking employees than a catered breakfast? This year's theme is the "Magic of Service." #TeamTMA certainly is magical!</a:t>
                      </a:r>
                    </a:p>
                  </a:txBody>
                  <a:tcPr/>
                </a:tc>
                <a:tc>
                  <a:txBody>
                    <a:bodyPr/>
                    <a:lstStyle/>
                    <a:p>
                      <a:r>
                        <a:rPr lang="en-US" sz="1000"/>
                        <a:t>https://image-store.slidesharecdn.com/9e623357-6593-45cf-b13d-1e3357cfece9-large.jpeg</a:t>
                      </a:r>
                    </a:p>
                  </a:txBody>
                  <a:tcPr/>
                </a:tc>
                <a:tc>
                  <a:txBody>
                    <a:bodyPr/>
                    <a:lstStyle/>
                    <a:p>
                      <a:r>
                        <a:rPr lang="en-US" sz="1000"/>
                        <a:t>11/13/2019 18:25:10</a:t>
                      </a:r>
                    </a:p>
                  </a:txBody>
                  <a:tcPr/>
                </a:tc>
                <a:tc>
                  <a:txBody>
                    <a:bodyPr/>
                    <a:lstStyle/>
                    <a:p>
                      <a:r>
                        <a:rPr lang="en-US" sz="1000"/>
                        <a:t>Image</a:t>
                      </a:r>
                    </a:p>
                  </a:txBody>
                  <a:tcPr/>
                </a:tc>
                <a:tc>
                  <a:txBody>
                    <a:bodyPr/>
                    <a:lstStyle/>
                    <a:p>
                      <a:r>
                        <a:rPr lang="en-US" sz="1000"/>
                        <a:t>76</a:t>
                      </a:r>
                    </a:p>
                  </a:txBody>
                  <a:tcPr/>
                </a:tc>
                <a:tc>
                  <a:txBody>
                    <a:bodyPr/>
                    <a:lstStyle/>
                    <a:p>
                      <a:r>
                        <a:rPr lang="en-US" sz="1000"/>
                        <a:t>0</a:t>
                      </a:r>
                    </a:p>
                  </a:txBody>
                  <a:tcPr/>
                </a:tc>
                <a:tc>
                  <a:txBody>
                    <a:bodyPr/>
                    <a:lstStyle/>
                    <a:p>
                      <a:r>
                        <a:rPr lang="en-US" sz="1000"/>
                        <a:t>2</a:t>
                      </a:r>
                    </a:p>
                  </a:txBody>
                  <a:tcPr/>
                </a:tc>
                <a:tc>
                  <a:txBody>
                    <a:bodyPr/>
                    <a:lstStyle/>
                    <a:p>
                      <a:r>
                        <a:rPr lang="en-US" sz="1000"/>
                        <a:t>103</a:t>
                      </a:r>
                    </a:p>
                  </a:txBody>
                  <a:tcPr/>
                </a:tc>
                <a:tc>
                  <a:txBody>
                    <a:bodyPr/>
                    <a:lstStyle/>
                    <a:p>
                      <a:r>
                        <a:rPr lang="en-US" sz="1000"/>
                        <a:t>0.050799887735055</a:t>
                      </a:r>
                    </a:p>
                  </a:txBody>
                  <a:tcPr/>
                </a:tc>
                <a:tc>
                  <a:txBody>
                    <a:bodyPr/>
                    <a:lstStyle/>
                    <a:p>
                      <a:r>
                        <a:rPr lang="en-US" sz="1000"/>
                        <a:t>3563</a:t>
                      </a:r>
                    </a:p>
                  </a:txBody>
                  <a:tcPr/>
                </a:tc>
                <a:tc>
                  <a:txBody>
                    <a:bodyPr/>
                    <a:lstStyle/>
                    <a:p>
                      <a:r>
                        <a:rPr lang="en-US" sz="1000"/>
                        <a:t>n/a</a:t>
                      </a:r>
                    </a:p>
                  </a:txBody>
                  <a:tcPr/>
                </a:tc>
                <a:extLst>
                  <a:ext uri="{0D108BD9-81ED-4DB2-BD59-A6C34878D82A}">
                    <a16:rowId xmlns:a16="http://schemas.microsoft.com/office/drawing/2014/main" val="2690382227"/>
                  </a:ext>
                </a:extLst>
              </a:tr>
              <a:tr h="370840">
                <a:tc>
                  <a:txBody>
                    <a:bodyPr/>
                    <a:lstStyle/>
                    <a:p>
                      <a:r>
                        <a:rPr lang="en-US" sz="1000" b="1"/>
                        <a:t>Tokio Marine America - 2019-10-16 16:05:20</a:t>
                      </a:r>
                      <a:r>
                        <a:rPr lang="en-US" sz="1000"/>
                        <a:t>
  Each month, TMA highlights an employee that exemplifies our values. This month, we're pleased to feature Michael R. from our New York office.</a:t>
                      </a:r>
                    </a:p>
                  </a:txBody>
                  <a:tcPr/>
                </a:tc>
                <a:tc>
                  <a:txBody>
                    <a:bodyPr/>
                    <a:lstStyle/>
                    <a:p>
                      <a:r>
                        <a:rPr lang="en-US" sz="1000"/>
                        <a:t>https://image-store.slidesharecdn.com/5e9375ab-bda9-4fbd-9df2-c919f4e462a4-large.jpeg</a:t>
                      </a:r>
                    </a:p>
                  </a:txBody>
                  <a:tcPr/>
                </a:tc>
                <a:tc>
                  <a:txBody>
                    <a:bodyPr/>
                    <a:lstStyle/>
                    <a:p>
                      <a:r>
                        <a:rPr lang="en-US" sz="1000"/>
                        <a:t>11/13/2019 18:25:10</a:t>
                      </a:r>
                    </a:p>
                  </a:txBody>
                  <a:tcPr/>
                </a:tc>
                <a:tc>
                  <a:txBody>
                    <a:bodyPr/>
                    <a:lstStyle/>
                    <a:p>
                      <a:r>
                        <a:rPr lang="en-US" sz="1000"/>
                        <a:t>Image</a:t>
                      </a:r>
                    </a:p>
                  </a:txBody>
                  <a:tcPr/>
                </a:tc>
                <a:tc>
                  <a:txBody>
                    <a:bodyPr/>
                    <a:lstStyle/>
                    <a:p>
                      <a:r>
                        <a:rPr lang="en-US" sz="1000"/>
                        <a:t>62</a:t>
                      </a:r>
                    </a:p>
                  </a:txBody>
                  <a:tcPr/>
                </a:tc>
                <a:tc>
                  <a:txBody>
                    <a:bodyPr/>
                    <a:lstStyle/>
                    <a:p>
                      <a:r>
                        <a:rPr lang="en-US" sz="1000"/>
                        <a:t>0</a:t>
                      </a:r>
                    </a:p>
                  </a:txBody>
                  <a:tcPr/>
                </a:tc>
                <a:tc>
                  <a:txBody>
                    <a:bodyPr/>
                    <a:lstStyle/>
                    <a:p>
                      <a:r>
                        <a:rPr lang="en-US" sz="1000"/>
                        <a:t>2</a:t>
                      </a:r>
                    </a:p>
                  </a:txBody>
                  <a:tcPr/>
                </a:tc>
                <a:tc>
                  <a:txBody>
                    <a:bodyPr/>
                    <a:lstStyle/>
                    <a:p>
                      <a:r>
                        <a:rPr lang="en-US" sz="1000"/>
                        <a:t>75</a:t>
                      </a:r>
                    </a:p>
                  </a:txBody>
                  <a:tcPr/>
                </a:tc>
                <a:tc>
                  <a:txBody>
                    <a:bodyPr/>
                    <a:lstStyle/>
                    <a:p>
                      <a:r>
                        <a:rPr lang="en-US" sz="1000"/>
                        <a:t>0.043987341772152</a:t>
                      </a:r>
                    </a:p>
                  </a:txBody>
                  <a:tcPr/>
                </a:tc>
                <a:tc>
                  <a:txBody>
                    <a:bodyPr/>
                    <a:lstStyle/>
                    <a:p>
                      <a:r>
                        <a:rPr lang="en-US" sz="1000"/>
                        <a:t>3160</a:t>
                      </a:r>
                    </a:p>
                  </a:txBody>
                  <a:tcPr/>
                </a:tc>
                <a:tc>
                  <a:txBody>
                    <a:bodyPr/>
                    <a:lstStyle/>
                    <a:p>
                      <a:r>
                        <a:rPr lang="en-US" sz="1000"/>
                        <a:t>n/a</a:t>
                      </a:r>
                    </a:p>
                  </a:txBody>
                  <a:tcPr/>
                </a:tc>
                <a:extLst>
                  <a:ext uri="{0D108BD9-81ED-4DB2-BD59-A6C34878D82A}">
                    <a16:rowId xmlns:a16="http://schemas.microsoft.com/office/drawing/2014/main" val="2852891708"/>
                  </a:ext>
                </a:extLst>
              </a:tr>
            </a:tbl>
          </a:graphicData>
        </a:graphic>
      </p:graphicFrame>
      <p:sp>
        <p:nvSpPr>
          <p:cNvPr id="4" name="Text Placeholder 3">
            <a:extLst>
              <a:ext uri="{FF2B5EF4-FFF2-40B4-BE49-F238E27FC236}">
                <a16:creationId xmlns:a16="http://schemas.microsoft.com/office/drawing/2014/main" id="{8BF0527D-18F4-433A-AC49-278093984718}"/>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782103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A835A-763C-493A-AC70-5DA2F0F70B92}"/>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90497C2F-E4FD-45FF-8F78-CEA84BB2BA70}"/>
              </a:ext>
            </a:extLst>
          </p:cNvPr>
          <p:cNvGraphicFramePr>
            <a:graphicFrameLocks noGrp="1"/>
          </p:cNvGraphicFramePr>
          <p:nvPr>
            <p:ph type="tbl" sz="quarter" idx="13"/>
            <p:extLst>
              <p:ext uri="{D42A27DB-BD31-4B8C-83A1-F6EECF244321}">
                <p14:modId xmlns:p14="http://schemas.microsoft.com/office/powerpoint/2010/main" val="4060042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3656697"/>
                    </a:ext>
                  </a:extLst>
                </a:gridCol>
                <a:gridCol w="699516">
                  <a:extLst>
                    <a:ext uri="{9D8B030D-6E8A-4147-A177-3AD203B41FA5}">
                      <a16:colId xmlns:a16="http://schemas.microsoft.com/office/drawing/2014/main" val="3463040885"/>
                    </a:ext>
                  </a:extLst>
                </a:gridCol>
                <a:gridCol w="699516">
                  <a:extLst>
                    <a:ext uri="{9D8B030D-6E8A-4147-A177-3AD203B41FA5}">
                      <a16:colId xmlns:a16="http://schemas.microsoft.com/office/drawing/2014/main" val="1685547126"/>
                    </a:ext>
                  </a:extLst>
                </a:gridCol>
                <a:gridCol w="658368">
                  <a:extLst>
                    <a:ext uri="{9D8B030D-6E8A-4147-A177-3AD203B41FA5}">
                      <a16:colId xmlns:a16="http://schemas.microsoft.com/office/drawing/2014/main" val="2060962461"/>
                    </a:ext>
                  </a:extLst>
                </a:gridCol>
                <a:gridCol w="658368">
                  <a:extLst>
                    <a:ext uri="{9D8B030D-6E8A-4147-A177-3AD203B41FA5}">
                      <a16:colId xmlns:a16="http://schemas.microsoft.com/office/drawing/2014/main" val="4167202315"/>
                    </a:ext>
                  </a:extLst>
                </a:gridCol>
                <a:gridCol w="658368">
                  <a:extLst>
                    <a:ext uri="{9D8B030D-6E8A-4147-A177-3AD203B41FA5}">
                      <a16:colId xmlns:a16="http://schemas.microsoft.com/office/drawing/2014/main" val="3789891279"/>
                    </a:ext>
                  </a:extLst>
                </a:gridCol>
                <a:gridCol w="699516">
                  <a:extLst>
                    <a:ext uri="{9D8B030D-6E8A-4147-A177-3AD203B41FA5}">
                      <a16:colId xmlns:a16="http://schemas.microsoft.com/office/drawing/2014/main" val="2211056814"/>
                    </a:ext>
                  </a:extLst>
                </a:gridCol>
                <a:gridCol w="699516">
                  <a:extLst>
                    <a:ext uri="{9D8B030D-6E8A-4147-A177-3AD203B41FA5}">
                      <a16:colId xmlns:a16="http://schemas.microsoft.com/office/drawing/2014/main" val="2046930476"/>
                    </a:ext>
                  </a:extLst>
                </a:gridCol>
                <a:gridCol w="699516">
                  <a:extLst>
                    <a:ext uri="{9D8B030D-6E8A-4147-A177-3AD203B41FA5}">
                      <a16:colId xmlns:a16="http://schemas.microsoft.com/office/drawing/2014/main" val="1878107979"/>
                    </a:ext>
                  </a:extLst>
                </a:gridCol>
                <a:gridCol w="658368">
                  <a:extLst>
                    <a:ext uri="{9D8B030D-6E8A-4147-A177-3AD203B41FA5}">
                      <a16:colId xmlns:a16="http://schemas.microsoft.com/office/drawing/2014/main" val="118776170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58334660"/>
                  </a:ext>
                </a:extLst>
              </a:tr>
              <a:tr h="370840">
                <a:tc>
                  <a:txBody>
                    <a:bodyPr/>
                    <a:lstStyle/>
                    <a:p>
                      <a:r>
                        <a:rPr lang="en-US" sz="1000"/>
                        <a:t>tmamerica</a:t>
                      </a:r>
                    </a:p>
                  </a:txBody>
                  <a:tcPr/>
                </a:tc>
                <a:tc>
                  <a:txBody>
                    <a:bodyPr/>
                    <a:lstStyle/>
                    <a:p>
                      <a:r>
                        <a:rPr lang="en-US" sz="1000"/>
                        <a:t>257</a:t>
                      </a:r>
                    </a:p>
                  </a:txBody>
                  <a:tcPr/>
                </a:tc>
                <a:tc>
                  <a:txBody>
                    <a:bodyPr/>
                    <a:lstStyle/>
                    <a:p>
                      <a:r>
                        <a:rPr lang="en-US" sz="1000"/>
                        <a:t>15</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15</a:t>
                      </a:r>
                    </a:p>
                  </a:txBody>
                  <a:tcPr/>
                </a:tc>
                <a:tc>
                  <a:txBody>
                    <a:bodyPr/>
                    <a:lstStyle/>
                    <a:p>
                      <a:r>
                        <a:rPr lang="en-US" sz="1000"/>
                        <a:t>199</a:t>
                      </a:r>
                    </a:p>
                  </a:txBody>
                  <a:tcPr/>
                </a:tc>
                <a:tc>
                  <a:txBody>
                    <a:bodyPr/>
                    <a:lstStyle/>
                    <a:p>
                      <a:r>
                        <a:rPr lang="en-US" sz="1000"/>
                        <a:t>2</a:t>
                      </a:r>
                    </a:p>
                  </a:txBody>
                  <a:tcPr/>
                </a:tc>
                <a:tc>
                  <a:txBody>
                    <a:bodyPr/>
                    <a:lstStyle/>
                    <a:p>
                      <a:r>
                        <a:rPr lang="en-US" sz="1000"/>
                        <a:t>5.3815 %</a:t>
                      </a:r>
                    </a:p>
                  </a:txBody>
                  <a:tcPr/>
                </a:tc>
                <a:extLst>
                  <a:ext uri="{0D108BD9-81ED-4DB2-BD59-A6C34878D82A}">
                    <a16:rowId xmlns:a16="http://schemas.microsoft.com/office/drawing/2014/main" val="216932575"/>
                  </a:ext>
                </a:extLst>
              </a:tr>
            </a:tbl>
          </a:graphicData>
        </a:graphic>
      </p:graphicFrame>
      <p:sp>
        <p:nvSpPr>
          <p:cNvPr id="4" name="Text Placeholder 3">
            <a:extLst>
              <a:ext uri="{FF2B5EF4-FFF2-40B4-BE49-F238E27FC236}">
                <a16:creationId xmlns:a16="http://schemas.microsoft.com/office/drawing/2014/main" id="{1438812E-E8CD-4A07-BEF6-E5CBEFD4CF7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839988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53B8E-7ECA-4823-8C45-67E2AC5681AF}"/>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28A1472D-42E5-4706-82C9-BABEB51D8CC8}"/>
              </a:ext>
            </a:extLst>
          </p:cNvPr>
          <p:cNvGraphicFramePr>
            <a:graphicFrameLocks noGrp="1"/>
          </p:cNvGraphicFramePr>
          <p:nvPr>
            <p:ph type="chart" sz="quarter" idx="13"/>
            <p:extLst>
              <p:ext uri="{D42A27DB-BD31-4B8C-83A1-F6EECF244321}">
                <p14:modId xmlns:p14="http://schemas.microsoft.com/office/powerpoint/2010/main" val="1914405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FFD28E-FFDE-48D3-8A27-802B38FE43DA}"/>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AAD13A10-A290-4C4B-BD80-DED36287B0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7629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823B1-BAC8-4646-A2BA-6C8D7C300E0C}"/>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0C2C3EA7-BB8A-4074-BB63-D4E4BBFE1682}"/>
              </a:ext>
            </a:extLst>
          </p:cNvPr>
          <p:cNvGraphicFramePr>
            <a:graphicFrameLocks noGrp="1"/>
          </p:cNvGraphicFramePr>
          <p:nvPr>
            <p:ph type="chart" sz="quarter" idx="13"/>
            <p:extLst>
              <p:ext uri="{D42A27DB-BD31-4B8C-83A1-F6EECF244321}">
                <p14:modId xmlns:p14="http://schemas.microsoft.com/office/powerpoint/2010/main" val="2451383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9523D9-6042-4924-B0C6-ABF3CF787F19}"/>
              </a:ext>
            </a:extLst>
          </p:cNvPr>
          <p:cNvSpPr>
            <a:spLocks noGrp="1"/>
          </p:cNvSpPr>
          <p:nvPr>
            <p:ph type="body" sz="quarter" idx="14"/>
          </p:nvPr>
        </p:nvSpPr>
        <p:spPr/>
        <p:txBody>
          <a:bodyPr/>
          <a:lstStyle/>
          <a:p>
            <a:r>
              <a:rPr lang="en-US"/>
              <a:t>01/01/2019 - 10/31/2019</a:t>
            </a:r>
          </a:p>
        </p:txBody>
      </p:sp>
      <p:sp>
        <p:nvSpPr>
          <p:cNvPr id="5" name="Footer Placeholder 4">
            <a:extLst>
              <a:ext uri="{FF2B5EF4-FFF2-40B4-BE49-F238E27FC236}">
                <a16:creationId xmlns:a16="http://schemas.microsoft.com/office/drawing/2014/main" id="{C03CA36D-1749-47CB-838D-46D88141DD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483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AC8BB-3FAE-4B3B-B197-4227FB7E989D}"/>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FF052CCA-D276-4C58-B021-B00F6E3411C9}"/>
              </a:ext>
            </a:extLst>
          </p:cNvPr>
          <p:cNvGraphicFramePr>
            <a:graphicFrameLocks noGrp="1"/>
          </p:cNvGraphicFramePr>
          <p:nvPr>
            <p:ph type="tbl" sz="quarter" idx="13"/>
            <p:extLst>
              <p:ext uri="{D42A27DB-BD31-4B8C-83A1-F6EECF244321}">
                <p14:modId xmlns:p14="http://schemas.microsoft.com/office/powerpoint/2010/main" val="787909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05690960"/>
                    </a:ext>
                  </a:extLst>
                </a:gridCol>
                <a:gridCol w="1810512">
                  <a:extLst>
                    <a:ext uri="{9D8B030D-6E8A-4147-A177-3AD203B41FA5}">
                      <a16:colId xmlns:a16="http://schemas.microsoft.com/office/drawing/2014/main" val="1968699322"/>
                    </a:ext>
                  </a:extLst>
                </a:gridCol>
                <a:gridCol w="822960">
                  <a:extLst>
                    <a:ext uri="{9D8B030D-6E8A-4147-A177-3AD203B41FA5}">
                      <a16:colId xmlns:a16="http://schemas.microsoft.com/office/drawing/2014/main" val="2891680961"/>
                    </a:ext>
                  </a:extLst>
                </a:gridCol>
                <a:gridCol w="822960">
                  <a:extLst>
                    <a:ext uri="{9D8B030D-6E8A-4147-A177-3AD203B41FA5}">
                      <a16:colId xmlns:a16="http://schemas.microsoft.com/office/drawing/2014/main" val="1984889887"/>
                    </a:ext>
                  </a:extLst>
                </a:gridCol>
                <a:gridCol w="822960">
                  <a:extLst>
                    <a:ext uri="{9D8B030D-6E8A-4147-A177-3AD203B41FA5}">
                      <a16:colId xmlns:a16="http://schemas.microsoft.com/office/drawing/2014/main" val="2334422021"/>
                    </a:ext>
                  </a:extLst>
                </a:gridCol>
                <a:gridCol w="822960">
                  <a:extLst>
                    <a:ext uri="{9D8B030D-6E8A-4147-A177-3AD203B41FA5}">
                      <a16:colId xmlns:a16="http://schemas.microsoft.com/office/drawing/2014/main" val="3923585372"/>
                    </a:ext>
                  </a:extLst>
                </a:gridCol>
                <a:gridCol w="822960">
                  <a:extLst>
                    <a:ext uri="{9D8B030D-6E8A-4147-A177-3AD203B41FA5}">
                      <a16:colId xmlns:a16="http://schemas.microsoft.com/office/drawing/2014/main" val="190714007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170235946"/>
                  </a:ext>
                </a:extLst>
              </a:tr>
              <a:tr h="370840">
                <a:tc>
                  <a:txBody>
                    <a:bodyPr/>
                    <a:lstStyle/>
                    <a:p>
                      <a:r>
                        <a:rPr lang="en-US" sz="1000" b="1"/>
                        <a:t>tmamerica - 2019-10-10 16:01:12</a:t>
                      </a:r>
                      <a:r>
                        <a:rPr lang="en-US" sz="1000"/>
                        <a:t>
 Happy Customer Service Week! This year, our theme is the "Magic of Service." To celebrate, we pulled a catered breakfast out of our hat for our employees. We hope you enjoyed it, #TeamTMA! You deserve it.</a:t>
                      </a:r>
                    </a:p>
                  </a:txBody>
                  <a:tcPr/>
                </a:tc>
                <a:tc>
                  <a:txBody>
                    <a:bodyPr/>
                    <a:lstStyle/>
                    <a:p>
                      <a:r>
                        <a:rPr lang="en-US" sz="1000"/>
                        <a:t>https://www.instagram.com/p/B3cZIB2gSFt/media</a:t>
                      </a:r>
                    </a:p>
                  </a:txBody>
                  <a:tcPr/>
                </a:tc>
                <a:tc>
                  <a:txBody>
                    <a:bodyPr/>
                    <a:lstStyle/>
                    <a:p>
                      <a:r>
                        <a:rPr lang="en-US" sz="1000"/>
                        <a:t>11/13/2019 04:01:11</a:t>
                      </a:r>
                    </a:p>
                  </a:txBody>
                  <a:tcPr/>
                </a:tc>
                <a:tc>
                  <a:txBody>
                    <a:bodyPr/>
                    <a:lstStyle/>
                    <a:p>
                      <a:r>
                        <a:rPr lang="en-US" sz="1000"/>
                        <a:t>18</a:t>
                      </a:r>
                    </a:p>
                  </a:txBody>
                  <a:tcPr/>
                </a:tc>
                <a:tc>
                  <a:txBody>
                    <a:bodyPr/>
                    <a:lstStyle/>
                    <a:p>
                      <a:r>
                        <a:rPr lang="en-US" sz="1000"/>
                        <a:t>0</a:t>
                      </a:r>
                    </a:p>
                  </a:txBody>
                  <a:tcPr/>
                </a:tc>
                <a:tc>
                  <a:txBody>
                    <a:bodyPr/>
                    <a:lstStyle/>
                    <a:p>
                      <a:r>
                        <a:rPr lang="en-US" sz="1000"/>
                        <a:t>7.2000 %</a:t>
                      </a:r>
                    </a:p>
                  </a:txBody>
                  <a:tcPr/>
                </a:tc>
                <a:tc>
                  <a:txBody>
                    <a:bodyPr/>
                    <a:lstStyle/>
                    <a:p>
                      <a:r>
                        <a:rPr lang="en-US" sz="1000"/>
                        <a:t>Image</a:t>
                      </a:r>
                    </a:p>
                  </a:txBody>
                  <a:tcPr/>
                </a:tc>
                <a:extLst>
                  <a:ext uri="{0D108BD9-81ED-4DB2-BD59-A6C34878D82A}">
                    <a16:rowId xmlns:a16="http://schemas.microsoft.com/office/drawing/2014/main" val="789235315"/>
                  </a:ext>
                </a:extLst>
              </a:tr>
              <a:tr h="370840">
                <a:tc>
                  <a:txBody>
                    <a:bodyPr/>
                    <a:lstStyle/>
                    <a:p>
                      <a:r>
                        <a:rPr lang="en-US" sz="1000" b="1"/>
                        <a:t>tmamerica - 2019-10-14 19:31:03</a:t>
                      </a:r>
                      <a:r>
                        <a:rPr lang="en-US" sz="1000"/>
                        <a:t>
 Jersey City was back at parkeasths to clean the school for their Hands On Day. #TeamTMA works hard to improve the lives of local students.</a:t>
                      </a:r>
                    </a:p>
                  </a:txBody>
                  <a:tcPr/>
                </a:tc>
                <a:tc>
                  <a:txBody>
                    <a:bodyPr/>
                    <a:lstStyle/>
                    <a:p>
                      <a:r>
                        <a:rPr lang="en-US" sz="1000"/>
                        <a:t>https://www.instagram.com/p/B3nEUdanU1s/media</a:t>
                      </a:r>
                    </a:p>
                  </a:txBody>
                  <a:tcPr/>
                </a:tc>
                <a:tc>
                  <a:txBody>
                    <a:bodyPr/>
                    <a:lstStyle/>
                    <a:p>
                      <a:r>
                        <a:rPr lang="en-US" sz="1000"/>
                        <a:t>11/13/2019 04:01:11</a:t>
                      </a:r>
                    </a:p>
                  </a:txBody>
                  <a:tcPr/>
                </a:tc>
                <a:tc>
                  <a:txBody>
                    <a:bodyPr/>
                    <a:lstStyle/>
                    <a:p>
                      <a:r>
                        <a:rPr lang="en-US" sz="1000"/>
                        <a:t>16</a:t>
                      </a:r>
                    </a:p>
                  </a:txBody>
                  <a:tcPr/>
                </a:tc>
                <a:tc>
                  <a:txBody>
                    <a:bodyPr/>
                    <a:lstStyle/>
                    <a:p>
                      <a:r>
                        <a:rPr lang="en-US" sz="1000"/>
                        <a:t>1</a:t>
                      </a:r>
                    </a:p>
                  </a:txBody>
                  <a:tcPr/>
                </a:tc>
                <a:tc>
                  <a:txBody>
                    <a:bodyPr/>
                    <a:lstStyle/>
                    <a:p>
                      <a:r>
                        <a:rPr lang="en-US" sz="1000"/>
                        <a:t>6.7194 %</a:t>
                      </a:r>
                    </a:p>
                  </a:txBody>
                  <a:tcPr/>
                </a:tc>
                <a:tc>
                  <a:txBody>
                    <a:bodyPr/>
                    <a:lstStyle/>
                    <a:p>
                      <a:r>
                        <a:rPr lang="en-US" sz="1000"/>
                        <a:t>Image</a:t>
                      </a:r>
                    </a:p>
                  </a:txBody>
                  <a:tcPr/>
                </a:tc>
                <a:extLst>
                  <a:ext uri="{0D108BD9-81ED-4DB2-BD59-A6C34878D82A}">
                    <a16:rowId xmlns:a16="http://schemas.microsoft.com/office/drawing/2014/main" val="3154703413"/>
                  </a:ext>
                </a:extLst>
              </a:tr>
              <a:tr h="370840">
                <a:tc>
                  <a:txBody>
                    <a:bodyPr/>
                    <a:lstStyle/>
                    <a:p>
                      <a:r>
                        <a:rPr lang="en-US" sz="1000" b="1"/>
                        <a:t>tmamerica - 2019-10-07 19:37:59</a:t>
                      </a:r>
                      <a:r>
                        <a:rPr lang="en-US" sz="1000"/>
                        <a:t>
 Happy Employee Appreciation Day to our Chicago, IL office! We hope you had fun!</a:t>
                      </a:r>
                    </a:p>
                  </a:txBody>
                  <a:tcPr/>
                </a:tc>
                <a:tc>
                  <a:txBody>
                    <a:bodyPr/>
                    <a:lstStyle/>
                    <a:p>
                      <a:r>
                        <a:rPr lang="en-US" sz="1000"/>
                        <a:t>https://www.instagram.com/p/B3VDjIinh1w/media</a:t>
                      </a:r>
                    </a:p>
                  </a:txBody>
                  <a:tcPr/>
                </a:tc>
                <a:tc>
                  <a:txBody>
                    <a:bodyPr/>
                    <a:lstStyle/>
                    <a:p>
                      <a:r>
                        <a:rPr lang="en-US" sz="1000"/>
                        <a:t>11/13/2019 04:01:11</a:t>
                      </a:r>
                    </a:p>
                  </a:txBody>
                  <a:tcPr/>
                </a:tc>
                <a:tc>
                  <a:txBody>
                    <a:bodyPr/>
                    <a:lstStyle/>
                    <a:p>
                      <a:r>
                        <a:rPr lang="en-US" sz="1000"/>
                        <a:t>16</a:t>
                      </a:r>
                    </a:p>
                  </a:txBody>
                  <a:tcPr/>
                </a:tc>
                <a:tc>
                  <a:txBody>
                    <a:bodyPr/>
                    <a:lstStyle/>
                    <a:p>
                      <a:r>
                        <a:rPr lang="en-US" sz="1000"/>
                        <a:t>0</a:t>
                      </a:r>
                    </a:p>
                  </a:txBody>
                  <a:tcPr/>
                </a:tc>
                <a:tc>
                  <a:txBody>
                    <a:bodyPr/>
                    <a:lstStyle/>
                    <a:p>
                      <a:r>
                        <a:rPr lang="en-US" sz="1000"/>
                        <a:t>6.4516 %</a:t>
                      </a:r>
                    </a:p>
                  </a:txBody>
                  <a:tcPr/>
                </a:tc>
                <a:tc>
                  <a:txBody>
                    <a:bodyPr/>
                    <a:lstStyle/>
                    <a:p>
                      <a:r>
                        <a:rPr lang="en-US" sz="1000"/>
                        <a:t>Image</a:t>
                      </a:r>
                    </a:p>
                  </a:txBody>
                  <a:tcPr/>
                </a:tc>
                <a:extLst>
                  <a:ext uri="{0D108BD9-81ED-4DB2-BD59-A6C34878D82A}">
                    <a16:rowId xmlns:a16="http://schemas.microsoft.com/office/drawing/2014/main" val="2563881032"/>
                  </a:ext>
                </a:extLst>
              </a:tr>
            </a:tbl>
          </a:graphicData>
        </a:graphic>
      </p:graphicFrame>
      <p:sp>
        <p:nvSpPr>
          <p:cNvPr id="4" name="Text Placeholder 3">
            <a:extLst>
              <a:ext uri="{FF2B5EF4-FFF2-40B4-BE49-F238E27FC236}">
                <a16:creationId xmlns:a16="http://schemas.microsoft.com/office/drawing/2014/main" id="{F1F4227B-537E-425C-9122-0DA04A8931C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792601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09B38-0544-4BB9-942E-3371BBE5FBF5}"/>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44B9B2E9-91A2-437B-B218-42E9C4961293}"/>
              </a:ext>
            </a:extLst>
          </p:cNvPr>
          <p:cNvGraphicFramePr>
            <a:graphicFrameLocks noGrp="1"/>
          </p:cNvGraphicFramePr>
          <p:nvPr>
            <p:ph type="tbl" sz="quarter" idx="13"/>
            <p:extLst>
              <p:ext uri="{D42A27DB-BD31-4B8C-83A1-F6EECF244321}">
                <p14:modId xmlns:p14="http://schemas.microsoft.com/office/powerpoint/2010/main" val="3995136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89939719"/>
                    </a:ext>
                  </a:extLst>
                </a:gridCol>
                <a:gridCol w="707746">
                  <a:extLst>
                    <a:ext uri="{9D8B030D-6E8A-4147-A177-3AD203B41FA5}">
                      <a16:colId xmlns:a16="http://schemas.microsoft.com/office/drawing/2014/main" val="2759192846"/>
                    </a:ext>
                  </a:extLst>
                </a:gridCol>
                <a:gridCol w="707746">
                  <a:extLst>
                    <a:ext uri="{9D8B030D-6E8A-4147-A177-3AD203B41FA5}">
                      <a16:colId xmlns:a16="http://schemas.microsoft.com/office/drawing/2014/main" val="656389943"/>
                    </a:ext>
                  </a:extLst>
                </a:gridCol>
                <a:gridCol w="353873">
                  <a:extLst>
                    <a:ext uri="{9D8B030D-6E8A-4147-A177-3AD203B41FA5}">
                      <a16:colId xmlns:a16="http://schemas.microsoft.com/office/drawing/2014/main" val="278497549"/>
                    </a:ext>
                  </a:extLst>
                </a:gridCol>
                <a:gridCol w="353873">
                  <a:extLst>
                    <a:ext uri="{9D8B030D-6E8A-4147-A177-3AD203B41FA5}">
                      <a16:colId xmlns:a16="http://schemas.microsoft.com/office/drawing/2014/main" val="3572715296"/>
                    </a:ext>
                  </a:extLst>
                </a:gridCol>
                <a:gridCol w="707746">
                  <a:extLst>
                    <a:ext uri="{9D8B030D-6E8A-4147-A177-3AD203B41FA5}">
                      <a16:colId xmlns:a16="http://schemas.microsoft.com/office/drawing/2014/main" val="1918432262"/>
                    </a:ext>
                  </a:extLst>
                </a:gridCol>
                <a:gridCol w="707746">
                  <a:extLst>
                    <a:ext uri="{9D8B030D-6E8A-4147-A177-3AD203B41FA5}">
                      <a16:colId xmlns:a16="http://schemas.microsoft.com/office/drawing/2014/main" val="2487123190"/>
                    </a:ext>
                  </a:extLst>
                </a:gridCol>
                <a:gridCol w="707746">
                  <a:extLst>
                    <a:ext uri="{9D8B030D-6E8A-4147-A177-3AD203B41FA5}">
                      <a16:colId xmlns:a16="http://schemas.microsoft.com/office/drawing/2014/main" val="2433717149"/>
                    </a:ext>
                  </a:extLst>
                </a:gridCol>
                <a:gridCol w="707746">
                  <a:extLst>
                    <a:ext uri="{9D8B030D-6E8A-4147-A177-3AD203B41FA5}">
                      <a16:colId xmlns:a16="http://schemas.microsoft.com/office/drawing/2014/main" val="1527896293"/>
                    </a:ext>
                  </a:extLst>
                </a:gridCol>
                <a:gridCol w="707746">
                  <a:extLst>
                    <a:ext uri="{9D8B030D-6E8A-4147-A177-3AD203B41FA5}">
                      <a16:colId xmlns:a16="http://schemas.microsoft.com/office/drawing/2014/main" val="1139126327"/>
                    </a:ext>
                  </a:extLst>
                </a:gridCol>
                <a:gridCol w="707746">
                  <a:extLst>
                    <a:ext uri="{9D8B030D-6E8A-4147-A177-3AD203B41FA5}">
                      <a16:colId xmlns:a16="http://schemas.microsoft.com/office/drawing/2014/main" val="2507379461"/>
                    </a:ext>
                  </a:extLst>
                </a:gridCol>
                <a:gridCol w="707746">
                  <a:extLst>
                    <a:ext uri="{9D8B030D-6E8A-4147-A177-3AD203B41FA5}">
                      <a16:colId xmlns:a16="http://schemas.microsoft.com/office/drawing/2014/main" val="24228844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578873263"/>
                  </a:ext>
                </a:extLst>
              </a:tr>
              <a:tr h="370840">
                <a:tc>
                  <a:txBody>
                    <a:bodyPr/>
                    <a:lstStyle/>
                    <a:p>
                      <a:r>
                        <a:rPr lang="en-US" sz="1000"/>
                        <a:t>tmamerica</a:t>
                      </a:r>
                    </a:p>
                  </a:txBody>
                  <a:tcPr/>
                </a:tc>
                <a:tc>
                  <a:txBody>
                    <a:bodyPr/>
                    <a:lstStyle/>
                    <a:p>
                      <a:r>
                        <a:rPr lang="en-US" sz="1000"/>
                        <a:t>4</a:t>
                      </a:r>
                    </a:p>
                  </a:txBody>
                  <a:tcPr/>
                </a:tc>
                <a:tc>
                  <a:txBody>
                    <a:bodyPr/>
                    <a:lstStyle/>
                    <a:p>
                      <a:r>
                        <a:rPr lang="en-US" sz="1000"/>
                        <a:t>0.7948</a:t>
                      </a:r>
                    </a:p>
                  </a:txBody>
                  <a:tcPr/>
                </a:tc>
                <a:tc>
                  <a:txBody>
                    <a:bodyPr/>
                    <a:lstStyle/>
                    <a:p>
                      <a:r>
                        <a:rPr lang="en-US" sz="1000"/>
                        <a:t>3.75</a:t>
                      </a:r>
                    </a:p>
                  </a:txBody>
                  <a:tcPr/>
                </a:tc>
                <a:tc>
                  <a:txBody>
                    <a:bodyPr/>
                    <a:lstStyle/>
                    <a:p>
                      <a:r>
                        <a:rPr lang="en-US" sz="1000"/>
                        <a:t>0.00</a:t>
                      </a:r>
                    </a:p>
                  </a:txBody>
                  <a:tcPr/>
                </a:tc>
                <a:tc>
                  <a:txBody>
                    <a:bodyPr/>
                    <a:lstStyle/>
                    <a:p>
                      <a:r>
                        <a:rPr lang="en-US" sz="1000"/>
                        <a:t>40.75</a:t>
                      </a:r>
                    </a:p>
                  </a:txBody>
                  <a:tcPr/>
                </a:tc>
                <a:tc>
                  <a:txBody>
                    <a:bodyPr/>
                    <a:lstStyle/>
                    <a:p>
                      <a:r>
                        <a:rPr lang="en-US" sz="1000"/>
                        <a:t>33.25</a:t>
                      </a:r>
                    </a:p>
                  </a:txBody>
                  <a:tcPr/>
                </a:tc>
                <a:tc>
                  <a:txBody>
                    <a:bodyPr/>
                    <a:lstStyle/>
                    <a:p>
                      <a:r>
                        <a:rPr lang="en-US" sz="1000"/>
                        <a:t>25.75</a:t>
                      </a:r>
                    </a:p>
                  </a:txBody>
                  <a:tcPr/>
                </a:tc>
                <a:tc>
                  <a:txBody>
                    <a:bodyPr/>
                    <a:lstStyle/>
                    <a:p>
                      <a:r>
                        <a:rPr lang="en-US" sz="1000"/>
                        <a:t>25.75</a:t>
                      </a:r>
                    </a:p>
                  </a:txBody>
                  <a:tcPr/>
                </a:tc>
                <a:tc>
                  <a:txBody>
                    <a:bodyPr/>
                    <a:lstStyle/>
                    <a:p>
                      <a:r>
                        <a:rPr lang="en-US" sz="1000"/>
                        <a:t>163</a:t>
                      </a:r>
                    </a:p>
                  </a:txBody>
                  <a:tcPr/>
                </a:tc>
                <a:tc>
                  <a:txBody>
                    <a:bodyPr/>
                    <a:lstStyle/>
                    <a:p>
                      <a:r>
                        <a:rPr lang="en-US" sz="1000"/>
                        <a:t>15</a:t>
                      </a:r>
                    </a:p>
                  </a:txBody>
                  <a:tcPr/>
                </a:tc>
                <a:tc>
                  <a:txBody>
                    <a:bodyPr/>
                    <a:lstStyle/>
                    <a:p>
                      <a:r>
                        <a:rPr lang="en-US" sz="1000"/>
                        <a:t>103</a:t>
                      </a:r>
                    </a:p>
                  </a:txBody>
                  <a:tcPr/>
                </a:tc>
                <a:extLst>
                  <a:ext uri="{0D108BD9-81ED-4DB2-BD59-A6C34878D82A}">
                    <a16:rowId xmlns:a16="http://schemas.microsoft.com/office/drawing/2014/main" val="4090458555"/>
                  </a:ext>
                </a:extLst>
              </a:tr>
            </a:tbl>
          </a:graphicData>
        </a:graphic>
      </p:graphicFrame>
      <p:sp>
        <p:nvSpPr>
          <p:cNvPr id="4" name="Text Placeholder 3">
            <a:extLst>
              <a:ext uri="{FF2B5EF4-FFF2-40B4-BE49-F238E27FC236}">
                <a16:creationId xmlns:a16="http://schemas.microsoft.com/office/drawing/2014/main" id="{E728DAC0-ACCF-47FB-8174-92D754E1F96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655502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A959C-F485-41F2-93F7-99AECA09CC72}"/>
              </a:ext>
            </a:extLst>
          </p:cNvPr>
          <p:cNvSpPr>
            <a:spLocks noGrp="1"/>
          </p:cNvSpPr>
          <p:nvPr>
            <p:ph type="title"/>
          </p:nvPr>
        </p:nvSpPr>
        <p:spPr/>
        <p:txBody>
          <a:bodyPr/>
          <a:lstStyle/>
          <a:p>
            <a:r>
              <a:rPr lang="en-US"/>
              <a:t>Instagram Stories Table  | Tokio Marine America - 1 of 3</a:t>
            </a:r>
          </a:p>
        </p:txBody>
      </p:sp>
      <p:graphicFrame>
        <p:nvGraphicFramePr>
          <p:cNvPr id="5" name="Table Placeholder 4">
            <a:extLst>
              <a:ext uri="{FF2B5EF4-FFF2-40B4-BE49-F238E27FC236}">
                <a16:creationId xmlns:a16="http://schemas.microsoft.com/office/drawing/2014/main" id="{66C68AFE-C05E-429C-9957-6FB52D79C090}"/>
              </a:ext>
            </a:extLst>
          </p:cNvPr>
          <p:cNvGraphicFramePr>
            <a:graphicFrameLocks noGrp="1"/>
          </p:cNvGraphicFramePr>
          <p:nvPr>
            <p:ph type="tbl" sz="quarter" idx="13"/>
            <p:extLst>
              <p:ext uri="{D42A27DB-BD31-4B8C-83A1-F6EECF244321}">
                <p14:modId xmlns:p14="http://schemas.microsoft.com/office/powerpoint/2010/main" val="2476181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34397793"/>
                    </a:ext>
                  </a:extLst>
                </a:gridCol>
                <a:gridCol w="1316736">
                  <a:extLst>
                    <a:ext uri="{9D8B030D-6E8A-4147-A177-3AD203B41FA5}">
                      <a16:colId xmlns:a16="http://schemas.microsoft.com/office/drawing/2014/main" val="153592878"/>
                    </a:ext>
                  </a:extLst>
                </a:gridCol>
                <a:gridCol w="658368">
                  <a:extLst>
                    <a:ext uri="{9D8B030D-6E8A-4147-A177-3AD203B41FA5}">
                      <a16:colId xmlns:a16="http://schemas.microsoft.com/office/drawing/2014/main" val="3792254680"/>
                    </a:ext>
                  </a:extLst>
                </a:gridCol>
                <a:gridCol w="658368">
                  <a:extLst>
                    <a:ext uri="{9D8B030D-6E8A-4147-A177-3AD203B41FA5}">
                      <a16:colId xmlns:a16="http://schemas.microsoft.com/office/drawing/2014/main" val="2534075205"/>
                    </a:ext>
                  </a:extLst>
                </a:gridCol>
                <a:gridCol w="658368">
                  <a:extLst>
                    <a:ext uri="{9D8B030D-6E8A-4147-A177-3AD203B41FA5}">
                      <a16:colId xmlns:a16="http://schemas.microsoft.com/office/drawing/2014/main" val="4161448957"/>
                    </a:ext>
                  </a:extLst>
                </a:gridCol>
                <a:gridCol w="658368">
                  <a:extLst>
                    <a:ext uri="{9D8B030D-6E8A-4147-A177-3AD203B41FA5}">
                      <a16:colId xmlns:a16="http://schemas.microsoft.com/office/drawing/2014/main" val="2248743997"/>
                    </a:ext>
                  </a:extLst>
                </a:gridCol>
                <a:gridCol w="658368">
                  <a:extLst>
                    <a:ext uri="{9D8B030D-6E8A-4147-A177-3AD203B41FA5}">
                      <a16:colId xmlns:a16="http://schemas.microsoft.com/office/drawing/2014/main" val="3203642280"/>
                    </a:ext>
                  </a:extLst>
                </a:gridCol>
                <a:gridCol w="658368">
                  <a:extLst>
                    <a:ext uri="{9D8B030D-6E8A-4147-A177-3AD203B41FA5}">
                      <a16:colId xmlns:a16="http://schemas.microsoft.com/office/drawing/2014/main" val="1363044327"/>
                    </a:ext>
                  </a:extLst>
                </a:gridCol>
                <a:gridCol w="658368">
                  <a:extLst>
                    <a:ext uri="{9D8B030D-6E8A-4147-A177-3AD203B41FA5}">
                      <a16:colId xmlns:a16="http://schemas.microsoft.com/office/drawing/2014/main" val="1757501415"/>
                    </a:ext>
                  </a:extLst>
                </a:gridCol>
                <a:gridCol w="658368">
                  <a:extLst>
                    <a:ext uri="{9D8B030D-6E8A-4147-A177-3AD203B41FA5}">
                      <a16:colId xmlns:a16="http://schemas.microsoft.com/office/drawing/2014/main" val="3125492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3423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- 2019-10-29 18:54:43</a:t>
                      </a:r>
                      <a:r>
                        <a:rPr kumimoji="0" lang="en-US" sz="1000" b="0" i="0" u="none" strike="noStrike" kern="1200" cap="none" spc="0" normalizeH="0" baseline="0" noProof="0">
                          <a:ln>
                            <a:noFill/>
                          </a:ln>
                          <a:solidFill>
                            <a:prstClr val="black"/>
                          </a:solidFill>
                          <a:effectLst/>
                          <a:uLnTx/>
                          <a:uFillTx/>
                          <a:latin typeface="+mn-lt"/>
                          <a:ea typeface="+mn-ea"/>
                          <a:cs typeface="+mn-cs"/>
                        </a:rPr>
                        <a:t>
 Our Pasadena Anshin in Action club participated in their first ever event: a #Walk2EndALZ! @alzassociation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https://scontent.xx.fbcdn.net/v/t51.12442-15/75362591_528119957971372_2678061767901333142_n.jpg?_nc_cat=108&amp;_nc_oc=AQmKu3zGgGxifgIOoHSkDxOZ43yQ20ez9lMCTgogsAO7Ajd_rKzcsPlVinmUf8RFoo4&amp;_nc_ht=scontent.xx&amp;oh=934902ed507de3364e695fdda2186902&amp;oe=5E567DA6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10/30/2019 18:31:38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81914550"/>
                  </a:ext>
                </a:extLst>
              </a:tr>
            </a:tbl>
          </a:graphicData>
        </a:graphic>
      </p:graphicFrame>
      <p:sp>
        <p:nvSpPr>
          <p:cNvPr id="4" name="Text Placeholder 3">
            <a:extLst>
              <a:ext uri="{FF2B5EF4-FFF2-40B4-BE49-F238E27FC236}">
                <a16:creationId xmlns:a16="http://schemas.microsoft.com/office/drawing/2014/main" id="{AAE94BB1-6B45-4E28-83C8-90FAE68298A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149616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56AA0-B384-4E77-B1A3-2E0F8BDBE0D3}"/>
              </a:ext>
            </a:extLst>
          </p:cNvPr>
          <p:cNvSpPr>
            <a:spLocks noGrp="1"/>
          </p:cNvSpPr>
          <p:nvPr>
            <p:ph type="title"/>
          </p:nvPr>
        </p:nvSpPr>
        <p:spPr/>
        <p:txBody>
          <a:bodyPr/>
          <a:lstStyle/>
          <a:p>
            <a:r>
              <a:rPr lang="en-US"/>
              <a:t>Instagram Stories Table  | Tokio Marine America - 2 of 3</a:t>
            </a:r>
          </a:p>
        </p:txBody>
      </p:sp>
      <p:graphicFrame>
        <p:nvGraphicFramePr>
          <p:cNvPr id="5" name="Table Placeholder 4">
            <a:extLst>
              <a:ext uri="{FF2B5EF4-FFF2-40B4-BE49-F238E27FC236}">
                <a16:creationId xmlns:a16="http://schemas.microsoft.com/office/drawing/2014/main" id="{C16B139E-5352-4B01-8A3E-E0065E18A8F5}"/>
              </a:ext>
            </a:extLst>
          </p:cNvPr>
          <p:cNvGraphicFramePr>
            <a:graphicFrameLocks noGrp="1"/>
          </p:cNvGraphicFramePr>
          <p:nvPr>
            <p:ph type="tbl" sz="quarter" idx="13"/>
            <p:extLst>
              <p:ext uri="{D42A27DB-BD31-4B8C-83A1-F6EECF244321}">
                <p14:modId xmlns:p14="http://schemas.microsoft.com/office/powerpoint/2010/main" val="4268945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56544141"/>
                    </a:ext>
                  </a:extLst>
                </a:gridCol>
                <a:gridCol w="1316736">
                  <a:extLst>
                    <a:ext uri="{9D8B030D-6E8A-4147-A177-3AD203B41FA5}">
                      <a16:colId xmlns:a16="http://schemas.microsoft.com/office/drawing/2014/main" val="3567567872"/>
                    </a:ext>
                  </a:extLst>
                </a:gridCol>
                <a:gridCol w="658368">
                  <a:extLst>
                    <a:ext uri="{9D8B030D-6E8A-4147-A177-3AD203B41FA5}">
                      <a16:colId xmlns:a16="http://schemas.microsoft.com/office/drawing/2014/main" val="1960106988"/>
                    </a:ext>
                  </a:extLst>
                </a:gridCol>
                <a:gridCol w="658368">
                  <a:extLst>
                    <a:ext uri="{9D8B030D-6E8A-4147-A177-3AD203B41FA5}">
                      <a16:colId xmlns:a16="http://schemas.microsoft.com/office/drawing/2014/main" val="56095993"/>
                    </a:ext>
                  </a:extLst>
                </a:gridCol>
                <a:gridCol w="658368">
                  <a:extLst>
                    <a:ext uri="{9D8B030D-6E8A-4147-A177-3AD203B41FA5}">
                      <a16:colId xmlns:a16="http://schemas.microsoft.com/office/drawing/2014/main" val="1718940521"/>
                    </a:ext>
                  </a:extLst>
                </a:gridCol>
                <a:gridCol w="658368">
                  <a:extLst>
                    <a:ext uri="{9D8B030D-6E8A-4147-A177-3AD203B41FA5}">
                      <a16:colId xmlns:a16="http://schemas.microsoft.com/office/drawing/2014/main" val="2589034621"/>
                    </a:ext>
                  </a:extLst>
                </a:gridCol>
                <a:gridCol w="658368">
                  <a:extLst>
                    <a:ext uri="{9D8B030D-6E8A-4147-A177-3AD203B41FA5}">
                      <a16:colId xmlns:a16="http://schemas.microsoft.com/office/drawing/2014/main" val="4183031749"/>
                    </a:ext>
                  </a:extLst>
                </a:gridCol>
                <a:gridCol w="658368">
                  <a:extLst>
                    <a:ext uri="{9D8B030D-6E8A-4147-A177-3AD203B41FA5}">
                      <a16:colId xmlns:a16="http://schemas.microsoft.com/office/drawing/2014/main" val="768667430"/>
                    </a:ext>
                  </a:extLst>
                </a:gridCol>
                <a:gridCol w="658368">
                  <a:extLst>
                    <a:ext uri="{9D8B030D-6E8A-4147-A177-3AD203B41FA5}">
                      <a16:colId xmlns:a16="http://schemas.microsoft.com/office/drawing/2014/main" val="2828319267"/>
                    </a:ext>
                  </a:extLst>
                </a:gridCol>
                <a:gridCol w="658368">
                  <a:extLst>
                    <a:ext uri="{9D8B030D-6E8A-4147-A177-3AD203B41FA5}">
                      <a16:colId xmlns:a16="http://schemas.microsoft.com/office/drawing/2014/main" val="4244037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88162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- 2019-10-29 18:57:52</a:t>
                      </a:r>
                      <a:r>
                        <a:rPr kumimoji="0" lang="en-US" sz="1000" b="0" i="0" u="none" strike="noStrike" kern="1200" cap="none" spc="0" normalizeH="0" baseline="0" noProof="0">
                          <a:ln>
                            <a:noFill/>
                          </a:ln>
                          <a:solidFill>
                            <a:prstClr val="black"/>
                          </a:solidFill>
                          <a:effectLst/>
                          <a:uLnTx/>
                          <a:uFillTx/>
                          <a:latin typeface="+mn-lt"/>
                          <a:ea typeface="+mn-ea"/>
                          <a:cs typeface="+mn-cs"/>
                        </a:rPr>
                        <a:t>
 We made some unusual friends along the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https://scontent.xx.fbcdn.net/v/t51.12442-15/74486581_484899942115303_5058037567728507100_n.jpg?_nc_cat=109&amp;_nc_oc=AQkcO9aXzzsIXV0s-1o17cWPxGqfqD7W-7sl80jsvd2QbTBenJDq2cYzfVhH-7qihJQ&amp;_nc_ht=scontent.xx&amp;oh=8b35355ef63fd2d78ad3bb8cd1e09dd1&amp;oe=5E62A0E1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10/30/2019 18:31:38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98166454"/>
                  </a:ext>
                </a:extLst>
              </a:tr>
            </a:tbl>
          </a:graphicData>
        </a:graphic>
      </p:graphicFrame>
      <p:sp>
        <p:nvSpPr>
          <p:cNvPr id="4" name="Text Placeholder 3">
            <a:extLst>
              <a:ext uri="{FF2B5EF4-FFF2-40B4-BE49-F238E27FC236}">
                <a16:creationId xmlns:a16="http://schemas.microsoft.com/office/drawing/2014/main" id="{DDF9A238-F69D-4F33-A18A-FAE290204B9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648050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66D02-AC51-4A61-A92F-194E2899BBBD}"/>
              </a:ext>
            </a:extLst>
          </p:cNvPr>
          <p:cNvSpPr>
            <a:spLocks noGrp="1"/>
          </p:cNvSpPr>
          <p:nvPr>
            <p:ph type="title"/>
          </p:nvPr>
        </p:nvSpPr>
        <p:spPr/>
        <p:txBody>
          <a:bodyPr/>
          <a:lstStyle/>
          <a:p>
            <a:r>
              <a:rPr lang="en-US"/>
              <a:t>Instagram Stories Table  | Tokio Marine America - 3 of 3</a:t>
            </a:r>
          </a:p>
        </p:txBody>
      </p:sp>
      <p:graphicFrame>
        <p:nvGraphicFramePr>
          <p:cNvPr id="5" name="Table Placeholder 4">
            <a:extLst>
              <a:ext uri="{FF2B5EF4-FFF2-40B4-BE49-F238E27FC236}">
                <a16:creationId xmlns:a16="http://schemas.microsoft.com/office/drawing/2014/main" id="{4E72330D-3F90-478B-A797-C775CD68D9BD}"/>
              </a:ext>
            </a:extLst>
          </p:cNvPr>
          <p:cNvGraphicFramePr>
            <a:graphicFrameLocks noGrp="1"/>
          </p:cNvGraphicFramePr>
          <p:nvPr>
            <p:ph type="tbl" sz="quarter" idx="13"/>
            <p:extLst>
              <p:ext uri="{D42A27DB-BD31-4B8C-83A1-F6EECF244321}">
                <p14:modId xmlns:p14="http://schemas.microsoft.com/office/powerpoint/2010/main" val="868338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4620314"/>
                    </a:ext>
                  </a:extLst>
                </a:gridCol>
                <a:gridCol w="1316736">
                  <a:extLst>
                    <a:ext uri="{9D8B030D-6E8A-4147-A177-3AD203B41FA5}">
                      <a16:colId xmlns:a16="http://schemas.microsoft.com/office/drawing/2014/main" val="1305632355"/>
                    </a:ext>
                  </a:extLst>
                </a:gridCol>
                <a:gridCol w="658368">
                  <a:extLst>
                    <a:ext uri="{9D8B030D-6E8A-4147-A177-3AD203B41FA5}">
                      <a16:colId xmlns:a16="http://schemas.microsoft.com/office/drawing/2014/main" val="2047102584"/>
                    </a:ext>
                  </a:extLst>
                </a:gridCol>
                <a:gridCol w="658368">
                  <a:extLst>
                    <a:ext uri="{9D8B030D-6E8A-4147-A177-3AD203B41FA5}">
                      <a16:colId xmlns:a16="http://schemas.microsoft.com/office/drawing/2014/main" val="4054964587"/>
                    </a:ext>
                  </a:extLst>
                </a:gridCol>
                <a:gridCol w="658368">
                  <a:extLst>
                    <a:ext uri="{9D8B030D-6E8A-4147-A177-3AD203B41FA5}">
                      <a16:colId xmlns:a16="http://schemas.microsoft.com/office/drawing/2014/main" val="2235187888"/>
                    </a:ext>
                  </a:extLst>
                </a:gridCol>
                <a:gridCol w="658368">
                  <a:extLst>
                    <a:ext uri="{9D8B030D-6E8A-4147-A177-3AD203B41FA5}">
                      <a16:colId xmlns:a16="http://schemas.microsoft.com/office/drawing/2014/main" val="1610006076"/>
                    </a:ext>
                  </a:extLst>
                </a:gridCol>
                <a:gridCol w="658368">
                  <a:extLst>
                    <a:ext uri="{9D8B030D-6E8A-4147-A177-3AD203B41FA5}">
                      <a16:colId xmlns:a16="http://schemas.microsoft.com/office/drawing/2014/main" val="2674096467"/>
                    </a:ext>
                  </a:extLst>
                </a:gridCol>
                <a:gridCol w="658368">
                  <a:extLst>
                    <a:ext uri="{9D8B030D-6E8A-4147-A177-3AD203B41FA5}">
                      <a16:colId xmlns:a16="http://schemas.microsoft.com/office/drawing/2014/main" val="471829723"/>
                    </a:ext>
                  </a:extLst>
                </a:gridCol>
                <a:gridCol w="658368">
                  <a:extLst>
                    <a:ext uri="{9D8B030D-6E8A-4147-A177-3AD203B41FA5}">
                      <a16:colId xmlns:a16="http://schemas.microsoft.com/office/drawing/2014/main" val="3429653776"/>
                    </a:ext>
                  </a:extLst>
                </a:gridCol>
                <a:gridCol w="658368">
                  <a:extLst>
                    <a:ext uri="{9D8B030D-6E8A-4147-A177-3AD203B41FA5}">
                      <a16:colId xmlns:a16="http://schemas.microsoft.com/office/drawing/2014/main" val="3551873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02050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- 2019-10-29 19:00:05</a:t>
                      </a:r>
                      <a:r>
                        <a:rPr kumimoji="0" lang="en-US" sz="1000" b="0" i="0" u="none" strike="noStrike" kern="1200" cap="none" spc="0" normalizeH="0" baseline="0" noProof="0">
                          <a:ln>
                            <a:noFill/>
                          </a:ln>
                          <a:solidFill>
                            <a:prstClr val="black"/>
                          </a:solidFill>
                          <a:effectLst/>
                          <a:uLnTx/>
                          <a:uFillTx/>
                          <a:latin typeface="+mn-lt"/>
                          <a:ea typeface="+mn-ea"/>
                          <a:cs typeface="+mn-cs"/>
                        </a:rPr>
                        <a:t>
 And one of our own, 
Peggy L., was honored on stage for fundraising over ,500!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https://scontent.xx.fbcdn.net/v/t51.12442-15/72456878_170553450759025_246140050148513023_n.jpg?_nc_cat=110&amp;_nc_oc=AQn_qrLfvfIOQK836n1ydV_UUurjg1kZMx757Kr2HTmNCRWBY9mlJ4tKFJouZjtxUD4&amp;_nc_ht=scontent.xx&amp;oh=11f4c1b5da023bbf1c70352f09acafb5&amp;oe=5E5010D7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10/30/2019 18:31:38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03352218"/>
                  </a:ext>
                </a:extLst>
              </a:tr>
            </a:tbl>
          </a:graphicData>
        </a:graphic>
      </p:graphicFrame>
      <p:sp>
        <p:nvSpPr>
          <p:cNvPr id="4" name="Text Placeholder 3">
            <a:extLst>
              <a:ext uri="{FF2B5EF4-FFF2-40B4-BE49-F238E27FC236}">
                <a16:creationId xmlns:a16="http://schemas.microsoft.com/office/drawing/2014/main" id="{CFE9D084-ECB4-4C66-9566-17776ED90AE4}"/>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808062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1028</Words>
  <Application>Microsoft Office PowerPoint</Application>
  <PresentationFormat>On-screen Show (4:3)</PresentationFormat>
  <Paragraphs>377</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Average Interactions Per LinkedIn Update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Instagram Top Posts | Tokio Marine America</vt:lpstr>
      <vt:lpstr>Instagram Stories Key Metrics Table | Tokio Marine America</vt:lpstr>
      <vt:lpstr>Instagram Stories Table  | Tokio Marine America - 1 of 3</vt:lpstr>
      <vt:lpstr>Instagram Stories Table  | Tokio Marine America - 2 of 3</vt:lpstr>
      <vt:lpstr>Instagram Stories Table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2019-11-13T19:23:02Z</dcterms:created>
  <dcterms:modified xsi:type="dcterms:W3CDTF">2019-11-13T19:23:37Z</dcterms:modified>
</cp:coreProperties>
</file>