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37</c:v>
                </c:pt>
                <c:pt idx="1">
                  <c:v>37</c:v>
                </c:pt>
                <c:pt idx="2">
                  <c:v>39</c:v>
                </c:pt>
                <c:pt idx="3">
                  <c:v>41</c:v>
                </c:pt>
                <c:pt idx="4">
                  <c:v>42</c:v>
                </c:pt>
                <c:pt idx="5">
                  <c:v>44</c:v>
                </c:pt>
                <c:pt idx="6">
                  <c:v>51</c:v>
                </c:pt>
                <c:pt idx="7">
                  <c:v>54</c:v>
                </c:pt>
                <c:pt idx="8">
                  <c:v>58</c:v>
                </c:pt>
              </c:numCache>
            </c:numRef>
          </c:val>
          <c:smooth val="0"/>
          <c:extLst>
            <c:ext xmlns:c16="http://schemas.microsoft.com/office/drawing/2014/chart" uri="{C3380CC4-5D6E-409C-BE32-E72D297353CC}">
              <c16:uniqueId val="{00000000-8EEB-4908-9A88-8EC8277A4115}"/>
            </c:ext>
          </c:extLst>
        </c:ser>
        <c:ser>
          <c:idx val="1"/>
          <c:order val="1"/>
          <c:tx>
            <c:strRef>
              <c:f>Sheet1!$C$1</c:f>
              <c:strCache>
                <c:ptCount val="1"/>
                <c:pt idx="0">
                  <c:v>instagram</c:v>
                </c:pt>
              </c:strCache>
            </c:strRef>
          </c:tx>
          <c:spPr>
            <a:ln w="28575" cap="rnd">
              <a:solidFill>
                <a:schemeClr val="accent2"/>
              </a:solidFill>
              <a:round/>
            </a:ln>
            <a:effectLst/>
          </c:spPr>
          <c:marker>
            <c:symbol val="none"/>
          </c:marker>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Sheet1!$C$2:$C$10</c:f>
              <c:numCache>
                <c:formatCode>General</c:formatCode>
                <c:ptCount val="9"/>
                <c:pt idx="0">
                  <c:v>357</c:v>
                </c:pt>
                <c:pt idx="1">
                  <c:v>354</c:v>
                </c:pt>
                <c:pt idx="2">
                  <c:v>355</c:v>
                </c:pt>
                <c:pt idx="3">
                  <c:v>354</c:v>
                </c:pt>
                <c:pt idx="4">
                  <c:v>355</c:v>
                </c:pt>
                <c:pt idx="5">
                  <c:v>373</c:v>
                </c:pt>
                <c:pt idx="6">
                  <c:v>375</c:v>
                </c:pt>
                <c:pt idx="7">
                  <c:v>378</c:v>
                </c:pt>
                <c:pt idx="8">
                  <c:v>388</c:v>
                </c:pt>
              </c:numCache>
            </c:numRef>
          </c:val>
          <c:smooth val="0"/>
          <c:extLst>
            <c:ext xmlns:c16="http://schemas.microsoft.com/office/drawing/2014/chart" uri="{C3380CC4-5D6E-409C-BE32-E72D297353CC}">
              <c16:uniqueId val="{00000001-8EEB-4908-9A88-8EC8277A4115}"/>
            </c:ext>
          </c:extLst>
        </c:ser>
        <c:ser>
          <c:idx val="2"/>
          <c:order val="2"/>
          <c:tx>
            <c:strRef>
              <c:f>Sheet1!$D$1</c:f>
              <c:strCache>
                <c:ptCount val="1"/>
                <c:pt idx="0">
                  <c:v>linkedIn</c:v>
                </c:pt>
              </c:strCache>
            </c:strRef>
          </c:tx>
          <c:spPr>
            <a:ln w="28575" cap="rnd">
              <a:solidFill>
                <a:schemeClr val="accent3"/>
              </a:solidFill>
              <a:round/>
            </a:ln>
            <a:effectLst/>
          </c:spPr>
          <c:marker>
            <c:symbol val="none"/>
          </c:marker>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Sheet1!$D$2:$D$10</c:f>
              <c:numCache>
                <c:formatCode>General</c:formatCode>
                <c:ptCount val="9"/>
                <c:pt idx="0">
                  <c:v>4042</c:v>
                </c:pt>
                <c:pt idx="1">
                  <c:v>4059</c:v>
                </c:pt>
                <c:pt idx="2">
                  <c:v>4069</c:v>
                </c:pt>
                <c:pt idx="3">
                  <c:v>4099</c:v>
                </c:pt>
                <c:pt idx="4">
                  <c:v>4224</c:v>
                </c:pt>
                <c:pt idx="5">
                  <c:v>4383</c:v>
                </c:pt>
                <c:pt idx="6">
                  <c:v>4531</c:v>
                </c:pt>
                <c:pt idx="7">
                  <c:v>4656</c:v>
                </c:pt>
                <c:pt idx="8">
                  <c:v>4737</c:v>
                </c:pt>
              </c:numCache>
            </c:numRef>
          </c:val>
          <c:smooth val="0"/>
          <c:extLst>
            <c:ext xmlns:c16="http://schemas.microsoft.com/office/drawing/2014/chart" uri="{C3380CC4-5D6E-409C-BE32-E72D297353CC}">
              <c16:uniqueId val="{00000002-8EEB-4908-9A88-8EC8277A4115}"/>
            </c:ext>
          </c:extLst>
        </c:ser>
        <c:ser>
          <c:idx val="3"/>
          <c:order val="3"/>
          <c:tx>
            <c:strRef>
              <c:f>Sheet1!$E$1</c:f>
              <c:strCache>
                <c:ptCount val="1"/>
                <c:pt idx="0">
                  <c:v>twitter</c:v>
                </c:pt>
              </c:strCache>
            </c:strRef>
          </c:tx>
          <c:spPr>
            <a:ln w="28575" cap="rnd">
              <a:solidFill>
                <a:schemeClr val="accent4"/>
              </a:solidFill>
              <a:round/>
            </a:ln>
            <a:effectLst/>
          </c:spPr>
          <c:marker>
            <c:symbol val="none"/>
          </c:marker>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Sheet1!$E$2:$E$10</c:f>
              <c:numCache>
                <c:formatCode>General</c:formatCode>
                <c:ptCount val="9"/>
                <c:pt idx="0">
                  <c:v>178</c:v>
                </c:pt>
                <c:pt idx="1">
                  <c:v>170</c:v>
                </c:pt>
                <c:pt idx="2">
                  <c:v>170</c:v>
                </c:pt>
                <c:pt idx="3">
                  <c:v>170</c:v>
                </c:pt>
                <c:pt idx="4">
                  <c:v>172</c:v>
                </c:pt>
                <c:pt idx="5">
                  <c:v>171</c:v>
                </c:pt>
                <c:pt idx="6">
                  <c:v>174</c:v>
                </c:pt>
                <c:pt idx="7">
                  <c:v>175</c:v>
                </c:pt>
                <c:pt idx="8">
                  <c:v>178</c:v>
                </c:pt>
              </c:numCache>
            </c:numRef>
          </c:val>
          <c:smooth val="0"/>
          <c:extLst>
            <c:ext xmlns:c16="http://schemas.microsoft.com/office/drawing/2014/chart" uri="{C3380CC4-5D6E-409C-BE32-E72D297353CC}">
              <c16:uniqueId val="{00000003-8EEB-4908-9A88-8EC8277A4115}"/>
            </c:ext>
          </c:extLst>
        </c:ser>
        <c:dLbls>
          <c:showLegendKey val="0"/>
          <c:showVal val="0"/>
          <c:showCatName val="0"/>
          <c:showSerName val="0"/>
          <c:showPercent val="0"/>
          <c:showBubbleSize val="0"/>
        </c:dLbls>
        <c:smooth val="0"/>
        <c:axId val="249623992"/>
        <c:axId val="249625304"/>
      </c:lineChart>
      <c:dateAx>
        <c:axId val="249623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25304"/>
        <c:crosses val="autoZero"/>
        <c:auto val="1"/>
        <c:lblOffset val="100"/>
        <c:baseTimeUnit val="months"/>
      </c:dateAx>
      <c:valAx>
        <c:axId val="249625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2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3</c:v>
                </c:pt>
                <c:pt idx="1">
                  <c:v>-8</c:v>
                </c:pt>
                <c:pt idx="2">
                  <c:v>0</c:v>
                </c:pt>
                <c:pt idx="3">
                  <c:v>0</c:v>
                </c:pt>
                <c:pt idx="4">
                  <c:v>2</c:v>
                </c:pt>
                <c:pt idx="5">
                  <c:v>-1</c:v>
                </c:pt>
                <c:pt idx="6">
                  <c:v>3</c:v>
                </c:pt>
                <c:pt idx="7">
                  <c:v>1</c:v>
                </c:pt>
                <c:pt idx="8">
                  <c:v>3</c:v>
                </c:pt>
              </c:numCache>
            </c:numRef>
          </c:val>
          <c:extLst>
            <c:ext xmlns:c16="http://schemas.microsoft.com/office/drawing/2014/chart" uri="{C3380CC4-5D6E-409C-BE32-E72D297353CC}">
              <c16:uniqueId val="{00000000-7F46-4EA9-A9C3-3F20D6E20FA8}"/>
            </c:ext>
          </c:extLst>
        </c:ser>
        <c:dLbls>
          <c:showLegendKey val="0"/>
          <c:showVal val="0"/>
          <c:showCatName val="0"/>
          <c:showSerName val="0"/>
          <c:showPercent val="0"/>
          <c:showBubbleSize val="0"/>
        </c:dLbls>
        <c:gapWidth val="219"/>
        <c:overlap val="-27"/>
        <c:axId val="298516656"/>
        <c:axId val="253981864"/>
      </c:barChart>
      <c:dateAx>
        <c:axId val="298516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981864"/>
        <c:crosses val="autoZero"/>
        <c:auto val="1"/>
        <c:lblOffset val="100"/>
        <c:baseTimeUnit val="months"/>
      </c:dateAx>
      <c:valAx>
        <c:axId val="25398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1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2</c:v>
                </c:pt>
                <c:pt idx="1">
                  <c:v>2</c:v>
                </c:pt>
                <c:pt idx="2">
                  <c:v>3</c:v>
                </c:pt>
                <c:pt idx="3">
                  <c:v>2</c:v>
                </c:pt>
                <c:pt idx="4">
                  <c:v>3</c:v>
                </c:pt>
                <c:pt idx="5">
                  <c:v>4</c:v>
                </c:pt>
                <c:pt idx="6">
                  <c:v>2</c:v>
                </c:pt>
                <c:pt idx="7">
                  <c:v>3</c:v>
                </c:pt>
                <c:pt idx="8">
                  <c:v>3</c:v>
                </c:pt>
              </c:numCache>
            </c:numRef>
          </c:val>
          <c:extLst>
            <c:ext xmlns:c16="http://schemas.microsoft.com/office/drawing/2014/chart" uri="{C3380CC4-5D6E-409C-BE32-E72D297353CC}">
              <c16:uniqueId val="{00000000-0620-45F4-B324-1F672A7364A7}"/>
            </c:ext>
          </c:extLst>
        </c:ser>
        <c:dLbls>
          <c:showLegendKey val="0"/>
          <c:showVal val="0"/>
          <c:showCatName val="0"/>
          <c:showSerName val="0"/>
          <c:showPercent val="0"/>
          <c:showBubbleSize val="0"/>
        </c:dLbls>
        <c:gapWidth val="219"/>
        <c:overlap val="-27"/>
        <c:axId val="43526464"/>
        <c:axId val="43529088"/>
      </c:barChart>
      <c:dateAx>
        <c:axId val="4352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9088"/>
        <c:crosses val="autoZero"/>
        <c:auto val="1"/>
        <c:lblOffset val="100"/>
        <c:baseTimeUnit val="months"/>
      </c:dateAx>
      <c:valAx>
        <c:axId val="435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2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c:v>
                </c:pt>
              </c:strCache>
            </c:strRef>
          </c:cat>
          <c:val>
            <c:numRef>
              <c:f>Sheet1!$B$2</c:f>
              <c:numCache>
                <c:formatCode>General</c:formatCode>
                <c:ptCount val="1"/>
                <c:pt idx="0">
                  <c:v>301</c:v>
                </c:pt>
              </c:numCache>
            </c:numRef>
          </c:val>
          <c:extLst>
            <c:ext xmlns:c16="http://schemas.microsoft.com/office/drawing/2014/chart" uri="{C3380CC4-5D6E-409C-BE32-E72D297353CC}">
              <c16:uniqueId val="{00000000-0643-4F6D-9A3B-7479733C63F0}"/>
            </c:ext>
          </c:extLst>
        </c:ser>
        <c:dLbls>
          <c:showLegendKey val="0"/>
          <c:showVal val="0"/>
          <c:showCatName val="0"/>
          <c:showSerName val="0"/>
          <c:showPercent val="0"/>
          <c:showBubbleSize val="0"/>
        </c:dLbls>
        <c:gapWidth val="219"/>
        <c:overlap val="-27"/>
        <c:axId val="295826392"/>
        <c:axId val="295828032"/>
      </c:barChart>
      <c:catAx>
        <c:axId val="29582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28032"/>
        <c:crosses val="autoZero"/>
        <c:auto val="1"/>
        <c:lblAlgn val="ctr"/>
        <c:lblOffset val="100"/>
        <c:noMultiLvlLbl val="0"/>
      </c:catAx>
      <c:valAx>
        <c:axId val="29582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2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24</c:v>
                </c:pt>
                <c:pt idx="1">
                  <c:v>17</c:v>
                </c:pt>
                <c:pt idx="2">
                  <c:v>10</c:v>
                </c:pt>
                <c:pt idx="3">
                  <c:v>30</c:v>
                </c:pt>
                <c:pt idx="4">
                  <c:v>125</c:v>
                </c:pt>
                <c:pt idx="5">
                  <c:v>159</c:v>
                </c:pt>
                <c:pt idx="6">
                  <c:v>148</c:v>
                </c:pt>
                <c:pt idx="7">
                  <c:v>125</c:v>
                </c:pt>
                <c:pt idx="8">
                  <c:v>81</c:v>
                </c:pt>
              </c:numCache>
            </c:numRef>
          </c:val>
          <c:extLst>
            <c:ext xmlns:c16="http://schemas.microsoft.com/office/drawing/2014/chart" uri="{C3380CC4-5D6E-409C-BE32-E72D297353CC}">
              <c16:uniqueId val="{00000000-EC6D-4B0E-802D-2A4FB20EE2EE}"/>
            </c:ext>
          </c:extLst>
        </c:ser>
        <c:dLbls>
          <c:showLegendKey val="0"/>
          <c:showVal val="0"/>
          <c:showCatName val="0"/>
          <c:showSerName val="0"/>
          <c:showPercent val="0"/>
          <c:showBubbleSize val="0"/>
        </c:dLbls>
        <c:gapWidth val="219"/>
        <c:overlap val="-27"/>
        <c:axId val="306858688"/>
        <c:axId val="306855080"/>
      </c:barChart>
      <c:dateAx>
        <c:axId val="30685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5080"/>
        <c:crosses val="autoZero"/>
        <c:auto val="1"/>
        <c:lblOffset val="100"/>
        <c:baseTimeUnit val="months"/>
      </c:dateAx>
      <c:valAx>
        <c:axId val="30685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50</c:v>
                </c:pt>
                <c:pt idx="1">
                  <c:v>31</c:v>
                </c:pt>
                <c:pt idx="2">
                  <c:v>41</c:v>
                </c:pt>
                <c:pt idx="3">
                  <c:v>29</c:v>
                </c:pt>
                <c:pt idx="4">
                  <c:v>43</c:v>
                </c:pt>
                <c:pt idx="5">
                  <c:v>62</c:v>
                </c:pt>
                <c:pt idx="6">
                  <c:v>49</c:v>
                </c:pt>
                <c:pt idx="7">
                  <c:v>45</c:v>
                </c:pt>
                <c:pt idx="8">
                  <c:v>59</c:v>
                </c:pt>
              </c:numCache>
            </c:numRef>
          </c:val>
          <c:extLst>
            <c:ext xmlns:c16="http://schemas.microsoft.com/office/drawing/2014/chart" uri="{C3380CC4-5D6E-409C-BE32-E72D297353CC}">
              <c16:uniqueId val="{00000000-ED2F-4379-9C26-3CE93C76BD35}"/>
            </c:ext>
          </c:extLst>
        </c:ser>
        <c:dLbls>
          <c:showLegendKey val="0"/>
          <c:showVal val="0"/>
          <c:showCatName val="0"/>
          <c:showSerName val="0"/>
          <c:showPercent val="0"/>
          <c:showBubbleSize val="0"/>
        </c:dLbls>
        <c:gapWidth val="219"/>
        <c:overlap val="-27"/>
        <c:axId val="306857376"/>
        <c:axId val="306853440"/>
      </c:barChart>
      <c:dateAx>
        <c:axId val="30685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3440"/>
        <c:crosses val="autoZero"/>
        <c:auto val="1"/>
        <c:lblOffset val="100"/>
        <c:baseTimeUnit val="months"/>
      </c:dateAx>
      <c:valAx>
        <c:axId val="30685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85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c:v>
                </c:pt>
              </c:strCache>
            </c:strRef>
          </c:cat>
          <c:val>
            <c:numRef>
              <c:f>Sheet1!$B$2</c:f>
              <c:numCache>
                <c:formatCode>General</c:formatCode>
                <c:ptCount val="1"/>
                <c:pt idx="0">
                  <c:v>2890</c:v>
                </c:pt>
              </c:numCache>
            </c:numRef>
          </c:val>
          <c:extLst>
            <c:ext xmlns:c16="http://schemas.microsoft.com/office/drawing/2014/chart" uri="{C3380CC4-5D6E-409C-BE32-E72D297353CC}">
              <c16:uniqueId val="{00000000-745C-4C91-B437-EFF79E251FBC}"/>
            </c:ext>
          </c:extLst>
        </c:ser>
        <c:dLbls>
          <c:showLegendKey val="0"/>
          <c:showVal val="0"/>
          <c:showCatName val="0"/>
          <c:showSerName val="0"/>
          <c:showPercent val="0"/>
          <c:showBubbleSize val="0"/>
        </c:dLbls>
        <c:gapWidth val="219"/>
        <c:overlap val="-27"/>
        <c:axId val="306995920"/>
        <c:axId val="306990672"/>
      </c:barChart>
      <c:catAx>
        <c:axId val="30699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90672"/>
        <c:crosses val="autoZero"/>
        <c:auto val="1"/>
        <c:lblAlgn val="ctr"/>
        <c:lblOffset val="100"/>
        <c:noMultiLvlLbl val="0"/>
      </c:catAx>
      <c:valAx>
        <c:axId val="30699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9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5</c:v>
                </c:pt>
                <c:pt idx="1">
                  <c:v>-3</c:v>
                </c:pt>
                <c:pt idx="2">
                  <c:v>1</c:v>
                </c:pt>
                <c:pt idx="3">
                  <c:v>-1</c:v>
                </c:pt>
                <c:pt idx="4">
                  <c:v>1</c:v>
                </c:pt>
                <c:pt idx="5">
                  <c:v>18</c:v>
                </c:pt>
                <c:pt idx="6">
                  <c:v>2</c:v>
                </c:pt>
                <c:pt idx="7">
                  <c:v>3</c:v>
                </c:pt>
                <c:pt idx="8">
                  <c:v>10</c:v>
                </c:pt>
              </c:numCache>
            </c:numRef>
          </c:val>
          <c:extLst>
            <c:ext xmlns:c16="http://schemas.microsoft.com/office/drawing/2014/chart" uri="{C3380CC4-5D6E-409C-BE32-E72D297353CC}">
              <c16:uniqueId val="{00000000-3F58-4AB9-8380-1A43EF55226C}"/>
            </c:ext>
          </c:extLst>
        </c:ser>
        <c:dLbls>
          <c:showLegendKey val="0"/>
          <c:showVal val="0"/>
          <c:showCatName val="0"/>
          <c:showSerName val="0"/>
          <c:showPercent val="0"/>
          <c:showBubbleSize val="0"/>
        </c:dLbls>
        <c:gapWidth val="219"/>
        <c:overlap val="-27"/>
        <c:axId val="380012056"/>
        <c:axId val="380021568"/>
      </c:barChart>
      <c:dateAx>
        <c:axId val="38001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21568"/>
        <c:crosses val="autoZero"/>
        <c:auto val="1"/>
        <c:lblOffset val="100"/>
        <c:baseTimeUnit val="months"/>
      </c:dateAx>
      <c:valAx>
        <c:axId val="38002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1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27</c:v>
                </c:pt>
                <c:pt idx="1">
                  <c:v>27</c:v>
                </c:pt>
                <c:pt idx="2">
                  <c:v>25</c:v>
                </c:pt>
                <c:pt idx="3">
                  <c:v>27</c:v>
                </c:pt>
                <c:pt idx="4">
                  <c:v>29</c:v>
                </c:pt>
                <c:pt idx="5">
                  <c:v>39</c:v>
                </c:pt>
                <c:pt idx="6">
                  <c:v>35</c:v>
                </c:pt>
                <c:pt idx="7">
                  <c:v>27</c:v>
                </c:pt>
                <c:pt idx="8">
                  <c:v>30</c:v>
                </c:pt>
              </c:numCache>
            </c:numRef>
          </c:val>
          <c:extLst>
            <c:ext xmlns:c16="http://schemas.microsoft.com/office/drawing/2014/chart" uri="{C3380CC4-5D6E-409C-BE32-E72D297353CC}">
              <c16:uniqueId val="{00000000-3E3C-47EF-A872-A92569060AC3}"/>
            </c:ext>
          </c:extLst>
        </c:ser>
        <c:dLbls>
          <c:showLegendKey val="0"/>
          <c:showVal val="0"/>
          <c:showCatName val="0"/>
          <c:showSerName val="0"/>
          <c:showPercent val="0"/>
          <c:showBubbleSize val="0"/>
        </c:dLbls>
        <c:gapWidth val="219"/>
        <c:overlap val="-27"/>
        <c:axId val="379996640"/>
        <c:axId val="379999592"/>
      </c:barChart>
      <c:dateAx>
        <c:axId val="37999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99592"/>
        <c:crosses val="autoZero"/>
        <c:auto val="1"/>
        <c:lblOffset val="100"/>
        <c:baseTimeUnit val="months"/>
      </c:dateAx>
      <c:valAx>
        <c:axId val="37999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99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2885</c:v>
                </c:pt>
              </c:numCache>
            </c:numRef>
          </c:val>
          <c:extLst>
            <c:ext xmlns:c16="http://schemas.microsoft.com/office/drawing/2014/chart" uri="{C3380CC4-5D6E-409C-BE32-E72D297353CC}">
              <c16:uniqueId val="{00000000-69E3-4534-8545-9D3F9C3CF5E4}"/>
            </c:ext>
          </c:extLst>
        </c:ser>
        <c:dLbls>
          <c:showLegendKey val="0"/>
          <c:showVal val="0"/>
          <c:showCatName val="0"/>
          <c:showSerName val="0"/>
          <c:showPercent val="0"/>
          <c:showBubbleSize val="0"/>
        </c:dLbls>
        <c:gapWidth val="219"/>
        <c:overlap val="-27"/>
        <c:axId val="380001560"/>
        <c:axId val="380000576"/>
      </c:barChart>
      <c:catAx>
        <c:axId val="380001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00576"/>
        <c:crosses val="autoZero"/>
        <c:auto val="1"/>
        <c:lblAlgn val="ctr"/>
        <c:lblOffset val="100"/>
        <c:noMultiLvlLbl val="0"/>
      </c:catAx>
      <c:valAx>
        <c:axId val="38000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0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2</c:v>
                </c:pt>
                <c:pt idx="1">
                  <c:v>3</c:v>
                </c:pt>
                <c:pt idx="2">
                  <c:v>9</c:v>
                </c:pt>
                <c:pt idx="3">
                  <c:v>1</c:v>
                </c:pt>
                <c:pt idx="4">
                  <c:v>4</c:v>
                </c:pt>
                <c:pt idx="5">
                  <c:v>4</c:v>
                </c:pt>
                <c:pt idx="6">
                  <c:v>0</c:v>
                </c:pt>
                <c:pt idx="7">
                  <c:v>0</c:v>
                </c:pt>
                <c:pt idx="8">
                  <c:v>3</c:v>
                </c:pt>
              </c:numCache>
            </c:numRef>
          </c:val>
          <c:extLst>
            <c:ext xmlns:c16="http://schemas.microsoft.com/office/drawing/2014/chart" uri="{C3380CC4-5D6E-409C-BE32-E72D297353CC}">
              <c16:uniqueId val="{00000000-6654-478D-B144-D6E8EE8ED2AC}"/>
            </c:ext>
          </c:extLst>
        </c:ser>
        <c:dLbls>
          <c:showLegendKey val="0"/>
          <c:showVal val="0"/>
          <c:showCatName val="0"/>
          <c:showSerName val="0"/>
          <c:showPercent val="0"/>
          <c:showBubbleSize val="0"/>
        </c:dLbls>
        <c:gapWidth val="219"/>
        <c:overlap val="-27"/>
        <c:axId val="295825408"/>
        <c:axId val="251266928"/>
      </c:barChart>
      <c:dateAx>
        <c:axId val="295825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266928"/>
        <c:crosses val="autoZero"/>
        <c:auto val="1"/>
        <c:lblOffset val="100"/>
        <c:baseTimeUnit val="months"/>
      </c:dateAx>
      <c:valAx>
        <c:axId val="25126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2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3</c:v>
                </c:pt>
                <c:pt idx="1">
                  <c:v>0</c:v>
                </c:pt>
                <c:pt idx="2">
                  <c:v>2</c:v>
                </c:pt>
                <c:pt idx="3">
                  <c:v>2</c:v>
                </c:pt>
                <c:pt idx="4">
                  <c:v>1</c:v>
                </c:pt>
                <c:pt idx="5">
                  <c:v>2</c:v>
                </c:pt>
                <c:pt idx="6">
                  <c:v>7</c:v>
                </c:pt>
                <c:pt idx="7">
                  <c:v>3</c:v>
                </c:pt>
                <c:pt idx="8">
                  <c:v>4</c:v>
                </c:pt>
              </c:numCache>
            </c:numRef>
          </c:val>
          <c:extLst>
            <c:ext xmlns:c16="http://schemas.microsoft.com/office/drawing/2014/chart" uri="{C3380CC4-5D6E-409C-BE32-E72D297353CC}">
              <c16:uniqueId val="{00000000-0437-4BC0-8D5E-EFEB0148A720}"/>
            </c:ext>
          </c:extLst>
        </c:ser>
        <c:dLbls>
          <c:showLegendKey val="0"/>
          <c:showVal val="0"/>
          <c:showCatName val="0"/>
          <c:showSerName val="0"/>
          <c:showPercent val="0"/>
          <c:showBubbleSize val="0"/>
        </c:dLbls>
        <c:gapWidth val="219"/>
        <c:overlap val="-27"/>
        <c:axId val="385412968"/>
        <c:axId val="385407392"/>
      </c:barChart>
      <c:dateAx>
        <c:axId val="38541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07392"/>
        <c:crosses val="autoZero"/>
        <c:auto val="1"/>
        <c:lblOffset val="100"/>
        <c:baseTimeUnit val="months"/>
      </c:dateAx>
      <c:valAx>
        <c:axId val="38540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41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c:v>
                </c:pt>
              </c:strCache>
            </c:strRef>
          </c:tx>
          <c:spPr>
            <a:solidFill>
              <a:schemeClr val="accent1"/>
            </a:solidFill>
            <a:ln>
              <a:noFill/>
            </a:ln>
            <a:effectLst/>
          </c:spPr>
          <c:invertIfNegative val="0"/>
          <c:cat>
            <c:numRef>
              <c:f>Sheet1!$A$2:$A$10</c:f>
              <c:numCache>
                <c:formatCode>m/d/yyyy</c:formatCode>
                <c:ptCount val="9"/>
                <c:pt idx="0">
                  <c:v>43466</c:v>
                </c:pt>
                <c:pt idx="1">
                  <c:v>43497</c:v>
                </c:pt>
                <c:pt idx="2">
                  <c:v>43525</c:v>
                </c:pt>
                <c:pt idx="3">
                  <c:v>43556</c:v>
                </c:pt>
                <c:pt idx="4">
                  <c:v>43586</c:v>
                </c:pt>
                <c:pt idx="5">
                  <c:v>43617</c:v>
                </c:pt>
                <c:pt idx="6">
                  <c:v>43647</c:v>
                </c:pt>
                <c:pt idx="7">
                  <c:v>43678</c:v>
                </c:pt>
                <c:pt idx="8">
                  <c:v>43709</c:v>
                </c:pt>
              </c:numCache>
            </c:numRef>
          </c:cat>
          <c:val>
            <c:numRef>
              <c:f>Sheet1!$B$2:$B$10</c:f>
              <c:numCache>
                <c:formatCode>General</c:formatCode>
                <c:ptCount val="9"/>
                <c:pt idx="0">
                  <c:v>0</c:v>
                </c:pt>
                <c:pt idx="1">
                  <c:v>3</c:v>
                </c:pt>
                <c:pt idx="2">
                  <c:v>6</c:v>
                </c:pt>
                <c:pt idx="3">
                  <c:v>0</c:v>
                </c:pt>
                <c:pt idx="4">
                  <c:v>0</c:v>
                </c:pt>
                <c:pt idx="5">
                  <c:v>0</c:v>
                </c:pt>
                <c:pt idx="6">
                  <c:v>0</c:v>
                </c:pt>
                <c:pt idx="7">
                  <c:v>0</c:v>
                </c:pt>
                <c:pt idx="8">
                  <c:v>6</c:v>
                </c:pt>
              </c:numCache>
            </c:numRef>
          </c:val>
          <c:extLst>
            <c:ext xmlns:c16="http://schemas.microsoft.com/office/drawing/2014/chart" uri="{C3380CC4-5D6E-409C-BE32-E72D297353CC}">
              <c16:uniqueId val="{00000000-624F-4763-A44B-8D5A32AC6CE3}"/>
            </c:ext>
          </c:extLst>
        </c:ser>
        <c:dLbls>
          <c:showLegendKey val="0"/>
          <c:showVal val="0"/>
          <c:showCatName val="0"/>
          <c:showSerName val="0"/>
          <c:showPercent val="0"/>
          <c:showBubbleSize val="0"/>
        </c:dLbls>
        <c:gapWidth val="219"/>
        <c:overlap val="-27"/>
        <c:axId val="385385416"/>
        <c:axId val="385387056"/>
      </c:barChart>
      <c:dateAx>
        <c:axId val="385385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87056"/>
        <c:crosses val="autoZero"/>
        <c:auto val="1"/>
        <c:lblOffset val="100"/>
        <c:baseTimeUnit val="months"/>
      </c:dateAx>
      <c:valAx>
        <c:axId val="38538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8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TMNAS</c:v>
                </c:pt>
              </c:strCache>
            </c:strRef>
          </c:cat>
          <c:val>
            <c:numRef>
              <c:f>Sheet1!$B$2</c:f>
              <c:numCache>
                <c:formatCode>General</c:formatCode>
                <c:ptCount val="1"/>
                <c:pt idx="0">
                  <c:v>36</c:v>
                </c:pt>
              </c:numCache>
            </c:numRef>
          </c:val>
          <c:extLst>
            <c:ext xmlns:c16="http://schemas.microsoft.com/office/drawing/2014/chart" uri="{C3380CC4-5D6E-409C-BE32-E72D297353CC}">
              <c16:uniqueId val="{00000000-349C-4DFE-A1D7-68C05156A4F3}"/>
            </c:ext>
          </c:extLst>
        </c:ser>
        <c:dLbls>
          <c:showLegendKey val="0"/>
          <c:showVal val="0"/>
          <c:showCatName val="0"/>
          <c:showSerName val="0"/>
          <c:showPercent val="0"/>
          <c:showBubbleSize val="0"/>
        </c:dLbls>
        <c:gapWidth val="219"/>
        <c:overlap val="-27"/>
        <c:axId val="385384432"/>
        <c:axId val="385386400"/>
      </c:barChart>
      <c:catAx>
        <c:axId val="38538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86400"/>
        <c:crosses val="autoZero"/>
        <c:auto val="1"/>
        <c:lblAlgn val="ctr"/>
        <c:lblOffset val="100"/>
        <c:noMultiLvlLbl val="0"/>
      </c:catAx>
      <c:valAx>
        <c:axId val="38538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38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592FE-D906-461C-A6D4-554155DC8FE5}"/>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EF90116B-A7AA-4740-8F4A-427D13242E6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74336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8EAC4-CBA9-4A83-BC4E-548AFBE38CE9}"/>
              </a:ext>
            </a:extLst>
          </p:cNvPr>
          <p:cNvSpPr>
            <a:spLocks noGrp="1"/>
          </p:cNvSpPr>
          <p:nvPr>
            <p:ph type="title"/>
          </p:nvPr>
        </p:nvSpPr>
        <p:spPr/>
        <p:txBody>
          <a:bodyPr/>
          <a:lstStyle/>
          <a:p>
            <a:r>
              <a:rPr lang="en-US"/>
              <a:t>Overall Overall Audience | TMNAS</a:t>
            </a:r>
          </a:p>
        </p:txBody>
      </p:sp>
      <p:graphicFrame>
        <p:nvGraphicFramePr>
          <p:cNvPr id="6" name="Chart Placeholder 5">
            <a:extLst>
              <a:ext uri="{FF2B5EF4-FFF2-40B4-BE49-F238E27FC236}">
                <a16:creationId xmlns:a16="http://schemas.microsoft.com/office/drawing/2014/main" id="{EFDE4AAF-E44C-47B5-B779-523FE0542575}"/>
              </a:ext>
            </a:extLst>
          </p:cNvPr>
          <p:cNvGraphicFramePr>
            <a:graphicFrameLocks noGrp="1"/>
          </p:cNvGraphicFramePr>
          <p:nvPr>
            <p:ph type="chart" sz="quarter" idx="13"/>
            <p:extLst>
              <p:ext uri="{D42A27DB-BD31-4B8C-83A1-F6EECF244321}">
                <p14:modId xmlns:p14="http://schemas.microsoft.com/office/powerpoint/2010/main" val="2901667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606F1-F587-4BCC-95BF-0CC496689B24}"/>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31AEB99A-65B2-4AB3-82D9-6DAAEB2D6F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8326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19ADC-7AE1-4EA9-BABF-3D3C0434822A}"/>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E45684F0-1F33-4C31-95A4-EFA6EDF3CAC9}"/>
              </a:ext>
            </a:extLst>
          </p:cNvPr>
          <p:cNvGraphicFramePr>
            <a:graphicFrameLocks noGrp="1"/>
          </p:cNvGraphicFramePr>
          <p:nvPr>
            <p:ph type="tbl" sz="quarter" idx="13"/>
            <p:extLst>
              <p:ext uri="{D42A27DB-BD31-4B8C-83A1-F6EECF244321}">
                <p14:modId xmlns:p14="http://schemas.microsoft.com/office/powerpoint/2010/main" val="92535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9694308"/>
                    </a:ext>
                  </a:extLst>
                </a:gridCol>
                <a:gridCol w="493776">
                  <a:extLst>
                    <a:ext uri="{9D8B030D-6E8A-4147-A177-3AD203B41FA5}">
                      <a16:colId xmlns:a16="http://schemas.microsoft.com/office/drawing/2014/main" val="1767101001"/>
                    </a:ext>
                  </a:extLst>
                </a:gridCol>
                <a:gridCol w="493776">
                  <a:extLst>
                    <a:ext uri="{9D8B030D-6E8A-4147-A177-3AD203B41FA5}">
                      <a16:colId xmlns:a16="http://schemas.microsoft.com/office/drawing/2014/main" val="2963759660"/>
                    </a:ext>
                  </a:extLst>
                </a:gridCol>
                <a:gridCol w="493776">
                  <a:extLst>
                    <a:ext uri="{9D8B030D-6E8A-4147-A177-3AD203B41FA5}">
                      <a16:colId xmlns:a16="http://schemas.microsoft.com/office/drawing/2014/main" val="2097422831"/>
                    </a:ext>
                  </a:extLst>
                </a:gridCol>
                <a:gridCol w="493776">
                  <a:extLst>
                    <a:ext uri="{9D8B030D-6E8A-4147-A177-3AD203B41FA5}">
                      <a16:colId xmlns:a16="http://schemas.microsoft.com/office/drawing/2014/main" val="1856877500"/>
                    </a:ext>
                  </a:extLst>
                </a:gridCol>
                <a:gridCol w="493776">
                  <a:extLst>
                    <a:ext uri="{9D8B030D-6E8A-4147-A177-3AD203B41FA5}">
                      <a16:colId xmlns:a16="http://schemas.microsoft.com/office/drawing/2014/main" val="436906514"/>
                    </a:ext>
                  </a:extLst>
                </a:gridCol>
                <a:gridCol w="493776">
                  <a:extLst>
                    <a:ext uri="{9D8B030D-6E8A-4147-A177-3AD203B41FA5}">
                      <a16:colId xmlns:a16="http://schemas.microsoft.com/office/drawing/2014/main" val="410694411"/>
                    </a:ext>
                  </a:extLst>
                </a:gridCol>
                <a:gridCol w="493776">
                  <a:extLst>
                    <a:ext uri="{9D8B030D-6E8A-4147-A177-3AD203B41FA5}">
                      <a16:colId xmlns:a16="http://schemas.microsoft.com/office/drawing/2014/main" val="2163817450"/>
                    </a:ext>
                  </a:extLst>
                </a:gridCol>
                <a:gridCol w="493776">
                  <a:extLst>
                    <a:ext uri="{9D8B030D-6E8A-4147-A177-3AD203B41FA5}">
                      <a16:colId xmlns:a16="http://schemas.microsoft.com/office/drawing/2014/main" val="2113998102"/>
                    </a:ext>
                  </a:extLst>
                </a:gridCol>
                <a:gridCol w="493776">
                  <a:extLst>
                    <a:ext uri="{9D8B030D-6E8A-4147-A177-3AD203B41FA5}">
                      <a16:colId xmlns:a16="http://schemas.microsoft.com/office/drawing/2014/main" val="3976844754"/>
                    </a:ext>
                  </a:extLst>
                </a:gridCol>
                <a:gridCol w="493776">
                  <a:extLst>
                    <a:ext uri="{9D8B030D-6E8A-4147-A177-3AD203B41FA5}">
                      <a16:colId xmlns:a16="http://schemas.microsoft.com/office/drawing/2014/main" val="402716033"/>
                    </a:ext>
                  </a:extLst>
                </a:gridCol>
                <a:gridCol w="493776">
                  <a:extLst>
                    <a:ext uri="{9D8B030D-6E8A-4147-A177-3AD203B41FA5}">
                      <a16:colId xmlns:a16="http://schemas.microsoft.com/office/drawing/2014/main" val="2869059975"/>
                    </a:ext>
                  </a:extLst>
                </a:gridCol>
                <a:gridCol w="493776">
                  <a:extLst>
                    <a:ext uri="{9D8B030D-6E8A-4147-A177-3AD203B41FA5}">
                      <a16:colId xmlns:a16="http://schemas.microsoft.com/office/drawing/2014/main" val="2538232613"/>
                    </a:ext>
                  </a:extLst>
                </a:gridCol>
                <a:gridCol w="493776">
                  <a:extLst>
                    <a:ext uri="{9D8B030D-6E8A-4147-A177-3AD203B41FA5}">
                      <a16:colId xmlns:a16="http://schemas.microsoft.com/office/drawing/2014/main" val="3738893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01257889"/>
                  </a:ext>
                </a:extLst>
              </a:tr>
              <a:tr h="370840">
                <a:tc>
                  <a:txBody>
                    <a:bodyPr/>
                    <a:lstStyle/>
                    <a:p>
                      <a:r>
                        <a:rPr lang="en-US" sz="1000"/>
                        <a:t>TMNA Services</a:t>
                      </a:r>
                    </a:p>
                  </a:txBody>
                  <a:tcPr/>
                </a:tc>
                <a:tc>
                  <a:txBody>
                    <a:bodyPr/>
                    <a:lstStyle/>
                    <a:p>
                      <a:r>
                        <a:rPr lang="en-US" sz="1000"/>
                        <a:t>178</a:t>
                      </a:r>
                    </a:p>
                  </a:txBody>
                  <a:tcPr/>
                </a:tc>
                <a:tc>
                  <a:txBody>
                    <a:bodyPr/>
                    <a:lstStyle/>
                    <a:p>
                      <a:r>
                        <a:rPr lang="en-US" sz="1000"/>
                        <a:t>3</a:t>
                      </a:r>
                    </a:p>
                  </a:txBody>
                  <a:tcPr/>
                </a:tc>
                <a:tc>
                  <a:txBody>
                    <a:bodyPr/>
                    <a:lstStyle/>
                    <a:p>
                      <a:r>
                        <a:rPr lang="en-US" sz="1000"/>
                        <a:t>129</a:t>
                      </a:r>
                    </a:p>
                  </a:txBody>
                  <a:tcPr/>
                </a:tc>
                <a:tc>
                  <a:txBody>
                    <a:bodyPr/>
                    <a:lstStyle/>
                    <a:p>
                      <a:r>
                        <a:rPr lang="en-US" sz="1000"/>
                        <a:t>100</a:t>
                      </a:r>
                    </a:p>
                  </a:txBody>
                  <a:tcPr/>
                </a:tc>
                <a:tc>
                  <a:txBody>
                    <a:bodyPr/>
                    <a:lstStyle/>
                    <a:p>
                      <a:r>
                        <a:rPr lang="en-US" sz="1000"/>
                        <a:t>23</a:t>
                      </a:r>
                    </a:p>
                  </a:txBody>
                  <a:tcPr/>
                </a:tc>
                <a:tc>
                  <a:txBody>
                    <a:bodyPr/>
                    <a:lstStyle/>
                    <a:p>
                      <a:r>
                        <a:rPr lang="en-US" sz="1000"/>
                        <a:t>6</a:t>
                      </a:r>
                    </a:p>
                  </a:txBody>
                  <a:tcPr/>
                </a:tc>
                <a:tc>
                  <a:txBody>
                    <a:bodyPr/>
                    <a:lstStyle/>
                    <a:p>
                      <a:r>
                        <a:rPr lang="en-US" sz="1000"/>
                        <a:t>28</a:t>
                      </a:r>
                    </a:p>
                  </a:txBody>
                  <a:tcPr/>
                </a:tc>
                <a:tc>
                  <a:txBody>
                    <a:bodyPr/>
                    <a:lstStyle/>
                    <a:p>
                      <a:r>
                        <a:rPr lang="en-US" sz="1000"/>
                        <a:t>27</a:t>
                      </a:r>
                    </a:p>
                  </a:txBody>
                  <a:tcPr/>
                </a:tc>
                <a:tc>
                  <a:txBody>
                    <a:bodyPr/>
                    <a:lstStyle/>
                    <a:p>
                      <a:r>
                        <a:rPr lang="en-US" sz="1000"/>
                        <a:t>269</a:t>
                      </a:r>
                    </a:p>
                  </a:txBody>
                  <a:tcPr/>
                </a:tc>
                <a:tc>
                  <a:txBody>
                    <a:bodyPr/>
                    <a:lstStyle/>
                    <a:p>
                      <a:r>
                        <a:rPr lang="en-US" sz="1000"/>
                        <a:t>5</a:t>
                      </a:r>
                    </a:p>
                  </a:txBody>
                  <a:tcPr/>
                </a:tc>
                <a:tc>
                  <a:txBody>
                    <a:bodyPr/>
                    <a:lstStyle/>
                    <a:p>
                      <a:r>
                        <a:rPr lang="en-US" sz="1000"/>
                        <a:t>26</a:t>
                      </a:r>
                    </a:p>
                  </a:txBody>
                  <a:tcPr/>
                </a:tc>
                <a:tc>
                  <a:txBody>
                    <a:bodyPr/>
                    <a:lstStyle/>
                    <a:p>
                      <a:r>
                        <a:rPr lang="en-US" sz="1000"/>
                        <a:t>1.7102 %</a:t>
                      </a:r>
                    </a:p>
                  </a:txBody>
                  <a:tcPr/>
                </a:tc>
                <a:tc>
                  <a:txBody>
                    <a:bodyPr/>
                    <a:lstStyle/>
                    <a:p>
                      <a:r>
                        <a:rPr lang="en-US" sz="1000"/>
                        <a:t>33.3 %</a:t>
                      </a:r>
                    </a:p>
                  </a:txBody>
                  <a:tcPr/>
                </a:tc>
                <a:extLst>
                  <a:ext uri="{0D108BD9-81ED-4DB2-BD59-A6C34878D82A}">
                    <a16:rowId xmlns:a16="http://schemas.microsoft.com/office/drawing/2014/main" val="1387385509"/>
                  </a:ext>
                </a:extLst>
              </a:tr>
            </a:tbl>
          </a:graphicData>
        </a:graphic>
      </p:graphicFrame>
      <p:sp>
        <p:nvSpPr>
          <p:cNvPr id="4" name="Text Placeholder 3">
            <a:extLst>
              <a:ext uri="{FF2B5EF4-FFF2-40B4-BE49-F238E27FC236}">
                <a16:creationId xmlns:a16="http://schemas.microsoft.com/office/drawing/2014/main" id="{2709A87D-658D-48C2-8E81-1E8891253FBC}"/>
              </a:ext>
            </a:extLst>
          </p:cNvPr>
          <p:cNvSpPr>
            <a:spLocks noGrp="1"/>
          </p:cNvSpPr>
          <p:nvPr>
            <p:ph type="body" sz="quarter" idx="14"/>
          </p:nvPr>
        </p:nvSpPr>
        <p:spPr/>
        <p:txBody>
          <a:bodyPr/>
          <a:lstStyle/>
          <a:p>
            <a:r>
              <a:rPr lang="en-US"/>
              <a:t>01/01/2019 - 09/30/2019</a:t>
            </a:r>
          </a:p>
        </p:txBody>
      </p:sp>
    </p:spTree>
    <p:extLst>
      <p:ext uri="{BB962C8B-B14F-4D97-AF65-F5344CB8AC3E}">
        <p14:creationId xmlns:p14="http://schemas.microsoft.com/office/powerpoint/2010/main" val="1073988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3CEC1-9ECB-4992-9480-EDF542E3E950}"/>
              </a:ext>
            </a:extLst>
          </p:cNvPr>
          <p:cNvSpPr>
            <a:spLocks noGrp="1"/>
          </p:cNvSpPr>
          <p:nvPr>
            <p:ph type="title"/>
          </p:nvPr>
        </p:nvSpPr>
        <p:spPr/>
        <p:txBody>
          <a:bodyPr/>
          <a:lstStyle/>
          <a:p>
            <a:r>
              <a:rPr lang="en-US"/>
              <a:t>Twitter Twitter Followers Change | TMNAS</a:t>
            </a:r>
          </a:p>
        </p:txBody>
      </p:sp>
      <p:graphicFrame>
        <p:nvGraphicFramePr>
          <p:cNvPr id="6" name="Chart Placeholder 5">
            <a:extLst>
              <a:ext uri="{FF2B5EF4-FFF2-40B4-BE49-F238E27FC236}">
                <a16:creationId xmlns:a16="http://schemas.microsoft.com/office/drawing/2014/main" id="{90ED9196-F633-4D92-8B71-6F9E1AD35C83}"/>
              </a:ext>
            </a:extLst>
          </p:cNvPr>
          <p:cNvGraphicFramePr>
            <a:graphicFrameLocks noGrp="1"/>
          </p:cNvGraphicFramePr>
          <p:nvPr>
            <p:ph type="chart" sz="quarter" idx="13"/>
            <p:extLst>
              <p:ext uri="{D42A27DB-BD31-4B8C-83A1-F6EECF244321}">
                <p14:modId xmlns:p14="http://schemas.microsoft.com/office/powerpoint/2010/main" val="1878755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C6B420-6E2F-4757-882E-F20744E4D4FD}"/>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3A204878-34C4-4896-A537-D65D03B6BA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84422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9BE65-9DC5-44E3-9CA4-9F7CA2B8038A}"/>
              </a:ext>
            </a:extLst>
          </p:cNvPr>
          <p:cNvSpPr>
            <a:spLocks noGrp="1"/>
          </p:cNvSpPr>
          <p:nvPr>
            <p:ph type="title"/>
          </p:nvPr>
        </p:nvSpPr>
        <p:spPr/>
        <p:txBody>
          <a:bodyPr/>
          <a:lstStyle/>
          <a:p>
            <a:r>
              <a:rPr lang="en-US"/>
              <a:t>Twitter Average Interactions Per Tweet | TMNAS</a:t>
            </a:r>
          </a:p>
        </p:txBody>
      </p:sp>
      <p:graphicFrame>
        <p:nvGraphicFramePr>
          <p:cNvPr id="6" name="Chart Placeholder 5">
            <a:extLst>
              <a:ext uri="{FF2B5EF4-FFF2-40B4-BE49-F238E27FC236}">
                <a16:creationId xmlns:a16="http://schemas.microsoft.com/office/drawing/2014/main" id="{773724A1-D939-47EA-B17C-A54B226D146B}"/>
              </a:ext>
            </a:extLst>
          </p:cNvPr>
          <p:cNvGraphicFramePr>
            <a:graphicFrameLocks noGrp="1"/>
          </p:cNvGraphicFramePr>
          <p:nvPr>
            <p:ph type="chart" sz="quarter" idx="13"/>
            <p:extLst>
              <p:ext uri="{D42A27DB-BD31-4B8C-83A1-F6EECF244321}">
                <p14:modId xmlns:p14="http://schemas.microsoft.com/office/powerpoint/2010/main" val="2522248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E9CB4F-A51F-4C6A-802B-C91A4CAD48A2}"/>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DE4E33A8-E704-439B-B36F-C58648C72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567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67711-AE8F-4FFB-A7D0-CB9C1DC29428}"/>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B95B4138-B765-4A98-AF0D-DED84CA0B8ED}"/>
              </a:ext>
            </a:extLst>
          </p:cNvPr>
          <p:cNvGraphicFramePr>
            <a:graphicFrameLocks noGrp="1"/>
          </p:cNvGraphicFramePr>
          <p:nvPr>
            <p:ph type="chart" sz="quarter" idx="13"/>
            <p:extLst>
              <p:ext uri="{D42A27DB-BD31-4B8C-83A1-F6EECF244321}">
                <p14:modId xmlns:p14="http://schemas.microsoft.com/office/powerpoint/2010/main" val="3821407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CC4AA8-86F4-4B95-9A73-1C0F7666A4B0}"/>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04D5D105-7E35-4047-8D87-3102D55864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060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BB3A0-B523-400A-A4F7-E9D91EE34140}"/>
              </a:ext>
            </a:extLst>
          </p:cNvPr>
          <p:cNvSpPr>
            <a:spLocks noGrp="1"/>
          </p:cNvSpPr>
          <p:nvPr>
            <p:ph type="title"/>
          </p:nvPr>
        </p:nvSpPr>
        <p:spPr/>
        <p:txBody>
          <a:bodyPr/>
          <a:lstStyle/>
          <a:p>
            <a:r>
              <a:rPr lang="en-US"/>
              <a:t>Twitter Own Tweets Table | TMNAS</a:t>
            </a:r>
          </a:p>
        </p:txBody>
      </p:sp>
      <p:graphicFrame>
        <p:nvGraphicFramePr>
          <p:cNvPr id="5" name="Table Placeholder 4">
            <a:extLst>
              <a:ext uri="{FF2B5EF4-FFF2-40B4-BE49-F238E27FC236}">
                <a16:creationId xmlns:a16="http://schemas.microsoft.com/office/drawing/2014/main" id="{5157C328-57F1-49A1-A0D9-C222B14A3DDC}"/>
              </a:ext>
            </a:extLst>
          </p:cNvPr>
          <p:cNvGraphicFramePr>
            <a:graphicFrameLocks noGrp="1"/>
          </p:cNvGraphicFramePr>
          <p:nvPr>
            <p:ph type="tbl" sz="quarter" idx="13"/>
            <p:extLst>
              <p:ext uri="{D42A27DB-BD31-4B8C-83A1-F6EECF244321}">
                <p14:modId xmlns:p14="http://schemas.microsoft.com/office/powerpoint/2010/main" val="574669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9899250"/>
                    </a:ext>
                  </a:extLst>
                </a:gridCol>
                <a:gridCol w="822960">
                  <a:extLst>
                    <a:ext uri="{9D8B030D-6E8A-4147-A177-3AD203B41FA5}">
                      <a16:colId xmlns:a16="http://schemas.microsoft.com/office/drawing/2014/main" val="4240731815"/>
                    </a:ext>
                  </a:extLst>
                </a:gridCol>
                <a:gridCol w="822960">
                  <a:extLst>
                    <a:ext uri="{9D8B030D-6E8A-4147-A177-3AD203B41FA5}">
                      <a16:colId xmlns:a16="http://schemas.microsoft.com/office/drawing/2014/main" val="2614733216"/>
                    </a:ext>
                  </a:extLst>
                </a:gridCol>
                <a:gridCol w="822960">
                  <a:extLst>
                    <a:ext uri="{9D8B030D-6E8A-4147-A177-3AD203B41FA5}">
                      <a16:colId xmlns:a16="http://schemas.microsoft.com/office/drawing/2014/main" val="2340061786"/>
                    </a:ext>
                  </a:extLst>
                </a:gridCol>
                <a:gridCol w="822960">
                  <a:extLst>
                    <a:ext uri="{9D8B030D-6E8A-4147-A177-3AD203B41FA5}">
                      <a16:colId xmlns:a16="http://schemas.microsoft.com/office/drawing/2014/main" val="3204941526"/>
                    </a:ext>
                  </a:extLst>
                </a:gridCol>
                <a:gridCol w="822960">
                  <a:extLst>
                    <a:ext uri="{9D8B030D-6E8A-4147-A177-3AD203B41FA5}">
                      <a16:colId xmlns:a16="http://schemas.microsoft.com/office/drawing/2014/main" val="193644086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45141084"/>
                  </a:ext>
                </a:extLst>
              </a:tr>
              <a:tr h="370840">
                <a:tc>
                  <a:txBody>
                    <a:bodyPr/>
                    <a:lstStyle/>
                    <a:p>
                      <a:r>
                        <a:rPr lang="en-US" sz="1000" b="1"/>
                        <a:t>@TMNA_Services - 2019-08-12 11:51:09</a:t>
                      </a:r>
                      <a:r>
                        <a:rPr lang="en-US" sz="1000"/>
                        <a:t>
 TMNAS celebrated our annual summer picnic at the @AdventureAqua last week! Thank you to all employees, family &amp;amp; friends for coming out to enjoy the day “under the sea” exploring the entire aquarium and special exhibits!#adventureaquarium #funatwork #companypicnic #experiencetmnas https://t.co/d4FUS5neOC</a:t>
                      </a:r>
                    </a:p>
                  </a:txBody>
                  <a:tcPr/>
                </a:tc>
                <a:tc>
                  <a:txBody>
                    <a:bodyPr/>
                    <a:lstStyle/>
                    <a:p>
                      <a:r>
                        <a:rPr lang="en-US" sz="1000"/>
                        <a:t>10/28/2019 14:21:51</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5.1429 %</a:t>
                      </a:r>
                    </a:p>
                  </a:txBody>
                  <a:tcPr/>
                </a:tc>
                <a:extLst>
                  <a:ext uri="{0D108BD9-81ED-4DB2-BD59-A6C34878D82A}">
                    <a16:rowId xmlns:a16="http://schemas.microsoft.com/office/drawing/2014/main" val="4099445534"/>
                  </a:ext>
                </a:extLst>
              </a:tr>
              <a:tr h="370840">
                <a:tc>
                  <a:txBody>
                    <a:bodyPr/>
                    <a:lstStyle/>
                    <a:p>
                      <a:r>
                        <a:rPr lang="en-US" sz="1000" b="1"/>
                        <a:t>@TMNA_Services - 2019-08-05 15:14:40</a:t>
                      </a:r>
                      <a:r>
                        <a:rPr lang="en-US" sz="1000"/>
                        <a:t>
 Every month TMNAS employees donate to a charity through our jeans day contributions. This month we will be supporting @OpGratitude. TMNAS is proud to support! #csr #giveback #donate #gratitude #operationgratitude #contribute #experiencetmnas https://t.co/Kb7OapZeU5</a:t>
                      </a:r>
                    </a:p>
                  </a:txBody>
                  <a:tcPr/>
                </a:tc>
                <a:tc>
                  <a:txBody>
                    <a:bodyPr/>
                    <a:lstStyle/>
                    <a:p>
                      <a:r>
                        <a:rPr lang="en-US" sz="1000"/>
                        <a:t>10/28/2019 14:21:51</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4.5977 %</a:t>
                      </a:r>
                    </a:p>
                  </a:txBody>
                  <a:tcPr/>
                </a:tc>
                <a:extLst>
                  <a:ext uri="{0D108BD9-81ED-4DB2-BD59-A6C34878D82A}">
                    <a16:rowId xmlns:a16="http://schemas.microsoft.com/office/drawing/2014/main" val="607275804"/>
                  </a:ext>
                </a:extLst>
              </a:tr>
              <a:tr h="370840">
                <a:tc>
                  <a:txBody>
                    <a:bodyPr/>
                    <a:lstStyle/>
                    <a:p>
                      <a:r>
                        <a:rPr lang="en-US" sz="1000" b="1"/>
                        <a:t>@TMNA_Services - 2019-09-18 16:00:00</a:t>
                      </a:r>
                      <a:r>
                        <a:rPr lang="en-US" sz="1000"/>
                        <a:t>
 We are pleased to announce that TMNAS has been selected as one of the Best Places to Work in Insurance for the fifth consecutive year! Thank you to our employees for your commitment to Good Company and to our values!#bestplacestowork #insurance #businessinsurance #experiencetmnas https://t.co/h4IGk3FtPf</a:t>
                      </a:r>
                    </a:p>
                  </a:txBody>
                  <a:tcPr/>
                </a:tc>
                <a:tc>
                  <a:txBody>
                    <a:bodyPr/>
                    <a:lstStyle/>
                    <a:p>
                      <a:r>
                        <a:rPr lang="en-US" sz="1000"/>
                        <a:t>10/28/2019 14:21:51</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3.9106 %</a:t>
                      </a:r>
                    </a:p>
                  </a:txBody>
                  <a:tcPr/>
                </a:tc>
                <a:extLst>
                  <a:ext uri="{0D108BD9-81ED-4DB2-BD59-A6C34878D82A}">
                    <a16:rowId xmlns:a16="http://schemas.microsoft.com/office/drawing/2014/main" val="1977693413"/>
                  </a:ext>
                </a:extLst>
              </a:tr>
              <a:tr h="370840">
                <a:tc>
                  <a:txBody>
                    <a:bodyPr/>
                    <a:lstStyle/>
                    <a:p>
                      <a:r>
                        <a:rPr lang="en-US" sz="1000" b="1"/>
                        <a:t>@TMNA_Services - 2019-09-23 17:17:19</a:t>
                      </a:r>
                      <a:r>
                        <a:rPr lang="en-US" sz="1000"/>
                        <a:t>
 Two TMNAS employees embarked on a journey four years ago to build a community to support &amp;amp; develop female talent within our IT department. Watch the full video here: https://t.co/D5ByYzyck7 to learn more about TMNAS Women in IT!#WomenInIT #ToBeAGoodCompany #ExperienceTMNAS https://t.co/DNCSRvCLXF</a:t>
                      </a:r>
                    </a:p>
                  </a:txBody>
                  <a:tcPr/>
                </a:tc>
                <a:tc>
                  <a:txBody>
                    <a:bodyPr/>
                    <a:lstStyle/>
                    <a:p>
                      <a:r>
                        <a:rPr lang="en-US" sz="1000"/>
                        <a:t>10/28/2019 14:21:51</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3.9106 %</a:t>
                      </a:r>
                    </a:p>
                  </a:txBody>
                  <a:tcPr/>
                </a:tc>
                <a:extLst>
                  <a:ext uri="{0D108BD9-81ED-4DB2-BD59-A6C34878D82A}">
                    <a16:rowId xmlns:a16="http://schemas.microsoft.com/office/drawing/2014/main" val="3369279811"/>
                  </a:ext>
                </a:extLst>
              </a:tr>
              <a:tr h="370840">
                <a:tc>
                  <a:txBody>
                    <a:bodyPr/>
                    <a:lstStyle/>
                    <a:p>
                      <a:r>
                        <a:rPr lang="en-US" sz="1000" b="1"/>
                        <a:t>@TMNA_Services - 2019-09-04 15:02:04</a:t>
                      </a:r>
                      <a:r>
                        <a:rPr lang="en-US" sz="1000"/>
                        <a:t>
 TMNAS’ CSR jeans day donations for the month of Septmeber will go to @NBTStweets. TMNAS is proud to support! #csr #giveback #donate #donations #support #nbts #nationalbraintumorsociety #experiencetmnas https://t.co/0wJESI6k6x</a:t>
                      </a:r>
                    </a:p>
                  </a:txBody>
                  <a:tcPr/>
                </a:tc>
                <a:tc>
                  <a:txBody>
                    <a:bodyPr/>
                    <a:lstStyle/>
                    <a:p>
                      <a:r>
                        <a:rPr lang="en-US" sz="1000"/>
                        <a:t>10/28/2019 14:21:51</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3.3898 %</a:t>
                      </a:r>
                    </a:p>
                  </a:txBody>
                  <a:tcPr/>
                </a:tc>
                <a:extLst>
                  <a:ext uri="{0D108BD9-81ED-4DB2-BD59-A6C34878D82A}">
                    <a16:rowId xmlns:a16="http://schemas.microsoft.com/office/drawing/2014/main" val="3401881047"/>
                  </a:ext>
                </a:extLst>
              </a:tr>
            </a:tbl>
          </a:graphicData>
        </a:graphic>
      </p:graphicFrame>
      <p:sp>
        <p:nvSpPr>
          <p:cNvPr id="4" name="Text Placeholder 3">
            <a:extLst>
              <a:ext uri="{FF2B5EF4-FFF2-40B4-BE49-F238E27FC236}">
                <a16:creationId xmlns:a16="http://schemas.microsoft.com/office/drawing/2014/main" id="{AC5A9E89-41B2-4C9D-B732-BA2ADDD1AD9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410570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C5ECD-CDE2-4A32-9ABB-A053173AFDBE}"/>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7C07A7E4-CD4C-4265-803D-54FD543E04A2}"/>
              </a:ext>
            </a:extLst>
          </p:cNvPr>
          <p:cNvGraphicFramePr>
            <a:graphicFrameLocks noGrp="1"/>
          </p:cNvGraphicFramePr>
          <p:nvPr>
            <p:ph type="tbl" sz="quarter" idx="13"/>
            <p:extLst>
              <p:ext uri="{D42A27DB-BD31-4B8C-83A1-F6EECF244321}">
                <p14:modId xmlns:p14="http://schemas.microsoft.com/office/powerpoint/2010/main" val="2780553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70430145"/>
                    </a:ext>
                  </a:extLst>
                </a:gridCol>
                <a:gridCol w="1069848">
                  <a:extLst>
                    <a:ext uri="{9D8B030D-6E8A-4147-A177-3AD203B41FA5}">
                      <a16:colId xmlns:a16="http://schemas.microsoft.com/office/drawing/2014/main" val="2777740005"/>
                    </a:ext>
                  </a:extLst>
                </a:gridCol>
                <a:gridCol w="1069848">
                  <a:extLst>
                    <a:ext uri="{9D8B030D-6E8A-4147-A177-3AD203B41FA5}">
                      <a16:colId xmlns:a16="http://schemas.microsoft.com/office/drawing/2014/main" val="3979193699"/>
                    </a:ext>
                  </a:extLst>
                </a:gridCol>
                <a:gridCol w="1069848">
                  <a:extLst>
                    <a:ext uri="{9D8B030D-6E8A-4147-A177-3AD203B41FA5}">
                      <a16:colId xmlns:a16="http://schemas.microsoft.com/office/drawing/2014/main" val="2657899791"/>
                    </a:ext>
                  </a:extLst>
                </a:gridCol>
                <a:gridCol w="1069848">
                  <a:extLst>
                    <a:ext uri="{9D8B030D-6E8A-4147-A177-3AD203B41FA5}">
                      <a16:colId xmlns:a16="http://schemas.microsoft.com/office/drawing/2014/main" val="3240816376"/>
                    </a:ext>
                  </a:extLst>
                </a:gridCol>
                <a:gridCol w="1069848">
                  <a:extLst>
                    <a:ext uri="{9D8B030D-6E8A-4147-A177-3AD203B41FA5}">
                      <a16:colId xmlns:a16="http://schemas.microsoft.com/office/drawing/2014/main" val="1471813411"/>
                    </a:ext>
                  </a:extLst>
                </a:gridCol>
                <a:gridCol w="1069848">
                  <a:extLst>
                    <a:ext uri="{9D8B030D-6E8A-4147-A177-3AD203B41FA5}">
                      <a16:colId xmlns:a16="http://schemas.microsoft.com/office/drawing/2014/main" val="40584455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2173346"/>
                  </a:ext>
                </a:extLst>
              </a:tr>
              <a:tr h="370840">
                <a:tc>
                  <a:txBody>
                    <a:bodyPr/>
                    <a:lstStyle/>
                    <a:p>
                      <a:r>
                        <a:rPr lang="en-US" sz="1000"/>
                        <a:t>TMNA Services</a:t>
                      </a:r>
                    </a:p>
                  </a:txBody>
                  <a:tcPr/>
                </a:tc>
                <a:tc>
                  <a:txBody>
                    <a:bodyPr/>
                    <a:lstStyle/>
                    <a:p>
                      <a:r>
                        <a:rPr lang="en-US" sz="1000"/>
                        <a:t>4737</a:t>
                      </a:r>
                    </a:p>
                  </a:txBody>
                  <a:tcPr/>
                </a:tc>
                <a:tc>
                  <a:txBody>
                    <a:bodyPr/>
                    <a:lstStyle/>
                    <a:p>
                      <a:r>
                        <a:rPr lang="en-US" sz="1000"/>
                        <a:t>719</a:t>
                      </a:r>
                    </a:p>
                  </a:txBody>
                  <a:tcPr/>
                </a:tc>
                <a:tc>
                  <a:txBody>
                    <a:bodyPr/>
                    <a:lstStyle/>
                    <a:p>
                      <a:r>
                        <a:rPr lang="en-US" sz="1000"/>
                        <a:t>63</a:t>
                      </a:r>
                    </a:p>
                  </a:txBody>
                  <a:tcPr/>
                </a:tc>
                <a:tc>
                  <a:txBody>
                    <a:bodyPr/>
                    <a:lstStyle/>
                    <a:p>
                      <a:r>
                        <a:rPr lang="en-US" sz="1000"/>
                        <a:t>2848</a:t>
                      </a:r>
                    </a:p>
                  </a:txBody>
                  <a:tcPr/>
                </a:tc>
                <a:tc>
                  <a:txBody>
                    <a:bodyPr/>
                    <a:lstStyle/>
                    <a:p>
                      <a:r>
                        <a:rPr lang="en-US" sz="1000"/>
                        <a:t>42</a:t>
                      </a:r>
                    </a:p>
                  </a:txBody>
                  <a:tcPr/>
                </a:tc>
                <a:tc>
                  <a:txBody>
                    <a:bodyPr/>
                    <a:lstStyle/>
                    <a:p>
                      <a:r>
                        <a:rPr lang="en-US" sz="1000"/>
                        <a:t>1.0480 %</a:t>
                      </a:r>
                    </a:p>
                  </a:txBody>
                  <a:tcPr/>
                </a:tc>
                <a:extLst>
                  <a:ext uri="{0D108BD9-81ED-4DB2-BD59-A6C34878D82A}">
                    <a16:rowId xmlns:a16="http://schemas.microsoft.com/office/drawing/2014/main" val="1776032199"/>
                  </a:ext>
                </a:extLst>
              </a:tr>
            </a:tbl>
          </a:graphicData>
        </a:graphic>
      </p:graphicFrame>
      <p:sp>
        <p:nvSpPr>
          <p:cNvPr id="4" name="Text Placeholder 3">
            <a:extLst>
              <a:ext uri="{FF2B5EF4-FFF2-40B4-BE49-F238E27FC236}">
                <a16:creationId xmlns:a16="http://schemas.microsoft.com/office/drawing/2014/main" id="{7B8CAAFD-F440-4F24-91DE-8724179C3D6E}"/>
              </a:ext>
            </a:extLst>
          </p:cNvPr>
          <p:cNvSpPr>
            <a:spLocks noGrp="1"/>
          </p:cNvSpPr>
          <p:nvPr>
            <p:ph type="body" sz="quarter" idx="14"/>
          </p:nvPr>
        </p:nvSpPr>
        <p:spPr/>
        <p:txBody>
          <a:bodyPr/>
          <a:lstStyle/>
          <a:p>
            <a:r>
              <a:rPr lang="en-US"/>
              <a:t>01/01/2019 - 09/30/2019</a:t>
            </a:r>
          </a:p>
        </p:txBody>
      </p:sp>
    </p:spTree>
    <p:extLst>
      <p:ext uri="{BB962C8B-B14F-4D97-AF65-F5344CB8AC3E}">
        <p14:creationId xmlns:p14="http://schemas.microsoft.com/office/powerpoint/2010/main" val="681972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3DA3B-08EF-4054-B662-ACD86FEE1772}"/>
              </a:ext>
            </a:extLst>
          </p:cNvPr>
          <p:cNvSpPr>
            <a:spLocks noGrp="1"/>
          </p:cNvSpPr>
          <p:nvPr>
            <p:ph type="title"/>
          </p:nvPr>
        </p:nvSpPr>
        <p:spPr/>
        <p:txBody>
          <a:bodyPr/>
          <a:lstStyle/>
          <a:p>
            <a:r>
              <a:rPr lang="en-US"/>
              <a:t>LinkedIn LinkedIn Followers Change | TMNAS</a:t>
            </a:r>
          </a:p>
        </p:txBody>
      </p:sp>
      <p:graphicFrame>
        <p:nvGraphicFramePr>
          <p:cNvPr id="6" name="Chart Placeholder 5">
            <a:extLst>
              <a:ext uri="{FF2B5EF4-FFF2-40B4-BE49-F238E27FC236}">
                <a16:creationId xmlns:a16="http://schemas.microsoft.com/office/drawing/2014/main" id="{7E6729BF-5236-4E25-900F-E2B0DD826010}"/>
              </a:ext>
            </a:extLst>
          </p:cNvPr>
          <p:cNvGraphicFramePr>
            <a:graphicFrameLocks noGrp="1"/>
          </p:cNvGraphicFramePr>
          <p:nvPr>
            <p:ph type="chart" sz="quarter" idx="13"/>
            <p:extLst>
              <p:ext uri="{D42A27DB-BD31-4B8C-83A1-F6EECF244321}">
                <p14:modId xmlns:p14="http://schemas.microsoft.com/office/powerpoint/2010/main" val="2416422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7CD58F-A39B-4266-91AD-919E19C3772F}"/>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2D37F31B-1870-4093-9FC0-EBA31E34A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6085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C2AB2-AE7A-4D46-B401-502DE05DDCE1}"/>
              </a:ext>
            </a:extLst>
          </p:cNvPr>
          <p:cNvSpPr>
            <a:spLocks noGrp="1"/>
          </p:cNvSpPr>
          <p:nvPr>
            <p:ph type="title"/>
          </p:nvPr>
        </p:nvSpPr>
        <p:spPr/>
        <p:txBody>
          <a:bodyPr/>
          <a:lstStyle/>
          <a:p>
            <a:r>
              <a:rPr lang="en-US"/>
              <a:t>LinkedIn Average Interactions Per LinkedIn Update | TMNAS</a:t>
            </a:r>
          </a:p>
        </p:txBody>
      </p:sp>
      <p:graphicFrame>
        <p:nvGraphicFramePr>
          <p:cNvPr id="6" name="Chart Placeholder 5">
            <a:extLst>
              <a:ext uri="{FF2B5EF4-FFF2-40B4-BE49-F238E27FC236}">
                <a16:creationId xmlns:a16="http://schemas.microsoft.com/office/drawing/2014/main" id="{C62ABBBD-3E44-4D1B-9617-65D0A9ED6064}"/>
              </a:ext>
            </a:extLst>
          </p:cNvPr>
          <p:cNvGraphicFramePr>
            <a:graphicFrameLocks noGrp="1"/>
          </p:cNvGraphicFramePr>
          <p:nvPr>
            <p:ph type="chart" sz="quarter" idx="13"/>
            <p:extLst>
              <p:ext uri="{D42A27DB-BD31-4B8C-83A1-F6EECF244321}">
                <p14:modId xmlns:p14="http://schemas.microsoft.com/office/powerpoint/2010/main" val="2615992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CFA649E-AD01-459E-A7D5-995E675D16DC}"/>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BD38710E-A054-43C5-95F7-F7C9A16FCD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5815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5942-BBEE-4D7C-8CEA-D880A28A94D0}"/>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280416FC-A130-4406-8C7D-03462CC5D824}"/>
              </a:ext>
            </a:extLst>
          </p:cNvPr>
          <p:cNvGraphicFramePr>
            <a:graphicFrameLocks noGrp="1"/>
          </p:cNvGraphicFramePr>
          <p:nvPr>
            <p:ph type="chart" sz="quarter" idx="13"/>
            <p:extLst>
              <p:ext uri="{D42A27DB-BD31-4B8C-83A1-F6EECF244321}">
                <p14:modId xmlns:p14="http://schemas.microsoft.com/office/powerpoint/2010/main" val="2926363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4FB5E7-55B2-469C-86CE-93070471689E}"/>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D384E822-C9DB-4F7F-B4DB-39CCB4B0E6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8519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3DCC-027A-4205-9032-F7D4F2B07D10}"/>
              </a:ext>
            </a:extLst>
          </p:cNvPr>
          <p:cNvSpPr>
            <a:spLocks noGrp="1"/>
          </p:cNvSpPr>
          <p:nvPr>
            <p:ph type="title"/>
          </p:nvPr>
        </p:nvSpPr>
        <p:spPr/>
        <p:txBody>
          <a:bodyPr/>
          <a:lstStyle/>
          <a:p>
            <a:r>
              <a:rPr lang="en-US"/>
              <a:t>LinkedIn Updates Table | TMNAS - 1 of 5</a:t>
            </a:r>
          </a:p>
        </p:txBody>
      </p:sp>
      <p:graphicFrame>
        <p:nvGraphicFramePr>
          <p:cNvPr id="5" name="Table Placeholder 4">
            <a:extLst>
              <a:ext uri="{FF2B5EF4-FFF2-40B4-BE49-F238E27FC236}">
                <a16:creationId xmlns:a16="http://schemas.microsoft.com/office/drawing/2014/main" id="{8C74AFB7-587F-4ED1-8784-11EE0AC57358}"/>
              </a:ext>
            </a:extLst>
          </p:cNvPr>
          <p:cNvGraphicFramePr>
            <a:graphicFrameLocks noGrp="1"/>
          </p:cNvGraphicFramePr>
          <p:nvPr>
            <p:ph type="tbl" sz="quarter" idx="13"/>
            <p:extLst>
              <p:ext uri="{D42A27DB-BD31-4B8C-83A1-F6EECF244321}">
                <p14:modId xmlns:p14="http://schemas.microsoft.com/office/powerpoint/2010/main" val="27095462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477609529"/>
                    </a:ext>
                  </a:extLst>
                </a:gridCol>
                <a:gridCol w="905256">
                  <a:extLst>
                    <a:ext uri="{9D8B030D-6E8A-4147-A177-3AD203B41FA5}">
                      <a16:colId xmlns:a16="http://schemas.microsoft.com/office/drawing/2014/main" val="1005658906"/>
                    </a:ext>
                  </a:extLst>
                </a:gridCol>
                <a:gridCol w="822960">
                  <a:extLst>
                    <a:ext uri="{9D8B030D-6E8A-4147-A177-3AD203B41FA5}">
                      <a16:colId xmlns:a16="http://schemas.microsoft.com/office/drawing/2014/main" val="4240256266"/>
                    </a:ext>
                  </a:extLst>
                </a:gridCol>
                <a:gridCol w="987552">
                  <a:extLst>
                    <a:ext uri="{9D8B030D-6E8A-4147-A177-3AD203B41FA5}">
                      <a16:colId xmlns:a16="http://schemas.microsoft.com/office/drawing/2014/main" val="1062088417"/>
                    </a:ext>
                  </a:extLst>
                </a:gridCol>
                <a:gridCol w="987552">
                  <a:extLst>
                    <a:ext uri="{9D8B030D-6E8A-4147-A177-3AD203B41FA5}">
                      <a16:colId xmlns:a16="http://schemas.microsoft.com/office/drawing/2014/main" val="13785367"/>
                    </a:ext>
                  </a:extLst>
                </a:gridCol>
                <a:gridCol w="987552">
                  <a:extLst>
                    <a:ext uri="{9D8B030D-6E8A-4147-A177-3AD203B41FA5}">
                      <a16:colId xmlns:a16="http://schemas.microsoft.com/office/drawing/2014/main" val="943812643"/>
                    </a:ext>
                  </a:extLst>
                </a:gridCol>
                <a:gridCol w="987552">
                  <a:extLst>
                    <a:ext uri="{9D8B030D-6E8A-4147-A177-3AD203B41FA5}">
                      <a16:colId xmlns:a16="http://schemas.microsoft.com/office/drawing/2014/main" val="4034036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4464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- 2019-09-18 15:30:24</a:t>
                      </a:r>
                      <a:r>
                        <a:rPr kumimoji="0" lang="en-US" sz="1000" b="0" i="0" u="none" strike="noStrike" kern="1200" cap="none" spc="0" normalizeH="0" baseline="0" noProof="0">
                          <a:ln>
                            <a:noFill/>
                          </a:ln>
                          <a:solidFill>
                            <a:prstClr val="black"/>
                          </a:solidFill>
                          <a:effectLst/>
                          <a:uLnTx/>
                          <a:uFillTx/>
                          <a:latin typeface="+mn-lt"/>
                          <a:ea typeface="+mn-ea"/>
                          <a:cs typeface="+mn-cs"/>
                        </a:rPr>
                        <a:t>
  We are pleased to announce that TMNAS has been selected as one of the Best Places to Work in Insurance for the fifth consecutive year! Thank you to our employees for your commitment to Good Company and to our values! #bestplacestowork #insurance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https://media.licdn.com/dms/image/C4D22AQE5PBGr_mG7iQ/feedshare-shrink_1280/0?e=1573689600&amp;v=beta&amp;t=Yt5QHmub95J3_Rh17FdNrfEMwexYCUnY-jNxzAYwbM8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209765"/>
                  </a:ext>
                </a:extLst>
              </a:tr>
            </a:tbl>
          </a:graphicData>
        </a:graphic>
      </p:graphicFrame>
      <p:sp>
        <p:nvSpPr>
          <p:cNvPr id="4" name="Text Placeholder 3">
            <a:extLst>
              <a:ext uri="{FF2B5EF4-FFF2-40B4-BE49-F238E27FC236}">
                <a16:creationId xmlns:a16="http://schemas.microsoft.com/office/drawing/2014/main" id="{7EFD364D-0EAD-4FD3-9E5A-E055BB01ADAE}"/>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614294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0A664-0FD8-4F70-8E43-505A903D3555}"/>
              </a:ext>
            </a:extLst>
          </p:cNvPr>
          <p:cNvSpPr>
            <a:spLocks noGrp="1"/>
          </p:cNvSpPr>
          <p:nvPr>
            <p:ph type="title"/>
          </p:nvPr>
        </p:nvSpPr>
        <p:spPr/>
        <p:txBody>
          <a:bodyPr/>
          <a:lstStyle/>
          <a:p>
            <a:r>
              <a:rPr lang="en-US"/>
              <a:t>LinkedIn Updates Table | TMNAS - 2 of 5</a:t>
            </a:r>
          </a:p>
        </p:txBody>
      </p:sp>
      <p:graphicFrame>
        <p:nvGraphicFramePr>
          <p:cNvPr id="5" name="Table Placeholder 4">
            <a:extLst>
              <a:ext uri="{FF2B5EF4-FFF2-40B4-BE49-F238E27FC236}">
                <a16:creationId xmlns:a16="http://schemas.microsoft.com/office/drawing/2014/main" id="{3E538505-3B32-42ED-ADAF-D98547DE2248}"/>
              </a:ext>
            </a:extLst>
          </p:cNvPr>
          <p:cNvGraphicFramePr>
            <a:graphicFrameLocks noGrp="1"/>
          </p:cNvGraphicFramePr>
          <p:nvPr>
            <p:ph type="tbl" sz="quarter" idx="13"/>
            <p:extLst>
              <p:ext uri="{D42A27DB-BD31-4B8C-83A1-F6EECF244321}">
                <p14:modId xmlns:p14="http://schemas.microsoft.com/office/powerpoint/2010/main" val="1480438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71606054"/>
                    </a:ext>
                  </a:extLst>
                </a:gridCol>
                <a:gridCol w="905256">
                  <a:extLst>
                    <a:ext uri="{9D8B030D-6E8A-4147-A177-3AD203B41FA5}">
                      <a16:colId xmlns:a16="http://schemas.microsoft.com/office/drawing/2014/main" val="2374051296"/>
                    </a:ext>
                  </a:extLst>
                </a:gridCol>
                <a:gridCol w="822960">
                  <a:extLst>
                    <a:ext uri="{9D8B030D-6E8A-4147-A177-3AD203B41FA5}">
                      <a16:colId xmlns:a16="http://schemas.microsoft.com/office/drawing/2014/main" val="3637670155"/>
                    </a:ext>
                  </a:extLst>
                </a:gridCol>
                <a:gridCol w="987552">
                  <a:extLst>
                    <a:ext uri="{9D8B030D-6E8A-4147-A177-3AD203B41FA5}">
                      <a16:colId xmlns:a16="http://schemas.microsoft.com/office/drawing/2014/main" val="1731043978"/>
                    </a:ext>
                  </a:extLst>
                </a:gridCol>
                <a:gridCol w="987552">
                  <a:extLst>
                    <a:ext uri="{9D8B030D-6E8A-4147-A177-3AD203B41FA5}">
                      <a16:colId xmlns:a16="http://schemas.microsoft.com/office/drawing/2014/main" val="3898915386"/>
                    </a:ext>
                  </a:extLst>
                </a:gridCol>
                <a:gridCol w="987552">
                  <a:extLst>
                    <a:ext uri="{9D8B030D-6E8A-4147-A177-3AD203B41FA5}">
                      <a16:colId xmlns:a16="http://schemas.microsoft.com/office/drawing/2014/main" val="1020889468"/>
                    </a:ext>
                  </a:extLst>
                </a:gridCol>
                <a:gridCol w="987552">
                  <a:extLst>
                    <a:ext uri="{9D8B030D-6E8A-4147-A177-3AD203B41FA5}">
                      <a16:colId xmlns:a16="http://schemas.microsoft.com/office/drawing/2014/main" val="140688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004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- 2019-09-05 14:24:04</a:t>
                      </a:r>
                      <a:r>
                        <a:rPr kumimoji="0" lang="en-US" sz="1000" b="0" i="0" u="none" strike="noStrike" kern="1200" cap="none" spc="0" normalizeH="0" baseline="0" noProof="0">
                          <a:ln>
                            <a:noFill/>
                          </a:ln>
                          <a:solidFill>
                            <a:prstClr val="black"/>
                          </a:solidFill>
                          <a:effectLst/>
                          <a:uLnTx/>
                          <a:uFillTx/>
                          <a:latin typeface="+mn-lt"/>
                          <a:ea typeface="+mn-ea"/>
                          <a:cs typeface="+mn-cs"/>
                        </a:rPr>
                        <a:t>
  TMNAS employees celebrated the kickoff to the NFL season by representing their favorite football team and enjoying some delicious Philadelphia soft pretzels! #NFLSeason #FunAtWork #ExperienceTMNAS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https://media.licdn.com/dms/image/C4E22AQGu8RNMgRsE0w/feedshare-shrink_800/0?e=1573689600&amp;v=beta&amp;t=ZprBIXr5cKzVp9aMAt3BRhehCujfLQe2FN_iGZ2FzYc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10/09/2019 00:07:56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5563799"/>
                  </a:ext>
                </a:extLst>
              </a:tr>
            </a:tbl>
          </a:graphicData>
        </a:graphic>
      </p:graphicFrame>
      <p:sp>
        <p:nvSpPr>
          <p:cNvPr id="4" name="Text Placeholder 3">
            <a:extLst>
              <a:ext uri="{FF2B5EF4-FFF2-40B4-BE49-F238E27FC236}">
                <a16:creationId xmlns:a16="http://schemas.microsoft.com/office/drawing/2014/main" id="{A6851110-0A17-4DDD-B0A8-EC2BDE5A8B0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4641112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D08FC-A5FB-4582-B5F6-FF7C848862B4}"/>
              </a:ext>
            </a:extLst>
          </p:cNvPr>
          <p:cNvSpPr>
            <a:spLocks noGrp="1"/>
          </p:cNvSpPr>
          <p:nvPr>
            <p:ph type="title"/>
          </p:nvPr>
        </p:nvSpPr>
        <p:spPr/>
        <p:txBody>
          <a:bodyPr/>
          <a:lstStyle/>
          <a:p>
            <a:r>
              <a:rPr lang="en-US"/>
              <a:t>LinkedIn Updates Table | TMNAS - 3 of 5</a:t>
            </a:r>
          </a:p>
        </p:txBody>
      </p:sp>
      <p:graphicFrame>
        <p:nvGraphicFramePr>
          <p:cNvPr id="5" name="Table Placeholder 4">
            <a:extLst>
              <a:ext uri="{FF2B5EF4-FFF2-40B4-BE49-F238E27FC236}">
                <a16:creationId xmlns:a16="http://schemas.microsoft.com/office/drawing/2014/main" id="{466B9D26-B88F-4A7A-BCAB-0801420E8FF9}"/>
              </a:ext>
            </a:extLst>
          </p:cNvPr>
          <p:cNvGraphicFramePr>
            <a:graphicFrameLocks noGrp="1"/>
          </p:cNvGraphicFramePr>
          <p:nvPr>
            <p:ph type="tbl" sz="quarter" idx="13"/>
            <p:extLst>
              <p:ext uri="{D42A27DB-BD31-4B8C-83A1-F6EECF244321}">
                <p14:modId xmlns:p14="http://schemas.microsoft.com/office/powerpoint/2010/main" val="2949111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10194773"/>
                    </a:ext>
                  </a:extLst>
                </a:gridCol>
                <a:gridCol w="905256">
                  <a:extLst>
                    <a:ext uri="{9D8B030D-6E8A-4147-A177-3AD203B41FA5}">
                      <a16:colId xmlns:a16="http://schemas.microsoft.com/office/drawing/2014/main" val="4097713955"/>
                    </a:ext>
                  </a:extLst>
                </a:gridCol>
                <a:gridCol w="822960">
                  <a:extLst>
                    <a:ext uri="{9D8B030D-6E8A-4147-A177-3AD203B41FA5}">
                      <a16:colId xmlns:a16="http://schemas.microsoft.com/office/drawing/2014/main" val="3137493915"/>
                    </a:ext>
                  </a:extLst>
                </a:gridCol>
                <a:gridCol w="987552">
                  <a:extLst>
                    <a:ext uri="{9D8B030D-6E8A-4147-A177-3AD203B41FA5}">
                      <a16:colId xmlns:a16="http://schemas.microsoft.com/office/drawing/2014/main" val="2254323071"/>
                    </a:ext>
                  </a:extLst>
                </a:gridCol>
                <a:gridCol w="987552">
                  <a:extLst>
                    <a:ext uri="{9D8B030D-6E8A-4147-A177-3AD203B41FA5}">
                      <a16:colId xmlns:a16="http://schemas.microsoft.com/office/drawing/2014/main" val="32443477"/>
                    </a:ext>
                  </a:extLst>
                </a:gridCol>
                <a:gridCol w="987552">
                  <a:extLst>
                    <a:ext uri="{9D8B030D-6E8A-4147-A177-3AD203B41FA5}">
                      <a16:colId xmlns:a16="http://schemas.microsoft.com/office/drawing/2014/main" val="581241924"/>
                    </a:ext>
                  </a:extLst>
                </a:gridCol>
                <a:gridCol w="987552">
                  <a:extLst>
                    <a:ext uri="{9D8B030D-6E8A-4147-A177-3AD203B41FA5}">
                      <a16:colId xmlns:a16="http://schemas.microsoft.com/office/drawing/2014/main" val="657983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522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- 2019-07-23 14:22:34</a:t>
                      </a:r>
                      <a:r>
                        <a:rPr kumimoji="0" lang="en-US" sz="1000" b="0" i="0" u="none" strike="noStrike" kern="1200" cap="none" spc="0" normalizeH="0" baseline="0" noProof="0">
                          <a:ln>
                            <a:noFill/>
                          </a:ln>
                          <a:solidFill>
                            <a:prstClr val="black"/>
                          </a:solidFill>
                          <a:effectLst/>
                          <a:uLnTx/>
                          <a:uFillTx/>
                          <a:latin typeface="+mn-lt"/>
                          <a:ea typeface="+mn-ea"/>
                          <a:cs typeface="+mn-cs"/>
                        </a:rPr>
                        <a:t>
  This past Friday, TMNAS’ Women in IT participated in a volunteer event at Career Wardrobe! Career Wardrobe is a non-profit that uses clothing and professional development to empower individuals when entering the workforce. Our volunteers helped tag merchandise, organized the store and helped clients choose outfits for their upcoming interviews! #volunteer #womeninit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https://media.licdn.com/dms/image/C4E22AQHeUAVJo6hDZg/feedshare-shrink_8192/0?e=1573689600&amp;v=beta&amp;t=mlqDIlEYea-4rOqM06YCeoplADe0xSr31fT9D_cdvo4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6243529"/>
                  </a:ext>
                </a:extLst>
              </a:tr>
            </a:tbl>
          </a:graphicData>
        </a:graphic>
      </p:graphicFrame>
      <p:sp>
        <p:nvSpPr>
          <p:cNvPr id="4" name="Text Placeholder 3">
            <a:extLst>
              <a:ext uri="{FF2B5EF4-FFF2-40B4-BE49-F238E27FC236}">
                <a16:creationId xmlns:a16="http://schemas.microsoft.com/office/drawing/2014/main" id="{20D94AD9-B712-4DE9-8967-137C4D5C9FBC}"/>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368359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3669F-D08E-4523-9EC6-C4596071CDE7}"/>
              </a:ext>
            </a:extLst>
          </p:cNvPr>
          <p:cNvSpPr>
            <a:spLocks noGrp="1"/>
          </p:cNvSpPr>
          <p:nvPr>
            <p:ph type="title"/>
          </p:nvPr>
        </p:nvSpPr>
        <p:spPr/>
        <p:txBody>
          <a:bodyPr/>
          <a:lstStyle/>
          <a:p>
            <a:r>
              <a:rPr lang="en-US"/>
              <a:t>LinkedIn Updates Table | TMNAS - 4 of 5</a:t>
            </a:r>
          </a:p>
        </p:txBody>
      </p:sp>
      <p:graphicFrame>
        <p:nvGraphicFramePr>
          <p:cNvPr id="5" name="Table Placeholder 4">
            <a:extLst>
              <a:ext uri="{FF2B5EF4-FFF2-40B4-BE49-F238E27FC236}">
                <a16:creationId xmlns:a16="http://schemas.microsoft.com/office/drawing/2014/main" id="{1EE333EF-F95A-45D2-A801-CC8C844795A1}"/>
              </a:ext>
            </a:extLst>
          </p:cNvPr>
          <p:cNvGraphicFramePr>
            <a:graphicFrameLocks noGrp="1"/>
          </p:cNvGraphicFramePr>
          <p:nvPr>
            <p:ph type="tbl" sz="quarter" idx="13"/>
            <p:extLst>
              <p:ext uri="{D42A27DB-BD31-4B8C-83A1-F6EECF244321}">
                <p14:modId xmlns:p14="http://schemas.microsoft.com/office/powerpoint/2010/main" val="35234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412251203"/>
                    </a:ext>
                  </a:extLst>
                </a:gridCol>
                <a:gridCol w="905256">
                  <a:extLst>
                    <a:ext uri="{9D8B030D-6E8A-4147-A177-3AD203B41FA5}">
                      <a16:colId xmlns:a16="http://schemas.microsoft.com/office/drawing/2014/main" val="244186624"/>
                    </a:ext>
                  </a:extLst>
                </a:gridCol>
                <a:gridCol w="822960">
                  <a:extLst>
                    <a:ext uri="{9D8B030D-6E8A-4147-A177-3AD203B41FA5}">
                      <a16:colId xmlns:a16="http://schemas.microsoft.com/office/drawing/2014/main" val="1724303473"/>
                    </a:ext>
                  </a:extLst>
                </a:gridCol>
                <a:gridCol w="987552">
                  <a:extLst>
                    <a:ext uri="{9D8B030D-6E8A-4147-A177-3AD203B41FA5}">
                      <a16:colId xmlns:a16="http://schemas.microsoft.com/office/drawing/2014/main" val="4183735351"/>
                    </a:ext>
                  </a:extLst>
                </a:gridCol>
                <a:gridCol w="987552">
                  <a:extLst>
                    <a:ext uri="{9D8B030D-6E8A-4147-A177-3AD203B41FA5}">
                      <a16:colId xmlns:a16="http://schemas.microsoft.com/office/drawing/2014/main" val="1791663429"/>
                    </a:ext>
                  </a:extLst>
                </a:gridCol>
                <a:gridCol w="987552">
                  <a:extLst>
                    <a:ext uri="{9D8B030D-6E8A-4147-A177-3AD203B41FA5}">
                      <a16:colId xmlns:a16="http://schemas.microsoft.com/office/drawing/2014/main" val="1326541304"/>
                    </a:ext>
                  </a:extLst>
                </a:gridCol>
                <a:gridCol w="987552">
                  <a:extLst>
                    <a:ext uri="{9D8B030D-6E8A-4147-A177-3AD203B41FA5}">
                      <a16:colId xmlns:a16="http://schemas.microsoft.com/office/drawing/2014/main" val="810624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0948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- 2019-08-15 11:33:47</a:t>
                      </a:r>
                      <a:r>
                        <a:rPr kumimoji="0" lang="en-US" sz="1000" b="0" i="0" u="none" strike="noStrike" kern="1200" cap="none" spc="0" normalizeH="0" baseline="0" noProof="0">
                          <a:ln>
                            <a:noFill/>
                          </a:ln>
                          <a:solidFill>
                            <a:prstClr val="black"/>
                          </a:solidFill>
                          <a:effectLst/>
                          <a:uLnTx/>
                          <a:uFillTx/>
                          <a:latin typeface="+mn-lt"/>
                          <a:ea typeface="+mn-ea"/>
                          <a:cs typeface="+mn-cs"/>
                        </a:rPr>
                        <a:t>
  Recently, the TMNAS 2018-2019 Tokio Marine Next Generation Program class participated in the third offsite in Villanova, PA. During the offsite, executives from TMNAS, Philadelphia Insurance Companies, and Reliance Standard came together to talk to Next Gen participants on topics like emerging synergies across the Tokio Marine Group Companies, the importance of Diversity &amp; Inclusion, and the future of Tokio Marine. The panel discussion invited program participants to discuss the future of Tokio Marine with key leadership. #Leadership #Development #NextGen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https://media.licdn.com/dms/image/C4E22AQHT308R5vqIhg/feedshare-shrink_800/0?e=1573689600&amp;v=beta&amp;t=xVcfJYPS8AwgTJdH0ABwu_gIEq2Z8T4DjOKmjfiJpoA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040779"/>
                  </a:ext>
                </a:extLst>
              </a:tr>
            </a:tbl>
          </a:graphicData>
        </a:graphic>
      </p:graphicFrame>
      <p:sp>
        <p:nvSpPr>
          <p:cNvPr id="4" name="Text Placeholder 3">
            <a:extLst>
              <a:ext uri="{FF2B5EF4-FFF2-40B4-BE49-F238E27FC236}">
                <a16:creationId xmlns:a16="http://schemas.microsoft.com/office/drawing/2014/main" id="{3A93160F-B401-4F39-90A8-472513CC78CD}"/>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1380286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C9FA2-A98C-4A96-B3A7-06B521911AF5}"/>
              </a:ext>
            </a:extLst>
          </p:cNvPr>
          <p:cNvSpPr>
            <a:spLocks noGrp="1"/>
          </p:cNvSpPr>
          <p:nvPr>
            <p:ph type="title"/>
          </p:nvPr>
        </p:nvSpPr>
        <p:spPr/>
        <p:txBody>
          <a:bodyPr/>
          <a:lstStyle/>
          <a:p>
            <a:r>
              <a:rPr lang="en-US"/>
              <a:t>LinkedIn Updates Table | TMNAS - 5 of 5</a:t>
            </a:r>
          </a:p>
        </p:txBody>
      </p:sp>
      <p:graphicFrame>
        <p:nvGraphicFramePr>
          <p:cNvPr id="5" name="Table Placeholder 4">
            <a:extLst>
              <a:ext uri="{FF2B5EF4-FFF2-40B4-BE49-F238E27FC236}">
                <a16:creationId xmlns:a16="http://schemas.microsoft.com/office/drawing/2014/main" id="{82E17490-635A-4C34-937A-DE6927934FF6}"/>
              </a:ext>
            </a:extLst>
          </p:cNvPr>
          <p:cNvGraphicFramePr>
            <a:graphicFrameLocks noGrp="1"/>
          </p:cNvGraphicFramePr>
          <p:nvPr>
            <p:ph type="tbl" sz="quarter" idx="13"/>
            <p:extLst>
              <p:ext uri="{D42A27DB-BD31-4B8C-83A1-F6EECF244321}">
                <p14:modId xmlns:p14="http://schemas.microsoft.com/office/powerpoint/2010/main" val="1792013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42430357"/>
                    </a:ext>
                  </a:extLst>
                </a:gridCol>
                <a:gridCol w="905256">
                  <a:extLst>
                    <a:ext uri="{9D8B030D-6E8A-4147-A177-3AD203B41FA5}">
                      <a16:colId xmlns:a16="http://schemas.microsoft.com/office/drawing/2014/main" val="851483595"/>
                    </a:ext>
                  </a:extLst>
                </a:gridCol>
                <a:gridCol w="822960">
                  <a:extLst>
                    <a:ext uri="{9D8B030D-6E8A-4147-A177-3AD203B41FA5}">
                      <a16:colId xmlns:a16="http://schemas.microsoft.com/office/drawing/2014/main" val="2556238311"/>
                    </a:ext>
                  </a:extLst>
                </a:gridCol>
                <a:gridCol w="987552">
                  <a:extLst>
                    <a:ext uri="{9D8B030D-6E8A-4147-A177-3AD203B41FA5}">
                      <a16:colId xmlns:a16="http://schemas.microsoft.com/office/drawing/2014/main" val="3528809293"/>
                    </a:ext>
                  </a:extLst>
                </a:gridCol>
                <a:gridCol w="987552">
                  <a:extLst>
                    <a:ext uri="{9D8B030D-6E8A-4147-A177-3AD203B41FA5}">
                      <a16:colId xmlns:a16="http://schemas.microsoft.com/office/drawing/2014/main" val="1772080898"/>
                    </a:ext>
                  </a:extLst>
                </a:gridCol>
                <a:gridCol w="987552">
                  <a:extLst>
                    <a:ext uri="{9D8B030D-6E8A-4147-A177-3AD203B41FA5}">
                      <a16:colId xmlns:a16="http://schemas.microsoft.com/office/drawing/2014/main" val="2736850461"/>
                    </a:ext>
                  </a:extLst>
                </a:gridCol>
                <a:gridCol w="987552">
                  <a:extLst>
                    <a:ext uri="{9D8B030D-6E8A-4147-A177-3AD203B41FA5}">
                      <a16:colId xmlns:a16="http://schemas.microsoft.com/office/drawing/2014/main" val="2207900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627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TMNA Services - 2019-08-22 10:38:05</a:t>
                      </a:r>
                      <a:r>
                        <a:rPr kumimoji="0" lang="en-US" sz="1000" b="0" i="0" u="none" strike="noStrike" kern="1200" cap="none" spc="0" normalizeH="0" baseline="0" noProof="0">
                          <a:ln>
                            <a:noFill/>
                          </a:ln>
                          <a:solidFill>
                            <a:prstClr val="black"/>
                          </a:solidFill>
                          <a:effectLst/>
                          <a:uLnTx/>
                          <a:uFillTx/>
                          <a:latin typeface="+mn-lt"/>
                          <a:ea typeface="+mn-ea"/>
                          <a:cs typeface="+mn-cs"/>
                        </a:rPr>
                        <a:t>
  The TMNAS Emerging Leaders team recently participated in the second of three program off-sites. TMNAS represents one out of ten global teams this year. The focus of this particular offsite was sharpening presentation skills in preparation for their final presentation to Tokio Marine executives at the final offsite in November. Participants also engaged in team building activities during this offsite. In these photos, members from the current and previous TMNAS teams are gathered with participants from the Tokio Marine Mexico and Holdings team. #TeamBuilding #Leadership #Development #ExperienceTMNAS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https://media.licdn.com/dms/image/C4E22AQHW9iC_YLZCew/feedshare-shrink_800/0?e=1573689600&amp;v=beta&amp;t=D8M3wkg74zVj9x8Wlu9NusIBZp4gNXekTBKVsPJ9G0g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10/08/2019 00:08:55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2882699"/>
                  </a:ext>
                </a:extLst>
              </a:tr>
            </a:tbl>
          </a:graphicData>
        </a:graphic>
      </p:graphicFrame>
      <p:sp>
        <p:nvSpPr>
          <p:cNvPr id="4" name="Text Placeholder 3">
            <a:extLst>
              <a:ext uri="{FF2B5EF4-FFF2-40B4-BE49-F238E27FC236}">
                <a16:creationId xmlns:a16="http://schemas.microsoft.com/office/drawing/2014/main" id="{916D8A57-FA9B-43F2-8508-1F443B64599A}"/>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968681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466CB-95E3-4C6B-BF4E-AFAFEFF32C97}"/>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1C8D4AB9-1C90-4513-86E7-419EB3074E80}"/>
              </a:ext>
            </a:extLst>
          </p:cNvPr>
          <p:cNvGraphicFramePr>
            <a:graphicFrameLocks noGrp="1"/>
          </p:cNvGraphicFramePr>
          <p:nvPr>
            <p:ph type="tbl" sz="quarter" idx="13"/>
            <p:extLst>
              <p:ext uri="{D42A27DB-BD31-4B8C-83A1-F6EECF244321}">
                <p14:modId xmlns:p14="http://schemas.microsoft.com/office/powerpoint/2010/main" val="34750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8499361"/>
                    </a:ext>
                  </a:extLst>
                </a:gridCol>
                <a:gridCol w="699516">
                  <a:extLst>
                    <a:ext uri="{9D8B030D-6E8A-4147-A177-3AD203B41FA5}">
                      <a16:colId xmlns:a16="http://schemas.microsoft.com/office/drawing/2014/main" val="3834473172"/>
                    </a:ext>
                  </a:extLst>
                </a:gridCol>
                <a:gridCol w="699516">
                  <a:extLst>
                    <a:ext uri="{9D8B030D-6E8A-4147-A177-3AD203B41FA5}">
                      <a16:colId xmlns:a16="http://schemas.microsoft.com/office/drawing/2014/main" val="462825630"/>
                    </a:ext>
                  </a:extLst>
                </a:gridCol>
                <a:gridCol w="658368">
                  <a:extLst>
                    <a:ext uri="{9D8B030D-6E8A-4147-A177-3AD203B41FA5}">
                      <a16:colId xmlns:a16="http://schemas.microsoft.com/office/drawing/2014/main" val="2128616613"/>
                    </a:ext>
                  </a:extLst>
                </a:gridCol>
                <a:gridCol w="658368">
                  <a:extLst>
                    <a:ext uri="{9D8B030D-6E8A-4147-A177-3AD203B41FA5}">
                      <a16:colId xmlns:a16="http://schemas.microsoft.com/office/drawing/2014/main" val="191328632"/>
                    </a:ext>
                  </a:extLst>
                </a:gridCol>
                <a:gridCol w="658368">
                  <a:extLst>
                    <a:ext uri="{9D8B030D-6E8A-4147-A177-3AD203B41FA5}">
                      <a16:colId xmlns:a16="http://schemas.microsoft.com/office/drawing/2014/main" val="1970442643"/>
                    </a:ext>
                  </a:extLst>
                </a:gridCol>
                <a:gridCol w="699516">
                  <a:extLst>
                    <a:ext uri="{9D8B030D-6E8A-4147-A177-3AD203B41FA5}">
                      <a16:colId xmlns:a16="http://schemas.microsoft.com/office/drawing/2014/main" val="198365623"/>
                    </a:ext>
                  </a:extLst>
                </a:gridCol>
                <a:gridCol w="699516">
                  <a:extLst>
                    <a:ext uri="{9D8B030D-6E8A-4147-A177-3AD203B41FA5}">
                      <a16:colId xmlns:a16="http://schemas.microsoft.com/office/drawing/2014/main" val="2835942174"/>
                    </a:ext>
                  </a:extLst>
                </a:gridCol>
                <a:gridCol w="699516">
                  <a:extLst>
                    <a:ext uri="{9D8B030D-6E8A-4147-A177-3AD203B41FA5}">
                      <a16:colId xmlns:a16="http://schemas.microsoft.com/office/drawing/2014/main" val="3151817835"/>
                    </a:ext>
                  </a:extLst>
                </a:gridCol>
                <a:gridCol w="658368">
                  <a:extLst>
                    <a:ext uri="{9D8B030D-6E8A-4147-A177-3AD203B41FA5}">
                      <a16:colId xmlns:a16="http://schemas.microsoft.com/office/drawing/2014/main" val="3625341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77252078"/>
                  </a:ext>
                </a:extLst>
              </a:tr>
              <a:tr h="370840">
                <a:tc>
                  <a:txBody>
                    <a:bodyPr/>
                    <a:lstStyle/>
                    <a:p>
                      <a:r>
                        <a:rPr lang="en-US" sz="1000"/>
                        <a:t>tmna_services</a:t>
                      </a:r>
                    </a:p>
                  </a:txBody>
                  <a:tcPr/>
                </a:tc>
                <a:tc>
                  <a:txBody>
                    <a:bodyPr/>
                    <a:lstStyle/>
                    <a:p>
                      <a:r>
                        <a:rPr lang="en-US" sz="1000"/>
                        <a:t>388</a:t>
                      </a:r>
                    </a:p>
                  </a:txBody>
                  <a:tcPr/>
                </a:tc>
                <a:tc>
                  <a:txBody>
                    <a:bodyPr/>
                    <a:lstStyle/>
                    <a:p>
                      <a:r>
                        <a:rPr lang="en-US" sz="1000"/>
                        <a:t>36</a:t>
                      </a:r>
                    </a:p>
                  </a:txBody>
                  <a:tcPr/>
                </a:tc>
                <a:tc>
                  <a:txBody>
                    <a:bodyPr/>
                    <a:lstStyle/>
                    <a:p>
                      <a:r>
                        <a:rPr lang="en-US" sz="1000"/>
                        <a:t>68</a:t>
                      </a:r>
                    </a:p>
                  </a:txBody>
                  <a:tcPr/>
                </a:tc>
                <a:tc>
                  <a:txBody>
                    <a:bodyPr/>
                    <a:lstStyle/>
                    <a:p>
                      <a:r>
                        <a:rPr lang="en-US" sz="1000"/>
                        <a:t>24</a:t>
                      </a:r>
                    </a:p>
                  </a:txBody>
                  <a:tcPr/>
                </a:tc>
                <a:tc>
                  <a:txBody>
                    <a:bodyPr/>
                    <a:lstStyle/>
                    <a:p>
                      <a:r>
                        <a:rPr lang="en-US" sz="1000"/>
                        <a:t>5</a:t>
                      </a:r>
                    </a:p>
                  </a:txBody>
                  <a:tcPr/>
                </a:tc>
                <a:tc>
                  <a:txBody>
                    <a:bodyPr/>
                    <a:lstStyle/>
                    <a:p>
                      <a:r>
                        <a:rPr lang="en-US" sz="1000"/>
                        <a:t>97</a:t>
                      </a:r>
                    </a:p>
                  </a:txBody>
                  <a:tcPr/>
                </a:tc>
                <a:tc>
                  <a:txBody>
                    <a:bodyPr/>
                    <a:lstStyle/>
                    <a:p>
                      <a:r>
                        <a:rPr lang="en-US" sz="1000"/>
                        <a:t>2813</a:t>
                      </a:r>
                    </a:p>
                  </a:txBody>
                  <a:tcPr/>
                </a:tc>
                <a:tc>
                  <a:txBody>
                    <a:bodyPr/>
                    <a:lstStyle/>
                    <a:p>
                      <a:r>
                        <a:rPr lang="en-US" sz="1000"/>
                        <a:t>72</a:t>
                      </a:r>
                    </a:p>
                  </a:txBody>
                  <a:tcPr/>
                </a:tc>
                <a:tc>
                  <a:txBody>
                    <a:bodyPr/>
                    <a:lstStyle/>
                    <a:p>
                      <a:r>
                        <a:rPr lang="en-US" sz="1000"/>
                        <a:t>8.0385 %</a:t>
                      </a:r>
                    </a:p>
                  </a:txBody>
                  <a:tcPr/>
                </a:tc>
                <a:extLst>
                  <a:ext uri="{0D108BD9-81ED-4DB2-BD59-A6C34878D82A}">
                    <a16:rowId xmlns:a16="http://schemas.microsoft.com/office/drawing/2014/main" val="991222681"/>
                  </a:ext>
                </a:extLst>
              </a:tr>
            </a:tbl>
          </a:graphicData>
        </a:graphic>
      </p:graphicFrame>
      <p:sp>
        <p:nvSpPr>
          <p:cNvPr id="4" name="Text Placeholder 3">
            <a:extLst>
              <a:ext uri="{FF2B5EF4-FFF2-40B4-BE49-F238E27FC236}">
                <a16:creationId xmlns:a16="http://schemas.microsoft.com/office/drawing/2014/main" id="{D97856B4-6682-47F9-96E4-33AF58C7B1C8}"/>
              </a:ext>
            </a:extLst>
          </p:cNvPr>
          <p:cNvSpPr>
            <a:spLocks noGrp="1"/>
          </p:cNvSpPr>
          <p:nvPr>
            <p:ph type="body" sz="quarter" idx="14"/>
          </p:nvPr>
        </p:nvSpPr>
        <p:spPr/>
        <p:txBody>
          <a:bodyPr/>
          <a:lstStyle/>
          <a:p>
            <a:r>
              <a:rPr lang="en-US"/>
              <a:t>01/01/2019 - 09/30/2019</a:t>
            </a:r>
          </a:p>
        </p:txBody>
      </p:sp>
    </p:spTree>
    <p:extLst>
      <p:ext uri="{BB962C8B-B14F-4D97-AF65-F5344CB8AC3E}">
        <p14:creationId xmlns:p14="http://schemas.microsoft.com/office/powerpoint/2010/main" val="594312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E125F-4D7F-456A-9765-0378B666F472}"/>
              </a:ext>
            </a:extLst>
          </p:cNvPr>
          <p:cNvSpPr>
            <a:spLocks noGrp="1"/>
          </p:cNvSpPr>
          <p:nvPr>
            <p:ph type="title"/>
          </p:nvPr>
        </p:nvSpPr>
        <p:spPr/>
        <p:txBody>
          <a:bodyPr/>
          <a:lstStyle/>
          <a:p>
            <a:r>
              <a:rPr lang="en-US"/>
              <a:t>Instagram Instagram Followers Change | TMNAS</a:t>
            </a:r>
          </a:p>
        </p:txBody>
      </p:sp>
      <p:graphicFrame>
        <p:nvGraphicFramePr>
          <p:cNvPr id="6" name="Chart Placeholder 5">
            <a:extLst>
              <a:ext uri="{FF2B5EF4-FFF2-40B4-BE49-F238E27FC236}">
                <a16:creationId xmlns:a16="http://schemas.microsoft.com/office/drawing/2014/main" id="{DB9F395D-8AA1-45C9-AE01-8DD1B56EE6EA}"/>
              </a:ext>
            </a:extLst>
          </p:cNvPr>
          <p:cNvGraphicFramePr>
            <a:graphicFrameLocks noGrp="1"/>
          </p:cNvGraphicFramePr>
          <p:nvPr>
            <p:ph type="chart" sz="quarter" idx="13"/>
            <p:extLst>
              <p:ext uri="{D42A27DB-BD31-4B8C-83A1-F6EECF244321}">
                <p14:modId xmlns:p14="http://schemas.microsoft.com/office/powerpoint/2010/main" val="4079656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C410F-6BCC-4F16-B487-47DCCC994700}"/>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48009086-BDD5-4B77-8422-AFD7F0CB6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54517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F7D6D-2D17-4146-8A8E-3E89CD284A79}"/>
              </a:ext>
            </a:extLst>
          </p:cNvPr>
          <p:cNvSpPr>
            <a:spLocks noGrp="1"/>
          </p:cNvSpPr>
          <p:nvPr>
            <p:ph type="title"/>
          </p:nvPr>
        </p:nvSpPr>
        <p:spPr/>
        <p:txBody>
          <a:bodyPr/>
          <a:lstStyle/>
          <a:p>
            <a:r>
              <a:rPr lang="en-US"/>
              <a:t>Instagram Average Interactions Per Instagram Post | TMNAS</a:t>
            </a:r>
          </a:p>
        </p:txBody>
      </p:sp>
      <p:graphicFrame>
        <p:nvGraphicFramePr>
          <p:cNvPr id="6" name="Chart Placeholder 5">
            <a:extLst>
              <a:ext uri="{FF2B5EF4-FFF2-40B4-BE49-F238E27FC236}">
                <a16:creationId xmlns:a16="http://schemas.microsoft.com/office/drawing/2014/main" id="{9AFAB222-2C9E-41C3-8B18-5A3249B87074}"/>
              </a:ext>
            </a:extLst>
          </p:cNvPr>
          <p:cNvGraphicFramePr>
            <a:graphicFrameLocks noGrp="1"/>
          </p:cNvGraphicFramePr>
          <p:nvPr>
            <p:ph type="chart" sz="quarter" idx="13"/>
            <p:extLst>
              <p:ext uri="{D42A27DB-BD31-4B8C-83A1-F6EECF244321}">
                <p14:modId xmlns:p14="http://schemas.microsoft.com/office/powerpoint/2010/main" val="3844983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50520-F380-40A2-A0C4-DBB6081B6207}"/>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C95D1A3E-EC8D-4770-9D14-1F9F3E9642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781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B739-7D1B-4B35-849C-9D8DEF2CAF80}"/>
              </a:ext>
            </a:extLst>
          </p:cNvPr>
          <p:cNvSpPr>
            <a:spLocks noGrp="1"/>
          </p:cNvSpPr>
          <p:nvPr>
            <p:ph type="title"/>
          </p:nvPr>
        </p:nvSpPr>
        <p:spPr/>
        <p:txBody>
          <a:bodyPr/>
          <a:lstStyle/>
          <a:p>
            <a:r>
              <a:rPr lang="en-US"/>
              <a:t>Instagram Top Instagram Posts Table | TMNAS</a:t>
            </a:r>
          </a:p>
        </p:txBody>
      </p:sp>
      <p:graphicFrame>
        <p:nvGraphicFramePr>
          <p:cNvPr id="5" name="Table Placeholder 4">
            <a:extLst>
              <a:ext uri="{FF2B5EF4-FFF2-40B4-BE49-F238E27FC236}">
                <a16:creationId xmlns:a16="http://schemas.microsoft.com/office/drawing/2014/main" id="{1C489819-D5FF-4988-B2FA-011E1395B994}"/>
              </a:ext>
            </a:extLst>
          </p:cNvPr>
          <p:cNvGraphicFramePr>
            <a:graphicFrameLocks noGrp="1"/>
          </p:cNvGraphicFramePr>
          <p:nvPr>
            <p:ph type="tbl" sz="quarter" idx="13"/>
            <p:extLst>
              <p:ext uri="{D42A27DB-BD31-4B8C-83A1-F6EECF244321}">
                <p14:modId xmlns:p14="http://schemas.microsoft.com/office/powerpoint/2010/main" val="27776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1167070"/>
                    </a:ext>
                  </a:extLst>
                </a:gridCol>
                <a:gridCol w="987552">
                  <a:extLst>
                    <a:ext uri="{9D8B030D-6E8A-4147-A177-3AD203B41FA5}">
                      <a16:colId xmlns:a16="http://schemas.microsoft.com/office/drawing/2014/main" val="2627854763"/>
                    </a:ext>
                  </a:extLst>
                </a:gridCol>
                <a:gridCol w="987552">
                  <a:extLst>
                    <a:ext uri="{9D8B030D-6E8A-4147-A177-3AD203B41FA5}">
                      <a16:colId xmlns:a16="http://schemas.microsoft.com/office/drawing/2014/main" val="2251412434"/>
                    </a:ext>
                  </a:extLst>
                </a:gridCol>
                <a:gridCol w="987552">
                  <a:extLst>
                    <a:ext uri="{9D8B030D-6E8A-4147-A177-3AD203B41FA5}">
                      <a16:colId xmlns:a16="http://schemas.microsoft.com/office/drawing/2014/main" val="2537087225"/>
                    </a:ext>
                  </a:extLst>
                </a:gridCol>
                <a:gridCol w="987552">
                  <a:extLst>
                    <a:ext uri="{9D8B030D-6E8A-4147-A177-3AD203B41FA5}">
                      <a16:colId xmlns:a16="http://schemas.microsoft.com/office/drawing/2014/main" val="2689171441"/>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537870883"/>
                  </a:ext>
                </a:extLst>
              </a:tr>
              <a:tr h="370840">
                <a:tc>
                  <a:txBody>
                    <a:bodyPr/>
                    <a:lstStyle/>
                    <a:p>
                      <a:r>
                        <a:rPr lang="en-US" sz="1000" b="1"/>
                        <a:t>tmna_services - 2019-08-12 11:40:57</a:t>
                      </a:r>
                      <a:r>
                        <a:rPr lang="en-US" sz="1000"/>
                        <a:t>
 TMNAS celebrated our annual summer picnic at the adventureaquarium last week! Thank you to all employees, family and friends for coming out to enjoy the day “under the sea” exploring the entire aquarium and special exhibits! 🐠🐟🐡 #adventureaquarium #aquarium #company #companyculture #funatwork #team #companypicnic #experiencetmnas</a:t>
                      </a:r>
                    </a:p>
                  </a:txBody>
                  <a:tcPr/>
                </a:tc>
                <a:tc>
                  <a:txBody>
                    <a:bodyPr/>
                    <a:lstStyle/>
                    <a:p>
                      <a:r>
                        <a:rPr lang="en-US" sz="1000"/>
                        <a:t>55</a:t>
                      </a:r>
                    </a:p>
                  </a:txBody>
                  <a:tcPr/>
                </a:tc>
                <a:tc>
                  <a:txBody>
                    <a:bodyPr/>
                    <a:lstStyle/>
                    <a:p>
                      <a:r>
                        <a:rPr lang="en-US" sz="1000"/>
                        <a:t>0</a:t>
                      </a:r>
                    </a:p>
                  </a:txBody>
                  <a:tcPr/>
                </a:tc>
                <a:tc>
                  <a:txBody>
                    <a:bodyPr/>
                    <a:lstStyle/>
                    <a:p>
                      <a:r>
                        <a:rPr lang="en-US" sz="1000"/>
                        <a:t>14.5889 %</a:t>
                      </a:r>
                    </a:p>
                  </a:txBody>
                  <a:tcPr/>
                </a:tc>
                <a:tc>
                  <a:txBody>
                    <a:bodyPr/>
                    <a:lstStyle/>
                    <a:p>
                      <a:r>
                        <a:rPr lang="en-US" sz="1000"/>
                        <a:t>Carousel_album</a:t>
                      </a:r>
                    </a:p>
                  </a:txBody>
                  <a:tcPr/>
                </a:tc>
                <a:extLst>
                  <a:ext uri="{0D108BD9-81ED-4DB2-BD59-A6C34878D82A}">
                    <a16:rowId xmlns:a16="http://schemas.microsoft.com/office/drawing/2014/main" val="2561822343"/>
                  </a:ext>
                </a:extLst>
              </a:tr>
              <a:tr h="370840">
                <a:tc>
                  <a:txBody>
                    <a:bodyPr/>
                    <a:lstStyle/>
                    <a:p>
                      <a:r>
                        <a:rPr lang="en-US" sz="1000" b="1"/>
                        <a:t>tmna_services - 2019-07-15 15:22:46</a:t>
                      </a:r>
                      <a:r>
                        <a:rPr lang="en-US" sz="1000"/>
                        <a:t>
 TMNAS hosted our very first “Mac &amp; Cheese Wars” competition today! Employees were invited to bring in their best take on Mac &amp; Cheese. Each dish was then judged based on four different categories: cheesiest, most unique, best flavor and overall favorite. 🏆👏🧀 #funatwork #employeeengagement #engagement #food #macandcheese #cookoff #experiencetmnas</a:t>
                      </a:r>
                    </a:p>
                  </a:txBody>
                  <a:tcPr/>
                </a:tc>
                <a:tc>
                  <a:txBody>
                    <a:bodyPr/>
                    <a:lstStyle/>
                    <a:p>
                      <a:r>
                        <a:rPr lang="en-US" sz="1000"/>
                        <a:t>50</a:t>
                      </a:r>
                    </a:p>
                  </a:txBody>
                  <a:tcPr/>
                </a:tc>
                <a:tc>
                  <a:txBody>
                    <a:bodyPr/>
                    <a:lstStyle/>
                    <a:p>
                      <a:r>
                        <a:rPr lang="en-US" sz="1000"/>
                        <a:t>0</a:t>
                      </a:r>
                    </a:p>
                  </a:txBody>
                  <a:tcPr/>
                </a:tc>
                <a:tc>
                  <a:txBody>
                    <a:bodyPr/>
                    <a:lstStyle/>
                    <a:p>
                      <a:r>
                        <a:rPr lang="en-US" sz="1000"/>
                        <a:t>13.4409 %</a:t>
                      </a:r>
                    </a:p>
                  </a:txBody>
                  <a:tcPr/>
                </a:tc>
                <a:tc>
                  <a:txBody>
                    <a:bodyPr/>
                    <a:lstStyle/>
                    <a:p>
                      <a:r>
                        <a:rPr lang="en-US" sz="1000"/>
                        <a:t>Carousel_album</a:t>
                      </a:r>
                    </a:p>
                  </a:txBody>
                  <a:tcPr/>
                </a:tc>
                <a:extLst>
                  <a:ext uri="{0D108BD9-81ED-4DB2-BD59-A6C34878D82A}">
                    <a16:rowId xmlns:a16="http://schemas.microsoft.com/office/drawing/2014/main" val="1484738629"/>
                  </a:ext>
                </a:extLst>
              </a:tr>
              <a:tr h="370840">
                <a:tc>
                  <a:txBody>
                    <a:bodyPr/>
                    <a:lstStyle/>
                    <a:p>
                      <a:r>
                        <a:rPr lang="en-US" sz="1000" b="1"/>
                        <a:t>tmna_services - 2019-07-26 13:42:59</a:t>
                      </a:r>
                      <a:r>
                        <a:rPr lang="en-US" sz="1000"/>
                        <a:t>
 TMNA Services kicked off our 6th Dragon Boat season with our first practice this week! Preparing to compete in the #philadelphiadragonboatfestival on October 5th!☀️🚣‍♀️ #dragonboat #teamwork #team #dragonboatfestival #philadelphia #experiencetmnas</a:t>
                      </a:r>
                    </a:p>
                  </a:txBody>
                  <a:tcPr/>
                </a:tc>
                <a:tc>
                  <a:txBody>
                    <a:bodyPr/>
                    <a:lstStyle/>
                    <a:p>
                      <a:r>
                        <a:rPr lang="en-US" sz="1000"/>
                        <a:t>48</a:t>
                      </a:r>
                    </a:p>
                  </a:txBody>
                  <a:tcPr/>
                </a:tc>
                <a:tc>
                  <a:txBody>
                    <a:bodyPr/>
                    <a:lstStyle/>
                    <a:p>
                      <a:r>
                        <a:rPr lang="en-US" sz="1000"/>
                        <a:t>0</a:t>
                      </a:r>
                    </a:p>
                  </a:txBody>
                  <a:tcPr/>
                </a:tc>
                <a:tc>
                  <a:txBody>
                    <a:bodyPr/>
                    <a:lstStyle/>
                    <a:p>
                      <a:r>
                        <a:rPr lang="en-US" sz="1000"/>
                        <a:t>12.7660 %</a:t>
                      </a:r>
                    </a:p>
                  </a:txBody>
                  <a:tcPr/>
                </a:tc>
                <a:tc>
                  <a:txBody>
                    <a:bodyPr/>
                    <a:lstStyle/>
                    <a:p>
                      <a:r>
                        <a:rPr lang="en-US" sz="1000"/>
                        <a:t>Carousel_album</a:t>
                      </a:r>
                    </a:p>
                  </a:txBody>
                  <a:tcPr/>
                </a:tc>
                <a:extLst>
                  <a:ext uri="{0D108BD9-81ED-4DB2-BD59-A6C34878D82A}">
                    <a16:rowId xmlns:a16="http://schemas.microsoft.com/office/drawing/2014/main" val="4250060924"/>
                  </a:ext>
                </a:extLst>
              </a:tr>
              <a:tr h="370840">
                <a:tc>
                  <a:txBody>
                    <a:bodyPr/>
                    <a:lstStyle/>
                    <a:p>
                      <a:r>
                        <a:rPr lang="en-US" sz="1000" b="1"/>
                        <a:t>tmna_services - 2019-09-05 14:27:24</a:t>
                      </a:r>
                      <a:r>
                        <a:rPr lang="en-US" sz="1000"/>
                        <a:t>
 TMNAS employees celebrated the kickoff to the NFL season by representing their favorite football team and enjoying some delicious Philadelphia soft pretzels! 🥨🏈#nflseason #football #celebrate #nfl #funatwork #experiencetmnas</a:t>
                      </a:r>
                    </a:p>
                  </a:txBody>
                  <a:tcPr/>
                </a:tc>
                <a:tc>
                  <a:txBody>
                    <a:bodyPr/>
                    <a:lstStyle/>
                    <a:p>
                      <a:r>
                        <a:rPr lang="en-US" sz="1000"/>
                        <a:t>48</a:t>
                      </a:r>
                    </a:p>
                  </a:txBody>
                  <a:tcPr/>
                </a:tc>
                <a:tc>
                  <a:txBody>
                    <a:bodyPr/>
                    <a:lstStyle/>
                    <a:p>
                      <a:r>
                        <a:rPr lang="en-US" sz="1000"/>
                        <a:t>0</a:t>
                      </a:r>
                    </a:p>
                  </a:txBody>
                  <a:tcPr/>
                </a:tc>
                <a:tc>
                  <a:txBody>
                    <a:bodyPr/>
                    <a:lstStyle/>
                    <a:p>
                      <a:r>
                        <a:rPr lang="en-US" sz="1000"/>
                        <a:t>12.7321 %</a:t>
                      </a:r>
                    </a:p>
                  </a:txBody>
                  <a:tcPr/>
                </a:tc>
                <a:tc>
                  <a:txBody>
                    <a:bodyPr/>
                    <a:lstStyle/>
                    <a:p>
                      <a:r>
                        <a:rPr lang="en-US" sz="1000"/>
                        <a:t>Image</a:t>
                      </a:r>
                    </a:p>
                  </a:txBody>
                  <a:tcPr/>
                </a:tc>
                <a:extLst>
                  <a:ext uri="{0D108BD9-81ED-4DB2-BD59-A6C34878D82A}">
                    <a16:rowId xmlns:a16="http://schemas.microsoft.com/office/drawing/2014/main" val="2732811456"/>
                  </a:ext>
                </a:extLst>
              </a:tr>
              <a:tr h="370840">
                <a:tc>
                  <a:txBody>
                    <a:bodyPr/>
                    <a:lstStyle/>
                    <a:p>
                      <a:r>
                        <a:rPr lang="en-US" sz="1000" b="1"/>
                        <a:t>tmna_services - 2019-07-23 14:02:39</a:t>
                      </a:r>
                      <a:r>
                        <a:rPr lang="en-US" sz="1000"/>
                        <a:t>
 This past Friday, TMNAS’ Women in IT participated in a volunteer event at careerwardrobe! Career Wardrobe is a non-profit that uses clothing and professional development to empower individuals when entering the workforce. Our volunteers helped tag merchandise, organized the store and helped clients choose outfits for their upcoming interviews! #CSR #womeninit #giveback #careerwardrobe #community #experiencetmnas tmnas.wit</a:t>
                      </a:r>
                    </a:p>
                  </a:txBody>
                  <a:tcPr/>
                </a:tc>
                <a:tc>
                  <a:txBody>
                    <a:bodyPr/>
                    <a:lstStyle/>
                    <a:p>
                      <a:r>
                        <a:rPr lang="en-US" sz="1000"/>
                        <a:t>47</a:t>
                      </a:r>
                    </a:p>
                  </a:txBody>
                  <a:tcPr/>
                </a:tc>
                <a:tc>
                  <a:txBody>
                    <a:bodyPr/>
                    <a:lstStyle/>
                    <a:p>
                      <a:r>
                        <a:rPr lang="en-US" sz="1000"/>
                        <a:t>1</a:t>
                      </a:r>
                    </a:p>
                  </a:txBody>
                  <a:tcPr/>
                </a:tc>
                <a:tc>
                  <a:txBody>
                    <a:bodyPr/>
                    <a:lstStyle/>
                    <a:p>
                      <a:r>
                        <a:rPr lang="en-US" sz="1000"/>
                        <a:t>12.7660 %</a:t>
                      </a:r>
                    </a:p>
                  </a:txBody>
                  <a:tcPr/>
                </a:tc>
                <a:tc>
                  <a:txBody>
                    <a:bodyPr/>
                    <a:lstStyle/>
                    <a:p>
                      <a:r>
                        <a:rPr lang="en-US" sz="1000"/>
                        <a:t>Carousel_album</a:t>
                      </a:r>
                    </a:p>
                  </a:txBody>
                  <a:tcPr/>
                </a:tc>
                <a:extLst>
                  <a:ext uri="{0D108BD9-81ED-4DB2-BD59-A6C34878D82A}">
                    <a16:rowId xmlns:a16="http://schemas.microsoft.com/office/drawing/2014/main" val="3939729186"/>
                  </a:ext>
                </a:extLst>
              </a:tr>
            </a:tbl>
          </a:graphicData>
        </a:graphic>
      </p:graphicFrame>
      <p:sp>
        <p:nvSpPr>
          <p:cNvPr id="4" name="Text Placeholder 3">
            <a:extLst>
              <a:ext uri="{FF2B5EF4-FFF2-40B4-BE49-F238E27FC236}">
                <a16:creationId xmlns:a16="http://schemas.microsoft.com/office/drawing/2014/main" id="{E67B3D76-D4A8-46C1-8F59-9F448DB5361C}"/>
              </a:ext>
            </a:extLst>
          </p:cNvPr>
          <p:cNvSpPr>
            <a:spLocks noGrp="1"/>
          </p:cNvSpPr>
          <p:nvPr>
            <p:ph type="body" sz="quarter" idx="14"/>
          </p:nvPr>
        </p:nvSpPr>
        <p:spPr/>
        <p:txBody>
          <a:bodyPr/>
          <a:lstStyle/>
          <a:p>
            <a:r>
              <a:rPr lang="en-US"/>
              <a:t>07/01/2019 - 09/30/2019</a:t>
            </a:r>
          </a:p>
        </p:txBody>
      </p:sp>
    </p:spTree>
    <p:extLst>
      <p:ext uri="{BB962C8B-B14F-4D97-AF65-F5344CB8AC3E}">
        <p14:creationId xmlns:p14="http://schemas.microsoft.com/office/powerpoint/2010/main" val="25855520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6671D-877D-4E30-AD2E-1E742A3CB21D}"/>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9F5D5E06-84D5-4B08-9BC3-346E049421A3}"/>
              </a:ext>
            </a:extLst>
          </p:cNvPr>
          <p:cNvGraphicFramePr>
            <a:graphicFrameLocks noGrp="1"/>
          </p:cNvGraphicFramePr>
          <p:nvPr>
            <p:ph type="chart" sz="quarter" idx="13"/>
            <p:extLst>
              <p:ext uri="{D42A27DB-BD31-4B8C-83A1-F6EECF244321}">
                <p14:modId xmlns:p14="http://schemas.microsoft.com/office/powerpoint/2010/main" val="2364905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0B6A25-939D-4580-9F73-D1DE37356FD1}"/>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CD4908AE-D118-46C9-A29B-7517AEB2D4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0189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9EFE-7E9A-4D3B-9FF3-0D2717C94EAC}"/>
              </a:ext>
            </a:extLst>
          </p:cNvPr>
          <p:cNvSpPr>
            <a:spLocks noGrp="1"/>
          </p:cNvSpPr>
          <p:nvPr>
            <p:ph type="title"/>
          </p:nvPr>
        </p:nvSpPr>
        <p:spPr/>
        <p:txBody>
          <a:bodyPr/>
          <a:lstStyle/>
          <a:p>
            <a:r>
              <a:rPr lang="en-US"/>
              <a:t>Twitter Mentions | TMNAS</a:t>
            </a:r>
          </a:p>
        </p:txBody>
      </p:sp>
      <p:graphicFrame>
        <p:nvGraphicFramePr>
          <p:cNvPr id="6" name="Chart Placeholder 5">
            <a:extLst>
              <a:ext uri="{FF2B5EF4-FFF2-40B4-BE49-F238E27FC236}">
                <a16:creationId xmlns:a16="http://schemas.microsoft.com/office/drawing/2014/main" id="{666A7004-00C0-4443-8083-E093DFFBEDA7}"/>
              </a:ext>
            </a:extLst>
          </p:cNvPr>
          <p:cNvGraphicFramePr>
            <a:graphicFrameLocks noGrp="1"/>
          </p:cNvGraphicFramePr>
          <p:nvPr>
            <p:ph type="chart" sz="quarter" idx="13"/>
            <p:extLst>
              <p:ext uri="{D42A27DB-BD31-4B8C-83A1-F6EECF244321}">
                <p14:modId xmlns:p14="http://schemas.microsoft.com/office/powerpoint/2010/main" val="2542682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773493-FBCB-40E5-BE5A-6C757AF25025}"/>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16E93329-23C8-40BC-8E2C-1559EE1740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06840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09026-FC24-4032-AFCB-BC90E250AD2B}"/>
              </a:ext>
            </a:extLst>
          </p:cNvPr>
          <p:cNvSpPr>
            <a:spLocks noGrp="1"/>
          </p:cNvSpPr>
          <p:nvPr>
            <p:ph type="title"/>
          </p:nvPr>
        </p:nvSpPr>
        <p:spPr/>
        <p:txBody>
          <a:bodyPr/>
          <a:lstStyle/>
          <a:p>
            <a:r>
              <a:rPr lang="en-US"/>
              <a:t>Facebook Key Metrics Table | TMNAS</a:t>
            </a:r>
          </a:p>
        </p:txBody>
      </p:sp>
      <p:graphicFrame>
        <p:nvGraphicFramePr>
          <p:cNvPr id="5" name="Table Placeholder 4">
            <a:extLst>
              <a:ext uri="{FF2B5EF4-FFF2-40B4-BE49-F238E27FC236}">
                <a16:creationId xmlns:a16="http://schemas.microsoft.com/office/drawing/2014/main" id="{F48C2D1C-A634-4776-B862-8861076A1B10}"/>
              </a:ext>
            </a:extLst>
          </p:cNvPr>
          <p:cNvGraphicFramePr>
            <a:graphicFrameLocks noGrp="1"/>
          </p:cNvGraphicFramePr>
          <p:nvPr>
            <p:ph type="tbl" sz="quarter" idx="13"/>
            <p:extLst>
              <p:ext uri="{D42A27DB-BD31-4B8C-83A1-F6EECF244321}">
                <p14:modId xmlns:p14="http://schemas.microsoft.com/office/powerpoint/2010/main" val="553129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69569891"/>
                    </a:ext>
                  </a:extLst>
                </a:gridCol>
                <a:gridCol w="411480">
                  <a:extLst>
                    <a:ext uri="{9D8B030D-6E8A-4147-A177-3AD203B41FA5}">
                      <a16:colId xmlns:a16="http://schemas.microsoft.com/office/drawing/2014/main" val="4161592655"/>
                    </a:ext>
                  </a:extLst>
                </a:gridCol>
                <a:gridCol w="304495">
                  <a:extLst>
                    <a:ext uri="{9D8B030D-6E8A-4147-A177-3AD203B41FA5}">
                      <a16:colId xmlns:a16="http://schemas.microsoft.com/office/drawing/2014/main" val="3783419873"/>
                    </a:ext>
                  </a:extLst>
                </a:gridCol>
                <a:gridCol w="304495">
                  <a:extLst>
                    <a:ext uri="{9D8B030D-6E8A-4147-A177-3AD203B41FA5}">
                      <a16:colId xmlns:a16="http://schemas.microsoft.com/office/drawing/2014/main" val="2118176670"/>
                    </a:ext>
                  </a:extLst>
                </a:gridCol>
                <a:gridCol w="304495">
                  <a:extLst>
                    <a:ext uri="{9D8B030D-6E8A-4147-A177-3AD203B41FA5}">
                      <a16:colId xmlns:a16="http://schemas.microsoft.com/office/drawing/2014/main" val="1963960687"/>
                    </a:ext>
                  </a:extLst>
                </a:gridCol>
                <a:gridCol w="304495">
                  <a:extLst>
                    <a:ext uri="{9D8B030D-6E8A-4147-A177-3AD203B41FA5}">
                      <a16:colId xmlns:a16="http://schemas.microsoft.com/office/drawing/2014/main" val="25438820"/>
                    </a:ext>
                  </a:extLst>
                </a:gridCol>
                <a:gridCol w="304495">
                  <a:extLst>
                    <a:ext uri="{9D8B030D-6E8A-4147-A177-3AD203B41FA5}">
                      <a16:colId xmlns:a16="http://schemas.microsoft.com/office/drawing/2014/main" val="2555098727"/>
                    </a:ext>
                  </a:extLst>
                </a:gridCol>
                <a:gridCol w="304495">
                  <a:extLst>
                    <a:ext uri="{9D8B030D-6E8A-4147-A177-3AD203B41FA5}">
                      <a16:colId xmlns:a16="http://schemas.microsoft.com/office/drawing/2014/main" val="3381000823"/>
                    </a:ext>
                  </a:extLst>
                </a:gridCol>
                <a:gridCol w="304495">
                  <a:extLst>
                    <a:ext uri="{9D8B030D-6E8A-4147-A177-3AD203B41FA5}">
                      <a16:colId xmlns:a16="http://schemas.microsoft.com/office/drawing/2014/main" val="2199997693"/>
                    </a:ext>
                  </a:extLst>
                </a:gridCol>
                <a:gridCol w="304495">
                  <a:extLst>
                    <a:ext uri="{9D8B030D-6E8A-4147-A177-3AD203B41FA5}">
                      <a16:colId xmlns:a16="http://schemas.microsoft.com/office/drawing/2014/main" val="799274985"/>
                    </a:ext>
                  </a:extLst>
                </a:gridCol>
                <a:gridCol w="304495">
                  <a:extLst>
                    <a:ext uri="{9D8B030D-6E8A-4147-A177-3AD203B41FA5}">
                      <a16:colId xmlns:a16="http://schemas.microsoft.com/office/drawing/2014/main" val="4098679669"/>
                    </a:ext>
                  </a:extLst>
                </a:gridCol>
                <a:gridCol w="304495">
                  <a:extLst>
                    <a:ext uri="{9D8B030D-6E8A-4147-A177-3AD203B41FA5}">
                      <a16:colId xmlns:a16="http://schemas.microsoft.com/office/drawing/2014/main" val="782823114"/>
                    </a:ext>
                  </a:extLst>
                </a:gridCol>
                <a:gridCol w="304495">
                  <a:extLst>
                    <a:ext uri="{9D8B030D-6E8A-4147-A177-3AD203B41FA5}">
                      <a16:colId xmlns:a16="http://schemas.microsoft.com/office/drawing/2014/main" val="1288581510"/>
                    </a:ext>
                  </a:extLst>
                </a:gridCol>
                <a:gridCol w="304495">
                  <a:extLst>
                    <a:ext uri="{9D8B030D-6E8A-4147-A177-3AD203B41FA5}">
                      <a16:colId xmlns:a16="http://schemas.microsoft.com/office/drawing/2014/main" val="1870703922"/>
                    </a:ext>
                  </a:extLst>
                </a:gridCol>
                <a:gridCol w="304495">
                  <a:extLst>
                    <a:ext uri="{9D8B030D-6E8A-4147-A177-3AD203B41FA5}">
                      <a16:colId xmlns:a16="http://schemas.microsoft.com/office/drawing/2014/main" val="1564174043"/>
                    </a:ext>
                  </a:extLst>
                </a:gridCol>
                <a:gridCol w="304495">
                  <a:extLst>
                    <a:ext uri="{9D8B030D-6E8A-4147-A177-3AD203B41FA5}">
                      <a16:colId xmlns:a16="http://schemas.microsoft.com/office/drawing/2014/main" val="1924999014"/>
                    </a:ext>
                  </a:extLst>
                </a:gridCol>
                <a:gridCol w="304495">
                  <a:extLst>
                    <a:ext uri="{9D8B030D-6E8A-4147-A177-3AD203B41FA5}">
                      <a16:colId xmlns:a16="http://schemas.microsoft.com/office/drawing/2014/main" val="2291583472"/>
                    </a:ext>
                  </a:extLst>
                </a:gridCol>
                <a:gridCol w="304495">
                  <a:extLst>
                    <a:ext uri="{9D8B030D-6E8A-4147-A177-3AD203B41FA5}">
                      <a16:colId xmlns:a16="http://schemas.microsoft.com/office/drawing/2014/main" val="3113350839"/>
                    </a:ext>
                  </a:extLst>
                </a:gridCol>
                <a:gridCol w="304495">
                  <a:extLst>
                    <a:ext uri="{9D8B030D-6E8A-4147-A177-3AD203B41FA5}">
                      <a16:colId xmlns:a16="http://schemas.microsoft.com/office/drawing/2014/main" val="922043885"/>
                    </a:ext>
                  </a:extLst>
                </a:gridCol>
                <a:gridCol w="304495">
                  <a:extLst>
                    <a:ext uri="{9D8B030D-6E8A-4147-A177-3AD203B41FA5}">
                      <a16:colId xmlns:a16="http://schemas.microsoft.com/office/drawing/2014/main" val="3919959942"/>
                    </a:ext>
                  </a:extLst>
                </a:gridCol>
                <a:gridCol w="304495">
                  <a:extLst>
                    <a:ext uri="{9D8B030D-6E8A-4147-A177-3AD203B41FA5}">
                      <a16:colId xmlns:a16="http://schemas.microsoft.com/office/drawing/2014/main" val="2938073691"/>
                    </a:ext>
                  </a:extLst>
                </a:gridCol>
                <a:gridCol w="304495">
                  <a:extLst>
                    <a:ext uri="{9D8B030D-6E8A-4147-A177-3AD203B41FA5}">
                      <a16:colId xmlns:a16="http://schemas.microsoft.com/office/drawing/2014/main" val="1955902200"/>
                    </a:ext>
                  </a:extLst>
                </a:gridCol>
                <a:gridCol w="304495">
                  <a:extLst>
                    <a:ext uri="{9D8B030D-6E8A-4147-A177-3AD203B41FA5}">
                      <a16:colId xmlns:a16="http://schemas.microsoft.com/office/drawing/2014/main" val="694510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16521300"/>
                  </a:ext>
                </a:extLst>
              </a:tr>
              <a:tr h="370840">
                <a:tc>
                  <a:txBody>
                    <a:bodyPr/>
                    <a:lstStyle/>
                    <a:p>
                      <a:r>
                        <a:rPr lang="en-US" sz="1000"/>
                        <a:t>TMNAS</a:t>
                      </a:r>
                    </a:p>
                  </a:txBody>
                  <a:tcPr/>
                </a:tc>
                <a:tc>
                  <a:txBody>
                    <a:bodyPr/>
                    <a:lstStyle/>
                    <a:p>
                      <a:r>
                        <a:rPr lang="en-US" sz="1000"/>
                        <a:t>58</a:t>
                      </a:r>
                    </a:p>
                  </a:txBody>
                  <a:tcPr/>
                </a:tc>
                <a:tc>
                  <a:txBody>
                    <a:bodyPr/>
                    <a:lstStyle/>
                    <a:p>
                      <a:r>
                        <a:rPr lang="en-US" sz="1000"/>
                        <a:t>24</a:t>
                      </a:r>
                    </a:p>
                  </a:txBody>
                  <a:tcPr/>
                </a:tc>
                <a:tc>
                  <a:txBody>
                    <a:bodyPr/>
                    <a:lstStyle/>
                    <a:p>
                      <a:r>
                        <a:rPr lang="en-US" sz="1000"/>
                        <a:t>6</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36</a:t>
                      </a:r>
                    </a:p>
                  </a:txBody>
                  <a:tcPr/>
                </a:tc>
                <a:tc>
                  <a:txBody>
                    <a:bodyPr/>
                    <a:lstStyle/>
                    <a:p>
                      <a:r>
                        <a:rPr lang="en-US" sz="1000"/>
                        <a:t>0</a:t>
                      </a:r>
                    </a:p>
                  </a:txBody>
                  <a:tcPr/>
                </a:tc>
                <a:tc>
                  <a:txBody>
                    <a:bodyPr/>
                    <a:lstStyle/>
                    <a:p>
                      <a:r>
                        <a:rPr lang="en-US" sz="1000"/>
                        <a:t>33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13.0435 %</a:t>
                      </a:r>
                    </a:p>
                  </a:txBody>
                  <a:tcPr/>
                </a:tc>
                <a:tc>
                  <a:txBody>
                    <a:bodyPr/>
                    <a:lstStyle/>
                    <a:p>
                      <a:r>
                        <a:rPr lang="en-US" sz="1000"/>
                        <a:t>0.0 %</a:t>
                      </a:r>
                    </a:p>
                  </a:txBody>
                  <a:tcPr/>
                </a:tc>
                <a:extLst>
                  <a:ext uri="{0D108BD9-81ED-4DB2-BD59-A6C34878D82A}">
                    <a16:rowId xmlns:a16="http://schemas.microsoft.com/office/drawing/2014/main" val="1462295891"/>
                  </a:ext>
                </a:extLst>
              </a:tr>
            </a:tbl>
          </a:graphicData>
        </a:graphic>
      </p:graphicFrame>
      <p:sp>
        <p:nvSpPr>
          <p:cNvPr id="4" name="Text Placeholder 3">
            <a:extLst>
              <a:ext uri="{FF2B5EF4-FFF2-40B4-BE49-F238E27FC236}">
                <a16:creationId xmlns:a16="http://schemas.microsoft.com/office/drawing/2014/main" id="{3289A50D-9596-4601-B551-3E5310BB9204}"/>
              </a:ext>
            </a:extLst>
          </p:cNvPr>
          <p:cNvSpPr>
            <a:spLocks noGrp="1"/>
          </p:cNvSpPr>
          <p:nvPr>
            <p:ph type="body" sz="quarter" idx="14"/>
          </p:nvPr>
        </p:nvSpPr>
        <p:spPr/>
        <p:txBody>
          <a:bodyPr/>
          <a:lstStyle/>
          <a:p>
            <a:r>
              <a:rPr lang="en-US"/>
              <a:t>01/01/2019 - 09/30/2019</a:t>
            </a:r>
          </a:p>
        </p:txBody>
      </p:sp>
    </p:spTree>
    <p:extLst>
      <p:ext uri="{BB962C8B-B14F-4D97-AF65-F5344CB8AC3E}">
        <p14:creationId xmlns:p14="http://schemas.microsoft.com/office/powerpoint/2010/main" val="2303960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3667A-22EB-4FDE-93E9-A81E93CE2758}"/>
              </a:ext>
            </a:extLst>
          </p:cNvPr>
          <p:cNvSpPr>
            <a:spLocks noGrp="1"/>
          </p:cNvSpPr>
          <p:nvPr>
            <p:ph type="title"/>
          </p:nvPr>
        </p:nvSpPr>
        <p:spPr/>
        <p:txBody>
          <a:bodyPr/>
          <a:lstStyle/>
          <a:p>
            <a:r>
              <a:rPr lang="en-US"/>
              <a:t>Facebook Facebook Fans Change | TMNAS</a:t>
            </a:r>
          </a:p>
        </p:txBody>
      </p:sp>
      <p:graphicFrame>
        <p:nvGraphicFramePr>
          <p:cNvPr id="6" name="Chart Placeholder 5">
            <a:extLst>
              <a:ext uri="{FF2B5EF4-FFF2-40B4-BE49-F238E27FC236}">
                <a16:creationId xmlns:a16="http://schemas.microsoft.com/office/drawing/2014/main" id="{AE561115-4974-46D4-B1FD-9E3EF421AA05}"/>
              </a:ext>
            </a:extLst>
          </p:cNvPr>
          <p:cNvGraphicFramePr>
            <a:graphicFrameLocks noGrp="1"/>
          </p:cNvGraphicFramePr>
          <p:nvPr>
            <p:ph type="chart" sz="quarter" idx="13"/>
            <p:extLst>
              <p:ext uri="{D42A27DB-BD31-4B8C-83A1-F6EECF244321}">
                <p14:modId xmlns:p14="http://schemas.microsoft.com/office/powerpoint/2010/main" val="3618516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283B9D-CE96-4097-AA1E-9623CBA6E413}"/>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5BBE298B-87CD-4BF3-8F74-D54D385DCA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58747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C3092-7EED-4A7D-8F46-0981EF665C4E}"/>
              </a:ext>
            </a:extLst>
          </p:cNvPr>
          <p:cNvSpPr>
            <a:spLocks noGrp="1"/>
          </p:cNvSpPr>
          <p:nvPr>
            <p:ph type="title"/>
          </p:nvPr>
        </p:nvSpPr>
        <p:spPr/>
        <p:txBody>
          <a:bodyPr/>
          <a:lstStyle/>
          <a:p>
            <a:r>
              <a:rPr lang="en-US"/>
              <a:t>Facebook Average Interactions Per Facebook Post | TMNAS</a:t>
            </a:r>
          </a:p>
        </p:txBody>
      </p:sp>
      <p:graphicFrame>
        <p:nvGraphicFramePr>
          <p:cNvPr id="6" name="Chart Placeholder 5">
            <a:extLst>
              <a:ext uri="{FF2B5EF4-FFF2-40B4-BE49-F238E27FC236}">
                <a16:creationId xmlns:a16="http://schemas.microsoft.com/office/drawing/2014/main" id="{1DC3A183-1C22-4E1F-BC0C-16A91FC85B2C}"/>
              </a:ext>
            </a:extLst>
          </p:cNvPr>
          <p:cNvGraphicFramePr>
            <a:graphicFrameLocks noGrp="1"/>
          </p:cNvGraphicFramePr>
          <p:nvPr>
            <p:ph type="chart" sz="quarter" idx="13"/>
            <p:extLst>
              <p:ext uri="{D42A27DB-BD31-4B8C-83A1-F6EECF244321}">
                <p14:modId xmlns:p14="http://schemas.microsoft.com/office/powerpoint/2010/main" val="4019573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7B4CD-7D70-4828-A3F4-43F19699FD93}"/>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6004D104-CFD8-4505-86F9-5E60F2B732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3254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16FFC-B5D6-405A-BC3D-24A6CF0D8EF2}"/>
              </a:ext>
            </a:extLst>
          </p:cNvPr>
          <p:cNvSpPr>
            <a:spLocks noGrp="1"/>
          </p:cNvSpPr>
          <p:nvPr>
            <p:ph type="title"/>
          </p:nvPr>
        </p:nvSpPr>
        <p:spPr/>
        <p:txBody>
          <a:bodyPr/>
          <a:lstStyle/>
          <a:p>
            <a:r>
              <a:rPr lang="en-US"/>
              <a:t>Facebook Total Interactions | TMNAS</a:t>
            </a:r>
          </a:p>
        </p:txBody>
      </p:sp>
      <p:graphicFrame>
        <p:nvGraphicFramePr>
          <p:cNvPr id="6" name="Chart Placeholder 5">
            <a:extLst>
              <a:ext uri="{FF2B5EF4-FFF2-40B4-BE49-F238E27FC236}">
                <a16:creationId xmlns:a16="http://schemas.microsoft.com/office/drawing/2014/main" id="{42BEB9E6-2260-416A-8208-FF9929FE876A}"/>
              </a:ext>
            </a:extLst>
          </p:cNvPr>
          <p:cNvGraphicFramePr>
            <a:graphicFrameLocks noGrp="1"/>
          </p:cNvGraphicFramePr>
          <p:nvPr>
            <p:ph type="chart" sz="quarter" idx="13"/>
            <p:extLst>
              <p:ext uri="{D42A27DB-BD31-4B8C-83A1-F6EECF244321}">
                <p14:modId xmlns:p14="http://schemas.microsoft.com/office/powerpoint/2010/main" val="1739379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EA67D1-49BB-4DFE-864B-2E94FB186BE1}"/>
              </a:ext>
            </a:extLst>
          </p:cNvPr>
          <p:cNvSpPr>
            <a:spLocks noGrp="1"/>
          </p:cNvSpPr>
          <p:nvPr>
            <p:ph type="body" sz="quarter" idx="14"/>
          </p:nvPr>
        </p:nvSpPr>
        <p:spPr/>
        <p:txBody>
          <a:bodyPr/>
          <a:lstStyle/>
          <a:p>
            <a:r>
              <a:rPr lang="en-US"/>
              <a:t>01/01/2019 - 09/30/2019</a:t>
            </a:r>
          </a:p>
        </p:txBody>
      </p:sp>
      <p:sp>
        <p:nvSpPr>
          <p:cNvPr id="5" name="Footer Placeholder 4">
            <a:extLst>
              <a:ext uri="{FF2B5EF4-FFF2-40B4-BE49-F238E27FC236}">
                <a16:creationId xmlns:a16="http://schemas.microsoft.com/office/drawing/2014/main" id="{0550B827-B671-490F-BD9C-514A92F241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77419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841</Words>
  <Application>Microsoft Office PowerPoint</Application>
  <PresentationFormat>On-screen Show (4:3)</PresentationFormat>
  <Paragraphs>310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TMNAS Social Media_Quarterly</vt:lpstr>
      <vt:lpstr>Overall Overall Audience | TMNAS</vt:lpstr>
      <vt:lpstr>Twitter Key Metrics Table | TMNAS</vt:lpstr>
      <vt:lpstr>Twitter Twitter Followers Change | TMNAS</vt:lpstr>
      <vt:lpstr>Twitter Average Interactions Per Tweet | TMNAS</vt:lpstr>
      <vt:lpstr>Twitter Total Interactions | TMNAS</vt:lpstr>
      <vt:lpstr>Twitter Own Tweets Table | TMNAS</vt:lpstr>
      <vt:lpstr>LinkedIn Key Metrics Table | TMNAS</vt:lpstr>
      <vt:lpstr>LinkedIn LinkedIn Followers Change | TMNAS</vt:lpstr>
      <vt:lpstr>LinkedIn Average Interactions Per LinkedIn Update | TMNAS</vt:lpstr>
      <vt:lpstr>LinkedIn Total Interactions | TMNAS</vt:lpstr>
      <vt:lpstr>LinkedIn Updates Table | TMNAS - 1 of 5</vt:lpstr>
      <vt:lpstr>LinkedIn Updates Table | TMNAS - 2 of 5</vt:lpstr>
      <vt:lpstr>LinkedIn Updates Table | TMNAS - 3 of 5</vt:lpstr>
      <vt:lpstr>LinkedIn Updates Table | TMNAS - 4 of 5</vt:lpstr>
      <vt:lpstr>LinkedIn Updates Table | TMNAS - 5 of 5</vt:lpstr>
      <vt:lpstr>Instagram Key Metrics Table | TMNAS</vt:lpstr>
      <vt:lpstr>Instagram Instagram Followers Change | TMNAS</vt:lpstr>
      <vt:lpstr>Instagram Average Interactions Per Instagram Post | TMNAS</vt:lpstr>
      <vt:lpstr>Instagram Top Instagram Posts Table | TMNAS</vt:lpstr>
      <vt:lpstr>Instagram Total Interactions | TMNAS</vt:lpstr>
      <vt:lpstr>Twitter Mentions | TMNAS</vt:lpstr>
      <vt:lpstr>Facebook Key Metrics Table | TMNAS</vt:lpstr>
      <vt:lpstr>Facebook Facebook Fans Change | TMNAS</vt:lpstr>
      <vt:lpstr>Facebook Average Interactions Per Facebook Post | TMNAS</vt:lpstr>
      <vt:lpstr>Facebook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Frederik Peiniger</dc:creator>
  <cp:lastModifiedBy>Frederik Peiniger</cp:lastModifiedBy>
  <cp:revision>1</cp:revision>
  <dcterms:created xsi:type="dcterms:W3CDTF">2019-10-28T18:45:54Z</dcterms:created>
  <dcterms:modified xsi:type="dcterms:W3CDTF">2019-10-28T18:46:23Z</dcterms:modified>
</cp:coreProperties>
</file>