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43709</c:v>
                </c:pt>
              </c:numCache>
            </c:numRef>
          </c:cat>
          <c:val>
            <c:numRef>
              <c:f>Sheet1!$B$2</c:f>
              <c:numCache>
                <c:formatCode>General</c:formatCode>
                <c:ptCount val="1"/>
                <c:pt idx="0">
                  <c:v>310</c:v>
                </c:pt>
              </c:numCache>
            </c:numRef>
          </c:val>
          <c:extLst>
            <c:ext xmlns:c16="http://schemas.microsoft.com/office/drawing/2014/chart" uri="{C3380CC4-5D6E-409C-BE32-E72D297353CC}">
              <c16:uniqueId val="{00000000-A782-4465-8013-546594B7226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43709</c:v>
                </c:pt>
              </c:numCache>
            </c:numRef>
          </c:cat>
          <c:val>
            <c:numRef>
              <c:f>Sheet1!$C$2</c:f>
              <c:numCache>
                <c:formatCode>General</c:formatCode>
                <c:ptCount val="1"/>
                <c:pt idx="0">
                  <c:v>242</c:v>
                </c:pt>
              </c:numCache>
            </c:numRef>
          </c:val>
          <c:extLst>
            <c:ext xmlns:c16="http://schemas.microsoft.com/office/drawing/2014/chart" uri="{C3380CC4-5D6E-409C-BE32-E72D297353CC}">
              <c16:uniqueId val="{00000001-A782-4465-8013-546594B7226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43709</c:v>
                </c:pt>
              </c:numCache>
            </c:numRef>
          </c:cat>
          <c:val>
            <c:numRef>
              <c:f>Sheet1!$D$2</c:f>
              <c:numCache>
                <c:formatCode>General</c:formatCode>
                <c:ptCount val="1"/>
                <c:pt idx="0">
                  <c:v>12362</c:v>
                </c:pt>
              </c:numCache>
            </c:numRef>
          </c:val>
          <c:extLst>
            <c:ext xmlns:c16="http://schemas.microsoft.com/office/drawing/2014/chart" uri="{C3380CC4-5D6E-409C-BE32-E72D297353CC}">
              <c16:uniqueId val="{00000002-A782-4465-8013-546594B7226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43709</c:v>
                </c:pt>
              </c:numCache>
            </c:numRef>
          </c:cat>
          <c:val>
            <c:numRef>
              <c:f>Sheet1!$E$2</c:f>
              <c:numCache>
                <c:formatCode>General</c:formatCode>
                <c:ptCount val="1"/>
                <c:pt idx="0">
                  <c:v>148</c:v>
                </c:pt>
              </c:numCache>
            </c:numRef>
          </c:val>
          <c:extLst>
            <c:ext xmlns:c16="http://schemas.microsoft.com/office/drawing/2014/chart" uri="{C3380CC4-5D6E-409C-BE32-E72D297353CC}">
              <c16:uniqueId val="{00000003-A782-4465-8013-546594B72269}"/>
            </c:ext>
          </c:extLst>
        </c:ser>
        <c:dLbls>
          <c:showLegendKey val="0"/>
          <c:showVal val="0"/>
          <c:showCatName val="0"/>
          <c:showSerName val="0"/>
          <c:showPercent val="0"/>
          <c:showBubbleSize val="0"/>
        </c:dLbls>
        <c:gapWidth val="219"/>
        <c:overlap val="-27"/>
        <c:axId val="389991888"/>
        <c:axId val="389969912"/>
      </c:barChart>
      <c:dateAx>
        <c:axId val="38999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69912"/>
        <c:crosses val="autoZero"/>
        <c:auto val="1"/>
        <c:lblOffset val="100"/>
        <c:baseTimeUnit val="days"/>
      </c:dateAx>
      <c:valAx>
        <c:axId val="38996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9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-1</c:v>
                </c:pt>
                <c:pt idx="1">
                  <c:v>-1</c:v>
                </c:pt>
                <c:pt idx="2">
                  <c:v>6</c:v>
                </c:pt>
                <c:pt idx="3">
                  <c:v>1</c:v>
                </c:pt>
                <c:pt idx="4">
                  <c:v>8</c:v>
                </c:pt>
                <c:pt idx="5">
                  <c:v>90</c:v>
                </c:pt>
                <c:pt idx="6">
                  <c:v>4</c:v>
                </c:pt>
                <c:pt idx="7">
                  <c:v>1</c:v>
                </c:pt>
                <c:pt idx="8">
                  <c:v>1</c:v>
                </c:pt>
              </c:numCache>
            </c:numRef>
          </c:val>
          <c:extLst>
            <c:ext xmlns:c16="http://schemas.microsoft.com/office/drawing/2014/chart" uri="{C3380CC4-5D6E-409C-BE32-E72D297353CC}">
              <c16:uniqueId val="{00000000-EB10-4DB3-BB59-1CE97BA34446}"/>
            </c:ext>
          </c:extLst>
        </c:ser>
        <c:dLbls>
          <c:showLegendKey val="0"/>
          <c:showVal val="0"/>
          <c:showCatName val="0"/>
          <c:showSerName val="0"/>
          <c:showPercent val="0"/>
          <c:showBubbleSize val="0"/>
        </c:dLbls>
        <c:gapWidth val="219"/>
        <c:overlap val="-27"/>
        <c:axId val="389974504"/>
        <c:axId val="389978440"/>
      </c:barChart>
      <c:dateAx>
        <c:axId val="38997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78440"/>
        <c:crosses val="autoZero"/>
        <c:auto val="1"/>
        <c:lblOffset val="100"/>
        <c:baseTimeUnit val="months"/>
      </c:dateAx>
      <c:valAx>
        <c:axId val="38997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7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12</c:v>
                </c:pt>
                <c:pt idx="1">
                  <c:v>5</c:v>
                </c:pt>
                <c:pt idx="2">
                  <c:v>7</c:v>
                </c:pt>
                <c:pt idx="3">
                  <c:v>31</c:v>
                </c:pt>
                <c:pt idx="4">
                  <c:v>14</c:v>
                </c:pt>
                <c:pt idx="5">
                  <c:v>10</c:v>
                </c:pt>
                <c:pt idx="6">
                  <c:v>12</c:v>
                </c:pt>
                <c:pt idx="7">
                  <c:v>7</c:v>
                </c:pt>
                <c:pt idx="8">
                  <c:v>7</c:v>
                </c:pt>
              </c:numCache>
            </c:numRef>
          </c:val>
          <c:extLst>
            <c:ext xmlns:c16="http://schemas.microsoft.com/office/drawing/2014/chart" uri="{C3380CC4-5D6E-409C-BE32-E72D297353CC}">
              <c16:uniqueId val="{00000000-E1B3-4221-ACC3-C009345E25B0}"/>
            </c:ext>
          </c:extLst>
        </c:ser>
        <c:dLbls>
          <c:showLegendKey val="0"/>
          <c:showVal val="0"/>
          <c:showCatName val="0"/>
          <c:showSerName val="0"/>
          <c:showPercent val="0"/>
          <c:showBubbleSize val="0"/>
        </c:dLbls>
        <c:gapWidth val="219"/>
        <c:overlap val="-27"/>
        <c:axId val="389978768"/>
        <c:axId val="389972536"/>
      </c:barChart>
      <c:dateAx>
        <c:axId val="38997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72536"/>
        <c:crosses val="autoZero"/>
        <c:auto val="1"/>
        <c:lblOffset val="100"/>
        <c:baseTimeUnit val="months"/>
      </c:dateAx>
      <c:valAx>
        <c:axId val="38997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7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5210</c:v>
                </c:pt>
                <c:pt idx="1">
                  <c:v>2059</c:v>
                </c:pt>
                <c:pt idx="2">
                  <c:v>3391</c:v>
                </c:pt>
                <c:pt idx="3">
                  <c:v>23914</c:v>
                </c:pt>
                <c:pt idx="4">
                  <c:v>6145</c:v>
                </c:pt>
                <c:pt idx="5">
                  <c:v>19856</c:v>
                </c:pt>
                <c:pt idx="6">
                  <c:v>3317</c:v>
                </c:pt>
                <c:pt idx="7">
                  <c:v>2786</c:v>
                </c:pt>
                <c:pt idx="8">
                  <c:v>11967</c:v>
                </c:pt>
              </c:numCache>
            </c:numRef>
          </c:val>
          <c:extLst>
            <c:ext xmlns:c16="http://schemas.microsoft.com/office/drawing/2014/chart" uri="{C3380CC4-5D6E-409C-BE32-E72D297353CC}">
              <c16:uniqueId val="{00000000-4AC7-4CEF-A4CD-FBAC7B840F53}"/>
            </c:ext>
          </c:extLst>
        </c:ser>
        <c:dLbls>
          <c:showLegendKey val="0"/>
          <c:showVal val="0"/>
          <c:showCatName val="0"/>
          <c:showSerName val="0"/>
          <c:showPercent val="0"/>
          <c:showBubbleSize val="0"/>
        </c:dLbls>
        <c:gapWidth val="219"/>
        <c:overlap val="-27"/>
        <c:axId val="389979752"/>
        <c:axId val="389970240"/>
      </c:barChart>
      <c:dateAx>
        <c:axId val="38997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70240"/>
        <c:crosses val="autoZero"/>
        <c:auto val="1"/>
        <c:lblOffset val="100"/>
        <c:baseTimeUnit val="months"/>
      </c:dateAx>
      <c:valAx>
        <c:axId val="38997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7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6</c:v>
                </c:pt>
                <c:pt idx="1">
                  <c:v>6</c:v>
                </c:pt>
                <c:pt idx="2">
                  <c:v>6</c:v>
                </c:pt>
                <c:pt idx="3">
                  <c:v>5</c:v>
                </c:pt>
                <c:pt idx="4">
                  <c:v>2</c:v>
                </c:pt>
                <c:pt idx="5">
                  <c:v>5</c:v>
                </c:pt>
                <c:pt idx="6">
                  <c:v>4</c:v>
                </c:pt>
                <c:pt idx="7">
                  <c:v>6</c:v>
                </c:pt>
                <c:pt idx="8">
                  <c:v>1</c:v>
                </c:pt>
              </c:numCache>
            </c:numRef>
          </c:val>
          <c:extLst>
            <c:ext xmlns:c16="http://schemas.microsoft.com/office/drawing/2014/chart" uri="{C3380CC4-5D6E-409C-BE32-E72D297353CC}">
              <c16:uniqueId val="{00000000-ABD9-466D-922B-260FA12BC0E4}"/>
            </c:ext>
          </c:extLst>
        </c:ser>
        <c:dLbls>
          <c:showLegendKey val="0"/>
          <c:showVal val="0"/>
          <c:showCatName val="0"/>
          <c:showSerName val="0"/>
          <c:showPercent val="0"/>
          <c:showBubbleSize val="0"/>
        </c:dLbls>
        <c:gapWidth val="219"/>
        <c:overlap val="-27"/>
        <c:axId val="388064608"/>
        <c:axId val="388065264"/>
      </c:barChart>
      <c:dateAx>
        <c:axId val="38806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65264"/>
        <c:crosses val="autoZero"/>
        <c:auto val="1"/>
        <c:lblOffset val="100"/>
        <c:baseTimeUnit val="months"/>
      </c:dateAx>
      <c:valAx>
        <c:axId val="38806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6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5</c:v>
                </c:pt>
                <c:pt idx="1">
                  <c:v>6</c:v>
                </c:pt>
                <c:pt idx="2">
                  <c:v>5</c:v>
                </c:pt>
                <c:pt idx="3">
                  <c:v>4</c:v>
                </c:pt>
                <c:pt idx="4">
                  <c:v>4</c:v>
                </c:pt>
                <c:pt idx="5">
                  <c:v>4</c:v>
                </c:pt>
                <c:pt idx="6">
                  <c:v>4</c:v>
                </c:pt>
                <c:pt idx="7">
                  <c:v>3</c:v>
                </c:pt>
                <c:pt idx="8">
                  <c:v>5</c:v>
                </c:pt>
              </c:numCache>
            </c:numRef>
          </c:val>
          <c:extLst>
            <c:ext xmlns:c16="http://schemas.microsoft.com/office/drawing/2014/chart" uri="{C3380CC4-5D6E-409C-BE32-E72D297353CC}">
              <c16:uniqueId val="{00000000-CB69-496D-8E0E-F925007AA594}"/>
            </c:ext>
          </c:extLst>
        </c:ser>
        <c:dLbls>
          <c:showLegendKey val="0"/>
          <c:showVal val="0"/>
          <c:showCatName val="0"/>
          <c:showSerName val="0"/>
          <c:showPercent val="0"/>
          <c:showBubbleSize val="0"/>
        </c:dLbls>
        <c:gapWidth val="219"/>
        <c:overlap val="-27"/>
        <c:axId val="388061984"/>
        <c:axId val="388060672"/>
      </c:barChart>
      <c:dateAx>
        <c:axId val="38806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60672"/>
        <c:crosses val="autoZero"/>
        <c:auto val="1"/>
        <c:lblOffset val="100"/>
        <c:baseTimeUnit val="months"/>
      </c:dateAx>
      <c:valAx>
        <c:axId val="38806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6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186</c:v>
                </c:pt>
                <c:pt idx="1">
                  <c:v>169</c:v>
                </c:pt>
                <c:pt idx="2">
                  <c:v>639</c:v>
                </c:pt>
                <c:pt idx="3">
                  <c:v>714</c:v>
                </c:pt>
                <c:pt idx="4">
                  <c:v>534</c:v>
                </c:pt>
                <c:pt idx="5">
                  <c:v>443</c:v>
                </c:pt>
                <c:pt idx="6">
                  <c:v>268</c:v>
                </c:pt>
                <c:pt idx="7">
                  <c:v>249</c:v>
                </c:pt>
                <c:pt idx="8">
                  <c:v>564</c:v>
                </c:pt>
              </c:numCache>
            </c:numRef>
          </c:val>
          <c:extLst>
            <c:ext xmlns:c16="http://schemas.microsoft.com/office/drawing/2014/chart" uri="{C3380CC4-5D6E-409C-BE32-E72D297353CC}">
              <c16:uniqueId val="{00000000-B7E1-47D9-BD5D-32470464E28F}"/>
            </c:ext>
          </c:extLst>
        </c:ser>
        <c:dLbls>
          <c:showLegendKey val="0"/>
          <c:showVal val="0"/>
          <c:showCatName val="0"/>
          <c:showSerName val="0"/>
          <c:showPercent val="0"/>
          <c:showBubbleSize val="0"/>
        </c:dLbls>
        <c:gapWidth val="219"/>
        <c:overlap val="-27"/>
        <c:axId val="313166056"/>
        <c:axId val="313162776"/>
      </c:barChart>
      <c:dateAx>
        <c:axId val="31316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62776"/>
        <c:crosses val="autoZero"/>
        <c:auto val="1"/>
        <c:lblOffset val="100"/>
        <c:baseTimeUnit val="months"/>
      </c:dateAx>
      <c:valAx>
        <c:axId val="31316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6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30</c:v>
                </c:pt>
                <c:pt idx="1">
                  <c:v>44</c:v>
                </c:pt>
                <c:pt idx="2">
                  <c:v>37</c:v>
                </c:pt>
                <c:pt idx="3">
                  <c:v>44</c:v>
                </c:pt>
                <c:pt idx="4">
                  <c:v>37</c:v>
                </c:pt>
                <c:pt idx="5">
                  <c:v>41</c:v>
                </c:pt>
                <c:pt idx="6">
                  <c:v>33</c:v>
                </c:pt>
                <c:pt idx="7">
                  <c:v>34</c:v>
                </c:pt>
                <c:pt idx="8">
                  <c:v>33</c:v>
                </c:pt>
              </c:numCache>
            </c:numRef>
          </c:val>
          <c:extLst>
            <c:ext xmlns:c16="http://schemas.microsoft.com/office/drawing/2014/chart" uri="{C3380CC4-5D6E-409C-BE32-E72D297353CC}">
              <c16:uniqueId val="{00000000-56E5-4581-9B8B-070742C3F383}"/>
            </c:ext>
          </c:extLst>
        </c:ser>
        <c:dLbls>
          <c:showLegendKey val="0"/>
          <c:showVal val="0"/>
          <c:showCatName val="0"/>
          <c:showSerName val="0"/>
          <c:showPercent val="0"/>
          <c:showBubbleSize val="0"/>
        </c:dLbls>
        <c:gapWidth val="219"/>
        <c:overlap val="-27"/>
        <c:axId val="313167368"/>
        <c:axId val="313167696"/>
      </c:barChart>
      <c:dateAx>
        <c:axId val="31316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67696"/>
        <c:crosses val="autoZero"/>
        <c:auto val="1"/>
        <c:lblOffset val="100"/>
        <c:baseTimeUnit val="months"/>
      </c:dateAx>
      <c:valAx>
        <c:axId val="31316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6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11</c:v>
                </c:pt>
                <c:pt idx="1">
                  <c:v>13</c:v>
                </c:pt>
                <c:pt idx="2">
                  <c:v>8</c:v>
                </c:pt>
                <c:pt idx="3">
                  <c:v>16</c:v>
                </c:pt>
                <c:pt idx="4">
                  <c:v>7</c:v>
                </c:pt>
                <c:pt idx="5">
                  <c:v>11</c:v>
                </c:pt>
                <c:pt idx="6">
                  <c:v>8</c:v>
                </c:pt>
                <c:pt idx="7">
                  <c:v>19</c:v>
                </c:pt>
                <c:pt idx="8">
                  <c:v>30</c:v>
                </c:pt>
              </c:numCache>
            </c:numRef>
          </c:val>
          <c:extLst>
            <c:ext xmlns:c16="http://schemas.microsoft.com/office/drawing/2014/chart" uri="{C3380CC4-5D6E-409C-BE32-E72D297353CC}">
              <c16:uniqueId val="{00000000-6DA3-47CD-B1AA-F4E52E6AE62E}"/>
            </c:ext>
          </c:extLst>
        </c:ser>
        <c:dLbls>
          <c:showLegendKey val="0"/>
          <c:showVal val="0"/>
          <c:showCatName val="0"/>
          <c:showSerName val="0"/>
          <c:showPercent val="0"/>
          <c:showBubbleSize val="0"/>
        </c:dLbls>
        <c:gapWidth val="219"/>
        <c:overlap val="-27"/>
        <c:axId val="314449168"/>
        <c:axId val="314453432"/>
      </c:barChart>
      <c:dateAx>
        <c:axId val="31444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53432"/>
        <c:crosses val="autoZero"/>
        <c:auto val="1"/>
        <c:lblOffset val="100"/>
        <c:baseTimeUnit val="months"/>
      </c:dateAx>
      <c:valAx>
        <c:axId val="31445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4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10</c:v>
                </c:pt>
                <c:pt idx="1">
                  <c:v>13</c:v>
                </c:pt>
                <c:pt idx="2">
                  <c:v>14</c:v>
                </c:pt>
                <c:pt idx="3">
                  <c:v>16</c:v>
                </c:pt>
                <c:pt idx="4">
                  <c:v>14</c:v>
                </c:pt>
                <c:pt idx="5">
                  <c:v>14</c:v>
                </c:pt>
                <c:pt idx="6">
                  <c:v>11</c:v>
                </c:pt>
                <c:pt idx="7">
                  <c:v>11</c:v>
                </c:pt>
                <c:pt idx="8">
                  <c:v>13</c:v>
                </c:pt>
              </c:numCache>
            </c:numRef>
          </c:val>
          <c:extLst>
            <c:ext xmlns:c16="http://schemas.microsoft.com/office/drawing/2014/chart" uri="{C3380CC4-5D6E-409C-BE32-E72D297353CC}">
              <c16:uniqueId val="{00000000-69D3-4C81-8D1F-7A1455A175E6}"/>
            </c:ext>
          </c:extLst>
        </c:ser>
        <c:dLbls>
          <c:showLegendKey val="0"/>
          <c:showVal val="0"/>
          <c:showCatName val="0"/>
          <c:showSerName val="0"/>
          <c:showPercent val="0"/>
          <c:showBubbleSize val="0"/>
        </c:dLbls>
        <c:gapWidth val="219"/>
        <c:overlap val="-27"/>
        <c:axId val="314447200"/>
        <c:axId val="314444248"/>
      </c:barChart>
      <c:dateAx>
        <c:axId val="314447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44248"/>
        <c:crosses val="autoZero"/>
        <c:auto val="1"/>
        <c:lblOffset val="100"/>
        <c:baseTimeUnit val="months"/>
      </c:dateAx>
      <c:valAx>
        <c:axId val="31444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4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3BD46-7E0E-4CF2-AC85-A89C457559E2}"/>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5E7E9C6E-6BD4-44CD-9099-EBFE907DC0D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80980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648A0-2FC4-423B-82EC-9FD81941C1D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B6ECF47D-9ADF-446F-89D3-91FAAEFC7656}"/>
              </a:ext>
            </a:extLst>
          </p:cNvPr>
          <p:cNvGraphicFramePr>
            <a:graphicFrameLocks noGrp="1"/>
          </p:cNvGraphicFramePr>
          <p:nvPr>
            <p:ph type="chart" sz="quarter" idx="13"/>
            <p:extLst>
              <p:ext uri="{D42A27DB-BD31-4B8C-83A1-F6EECF244321}">
                <p14:modId xmlns:p14="http://schemas.microsoft.com/office/powerpoint/2010/main" val="2519848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4D353-FBA5-4B88-8509-044DCB366F59}"/>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444B751D-E2D7-4295-B8A6-61B5DDB8A6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3040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770E-C255-4711-945B-E69801F932E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27BA38CA-86B4-48FD-9A4A-02062D5EF71E}"/>
              </a:ext>
            </a:extLst>
          </p:cNvPr>
          <p:cNvGraphicFramePr>
            <a:graphicFrameLocks noGrp="1"/>
          </p:cNvGraphicFramePr>
          <p:nvPr>
            <p:ph type="tbl" sz="quarter" idx="13"/>
            <p:extLst>
              <p:ext uri="{D42A27DB-BD31-4B8C-83A1-F6EECF244321}">
                <p14:modId xmlns:p14="http://schemas.microsoft.com/office/powerpoint/2010/main" val="49730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3257975"/>
                    </a:ext>
                  </a:extLst>
                </a:gridCol>
                <a:gridCol w="740664">
                  <a:extLst>
                    <a:ext uri="{9D8B030D-6E8A-4147-A177-3AD203B41FA5}">
                      <a16:colId xmlns:a16="http://schemas.microsoft.com/office/drawing/2014/main" val="1060575810"/>
                    </a:ext>
                  </a:extLst>
                </a:gridCol>
                <a:gridCol w="740664">
                  <a:extLst>
                    <a:ext uri="{9D8B030D-6E8A-4147-A177-3AD203B41FA5}">
                      <a16:colId xmlns:a16="http://schemas.microsoft.com/office/drawing/2014/main" val="3907533841"/>
                    </a:ext>
                  </a:extLst>
                </a:gridCol>
                <a:gridCol w="740664">
                  <a:extLst>
                    <a:ext uri="{9D8B030D-6E8A-4147-A177-3AD203B41FA5}">
                      <a16:colId xmlns:a16="http://schemas.microsoft.com/office/drawing/2014/main" val="388853230"/>
                    </a:ext>
                  </a:extLst>
                </a:gridCol>
                <a:gridCol w="740664">
                  <a:extLst>
                    <a:ext uri="{9D8B030D-6E8A-4147-A177-3AD203B41FA5}">
                      <a16:colId xmlns:a16="http://schemas.microsoft.com/office/drawing/2014/main" val="1636371752"/>
                    </a:ext>
                  </a:extLst>
                </a:gridCol>
                <a:gridCol w="740664">
                  <a:extLst>
                    <a:ext uri="{9D8B030D-6E8A-4147-A177-3AD203B41FA5}">
                      <a16:colId xmlns:a16="http://schemas.microsoft.com/office/drawing/2014/main" val="2448862115"/>
                    </a:ext>
                  </a:extLst>
                </a:gridCol>
                <a:gridCol w="740664">
                  <a:extLst>
                    <a:ext uri="{9D8B030D-6E8A-4147-A177-3AD203B41FA5}">
                      <a16:colId xmlns:a16="http://schemas.microsoft.com/office/drawing/2014/main" val="2953640688"/>
                    </a:ext>
                  </a:extLst>
                </a:gridCol>
                <a:gridCol w="740664">
                  <a:extLst>
                    <a:ext uri="{9D8B030D-6E8A-4147-A177-3AD203B41FA5}">
                      <a16:colId xmlns:a16="http://schemas.microsoft.com/office/drawing/2014/main" val="2281915542"/>
                    </a:ext>
                  </a:extLst>
                </a:gridCol>
                <a:gridCol w="740664">
                  <a:extLst>
                    <a:ext uri="{9D8B030D-6E8A-4147-A177-3AD203B41FA5}">
                      <a16:colId xmlns:a16="http://schemas.microsoft.com/office/drawing/2014/main" val="269020795"/>
                    </a:ext>
                  </a:extLst>
                </a:gridCol>
                <a:gridCol w="740664">
                  <a:extLst>
                    <a:ext uri="{9D8B030D-6E8A-4147-A177-3AD203B41FA5}">
                      <a16:colId xmlns:a16="http://schemas.microsoft.com/office/drawing/2014/main" val="2117228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42666287"/>
                  </a:ext>
                </a:extLst>
              </a:tr>
              <a:tr h="370840">
                <a:tc>
                  <a:txBody>
                    <a:bodyPr/>
                    <a:lstStyle/>
                    <a:p>
                      <a:r>
                        <a:rPr lang="en-US" sz="1000"/>
                        <a:t>Tokio Marine America</a:t>
                      </a:r>
                    </a:p>
                  </a:txBody>
                  <a:tcPr/>
                </a:tc>
                <a:tc>
                  <a:txBody>
                    <a:bodyPr/>
                    <a:lstStyle/>
                    <a:p>
                      <a:r>
                        <a:rPr lang="en-US" sz="1000"/>
                        <a:t>310</a:t>
                      </a:r>
                    </a:p>
                  </a:txBody>
                  <a:tcPr/>
                </a:tc>
                <a:tc>
                  <a:txBody>
                    <a:bodyPr/>
                    <a:lstStyle/>
                    <a:p>
                      <a:r>
                        <a:rPr lang="en-US" sz="1000"/>
                        <a:t>1</a:t>
                      </a:r>
                    </a:p>
                  </a:txBody>
                  <a:tcPr/>
                </a:tc>
                <a:tc>
                  <a:txBody>
                    <a:bodyPr/>
                    <a:lstStyle/>
                    <a:p>
                      <a:r>
                        <a:rPr lang="en-US" sz="1000"/>
                        <a:t>15</a:t>
                      </a:r>
                    </a:p>
                  </a:txBody>
                  <a:tcPr/>
                </a:tc>
                <a:tc>
                  <a:txBody>
                    <a:bodyPr/>
                    <a:lstStyle/>
                    <a:p>
                      <a:r>
                        <a:rPr lang="en-US" sz="1000"/>
                        <a:t>95</a:t>
                      </a:r>
                    </a:p>
                  </a:txBody>
                  <a:tcPr/>
                </a:tc>
                <a:tc>
                  <a:txBody>
                    <a:bodyPr/>
                    <a:lstStyle/>
                    <a:p>
                      <a:r>
                        <a:rPr lang="en-US" sz="1000"/>
                        <a:t>5</a:t>
                      </a:r>
                    </a:p>
                  </a:txBody>
                  <a:tcPr/>
                </a:tc>
                <a:tc>
                  <a:txBody>
                    <a:bodyPr/>
                    <a:lstStyle/>
                    <a:p>
                      <a:r>
                        <a:rPr lang="en-US" sz="1000"/>
                        <a:t>13</a:t>
                      </a:r>
                    </a:p>
                  </a:txBody>
                  <a:tcPr/>
                </a:tc>
                <a:tc>
                  <a:txBody>
                    <a:bodyPr/>
                    <a:lstStyle/>
                    <a:p>
                      <a:r>
                        <a:rPr lang="en-US" sz="1000"/>
                        <a:t>0</a:t>
                      </a:r>
                    </a:p>
                  </a:txBody>
                  <a:tcPr/>
                </a:tc>
                <a:tc>
                  <a:txBody>
                    <a:bodyPr/>
                    <a:lstStyle/>
                    <a:p>
                      <a:r>
                        <a:rPr lang="en-US" sz="1000"/>
                        <a:t>2.4380 %</a:t>
                      </a:r>
                    </a:p>
                  </a:txBody>
                  <a:tcPr/>
                </a:tc>
                <a:tc>
                  <a:txBody>
                    <a:bodyPr/>
                    <a:lstStyle/>
                    <a:p>
                      <a:r>
                        <a:rPr lang="en-US" sz="1000"/>
                        <a:t>0.0 %</a:t>
                      </a:r>
                    </a:p>
                  </a:txBody>
                  <a:tcPr/>
                </a:tc>
                <a:extLst>
                  <a:ext uri="{0D108BD9-81ED-4DB2-BD59-A6C34878D82A}">
                    <a16:rowId xmlns:a16="http://schemas.microsoft.com/office/drawing/2014/main" val="139313272"/>
                  </a:ext>
                </a:extLst>
              </a:tr>
            </a:tbl>
          </a:graphicData>
        </a:graphic>
      </p:graphicFrame>
      <p:sp>
        <p:nvSpPr>
          <p:cNvPr id="4" name="Text Placeholder 3">
            <a:extLst>
              <a:ext uri="{FF2B5EF4-FFF2-40B4-BE49-F238E27FC236}">
                <a16:creationId xmlns:a16="http://schemas.microsoft.com/office/drawing/2014/main" id="{64C905D9-9FA3-4EEF-BCC0-DF07BFAB7D5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775591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65E9F-0C67-47B8-92CD-3E58FDAC6A9E}"/>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FC2E19FE-4E96-4201-8871-869E1F26A506}"/>
              </a:ext>
            </a:extLst>
          </p:cNvPr>
          <p:cNvGraphicFramePr>
            <a:graphicFrameLocks noGrp="1"/>
          </p:cNvGraphicFramePr>
          <p:nvPr>
            <p:ph type="chart" sz="quarter" idx="13"/>
            <p:extLst>
              <p:ext uri="{D42A27DB-BD31-4B8C-83A1-F6EECF244321}">
                <p14:modId xmlns:p14="http://schemas.microsoft.com/office/powerpoint/2010/main" val="3371962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96EDD9-D609-479D-8910-EC33A731A4BD}"/>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0F505046-DAED-4F39-9973-8904C10B14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7159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0B6F5-DCAD-48D2-BEC0-6D86BE62E106}"/>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BA89944-7CD2-4F71-904E-08AF2F8D71C1}"/>
              </a:ext>
            </a:extLst>
          </p:cNvPr>
          <p:cNvGraphicFramePr>
            <a:graphicFrameLocks noGrp="1"/>
          </p:cNvGraphicFramePr>
          <p:nvPr>
            <p:ph type="chart" sz="quarter" idx="13"/>
            <p:extLst>
              <p:ext uri="{D42A27DB-BD31-4B8C-83A1-F6EECF244321}">
                <p14:modId xmlns:p14="http://schemas.microsoft.com/office/powerpoint/2010/main" val="308182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FF060-1624-417A-95CD-10EC1033832A}"/>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645E7824-3721-4B9E-887A-7C2996DB87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6542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83400-E4F2-422C-86C0-E32C4D0A474B}"/>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E6A17F3D-B3C0-4C3C-8B37-494E2EA51599}"/>
              </a:ext>
            </a:extLst>
          </p:cNvPr>
          <p:cNvGraphicFramePr>
            <a:graphicFrameLocks noGrp="1"/>
          </p:cNvGraphicFramePr>
          <p:nvPr>
            <p:ph type="chart" sz="quarter" idx="13"/>
            <p:extLst>
              <p:ext uri="{D42A27DB-BD31-4B8C-83A1-F6EECF244321}">
                <p14:modId xmlns:p14="http://schemas.microsoft.com/office/powerpoint/2010/main" val="4027407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33B28C-C6E0-450A-A858-702EDDFF8F86}"/>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9673C74B-4578-427E-AB2C-8F68A05C5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7341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C4FAD-4E65-4D9D-88E3-AF88DD46B7CA}"/>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65357269-D6CD-4CA6-9CD6-F0CA44E36635}"/>
              </a:ext>
            </a:extLst>
          </p:cNvPr>
          <p:cNvGraphicFramePr>
            <a:graphicFrameLocks noGrp="1"/>
          </p:cNvGraphicFramePr>
          <p:nvPr>
            <p:ph type="tbl" sz="quarter" idx="13"/>
            <p:extLst>
              <p:ext uri="{D42A27DB-BD31-4B8C-83A1-F6EECF244321}">
                <p14:modId xmlns:p14="http://schemas.microsoft.com/office/powerpoint/2010/main" val="2550965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0251975"/>
                    </a:ext>
                  </a:extLst>
                </a:gridCol>
                <a:gridCol w="658368">
                  <a:extLst>
                    <a:ext uri="{9D8B030D-6E8A-4147-A177-3AD203B41FA5}">
                      <a16:colId xmlns:a16="http://schemas.microsoft.com/office/drawing/2014/main" val="2765188844"/>
                    </a:ext>
                  </a:extLst>
                </a:gridCol>
                <a:gridCol w="658368">
                  <a:extLst>
                    <a:ext uri="{9D8B030D-6E8A-4147-A177-3AD203B41FA5}">
                      <a16:colId xmlns:a16="http://schemas.microsoft.com/office/drawing/2014/main" val="3678208618"/>
                    </a:ext>
                  </a:extLst>
                </a:gridCol>
                <a:gridCol w="658368">
                  <a:extLst>
                    <a:ext uri="{9D8B030D-6E8A-4147-A177-3AD203B41FA5}">
                      <a16:colId xmlns:a16="http://schemas.microsoft.com/office/drawing/2014/main" val="4094770273"/>
                    </a:ext>
                  </a:extLst>
                </a:gridCol>
                <a:gridCol w="658368">
                  <a:extLst>
                    <a:ext uri="{9D8B030D-6E8A-4147-A177-3AD203B41FA5}">
                      <a16:colId xmlns:a16="http://schemas.microsoft.com/office/drawing/2014/main" val="3577235484"/>
                    </a:ext>
                  </a:extLst>
                </a:gridCol>
                <a:gridCol w="658368">
                  <a:extLst>
                    <a:ext uri="{9D8B030D-6E8A-4147-A177-3AD203B41FA5}">
                      <a16:colId xmlns:a16="http://schemas.microsoft.com/office/drawing/2014/main" val="3413334904"/>
                    </a:ext>
                  </a:extLst>
                </a:gridCol>
                <a:gridCol w="658368">
                  <a:extLst>
                    <a:ext uri="{9D8B030D-6E8A-4147-A177-3AD203B41FA5}">
                      <a16:colId xmlns:a16="http://schemas.microsoft.com/office/drawing/2014/main" val="3569516498"/>
                    </a:ext>
                  </a:extLst>
                </a:gridCol>
                <a:gridCol w="658368">
                  <a:extLst>
                    <a:ext uri="{9D8B030D-6E8A-4147-A177-3AD203B41FA5}">
                      <a16:colId xmlns:a16="http://schemas.microsoft.com/office/drawing/2014/main" val="358619525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667625208"/>
                  </a:ext>
                </a:extLst>
              </a:tr>
              <a:tr h="370840">
                <a:tc>
                  <a:txBody>
                    <a:bodyPr/>
                    <a:lstStyle/>
                    <a:p>
                      <a:r>
                        <a:rPr lang="en-US" sz="1000" b="1"/>
                        <a:t>Tokio Marine America - 2019-09-09 21:00:01</a:t>
                      </a:r>
                      <a:r>
                        <a:rPr lang="en-US" sz="1000"/>
                        <a:t>
 Medalit T. was selected to represent #TeamTMA in Tokio Marine's 20th mangrove planting project in Malaysia. She was one of only 25 employees worldwide invited to the tree planting mission. http://bit.ly/2m7sQmT  #ToBeAGoodCompany</a:t>
                      </a:r>
                    </a:p>
                  </a:txBody>
                  <a:tcPr/>
                </a:tc>
                <a:tc>
                  <a:txBody>
                    <a:bodyPr/>
                    <a:lstStyle/>
                    <a:p>
                      <a:r>
                        <a:rPr lang="en-US" sz="1000"/>
                        <a:t>17</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tc>
                  <a:txBody>
                    <a:bodyPr/>
                    <a:lstStyle/>
                    <a:p>
                      <a:r>
                        <a:rPr lang="en-US" sz="1000"/>
                        <a:t>5.5195 %</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2759905662"/>
                  </a:ext>
                </a:extLst>
              </a:tr>
              <a:tr h="370840">
                <a:tc>
                  <a:txBody>
                    <a:bodyPr/>
                    <a:lstStyle/>
                    <a:p>
                      <a:r>
                        <a:rPr lang="en-US" sz="1000" b="1"/>
                        <a:t>Tokio Marine America - 2019-09-27 16:00:02</a:t>
                      </a:r>
                      <a:r>
                        <a:rPr lang="en-US" sz="1000"/>
                        <a:t>
 If you're looking for fresh seafood, we're sure an Alaskan cruise is your best bet. Jun O., we're so jealous of your crab legs! Thank you for your #TeamTMA vacation photo submission!</a:t>
                      </a:r>
                    </a:p>
                  </a:txBody>
                  <a:tcPr/>
                </a:tc>
                <a:tc>
                  <a:txBody>
                    <a:bodyPr/>
                    <a:lstStyle/>
                    <a:p>
                      <a:r>
                        <a:rPr lang="en-US" sz="1000"/>
                        <a:t>15</a:t>
                      </a:r>
                    </a:p>
                  </a:txBody>
                  <a:tcPr/>
                </a:tc>
                <a:tc>
                  <a:txBody>
                    <a:bodyPr/>
                    <a:lstStyle/>
                    <a:p>
                      <a:r>
                        <a:rPr lang="en-US" sz="1000"/>
                        <a:t>13</a:t>
                      </a:r>
                    </a:p>
                  </a:txBody>
                  <a:tcPr/>
                </a:tc>
                <a:tc>
                  <a:txBody>
                    <a:bodyPr/>
                    <a:lstStyle/>
                    <a:p>
                      <a:r>
                        <a:rPr lang="en-US" sz="1000"/>
                        <a:t>0</a:t>
                      </a:r>
                    </a:p>
                  </a:txBody>
                  <a:tcPr/>
                </a:tc>
                <a:tc>
                  <a:txBody>
                    <a:bodyPr/>
                    <a:lstStyle/>
                    <a:p>
                      <a:r>
                        <a:rPr lang="en-US" sz="1000"/>
                        <a:t>2</a:t>
                      </a:r>
                    </a:p>
                  </a:txBody>
                  <a:tcPr/>
                </a:tc>
                <a:tc>
                  <a:txBody>
                    <a:bodyPr/>
                    <a:lstStyle/>
                    <a:p>
                      <a:r>
                        <a:rPr lang="en-US" sz="1000"/>
                        <a:t>4.8544 %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30546033"/>
                  </a:ext>
                </a:extLst>
              </a:tr>
              <a:tr h="370840">
                <a:tc>
                  <a:txBody>
                    <a:bodyPr/>
                    <a:lstStyle/>
                    <a:p>
                      <a:r>
                        <a:rPr lang="en-US" sz="1000" b="1"/>
                        <a:t>Tokio Marine America - 2019-09-11 16:05:00</a:t>
                      </a:r>
                      <a:r>
                        <a:rPr lang="en-US" sz="1000"/>
                        <a:t>
 Are you looking to take the next step in your career? We're looking for a candidate with 5+ years of insurance experience to  #ApplyToday for our Insurance-Account Executive Officer position in Chicago, IL: http://bit.ly/2k8SgQw
 #InsuranceCareers</a:t>
                      </a:r>
                    </a:p>
                  </a:txBody>
                  <a:tcPr/>
                </a:tc>
                <a:tc>
                  <a:txBody>
                    <a:bodyPr/>
                    <a:lstStyle/>
                    <a:p>
                      <a:r>
                        <a:rPr lang="en-US" sz="1000"/>
                        <a:t>12</a:t>
                      </a:r>
                    </a:p>
                  </a:txBody>
                  <a:tcPr/>
                </a:tc>
                <a:tc>
                  <a:txBody>
                    <a:bodyPr/>
                    <a:lstStyle/>
                    <a:p>
                      <a:r>
                        <a:rPr lang="en-US" sz="1000"/>
                        <a:t>7</a:t>
                      </a:r>
                    </a:p>
                  </a:txBody>
                  <a:tcPr/>
                </a:tc>
                <a:tc>
                  <a:txBody>
                    <a:bodyPr/>
                    <a:lstStyle/>
                    <a:p>
                      <a:r>
                        <a:rPr lang="en-US" sz="1000"/>
                        <a:t>4</a:t>
                      </a:r>
                    </a:p>
                  </a:txBody>
                  <a:tcPr/>
                </a:tc>
                <a:tc>
                  <a:txBody>
                    <a:bodyPr/>
                    <a:lstStyle/>
                    <a:p>
                      <a:r>
                        <a:rPr lang="en-US" sz="1000"/>
                        <a:t>1</a:t>
                      </a:r>
                    </a:p>
                  </a:txBody>
                  <a:tcPr/>
                </a:tc>
                <a:tc>
                  <a:txBody>
                    <a:bodyPr/>
                    <a:lstStyle/>
                    <a:p>
                      <a:r>
                        <a:rPr lang="en-US" sz="1000"/>
                        <a:t>3.8961 %</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3302342585"/>
                  </a:ext>
                </a:extLst>
              </a:tr>
            </a:tbl>
          </a:graphicData>
        </a:graphic>
      </p:graphicFrame>
      <p:sp>
        <p:nvSpPr>
          <p:cNvPr id="4" name="Text Placeholder 3">
            <a:extLst>
              <a:ext uri="{FF2B5EF4-FFF2-40B4-BE49-F238E27FC236}">
                <a16:creationId xmlns:a16="http://schemas.microsoft.com/office/drawing/2014/main" id="{718C728B-7648-423A-B5AF-6DAEF5D1C85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125047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07F00-E030-426F-93B0-3A0CDD906BD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691C1F2-5DD4-4DFA-B19C-9C72AE1AD15B}"/>
              </a:ext>
            </a:extLst>
          </p:cNvPr>
          <p:cNvGraphicFramePr>
            <a:graphicFrameLocks noGrp="1"/>
          </p:cNvGraphicFramePr>
          <p:nvPr>
            <p:ph type="tbl" sz="quarter" idx="13"/>
            <p:extLst>
              <p:ext uri="{D42A27DB-BD31-4B8C-83A1-F6EECF244321}">
                <p14:modId xmlns:p14="http://schemas.microsoft.com/office/powerpoint/2010/main" val="975397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55088064"/>
                    </a:ext>
                  </a:extLst>
                </a:gridCol>
                <a:gridCol w="493776">
                  <a:extLst>
                    <a:ext uri="{9D8B030D-6E8A-4147-A177-3AD203B41FA5}">
                      <a16:colId xmlns:a16="http://schemas.microsoft.com/office/drawing/2014/main" val="1106643074"/>
                    </a:ext>
                  </a:extLst>
                </a:gridCol>
                <a:gridCol w="493776">
                  <a:extLst>
                    <a:ext uri="{9D8B030D-6E8A-4147-A177-3AD203B41FA5}">
                      <a16:colId xmlns:a16="http://schemas.microsoft.com/office/drawing/2014/main" val="1175632224"/>
                    </a:ext>
                  </a:extLst>
                </a:gridCol>
                <a:gridCol w="493776">
                  <a:extLst>
                    <a:ext uri="{9D8B030D-6E8A-4147-A177-3AD203B41FA5}">
                      <a16:colId xmlns:a16="http://schemas.microsoft.com/office/drawing/2014/main" val="4039883135"/>
                    </a:ext>
                  </a:extLst>
                </a:gridCol>
                <a:gridCol w="493776">
                  <a:extLst>
                    <a:ext uri="{9D8B030D-6E8A-4147-A177-3AD203B41FA5}">
                      <a16:colId xmlns:a16="http://schemas.microsoft.com/office/drawing/2014/main" val="709257114"/>
                    </a:ext>
                  </a:extLst>
                </a:gridCol>
                <a:gridCol w="493776">
                  <a:extLst>
                    <a:ext uri="{9D8B030D-6E8A-4147-A177-3AD203B41FA5}">
                      <a16:colId xmlns:a16="http://schemas.microsoft.com/office/drawing/2014/main" val="1479365281"/>
                    </a:ext>
                  </a:extLst>
                </a:gridCol>
                <a:gridCol w="493776">
                  <a:extLst>
                    <a:ext uri="{9D8B030D-6E8A-4147-A177-3AD203B41FA5}">
                      <a16:colId xmlns:a16="http://schemas.microsoft.com/office/drawing/2014/main" val="1248849071"/>
                    </a:ext>
                  </a:extLst>
                </a:gridCol>
                <a:gridCol w="493776">
                  <a:extLst>
                    <a:ext uri="{9D8B030D-6E8A-4147-A177-3AD203B41FA5}">
                      <a16:colId xmlns:a16="http://schemas.microsoft.com/office/drawing/2014/main" val="1915127036"/>
                    </a:ext>
                  </a:extLst>
                </a:gridCol>
                <a:gridCol w="493776">
                  <a:extLst>
                    <a:ext uri="{9D8B030D-6E8A-4147-A177-3AD203B41FA5}">
                      <a16:colId xmlns:a16="http://schemas.microsoft.com/office/drawing/2014/main" val="729441898"/>
                    </a:ext>
                  </a:extLst>
                </a:gridCol>
                <a:gridCol w="493776">
                  <a:extLst>
                    <a:ext uri="{9D8B030D-6E8A-4147-A177-3AD203B41FA5}">
                      <a16:colId xmlns:a16="http://schemas.microsoft.com/office/drawing/2014/main" val="813634143"/>
                    </a:ext>
                  </a:extLst>
                </a:gridCol>
                <a:gridCol w="493776">
                  <a:extLst>
                    <a:ext uri="{9D8B030D-6E8A-4147-A177-3AD203B41FA5}">
                      <a16:colId xmlns:a16="http://schemas.microsoft.com/office/drawing/2014/main" val="1747834118"/>
                    </a:ext>
                  </a:extLst>
                </a:gridCol>
                <a:gridCol w="493776">
                  <a:extLst>
                    <a:ext uri="{9D8B030D-6E8A-4147-A177-3AD203B41FA5}">
                      <a16:colId xmlns:a16="http://schemas.microsoft.com/office/drawing/2014/main" val="1147535589"/>
                    </a:ext>
                  </a:extLst>
                </a:gridCol>
                <a:gridCol w="493776">
                  <a:extLst>
                    <a:ext uri="{9D8B030D-6E8A-4147-A177-3AD203B41FA5}">
                      <a16:colId xmlns:a16="http://schemas.microsoft.com/office/drawing/2014/main" val="3603059611"/>
                    </a:ext>
                  </a:extLst>
                </a:gridCol>
                <a:gridCol w="493776">
                  <a:extLst>
                    <a:ext uri="{9D8B030D-6E8A-4147-A177-3AD203B41FA5}">
                      <a16:colId xmlns:a16="http://schemas.microsoft.com/office/drawing/2014/main" val="40089817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0462020"/>
                  </a:ext>
                </a:extLst>
              </a:tr>
              <a:tr h="370840">
                <a:tc>
                  <a:txBody>
                    <a:bodyPr/>
                    <a:lstStyle/>
                    <a:p>
                      <a:r>
                        <a:rPr lang="en-US" sz="1000"/>
                        <a:t>TMAmerica</a:t>
                      </a:r>
                    </a:p>
                  </a:txBody>
                  <a:tcPr/>
                </a:tc>
                <a:tc>
                  <a:txBody>
                    <a:bodyPr/>
                    <a:lstStyle/>
                    <a:p>
                      <a:r>
                        <a:rPr lang="en-US" sz="1000"/>
                        <a:t>148</a:t>
                      </a:r>
                    </a:p>
                  </a:txBody>
                  <a:tcPr/>
                </a:tc>
                <a:tc>
                  <a:txBody>
                    <a:bodyPr/>
                    <a:lstStyle/>
                    <a:p>
                      <a:r>
                        <a:rPr lang="en-US" sz="1000"/>
                        <a:t>1</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12</a:t>
                      </a:r>
                    </a:p>
                  </a:txBody>
                  <a:tcPr/>
                </a:tc>
                <a:tc>
                  <a:txBody>
                    <a:bodyPr/>
                    <a:lstStyle/>
                    <a:p>
                      <a:r>
                        <a:rPr lang="en-US" sz="1000"/>
                        <a:t>44</a:t>
                      </a:r>
                    </a:p>
                  </a:txBody>
                  <a:tcPr/>
                </a:tc>
                <a:tc>
                  <a:txBody>
                    <a:bodyPr/>
                    <a:lstStyle/>
                    <a:p>
                      <a:r>
                        <a:rPr lang="en-US" sz="1000"/>
                        <a:t>0</a:t>
                      </a:r>
                    </a:p>
                  </a:txBody>
                  <a:tcPr/>
                </a:tc>
                <a:tc>
                  <a:txBody>
                    <a:bodyPr/>
                    <a:lstStyle/>
                    <a:p>
                      <a:r>
                        <a:rPr lang="en-US" sz="1000"/>
                        <a:t>1</a:t>
                      </a:r>
                    </a:p>
                  </a:txBody>
                  <a:tcPr/>
                </a:tc>
                <a:tc>
                  <a:txBody>
                    <a:bodyPr/>
                    <a:lstStyle/>
                    <a:p>
                      <a:r>
                        <a:rPr lang="en-US" sz="1000"/>
                        <a:t>3.4632 %</a:t>
                      </a:r>
                    </a:p>
                  </a:txBody>
                  <a:tcPr/>
                </a:tc>
                <a:tc>
                  <a:txBody>
                    <a:bodyPr/>
                    <a:lstStyle/>
                    <a:p>
                      <a:r>
                        <a:rPr lang="en-US" sz="1000"/>
                        <a:t>0.0 %</a:t>
                      </a:r>
                    </a:p>
                  </a:txBody>
                  <a:tcPr/>
                </a:tc>
                <a:extLst>
                  <a:ext uri="{0D108BD9-81ED-4DB2-BD59-A6C34878D82A}">
                    <a16:rowId xmlns:a16="http://schemas.microsoft.com/office/drawing/2014/main" val="4100116087"/>
                  </a:ext>
                </a:extLst>
              </a:tr>
            </a:tbl>
          </a:graphicData>
        </a:graphic>
      </p:graphicFrame>
      <p:sp>
        <p:nvSpPr>
          <p:cNvPr id="4" name="Text Placeholder 3">
            <a:extLst>
              <a:ext uri="{FF2B5EF4-FFF2-40B4-BE49-F238E27FC236}">
                <a16:creationId xmlns:a16="http://schemas.microsoft.com/office/drawing/2014/main" id="{C5C604A6-9054-4125-A9E4-6413D89F9408}"/>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21365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3F585-2CC2-4600-9895-0739F1A21195}"/>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6281A09F-03AF-4E20-8D07-303645C9C606}"/>
              </a:ext>
            </a:extLst>
          </p:cNvPr>
          <p:cNvGraphicFramePr>
            <a:graphicFrameLocks noGrp="1"/>
          </p:cNvGraphicFramePr>
          <p:nvPr>
            <p:ph type="chart" sz="quarter" idx="13"/>
            <p:extLst>
              <p:ext uri="{D42A27DB-BD31-4B8C-83A1-F6EECF244321}">
                <p14:modId xmlns:p14="http://schemas.microsoft.com/office/powerpoint/2010/main" val="2838085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87F322-A0FE-47BA-8215-5B2B35ADEF1D}"/>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01D8F8F5-7793-4D94-83BA-2D7E427474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1278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904CC-7963-4157-BFFA-13EDA99CDE45}"/>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FF4998C-0FA4-4149-82BC-D4F0A7934DB0}"/>
              </a:ext>
            </a:extLst>
          </p:cNvPr>
          <p:cNvGraphicFramePr>
            <a:graphicFrameLocks noGrp="1"/>
          </p:cNvGraphicFramePr>
          <p:nvPr>
            <p:ph type="chart" sz="quarter" idx="13"/>
            <p:extLst>
              <p:ext uri="{D42A27DB-BD31-4B8C-83A1-F6EECF244321}">
                <p14:modId xmlns:p14="http://schemas.microsoft.com/office/powerpoint/2010/main" val="1282413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7CA1C9-CAB9-4FEA-AA54-23B46937CE08}"/>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C011D70E-F2CB-4FAA-88E1-F8E9B6139D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513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870FF-1ACE-434E-AA3C-48AB39A1F9C5}"/>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0CD03A54-1D82-455F-92C0-F947ED8EDB3F}"/>
              </a:ext>
            </a:extLst>
          </p:cNvPr>
          <p:cNvGraphicFramePr>
            <a:graphicFrameLocks noGrp="1"/>
          </p:cNvGraphicFramePr>
          <p:nvPr>
            <p:ph type="tbl" sz="quarter" idx="13"/>
            <p:extLst>
              <p:ext uri="{D42A27DB-BD31-4B8C-83A1-F6EECF244321}">
                <p14:modId xmlns:p14="http://schemas.microsoft.com/office/powerpoint/2010/main" val="50663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50842549"/>
                    </a:ext>
                  </a:extLst>
                </a:gridCol>
                <a:gridCol w="411480">
                  <a:extLst>
                    <a:ext uri="{9D8B030D-6E8A-4147-A177-3AD203B41FA5}">
                      <a16:colId xmlns:a16="http://schemas.microsoft.com/office/drawing/2014/main" val="1999351332"/>
                    </a:ext>
                  </a:extLst>
                </a:gridCol>
                <a:gridCol w="822960">
                  <a:extLst>
                    <a:ext uri="{9D8B030D-6E8A-4147-A177-3AD203B41FA5}">
                      <a16:colId xmlns:a16="http://schemas.microsoft.com/office/drawing/2014/main" val="3310867800"/>
                    </a:ext>
                  </a:extLst>
                </a:gridCol>
                <a:gridCol w="822960">
                  <a:extLst>
                    <a:ext uri="{9D8B030D-6E8A-4147-A177-3AD203B41FA5}">
                      <a16:colId xmlns:a16="http://schemas.microsoft.com/office/drawing/2014/main" val="3196835371"/>
                    </a:ext>
                  </a:extLst>
                </a:gridCol>
                <a:gridCol w="822960">
                  <a:extLst>
                    <a:ext uri="{9D8B030D-6E8A-4147-A177-3AD203B41FA5}">
                      <a16:colId xmlns:a16="http://schemas.microsoft.com/office/drawing/2014/main" val="2507696618"/>
                    </a:ext>
                  </a:extLst>
                </a:gridCol>
                <a:gridCol w="822960">
                  <a:extLst>
                    <a:ext uri="{9D8B030D-6E8A-4147-A177-3AD203B41FA5}">
                      <a16:colId xmlns:a16="http://schemas.microsoft.com/office/drawing/2014/main" val="1938914570"/>
                    </a:ext>
                  </a:extLst>
                </a:gridCol>
                <a:gridCol w="822960">
                  <a:extLst>
                    <a:ext uri="{9D8B030D-6E8A-4147-A177-3AD203B41FA5}">
                      <a16:colId xmlns:a16="http://schemas.microsoft.com/office/drawing/2014/main" val="333263564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52865617"/>
                  </a:ext>
                </a:extLst>
              </a:tr>
              <a:tr h="370840">
                <a:tc>
                  <a:txBody>
                    <a:bodyPr/>
                    <a:lstStyle/>
                    <a:p>
                      <a:r>
                        <a:rPr lang="en-US" sz="1000" b="1"/>
                        <a:t>@TokioMAmerica - 2019-09-30 17:38:00</a:t>
                      </a:r>
                      <a:r>
                        <a:rPr lang="en-US" sz="1000"/>
                        <a:t>
 Tokio Marie America is proud to be listed as one of the Best Places to Work in #Insurance for the 4th consecutive year! Thank you to our employees for continuing to make TMA a great place to work. https://t.co/gu5quu1cwz</a:t>
                      </a:r>
                    </a:p>
                  </a:txBody>
                  <a:tcPr/>
                </a:tc>
                <a:tc>
                  <a:txBody>
                    <a:bodyPr/>
                    <a:lstStyle/>
                    <a:p>
                      <a:r>
                        <a:rPr lang="en-US" sz="1000"/>
                        <a:t>10/03/2019 06:14:03</a:t>
                      </a:r>
                    </a:p>
                  </a:txBody>
                  <a:tcPr/>
                </a:tc>
                <a:tc>
                  <a:txBody>
                    <a:bodyPr/>
                    <a:lstStyle/>
                    <a:p>
                      <a:r>
                        <a:rPr lang="en-US" sz="1000"/>
                        <a:t>No</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8.7838 %</a:t>
                      </a:r>
                    </a:p>
                  </a:txBody>
                  <a:tcPr/>
                </a:tc>
                <a:extLst>
                  <a:ext uri="{0D108BD9-81ED-4DB2-BD59-A6C34878D82A}">
                    <a16:rowId xmlns:a16="http://schemas.microsoft.com/office/drawing/2014/main" val="361884815"/>
                  </a:ext>
                </a:extLst>
              </a:tr>
              <a:tr h="370840">
                <a:tc>
                  <a:txBody>
                    <a:bodyPr/>
                    <a:lstStyle/>
                    <a:p>
                      <a:r>
                        <a:rPr lang="en-US" sz="1000" b="1"/>
                        <a:t>@TokioMAmerica - 2019-09-16 20:00:14</a:t>
                      </a:r>
                      <a:r>
                        <a:rPr lang="en-US" sz="1000"/>
                        <a:t>
 #TeamTMA employees traveled all over the world this summer. With so many jaw-dropping views and heartwarming family photos, we had to share some travel pictures! Congrats to Danny L., his picture of Kirstenbosch National Botanical Garden in South Africa is our first selection! https://t.co/lF5dDBvwyx</a:t>
                      </a:r>
                    </a:p>
                  </a:txBody>
                  <a:tcPr/>
                </a:tc>
                <a:tc>
                  <a:txBody>
                    <a:bodyPr/>
                    <a:lstStyle/>
                    <a:p>
                      <a:r>
                        <a:rPr lang="en-US" sz="1000"/>
                        <a:t>09/18/2019 18:14:54</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4.7297 %</a:t>
                      </a:r>
                    </a:p>
                  </a:txBody>
                  <a:tcPr/>
                </a:tc>
                <a:extLst>
                  <a:ext uri="{0D108BD9-81ED-4DB2-BD59-A6C34878D82A}">
                    <a16:rowId xmlns:a16="http://schemas.microsoft.com/office/drawing/2014/main" val="1383034395"/>
                  </a:ext>
                </a:extLst>
              </a:tr>
              <a:tr h="370840">
                <a:tc>
                  <a:txBody>
                    <a:bodyPr/>
                    <a:lstStyle/>
                    <a:p>
                      <a:r>
                        <a:rPr lang="en-US" sz="1000" b="1"/>
                        <a:t>@TokioMAmerica - 2019-09-11 16:10:26</a:t>
                      </a:r>
                      <a:r>
                        <a:rPr lang="en-US" sz="1000"/>
                        <a:t>
 Are you looking to take the next step in your career? We're looking for a candidate with 5+ years of insurance experience to  #ApplyToday for our Insurance-Account Executive Officer position in Chicago, IL: https://t.co/FiXlCzZxUn #InsuranceCareers https://t.co/Xo9KAG9UQ3</a:t>
                      </a:r>
                    </a:p>
                  </a:txBody>
                  <a:tcPr/>
                </a:tc>
                <a:tc>
                  <a:txBody>
                    <a:bodyPr/>
                    <a:lstStyle/>
                    <a:p>
                      <a:r>
                        <a:rPr lang="en-US" sz="1000"/>
                        <a:t>09/17/2019 18:16:46</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4.1096 %</a:t>
                      </a:r>
                    </a:p>
                  </a:txBody>
                  <a:tcPr/>
                </a:tc>
                <a:extLst>
                  <a:ext uri="{0D108BD9-81ED-4DB2-BD59-A6C34878D82A}">
                    <a16:rowId xmlns:a16="http://schemas.microsoft.com/office/drawing/2014/main" val="3721659980"/>
                  </a:ext>
                </a:extLst>
              </a:tr>
            </a:tbl>
          </a:graphicData>
        </a:graphic>
      </p:graphicFrame>
      <p:sp>
        <p:nvSpPr>
          <p:cNvPr id="4" name="Text Placeholder 3">
            <a:extLst>
              <a:ext uri="{FF2B5EF4-FFF2-40B4-BE49-F238E27FC236}">
                <a16:creationId xmlns:a16="http://schemas.microsoft.com/office/drawing/2014/main" id="{336B775E-5153-4D2D-9B9C-50AEFF3DA45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778018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1FCB-2F9B-4E1B-A5E5-B5D7F27B4E2D}"/>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731EA56-87DD-4D47-807A-56EAA3DBA159}"/>
              </a:ext>
            </a:extLst>
          </p:cNvPr>
          <p:cNvGraphicFramePr>
            <a:graphicFrameLocks noGrp="1"/>
          </p:cNvGraphicFramePr>
          <p:nvPr>
            <p:ph type="tbl" sz="quarter" idx="13"/>
            <p:extLst>
              <p:ext uri="{D42A27DB-BD31-4B8C-83A1-F6EECF244321}">
                <p14:modId xmlns:p14="http://schemas.microsoft.com/office/powerpoint/2010/main" val="497830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4676477"/>
                    </a:ext>
                  </a:extLst>
                </a:gridCol>
                <a:gridCol w="1069848">
                  <a:extLst>
                    <a:ext uri="{9D8B030D-6E8A-4147-A177-3AD203B41FA5}">
                      <a16:colId xmlns:a16="http://schemas.microsoft.com/office/drawing/2014/main" val="3926535949"/>
                    </a:ext>
                  </a:extLst>
                </a:gridCol>
                <a:gridCol w="1069848">
                  <a:extLst>
                    <a:ext uri="{9D8B030D-6E8A-4147-A177-3AD203B41FA5}">
                      <a16:colId xmlns:a16="http://schemas.microsoft.com/office/drawing/2014/main" val="2192260474"/>
                    </a:ext>
                  </a:extLst>
                </a:gridCol>
                <a:gridCol w="1069848">
                  <a:extLst>
                    <a:ext uri="{9D8B030D-6E8A-4147-A177-3AD203B41FA5}">
                      <a16:colId xmlns:a16="http://schemas.microsoft.com/office/drawing/2014/main" val="3519481979"/>
                    </a:ext>
                  </a:extLst>
                </a:gridCol>
                <a:gridCol w="1069848">
                  <a:extLst>
                    <a:ext uri="{9D8B030D-6E8A-4147-A177-3AD203B41FA5}">
                      <a16:colId xmlns:a16="http://schemas.microsoft.com/office/drawing/2014/main" val="3155432404"/>
                    </a:ext>
                  </a:extLst>
                </a:gridCol>
                <a:gridCol w="1069848">
                  <a:extLst>
                    <a:ext uri="{9D8B030D-6E8A-4147-A177-3AD203B41FA5}">
                      <a16:colId xmlns:a16="http://schemas.microsoft.com/office/drawing/2014/main" val="2655999574"/>
                    </a:ext>
                  </a:extLst>
                </a:gridCol>
                <a:gridCol w="1069848">
                  <a:extLst>
                    <a:ext uri="{9D8B030D-6E8A-4147-A177-3AD203B41FA5}">
                      <a16:colId xmlns:a16="http://schemas.microsoft.com/office/drawing/2014/main" val="39897024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76852920"/>
                  </a:ext>
                </a:extLst>
              </a:tr>
              <a:tr h="370840">
                <a:tc>
                  <a:txBody>
                    <a:bodyPr/>
                    <a:lstStyle/>
                    <a:p>
                      <a:r>
                        <a:rPr lang="en-US" sz="1000"/>
                        <a:t>Tokio Marine America</a:t>
                      </a:r>
                    </a:p>
                  </a:txBody>
                  <a:tcPr/>
                </a:tc>
                <a:tc>
                  <a:txBody>
                    <a:bodyPr/>
                    <a:lstStyle/>
                    <a:p>
                      <a:r>
                        <a:rPr lang="en-US" sz="1000"/>
                        <a:t>12362</a:t>
                      </a:r>
                    </a:p>
                  </a:txBody>
                  <a:tcPr/>
                </a:tc>
                <a:tc>
                  <a:txBody>
                    <a:bodyPr/>
                    <a:lstStyle/>
                    <a:p>
                      <a:r>
                        <a:rPr lang="en-US" sz="1000"/>
                        <a:t>564</a:t>
                      </a:r>
                    </a:p>
                  </a:txBody>
                  <a:tcPr/>
                </a:tc>
                <a:tc>
                  <a:txBody>
                    <a:bodyPr/>
                    <a:lstStyle/>
                    <a:p>
                      <a:r>
                        <a:rPr lang="en-US" sz="1000"/>
                        <a:t>21</a:t>
                      </a:r>
                    </a:p>
                  </a:txBody>
                  <a:tcPr/>
                </a:tc>
                <a:tc>
                  <a:txBody>
                    <a:bodyPr/>
                    <a:lstStyle/>
                    <a:p>
                      <a:r>
                        <a:rPr lang="en-US" sz="1000"/>
                        <a:t>685</a:t>
                      </a:r>
                    </a:p>
                  </a:txBody>
                  <a:tcPr/>
                </a:tc>
                <a:tc>
                  <a:txBody>
                    <a:bodyPr/>
                    <a:lstStyle/>
                    <a:p>
                      <a:r>
                        <a:rPr lang="en-US" sz="1000"/>
                        <a:t>9</a:t>
                      </a:r>
                    </a:p>
                  </a:txBody>
                  <a:tcPr/>
                </a:tc>
                <a:tc>
                  <a:txBody>
                    <a:bodyPr/>
                    <a:lstStyle/>
                    <a:p>
                      <a:r>
                        <a:rPr lang="en-US" sz="1000"/>
                        <a:t>0.2736 %</a:t>
                      </a:r>
                    </a:p>
                  </a:txBody>
                  <a:tcPr/>
                </a:tc>
                <a:extLst>
                  <a:ext uri="{0D108BD9-81ED-4DB2-BD59-A6C34878D82A}">
                    <a16:rowId xmlns:a16="http://schemas.microsoft.com/office/drawing/2014/main" val="896736983"/>
                  </a:ext>
                </a:extLst>
              </a:tr>
            </a:tbl>
          </a:graphicData>
        </a:graphic>
      </p:graphicFrame>
      <p:sp>
        <p:nvSpPr>
          <p:cNvPr id="4" name="Text Placeholder 3">
            <a:extLst>
              <a:ext uri="{FF2B5EF4-FFF2-40B4-BE49-F238E27FC236}">
                <a16:creationId xmlns:a16="http://schemas.microsoft.com/office/drawing/2014/main" id="{154BA08F-2D82-4D7F-889E-366DC155572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862753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9D6BF-4FB1-440A-B309-7D93E35CFD6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ABF2E12F-E6C9-4F0E-9759-B6E67EA0691F}"/>
              </a:ext>
            </a:extLst>
          </p:cNvPr>
          <p:cNvGraphicFramePr>
            <a:graphicFrameLocks noGrp="1"/>
          </p:cNvGraphicFramePr>
          <p:nvPr>
            <p:ph type="chart" sz="quarter" idx="13"/>
            <p:extLst>
              <p:ext uri="{D42A27DB-BD31-4B8C-83A1-F6EECF244321}">
                <p14:modId xmlns:p14="http://schemas.microsoft.com/office/powerpoint/2010/main" val="3390942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D28111-D7B0-4995-BE0D-E1F911E5FAB1}"/>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142461BA-1BED-4399-966D-AEA44A92EC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5502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B1A86-73F7-4D9F-AFE4-E37857832BC4}"/>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3E137D5-4B37-43E9-B0B9-48549EFE1D6F}"/>
              </a:ext>
            </a:extLst>
          </p:cNvPr>
          <p:cNvGraphicFramePr>
            <a:graphicFrameLocks noGrp="1"/>
          </p:cNvGraphicFramePr>
          <p:nvPr>
            <p:ph type="chart" sz="quarter" idx="13"/>
            <p:extLst>
              <p:ext uri="{D42A27DB-BD31-4B8C-83A1-F6EECF244321}">
                <p14:modId xmlns:p14="http://schemas.microsoft.com/office/powerpoint/2010/main" val="4218101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3D98A-BD32-45A6-9BBC-EEFB3EB8E8A7}"/>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B5E0B10D-9E8B-4F10-8495-39C600E59B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616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4BCF-88C2-4233-BA96-B54EC00F67A4}"/>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6DB7CF8B-ACAD-440F-B6E2-002F70B27996}"/>
              </a:ext>
            </a:extLst>
          </p:cNvPr>
          <p:cNvGraphicFramePr>
            <a:graphicFrameLocks noGrp="1"/>
          </p:cNvGraphicFramePr>
          <p:nvPr>
            <p:ph type="tbl" sz="quarter" idx="13"/>
            <p:extLst>
              <p:ext uri="{D42A27DB-BD31-4B8C-83A1-F6EECF244321}">
                <p14:modId xmlns:p14="http://schemas.microsoft.com/office/powerpoint/2010/main" val="2036316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28222928"/>
                    </a:ext>
                  </a:extLst>
                </a:gridCol>
                <a:gridCol w="905256">
                  <a:extLst>
                    <a:ext uri="{9D8B030D-6E8A-4147-A177-3AD203B41FA5}">
                      <a16:colId xmlns:a16="http://schemas.microsoft.com/office/drawing/2014/main" val="3158616874"/>
                    </a:ext>
                  </a:extLst>
                </a:gridCol>
                <a:gridCol w="822960">
                  <a:extLst>
                    <a:ext uri="{9D8B030D-6E8A-4147-A177-3AD203B41FA5}">
                      <a16:colId xmlns:a16="http://schemas.microsoft.com/office/drawing/2014/main" val="280171077"/>
                    </a:ext>
                  </a:extLst>
                </a:gridCol>
                <a:gridCol w="987552">
                  <a:extLst>
                    <a:ext uri="{9D8B030D-6E8A-4147-A177-3AD203B41FA5}">
                      <a16:colId xmlns:a16="http://schemas.microsoft.com/office/drawing/2014/main" val="1889755454"/>
                    </a:ext>
                  </a:extLst>
                </a:gridCol>
                <a:gridCol w="987552">
                  <a:extLst>
                    <a:ext uri="{9D8B030D-6E8A-4147-A177-3AD203B41FA5}">
                      <a16:colId xmlns:a16="http://schemas.microsoft.com/office/drawing/2014/main" val="3469983397"/>
                    </a:ext>
                  </a:extLst>
                </a:gridCol>
                <a:gridCol w="987552">
                  <a:extLst>
                    <a:ext uri="{9D8B030D-6E8A-4147-A177-3AD203B41FA5}">
                      <a16:colId xmlns:a16="http://schemas.microsoft.com/office/drawing/2014/main" val="2138409845"/>
                    </a:ext>
                  </a:extLst>
                </a:gridCol>
                <a:gridCol w="987552">
                  <a:extLst>
                    <a:ext uri="{9D8B030D-6E8A-4147-A177-3AD203B41FA5}">
                      <a16:colId xmlns:a16="http://schemas.microsoft.com/office/drawing/2014/main" val="2406077077"/>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382104176"/>
                  </a:ext>
                </a:extLst>
              </a:tr>
              <a:tr h="370840">
                <a:tc>
                  <a:txBody>
                    <a:bodyPr/>
                    <a:lstStyle/>
                    <a:p>
                      <a:r>
                        <a:rPr lang="en-US" sz="1000" b="1"/>
                        <a:t>Tokio Marine America - 2019-09-24 19:05:14</a:t>
                      </a:r>
                      <a:r>
                        <a:rPr lang="en-US" sz="1000"/>
                        <a:t>
  Tokio Marie America is proud to be listed as one of the Best Places to Work in #Insurance for the 4th consecutive year! Thank you to our employees for continuing to make TMA a great place to work.</a:t>
                      </a:r>
                    </a:p>
                  </a:txBody>
                  <a:tcPr/>
                </a:tc>
                <a:tc>
                  <a:txBody>
                    <a:bodyPr/>
                    <a:lstStyle/>
                    <a:p>
                      <a:r>
                        <a:rPr lang="en-US" sz="1000"/>
                        <a:t>https://image-store.slidesharecdn.com/21c1465b-5bc2-49e6-87bc-22c83041836a-large.jpeg</a:t>
                      </a:r>
                    </a:p>
                  </a:txBody>
                  <a:tcPr/>
                </a:tc>
                <a:tc>
                  <a:txBody>
                    <a:bodyPr/>
                    <a:lstStyle/>
                    <a:p>
                      <a:r>
                        <a:rPr lang="en-US" sz="1000"/>
                        <a:t>10/09/2019 04:09:56</a:t>
                      </a:r>
                    </a:p>
                  </a:txBody>
                  <a:tcPr/>
                </a:tc>
                <a:tc>
                  <a:txBody>
                    <a:bodyPr/>
                    <a:lstStyle/>
                    <a:p>
                      <a:r>
                        <a:rPr lang="en-US" sz="1000"/>
                        <a:t>113</a:t>
                      </a:r>
                    </a:p>
                  </a:txBody>
                  <a:tcPr/>
                </a:tc>
                <a:tc>
                  <a:txBody>
                    <a:bodyPr/>
                    <a:lstStyle/>
                    <a:p>
                      <a:r>
                        <a:rPr lang="en-US" sz="1000"/>
                        <a:t>2</a:t>
                      </a:r>
                    </a:p>
                  </a:txBody>
                  <a:tcPr/>
                </a:tc>
                <a:tc>
                  <a:txBody>
                    <a:bodyPr/>
                    <a:lstStyle/>
                    <a:p>
                      <a:r>
                        <a:rPr lang="en-US" sz="1000"/>
                        <a:t>0.9436 %</a:t>
                      </a:r>
                    </a:p>
                  </a:txBody>
                  <a:tcPr/>
                </a:tc>
                <a:tc>
                  <a:txBody>
                    <a:bodyPr/>
                    <a:lstStyle/>
                    <a:p>
                      <a:r>
                        <a:rPr lang="en-US" sz="1000"/>
                        <a:t>Photo</a:t>
                      </a:r>
                    </a:p>
                  </a:txBody>
                  <a:tcPr/>
                </a:tc>
                <a:extLst>
                  <a:ext uri="{0D108BD9-81ED-4DB2-BD59-A6C34878D82A}">
                    <a16:rowId xmlns:a16="http://schemas.microsoft.com/office/drawing/2014/main" val="3669254494"/>
                  </a:ext>
                </a:extLst>
              </a:tr>
              <a:tr h="370840">
                <a:tc>
                  <a:txBody>
                    <a:bodyPr/>
                    <a:lstStyle/>
                    <a:p>
                      <a:r>
                        <a:rPr lang="en-US" sz="1000" b="1"/>
                        <a:t>Tokio Marine America - 2019-09-16 21:14:15</a:t>
                      </a:r>
                      <a:r>
                        <a:rPr lang="en-US" sz="1000"/>
                        <a:t>
  Cargo Insurance an important aspect of international trade. Read this blog post to find out why: http://bit.ly/2m75pKj </a:t>
                      </a:r>
                    </a:p>
                  </a:txBody>
                  <a:tcPr/>
                </a:tc>
                <a:tc>
                  <a:txBody>
                    <a:bodyPr/>
                    <a:lstStyle/>
                    <a:p>
                      <a:r>
                        <a:rPr lang="en-US" sz="1000"/>
                        <a:t>https://tmamerica.com/images/blog/Shipping-Containers.png</a:t>
                      </a:r>
                    </a:p>
                  </a:txBody>
                  <a:tcPr/>
                </a:tc>
                <a:tc>
                  <a:txBody>
                    <a:bodyPr/>
                    <a:lstStyle/>
                    <a:p>
                      <a:r>
                        <a:rPr lang="en-US" sz="1000"/>
                        <a:t>10/03/2019 04:11:24</a:t>
                      </a:r>
                    </a:p>
                  </a:txBody>
                  <a:tcPr/>
                </a:tc>
                <a:tc>
                  <a:txBody>
                    <a:bodyPr/>
                    <a:lstStyle/>
                    <a:p>
                      <a:r>
                        <a:rPr lang="en-US" sz="1000"/>
                        <a:t>78</a:t>
                      </a:r>
                    </a:p>
                  </a:txBody>
                  <a:tcPr/>
                </a:tc>
                <a:tc>
                  <a:txBody>
                    <a:bodyPr/>
                    <a:lstStyle/>
                    <a:p>
                      <a:r>
                        <a:rPr lang="en-US" sz="1000"/>
                        <a:t>1</a:t>
                      </a:r>
                    </a:p>
                  </a:txBody>
                  <a:tcPr/>
                </a:tc>
                <a:tc>
                  <a:txBody>
                    <a:bodyPr/>
                    <a:lstStyle/>
                    <a:p>
                      <a:r>
                        <a:rPr lang="en-US" sz="1000"/>
                        <a:t>0.6616 %</a:t>
                      </a:r>
                    </a:p>
                  </a:txBody>
                  <a:tcPr/>
                </a:tc>
                <a:tc>
                  <a:txBody>
                    <a:bodyPr/>
                    <a:lstStyle/>
                    <a:p>
                      <a:r>
                        <a:rPr lang="en-US" sz="1000"/>
                        <a:t>Link</a:t>
                      </a:r>
                    </a:p>
                  </a:txBody>
                  <a:tcPr/>
                </a:tc>
                <a:extLst>
                  <a:ext uri="{0D108BD9-81ED-4DB2-BD59-A6C34878D82A}">
                    <a16:rowId xmlns:a16="http://schemas.microsoft.com/office/drawing/2014/main" val="2866417639"/>
                  </a:ext>
                </a:extLst>
              </a:tr>
              <a:tr h="370840">
                <a:tc>
                  <a:txBody>
                    <a:bodyPr/>
                    <a:lstStyle/>
                    <a:p>
                      <a:r>
                        <a:rPr lang="en-US" sz="1000" b="1"/>
                        <a:t>Tokio Marine America - 2019-09-12 13:22:10</a:t>
                      </a:r>
                      <a:r>
                        <a:rPr lang="en-US" sz="1000"/>
                        <a:t>
  TMA and our sister company Philadelphia Insurance Companies attended the Independent Insurance Agents &amp; Brokers of AZ and Independent Insurance Agents &amp; Brokers of Oregon conventions last month. Thanks to all the agents and brokers who took time to meet with us!</a:t>
                      </a:r>
                    </a:p>
                  </a:txBody>
                  <a:tcPr/>
                </a:tc>
                <a:tc>
                  <a:txBody>
                    <a:bodyPr/>
                    <a:lstStyle/>
                    <a:p>
                      <a:r>
                        <a:rPr lang="en-US" sz="1000"/>
                        <a:t>https://media.licdn.com/dms/image/C4D22AQHVPMxZE-N7lA/feedshare-shrink_2048_1536/0?e=1573689600&amp;v=beta&amp;t=TUwHvs1gQoFA2AS5zKTiOWfIWbJRxdFSb73nQVN6UJA</a:t>
                      </a:r>
                    </a:p>
                  </a:txBody>
                  <a:tcPr/>
                </a:tc>
                <a:tc>
                  <a:txBody>
                    <a:bodyPr/>
                    <a:lstStyle/>
                    <a:p>
                      <a:r>
                        <a:rPr lang="en-US" sz="1000"/>
                        <a:t>10/10/2019 04:11:21</a:t>
                      </a:r>
                    </a:p>
                  </a:txBody>
                  <a:tcPr/>
                </a:tc>
                <a:tc>
                  <a:txBody>
                    <a:bodyPr/>
                    <a:lstStyle/>
                    <a:p>
                      <a:r>
                        <a:rPr lang="en-US" sz="1000"/>
                        <a:t>64</a:t>
                      </a:r>
                    </a:p>
                  </a:txBody>
                  <a:tcPr/>
                </a:tc>
                <a:tc>
                  <a:txBody>
                    <a:bodyPr/>
                    <a:lstStyle/>
                    <a:p>
                      <a:r>
                        <a:rPr lang="en-US" sz="1000"/>
                        <a:t>0</a:t>
                      </a:r>
                    </a:p>
                  </a:txBody>
                  <a:tcPr/>
                </a:tc>
                <a:tc>
                  <a:txBody>
                    <a:bodyPr/>
                    <a:lstStyle/>
                    <a:p>
                      <a:r>
                        <a:rPr lang="en-US" sz="1000"/>
                        <a:t>0.5379 %</a:t>
                      </a:r>
                    </a:p>
                  </a:txBody>
                  <a:tcPr/>
                </a:tc>
                <a:tc>
                  <a:txBody>
                    <a:bodyPr/>
                    <a:lstStyle/>
                    <a:p>
                      <a:r>
                        <a:rPr lang="en-US" sz="1000"/>
                        <a:t>Photo</a:t>
                      </a:r>
                    </a:p>
                  </a:txBody>
                  <a:tcPr/>
                </a:tc>
                <a:extLst>
                  <a:ext uri="{0D108BD9-81ED-4DB2-BD59-A6C34878D82A}">
                    <a16:rowId xmlns:a16="http://schemas.microsoft.com/office/drawing/2014/main" val="618518761"/>
                  </a:ext>
                </a:extLst>
              </a:tr>
            </a:tbl>
          </a:graphicData>
        </a:graphic>
      </p:graphicFrame>
      <p:sp>
        <p:nvSpPr>
          <p:cNvPr id="4" name="Text Placeholder 3">
            <a:extLst>
              <a:ext uri="{FF2B5EF4-FFF2-40B4-BE49-F238E27FC236}">
                <a16:creationId xmlns:a16="http://schemas.microsoft.com/office/drawing/2014/main" id="{2428120F-EA11-4F0B-8901-15CDB2CF81B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890965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94707-E770-46A8-B573-87FF53136AB4}"/>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81764862-DD4F-4DC0-A21E-DB856B52FD80}"/>
              </a:ext>
            </a:extLst>
          </p:cNvPr>
          <p:cNvGraphicFramePr>
            <a:graphicFrameLocks noGrp="1"/>
          </p:cNvGraphicFramePr>
          <p:nvPr>
            <p:ph type="tbl" sz="quarter" idx="13"/>
            <p:extLst>
              <p:ext uri="{D42A27DB-BD31-4B8C-83A1-F6EECF244321}">
                <p14:modId xmlns:p14="http://schemas.microsoft.com/office/powerpoint/2010/main" val="1493961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0147294"/>
                    </a:ext>
                  </a:extLst>
                </a:gridCol>
                <a:gridCol w="699516">
                  <a:extLst>
                    <a:ext uri="{9D8B030D-6E8A-4147-A177-3AD203B41FA5}">
                      <a16:colId xmlns:a16="http://schemas.microsoft.com/office/drawing/2014/main" val="1250697764"/>
                    </a:ext>
                  </a:extLst>
                </a:gridCol>
                <a:gridCol w="699516">
                  <a:extLst>
                    <a:ext uri="{9D8B030D-6E8A-4147-A177-3AD203B41FA5}">
                      <a16:colId xmlns:a16="http://schemas.microsoft.com/office/drawing/2014/main" val="3838651604"/>
                    </a:ext>
                  </a:extLst>
                </a:gridCol>
                <a:gridCol w="658368">
                  <a:extLst>
                    <a:ext uri="{9D8B030D-6E8A-4147-A177-3AD203B41FA5}">
                      <a16:colId xmlns:a16="http://schemas.microsoft.com/office/drawing/2014/main" val="852330581"/>
                    </a:ext>
                  </a:extLst>
                </a:gridCol>
                <a:gridCol w="658368">
                  <a:extLst>
                    <a:ext uri="{9D8B030D-6E8A-4147-A177-3AD203B41FA5}">
                      <a16:colId xmlns:a16="http://schemas.microsoft.com/office/drawing/2014/main" val="307881123"/>
                    </a:ext>
                  </a:extLst>
                </a:gridCol>
                <a:gridCol w="658368">
                  <a:extLst>
                    <a:ext uri="{9D8B030D-6E8A-4147-A177-3AD203B41FA5}">
                      <a16:colId xmlns:a16="http://schemas.microsoft.com/office/drawing/2014/main" val="1297676160"/>
                    </a:ext>
                  </a:extLst>
                </a:gridCol>
                <a:gridCol w="699516">
                  <a:extLst>
                    <a:ext uri="{9D8B030D-6E8A-4147-A177-3AD203B41FA5}">
                      <a16:colId xmlns:a16="http://schemas.microsoft.com/office/drawing/2014/main" val="2274284266"/>
                    </a:ext>
                  </a:extLst>
                </a:gridCol>
                <a:gridCol w="699516">
                  <a:extLst>
                    <a:ext uri="{9D8B030D-6E8A-4147-A177-3AD203B41FA5}">
                      <a16:colId xmlns:a16="http://schemas.microsoft.com/office/drawing/2014/main" val="2935388917"/>
                    </a:ext>
                  </a:extLst>
                </a:gridCol>
                <a:gridCol w="699516">
                  <a:extLst>
                    <a:ext uri="{9D8B030D-6E8A-4147-A177-3AD203B41FA5}">
                      <a16:colId xmlns:a16="http://schemas.microsoft.com/office/drawing/2014/main" val="3669888058"/>
                    </a:ext>
                  </a:extLst>
                </a:gridCol>
                <a:gridCol w="658368">
                  <a:extLst>
                    <a:ext uri="{9D8B030D-6E8A-4147-A177-3AD203B41FA5}">
                      <a16:colId xmlns:a16="http://schemas.microsoft.com/office/drawing/2014/main" val="428459625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78609043"/>
                  </a:ext>
                </a:extLst>
              </a:tr>
              <a:tr h="370840">
                <a:tc>
                  <a:txBody>
                    <a:bodyPr/>
                    <a:lstStyle/>
                    <a:p>
                      <a:r>
                        <a:rPr lang="en-US" sz="1000"/>
                        <a:t>tmamerica</a:t>
                      </a:r>
                    </a:p>
                  </a:txBody>
                  <a:tcPr/>
                </a:tc>
                <a:tc>
                  <a:txBody>
                    <a:bodyPr/>
                    <a:lstStyle/>
                    <a:p>
                      <a:r>
                        <a:rPr lang="en-US" sz="1000"/>
                        <a:t>242</a:t>
                      </a:r>
                    </a:p>
                  </a:txBody>
                  <a:tcPr/>
                </a:tc>
                <a:tc>
                  <a:txBody>
                    <a:bodyPr/>
                    <a:lstStyle/>
                    <a:p>
                      <a:r>
                        <a:rPr lang="en-US" sz="1000"/>
                        <a:t>30</a:t>
                      </a:r>
                    </a:p>
                  </a:txBody>
                  <a:tcPr/>
                </a:tc>
                <a:tc>
                  <a:txBody>
                    <a:bodyPr/>
                    <a:lstStyle/>
                    <a:p>
                      <a:r>
                        <a:rPr lang="en-US" sz="1000"/>
                        <a:t>12</a:t>
                      </a:r>
                    </a:p>
                  </a:txBody>
                  <a:tcPr/>
                </a:tc>
                <a:tc>
                  <a:txBody>
                    <a:bodyPr/>
                    <a:lstStyle/>
                    <a:p>
                      <a:r>
                        <a:rPr lang="en-US" sz="1000"/>
                        <a:t>0</a:t>
                      </a:r>
                    </a:p>
                  </a:txBody>
                  <a:tcPr/>
                </a:tc>
                <a:tc>
                  <a:txBody>
                    <a:bodyPr/>
                    <a:lstStyle/>
                    <a:p>
                      <a:r>
                        <a:rPr lang="en-US" sz="1000"/>
                        <a:t>2</a:t>
                      </a:r>
                    </a:p>
                  </a:txBody>
                  <a:tcPr/>
                </a:tc>
                <a:tc>
                  <a:txBody>
                    <a:bodyPr/>
                    <a:lstStyle/>
                    <a:p>
                      <a:r>
                        <a:rPr lang="en-US" sz="1000"/>
                        <a:t>14</a:t>
                      </a:r>
                    </a:p>
                  </a:txBody>
                  <a:tcPr/>
                </a:tc>
                <a:tc>
                  <a:txBody>
                    <a:bodyPr/>
                    <a:lstStyle/>
                    <a:p>
                      <a:r>
                        <a:rPr lang="en-US" sz="1000"/>
                        <a:t>182</a:t>
                      </a:r>
                    </a:p>
                  </a:txBody>
                  <a:tcPr/>
                </a:tc>
                <a:tc>
                  <a:txBody>
                    <a:bodyPr/>
                    <a:lstStyle/>
                    <a:p>
                      <a:r>
                        <a:rPr lang="en-US" sz="1000"/>
                        <a:t>7</a:t>
                      </a:r>
                    </a:p>
                  </a:txBody>
                  <a:tcPr/>
                </a:tc>
                <a:tc>
                  <a:txBody>
                    <a:bodyPr/>
                    <a:lstStyle/>
                    <a:p>
                      <a:r>
                        <a:rPr lang="en-US" sz="1000"/>
                        <a:t>5.9471 %</a:t>
                      </a:r>
                    </a:p>
                  </a:txBody>
                  <a:tcPr/>
                </a:tc>
                <a:extLst>
                  <a:ext uri="{0D108BD9-81ED-4DB2-BD59-A6C34878D82A}">
                    <a16:rowId xmlns:a16="http://schemas.microsoft.com/office/drawing/2014/main" val="2584784794"/>
                  </a:ext>
                </a:extLst>
              </a:tr>
            </a:tbl>
          </a:graphicData>
        </a:graphic>
      </p:graphicFrame>
      <p:sp>
        <p:nvSpPr>
          <p:cNvPr id="4" name="Text Placeholder 3">
            <a:extLst>
              <a:ext uri="{FF2B5EF4-FFF2-40B4-BE49-F238E27FC236}">
                <a16:creationId xmlns:a16="http://schemas.microsoft.com/office/drawing/2014/main" id="{2809CC82-C33E-45EE-9FFC-0EC9CE01F32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940759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B1A22-DE30-49CA-9E1D-ADC9BA4021F0}"/>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EB76705-3AF1-4A6D-BB14-64192EEE88B5}"/>
              </a:ext>
            </a:extLst>
          </p:cNvPr>
          <p:cNvGraphicFramePr>
            <a:graphicFrameLocks noGrp="1"/>
          </p:cNvGraphicFramePr>
          <p:nvPr>
            <p:ph type="chart" sz="quarter" idx="13"/>
            <p:extLst>
              <p:ext uri="{D42A27DB-BD31-4B8C-83A1-F6EECF244321}">
                <p14:modId xmlns:p14="http://schemas.microsoft.com/office/powerpoint/2010/main" val="231199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D3D39F-E103-4827-A848-7B11B57CFD8C}"/>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30366207-1B65-4B59-95C3-1249215B82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897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D911B-8762-477F-B355-39FAC5AA2E86}"/>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6D638DD-E0DE-4749-A9FC-01BC50ADC83F}"/>
              </a:ext>
            </a:extLst>
          </p:cNvPr>
          <p:cNvGraphicFramePr>
            <a:graphicFrameLocks noGrp="1"/>
          </p:cNvGraphicFramePr>
          <p:nvPr>
            <p:ph type="chart" sz="quarter" idx="13"/>
            <p:extLst>
              <p:ext uri="{D42A27DB-BD31-4B8C-83A1-F6EECF244321}">
                <p14:modId xmlns:p14="http://schemas.microsoft.com/office/powerpoint/2010/main" val="999839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915911-3B6D-4E10-B2E4-90054546C375}"/>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06F7DFA7-551B-4C92-B5AA-172D291AF9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5501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4886D-86C8-455C-A661-E6B1403FC409}"/>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7EE166F3-317C-4D20-8AB2-5D12F1462630}"/>
              </a:ext>
            </a:extLst>
          </p:cNvPr>
          <p:cNvGraphicFramePr>
            <a:graphicFrameLocks noGrp="1"/>
          </p:cNvGraphicFramePr>
          <p:nvPr>
            <p:ph type="tbl" sz="quarter" idx="13"/>
            <p:extLst>
              <p:ext uri="{D42A27DB-BD31-4B8C-83A1-F6EECF244321}">
                <p14:modId xmlns:p14="http://schemas.microsoft.com/office/powerpoint/2010/main" val="549115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6311817"/>
                    </a:ext>
                  </a:extLst>
                </a:gridCol>
                <a:gridCol w="1810512">
                  <a:extLst>
                    <a:ext uri="{9D8B030D-6E8A-4147-A177-3AD203B41FA5}">
                      <a16:colId xmlns:a16="http://schemas.microsoft.com/office/drawing/2014/main" val="3613968876"/>
                    </a:ext>
                  </a:extLst>
                </a:gridCol>
                <a:gridCol w="822960">
                  <a:extLst>
                    <a:ext uri="{9D8B030D-6E8A-4147-A177-3AD203B41FA5}">
                      <a16:colId xmlns:a16="http://schemas.microsoft.com/office/drawing/2014/main" val="3505801799"/>
                    </a:ext>
                  </a:extLst>
                </a:gridCol>
                <a:gridCol w="822960">
                  <a:extLst>
                    <a:ext uri="{9D8B030D-6E8A-4147-A177-3AD203B41FA5}">
                      <a16:colId xmlns:a16="http://schemas.microsoft.com/office/drawing/2014/main" val="2202484278"/>
                    </a:ext>
                  </a:extLst>
                </a:gridCol>
                <a:gridCol w="822960">
                  <a:extLst>
                    <a:ext uri="{9D8B030D-6E8A-4147-A177-3AD203B41FA5}">
                      <a16:colId xmlns:a16="http://schemas.microsoft.com/office/drawing/2014/main" val="4085768410"/>
                    </a:ext>
                  </a:extLst>
                </a:gridCol>
                <a:gridCol w="822960">
                  <a:extLst>
                    <a:ext uri="{9D8B030D-6E8A-4147-A177-3AD203B41FA5}">
                      <a16:colId xmlns:a16="http://schemas.microsoft.com/office/drawing/2014/main" val="3297031601"/>
                    </a:ext>
                  </a:extLst>
                </a:gridCol>
                <a:gridCol w="822960">
                  <a:extLst>
                    <a:ext uri="{9D8B030D-6E8A-4147-A177-3AD203B41FA5}">
                      <a16:colId xmlns:a16="http://schemas.microsoft.com/office/drawing/2014/main" val="139944482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54577975"/>
                  </a:ext>
                </a:extLst>
              </a:tr>
              <a:tr h="370840">
                <a:tc>
                  <a:txBody>
                    <a:bodyPr/>
                    <a:lstStyle/>
                    <a:p>
                      <a:r>
                        <a:rPr lang="en-US" sz="1000" b="1"/>
                        <a:t>tmamerica - 2019-09-09 21:00:16</a:t>
                      </a:r>
                      <a:r>
                        <a:rPr lang="en-US" sz="1000"/>
                        <a:t>
 Medalit T. was selected to represent #TeamTMA in Tokio Marine's 20th mangrove planting project in Malaysia. She was one of only 25 employees worldwide invited to the tree planting mission. #ToBeAGoodCompany</a:t>
                      </a:r>
                    </a:p>
                  </a:txBody>
                  <a:tcPr/>
                </a:tc>
                <a:tc>
                  <a:txBody>
                    <a:bodyPr/>
                    <a:lstStyle/>
                    <a:p>
                      <a:r>
                        <a:rPr lang="en-US" sz="1000"/>
                        <a:t>https://www.instagram.com/p/B2NGtQjFkM5/media</a:t>
                      </a:r>
                    </a:p>
                  </a:txBody>
                  <a:tcPr/>
                </a:tc>
                <a:tc>
                  <a:txBody>
                    <a:bodyPr/>
                    <a:lstStyle/>
                    <a:p>
                      <a:r>
                        <a:rPr lang="en-US" sz="1000"/>
                        <a:t>10/10/2019 04:02:15</a:t>
                      </a:r>
                    </a:p>
                  </a:txBody>
                  <a:tcPr/>
                </a:tc>
                <a:tc>
                  <a:txBody>
                    <a:bodyPr/>
                    <a:lstStyle/>
                    <a:p>
                      <a:r>
                        <a:rPr lang="en-US" sz="1000"/>
                        <a:t>22</a:t>
                      </a:r>
                    </a:p>
                  </a:txBody>
                  <a:tcPr/>
                </a:tc>
                <a:tc>
                  <a:txBody>
                    <a:bodyPr/>
                    <a:lstStyle/>
                    <a:p>
                      <a:r>
                        <a:rPr lang="en-US" sz="1000"/>
                        <a:t>0</a:t>
                      </a:r>
                    </a:p>
                  </a:txBody>
                  <a:tcPr/>
                </a:tc>
                <a:tc>
                  <a:txBody>
                    <a:bodyPr/>
                    <a:lstStyle/>
                    <a:p>
                      <a:r>
                        <a:rPr lang="en-US" sz="1000"/>
                        <a:t>10.0917 %</a:t>
                      </a:r>
                    </a:p>
                  </a:txBody>
                  <a:tcPr/>
                </a:tc>
                <a:tc>
                  <a:txBody>
                    <a:bodyPr/>
                    <a:lstStyle/>
                    <a:p>
                      <a:r>
                        <a:rPr lang="en-US" sz="1000"/>
                        <a:t>Image</a:t>
                      </a:r>
                    </a:p>
                  </a:txBody>
                  <a:tcPr/>
                </a:tc>
                <a:extLst>
                  <a:ext uri="{0D108BD9-81ED-4DB2-BD59-A6C34878D82A}">
                    <a16:rowId xmlns:a16="http://schemas.microsoft.com/office/drawing/2014/main" val="859165769"/>
                  </a:ext>
                </a:extLst>
              </a:tr>
              <a:tr h="370840">
                <a:tc>
                  <a:txBody>
                    <a:bodyPr/>
                    <a:lstStyle/>
                    <a:p>
                      <a:r>
                        <a:rPr lang="en-US" sz="1000" b="1"/>
                        <a:t>tmamerica - 2019-09-24 19:05:10</a:t>
                      </a:r>
                      <a:r>
                        <a:rPr lang="en-US" sz="1000"/>
                        <a:t>
 Tokio Marie America is proud to be listed as one of the Best Places to Work in #Insurance for the 4th consecutive year! Thank you to our employees for continuing to make TMA a great place to work.</a:t>
                      </a:r>
                    </a:p>
                  </a:txBody>
                  <a:tcPr/>
                </a:tc>
                <a:tc>
                  <a:txBody>
                    <a:bodyPr/>
                    <a:lstStyle/>
                    <a:p>
                      <a:r>
                        <a:rPr lang="en-US" sz="1000"/>
                        <a:t>https://www.instagram.com/p/B2zhdYsn0iZ/media</a:t>
                      </a:r>
                    </a:p>
                  </a:txBody>
                  <a:tcPr/>
                </a:tc>
                <a:tc>
                  <a:txBody>
                    <a:bodyPr/>
                    <a:lstStyle/>
                    <a:p>
                      <a:r>
                        <a:rPr lang="en-US" sz="1000"/>
                        <a:t>10/10/2019 04:02:15</a:t>
                      </a:r>
                    </a:p>
                  </a:txBody>
                  <a:tcPr/>
                </a:tc>
                <a:tc>
                  <a:txBody>
                    <a:bodyPr/>
                    <a:lstStyle/>
                    <a:p>
                      <a:r>
                        <a:rPr lang="en-US" sz="1000"/>
                        <a:t>15</a:t>
                      </a:r>
                    </a:p>
                  </a:txBody>
                  <a:tcPr/>
                </a:tc>
                <a:tc>
                  <a:txBody>
                    <a:bodyPr/>
                    <a:lstStyle/>
                    <a:p>
                      <a:r>
                        <a:rPr lang="en-US" sz="1000"/>
                        <a:t>2</a:t>
                      </a:r>
                    </a:p>
                  </a:txBody>
                  <a:tcPr/>
                </a:tc>
                <a:tc>
                  <a:txBody>
                    <a:bodyPr/>
                    <a:lstStyle/>
                    <a:p>
                      <a:r>
                        <a:rPr lang="en-US" sz="1000"/>
                        <a:t>7.2340 %</a:t>
                      </a:r>
                    </a:p>
                  </a:txBody>
                  <a:tcPr/>
                </a:tc>
                <a:tc>
                  <a:txBody>
                    <a:bodyPr/>
                    <a:lstStyle/>
                    <a:p>
                      <a:r>
                        <a:rPr lang="en-US" sz="1000"/>
                        <a:t>Image</a:t>
                      </a:r>
                    </a:p>
                  </a:txBody>
                  <a:tcPr/>
                </a:tc>
                <a:extLst>
                  <a:ext uri="{0D108BD9-81ED-4DB2-BD59-A6C34878D82A}">
                    <a16:rowId xmlns:a16="http://schemas.microsoft.com/office/drawing/2014/main" val="1224926263"/>
                  </a:ext>
                </a:extLst>
              </a:tr>
              <a:tr h="370840">
                <a:tc>
                  <a:txBody>
                    <a:bodyPr/>
                    <a:lstStyle/>
                    <a:p>
                      <a:r>
                        <a:rPr lang="en-US" sz="1000" b="1"/>
                        <a:t>tmamerica - 2019-09-03 21:00:17</a:t>
                      </a:r>
                      <a:r>
                        <a:rPr lang="en-US" sz="1000"/>
                        <a:t>
 #TeamTMA's Jersey City location held a Beach Day in the office to celebrate our local charity drive for parkeasths. All that was missing was the sound of ocean waves and the sand between our toes!</a:t>
                      </a:r>
                    </a:p>
                  </a:txBody>
                  <a:tcPr/>
                </a:tc>
                <a:tc>
                  <a:txBody>
                    <a:bodyPr/>
                    <a:lstStyle/>
                    <a:p>
                      <a:r>
                        <a:rPr lang="en-US" sz="1000"/>
                        <a:t>https://www.instagram.com/p/B19p8LoH2KM/media</a:t>
                      </a:r>
                    </a:p>
                  </a:txBody>
                  <a:tcPr/>
                </a:tc>
                <a:tc>
                  <a:txBody>
                    <a:bodyPr/>
                    <a:lstStyle/>
                    <a:p>
                      <a:r>
                        <a:rPr lang="en-US" sz="1000"/>
                        <a:t>10/10/2019 04:02:15</a:t>
                      </a:r>
                    </a:p>
                  </a:txBody>
                  <a:tcPr/>
                </a:tc>
                <a:tc>
                  <a:txBody>
                    <a:bodyPr/>
                    <a:lstStyle/>
                    <a:p>
                      <a:r>
                        <a:rPr lang="en-US" sz="1000"/>
                        <a:t>14</a:t>
                      </a:r>
                    </a:p>
                  </a:txBody>
                  <a:tcPr/>
                </a:tc>
                <a:tc>
                  <a:txBody>
                    <a:bodyPr/>
                    <a:lstStyle/>
                    <a:p>
                      <a:r>
                        <a:rPr lang="en-US" sz="1000"/>
                        <a:t>1</a:t>
                      </a:r>
                    </a:p>
                  </a:txBody>
                  <a:tcPr/>
                </a:tc>
                <a:tc>
                  <a:txBody>
                    <a:bodyPr/>
                    <a:lstStyle/>
                    <a:p>
                      <a:r>
                        <a:rPr lang="en-US" sz="1000"/>
                        <a:t>7.0423 %</a:t>
                      </a:r>
                    </a:p>
                  </a:txBody>
                  <a:tcPr/>
                </a:tc>
                <a:tc>
                  <a:txBody>
                    <a:bodyPr/>
                    <a:lstStyle/>
                    <a:p>
                      <a:r>
                        <a:rPr lang="en-US" sz="1000"/>
                        <a:t>Image</a:t>
                      </a:r>
                    </a:p>
                  </a:txBody>
                  <a:tcPr/>
                </a:tc>
                <a:extLst>
                  <a:ext uri="{0D108BD9-81ED-4DB2-BD59-A6C34878D82A}">
                    <a16:rowId xmlns:a16="http://schemas.microsoft.com/office/drawing/2014/main" val="3300588408"/>
                  </a:ext>
                </a:extLst>
              </a:tr>
            </a:tbl>
          </a:graphicData>
        </a:graphic>
      </p:graphicFrame>
      <p:sp>
        <p:nvSpPr>
          <p:cNvPr id="4" name="Text Placeholder 3">
            <a:extLst>
              <a:ext uri="{FF2B5EF4-FFF2-40B4-BE49-F238E27FC236}">
                <a16:creationId xmlns:a16="http://schemas.microsoft.com/office/drawing/2014/main" id="{851C2C03-3BA0-4661-A910-B596160D3FE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479577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4D886-5D60-4214-963E-FC3928646744}"/>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8E27C0D5-8EE8-4500-B5B9-4C719C9A10B4}"/>
              </a:ext>
            </a:extLst>
          </p:cNvPr>
          <p:cNvGraphicFramePr>
            <a:graphicFrameLocks noGrp="1"/>
          </p:cNvGraphicFramePr>
          <p:nvPr>
            <p:ph type="tbl" sz="quarter" idx="13"/>
            <p:extLst>
              <p:ext uri="{D42A27DB-BD31-4B8C-83A1-F6EECF244321}">
                <p14:modId xmlns:p14="http://schemas.microsoft.com/office/powerpoint/2010/main" val="3489789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43813787"/>
                    </a:ext>
                  </a:extLst>
                </a:gridCol>
                <a:gridCol w="707746">
                  <a:extLst>
                    <a:ext uri="{9D8B030D-6E8A-4147-A177-3AD203B41FA5}">
                      <a16:colId xmlns:a16="http://schemas.microsoft.com/office/drawing/2014/main" val="1019600264"/>
                    </a:ext>
                  </a:extLst>
                </a:gridCol>
                <a:gridCol w="707746">
                  <a:extLst>
                    <a:ext uri="{9D8B030D-6E8A-4147-A177-3AD203B41FA5}">
                      <a16:colId xmlns:a16="http://schemas.microsoft.com/office/drawing/2014/main" val="3667282871"/>
                    </a:ext>
                  </a:extLst>
                </a:gridCol>
                <a:gridCol w="353873">
                  <a:extLst>
                    <a:ext uri="{9D8B030D-6E8A-4147-A177-3AD203B41FA5}">
                      <a16:colId xmlns:a16="http://schemas.microsoft.com/office/drawing/2014/main" val="1616495621"/>
                    </a:ext>
                  </a:extLst>
                </a:gridCol>
                <a:gridCol w="353873">
                  <a:extLst>
                    <a:ext uri="{9D8B030D-6E8A-4147-A177-3AD203B41FA5}">
                      <a16:colId xmlns:a16="http://schemas.microsoft.com/office/drawing/2014/main" val="2244399619"/>
                    </a:ext>
                  </a:extLst>
                </a:gridCol>
                <a:gridCol w="707746">
                  <a:extLst>
                    <a:ext uri="{9D8B030D-6E8A-4147-A177-3AD203B41FA5}">
                      <a16:colId xmlns:a16="http://schemas.microsoft.com/office/drawing/2014/main" val="3934857983"/>
                    </a:ext>
                  </a:extLst>
                </a:gridCol>
                <a:gridCol w="707746">
                  <a:extLst>
                    <a:ext uri="{9D8B030D-6E8A-4147-A177-3AD203B41FA5}">
                      <a16:colId xmlns:a16="http://schemas.microsoft.com/office/drawing/2014/main" val="128697727"/>
                    </a:ext>
                  </a:extLst>
                </a:gridCol>
                <a:gridCol w="707746">
                  <a:extLst>
                    <a:ext uri="{9D8B030D-6E8A-4147-A177-3AD203B41FA5}">
                      <a16:colId xmlns:a16="http://schemas.microsoft.com/office/drawing/2014/main" val="2469618270"/>
                    </a:ext>
                  </a:extLst>
                </a:gridCol>
                <a:gridCol w="707746">
                  <a:extLst>
                    <a:ext uri="{9D8B030D-6E8A-4147-A177-3AD203B41FA5}">
                      <a16:colId xmlns:a16="http://schemas.microsoft.com/office/drawing/2014/main" val="3281460418"/>
                    </a:ext>
                  </a:extLst>
                </a:gridCol>
                <a:gridCol w="707746">
                  <a:extLst>
                    <a:ext uri="{9D8B030D-6E8A-4147-A177-3AD203B41FA5}">
                      <a16:colId xmlns:a16="http://schemas.microsoft.com/office/drawing/2014/main" val="3419613534"/>
                    </a:ext>
                  </a:extLst>
                </a:gridCol>
                <a:gridCol w="707746">
                  <a:extLst>
                    <a:ext uri="{9D8B030D-6E8A-4147-A177-3AD203B41FA5}">
                      <a16:colId xmlns:a16="http://schemas.microsoft.com/office/drawing/2014/main" val="2665181784"/>
                    </a:ext>
                  </a:extLst>
                </a:gridCol>
                <a:gridCol w="707746">
                  <a:extLst>
                    <a:ext uri="{9D8B030D-6E8A-4147-A177-3AD203B41FA5}">
                      <a16:colId xmlns:a16="http://schemas.microsoft.com/office/drawing/2014/main" val="35416810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186678999"/>
                  </a:ext>
                </a:extLst>
              </a:tr>
              <a:tr h="370840">
                <a:tc>
                  <a:txBody>
                    <a:bodyPr/>
                    <a:lstStyle/>
                    <a:p>
                      <a:r>
                        <a:rPr lang="en-US" sz="1000"/>
                        <a:t>tmamerica</a:t>
                      </a:r>
                    </a:p>
                  </a:txBody>
                  <a:tcPr/>
                </a:tc>
                <a:tc>
                  <a:txBody>
                    <a:bodyPr/>
                    <a:lstStyle/>
                    <a:p>
                      <a:r>
                        <a:rPr lang="en-US" sz="1000"/>
                        <a:t>5</a:t>
                      </a:r>
                    </a:p>
                  </a:txBody>
                  <a:tcPr/>
                </a:tc>
                <a:tc>
                  <a:txBody>
                    <a:bodyPr/>
                    <a:lstStyle/>
                    <a:p>
                      <a:r>
                        <a:rPr lang="en-US" sz="1000"/>
                        <a:t>0.8517</a:t>
                      </a:r>
                    </a:p>
                  </a:txBody>
                  <a:tcPr/>
                </a:tc>
                <a:tc>
                  <a:txBody>
                    <a:bodyPr/>
                    <a:lstStyle/>
                    <a:p>
                      <a:r>
                        <a:rPr lang="en-US" sz="1000"/>
                        <a:t>3.40</a:t>
                      </a:r>
                    </a:p>
                  </a:txBody>
                  <a:tcPr/>
                </a:tc>
                <a:tc>
                  <a:txBody>
                    <a:bodyPr/>
                    <a:lstStyle/>
                    <a:p>
                      <a:r>
                        <a:rPr lang="en-US" sz="1000"/>
                        <a:t>0.20</a:t>
                      </a:r>
                    </a:p>
                  </a:txBody>
                  <a:tcPr/>
                </a:tc>
                <a:tc>
                  <a:txBody>
                    <a:bodyPr/>
                    <a:lstStyle/>
                    <a:p>
                      <a:r>
                        <a:rPr lang="en-US" sz="1000"/>
                        <a:t>55.60</a:t>
                      </a:r>
                    </a:p>
                  </a:txBody>
                  <a:tcPr/>
                </a:tc>
                <a:tc>
                  <a:txBody>
                    <a:bodyPr/>
                    <a:lstStyle/>
                    <a:p>
                      <a:r>
                        <a:rPr lang="en-US" sz="1000"/>
                        <a:t>45.20</a:t>
                      </a:r>
                    </a:p>
                  </a:txBody>
                  <a:tcPr/>
                </a:tc>
                <a:tc>
                  <a:txBody>
                    <a:bodyPr/>
                    <a:lstStyle/>
                    <a:p>
                      <a:r>
                        <a:rPr lang="en-US" sz="1000"/>
                        <a:t>38.80</a:t>
                      </a:r>
                    </a:p>
                  </a:txBody>
                  <a:tcPr/>
                </a:tc>
                <a:tc>
                  <a:txBody>
                    <a:bodyPr/>
                    <a:lstStyle/>
                    <a:p>
                      <a:r>
                        <a:rPr lang="en-US" sz="1000"/>
                        <a:t>38.60</a:t>
                      </a:r>
                    </a:p>
                  </a:txBody>
                  <a:tcPr/>
                </a:tc>
                <a:tc>
                  <a:txBody>
                    <a:bodyPr/>
                    <a:lstStyle/>
                    <a:p>
                      <a:r>
                        <a:rPr lang="en-US" sz="1000"/>
                        <a:t>278</a:t>
                      </a:r>
                    </a:p>
                  </a:txBody>
                  <a:tcPr/>
                </a:tc>
                <a:tc>
                  <a:txBody>
                    <a:bodyPr/>
                    <a:lstStyle/>
                    <a:p>
                      <a:r>
                        <a:rPr lang="en-US" sz="1000"/>
                        <a:t>17</a:t>
                      </a:r>
                    </a:p>
                  </a:txBody>
                  <a:tcPr/>
                </a:tc>
                <a:tc>
                  <a:txBody>
                    <a:bodyPr/>
                    <a:lstStyle/>
                    <a:p>
                      <a:r>
                        <a:rPr lang="en-US" sz="1000"/>
                        <a:t>194</a:t>
                      </a:r>
                    </a:p>
                  </a:txBody>
                  <a:tcPr/>
                </a:tc>
                <a:extLst>
                  <a:ext uri="{0D108BD9-81ED-4DB2-BD59-A6C34878D82A}">
                    <a16:rowId xmlns:a16="http://schemas.microsoft.com/office/drawing/2014/main" val="3333512433"/>
                  </a:ext>
                </a:extLst>
              </a:tr>
            </a:tbl>
          </a:graphicData>
        </a:graphic>
      </p:graphicFrame>
      <p:sp>
        <p:nvSpPr>
          <p:cNvPr id="4" name="Text Placeholder 3">
            <a:extLst>
              <a:ext uri="{FF2B5EF4-FFF2-40B4-BE49-F238E27FC236}">
                <a16:creationId xmlns:a16="http://schemas.microsoft.com/office/drawing/2014/main" id="{E003BE95-A52D-42E0-AE71-7E4CE01676C8}"/>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920156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A9E73-8C1E-4F32-9939-4358FB97A98E}"/>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843CD7F7-2EA9-4EA5-894B-4B61F3200C4F}"/>
              </a:ext>
            </a:extLst>
          </p:cNvPr>
          <p:cNvGraphicFramePr>
            <a:graphicFrameLocks noGrp="1"/>
          </p:cNvGraphicFramePr>
          <p:nvPr>
            <p:ph type="tbl" sz="quarter" idx="13"/>
            <p:extLst>
              <p:ext uri="{D42A27DB-BD31-4B8C-83A1-F6EECF244321}">
                <p14:modId xmlns:p14="http://schemas.microsoft.com/office/powerpoint/2010/main" val="428920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04483406"/>
                    </a:ext>
                  </a:extLst>
                </a:gridCol>
                <a:gridCol w="1316736">
                  <a:extLst>
                    <a:ext uri="{9D8B030D-6E8A-4147-A177-3AD203B41FA5}">
                      <a16:colId xmlns:a16="http://schemas.microsoft.com/office/drawing/2014/main" val="571292737"/>
                    </a:ext>
                  </a:extLst>
                </a:gridCol>
                <a:gridCol w="658368">
                  <a:extLst>
                    <a:ext uri="{9D8B030D-6E8A-4147-A177-3AD203B41FA5}">
                      <a16:colId xmlns:a16="http://schemas.microsoft.com/office/drawing/2014/main" val="3912646979"/>
                    </a:ext>
                  </a:extLst>
                </a:gridCol>
                <a:gridCol w="658368">
                  <a:extLst>
                    <a:ext uri="{9D8B030D-6E8A-4147-A177-3AD203B41FA5}">
                      <a16:colId xmlns:a16="http://schemas.microsoft.com/office/drawing/2014/main" val="614074104"/>
                    </a:ext>
                  </a:extLst>
                </a:gridCol>
                <a:gridCol w="658368">
                  <a:extLst>
                    <a:ext uri="{9D8B030D-6E8A-4147-A177-3AD203B41FA5}">
                      <a16:colId xmlns:a16="http://schemas.microsoft.com/office/drawing/2014/main" val="2558725746"/>
                    </a:ext>
                  </a:extLst>
                </a:gridCol>
                <a:gridCol w="658368">
                  <a:extLst>
                    <a:ext uri="{9D8B030D-6E8A-4147-A177-3AD203B41FA5}">
                      <a16:colId xmlns:a16="http://schemas.microsoft.com/office/drawing/2014/main" val="771606495"/>
                    </a:ext>
                  </a:extLst>
                </a:gridCol>
                <a:gridCol w="658368">
                  <a:extLst>
                    <a:ext uri="{9D8B030D-6E8A-4147-A177-3AD203B41FA5}">
                      <a16:colId xmlns:a16="http://schemas.microsoft.com/office/drawing/2014/main" val="1015872596"/>
                    </a:ext>
                  </a:extLst>
                </a:gridCol>
                <a:gridCol w="658368">
                  <a:extLst>
                    <a:ext uri="{9D8B030D-6E8A-4147-A177-3AD203B41FA5}">
                      <a16:colId xmlns:a16="http://schemas.microsoft.com/office/drawing/2014/main" val="1259244378"/>
                    </a:ext>
                  </a:extLst>
                </a:gridCol>
                <a:gridCol w="658368">
                  <a:extLst>
                    <a:ext uri="{9D8B030D-6E8A-4147-A177-3AD203B41FA5}">
                      <a16:colId xmlns:a16="http://schemas.microsoft.com/office/drawing/2014/main" val="2841607961"/>
                    </a:ext>
                  </a:extLst>
                </a:gridCol>
                <a:gridCol w="658368">
                  <a:extLst>
                    <a:ext uri="{9D8B030D-6E8A-4147-A177-3AD203B41FA5}">
                      <a16:colId xmlns:a16="http://schemas.microsoft.com/office/drawing/2014/main" val="748299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227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- 2019-09-10 17:35:01</a:t>
                      </a:r>
                      <a:r>
                        <a:rPr kumimoji="0" lang="en-US" sz="1000" b="0" i="0" u="none" strike="noStrike" kern="1200" cap="none" spc="0" normalizeH="0" baseline="0" noProof="0">
                          <a:ln>
                            <a:noFill/>
                          </a:ln>
                          <a:solidFill>
                            <a:prstClr val="black"/>
                          </a:solidFill>
                          <a:effectLst/>
                          <a:uLnTx/>
                          <a:uFillTx/>
                          <a:latin typeface="+mn-lt"/>
                          <a:ea typeface="+mn-ea"/>
                          <a:cs typeface="+mn-cs"/>
                        </a:rPr>
                        <a:t>
 #TeamTMA’s Medalit T. traveled around the globe to help with Tokio Marine’s annual mangrove planting initiative in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https://scontent.xx.fbcdn.net/v/t51.12442-15/69439024_1151015448433885_6718443024897535916_n.jpg?_nc_cat=104&amp;_nc_oc=AQmmr3tJNW73iA-OiNAQKWPh70gEwVGC-oWDoed_bY6nnByfAuC8UKUM0f-Oyiec0qc&amp;_nc_ht=scontent.xx&amp;oh=6c3003f346332bd1f979a09c9706f349&amp;oe=5DF7E6EA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29209716"/>
                  </a:ext>
                </a:extLst>
              </a:tr>
            </a:tbl>
          </a:graphicData>
        </a:graphic>
      </p:graphicFrame>
      <p:sp>
        <p:nvSpPr>
          <p:cNvPr id="4" name="Text Placeholder 3">
            <a:extLst>
              <a:ext uri="{FF2B5EF4-FFF2-40B4-BE49-F238E27FC236}">
                <a16:creationId xmlns:a16="http://schemas.microsoft.com/office/drawing/2014/main" id="{D4378FB9-0168-4EE4-BB73-8CE1C2E2758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412251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4155D-2AC5-408C-AA9F-B936791AA8DE}"/>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5E5761D2-6561-49FD-B8CF-5F3B5E3CFF83}"/>
              </a:ext>
            </a:extLst>
          </p:cNvPr>
          <p:cNvGraphicFramePr>
            <a:graphicFrameLocks noGrp="1"/>
          </p:cNvGraphicFramePr>
          <p:nvPr>
            <p:ph type="tbl" sz="quarter" idx="13"/>
            <p:extLst>
              <p:ext uri="{D42A27DB-BD31-4B8C-83A1-F6EECF244321}">
                <p14:modId xmlns:p14="http://schemas.microsoft.com/office/powerpoint/2010/main" val="34661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0589727"/>
                    </a:ext>
                  </a:extLst>
                </a:gridCol>
                <a:gridCol w="1316736">
                  <a:extLst>
                    <a:ext uri="{9D8B030D-6E8A-4147-A177-3AD203B41FA5}">
                      <a16:colId xmlns:a16="http://schemas.microsoft.com/office/drawing/2014/main" val="1520344779"/>
                    </a:ext>
                  </a:extLst>
                </a:gridCol>
                <a:gridCol w="658368">
                  <a:extLst>
                    <a:ext uri="{9D8B030D-6E8A-4147-A177-3AD203B41FA5}">
                      <a16:colId xmlns:a16="http://schemas.microsoft.com/office/drawing/2014/main" val="588602563"/>
                    </a:ext>
                  </a:extLst>
                </a:gridCol>
                <a:gridCol w="658368">
                  <a:extLst>
                    <a:ext uri="{9D8B030D-6E8A-4147-A177-3AD203B41FA5}">
                      <a16:colId xmlns:a16="http://schemas.microsoft.com/office/drawing/2014/main" val="423583817"/>
                    </a:ext>
                  </a:extLst>
                </a:gridCol>
                <a:gridCol w="658368">
                  <a:extLst>
                    <a:ext uri="{9D8B030D-6E8A-4147-A177-3AD203B41FA5}">
                      <a16:colId xmlns:a16="http://schemas.microsoft.com/office/drawing/2014/main" val="4073913471"/>
                    </a:ext>
                  </a:extLst>
                </a:gridCol>
                <a:gridCol w="658368">
                  <a:extLst>
                    <a:ext uri="{9D8B030D-6E8A-4147-A177-3AD203B41FA5}">
                      <a16:colId xmlns:a16="http://schemas.microsoft.com/office/drawing/2014/main" val="962712871"/>
                    </a:ext>
                  </a:extLst>
                </a:gridCol>
                <a:gridCol w="658368">
                  <a:extLst>
                    <a:ext uri="{9D8B030D-6E8A-4147-A177-3AD203B41FA5}">
                      <a16:colId xmlns:a16="http://schemas.microsoft.com/office/drawing/2014/main" val="1402098793"/>
                    </a:ext>
                  </a:extLst>
                </a:gridCol>
                <a:gridCol w="658368">
                  <a:extLst>
                    <a:ext uri="{9D8B030D-6E8A-4147-A177-3AD203B41FA5}">
                      <a16:colId xmlns:a16="http://schemas.microsoft.com/office/drawing/2014/main" val="909837602"/>
                    </a:ext>
                  </a:extLst>
                </a:gridCol>
                <a:gridCol w="658368">
                  <a:extLst>
                    <a:ext uri="{9D8B030D-6E8A-4147-A177-3AD203B41FA5}">
                      <a16:colId xmlns:a16="http://schemas.microsoft.com/office/drawing/2014/main" val="1855283651"/>
                    </a:ext>
                  </a:extLst>
                </a:gridCol>
                <a:gridCol w="658368">
                  <a:extLst>
                    <a:ext uri="{9D8B030D-6E8A-4147-A177-3AD203B41FA5}">
                      <a16:colId xmlns:a16="http://schemas.microsoft.com/office/drawing/2014/main" val="3479659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9745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- 2019-09-10 17:36:18</a:t>
                      </a:r>
                      <a:r>
                        <a:rPr kumimoji="0" lang="en-US" sz="1000" b="0" i="0" u="none" strike="noStrike" kern="1200" cap="none" spc="0" normalizeH="0" baseline="0" noProof="0">
                          <a:ln>
                            <a:noFill/>
                          </a:ln>
                          <a:solidFill>
                            <a:prstClr val="black"/>
                          </a:solidFill>
                          <a:effectLst/>
                          <a:uLnTx/>
                          <a:uFillTx/>
                          <a:latin typeface="+mn-lt"/>
                          <a:ea typeface="+mn-ea"/>
                          <a:cs typeface="+mn-cs"/>
                        </a:rPr>
                        <a:t>
 Planting mangrove trees helps improve air 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https://scontent.xx.fbcdn.net/v/t51.12442-15/68899446_217066289258642_439693236957774331_n.jpg?_nc_cat=101&amp;_nc_oc=AQk39P8i0P84Fnjc836XBafogPkLRlpC5Z2fxt9cjbloG25jwdWpie4dFmDX9hVff78&amp;_nc_ht=scontent.xx&amp;oh=f124632ef700802d4e01caf275b5ef1f&amp;oe=5E1364FA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17014443"/>
                  </a:ext>
                </a:extLst>
              </a:tr>
            </a:tbl>
          </a:graphicData>
        </a:graphic>
      </p:graphicFrame>
      <p:sp>
        <p:nvSpPr>
          <p:cNvPr id="4" name="Text Placeholder 3">
            <a:extLst>
              <a:ext uri="{FF2B5EF4-FFF2-40B4-BE49-F238E27FC236}">
                <a16:creationId xmlns:a16="http://schemas.microsoft.com/office/drawing/2014/main" id="{52EF5148-3D2E-495E-8B05-79643F7BBC0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028008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DD8A-E8E6-4775-AB07-D9FEF77BD505}"/>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4DD1ECE8-99ED-4A36-AF51-F5806E4235AC}"/>
              </a:ext>
            </a:extLst>
          </p:cNvPr>
          <p:cNvGraphicFramePr>
            <a:graphicFrameLocks noGrp="1"/>
          </p:cNvGraphicFramePr>
          <p:nvPr>
            <p:ph type="tbl" sz="quarter" idx="13"/>
            <p:extLst>
              <p:ext uri="{D42A27DB-BD31-4B8C-83A1-F6EECF244321}">
                <p14:modId xmlns:p14="http://schemas.microsoft.com/office/powerpoint/2010/main" val="237000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98940363"/>
                    </a:ext>
                  </a:extLst>
                </a:gridCol>
                <a:gridCol w="1316736">
                  <a:extLst>
                    <a:ext uri="{9D8B030D-6E8A-4147-A177-3AD203B41FA5}">
                      <a16:colId xmlns:a16="http://schemas.microsoft.com/office/drawing/2014/main" val="3877519168"/>
                    </a:ext>
                  </a:extLst>
                </a:gridCol>
                <a:gridCol w="658368">
                  <a:extLst>
                    <a:ext uri="{9D8B030D-6E8A-4147-A177-3AD203B41FA5}">
                      <a16:colId xmlns:a16="http://schemas.microsoft.com/office/drawing/2014/main" val="2720334366"/>
                    </a:ext>
                  </a:extLst>
                </a:gridCol>
                <a:gridCol w="658368">
                  <a:extLst>
                    <a:ext uri="{9D8B030D-6E8A-4147-A177-3AD203B41FA5}">
                      <a16:colId xmlns:a16="http://schemas.microsoft.com/office/drawing/2014/main" val="3334539311"/>
                    </a:ext>
                  </a:extLst>
                </a:gridCol>
                <a:gridCol w="658368">
                  <a:extLst>
                    <a:ext uri="{9D8B030D-6E8A-4147-A177-3AD203B41FA5}">
                      <a16:colId xmlns:a16="http://schemas.microsoft.com/office/drawing/2014/main" val="4268925567"/>
                    </a:ext>
                  </a:extLst>
                </a:gridCol>
                <a:gridCol w="658368">
                  <a:extLst>
                    <a:ext uri="{9D8B030D-6E8A-4147-A177-3AD203B41FA5}">
                      <a16:colId xmlns:a16="http://schemas.microsoft.com/office/drawing/2014/main" val="4205907401"/>
                    </a:ext>
                  </a:extLst>
                </a:gridCol>
                <a:gridCol w="658368">
                  <a:extLst>
                    <a:ext uri="{9D8B030D-6E8A-4147-A177-3AD203B41FA5}">
                      <a16:colId xmlns:a16="http://schemas.microsoft.com/office/drawing/2014/main" val="4086373604"/>
                    </a:ext>
                  </a:extLst>
                </a:gridCol>
                <a:gridCol w="658368">
                  <a:extLst>
                    <a:ext uri="{9D8B030D-6E8A-4147-A177-3AD203B41FA5}">
                      <a16:colId xmlns:a16="http://schemas.microsoft.com/office/drawing/2014/main" val="2821871421"/>
                    </a:ext>
                  </a:extLst>
                </a:gridCol>
                <a:gridCol w="658368">
                  <a:extLst>
                    <a:ext uri="{9D8B030D-6E8A-4147-A177-3AD203B41FA5}">
                      <a16:colId xmlns:a16="http://schemas.microsoft.com/office/drawing/2014/main" val="1358103868"/>
                    </a:ext>
                  </a:extLst>
                </a:gridCol>
                <a:gridCol w="658368">
                  <a:extLst>
                    <a:ext uri="{9D8B030D-6E8A-4147-A177-3AD203B41FA5}">
                      <a16:colId xmlns:a16="http://schemas.microsoft.com/office/drawing/2014/main" val="1383368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3882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- 2019-09-10 17:37:44</a:t>
                      </a:r>
                      <a:r>
                        <a:rPr kumimoji="0" lang="en-US" sz="1000" b="0" i="0" u="none" strike="noStrike" kern="1200" cap="none" spc="0" normalizeH="0" baseline="0" noProof="0">
                          <a:ln>
                            <a:noFill/>
                          </a:ln>
                          <a:solidFill>
                            <a:prstClr val="black"/>
                          </a:solidFill>
                          <a:effectLst/>
                          <a:uLnTx/>
                          <a:uFillTx/>
                          <a:latin typeface="+mn-lt"/>
                          <a:ea typeface="+mn-ea"/>
                          <a:cs typeface="+mn-cs"/>
                        </a:rPr>
                        <a:t>
 Medalit was one of only 25 Tokio Marine employees from around the world invited to participate.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https://scontent.xx.fbcdn.net/v/t51.12442-15/67486228_2489934791056419_6579807201605062465_n.jpg?_nc_cat=101&amp;_nc_oc=AQnlDcOwr94QQlVYVgSsLSEkWgd9Sqz_jB89-U4iDxB8hxX34rPZ7_T0gcfdlmmIVno&amp;_nc_ht=scontent.xx&amp;oh=3f3dba37d9c1e099f6afa7aeb71e03cb&amp;oe=5E142E9A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9702085"/>
                  </a:ext>
                </a:extLst>
              </a:tr>
            </a:tbl>
          </a:graphicData>
        </a:graphic>
      </p:graphicFrame>
      <p:sp>
        <p:nvSpPr>
          <p:cNvPr id="4" name="Text Placeholder 3">
            <a:extLst>
              <a:ext uri="{FF2B5EF4-FFF2-40B4-BE49-F238E27FC236}">
                <a16:creationId xmlns:a16="http://schemas.microsoft.com/office/drawing/2014/main" id="{705F0CC8-AB37-40DD-8CC4-A9203B6ED08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9713354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960</Words>
  <Application>Microsoft Office PowerPoint</Application>
  <PresentationFormat>On-screen Show (4:3)</PresentationFormat>
  <Paragraphs>338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2019-10-10T18:04:03Z</dcterms:created>
  <dcterms:modified xsi:type="dcterms:W3CDTF">2019-10-10T18:04:30Z</dcterms:modified>
</cp:coreProperties>
</file>