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43709</c:v>
                </c:pt>
              </c:numCache>
            </c:numRef>
          </c:cat>
          <c:val>
            <c:numRef>
              <c:f>Sheet1!$B$2</c:f>
              <c:numCache>
                <c:formatCode>General</c:formatCode>
                <c:ptCount val="1"/>
                <c:pt idx="0">
                  <c:v>310</c:v>
                </c:pt>
              </c:numCache>
            </c:numRef>
          </c:val>
          <c:extLst>
            <c:ext xmlns:c16="http://schemas.microsoft.com/office/drawing/2014/chart" uri="{C3380CC4-5D6E-409C-BE32-E72D297353CC}">
              <c16:uniqueId val="{00000000-CC3C-48F4-A628-9F8F5EED8BEE}"/>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43709</c:v>
                </c:pt>
              </c:numCache>
            </c:numRef>
          </c:cat>
          <c:val>
            <c:numRef>
              <c:f>Sheet1!$C$2</c:f>
              <c:numCache>
                <c:formatCode>General</c:formatCode>
                <c:ptCount val="1"/>
                <c:pt idx="0">
                  <c:v>242</c:v>
                </c:pt>
              </c:numCache>
            </c:numRef>
          </c:val>
          <c:extLst>
            <c:ext xmlns:c16="http://schemas.microsoft.com/office/drawing/2014/chart" uri="{C3380CC4-5D6E-409C-BE32-E72D297353CC}">
              <c16:uniqueId val="{00000001-CC3C-48F4-A628-9F8F5EED8BEE}"/>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43709</c:v>
                </c:pt>
              </c:numCache>
            </c:numRef>
          </c:cat>
          <c:val>
            <c:numRef>
              <c:f>Sheet1!$D$2</c:f>
              <c:numCache>
                <c:formatCode>General</c:formatCode>
                <c:ptCount val="1"/>
                <c:pt idx="0">
                  <c:v>12362</c:v>
                </c:pt>
              </c:numCache>
            </c:numRef>
          </c:val>
          <c:extLst>
            <c:ext xmlns:c16="http://schemas.microsoft.com/office/drawing/2014/chart" uri="{C3380CC4-5D6E-409C-BE32-E72D297353CC}">
              <c16:uniqueId val="{00000002-CC3C-48F4-A628-9F8F5EED8BEE}"/>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43709</c:v>
                </c:pt>
              </c:numCache>
            </c:numRef>
          </c:cat>
          <c:val>
            <c:numRef>
              <c:f>Sheet1!$E$2</c:f>
              <c:numCache>
                <c:formatCode>General</c:formatCode>
                <c:ptCount val="1"/>
                <c:pt idx="0">
                  <c:v>148</c:v>
                </c:pt>
              </c:numCache>
            </c:numRef>
          </c:val>
          <c:extLst>
            <c:ext xmlns:c16="http://schemas.microsoft.com/office/drawing/2014/chart" uri="{C3380CC4-5D6E-409C-BE32-E72D297353CC}">
              <c16:uniqueId val="{00000003-CC3C-48F4-A628-9F8F5EED8BEE}"/>
            </c:ext>
          </c:extLst>
        </c:ser>
        <c:dLbls>
          <c:showLegendKey val="0"/>
          <c:showVal val="0"/>
          <c:showCatName val="0"/>
          <c:showSerName val="0"/>
          <c:showPercent val="0"/>
          <c:showBubbleSize val="0"/>
        </c:dLbls>
        <c:gapWidth val="219"/>
        <c:overlap val="-27"/>
        <c:axId val="302263032"/>
        <c:axId val="302261064"/>
      </c:barChart>
      <c:dateAx>
        <c:axId val="302263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261064"/>
        <c:crosses val="autoZero"/>
        <c:auto val="1"/>
        <c:lblOffset val="100"/>
        <c:baseTimeUnit val="days"/>
      </c:dateAx>
      <c:valAx>
        <c:axId val="302261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263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6</c:v>
                </c:pt>
                <c:pt idx="3">
                  <c:v>1</c:v>
                </c:pt>
                <c:pt idx="4">
                  <c:v>8</c:v>
                </c:pt>
                <c:pt idx="5">
                  <c:v>90</c:v>
                </c:pt>
                <c:pt idx="6">
                  <c:v>4</c:v>
                </c:pt>
                <c:pt idx="7">
                  <c:v>1</c:v>
                </c:pt>
                <c:pt idx="8">
                  <c:v>1</c:v>
                </c:pt>
                <c:pt idx="9">
                  <c:v>2</c:v>
                </c:pt>
              </c:numCache>
            </c:numRef>
          </c:val>
          <c:extLst>
            <c:ext xmlns:c16="http://schemas.microsoft.com/office/drawing/2014/chart" uri="{C3380CC4-5D6E-409C-BE32-E72D297353CC}">
              <c16:uniqueId val="{00000000-6BC0-45B1-8DF5-2AA0CE01B8E1}"/>
            </c:ext>
          </c:extLst>
        </c:ser>
        <c:dLbls>
          <c:showLegendKey val="0"/>
          <c:showVal val="0"/>
          <c:showCatName val="0"/>
          <c:showSerName val="0"/>
          <c:showPercent val="0"/>
          <c:showBubbleSize val="0"/>
        </c:dLbls>
        <c:gapWidth val="219"/>
        <c:overlap val="-27"/>
        <c:axId val="180725344"/>
        <c:axId val="180727312"/>
      </c:barChart>
      <c:dateAx>
        <c:axId val="180725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727312"/>
        <c:crosses val="autoZero"/>
        <c:auto val="1"/>
        <c:lblOffset val="100"/>
        <c:baseTimeUnit val="months"/>
      </c:dateAx>
      <c:valAx>
        <c:axId val="18072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72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12</c:v>
                </c:pt>
                <c:pt idx="1">
                  <c:v>5</c:v>
                </c:pt>
                <c:pt idx="2">
                  <c:v>7</c:v>
                </c:pt>
                <c:pt idx="3">
                  <c:v>31</c:v>
                </c:pt>
                <c:pt idx="4">
                  <c:v>14</c:v>
                </c:pt>
                <c:pt idx="5">
                  <c:v>10</c:v>
                </c:pt>
                <c:pt idx="6">
                  <c:v>12</c:v>
                </c:pt>
                <c:pt idx="7">
                  <c:v>7</c:v>
                </c:pt>
                <c:pt idx="8">
                  <c:v>7</c:v>
                </c:pt>
                <c:pt idx="9">
                  <c:v>4</c:v>
                </c:pt>
                <c:pt idx="10">
                  <c:v>0</c:v>
                </c:pt>
                <c:pt idx="11">
                  <c:v>0</c:v>
                </c:pt>
              </c:numCache>
            </c:numRef>
          </c:val>
          <c:extLst>
            <c:ext xmlns:c16="http://schemas.microsoft.com/office/drawing/2014/chart" uri="{C3380CC4-5D6E-409C-BE32-E72D297353CC}">
              <c16:uniqueId val="{00000000-376E-4CA3-BF9A-8590E36967F6}"/>
            </c:ext>
          </c:extLst>
        </c:ser>
        <c:dLbls>
          <c:showLegendKey val="0"/>
          <c:showVal val="0"/>
          <c:showCatName val="0"/>
          <c:showSerName val="0"/>
          <c:showPercent val="0"/>
          <c:showBubbleSize val="0"/>
        </c:dLbls>
        <c:gapWidth val="219"/>
        <c:overlap val="-27"/>
        <c:axId val="180724688"/>
        <c:axId val="180723376"/>
      </c:barChart>
      <c:dateAx>
        <c:axId val="180724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723376"/>
        <c:crosses val="autoZero"/>
        <c:auto val="1"/>
        <c:lblOffset val="100"/>
        <c:baseTimeUnit val="months"/>
      </c:dateAx>
      <c:valAx>
        <c:axId val="180723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72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5210</c:v>
                </c:pt>
                <c:pt idx="1">
                  <c:v>2059</c:v>
                </c:pt>
                <c:pt idx="2">
                  <c:v>3391</c:v>
                </c:pt>
                <c:pt idx="3">
                  <c:v>23914</c:v>
                </c:pt>
                <c:pt idx="4">
                  <c:v>6145</c:v>
                </c:pt>
                <c:pt idx="5">
                  <c:v>19856</c:v>
                </c:pt>
                <c:pt idx="6">
                  <c:v>3317</c:v>
                </c:pt>
                <c:pt idx="7">
                  <c:v>2786</c:v>
                </c:pt>
                <c:pt idx="8">
                  <c:v>11967</c:v>
                </c:pt>
                <c:pt idx="9">
                  <c:v>511</c:v>
                </c:pt>
              </c:numCache>
            </c:numRef>
          </c:val>
          <c:extLst>
            <c:ext xmlns:c16="http://schemas.microsoft.com/office/drawing/2014/chart" uri="{C3380CC4-5D6E-409C-BE32-E72D297353CC}">
              <c16:uniqueId val="{00000000-B57D-4C16-87BA-BA07335852E5}"/>
            </c:ext>
          </c:extLst>
        </c:ser>
        <c:dLbls>
          <c:showLegendKey val="0"/>
          <c:showVal val="0"/>
          <c:showCatName val="0"/>
          <c:showSerName val="0"/>
          <c:showPercent val="0"/>
          <c:showBubbleSize val="0"/>
        </c:dLbls>
        <c:gapWidth val="219"/>
        <c:overlap val="-27"/>
        <c:axId val="305944968"/>
        <c:axId val="305943656"/>
      </c:barChart>
      <c:dateAx>
        <c:axId val="305944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943656"/>
        <c:crosses val="autoZero"/>
        <c:auto val="1"/>
        <c:lblOffset val="100"/>
        <c:baseTimeUnit val="months"/>
      </c:dateAx>
      <c:valAx>
        <c:axId val="305943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944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6</c:v>
                </c:pt>
                <c:pt idx="1">
                  <c:v>6</c:v>
                </c:pt>
                <c:pt idx="2">
                  <c:v>6</c:v>
                </c:pt>
                <c:pt idx="3">
                  <c:v>5</c:v>
                </c:pt>
                <c:pt idx="4">
                  <c:v>2</c:v>
                </c:pt>
                <c:pt idx="5">
                  <c:v>5</c:v>
                </c:pt>
                <c:pt idx="6">
                  <c:v>4</c:v>
                </c:pt>
                <c:pt idx="7">
                  <c:v>6</c:v>
                </c:pt>
                <c:pt idx="8">
                  <c:v>1</c:v>
                </c:pt>
                <c:pt idx="9">
                  <c:v>1</c:v>
                </c:pt>
              </c:numCache>
            </c:numRef>
          </c:val>
          <c:extLst>
            <c:ext xmlns:c16="http://schemas.microsoft.com/office/drawing/2014/chart" uri="{C3380CC4-5D6E-409C-BE32-E72D297353CC}">
              <c16:uniqueId val="{00000000-3F55-49B8-B26E-C3B688B1BF7F}"/>
            </c:ext>
          </c:extLst>
        </c:ser>
        <c:dLbls>
          <c:showLegendKey val="0"/>
          <c:showVal val="0"/>
          <c:showCatName val="0"/>
          <c:showSerName val="0"/>
          <c:showPercent val="0"/>
          <c:showBubbleSize val="0"/>
        </c:dLbls>
        <c:gapWidth val="219"/>
        <c:overlap val="-27"/>
        <c:axId val="309763424"/>
        <c:axId val="309756864"/>
      </c:barChart>
      <c:dateAx>
        <c:axId val="309763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56864"/>
        <c:crosses val="autoZero"/>
        <c:auto val="1"/>
        <c:lblOffset val="100"/>
        <c:baseTimeUnit val="months"/>
      </c:dateAx>
      <c:valAx>
        <c:axId val="309756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6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c:v>
                </c:pt>
                <c:pt idx="1">
                  <c:v>6</c:v>
                </c:pt>
                <c:pt idx="2">
                  <c:v>5</c:v>
                </c:pt>
                <c:pt idx="3">
                  <c:v>4</c:v>
                </c:pt>
                <c:pt idx="4">
                  <c:v>4</c:v>
                </c:pt>
                <c:pt idx="5">
                  <c:v>4</c:v>
                </c:pt>
                <c:pt idx="6">
                  <c:v>4</c:v>
                </c:pt>
                <c:pt idx="7">
                  <c:v>3</c:v>
                </c:pt>
                <c:pt idx="8">
                  <c:v>5</c:v>
                </c:pt>
                <c:pt idx="9">
                  <c:v>4</c:v>
                </c:pt>
                <c:pt idx="10">
                  <c:v>0</c:v>
                </c:pt>
                <c:pt idx="11">
                  <c:v>0</c:v>
                </c:pt>
              </c:numCache>
            </c:numRef>
          </c:val>
          <c:extLst>
            <c:ext xmlns:c16="http://schemas.microsoft.com/office/drawing/2014/chart" uri="{C3380CC4-5D6E-409C-BE32-E72D297353CC}">
              <c16:uniqueId val="{00000000-8A0B-463A-9110-505B3DF70A5E}"/>
            </c:ext>
          </c:extLst>
        </c:ser>
        <c:dLbls>
          <c:showLegendKey val="0"/>
          <c:showVal val="0"/>
          <c:showCatName val="0"/>
          <c:showSerName val="0"/>
          <c:showPercent val="0"/>
          <c:showBubbleSize val="0"/>
        </c:dLbls>
        <c:gapWidth val="219"/>
        <c:overlap val="-27"/>
        <c:axId val="309754896"/>
        <c:axId val="309760472"/>
      </c:barChart>
      <c:dateAx>
        <c:axId val="309754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60472"/>
        <c:crosses val="autoZero"/>
        <c:auto val="1"/>
        <c:lblOffset val="100"/>
        <c:baseTimeUnit val="months"/>
      </c:dateAx>
      <c:valAx>
        <c:axId val="30976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5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186</c:v>
                </c:pt>
                <c:pt idx="1">
                  <c:v>169</c:v>
                </c:pt>
                <c:pt idx="2">
                  <c:v>639</c:v>
                </c:pt>
                <c:pt idx="3">
                  <c:v>714</c:v>
                </c:pt>
                <c:pt idx="4">
                  <c:v>534</c:v>
                </c:pt>
                <c:pt idx="5">
                  <c:v>443</c:v>
                </c:pt>
                <c:pt idx="6">
                  <c:v>268</c:v>
                </c:pt>
                <c:pt idx="7">
                  <c:v>249</c:v>
                </c:pt>
                <c:pt idx="8">
                  <c:v>564</c:v>
                </c:pt>
                <c:pt idx="9">
                  <c:v>162</c:v>
                </c:pt>
              </c:numCache>
            </c:numRef>
          </c:val>
          <c:extLst>
            <c:ext xmlns:c16="http://schemas.microsoft.com/office/drawing/2014/chart" uri="{C3380CC4-5D6E-409C-BE32-E72D297353CC}">
              <c16:uniqueId val="{00000000-865F-4DEC-BFF7-49360862C7EF}"/>
            </c:ext>
          </c:extLst>
        </c:ser>
        <c:dLbls>
          <c:showLegendKey val="0"/>
          <c:showVal val="0"/>
          <c:showCatName val="0"/>
          <c:showSerName val="0"/>
          <c:showPercent val="0"/>
          <c:showBubbleSize val="0"/>
        </c:dLbls>
        <c:gapWidth val="219"/>
        <c:overlap val="-27"/>
        <c:axId val="311808376"/>
        <c:axId val="311810016"/>
      </c:barChart>
      <c:dateAx>
        <c:axId val="311808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810016"/>
        <c:crosses val="autoZero"/>
        <c:auto val="1"/>
        <c:lblOffset val="100"/>
        <c:baseTimeUnit val="months"/>
      </c:dateAx>
      <c:valAx>
        <c:axId val="311810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808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30</c:v>
                </c:pt>
                <c:pt idx="1">
                  <c:v>44</c:v>
                </c:pt>
                <c:pt idx="2">
                  <c:v>37</c:v>
                </c:pt>
                <c:pt idx="3">
                  <c:v>44</c:v>
                </c:pt>
                <c:pt idx="4">
                  <c:v>37</c:v>
                </c:pt>
                <c:pt idx="5">
                  <c:v>41</c:v>
                </c:pt>
                <c:pt idx="6">
                  <c:v>33</c:v>
                </c:pt>
                <c:pt idx="7">
                  <c:v>34</c:v>
                </c:pt>
                <c:pt idx="8">
                  <c:v>33</c:v>
                </c:pt>
                <c:pt idx="9">
                  <c:v>31</c:v>
                </c:pt>
                <c:pt idx="10">
                  <c:v>0</c:v>
                </c:pt>
                <c:pt idx="11">
                  <c:v>0</c:v>
                </c:pt>
              </c:numCache>
            </c:numRef>
          </c:val>
          <c:extLst>
            <c:ext xmlns:c16="http://schemas.microsoft.com/office/drawing/2014/chart" uri="{C3380CC4-5D6E-409C-BE32-E72D297353CC}">
              <c16:uniqueId val="{00000000-5668-4E9C-B6F0-98D77046B316}"/>
            </c:ext>
          </c:extLst>
        </c:ser>
        <c:dLbls>
          <c:showLegendKey val="0"/>
          <c:showVal val="0"/>
          <c:showCatName val="0"/>
          <c:showSerName val="0"/>
          <c:showPercent val="0"/>
          <c:showBubbleSize val="0"/>
        </c:dLbls>
        <c:gapWidth val="219"/>
        <c:overlap val="-27"/>
        <c:axId val="316003512"/>
        <c:axId val="316008104"/>
      </c:barChart>
      <c:dateAx>
        <c:axId val="316003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008104"/>
        <c:crosses val="autoZero"/>
        <c:auto val="1"/>
        <c:lblOffset val="100"/>
        <c:baseTimeUnit val="months"/>
      </c:dateAx>
      <c:valAx>
        <c:axId val="316008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003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11</c:v>
                </c:pt>
                <c:pt idx="1">
                  <c:v>13</c:v>
                </c:pt>
                <c:pt idx="2">
                  <c:v>8</c:v>
                </c:pt>
                <c:pt idx="3">
                  <c:v>16</c:v>
                </c:pt>
                <c:pt idx="4">
                  <c:v>7</c:v>
                </c:pt>
                <c:pt idx="5">
                  <c:v>11</c:v>
                </c:pt>
                <c:pt idx="6">
                  <c:v>8</c:v>
                </c:pt>
                <c:pt idx="7">
                  <c:v>19</c:v>
                </c:pt>
                <c:pt idx="8">
                  <c:v>30</c:v>
                </c:pt>
                <c:pt idx="9">
                  <c:v>7</c:v>
                </c:pt>
              </c:numCache>
            </c:numRef>
          </c:val>
          <c:extLst>
            <c:ext xmlns:c16="http://schemas.microsoft.com/office/drawing/2014/chart" uri="{C3380CC4-5D6E-409C-BE32-E72D297353CC}">
              <c16:uniqueId val="{00000000-D6CB-4826-9FE9-7034182DE10B}"/>
            </c:ext>
          </c:extLst>
        </c:ser>
        <c:dLbls>
          <c:showLegendKey val="0"/>
          <c:showVal val="0"/>
          <c:showCatName val="0"/>
          <c:showSerName val="0"/>
          <c:showPercent val="0"/>
          <c:showBubbleSize val="0"/>
        </c:dLbls>
        <c:gapWidth val="219"/>
        <c:overlap val="-27"/>
        <c:axId val="377765160"/>
        <c:axId val="377766800"/>
      </c:barChart>
      <c:dateAx>
        <c:axId val="377765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766800"/>
        <c:crosses val="autoZero"/>
        <c:auto val="1"/>
        <c:lblOffset val="100"/>
        <c:baseTimeUnit val="months"/>
      </c:dateAx>
      <c:valAx>
        <c:axId val="37776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76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10</c:v>
                </c:pt>
                <c:pt idx="1">
                  <c:v>13</c:v>
                </c:pt>
                <c:pt idx="2">
                  <c:v>14</c:v>
                </c:pt>
                <c:pt idx="3">
                  <c:v>16</c:v>
                </c:pt>
                <c:pt idx="4">
                  <c:v>14</c:v>
                </c:pt>
                <c:pt idx="5">
                  <c:v>14</c:v>
                </c:pt>
                <c:pt idx="6">
                  <c:v>11</c:v>
                </c:pt>
                <c:pt idx="7">
                  <c:v>11</c:v>
                </c:pt>
                <c:pt idx="8">
                  <c:v>13</c:v>
                </c:pt>
                <c:pt idx="9">
                  <c:v>11</c:v>
                </c:pt>
                <c:pt idx="10">
                  <c:v>0</c:v>
                </c:pt>
                <c:pt idx="11">
                  <c:v>0</c:v>
                </c:pt>
              </c:numCache>
            </c:numRef>
          </c:val>
          <c:extLst>
            <c:ext xmlns:c16="http://schemas.microsoft.com/office/drawing/2014/chart" uri="{C3380CC4-5D6E-409C-BE32-E72D297353CC}">
              <c16:uniqueId val="{00000000-38DE-4F4C-8A2C-FCB93911E911}"/>
            </c:ext>
          </c:extLst>
        </c:ser>
        <c:dLbls>
          <c:showLegendKey val="0"/>
          <c:showVal val="0"/>
          <c:showCatName val="0"/>
          <c:showSerName val="0"/>
          <c:showPercent val="0"/>
          <c:showBubbleSize val="0"/>
        </c:dLbls>
        <c:gapWidth val="219"/>
        <c:overlap val="-27"/>
        <c:axId val="377769424"/>
        <c:axId val="377769096"/>
      </c:barChart>
      <c:dateAx>
        <c:axId val="377769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769096"/>
        <c:crosses val="autoZero"/>
        <c:auto val="1"/>
        <c:lblOffset val="100"/>
        <c:baseTimeUnit val="months"/>
      </c:dateAx>
      <c:valAx>
        <c:axId val="37776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76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576CE-CD69-4A14-94B2-AD9EC4B34299}"/>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07C70AD8-8906-4765-8B57-36E701F56B6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246387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7BD13-2707-4C43-818A-8AAF2CDD57F9}"/>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76DB9EBF-EE07-4F7C-96D9-1299EEA1695F}"/>
              </a:ext>
            </a:extLst>
          </p:cNvPr>
          <p:cNvGraphicFramePr>
            <a:graphicFrameLocks noGrp="1"/>
          </p:cNvGraphicFramePr>
          <p:nvPr>
            <p:ph type="chart" sz="quarter" idx="13"/>
            <p:extLst>
              <p:ext uri="{D42A27DB-BD31-4B8C-83A1-F6EECF244321}">
                <p14:modId xmlns:p14="http://schemas.microsoft.com/office/powerpoint/2010/main" val="3858391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BAD720-959F-4569-B3C2-8D2AB119D3C1}"/>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0F146549-E0E2-4907-A7A2-097A6B54FC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9950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A9AFE-60DC-4F3C-8CF4-0705937CB508}"/>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96EFD6CA-D479-4AE9-919B-01E9244C3190}"/>
              </a:ext>
            </a:extLst>
          </p:cNvPr>
          <p:cNvGraphicFramePr>
            <a:graphicFrameLocks noGrp="1"/>
          </p:cNvGraphicFramePr>
          <p:nvPr>
            <p:ph type="tbl" sz="quarter" idx="13"/>
            <p:extLst>
              <p:ext uri="{D42A27DB-BD31-4B8C-83A1-F6EECF244321}">
                <p14:modId xmlns:p14="http://schemas.microsoft.com/office/powerpoint/2010/main" val="4127685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97291229"/>
                    </a:ext>
                  </a:extLst>
                </a:gridCol>
                <a:gridCol w="740664">
                  <a:extLst>
                    <a:ext uri="{9D8B030D-6E8A-4147-A177-3AD203B41FA5}">
                      <a16:colId xmlns:a16="http://schemas.microsoft.com/office/drawing/2014/main" val="1264692645"/>
                    </a:ext>
                  </a:extLst>
                </a:gridCol>
                <a:gridCol w="740664">
                  <a:extLst>
                    <a:ext uri="{9D8B030D-6E8A-4147-A177-3AD203B41FA5}">
                      <a16:colId xmlns:a16="http://schemas.microsoft.com/office/drawing/2014/main" val="713762471"/>
                    </a:ext>
                  </a:extLst>
                </a:gridCol>
                <a:gridCol w="740664">
                  <a:extLst>
                    <a:ext uri="{9D8B030D-6E8A-4147-A177-3AD203B41FA5}">
                      <a16:colId xmlns:a16="http://schemas.microsoft.com/office/drawing/2014/main" val="14332090"/>
                    </a:ext>
                  </a:extLst>
                </a:gridCol>
                <a:gridCol w="740664">
                  <a:extLst>
                    <a:ext uri="{9D8B030D-6E8A-4147-A177-3AD203B41FA5}">
                      <a16:colId xmlns:a16="http://schemas.microsoft.com/office/drawing/2014/main" val="447156413"/>
                    </a:ext>
                  </a:extLst>
                </a:gridCol>
                <a:gridCol w="740664">
                  <a:extLst>
                    <a:ext uri="{9D8B030D-6E8A-4147-A177-3AD203B41FA5}">
                      <a16:colId xmlns:a16="http://schemas.microsoft.com/office/drawing/2014/main" val="470650787"/>
                    </a:ext>
                  </a:extLst>
                </a:gridCol>
                <a:gridCol w="740664">
                  <a:extLst>
                    <a:ext uri="{9D8B030D-6E8A-4147-A177-3AD203B41FA5}">
                      <a16:colId xmlns:a16="http://schemas.microsoft.com/office/drawing/2014/main" val="1010624161"/>
                    </a:ext>
                  </a:extLst>
                </a:gridCol>
                <a:gridCol w="740664">
                  <a:extLst>
                    <a:ext uri="{9D8B030D-6E8A-4147-A177-3AD203B41FA5}">
                      <a16:colId xmlns:a16="http://schemas.microsoft.com/office/drawing/2014/main" val="2297788527"/>
                    </a:ext>
                  </a:extLst>
                </a:gridCol>
                <a:gridCol w="740664">
                  <a:extLst>
                    <a:ext uri="{9D8B030D-6E8A-4147-A177-3AD203B41FA5}">
                      <a16:colId xmlns:a16="http://schemas.microsoft.com/office/drawing/2014/main" val="2350145857"/>
                    </a:ext>
                  </a:extLst>
                </a:gridCol>
                <a:gridCol w="740664">
                  <a:extLst>
                    <a:ext uri="{9D8B030D-6E8A-4147-A177-3AD203B41FA5}">
                      <a16:colId xmlns:a16="http://schemas.microsoft.com/office/drawing/2014/main" val="41427601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55205658"/>
                  </a:ext>
                </a:extLst>
              </a:tr>
              <a:tr h="370840">
                <a:tc>
                  <a:txBody>
                    <a:bodyPr/>
                    <a:lstStyle/>
                    <a:p>
                      <a:r>
                        <a:rPr lang="en-US" sz="1000"/>
                        <a:t>Tokio Marine America</a:t>
                      </a:r>
                    </a:p>
                  </a:txBody>
                  <a:tcPr/>
                </a:tc>
                <a:tc>
                  <a:txBody>
                    <a:bodyPr/>
                    <a:lstStyle/>
                    <a:p>
                      <a:r>
                        <a:rPr lang="en-US" sz="1000"/>
                        <a:t>310</a:t>
                      </a:r>
                    </a:p>
                  </a:txBody>
                  <a:tcPr/>
                </a:tc>
                <a:tc>
                  <a:txBody>
                    <a:bodyPr/>
                    <a:lstStyle/>
                    <a:p>
                      <a:r>
                        <a:rPr lang="en-US" sz="1000"/>
                        <a:t>1</a:t>
                      </a:r>
                    </a:p>
                  </a:txBody>
                  <a:tcPr/>
                </a:tc>
                <a:tc>
                  <a:txBody>
                    <a:bodyPr/>
                    <a:lstStyle/>
                    <a:p>
                      <a:r>
                        <a:rPr lang="en-US" sz="1000"/>
                        <a:t>15</a:t>
                      </a:r>
                    </a:p>
                  </a:txBody>
                  <a:tcPr/>
                </a:tc>
                <a:tc>
                  <a:txBody>
                    <a:bodyPr/>
                    <a:lstStyle/>
                    <a:p>
                      <a:r>
                        <a:rPr lang="en-US" sz="1000"/>
                        <a:t>95</a:t>
                      </a:r>
                    </a:p>
                  </a:txBody>
                  <a:tcPr/>
                </a:tc>
                <a:tc>
                  <a:txBody>
                    <a:bodyPr/>
                    <a:lstStyle/>
                    <a:p>
                      <a:r>
                        <a:rPr lang="en-US" sz="1000"/>
                        <a:t>5</a:t>
                      </a:r>
                    </a:p>
                  </a:txBody>
                  <a:tcPr/>
                </a:tc>
                <a:tc>
                  <a:txBody>
                    <a:bodyPr/>
                    <a:lstStyle/>
                    <a:p>
                      <a:r>
                        <a:rPr lang="en-US" sz="1000"/>
                        <a:t>13</a:t>
                      </a:r>
                    </a:p>
                  </a:txBody>
                  <a:tcPr/>
                </a:tc>
                <a:tc>
                  <a:txBody>
                    <a:bodyPr/>
                    <a:lstStyle/>
                    <a:p>
                      <a:r>
                        <a:rPr lang="en-US" sz="1000"/>
                        <a:t>0</a:t>
                      </a:r>
                    </a:p>
                  </a:txBody>
                  <a:tcPr/>
                </a:tc>
                <a:tc>
                  <a:txBody>
                    <a:bodyPr/>
                    <a:lstStyle/>
                    <a:p>
                      <a:r>
                        <a:rPr lang="en-US" sz="1000"/>
                        <a:t>2.4380 %</a:t>
                      </a:r>
                    </a:p>
                  </a:txBody>
                  <a:tcPr/>
                </a:tc>
                <a:tc>
                  <a:txBody>
                    <a:bodyPr/>
                    <a:lstStyle/>
                    <a:p>
                      <a:r>
                        <a:rPr lang="en-US" sz="1000"/>
                        <a:t>0.0 %</a:t>
                      </a:r>
                    </a:p>
                  </a:txBody>
                  <a:tcPr/>
                </a:tc>
                <a:extLst>
                  <a:ext uri="{0D108BD9-81ED-4DB2-BD59-A6C34878D82A}">
                    <a16:rowId xmlns:a16="http://schemas.microsoft.com/office/drawing/2014/main" val="1905464143"/>
                  </a:ext>
                </a:extLst>
              </a:tr>
            </a:tbl>
          </a:graphicData>
        </a:graphic>
      </p:graphicFrame>
      <p:sp>
        <p:nvSpPr>
          <p:cNvPr id="4" name="Text Placeholder 3">
            <a:extLst>
              <a:ext uri="{FF2B5EF4-FFF2-40B4-BE49-F238E27FC236}">
                <a16:creationId xmlns:a16="http://schemas.microsoft.com/office/drawing/2014/main" id="{5409A370-FEDC-427B-8777-364F4B8A0CED}"/>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972348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4A5F2-194A-4AED-8416-51EF90D597C1}"/>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B0AEC648-B6D6-4CFC-8D7F-EC79AFE045EA}"/>
              </a:ext>
            </a:extLst>
          </p:cNvPr>
          <p:cNvGraphicFramePr>
            <a:graphicFrameLocks noGrp="1"/>
          </p:cNvGraphicFramePr>
          <p:nvPr>
            <p:ph type="chart" sz="quarter" idx="13"/>
            <p:extLst>
              <p:ext uri="{D42A27DB-BD31-4B8C-83A1-F6EECF244321}">
                <p14:modId xmlns:p14="http://schemas.microsoft.com/office/powerpoint/2010/main" val="4022890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1531B6-5DB8-4D99-A6E1-010E689CC1E9}"/>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E2B85C9-A398-47EB-8007-78C9C46C70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8640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D029B-E18B-4612-9B5A-3993D6A47EA7}"/>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9949F923-98FC-4260-BE0A-8712A9890AF1}"/>
              </a:ext>
            </a:extLst>
          </p:cNvPr>
          <p:cNvGraphicFramePr>
            <a:graphicFrameLocks noGrp="1"/>
          </p:cNvGraphicFramePr>
          <p:nvPr>
            <p:ph type="chart" sz="quarter" idx="13"/>
            <p:extLst>
              <p:ext uri="{D42A27DB-BD31-4B8C-83A1-F6EECF244321}">
                <p14:modId xmlns:p14="http://schemas.microsoft.com/office/powerpoint/2010/main" val="2312791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B1DC8A-AE14-4603-8B0C-DF6498EFC17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E024FA0-C92F-414E-A5FF-163B51FB3C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6257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A5F4C-5351-48BC-B326-EB7776311C7A}"/>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56E8D439-623A-473E-AE8B-F2472A441826}"/>
              </a:ext>
            </a:extLst>
          </p:cNvPr>
          <p:cNvGraphicFramePr>
            <a:graphicFrameLocks noGrp="1"/>
          </p:cNvGraphicFramePr>
          <p:nvPr>
            <p:ph type="chart" sz="quarter" idx="13"/>
            <p:extLst>
              <p:ext uri="{D42A27DB-BD31-4B8C-83A1-F6EECF244321}">
                <p14:modId xmlns:p14="http://schemas.microsoft.com/office/powerpoint/2010/main" val="3608839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A2A3B6-C44B-4AA8-AABB-8001A73FFCD9}"/>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893DD6E-F1E4-4CD8-88CF-6A67C6A8AA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4756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330E9-59DA-4E28-A75F-561DD639582B}"/>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E77AD03E-21F0-47C8-ABAF-2247C6F3100C}"/>
              </a:ext>
            </a:extLst>
          </p:cNvPr>
          <p:cNvGraphicFramePr>
            <a:graphicFrameLocks noGrp="1"/>
          </p:cNvGraphicFramePr>
          <p:nvPr>
            <p:ph type="tbl" sz="quarter" idx="13"/>
            <p:extLst>
              <p:ext uri="{D42A27DB-BD31-4B8C-83A1-F6EECF244321}">
                <p14:modId xmlns:p14="http://schemas.microsoft.com/office/powerpoint/2010/main" val="1513378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65080430"/>
                    </a:ext>
                  </a:extLst>
                </a:gridCol>
                <a:gridCol w="658368">
                  <a:extLst>
                    <a:ext uri="{9D8B030D-6E8A-4147-A177-3AD203B41FA5}">
                      <a16:colId xmlns:a16="http://schemas.microsoft.com/office/drawing/2014/main" val="3843712332"/>
                    </a:ext>
                  </a:extLst>
                </a:gridCol>
                <a:gridCol w="658368">
                  <a:extLst>
                    <a:ext uri="{9D8B030D-6E8A-4147-A177-3AD203B41FA5}">
                      <a16:colId xmlns:a16="http://schemas.microsoft.com/office/drawing/2014/main" val="1079520325"/>
                    </a:ext>
                  </a:extLst>
                </a:gridCol>
                <a:gridCol w="658368">
                  <a:extLst>
                    <a:ext uri="{9D8B030D-6E8A-4147-A177-3AD203B41FA5}">
                      <a16:colId xmlns:a16="http://schemas.microsoft.com/office/drawing/2014/main" val="2600467338"/>
                    </a:ext>
                  </a:extLst>
                </a:gridCol>
                <a:gridCol w="658368">
                  <a:extLst>
                    <a:ext uri="{9D8B030D-6E8A-4147-A177-3AD203B41FA5}">
                      <a16:colId xmlns:a16="http://schemas.microsoft.com/office/drawing/2014/main" val="1080554417"/>
                    </a:ext>
                  </a:extLst>
                </a:gridCol>
                <a:gridCol w="658368">
                  <a:extLst>
                    <a:ext uri="{9D8B030D-6E8A-4147-A177-3AD203B41FA5}">
                      <a16:colId xmlns:a16="http://schemas.microsoft.com/office/drawing/2014/main" val="3447412943"/>
                    </a:ext>
                  </a:extLst>
                </a:gridCol>
                <a:gridCol w="658368">
                  <a:extLst>
                    <a:ext uri="{9D8B030D-6E8A-4147-A177-3AD203B41FA5}">
                      <a16:colId xmlns:a16="http://schemas.microsoft.com/office/drawing/2014/main" val="338303859"/>
                    </a:ext>
                  </a:extLst>
                </a:gridCol>
                <a:gridCol w="658368">
                  <a:extLst>
                    <a:ext uri="{9D8B030D-6E8A-4147-A177-3AD203B41FA5}">
                      <a16:colId xmlns:a16="http://schemas.microsoft.com/office/drawing/2014/main" val="940059998"/>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562228140"/>
                  </a:ext>
                </a:extLst>
              </a:tr>
              <a:tr h="370840">
                <a:tc>
                  <a:txBody>
                    <a:bodyPr/>
                    <a:lstStyle/>
                    <a:p>
                      <a:r>
                        <a:rPr lang="en-US" sz="1000" b="1"/>
                        <a:t>Tokio Marine America - 2019-09-09 21:00:01</a:t>
                      </a:r>
                      <a:r>
                        <a:rPr lang="en-US" sz="1000"/>
                        <a:t>
 Medalit T. was selected to represent #TeamTMA in Tokio Marine's 20th mangrove planting project in Malaysia. She was one of only 25 employees worldwide invited to the tree planting mission. http://bit.ly/2m7sQmT  #ToBeAGoodCompany</a:t>
                      </a:r>
                    </a:p>
                  </a:txBody>
                  <a:tcPr/>
                </a:tc>
                <a:tc>
                  <a:txBody>
                    <a:bodyPr/>
                    <a:lstStyle/>
                    <a:p>
                      <a:r>
                        <a:rPr lang="en-US" sz="1000"/>
                        <a:t>17</a:t>
                      </a:r>
                    </a:p>
                  </a:txBody>
                  <a:tcPr/>
                </a:tc>
                <a:tc>
                  <a:txBody>
                    <a:bodyPr/>
                    <a:lstStyle/>
                    <a:p>
                      <a:r>
                        <a:rPr lang="en-US" sz="1000"/>
                        <a:t>15</a:t>
                      </a:r>
                    </a:p>
                  </a:txBody>
                  <a:tcPr/>
                </a:tc>
                <a:tc>
                  <a:txBody>
                    <a:bodyPr/>
                    <a:lstStyle/>
                    <a:p>
                      <a:r>
                        <a:rPr lang="en-US" sz="1000"/>
                        <a:t>1</a:t>
                      </a:r>
                    </a:p>
                  </a:txBody>
                  <a:tcPr/>
                </a:tc>
                <a:tc>
                  <a:txBody>
                    <a:bodyPr/>
                    <a:lstStyle/>
                    <a:p>
                      <a:r>
                        <a:rPr lang="en-US" sz="1000"/>
                        <a:t>1</a:t>
                      </a:r>
                    </a:p>
                  </a:txBody>
                  <a:tcPr/>
                </a:tc>
                <a:tc>
                  <a:txBody>
                    <a:bodyPr/>
                    <a:lstStyle/>
                    <a:p>
                      <a:r>
                        <a:rPr lang="en-US" sz="1000"/>
                        <a:t>5.5195 %</a:t>
                      </a:r>
                    </a:p>
                  </a:txBody>
                  <a:tcPr/>
                </a:tc>
                <a:tc>
                  <a:txBody>
                    <a:bodyPr/>
                    <a:lstStyle/>
                    <a:p>
                      <a:r>
                        <a:rPr lang="en-US" sz="1000"/>
                        <a:t>Link</a:t>
                      </a:r>
                    </a:p>
                  </a:txBody>
                  <a:tcPr/>
                </a:tc>
                <a:tc>
                  <a:txBody>
                    <a:bodyPr/>
                    <a:lstStyle/>
                    <a:p>
                      <a:r>
                        <a:rPr lang="en-US" sz="1000"/>
                        <a:t>Highly Unlikely</a:t>
                      </a:r>
                    </a:p>
                  </a:txBody>
                  <a:tcPr/>
                </a:tc>
                <a:extLst>
                  <a:ext uri="{0D108BD9-81ED-4DB2-BD59-A6C34878D82A}">
                    <a16:rowId xmlns:a16="http://schemas.microsoft.com/office/drawing/2014/main" val="311833464"/>
                  </a:ext>
                </a:extLst>
              </a:tr>
              <a:tr h="370840">
                <a:tc>
                  <a:txBody>
                    <a:bodyPr/>
                    <a:lstStyle/>
                    <a:p>
                      <a:r>
                        <a:rPr lang="en-US" sz="1000" b="1"/>
                        <a:t>Tokio Marine America - 2019-09-27 16:00:02</a:t>
                      </a:r>
                      <a:r>
                        <a:rPr lang="en-US" sz="1000"/>
                        <a:t>
 If you're looking for fresh seafood, we're sure an Alaskan cruise is your best bet. Jun O., we're so jealous of your crab legs! Thank you for your #TeamTMA vacation photo submission!</a:t>
                      </a:r>
                    </a:p>
                  </a:txBody>
                  <a:tcPr/>
                </a:tc>
                <a:tc>
                  <a:txBody>
                    <a:bodyPr/>
                    <a:lstStyle/>
                    <a:p>
                      <a:r>
                        <a:rPr lang="en-US" sz="1000"/>
                        <a:t>15</a:t>
                      </a:r>
                    </a:p>
                  </a:txBody>
                  <a:tcPr/>
                </a:tc>
                <a:tc>
                  <a:txBody>
                    <a:bodyPr/>
                    <a:lstStyle/>
                    <a:p>
                      <a:r>
                        <a:rPr lang="en-US" sz="1000"/>
                        <a:t>13</a:t>
                      </a:r>
                    </a:p>
                  </a:txBody>
                  <a:tcPr/>
                </a:tc>
                <a:tc>
                  <a:txBody>
                    <a:bodyPr/>
                    <a:lstStyle/>
                    <a:p>
                      <a:r>
                        <a:rPr lang="en-US" sz="1000"/>
                        <a:t>0</a:t>
                      </a:r>
                    </a:p>
                  </a:txBody>
                  <a:tcPr/>
                </a:tc>
                <a:tc>
                  <a:txBody>
                    <a:bodyPr/>
                    <a:lstStyle/>
                    <a:p>
                      <a:r>
                        <a:rPr lang="en-US" sz="1000"/>
                        <a:t>2</a:t>
                      </a:r>
                    </a:p>
                  </a:txBody>
                  <a:tcPr/>
                </a:tc>
                <a:tc>
                  <a:txBody>
                    <a:bodyPr/>
                    <a:lstStyle/>
                    <a:p>
                      <a:r>
                        <a:rPr lang="en-US" sz="1000"/>
                        <a:t>4.8544 %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870565098"/>
                  </a:ext>
                </a:extLst>
              </a:tr>
              <a:tr h="370840">
                <a:tc>
                  <a:txBody>
                    <a:bodyPr/>
                    <a:lstStyle/>
                    <a:p>
                      <a:r>
                        <a:rPr lang="en-US" sz="1000" b="1"/>
                        <a:t>Tokio Marine America - 2019-09-11 16:05:00</a:t>
                      </a:r>
                      <a:r>
                        <a:rPr lang="en-US" sz="1000"/>
                        <a:t>
 Are you looking to take the next step in your career? We're looking for a candidate with 5+ years of insurance experience to  #ApplyToday for our Insurance-Account Executive Officer position in Chicago, IL: http://bit.ly/2k8SgQw
 #InsuranceCareers</a:t>
                      </a:r>
                    </a:p>
                  </a:txBody>
                  <a:tcPr/>
                </a:tc>
                <a:tc>
                  <a:txBody>
                    <a:bodyPr/>
                    <a:lstStyle/>
                    <a:p>
                      <a:r>
                        <a:rPr lang="en-US" sz="1000"/>
                        <a:t>12</a:t>
                      </a:r>
                    </a:p>
                  </a:txBody>
                  <a:tcPr/>
                </a:tc>
                <a:tc>
                  <a:txBody>
                    <a:bodyPr/>
                    <a:lstStyle/>
                    <a:p>
                      <a:r>
                        <a:rPr lang="en-US" sz="1000"/>
                        <a:t>7</a:t>
                      </a:r>
                    </a:p>
                  </a:txBody>
                  <a:tcPr/>
                </a:tc>
                <a:tc>
                  <a:txBody>
                    <a:bodyPr/>
                    <a:lstStyle/>
                    <a:p>
                      <a:r>
                        <a:rPr lang="en-US" sz="1000"/>
                        <a:t>4</a:t>
                      </a:r>
                    </a:p>
                  </a:txBody>
                  <a:tcPr/>
                </a:tc>
                <a:tc>
                  <a:txBody>
                    <a:bodyPr/>
                    <a:lstStyle/>
                    <a:p>
                      <a:r>
                        <a:rPr lang="en-US" sz="1000"/>
                        <a:t>1</a:t>
                      </a:r>
                    </a:p>
                  </a:txBody>
                  <a:tcPr/>
                </a:tc>
                <a:tc>
                  <a:txBody>
                    <a:bodyPr/>
                    <a:lstStyle/>
                    <a:p>
                      <a:r>
                        <a:rPr lang="en-US" sz="1000"/>
                        <a:t>3.8961 %</a:t>
                      </a:r>
                    </a:p>
                  </a:txBody>
                  <a:tcPr/>
                </a:tc>
                <a:tc>
                  <a:txBody>
                    <a:bodyPr/>
                    <a:lstStyle/>
                    <a:p>
                      <a:r>
                        <a:rPr lang="en-US" sz="1000"/>
                        <a:t>Link</a:t>
                      </a:r>
                    </a:p>
                  </a:txBody>
                  <a:tcPr/>
                </a:tc>
                <a:tc>
                  <a:txBody>
                    <a:bodyPr/>
                    <a:lstStyle/>
                    <a:p>
                      <a:r>
                        <a:rPr lang="en-US" sz="1000"/>
                        <a:t>Highly Unlikely</a:t>
                      </a:r>
                    </a:p>
                  </a:txBody>
                  <a:tcPr/>
                </a:tc>
                <a:extLst>
                  <a:ext uri="{0D108BD9-81ED-4DB2-BD59-A6C34878D82A}">
                    <a16:rowId xmlns:a16="http://schemas.microsoft.com/office/drawing/2014/main" val="2479835016"/>
                  </a:ext>
                </a:extLst>
              </a:tr>
            </a:tbl>
          </a:graphicData>
        </a:graphic>
      </p:graphicFrame>
      <p:sp>
        <p:nvSpPr>
          <p:cNvPr id="4" name="Text Placeholder 3">
            <a:extLst>
              <a:ext uri="{FF2B5EF4-FFF2-40B4-BE49-F238E27FC236}">
                <a16:creationId xmlns:a16="http://schemas.microsoft.com/office/drawing/2014/main" id="{DD3AD514-A5A6-4523-99F4-09B74862BACB}"/>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318867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7392C-E582-4857-8EDA-82F81043C821}"/>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F731EC53-3C1B-489A-9163-C111CC7F3116}"/>
              </a:ext>
            </a:extLst>
          </p:cNvPr>
          <p:cNvGraphicFramePr>
            <a:graphicFrameLocks noGrp="1"/>
          </p:cNvGraphicFramePr>
          <p:nvPr>
            <p:ph type="tbl" sz="quarter" idx="13"/>
            <p:extLst>
              <p:ext uri="{D42A27DB-BD31-4B8C-83A1-F6EECF244321}">
                <p14:modId xmlns:p14="http://schemas.microsoft.com/office/powerpoint/2010/main" val="1003157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621435832"/>
                    </a:ext>
                  </a:extLst>
                </a:gridCol>
                <a:gridCol w="493776">
                  <a:extLst>
                    <a:ext uri="{9D8B030D-6E8A-4147-A177-3AD203B41FA5}">
                      <a16:colId xmlns:a16="http://schemas.microsoft.com/office/drawing/2014/main" val="4179908344"/>
                    </a:ext>
                  </a:extLst>
                </a:gridCol>
                <a:gridCol w="493776">
                  <a:extLst>
                    <a:ext uri="{9D8B030D-6E8A-4147-A177-3AD203B41FA5}">
                      <a16:colId xmlns:a16="http://schemas.microsoft.com/office/drawing/2014/main" val="3588835538"/>
                    </a:ext>
                  </a:extLst>
                </a:gridCol>
                <a:gridCol w="493776">
                  <a:extLst>
                    <a:ext uri="{9D8B030D-6E8A-4147-A177-3AD203B41FA5}">
                      <a16:colId xmlns:a16="http://schemas.microsoft.com/office/drawing/2014/main" val="1473133984"/>
                    </a:ext>
                  </a:extLst>
                </a:gridCol>
                <a:gridCol w="493776">
                  <a:extLst>
                    <a:ext uri="{9D8B030D-6E8A-4147-A177-3AD203B41FA5}">
                      <a16:colId xmlns:a16="http://schemas.microsoft.com/office/drawing/2014/main" val="4053117130"/>
                    </a:ext>
                  </a:extLst>
                </a:gridCol>
                <a:gridCol w="493776">
                  <a:extLst>
                    <a:ext uri="{9D8B030D-6E8A-4147-A177-3AD203B41FA5}">
                      <a16:colId xmlns:a16="http://schemas.microsoft.com/office/drawing/2014/main" val="3436366798"/>
                    </a:ext>
                  </a:extLst>
                </a:gridCol>
                <a:gridCol w="493776">
                  <a:extLst>
                    <a:ext uri="{9D8B030D-6E8A-4147-A177-3AD203B41FA5}">
                      <a16:colId xmlns:a16="http://schemas.microsoft.com/office/drawing/2014/main" val="2574952327"/>
                    </a:ext>
                  </a:extLst>
                </a:gridCol>
                <a:gridCol w="493776">
                  <a:extLst>
                    <a:ext uri="{9D8B030D-6E8A-4147-A177-3AD203B41FA5}">
                      <a16:colId xmlns:a16="http://schemas.microsoft.com/office/drawing/2014/main" val="1440888503"/>
                    </a:ext>
                  </a:extLst>
                </a:gridCol>
                <a:gridCol w="493776">
                  <a:extLst>
                    <a:ext uri="{9D8B030D-6E8A-4147-A177-3AD203B41FA5}">
                      <a16:colId xmlns:a16="http://schemas.microsoft.com/office/drawing/2014/main" val="1829796730"/>
                    </a:ext>
                  </a:extLst>
                </a:gridCol>
                <a:gridCol w="493776">
                  <a:extLst>
                    <a:ext uri="{9D8B030D-6E8A-4147-A177-3AD203B41FA5}">
                      <a16:colId xmlns:a16="http://schemas.microsoft.com/office/drawing/2014/main" val="2615360942"/>
                    </a:ext>
                  </a:extLst>
                </a:gridCol>
                <a:gridCol w="493776">
                  <a:extLst>
                    <a:ext uri="{9D8B030D-6E8A-4147-A177-3AD203B41FA5}">
                      <a16:colId xmlns:a16="http://schemas.microsoft.com/office/drawing/2014/main" val="439071861"/>
                    </a:ext>
                  </a:extLst>
                </a:gridCol>
                <a:gridCol w="493776">
                  <a:extLst>
                    <a:ext uri="{9D8B030D-6E8A-4147-A177-3AD203B41FA5}">
                      <a16:colId xmlns:a16="http://schemas.microsoft.com/office/drawing/2014/main" val="4202965306"/>
                    </a:ext>
                  </a:extLst>
                </a:gridCol>
                <a:gridCol w="493776">
                  <a:extLst>
                    <a:ext uri="{9D8B030D-6E8A-4147-A177-3AD203B41FA5}">
                      <a16:colId xmlns:a16="http://schemas.microsoft.com/office/drawing/2014/main" val="167233463"/>
                    </a:ext>
                  </a:extLst>
                </a:gridCol>
                <a:gridCol w="493776">
                  <a:extLst>
                    <a:ext uri="{9D8B030D-6E8A-4147-A177-3AD203B41FA5}">
                      <a16:colId xmlns:a16="http://schemas.microsoft.com/office/drawing/2014/main" val="63520764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00284889"/>
                  </a:ext>
                </a:extLst>
              </a:tr>
              <a:tr h="370840">
                <a:tc>
                  <a:txBody>
                    <a:bodyPr/>
                    <a:lstStyle/>
                    <a:p>
                      <a:r>
                        <a:rPr lang="en-US" sz="1000"/>
                        <a:t>TMAmerica</a:t>
                      </a:r>
                    </a:p>
                  </a:txBody>
                  <a:tcPr/>
                </a:tc>
                <a:tc>
                  <a:txBody>
                    <a:bodyPr/>
                    <a:lstStyle/>
                    <a:p>
                      <a:r>
                        <a:rPr lang="en-US" sz="1000"/>
                        <a:t>148</a:t>
                      </a:r>
                    </a:p>
                  </a:txBody>
                  <a:tcPr/>
                </a:tc>
                <a:tc>
                  <a:txBody>
                    <a:bodyPr/>
                    <a:lstStyle/>
                    <a:p>
                      <a:r>
                        <a:rPr lang="en-US" sz="1000"/>
                        <a:t>1</a:t>
                      </a:r>
                    </a:p>
                  </a:txBody>
                  <a:tcPr/>
                </a:tc>
                <a:tc>
                  <a:txBody>
                    <a:bodyPr/>
                    <a:lstStyle/>
                    <a:p>
                      <a:r>
                        <a:rPr lang="en-US" sz="1000"/>
                        <a:t>11</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12</a:t>
                      </a:r>
                    </a:p>
                  </a:txBody>
                  <a:tcPr/>
                </a:tc>
                <a:tc>
                  <a:txBody>
                    <a:bodyPr/>
                    <a:lstStyle/>
                    <a:p>
                      <a:r>
                        <a:rPr lang="en-US" sz="1000"/>
                        <a:t>44</a:t>
                      </a:r>
                    </a:p>
                  </a:txBody>
                  <a:tcPr/>
                </a:tc>
                <a:tc>
                  <a:txBody>
                    <a:bodyPr/>
                    <a:lstStyle/>
                    <a:p>
                      <a:r>
                        <a:rPr lang="en-US" sz="1000"/>
                        <a:t>0</a:t>
                      </a:r>
                    </a:p>
                  </a:txBody>
                  <a:tcPr/>
                </a:tc>
                <a:tc>
                  <a:txBody>
                    <a:bodyPr/>
                    <a:lstStyle/>
                    <a:p>
                      <a:r>
                        <a:rPr lang="en-US" sz="1000"/>
                        <a:t>1</a:t>
                      </a:r>
                    </a:p>
                  </a:txBody>
                  <a:tcPr/>
                </a:tc>
                <a:tc>
                  <a:txBody>
                    <a:bodyPr/>
                    <a:lstStyle/>
                    <a:p>
                      <a:r>
                        <a:rPr lang="en-US" sz="1000"/>
                        <a:t>3.4632 %</a:t>
                      </a:r>
                    </a:p>
                  </a:txBody>
                  <a:tcPr/>
                </a:tc>
                <a:tc>
                  <a:txBody>
                    <a:bodyPr/>
                    <a:lstStyle/>
                    <a:p>
                      <a:r>
                        <a:rPr lang="en-US" sz="1000"/>
                        <a:t>0.0 %</a:t>
                      </a:r>
                    </a:p>
                  </a:txBody>
                  <a:tcPr/>
                </a:tc>
                <a:extLst>
                  <a:ext uri="{0D108BD9-81ED-4DB2-BD59-A6C34878D82A}">
                    <a16:rowId xmlns:a16="http://schemas.microsoft.com/office/drawing/2014/main" val="3643307182"/>
                  </a:ext>
                </a:extLst>
              </a:tr>
            </a:tbl>
          </a:graphicData>
        </a:graphic>
      </p:graphicFrame>
      <p:sp>
        <p:nvSpPr>
          <p:cNvPr id="4" name="Text Placeholder 3">
            <a:extLst>
              <a:ext uri="{FF2B5EF4-FFF2-40B4-BE49-F238E27FC236}">
                <a16:creationId xmlns:a16="http://schemas.microsoft.com/office/drawing/2014/main" id="{27A06B93-DD2E-4CEA-8C1F-C91D567F2555}"/>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078431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C43F7-28EF-420F-886D-20987C0D3FBD}"/>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24E14B24-9579-429F-8CA9-466D5BFB004E}"/>
              </a:ext>
            </a:extLst>
          </p:cNvPr>
          <p:cNvGraphicFramePr>
            <a:graphicFrameLocks noGrp="1"/>
          </p:cNvGraphicFramePr>
          <p:nvPr>
            <p:ph type="chart" sz="quarter" idx="13"/>
            <p:extLst>
              <p:ext uri="{D42A27DB-BD31-4B8C-83A1-F6EECF244321}">
                <p14:modId xmlns:p14="http://schemas.microsoft.com/office/powerpoint/2010/main" val="587023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03A34A-8EA2-4FAB-AC25-49902E82E02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F74FF73-34D1-43C5-9123-FD449905B5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7584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7818D-68D6-4916-90C4-4B6CB64336DD}"/>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708ECA39-50D6-4DF2-BF0D-8276095F3810}"/>
              </a:ext>
            </a:extLst>
          </p:cNvPr>
          <p:cNvGraphicFramePr>
            <a:graphicFrameLocks noGrp="1"/>
          </p:cNvGraphicFramePr>
          <p:nvPr>
            <p:ph type="chart" sz="quarter" idx="13"/>
            <p:extLst>
              <p:ext uri="{D42A27DB-BD31-4B8C-83A1-F6EECF244321}">
                <p14:modId xmlns:p14="http://schemas.microsoft.com/office/powerpoint/2010/main" val="1579951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1468C1-A598-4E3A-8886-2DA82155C57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0030287-A4F2-4FC5-9449-A866CB2A02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7155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65044-4284-4363-B220-AB90BE1F9F62}"/>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0D753D39-AA66-4917-B3CB-A1983B38DDF2}"/>
              </a:ext>
            </a:extLst>
          </p:cNvPr>
          <p:cNvGraphicFramePr>
            <a:graphicFrameLocks noGrp="1"/>
          </p:cNvGraphicFramePr>
          <p:nvPr>
            <p:ph type="tbl" sz="quarter" idx="13"/>
            <p:extLst>
              <p:ext uri="{D42A27DB-BD31-4B8C-83A1-F6EECF244321}">
                <p14:modId xmlns:p14="http://schemas.microsoft.com/office/powerpoint/2010/main" val="2075454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857845107"/>
                    </a:ext>
                  </a:extLst>
                </a:gridCol>
                <a:gridCol w="411480">
                  <a:extLst>
                    <a:ext uri="{9D8B030D-6E8A-4147-A177-3AD203B41FA5}">
                      <a16:colId xmlns:a16="http://schemas.microsoft.com/office/drawing/2014/main" val="323295350"/>
                    </a:ext>
                  </a:extLst>
                </a:gridCol>
                <a:gridCol w="822960">
                  <a:extLst>
                    <a:ext uri="{9D8B030D-6E8A-4147-A177-3AD203B41FA5}">
                      <a16:colId xmlns:a16="http://schemas.microsoft.com/office/drawing/2014/main" val="3614680081"/>
                    </a:ext>
                  </a:extLst>
                </a:gridCol>
                <a:gridCol w="822960">
                  <a:extLst>
                    <a:ext uri="{9D8B030D-6E8A-4147-A177-3AD203B41FA5}">
                      <a16:colId xmlns:a16="http://schemas.microsoft.com/office/drawing/2014/main" val="755898129"/>
                    </a:ext>
                  </a:extLst>
                </a:gridCol>
                <a:gridCol w="822960">
                  <a:extLst>
                    <a:ext uri="{9D8B030D-6E8A-4147-A177-3AD203B41FA5}">
                      <a16:colId xmlns:a16="http://schemas.microsoft.com/office/drawing/2014/main" val="3409396734"/>
                    </a:ext>
                  </a:extLst>
                </a:gridCol>
                <a:gridCol w="822960">
                  <a:extLst>
                    <a:ext uri="{9D8B030D-6E8A-4147-A177-3AD203B41FA5}">
                      <a16:colId xmlns:a16="http://schemas.microsoft.com/office/drawing/2014/main" val="1411016252"/>
                    </a:ext>
                  </a:extLst>
                </a:gridCol>
                <a:gridCol w="822960">
                  <a:extLst>
                    <a:ext uri="{9D8B030D-6E8A-4147-A177-3AD203B41FA5}">
                      <a16:colId xmlns:a16="http://schemas.microsoft.com/office/drawing/2014/main" val="1320409477"/>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4246541755"/>
                  </a:ext>
                </a:extLst>
              </a:tr>
              <a:tr h="370840">
                <a:tc>
                  <a:txBody>
                    <a:bodyPr/>
                    <a:lstStyle/>
                    <a:p>
                      <a:r>
                        <a:rPr lang="en-US" sz="1000" b="1"/>
                        <a:t>@TokioMAmerica - 2019-09-30 17:38:00</a:t>
                      </a:r>
                      <a:r>
                        <a:rPr lang="en-US" sz="1000"/>
                        <a:t>
 Tokio Marie America is proud to be listed as one of the Best Places to Work in #Insurance for the 4th consecutive year! Thank you to our employees for continuing to make TMA a great place to work. https://t.co/gu5quu1cwz</a:t>
                      </a:r>
                    </a:p>
                  </a:txBody>
                  <a:tcPr/>
                </a:tc>
                <a:tc>
                  <a:txBody>
                    <a:bodyPr/>
                    <a:lstStyle/>
                    <a:p>
                      <a:r>
                        <a:rPr lang="en-US" sz="1000"/>
                        <a:t>10/03/2019 06:14:03</a:t>
                      </a:r>
                    </a:p>
                  </a:txBody>
                  <a:tcPr/>
                </a:tc>
                <a:tc>
                  <a:txBody>
                    <a:bodyPr/>
                    <a:lstStyle/>
                    <a:p>
                      <a:r>
                        <a:rPr lang="en-US" sz="1000"/>
                        <a:t>No</a:t>
                      </a:r>
                    </a:p>
                  </a:txBody>
                  <a:tcPr/>
                </a:tc>
                <a:tc>
                  <a:txBody>
                    <a:bodyPr/>
                    <a:lstStyle/>
                    <a:p>
                      <a:r>
                        <a:rPr lang="en-US" sz="1000"/>
                        <a:t>2</a:t>
                      </a:r>
                    </a:p>
                  </a:txBody>
                  <a:tcPr/>
                </a:tc>
                <a:tc>
                  <a:txBody>
                    <a:bodyPr/>
                    <a:lstStyle/>
                    <a:p>
                      <a:r>
                        <a:rPr lang="en-US" sz="1000"/>
                        <a:t>11</a:t>
                      </a:r>
                    </a:p>
                  </a:txBody>
                  <a:tcPr/>
                </a:tc>
                <a:tc>
                  <a:txBody>
                    <a:bodyPr/>
                    <a:lstStyle/>
                    <a:p>
                      <a:r>
                        <a:rPr lang="en-US" sz="1000"/>
                        <a:t>0</a:t>
                      </a:r>
                    </a:p>
                  </a:txBody>
                  <a:tcPr/>
                </a:tc>
                <a:tc>
                  <a:txBody>
                    <a:bodyPr/>
                    <a:lstStyle/>
                    <a:p>
                      <a:r>
                        <a:rPr lang="en-US" sz="1000"/>
                        <a:t>8.7838 %</a:t>
                      </a:r>
                    </a:p>
                  </a:txBody>
                  <a:tcPr/>
                </a:tc>
                <a:extLst>
                  <a:ext uri="{0D108BD9-81ED-4DB2-BD59-A6C34878D82A}">
                    <a16:rowId xmlns:a16="http://schemas.microsoft.com/office/drawing/2014/main" val="3803191586"/>
                  </a:ext>
                </a:extLst>
              </a:tr>
              <a:tr h="370840">
                <a:tc>
                  <a:txBody>
                    <a:bodyPr/>
                    <a:lstStyle/>
                    <a:p>
                      <a:r>
                        <a:rPr lang="en-US" sz="1000" b="1"/>
                        <a:t>@TokioMAmerica - 2019-09-16 20:00:14</a:t>
                      </a:r>
                      <a:r>
                        <a:rPr lang="en-US" sz="1000"/>
                        <a:t>
 #TeamTMA employees traveled all over the world this summer. With so many jaw-dropping views and heartwarming family photos, we had to share some travel pictures! Congrats to Danny L., his picture of Kirstenbosch National Botanical Garden in South Africa is our first selection! https://t.co/lF5dDBvwyx</a:t>
                      </a:r>
                    </a:p>
                  </a:txBody>
                  <a:tcPr/>
                </a:tc>
                <a:tc>
                  <a:txBody>
                    <a:bodyPr/>
                    <a:lstStyle/>
                    <a:p>
                      <a:r>
                        <a:rPr lang="en-US" sz="1000"/>
                        <a:t>09/18/2019 18:14:54</a:t>
                      </a:r>
                    </a:p>
                  </a:txBody>
                  <a:tcPr/>
                </a:tc>
                <a:tc>
                  <a:txBody>
                    <a:bodyPr/>
                    <a:lstStyle/>
                    <a:p>
                      <a:r>
                        <a:rPr lang="en-US" sz="1000"/>
                        <a:t>No</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4.7297 %</a:t>
                      </a:r>
                    </a:p>
                  </a:txBody>
                  <a:tcPr/>
                </a:tc>
                <a:extLst>
                  <a:ext uri="{0D108BD9-81ED-4DB2-BD59-A6C34878D82A}">
                    <a16:rowId xmlns:a16="http://schemas.microsoft.com/office/drawing/2014/main" val="3034617170"/>
                  </a:ext>
                </a:extLst>
              </a:tr>
              <a:tr h="370840">
                <a:tc>
                  <a:txBody>
                    <a:bodyPr/>
                    <a:lstStyle/>
                    <a:p>
                      <a:r>
                        <a:rPr lang="en-US" sz="1000" b="1"/>
                        <a:t>@TokioMAmerica - 2019-09-11 16:10:26</a:t>
                      </a:r>
                      <a:r>
                        <a:rPr lang="en-US" sz="1000"/>
                        <a:t>
 Are you looking to take the next step in your career? We're looking for a candidate with 5+ years of insurance experience to  #ApplyToday for our Insurance-Account Executive Officer position in Chicago, IL: https://t.co/FiXlCzZxUn #InsuranceCareers https://t.co/Xo9KAG9UQ3</a:t>
                      </a:r>
                    </a:p>
                  </a:txBody>
                  <a:tcPr/>
                </a:tc>
                <a:tc>
                  <a:txBody>
                    <a:bodyPr/>
                    <a:lstStyle/>
                    <a:p>
                      <a:r>
                        <a:rPr lang="en-US" sz="1000"/>
                        <a:t>09/17/2019 18:16:46</a:t>
                      </a:r>
                    </a:p>
                  </a:txBody>
                  <a:tcPr/>
                </a:tc>
                <a:tc>
                  <a:txBody>
                    <a:bodyPr/>
                    <a:lstStyle/>
                    <a:p>
                      <a:r>
                        <a:rPr lang="en-US" sz="1000"/>
                        <a:t>No</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4.1096 %</a:t>
                      </a:r>
                    </a:p>
                  </a:txBody>
                  <a:tcPr/>
                </a:tc>
                <a:extLst>
                  <a:ext uri="{0D108BD9-81ED-4DB2-BD59-A6C34878D82A}">
                    <a16:rowId xmlns:a16="http://schemas.microsoft.com/office/drawing/2014/main" val="2298988243"/>
                  </a:ext>
                </a:extLst>
              </a:tr>
            </a:tbl>
          </a:graphicData>
        </a:graphic>
      </p:graphicFrame>
      <p:sp>
        <p:nvSpPr>
          <p:cNvPr id="4" name="Text Placeholder 3">
            <a:extLst>
              <a:ext uri="{FF2B5EF4-FFF2-40B4-BE49-F238E27FC236}">
                <a16:creationId xmlns:a16="http://schemas.microsoft.com/office/drawing/2014/main" id="{D9EF0569-A01F-4E36-BBC9-C5680C387C0E}"/>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551873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4831B-DC75-482F-95E8-134B27831ECC}"/>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CE91532E-12AF-4255-87C9-47341AC32E38}"/>
              </a:ext>
            </a:extLst>
          </p:cNvPr>
          <p:cNvGraphicFramePr>
            <a:graphicFrameLocks noGrp="1"/>
          </p:cNvGraphicFramePr>
          <p:nvPr>
            <p:ph type="tbl" sz="quarter" idx="13"/>
            <p:extLst>
              <p:ext uri="{D42A27DB-BD31-4B8C-83A1-F6EECF244321}">
                <p14:modId xmlns:p14="http://schemas.microsoft.com/office/powerpoint/2010/main" val="1891035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65377705"/>
                    </a:ext>
                  </a:extLst>
                </a:gridCol>
                <a:gridCol w="1069848">
                  <a:extLst>
                    <a:ext uri="{9D8B030D-6E8A-4147-A177-3AD203B41FA5}">
                      <a16:colId xmlns:a16="http://schemas.microsoft.com/office/drawing/2014/main" val="4132104204"/>
                    </a:ext>
                  </a:extLst>
                </a:gridCol>
                <a:gridCol w="1069848">
                  <a:extLst>
                    <a:ext uri="{9D8B030D-6E8A-4147-A177-3AD203B41FA5}">
                      <a16:colId xmlns:a16="http://schemas.microsoft.com/office/drawing/2014/main" val="2149197511"/>
                    </a:ext>
                  </a:extLst>
                </a:gridCol>
                <a:gridCol w="1069848">
                  <a:extLst>
                    <a:ext uri="{9D8B030D-6E8A-4147-A177-3AD203B41FA5}">
                      <a16:colId xmlns:a16="http://schemas.microsoft.com/office/drawing/2014/main" val="1214977589"/>
                    </a:ext>
                  </a:extLst>
                </a:gridCol>
                <a:gridCol w="1069848">
                  <a:extLst>
                    <a:ext uri="{9D8B030D-6E8A-4147-A177-3AD203B41FA5}">
                      <a16:colId xmlns:a16="http://schemas.microsoft.com/office/drawing/2014/main" val="2223361090"/>
                    </a:ext>
                  </a:extLst>
                </a:gridCol>
                <a:gridCol w="1069848">
                  <a:extLst>
                    <a:ext uri="{9D8B030D-6E8A-4147-A177-3AD203B41FA5}">
                      <a16:colId xmlns:a16="http://schemas.microsoft.com/office/drawing/2014/main" val="1598467172"/>
                    </a:ext>
                  </a:extLst>
                </a:gridCol>
                <a:gridCol w="1069848">
                  <a:extLst>
                    <a:ext uri="{9D8B030D-6E8A-4147-A177-3AD203B41FA5}">
                      <a16:colId xmlns:a16="http://schemas.microsoft.com/office/drawing/2014/main" val="281113818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872044184"/>
                  </a:ext>
                </a:extLst>
              </a:tr>
              <a:tr h="370840">
                <a:tc>
                  <a:txBody>
                    <a:bodyPr/>
                    <a:lstStyle/>
                    <a:p>
                      <a:r>
                        <a:rPr lang="en-US" sz="1000"/>
                        <a:t>Tokio Marine America</a:t>
                      </a:r>
                    </a:p>
                  </a:txBody>
                  <a:tcPr/>
                </a:tc>
                <a:tc>
                  <a:txBody>
                    <a:bodyPr/>
                    <a:lstStyle/>
                    <a:p>
                      <a:r>
                        <a:rPr lang="en-US" sz="1000"/>
                        <a:t>12362</a:t>
                      </a:r>
                    </a:p>
                  </a:txBody>
                  <a:tcPr/>
                </a:tc>
                <a:tc>
                  <a:txBody>
                    <a:bodyPr/>
                    <a:lstStyle/>
                    <a:p>
                      <a:r>
                        <a:rPr lang="en-US" sz="1000"/>
                        <a:t>564</a:t>
                      </a:r>
                    </a:p>
                  </a:txBody>
                  <a:tcPr/>
                </a:tc>
                <a:tc>
                  <a:txBody>
                    <a:bodyPr/>
                    <a:lstStyle/>
                    <a:p>
                      <a:r>
                        <a:rPr lang="en-US" sz="1000"/>
                        <a:t>21</a:t>
                      </a:r>
                    </a:p>
                  </a:txBody>
                  <a:tcPr/>
                </a:tc>
                <a:tc>
                  <a:txBody>
                    <a:bodyPr/>
                    <a:lstStyle/>
                    <a:p>
                      <a:r>
                        <a:rPr lang="en-US" sz="1000"/>
                        <a:t>685</a:t>
                      </a:r>
                    </a:p>
                  </a:txBody>
                  <a:tcPr/>
                </a:tc>
                <a:tc>
                  <a:txBody>
                    <a:bodyPr/>
                    <a:lstStyle/>
                    <a:p>
                      <a:r>
                        <a:rPr lang="en-US" sz="1000"/>
                        <a:t>9</a:t>
                      </a:r>
                    </a:p>
                  </a:txBody>
                  <a:tcPr/>
                </a:tc>
                <a:tc>
                  <a:txBody>
                    <a:bodyPr/>
                    <a:lstStyle/>
                    <a:p>
                      <a:r>
                        <a:rPr lang="en-US" sz="1000"/>
                        <a:t>0.2736 %</a:t>
                      </a:r>
                    </a:p>
                  </a:txBody>
                  <a:tcPr/>
                </a:tc>
                <a:extLst>
                  <a:ext uri="{0D108BD9-81ED-4DB2-BD59-A6C34878D82A}">
                    <a16:rowId xmlns:a16="http://schemas.microsoft.com/office/drawing/2014/main" val="618942876"/>
                  </a:ext>
                </a:extLst>
              </a:tr>
            </a:tbl>
          </a:graphicData>
        </a:graphic>
      </p:graphicFrame>
      <p:sp>
        <p:nvSpPr>
          <p:cNvPr id="4" name="Text Placeholder 3">
            <a:extLst>
              <a:ext uri="{FF2B5EF4-FFF2-40B4-BE49-F238E27FC236}">
                <a16:creationId xmlns:a16="http://schemas.microsoft.com/office/drawing/2014/main" id="{DF98DA91-3218-46B3-8D53-89A2BD18BE21}"/>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457848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5E28D-0D5F-45AD-8BF1-5825B2B45F98}"/>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BC619FF3-F5D1-49AC-84A2-1BBF4F230194}"/>
              </a:ext>
            </a:extLst>
          </p:cNvPr>
          <p:cNvGraphicFramePr>
            <a:graphicFrameLocks noGrp="1"/>
          </p:cNvGraphicFramePr>
          <p:nvPr>
            <p:ph type="chart" sz="quarter" idx="13"/>
            <p:extLst>
              <p:ext uri="{D42A27DB-BD31-4B8C-83A1-F6EECF244321}">
                <p14:modId xmlns:p14="http://schemas.microsoft.com/office/powerpoint/2010/main" val="1863065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72EC9E-F5D0-4DB4-8370-359821A2143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5D20CE7-3F09-481F-AC52-373F68AB04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8411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EB433-B757-4780-B1E0-C0B2BA312A1D}"/>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1BF1D1F3-03C7-474C-8D97-CDFE26BEF975}"/>
              </a:ext>
            </a:extLst>
          </p:cNvPr>
          <p:cNvGraphicFramePr>
            <a:graphicFrameLocks noGrp="1"/>
          </p:cNvGraphicFramePr>
          <p:nvPr>
            <p:ph type="chart" sz="quarter" idx="13"/>
            <p:extLst>
              <p:ext uri="{D42A27DB-BD31-4B8C-83A1-F6EECF244321}">
                <p14:modId xmlns:p14="http://schemas.microsoft.com/office/powerpoint/2010/main" val="3941961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87E007-53AC-4983-95B0-9D8B96955829}"/>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7A2F6CF-5DFC-4A1B-A553-8FB8724A04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9910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8A019-ED38-4F1C-816B-7CD8DDBD4FA4}"/>
              </a:ext>
            </a:extLst>
          </p:cNvPr>
          <p:cNvSpPr>
            <a:spLocks noGrp="1"/>
          </p:cNvSpPr>
          <p:nvPr>
            <p:ph type="title"/>
          </p:nvPr>
        </p:nvSpPr>
        <p:spPr/>
        <p:txBody>
          <a:bodyPr/>
          <a:lstStyle/>
          <a:p>
            <a:r>
              <a:rPr lang="en-US"/>
              <a:t>LinkedIn Updates Table | Tokio Marine America</a:t>
            </a:r>
          </a:p>
        </p:txBody>
      </p:sp>
      <p:graphicFrame>
        <p:nvGraphicFramePr>
          <p:cNvPr id="5" name="Table Placeholder 4">
            <a:extLst>
              <a:ext uri="{FF2B5EF4-FFF2-40B4-BE49-F238E27FC236}">
                <a16:creationId xmlns:a16="http://schemas.microsoft.com/office/drawing/2014/main" id="{BDD2DAD0-FD1A-4192-BCC3-EC39BD4DAB34}"/>
              </a:ext>
            </a:extLst>
          </p:cNvPr>
          <p:cNvGraphicFramePr>
            <a:graphicFrameLocks noGrp="1"/>
          </p:cNvGraphicFramePr>
          <p:nvPr>
            <p:ph type="tbl" sz="quarter" idx="13"/>
            <p:extLst>
              <p:ext uri="{D42A27DB-BD31-4B8C-83A1-F6EECF244321}">
                <p14:modId xmlns:p14="http://schemas.microsoft.com/office/powerpoint/2010/main" val="2094123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07554163"/>
                    </a:ext>
                  </a:extLst>
                </a:gridCol>
                <a:gridCol w="905256">
                  <a:extLst>
                    <a:ext uri="{9D8B030D-6E8A-4147-A177-3AD203B41FA5}">
                      <a16:colId xmlns:a16="http://schemas.microsoft.com/office/drawing/2014/main" val="2856888873"/>
                    </a:ext>
                  </a:extLst>
                </a:gridCol>
                <a:gridCol w="822960">
                  <a:extLst>
                    <a:ext uri="{9D8B030D-6E8A-4147-A177-3AD203B41FA5}">
                      <a16:colId xmlns:a16="http://schemas.microsoft.com/office/drawing/2014/main" val="3840267578"/>
                    </a:ext>
                  </a:extLst>
                </a:gridCol>
                <a:gridCol w="987552">
                  <a:extLst>
                    <a:ext uri="{9D8B030D-6E8A-4147-A177-3AD203B41FA5}">
                      <a16:colId xmlns:a16="http://schemas.microsoft.com/office/drawing/2014/main" val="3862737158"/>
                    </a:ext>
                  </a:extLst>
                </a:gridCol>
                <a:gridCol w="987552">
                  <a:extLst>
                    <a:ext uri="{9D8B030D-6E8A-4147-A177-3AD203B41FA5}">
                      <a16:colId xmlns:a16="http://schemas.microsoft.com/office/drawing/2014/main" val="508912653"/>
                    </a:ext>
                  </a:extLst>
                </a:gridCol>
                <a:gridCol w="987552">
                  <a:extLst>
                    <a:ext uri="{9D8B030D-6E8A-4147-A177-3AD203B41FA5}">
                      <a16:colId xmlns:a16="http://schemas.microsoft.com/office/drawing/2014/main" val="437460556"/>
                    </a:ext>
                  </a:extLst>
                </a:gridCol>
                <a:gridCol w="987552">
                  <a:extLst>
                    <a:ext uri="{9D8B030D-6E8A-4147-A177-3AD203B41FA5}">
                      <a16:colId xmlns:a16="http://schemas.microsoft.com/office/drawing/2014/main" val="629492396"/>
                    </a:ext>
                  </a:extLst>
                </a:gridCol>
              </a:tblGrid>
              <a:tr h="370840">
                <a:tc>
                  <a:txBody>
                    <a:bodyPr/>
                    <a:lstStyle/>
                    <a:p>
                      <a:r>
                        <a:rPr lang="en-US" sz="1000"/>
                        <a:t>Status Update</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383872080"/>
                  </a:ext>
                </a:extLst>
              </a:tr>
              <a:tr h="370840">
                <a:tc>
                  <a:txBody>
                    <a:bodyPr/>
                    <a:lstStyle/>
                    <a:p>
                      <a:r>
                        <a:rPr lang="en-US" sz="1000" b="1"/>
                        <a:t>Tokio Marine America - 2019-09-24 19:05:14</a:t>
                      </a:r>
                      <a:r>
                        <a:rPr lang="en-US" sz="1000"/>
                        <a:t>
  Tokio Marie America is proud to be listed as one of the Best Places to Work in #Insurance for the 4th consecutive year! Thank you to our employees for continuing to make TMA a great place to work.</a:t>
                      </a:r>
                    </a:p>
                  </a:txBody>
                  <a:tcPr/>
                </a:tc>
                <a:tc>
                  <a:txBody>
                    <a:bodyPr/>
                    <a:lstStyle/>
                    <a:p>
                      <a:r>
                        <a:rPr lang="en-US" sz="1000"/>
                        <a:t>https://image-store.slidesharecdn.com/21c1465b-5bc2-49e6-87bc-22c83041836a-large.jpeg</a:t>
                      </a:r>
                    </a:p>
                  </a:txBody>
                  <a:tcPr/>
                </a:tc>
                <a:tc>
                  <a:txBody>
                    <a:bodyPr/>
                    <a:lstStyle/>
                    <a:p>
                      <a:r>
                        <a:rPr lang="en-US" sz="1000"/>
                        <a:t>10/09/2019 04:09:56</a:t>
                      </a:r>
                    </a:p>
                  </a:txBody>
                  <a:tcPr/>
                </a:tc>
                <a:tc>
                  <a:txBody>
                    <a:bodyPr/>
                    <a:lstStyle/>
                    <a:p>
                      <a:r>
                        <a:rPr lang="en-US" sz="1000"/>
                        <a:t>113</a:t>
                      </a:r>
                    </a:p>
                  </a:txBody>
                  <a:tcPr/>
                </a:tc>
                <a:tc>
                  <a:txBody>
                    <a:bodyPr/>
                    <a:lstStyle/>
                    <a:p>
                      <a:r>
                        <a:rPr lang="en-US" sz="1000"/>
                        <a:t>2</a:t>
                      </a:r>
                    </a:p>
                  </a:txBody>
                  <a:tcPr/>
                </a:tc>
                <a:tc>
                  <a:txBody>
                    <a:bodyPr/>
                    <a:lstStyle/>
                    <a:p>
                      <a:r>
                        <a:rPr lang="en-US" sz="1000"/>
                        <a:t>0.9436 %</a:t>
                      </a:r>
                    </a:p>
                  </a:txBody>
                  <a:tcPr/>
                </a:tc>
                <a:tc>
                  <a:txBody>
                    <a:bodyPr/>
                    <a:lstStyle/>
                    <a:p>
                      <a:r>
                        <a:rPr lang="en-US" sz="1000"/>
                        <a:t>Photo</a:t>
                      </a:r>
                    </a:p>
                  </a:txBody>
                  <a:tcPr/>
                </a:tc>
                <a:extLst>
                  <a:ext uri="{0D108BD9-81ED-4DB2-BD59-A6C34878D82A}">
                    <a16:rowId xmlns:a16="http://schemas.microsoft.com/office/drawing/2014/main" val="2401198199"/>
                  </a:ext>
                </a:extLst>
              </a:tr>
              <a:tr h="370840">
                <a:tc>
                  <a:txBody>
                    <a:bodyPr/>
                    <a:lstStyle/>
                    <a:p>
                      <a:r>
                        <a:rPr lang="en-US" sz="1000" b="1"/>
                        <a:t>Tokio Marine America - 2019-09-16 21:14:15</a:t>
                      </a:r>
                      <a:r>
                        <a:rPr lang="en-US" sz="1000"/>
                        <a:t>
  Cargo Insurance an important aspect of international trade. Read this blog post to find out why: http://bit.ly/2m75pKj </a:t>
                      </a:r>
                    </a:p>
                  </a:txBody>
                  <a:tcPr/>
                </a:tc>
                <a:tc>
                  <a:txBody>
                    <a:bodyPr/>
                    <a:lstStyle/>
                    <a:p>
                      <a:r>
                        <a:rPr lang="en-US" sz="1000"/>
                        <a:t>https://tmamerica.com/images/blog/Shipping-Containers.png</a:t>
                      </a:r>
                    </a:p>
                  </a:txBody>
                  <a:tcPr/>
                </a:tc>
                <a:tc>
                  <a:txBody>
                    <a:bodyPr/>
                    <a:lstStyle/>
                    <a:p>
                      <a:r>
                        <a:rPr lang="en-US" sz="1000"/>
                        <a:t>10/03/2019 04:11:24</a:t>
                      </a:r>
                    </a:p>
                  </a:txBody>
                  <a:tcPr/>
                </a:tc>
                <a:tc>
                  <a:txBody>
                    <a:bodyPr/>
                    <a:lstStyle/>
                    <a:p>
                      <a:r>
                        <a:rPr lang="en-US" sz="1000"/>
                        <a:t>78</a:t>
                      </a:r>
                    </a:p>
                  </a:txBody>
                  <a:tcPr/>
                </a:tc>
                <a:tc>
                  <a:txBody>
                    <a:bodyPr/>
                    <a:lstStyle/>
                    <a:p>
                      <a:r>
                        <a:rPr lang="en-US" sz="1000"/>
                        <a:t>1</a:t>
                      </a:r>
                    </a:p>
                  </a:txBody>
                  <a:tcPr/>
                </a:tc>
                <a:tc>
                  <a:txBody>
                    <a:bodyPr/>
                    <a:lstStyle/>
                    <a:p>
                      <a:r>
                        <a:rPr lang="en-US" sz="1000"/>
                        <a:t>0.6616 %</a:t>
                      </a:r>
                    </a:p>
                  </a:txBody>
                  <a:tcPr/>
                </a:tc>
                <a:tc>
                  <a:txBody>
                    <a:bodyPr/>
                    <a:lstStyle/>
                    <a:p>
                      <a:r>
                        <a:rPr lang="en-US" sz="1000"/>
                        <a:t>Link</a:t>
                      </a:r>
                    </a:p>
                  </a:txBody>
                  <a:tcPr/>
                </a:tc>
                <a:extLst>
                  <a:ext uri="{0D108BD9-81ED-4DB2-BD59-A6C34878D82A}">
                    <a16:rowId xmlns:a16="http://schemas.microsoft.com/office/drawing/2014/main" val="2800040922"/>
                  </a:ext>
                </a:extLst>
              </a:tr>
              <a:tr h="370840">
                <a:tc>
                  <a:txBody>
                    <a:bodyPr/>
                    <a:lstStyle/>
                    <a:p>
                      <a:r>
                        <a:rPr lang="en-US" sz="1000" b="1"/>
                        <a:t>Tokio Marine America - 2019-09-12 13:22:10</a:t>
                      </a:r>
                      <a:r>
                        <a:rPr lang="en-US" sz="1000"/>
                        <a:t>
  TMA and our sister company Philadelphia Insurance Companies attended the Independent Insurance Agents &amp; Brokers of AZ and Independent Insurance Agents &amp; Brokers of Oregon conventions last month. Thanks to all the agents and brokers who took time to meet with us!</a:t>
                      </a:r>
                    </a:p>
                  </a:txBody>
                  <a:tcPr/>
                </a:tc>
                <a:tc>
                  <a:txBody>
                    <a:bodyPr/>
                    <a:lstStyle/>
                    <a:p>
                      <a:r>
                        <a:rPr lang="en-US" sz="1000"/>
                        <a:t>https://media.licdn.com/dms/image/C4D22AQHVPMxZE-N7lA/feedshare-shrink_2048_1536/0?e=1573689600&amp;v=beta&amp;t=TUwHvs1gQoFA2AS5zKTiOWfIWbJRxdFSb73nQVN6UJA</a:t>
                      </a:r>
                    </a:p>
                  </a:txBody>
                  <a:tcPr/>
                </a:tc>
                <a:tc>
                  <a:txBody>
                    <a:bodyPr/>
                    <a:lstStyle/>
                    <a:p>
                      <a:r>
                        <a:rPr lang="en-US" sz="1000"/>
                        <a:t>10/10/2019 04:11:21</a:t>
                      </a:r>
                    </a:p>
                  </a:txBody>
                  <a:tcPr/>
                </a:tc>
                <a:tc>
                  <a:txBody>
                    <a:bodyPr/>
                    <a:lstStyle/>
                    <a:p>
                      <a:r>
                        <a:rPr lang="en-US" sz="1000"/>
                        <a:t>64</a:t>
                      </a:r>
                    </a:p>
                  </a:txBody>
                  <a:tcPr/>
                </a:tc>
                <a:tc>
                  <a:txBody>
                    <a:bodyPr/>
                    <a:lstStyle/>
                    <a:p>
                      <a:r>
                        <a:rPr lang="en-US" sz="1000"/>
                        <a:t>0</a:t>
                      </a:r>
                    </a:p>
                  </a:txBody>
                  <a:tcPr/>
                </a:tc>
                <a:tc>
                  <a:txBody>
                    <a:bodyPr/>
                    <a:lstStyle/>
                    <a:p>
                      <a:r>
                        <a:rPr lang="en-US" sz="1000"/>
                        <a:t>0.5379 %</a:t>
                      </a:r>
                    </a:p>
                  </a:txBody>
                  <a:tcPr/>
                </a:tc>
                <a:tc>
                  <a:txBody>
                    <a:bodyPr/>
                    <a:lstStyle/>
                    <a:p>
                      <a:r>
                        <a:rPr lang="en-US" sz="1000"/>
                        <a:t>Photo</a:t>
                      </a:r>
                    </a:p>
                  </a:txBody>
                  <a:tcPr/>
                </a:tc>
                <a:extLst>
                  <a:ext uri="{0D108BD9-81ED-4DB2-BD59-A6C34878D82A}">
                    <a16:rowId xmlns:a16="http://schemas.microsoft.com/office/drawing/2014/main" val="1248627906"/>
                  </a:ext>
                </a:extLst>
              </a:tr>
            </a:tbl>
          </a:graphicData>
        </a:graphic>
      </p:graphicFrame>
      <p:sp>
        <p:nvSpPr>
          <p:cNvPr id="4" name="Text Placeholder 3">
            <a:extLst>
              <a:ext uri="{FF2B5EF4-FFF2-40B4-BE49-F238E27FC236}">
                <a16:creationId xmlns:a16="http://schemas.microsoft.com/office/drawing/2014/main" id="{6189F098-D5CB-410C-9912-CFB9E645B10B}"/>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05018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30A84-0DFD-4F4D-9F95-B6D5F1FAC409}"/>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22D431C2-A7B9-452C-9E4A-3D734BA48335}"/>
              </a:ext>
            </a:extLst>
          </p:cNvPr>
          <p:cNvGraphicFramePr>
            <a:graphicFrameLocks noGrp="1"/>
          </p:cNvGraphicFramePr>
          <p:nvPr>
            <p:ph type="tbl" sz="quarter" idx="13"/>
            <p:extLst>
              <p:ext uri="{D42A27DB-BD31-4B8C-83A1-F6EECF244321}">
                <p14:modId xmlns:p14="http://schemas.microsoft.com/office/powerpoint/2010/main" val="1310980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63527392"/>
                    </a:ext>
                  </a:extLst>
                </a:gridCol>
                <a:gridCol w="699516">
                  <a:extLst>
                    <a:ext uri="{9D8B030D-6E8A-4147-A177-3AD203B41FA5}">
                      <a16:colId xmlns:a16="http://schemas.microsoft.com/office/drawing/2014/main" val="947515049"/>
                    </a:ext>
                  </a:extLst>
                </a:gridCol>
                <a:gridCol w="699516">
                  <a:extLst>
                    <a:ext uri="{9D8B030D-6E8A-4147-A177-3AD203B41FA5}">
                      <a16:colId xmlns:a16="http://schemas.microsoft.com/office/drawing/2014/main" val="2714374838"/>
                    </a:ext>
                  </a:extLst>
                </a:gridCol>
                <a:gridCol w="658368">
                  <a:extLst>
                    <a:ext uri="{9D8B030D-6E8A-4147-A177-3AD203B41FA5}">
                      <a16:colId xmlns:a16="http://schemas.microsoft.com/office/drawing/2014/main" val="3266625410"/>
                    </a:ext>
                  </a:extLst>
                </a:gridCol>
                <a:gridCol w="658368">
                  <a:extLst>
                    <a:ext uri="{9D8B030D-6E8A-4147-A177-3AD203B41FA5}">
                      <a16:colId xmlns:a16="http://schemas.microsoft.com/office/drawing/2014/main" val="1526243356"/>
                    </a:ext>
                  </a:extLst>
                </a:gridCol>
                <a:gridCol w="658368">
                  <a:extLst>
                    <a:ext uri="{9D8B030D-6E8A-4147-A177-3AD203B41FA5}">
                      <a16:colId xmlns:a16="http://schemas.microsoft.com/office/drawing/2014/main" val="3507795376"/>
                    </a:ext>
                  </a:extLst>
                </a:gridCol>
                <a:gridCol w="699516">
                  <a:extLst>
                    <a:ext uri="{9D8B030D-6E8A-4147-A177-3AD203B41FA5}">
                      <a16:colId xmlns:a16="http://schemas.microsoft.com/office/drawing/2014/main" val="1261352209"/>
                    </a:ext>
                  </a:extLst>
                </a:gridCol>
                <a:gridCol w="699516">
                  <a:extLst>
                    <a:ext uri="{9D8B030D-6E8A-4147-A177-3AD203B41FA5}">
                      <a16:colId xmlns:a16="http://schemas.microsoft.com/office/drawing/2014/main" val="3360017169"/>
                    </a:ext>
                  </a:extLst>
                </a:gridCol>
                <a:gridCol w="699516">
                  <a:extLst>
                    <a:ext uri="{9D8B030D-6E8A-4147-A177-3AD203B41FA5}">
                      <a16:colId xmlns:a16="http://schemas.microsoft.com/office/drawing/2014/main" val="755570039"/>
                    </a:ext>
                  </a:extLst>
                </a:gridCol>
                <a:gridCol w="658368">
                  <a:extLst>
                    <a:ext uri="{9D8B030D-6E8A-4147-A177-3AD203B41FA5}">
                      <a16:colId xmlns:a16="http://schemas.microsoft.com/office/drawing/2014/main" val="62869798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764841701"/>
                  </a:ext>
                </a:extLst>
              </a:tr>
              <a:tr h="370840">
                <a:tc>
                  <a:txBody>
                    <a:bodyPr/>
                    <a:lstStyle/>
                    <a:p>
                      <a:r>
                        <a:rPr lang="en-US" sz="1000"/>
                        <a:t>tmamerica</a:t>
                      </a:r>
                    </a:p>
                  </a:txBody>
                  <a:tcPr/>
                </a:tc>
                <a:tc>
                  <a:txBody>
                    <a:bodyPr/>
                    <a:lstStyle/>
                    <a:p>
                      <a:r>
                        <a:rPr lang="en-US" sz="1000"/>
                        <a:t>242</a:t>
                      </a:r>
                    </a:p>
                  </a:txBody>
                  <a:tcPr/>
                </a:tc>
                <a:tc>
                  <a:txBody>
                    <a:bodyPr/>
                    <a:lstStyle/>
                    <a:p>
                      <a:r>
                        <a:rPr lang="en-US" sz="1000"/>
                        <a:t>30</a:t>
                      </a:r>
                    </a:p>
                  </a:txBody>
                  <a:tcPr/>
                </a:tc>
                <a:tc>
                  <a:txBody>
                    <a:bodyPr/>
                    <a:lstStyle/>
                    <a:p>
                      <a:r>
                        <a:rPr lang="en-US" sz="1000"/>
                        <a:t>12</a:t>
                      </a:r>
                    </a:p>
                  </a:txBody>
                  <a:tcPr/>
                </a:tc>
                <a:tc>
                  <a:txBody>
                    <a:bodyPr/>
                    <a:lstStyle/>
                    <a:p>
                      <a:r>
                        <a:rPr lang="en-US" sz="1000"/>
                        <a:t>0</a:t>
                      </a:r>
                    </a:p>
                  </a:txBody>
                  <a:tcPr/>
                </a:tc>
                <a:tc>
                  <a:txBody>
                    <a:bodyPr/>
                    <a:lstStyle/>
                    <a:p>
                      <a:r>
                        <a:rPr lang="en-US" sz="1000"/>
                        <a:t>2</a:t>
                      </a:r>
                    </a:p>
                  </a:txBody>
                  <a:tcPr/>
                </a:tc>
                <a:tc>
                  <a:txBody>
                    <a:bodyPr/>
                    <a:lstStyle/>
                    <a:p>
                      <a:r>
                        <a:rPr lang="en-US" sz="1000"/>
                        <a:t>14</a:t>
                      </a:r>
                    </a:p>
                  </a:txBody>
                  <a:tcPr/>
                </a:tc>
                <a:tc>
                  <a:txBody>
                    <a:bodyPr/>
                    <a:lstStyle/>
                    <a:p>
                      <a:r>
                        <a:rPr lang="en-US" sz="1000"/>
                        <a:t>182</a:t>
                      </a:r>
                    </a:p>
                  </a:txBody>
                  <a:tcPr/>
                </a:tc>
                <a:tc>
                  <a:txBody>
                    <a:bodyPr/>
                    <a:lstStyle/>
                    <a:p>
                      <a:r>
                        <a:rPr lang="en-US" sz="1000"/>
                        <a:t>7</a:t>
                      </a:r>
                    </a:p>
                  </a:txBody>
                  <a:tcPr/>
                </a:tc>
                <a:tc>
                  <a:txBody>
                    <a:bodyPr/>
                    <a:lstStyle/>
                    <a:p>
                      <a:r>
                        <a:rPr lang="en-US" sz="1000"/>
                        <a:t>5.9471 %</a:t>
                      </a:r>
                    </a:p>
                  </a:txBody>
                  <a:tcPr/>
                </a:tc>
                <a:extLst>
                  <a:ext uri="{0D108BD9-81ED-4DB2-BD59-A6C34878D82A}">
                    <a16:rowId xmlns:a16="http://schemas.microsoft.com/office/drawing/2014/main" val="3721068882"/>
                  </a:ext>
                </a:extLst>
              </a:tr>
            </a:tbl>
          </a:graphicData>
        </a:graphic>
      </p:graphicFrame>
      <p:sp>
        <p:nvSpPr>
          <p:cNvPr id="4" name="Text Placeholder 3">
            <a:extLst>
              <a:ext uri="{FF2B5EF4-FFF2-40B4-BE49-F238E27FC236}">
                <a16:creationId xmlns:a16="http://schemas.microsoft.com/office/drawing/2014/main" id="{72A5CA29-4F82-44F5-8689-1B40DE0E0281}"/>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257481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3B3CE-F086-498A-B03B-7B7AE8F3DEAB}"/>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920E0439-5A1E-4D13-A20D-7CF4D8318F20}"/>
              </a:ext>
            </a:extLst>
          </p:cNvPr>
          <p:cNvGraphicFramePr>
            <a:graphicFrameLocks noGrp="1"/>
          </p:cNvGraphicFramePr>
          <p:nvPr>
            <p:ph type="chart" sz="quarter" idx="13"/>
            <p:extLst>
              <p:ext uri="{D42A27DB-BD31-4B8C-83A1-F6EECF244321}">
                <p14:modId xmlns:p14="http://schemas.microsoft.com/office/powerpoint/2010/main" val="3222231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275104-92B9-40EE-85D7-46405F7AD1AC}"/>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6CDB44F-8031-4A17-B2BC-121A64460C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9778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C0EC0-9D19-4143-8D82-43A4A6AED875}"/>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33F92D02-9EAD-431D-90B0-912F3234CEB3}"/>
              </a:ext>
            </a:extLst>
          </p:cNvPr>
          <p:cNvGraphicFramePr>
            <a:graphicFrameLocks noGrp="1"/>
          </p:cNvGraphicFramePr>
          <p:nvPr>
            <p:ph type="chart" sz="quarter" idx="13"/>
            <p:extLst>
              <p:ext uri="{D42A27DB-BD31-4B8C-83A1-F6EECF244321}">
                <p14:modId xmlns:p14="http://schemas.microsoft.com/office/powerpoint/2010/main" val="2340647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DBF8A3-016B-4EAC-816A-E311AECA002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DF6EA2F-EEF5-43C6-879A-759F0BB190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54024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EDF62-2BEC-4E39-BDA6-31AFD7DCFE23}"/>
              </a:ext>
            </a:extLst>
          </p:cNvPr>
          <p:cNvSpPr>
            <a:spLocks noGrp="1"/>
          </p:cNvSpPr>
          <p:nvPr>
            <p:ph type="title"/>
          </p:nvPr>
        </p:nvSpPr>
        <p:spPr/>
        <p:txBody>
          <a:bodyPr/>
          <a:lstStyle/>
          <a:p>
            <a:r>
              <a:rPr lang="en-US"/>
              <a:t>Instagram Top Posts | Tokio Marine America</a:t>
            </a:r>
          </a:p>
        </p:txBody>
      </p:sp>
      <p:graphicFrame>
        <p:nvGraphicFramePr>
          <p:cNvPr id="5" name="Table Placeholder 4">
            <a:extLst>
              <a:ext uri="{FF2B5EF4-FFF2-40B4-BE49-F238E27FC236}">
                <a16:creationId xmlns:a16="http://schemas.microsoft.com/office/drawing/2014/main" id="{FC414518-4662-4940-B403-03830763A944}"/>
              </a:ext>
            </a:extLst>
          </p:cNvPr>
          <p:cNvGraphicFramePr>
            <a:graphicFrameLocks noGrp="1"/>
          </p:cNvGraphicFramePr>
          <p:nvPr>
            <p:ph type="tbl" sz="quarter" idx="13"/>
            <p:extLst>
              <p:ext uri="{D42A27DB-BD31-4B8C-83A1-F6EECF244321}">
                <p14:modId xmlns:p14="http://schemas.microsoft.com/office/powerpoint/2010/main" val="1258274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29884048"/>
                    </a:ext>
                  </a:extLst>
                </a:gridCol>
                <a:gridCol w="1810512">
                  <a:extLst>
                    <a:ext uri="{9D8B030D-6E8A-4147-A177-3AD203B41FA5}">
                      <a16:colId xmlns:a16="http://schemas.microsoft.com/office/drawing/2014/main" val="2517503054"/>
                    </a:ext>
                  </a:extLst>
                </a:gridCol>
                <a:gridCol w="822960">
                  <a:extLst>
                    <a:ext uri="{9D8B030D-6E8A-4147-A177-3AD203B41FA5}">
                      <a16:colId xmlns:a16="http://schemas.microsoft.com/office/drawing/2014/main" val="1427581975"/>
                    </a:ext>
                  </a:extLst>
                </a:gridCol>
                <a:gridCol w="822960">
                  <a:extLst>
                    <a:ext uri="{9D8B030D-6E8A-4147-A177-3AD203B41FA5}">
                      <a16:colId xmlns:a16="http://schemas.microsoft.com/office/drawing/2014/main" val="1134617046"/>
                    </a:ext>
                  </a:extLst>
                </a:gridCol>
                <a:gridCol w="822960">
                  <a:extLst>
                    <a:ext uri="{9D8B030D-6E8A-4147-A177-3AD203B41FA5}">
                      <a16:colId xmlns:a16="http://schemas.microsoft.com/office/drawing/2014/main" val="963457210"/>
                    </a:ext>
                  </a:extLst>
                </a:gridCol>
                <a:gridCol w="822960">
                  <a:extLst>
                    <a:ext uri="{9D8B030D-6E8A-4147-A177-3AD203B41FA5}">
                      <a16:colId xmlns:a16="http://schemas.microsoft.com/office/drawing/2014/main" val="3178718615"/>
                    </a:ext>
                  </a:extLst>
                </a:gridCol>
                <a:gridCol w="822960">
                  <a:extLst>
                    <a:ext uri="{9D8B030D-6E8A-4147-A177-3AD203B41FA5}">
                      <a16:colId xmlns:a16="http://schemas.microsoft.com/office/drawing/2014/main" val="3270753020"/>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345450732"/>
                  </a:ext>
                </a:extLst>
              </a:tr>
              <a:tr h="370840">
                <a:tc>
                  <a:txBody>
                    <a:bodyPr/>
                    <a:lstStyle/>
                    <a:p>
                      <a:r>
                        <a:rPr lang="en-US" sz="1000" b="1"/>
                        <a:t>tmamerica - 2019-09-09 21:00:16</a:t>
                      </a:r>
                      <a:r>
                        <a:rPr lang="en-US" sz="1000"/>
                        <a:t>
 Medalit T. was selected to represent #TeamTMA in Tokio Marine's 20th mangrove planting project in Malaysia. She was one of only 25 employees worldwide invited to the tree planting mission. #ToBeAGoodCompany</a:t>
                      </a:r>
                    </a:p>
                  </a:txBody>
                  <a:tcPr/>
                </a:tc>
                <a:tc>
                  <a:txBody>
                    <a:bodyPr/>
                    <a:lstStyle/>
                    <a:p>
                      <a:r>
                        <a:rPr lang="en-US" sz="1000"/>
                        <a:t>https://www.instagram.com/p/B2NGtQjFkM5/media</a:t>
                      </a:r>
                    </a:p>
                  </a:txBody>
                  <a:tcPr/>
                </a:tc>
                <a:tc>
                  <a:txBody>
                    <a:bodyPr/>
                    <a:lstStyle/>
                    <a:p>
                      <a:r>
                        <a:rPr lang="en-US" sz="1000"/>
                        <a:t>10/10/2019 04:02:15</a:t>
                      </a:r>
                    </a:p>
                  </a:txBody>
                  <a:tcPr/>
                </a:tc>
                <a:tc>
                  <a:txBody>
                    <a:bodyPr/>
                    <a:lstStyle/>
                    <a:p>
                      <a:r>
                        <a:rPr lang="en-US" sz="1000"/>
                        <a:t>22</a:t>
                      </a:r>
                    </a:p>
                  </a:txBody>
                  <a:tcPr/>
                </a:tc>
                <a:tc>
                  <a:txBody>
                    <a:bodyPr/>
                    <a:lstStyle/>
                    <a:p>
                      <a:r>
                        <a:rPr lang="en-US" sz="1000"/>
                        <a:t>0</a:t>
                      </a:r>
                    </a:p>
                  </a:txBody>
                  <a:tcPr/>
                </a:tc>
                <a:tc>
                  <a:txBody>
                    <a:bodyPr/>
                    <a:lstStyle/>
                    <a:p>
                      <a:r>
                        <a:rPr lang="en-US" sz="1000"/>
                        <a:t>10.0917 %</a:t>
                      </a:r>
                    </a:p>
                  </a:txBody>
                  <a:tcPr/>
                </a:tc>
                <a:tc>
                  <a:txBody>
                    <a:bodyPr/>
                    <a:lstStyle/>
                    <a:p>
                      <a:r>
                        <a:rPr lang="en-US" sz="1000"/>
                        <a:t>Image</a:t>
                      </a:r>
                    </a:p>
                  </a:txBody>
                  <a:tcPr/>
                </a:tc>
                <a:extLst>
                  <a:ext uri="{0D108BD9-81ED-4DB2-BD59-A6C34878D82A}">
                    <a16:rowId xmlns:a16="http://schemas.microsoft.com/office/drawing/2014/main" val="3435051385"/>
                  </a:ext>
                </a:extLst>
              </a:tr>
              <a:tr h="370840">
                <a:tc>
                  <a:txBody>
                    <a:bodyPr/>
                    <a:lstStyle/>
                    <a:p>
                      <a:r>
                        <a:rPr lang="en-US" sz="1000" b="1"/>
                        <a:t>tmamerica - 2019-09-24 19:05:10</a:t>
                      </a:r>
                      <a:r>
                        <a:rPr lang="en-US" sz="1000"/>
                        <a:t>
 Tokio Marie America is proud to be listed as one of the Best Places to Work in #Insurance for the 4th consecutive year! Thank you to our employees for continuing to make TMA a great place to work.</a:t>
                      </a:r>
                    </a:p>
                  </a:txBody>
                  <a:tcPr/>
                </a:tc>
                <a:tc>
                  <a:txBody>
                    <a:bodyPr/>
                    <a:lstStyle/>
                    <a:p>
                      <a:r>
                        <a:rPr lang="en-US" sz="1000"/>
                        <a:t>https://www.instagram.com/p/B2zhdYsn0iZ/media</a:t>
                      </a:r>
                    </a:p>
                  </a:txBody>
                  <a:tcPr/>
                </a:tc>
                <a:tc>
                  <a:txBody>
                    <a:bodyPr/>
                    <a:lstStyle/>
                    <a:p>
                      <a:r>
                        <a:rPr lang="en-US" sz="1000"/>
                        <a:t>10/10/2019 04:02:15</a:t>
                      </a:r>
                    </a:p>
                  </a:txBody>
                  <a:tcPr/>
                </a:tc>
                <a:tc>
                  <a:txBody>
                    <a:bodyPr/>
                    <a:lstStyle/>
                    <a:p>
                      <a:r>
                        <a:rPr lang="en-US" sz="1000"/>
                        <a:t>15</a:t>
                      </a:r>
                    </a:p>
                  </a:txBody>
                  <a:tcPr/>
                </a:tc>
                <a:tc>
                  <a:txBody>
                    <a:bodyPr/>
                    <a:lstStyle/>
                    <a:p>
                      <a:r>
                        <a:rPr lang="en-US" sz="1000"/>
                        <a:t>2</a:t>
                      </a:r>
                    </a:p>
                  </a:txBody>
                  <a:tcPr/>
                </a:tc>
                <a:tc>
                  <a:txBody>
                    <a:bodyPr/>
                    <a:lstStyle/>
                    <a:p>
                      <a:r>
                        <a:rPr lang="en-US" sz="1000"/>
                        <a:t>7.2340 %</a:t>
                      </a:r>
                    </a:p>
                  </a:txBody>
                  <a:tcPr/>
                </a:tc>
                <a:tc>
                  <a:txBody>
                    <a:bodyPr/>
                    <a:lstStyle/>
                    <a:p>
                      <a:r>
                        <a:rPr lang="en-US" sz="1000"/>
                        <a:t>Image</a:t>
                      </a:r>
                    </a:p>
                  </a:txBody>
                  <a:tcPr/>
                </a:tc>
                <a:extLst>
                  <a:ext uri="{0D108BD9-81ED-4DB2-BD59-A6C34878D82A}">
                    <a16:rowId xmlns:a16="http://schemas.microsoft.com/office/drawing/2014/main" val="3613083024"/>
                  </a:ext>
                </a:extLst>
              </a:tr>
              <a:tr h="370840">
                <a:tc>
                  <a:txBody>
                    <a:bodyPr/>
                    <a:lstStyle/>
                    <a:p>
                      <a:r>
                        <a:rPr lang="en-US" sz="1000" b="1"/>
                        <a:t>tmamerica - 2019-09-03 21:00:17</a:t>
                      </a:r>
                      <a:r>
                        <a:rPr lang="en-US" sz="1000"/>
                        <a:t>
 #TeamTMA's Jersey City location held a Beach Day in the office to celebrate our local charity drive for parkeasths. All that was missing was the sound of ocean waves and the sand between our toes!</a:t>
                      </a:r>
                    </a:p>
                  </a:txBody>
                  <a:tcPr/>
                </a:tc>
                <a:tc>
                  <a:txBody>
                    <a:bodyPr/>
                    <a:lstStyle/>
                    <a:p>
                      <a:r>
                        <a:rPr lang="en-US" sz="1000"/>
                        <a:t>https://www.instagram.com/p/B19p8LoH2KM/media</a:t>
                      </a:r>
                    </a:p>
                  </a:txBody>
                  <a:tcPr/>
                </a:tc>
                <a:tc>
                  <a:txBody>
                    <a:bodyPr/>
                    <a:lstStyle/>
                    <a:p>
                      <a:r>
                        <a:rPr lang="en-US" sz="1000"/>
                        <a:t>10/10/2019 04:02:15</a:t>
                      </a:r>
                    </a:p>
                  </a:txBody>
                  <a:tcPr/>
                </a:tc>
                <a:tc>
                  <a:txBody>
                    <a:bodyPr/>
                    <a:lstStyle/>
                    <a:p>
                      <a:r>
                        <a:rPr lang="en-US" sz="1000"/>
                        <a:t>14</a:t>
                      </a:r>
                    </a:p>
                  </a:txBody>
                  <a:tcPr/>
                </a:tc>
                <a:tc>
                  <a:txBody>
                    <a:bodyPr/>
                    <a:lstStyle/>
                    <a:p>
                      <a:r>
                        <a:rPr lang="en-US" sz="1000"/>
                        <a:t>1</a:t>
                      </a:r>
                    </a:p>
                  </a:txBody>
                  <a:tcPr/>
                </a:tc>
                <a:tc>
                  <a:txBody>
                    <a:bodyPr/>
                    <a:lstStyle/>
                    <a:p>
                      <a:r>
                        <a:rPr lang="en-US" sz="1000"/>
                        <a:t>7.0423 %</a:t>
                      </a:r>
                    </a:p>
                  </a:txBody>
                  <a:tcPr/>
                </a:tc>
                <a:tc>
                  <a:txBody>
                    <a:bodyPr/>
                    <a:lstStyle/>
                    <a:p>
                      <a:r>
                        <a:rPr lang="en-US" sz="1000"/>
                        <a:t>Image</a:t>
                      </a:r>
                    </a:p>
                  </a:txBody>
                  <a:tcPr/>
                </a:tc>
                <a:extLst>
                  <a:ext uri="{0D108BD9-81ED-4DB2-BD59-A6C34878D82A}">
                    <a16:rowId xmlns:a16="http://schemas.microsoft.com/office/drawing/2014/main" val="2767992937"/>
                  </a:ext>
                </a:extLst>
              </a:tr>
            </a:tbl>
          </a:graphicData>
        </a:graphic>
      </p:graphicFrame>
      <p:sp>
        <p:nvSpPr>
          <p:cNvPr id="4" name="Text Placeholder 3">
            <a:extLst>
              <a:ext uri="{FF2B5EF4-FFF2-40B4-BE49-F238E27FC236}">
                <a16:creationId xmlns:a16="http://schemas.microsoft.com/office/drawing/2014/main" id="{D547EDA3-0C8D-437E-8569-FD48ECF1ED8F}"/>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661884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51C84-0DBE-4963-97F4-82F76B5B9F39}"/>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8A0FB1E1-69EF-4BE4-B9AF-F61748B9F9A7}"/>
              </a:ext>
            </a:extLst>
          </p:cNvPr>
          <p:cNvGraphicFramePr>
            <a:graphicFrameLocks noGrp="1"/>
          </p:cNvGraphicFramePr>
          <p:nvPr>
            <p:ph type="tbl" sz="quarter" idx="13"/>
            <p:extLst>
              <p:ext uri="{D42A27DB-BD31-4B8C-83A1-F6EECF244321}">
                <p14:modId xmlns:p14="http://schemas.microsoft.com/office/powerpoint/2010/main" val="3709024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88332899"/>
                    </a:ext>
                  </a:extLst>
                </a:gridCol>
                <a:gridCol w="707746">
                  <a:extLst>
                    <a:ext uri="{9D8B030D-6E8A-4147-A177-3AD203B41FA5}">
                      <a16:colId xmlns:a16="http://schemas.microsoft.com/office/drawing/2014/main" val="2125245544"/>
                    </a:ext>
                  </a:extLst>
                </a:gridCol>
                <a:gridCol w="707746">
                  <a:extLst>
                    <a:ext uri="{9D8B030D-6E8A-4147-A177-3AD203B41FA5}">
                      <a16:colId xmlns:a16="http://schemas.microsoft.com/office/drawing/2014/main" val="766280446"/>
                    </a:ext>
                  </a:extLst>
                </a:gridCol>
                <a:gridCol w="353873">
                  <a:extLst>
                    <a:ext uri="{9D8B030D-6E8A-4147-A177-3AD203B41FA5}">
                      <a16:colId xmlns:a16="http://schemas.microsoft.com/office/drawing/2014/main" val="2206301326"/>
                    </a:ext>
                  </a:extLst>
                </a:gridCol>
                <a:gridCol w="353873">
                  <a:extLst>
                    <a:ext uri="{9D8B030D-6E8A-4147-A177-3AD203B41FA5}">
                      <a16:colId xmlns:a16="http://schemas.microsoft.com/office/drawing/2014/main" val="1363503064"/>
                    </a:ext>
                  </a:extLst>
                </a:gridCol>
                <a:gridCol w="707746">
                  <a:extLst>
                    <a:ext uri="{9D8B030D-6E8A-4147-A177-3AD203B41FA5}">
                      <a16:colId xmlns:a16="http://schemas.microsoft.com/office/drawing/2014/main" val="541704336"/>
                    </a:ext>
                  </a:extLst>
                </a:gridCol>
                <a:gridCol w="707746">
                  <a:extLst>
                    <a:ext uri="{9D8B030D-6E8A-4147-A177-3AD203B41FA5}">
                      <a16:colId xmlns:a16="http://schemas.microsoft.com/office/drawing/2014/main" val="1357977971"/>
                    </a:ext>
                  </a:extLst>
                </a:gridCol>
                <a:gridCol w="707746">
                  <a:extLst>
                    <a:ext uri="{9D8B030D-6E8A-4147-A177-3AD203B41FA5}">
                      <a16:colId xmlns:a16="http://schemas.microsoft.com/office/drawing/2014/main" val="2280947036"/>
                    </a:ext>
                  </a:extLst>
                </a:gridCol>
                <a:gridCol w="707746">
                  <a:extLst>
                    <a:ext uri="{9D8B030D-6E8A-4147-A177-3AD203B41FA5}">
                      <a16:colId xmlns:a16="http://schemas.microsoft.com/office/drawing/2014/main" val="2472187108"/>
                    </a:ext>
                  </a:extLst>
                </a:gridCol>
                <a:gridCol w="707746">
                  <a:extLst>
                    <a:ext uri="{9D8B030D-6E8A-4147-A177-3AD203B41FA5}">
                      <a16:colId xmlns:a16="http://schemas.microsoft.com/office/drawing/2014/main" val="3076236773"/>
                    </a:ext>
                  </a:extLst>
                </a:gridCol>
                <a:gridCol w="707746">
                  <a:extLst>
                    <a:ext uri="{9D8B030D-6E8A-4147-A177-3AD203B41FA5}">
                      <a16:colId xmlns:a16="http://schemas.microsoft.com/office/drawing/2014/main" val="2327362861"/>
                    </a:ext>
                  </a:extLst>
                </a:gridCol>
                <a:gridCol w="707746">
                  <a:extLst>
                    <a:ext uri="{9D8B030D-6E8A-4147-A177-3AD203B41FA5}">
                      <a16:colId xmlns:a16="http://schemas.microsoft.com/office/drawing/2014/main" val="4068242269"/>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125738438"/>
                  </a:ext>
                </a:extLst>
              </a:tr>
              <a:tr h="370840">
                <a:tc>
                  <a:txBody>
                    <a:bodyPr/>
                    <a:lstStyle/>
                    <a:p>
                      <a:r>
                        <a:rPr lang="en-US" sz="1000"/>
                        <a:t>tmamerica</a:t>
                      </a:r>
                    </a:p>
                  </a:txBody>
                  <a:tcPr/>
                </a:tc>
                <a:tc>
                  <a:txBody>
                    <a:bodyPr/>
                    <a:lstStyle/>
                    <a:p>
                      <a:r>
                        <a:rPr lang="en-US" sz="1000"/>
                        <a:t>5</a:t>
                      </a:r>
                    </a:p>
                  </a:txBody>
                  <a:tcPr/>
                </a:tc>
                <a:tc>
                  <a:txBody>
                    <a:bodyPr/>
                    <a:lstStyle/>
                    <a:p>
                      <a:r>
                        <a:rPr lang="en-US" sz="1000"/>
                        <a:t>0.8517</a:t>
                      </a:r>
                    </a:p>
                  </a:txBody>
                  <a:tcPr/>
                </a:tc>
                <a:tc>
                  <a:txBody>
                    <a:bodyPr/>
                    <a:lstStyle/>
                    <a:p>
                      <a:r>
                        <a:rPr lang="en-US" sz="1000"/>
                        <a:t>3.40</a:t>
                      </a:r>
                    </a:p>
                  </a:txBody>
                  <a:tcPr/>
                </a:tc>
                <a:tc>
                  <a:txBody>
                    <a:bodyPr/>
                    <a:lstStyle/>
                    <a:p>
                      <a:r>
                        <a:rPr lang="en-US" sz="1000"/>
                        <a:t>0.20</a:t>
                      </a:r>
                    </a:p>
                  </a:txBody>
                  <a:tcPr/>
                </a:tc>
                <a:tc>
                  <a:txBody>
                    <a:bodyPr/>
                    <a:lstStyle/>
                    <a:p>
                      <a:r>
                        <a:rPr lang="en-US" sz="1000"/>
                        <a:t>55.60</a:t>
                      </a:r>
                    </a:p>
                  </a:txBody>
                  <a:tcPr/>
                </a:tc>
                <a:tc>
                  <a:txBody>
                    <a:bodyPr/>
                    <a:lstStyle/>
                    <a:p>
                      <a:r>
                        <a:rPr lang="en-US" sz="1000"/>
                        <a:t>45.20</a:t>
                      </a:r>
                    </a:p>
                  </a:txBody>
                  <a:tcPr/>
                </a:tc>
                <a:tc>
                  <a:txBody>
                    <a:bodyPr/>
                    <a:lstStyle/>
                    <a:p>
                      <a:r>
                        <a:rPr lang="en-US" sz="1000"/>
                        <a:t>38.80</a:t>
                      </a:r>
                    </a:p>
                  </a:txBody>
                  <a:tcPr/>
                </a:tc>
                <a:tc>
                  <a:txBody>
                    <a:bodyPr/>
                    <a:lstStyle/>
                    <a:p>
                      <a:r>
                        <a:rPr lang="en-US" sz="1000"/>
                        <a:t>38.60</a:t>
                      </a:r>
                    </a:p>
                  </a:txBody>
                  <a:tcPr/>
                </a:tc>
                <a:tc>
                  <a:txBody>
                    <a:bodyPr/>
                    <a:lstStyle/>
                    <a:p>
                      <a:r>
                        <a:rPr lang="en-US" sz="1000"/>
                        <a:t>278</a:t>
                      </a:r>
                    </a:p>
                  </a:txBody>
                  <a:tcPr/>
                </a:tc>
                <a:tc>
                  <a:txBody>
                    <a:bodyPr/>
                    <a:lstStyle/>
                    <a:p>
                      <a:r>
                        <a:rPr lang="en-US" sz="1000"/>
                        <a:t>17</a:t>
                      </a:r>
                    </a:p>
                  </a:txBody>
                  <a:tcPr/>
                </a:tc>
                <a:tc>
                  <a:txBody>
                    <a:bodyPr/>
                    <a:lstStyle/>
                    <a:p>
                      <a:r>
                        <a:rPr lang="en-US" sz="1000"/>
                        <a:t>194</a:t>
                      </a:r>
                    </a:p>
                  </a:txBody>
                  <a:tcPr/>
                </a:tc>
                <a:extLst>
                  <a:ext uri="{0D108BD9-81ED-4DB2-BD59-A6C34878D82A}">
                    <a16:rowId xmlns:a16="http://schemas.microsoft.com/office/drawing/2014/main" val="2123975973"/>
                  </a:ext>
                </a:extLst>
              </a:tr>
            </a:tbl>
          </a:graphicData>
        </a:graphic>
      </p:graphicFrame>
      <p:sp>
        <p:nvSpPr>
          <p:cNvPr id="4" name="Text Placeholder 3">
            <a:extLst>
              <a:ext uri="{FF2B5EF4-FFF2-40B4-BE49-F238E27FC236}">
                <a16:creationId xmlns:a16="http://schemas.microsoft.com/office/drawing/2014/main" id="{6938B254-0BA0-43E2-BA0A-76B1D0610A62}"/>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819178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A832E-C270-4D23-A14A-99DFD50E70DA}"/>
              </a:ext>
            </a:extLst>
          </p:cNvPr>
          <p:cNvSpPr>
            <a:spLocks noGrp="1"/>
          </p:cNvSpPr>
          <p:nvPr>
            <p:ph type="title"/>
          </p:nvPr>
        </p:nvSpPr>
        <p:spPr/>
        <p:txBody>
          <a:bodyPr/>
          <a:lstStyle/>
          <a:p>
            <a:r>
              <a:rPr lang="en-US"/>
              <a:t>Instagram Stories Table  | Tokio Marine America - 1 of 3</a:t>
            </a:r>
          </a:p>
        </p:txBody>
      </p:sp>
      <p:graphicFrame>
        <p:nvGraphicFramePr>
          <p:cNvPr id="5" name="Table Placeholder 4">
            <a:extLst>
              <a:ext uri="{FF2B5EF4-FFF2-40B4-BE49-F238E27FC236}">
                <a16:creationId xmlns:a16="http://schemas.microsoft.com/office/drawing/2014/main" id="{7440D9AF-F659-4457-AB63-C4F659908334}"/>
              </a:ext>
            </a:extLst>
          </p:cNvPr>
          <p:cNvGraphicFramePr>
            <a:graphicFrameLocks noGrp="1"/>
          </p:cNvGraphicFramePr>
          <p:nvPr>
            <p:ph type="tbl" sz="quarter" idx="13"/>
            <p:extLst>
              <p:ext uri="{D42A27DB-BD31-4B8C-83A1-F6EECF244321}">
                <p14:modId xmlns:p14="http://schemas.microsoft.com/office/powerpoint/2010/main" val="3912651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61913120"/>
                    </a:ext>
                  </a:extLst>
                </a:gridCol>
                <a:gridCol w="1316736">
                  <a:extLst>
                    <a:ext uri="{9D8B030D-6E8A-4147-A177-3AD203B41FA5}">
                      <a16:colId xmlns:a16="http://schemas.microsoft.com/office/drawing/2014/main" val="2241738056"/>
                    </a:ext>
                  </a:extLst>
                </a:gridCol>
                <a:gridCol w="658368">
                  <a:extLst>
                    <a:ext uri="{9D8B030D-6E8A-4147-A177-3AD203B41FA5}">
                      <a16:colId xmlns:a16="http://schemas.microsoft.com/office/drawing/2014/main" val="2614502935"/>
                    </a:ext>
                  </a:extLst>
                </a:gridCol>
                <a:gridCol w="658368">
                  <a:extLst>
                    <a:ext uri="{9D8B030D-6E8A-4147-A177-3AD203B41FA5}">
                      <a16:colId xmlns:a16="http://schemas.microsoft.com/office/drawing/2014/main" val="979942445"/>
                    </a:ext>
                  </a:extLst>
                </a:gridCol>
                <a:gridCol w="658368">
                  <a:extLst>
                    <a:ext uri="{9D8B030D-6E8A-4147-A177-3AD203B41FA5}">
                      <a16:colId xmlns:a16="http://schemas.microsoft.com/office/drawing/2014/main" val="831891316"/>
                    </a:ext>
                  </a:extLst>
                </a:gridCol>
                <a:gridCol w="658368">
                  <a:extLst>
                    <a:ext uri="{9D8B030D-6E8A-4147-A177-3AD203B41FA5}">
                      <a16:colId xmlns:a16="http://schemas.microsoft.com/office/drawing/2014/main" val="292467812"/>
                    </a:ext>
                  </a:extLst>
                </a:gridCol>
                <a:gridCol w="658368">
                  <a:extLst>
                    <a:ext uri="{9D8B030D-6E8A-4147-A177-3AD203B41FA5}">
                      <a16:colId xmlns:a16="http://schemas.microsoft.com/office/drawing/2014/main" val="1336831341"/>
                    </a:ext>
                  </a:extLst>
                </a:gridCol>
                <a:gridCol w="658368">
                  <a:extLst>
                    <a:ext uri="{9D8B030D-6E8A-4147-A177-3AD203B41FA5}">
                      <a16:colId xmlns:a16="http://schemas.microsoft.com/office/drawing/2014/main" val="3430429964"/>
                    </a:ext>
                  </a:extLst>
                </a:gridCol>
                <a:gridCol w="658368">
                  <a:extLst>
                    <a:ext uri="{9D8B030D-6E8A-4147-A177-3AD203B41FA5}">
                      <a16:colId xmlns:a16="http://schemas.microsoft.com/office/drawing/2014/main" val="35125369"/>
                    </a:ext>
                  </a:extLst>
                </a:gridCol>
                <a:gridCol w="658368">
                  <a:extLst>
                    <a:ext uri="{9D8B030D-6E8A-4147-A177-3AD203B41FA5}">
                      <a16:colId xmlns:a16="http://schemas.microsoft.com/office/drawing/2014/main" val="3292760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74556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- 2019-09-10 17:35:01</a:t>
                      </a:r>
                      <a:r>
                        <a:rPr kumimoji="0" lang="en-US" sz="1000" b="0" i="0" u="none" strike="noStrike" kern="1200" cap="none" spc="0" normalizeH="0" baseline="0" noProof="0">
                          <a:ln>
                            <a:noFill/>
                          </a:ln>
                          <a:solidFill>
                            <a:prstClr val="black"/>
                          </a:solidFill>
                          <a:effectLst/>
                          <a:uLnTx/>
                          <a:uFillTx/>
                          <a:latin typeface="+mn-lt"/>
                          <a:ea typeface="+mn-ea"/>
                          <a:cs typeface="+mn-cs"/>
                        </a:rPr>
                        <a:t>
 #TeamTMA’s Medalit T. traveled around the globe to help with Tokio Marine’s annual mangrove planting initiative in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https://scontent.xx.fbcdn.net/v/t51.12442-15/69439024_1151015448433885_6718443024897535916_n.jpg?_nc_cat=104&amp;_nc_oc=AQmmr3tJNW73iA-OiNAQKWPh70gEwVGC-oWDoed_bY6nnByfAuC8UKUM0f-Oyiec0qc&amp;_nc_ht=scontent.xx&amp;oh=6c3003f346332bd1f979a09c9706f349&amp;oe=5DF7E6EA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17:30:12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793490333"/>
                  </a:ext>
                </a:extLst>
              </a:tr>
            </a:tbl>
          </a:graphicData>
        </a:graphic>
      </p:graphicFrame>
      <p:sp>
        <p:nvSpPr>
          <p:cNvPr id="4" name="Text Placeholder 3">
            <a:extLst>
              <a:ext uri="{FF2B5EF4-FFF2-40B4-BE49-F238E27FC236}">
                <a16:creationId xmlns:a16="http://schemas.microsoft.com/office/drawing/2014/main" id="{09C913FB-A776-44E4-8CFD-9171821F8274}"/>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8011352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596E2-1FFD-4A4A-BFB6-A2BBE2C77EBA}"/>
              </a:ext>
            </a:extLst>
          </p:cNvPr>
          <p:cNvSpPr>
            <a:spLocks noGrp="1"/>
          </p:cNvSpPr>
          <p:nvPr>
            <p:ph type="title"/>
          </p:nvPr>
        </p:nvSpPr>
        <p:spPr/>
        <p:txBody>
          <a:bodyPr/>
          <a:lstStyle/>
          <a:p>
            <a:r>
              <a:rPr lang="en-US"/>
              <a:t>Instagram Stories Table  | Tokio Marine America - 2 of 3</a:t>
            </a:r>
          </a:p>
        </p:txBody>
      </p:sp>
      <p:graphicFrame>
        <p:nvGraphicFramePr>
          <p:cNvPr id="5" name="Table Placeholder 4">
            <a:extLst>
              <a:ext uri="{FF2B5EF4-FFF2-40B4-BE49-F238E27FC236}">
                <a16:creationId xmlns:a16="http://schemas.microsoft.com/office/drawing/2014/main" id="{79277F9D-03A4-41FC-A466-4D88864BF90D}"/>
              </a:ext>
            </a:extLst>
          </p:cNvPr>
          <p:cNvGraphicFramePr>
            <a:graphicFrameLocks noGrp="1"/>
          </p:cNvGraphicFramePr>
          <p:nvPr>
            <p:ph type="tbl" sz="quarter" idx="13"/>
            <p:extLst>
              <p:ext uri="{D42A27DB-BD31-4B8C-83A1-F6EECF244321}">
                <p14:modId xmlns:p14="http://schemas.microsoft.com/office/powerpoint/2010/main" val="1464060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49058779"/>
                    </a:ext>
                  </a:extLst>
                </a:gridCol>
                <a:gridCol w="1316736">
                  <a:extLst>
                    <a:ext uri="{9D8B030D-6E8A-4147-A177-3AD203B41FA5}">
                      <a16:colId xmlns:a16="http://schemas.microsoft.com/office/drawing/2014/main" val="1862773476"/>
                    </a:ext>
                  </a:extLst>
                </a:gridCol>
                <a:gridCol w="658368">
                  <a:extLst>
                    <a:ext uri="{9D8B030D-6E8A-4147-A177-3AD203B41FA5}">
                      <a16:colId xmlns:a16="http://schemas.microsoft.com/office/drawing/2014/main" val="2286726217"/>
                    </a:ext>
                  </a:extLst>
                </a:gridCol>
                <a:gridCol w="658368">
                  <a:extLst>
                    <a:ext uri="{9D8B030D-6E8A-4147-A177-3AD203B41FA5}">
                      <a16:colId xmlns:a16="http://schemas.microsoft.com/office/drawing/2014/main" val="302080475"/>
                    </a:ext>
                  </a:extLst>
                </a:gridCol>
                <a:gridCol w="658368">
                  <a:extLst>
                    <a:ext uri="{9D8B030D-6E8A-4147-A177-3AD203B41FA5}">
                      <a16:colId xmlns:a16="http://schemas.microsoft.com/office/drawing/2014/main" val="1552398921"/>
                    </a:ext>
                  </a:extLst>
                </a:gridCol>
                <a:gridCol w="658368">
                  <a:extLst>
                    <a:ext uri="{9D8B030D-6E8A-4147-A177-3AD203B41FA5}">
                      <a16:colId xmlns:a16="http://schemas.microsoft.com/office/drawing/2014/main" val="2090415274"/>
                    </a:ext>
                  </a:extLst>
                </a:gridCol>
                <a:gridCol w="658368">
                  <a:extLst>
                    <a:ext uri="{9D8B030D-6E8A-4147-A177-3AD203B41FA5}">
                      <a16:colId xmlns:a16="http://schemas.microsoft.com/office/drawing/2014/main" val="2235136075"/>
                    </a:ext>
                  </a:extLst>
                </a:gridCol>
                <a:gridCol w="658368">
                  <a:extLst>
                    <a:ext uri="{9D8B030D-6E8A-4147-A177-3AD203B41FA5}">
                      <a16:colId xmlns:a16="http://schemas.microsoft.com/office/drawing/2014/main" val="2062335489"/>
                    </a:ext>
                  </a:extLst>
                </a:gridCol>
                <a:gridCol w="658368">
                  <a:extLst>
                    <a:ext uri="{9D8B030D-6E8A-4147-A177-3AD203B41FA5}">
                      <a16:colId xmlns:a16="http://schemas.microsoft.com/office/drawing/2014/main" val="481743050"/>
                    </a:ext>
                  </a:extLst>
                </a:gridCol>
                <a:gridCol w="658368">
                  <a:extLst>
                    <a:ext uri="{9D8B030D-6E8A-4147-A177-3AD203B41FA5}">
                      <a16:colId xmlns:a16="http://schemas.microsoft.com/office/drawing/2014/main" val="1303353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38660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- 2019-09-10 17:36:18</a:t>
                      </a:r>
                      <a:r>
                        <a:rPr kumimoji="0" lang="en-US" sz="1000" b="0" i="0" u="none" strike="noStrike" kern="1200" cap="none" spc="0" normalizeH="0" baseline="0" noProof="0">
                          <a:ln>
                            <a:noFill/>
                          </a:ln>
                          <a:solidFill>
                            <a:prstClr val="black"/>
                          </a:solidFill>
                          <a:effectLst/>
                          <a:uLnTx/>
                          <a:uFillTx/>
                          <a:latin typeface="+mn-lt"/>
                          <a:ea typeface="+mn-ea"/>
                          <a:cs typeface="+mn-cs"/>
                        </a:rPr>
                        <a:t>
 Planting mangrove trees helps improve air quality!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https://scontent.xx.fbcdn.net/v/t51.12442-15/68899446_217066289258642_439693236957774331_n.jpg?_nc_cat=101&amp;_nc_oc=AQk39P8i0P84Fnjc836XBafogPkLRlpC5Z2fxt9cjbloG25jwdWpie4dFmDX9hVff78&amp;_nc_ht=scontent.xx&amp;oh=f124632ef700802d4e01caf275b5ef1f&amp;oe=5E1364FA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17:30:12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492729079"/>
                  </a:ext>
                </a:extLst>
              </a:tr>
            </a:tbl>
          </a:graphicData>
        </a:graphic>
      </p:graphicFrame>
      <p:sp>
        <p:nvSpPr>
          <p:cNvPr id="4" name="Text Placeholder 3">
            <a:extLst>
              <a:ext uri="{FF2B5EF4-FFF2-40B4-BE49-F238E27FC236}">
                <a16:creationId xmlns:a16="http://schemas.microsoft.com/office/drawing/2014/main" id="{728F71A5-4885-408D-8CB8-D8526F96BDDC}"/>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848738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CD55A-8FCB-40F4-8C3E-989F707AAF6C}"/>
              </a:ext>
            </a:extLst>
          </p:cNvPr>
          <p:cNvSpPr>
            <a:spLocks noGrp="1"/>
          </p:cNvSpPr>
          <p:nvPr>
            <p:ph type="title"/>
          </p:nvPr>
        </p:nvSpPr>
        <p:spPr/>
        <p:txBody>
          <a:bodyPr/>
          <a:lstStyle/>
          <a:p>
            <a:r>
              <a:rPr lang="en-US"/>
              <a:t>Instagram Stories Table  | Tokio Marine America - 3 of 3</a:t>
            </a:r>
          </a:p>
        </p:txBody>
      </p:sp>
      <p:graphicFrame>
        <p:nvGraphicFramePr>
          <p:cNvPr id="5" name="Table Placeholder 4">
            <a:extLst>
              <a:ext uri="{FF2B5EF4-FFF2-40B4-BE49-F238E27FC236}">
                <a16:creationId xmlns:a16="http://schemas.microsoft.com/office/drawing/2014/main" id="{F9F3E9A1-B783-451E-A6E2-DE958E6A3DD0}"/>
              </a:ext>
            </a:extLst>
          </p:cNvPr>
          <p:cNvGraphicFramePr>
            <a:graphicFrameLocks noGrp="1"/>
          </p:cNvGraphicFramePr>
          <p:nvPr>
            <p:ph type="tbl" sz="quarter" idx="13"/>
            <p:extLst>
              <p:ext uri="{D42A27DB-BD31-4B8C-83A1-F6EECF244321}">
                <p14:modId xmlns:p14="http://schemas.microsoft.com/office/powerpoint/2010/main" val="768566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64931769"/>
                    </a:ext>
                  </a:extLst>
                </a:gridCol>
                <a:gridCol w="1316736">
                  <a:extLst>
                    <a:ext uri="{9D8B030D-6E8A-4147-A177-3AD203B41FA5}">
                      <a16:colId xmlns:a16="http://schemas.microsoft.com/office/drawing/2014/main" val="3343415994"/>
                    </a:ext>
                  </a:extLst>
                </a:gridCol>
                <a:gridCol w="658368">
                  <a:extLst>
                    <a:ext uri="{9D8B030D-6E8A-4147-A177-3AD203B41FA5}">
                      <a16:colId xmlns:a16="http://schemas.microsoft.com/office/drawing/2014/main" val="3511047631"/>
                    </a:ext>
                  </a:extLst>
                </a:gridCol>
                <a:gridCol w="658368">
                  <a:extLst>
                    <a:ext uri="{9D8B030D-6E8A-4147-A177-3AD203B41FA5}">
                      <a16:colId xmlns:a16="http://schemas.microsoft.com/office/drawing/2014/main" val="3470913328"/>
                    </a:ext>
                  </a:extLst>
                </a:gridCol>
                <a:gridCol w="658368">
                  <a:extLst>
                    <a:ext uri="{9D8B030D-6E8A-4147-A177-3AD203B41FA5}">
                      <a16:colId xmlns:a16="http://schemas.microsoft.com/office/drawing/2014/main" val="2017536925"/>
                    </a:ext>
                  </a:extLst>
                </a:gridCol>
                <a:gridCol w="658368">
                  <a:extLst>
                    <a:ext uri="{9D8B030D-6E8A-4147-A177-3AD203B41FA5}">
                      <a16:colId xmlns:a16="http://schemas.microsoft.com/office/drawing/2014/main" val="2935854551"/>
                    </a:ext>
                  </a:extLst>
                </a:gridCol>
                <a:gridCol w="658368">
                  <a:extLst>
                    <a:ext uri="{9D8B030D-6E8A-4147-A177-3AD203B41FA5}">
                      <a16:colId xmlns:a16="http://schemas.microsoft.com/office/drawing/2014/main" val="2015504176"/>
                    </a:ext>
                  </a:extLst>
                </a:gridCol>
                <a:gridCol w="658368">
                  <a:extLst>
                    <a:ext uri="{9D8B030D-6E8A-4147-A177-3AD203B41FA5}">
                      <a16:colId xmlns:a16="http://schemas.microsoft.com/office/drawing/2014/main" val="1543307883"/>
                    </a:ext>
                  </a:extLst>
                </a:gridCol>
                <a:gridCol w="658368">
                  <a:extLst>
                    <a:ext uri="{9D8B030D-6E8A-4147-A177-3AD203B41FA5}">
                      <a16:colId xmlns:a16="http://schemas.microsoft.com/office/drawing/2014/main" val="1786133065"/>
                    </a:ext>
                  </a:extLst>
                </a:gridCol>
                <a:gridCol w="658368">
                  <a:extLst>
                    <a:ext uri="{9D8B030D-6E8A-4147-A177-3AD203B41FA5}">
                      <a16:colId xmlns:a16="http://schemas.microsoft.com/office/drawing/2014/main" val="413987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64900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- 2019-09-10 17:37:44</a:t>
                      </a:r>
                      <a:r>
                        <a:rPr kumimoji="0" lang="en-US" sz="1000" b="0" i="0" u="none" strike="noStrike" kern="1200" cap="none" spc="0" normalizeH="0" baseline="0" noProof="0">
                          <a:ln>
                            <a:noFill/>
                          </a:ln>
                          <a:solidFill>
                            <a:prstClr val="black"/>
                          </a:solidFill>
                          <a:effectLst/>
                          <a:uLnTx/>
                          <a:uFillTx/>
                          <a:latin typeface="+mn-lt"/>
                          <a:ea typeface="+mn-ea"/>
                          <a:cs typeface="+mn-cs"/>
                        </a:rPr>
                        <a:t>
 Medalit was one of only 25 Tokio Marine employees from around the world invited to participate.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https://scontent.xx.fbcdn.net/v/t51.12442-15/67486228_2489934791056419_6579807201605062465_n.jpg?_nc_cat=101&amp;_nc_oc=AQnlDcOwr94QQlVYVgSsLSEkWgd9Sqz_jB89-U4iDxB8hxX34rPZ7_T0gcfdlmmIVno&amp;_nc_ht=scontent.xx&amp;oh=3f3dba37d9c1e099f6afa7aeb71e03cb&amp;oe=5E142E9A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17:30:12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94490176"/>
                  </a:ext>
                </a:extLst>
              </a:tr>
            </a:tbl>
          </a:graphicData>
        </a:graphic>
      </p:graphicFrame>
      <p:sp>
        <p:nvSpPr>
          <p:cNvPr id="4" name="Text Placeholder 3">
            <a:extLst>
              <a:ext uri="{FF2B5EF4-FFF2-40B4-BE49-F238E27FC236}">
                <a16:creationId xmlns:a16="http://schemas.microsoft.com/office/drawing/2014/main" id="{667838A6-0802-4CC7-A773-1C0CDCF3A0F5}"/>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4011535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960</Words>
  <Application>Microsoft Office PowerPoint</Application>
  <PresentationFormat>On-screen Show (4:3)</PresentationFormat>
  <Paragraphs>338</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Updates Table | Tokio Marine America</vt:lpstr>
      <vt:lpstr>Instagram Key Metrics Table | Tokio Marine America</vt:lpstr>
      <vt:lpstr>Instagram Followers Change | Tokio Marine America</vt:lpstr>
      <vt:lpstr>Instagram Average Interactions Per Post | Tokio Marine America</vt:lpstr>
      <vt:lpstr>Instagram Top Posts | Tokio Marine America</vt:lpstr>
      <vt:lpstr>Instagram Stories Key Metrics Table | Tokio Marine America</vt:lpstr>
      <vt:lpstr>Instagram Stories Table  | Tokio Marine America - 1 of 3</vt:lpstr>
      <vt:lpstr>Instagram Stories Table  | Tokio Marine America - 2 of 3</vt:lpstr>
      <vt:lpstr>Instagram Stories Table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2019-10-10T17:55:18Z</dcterms:created>
  <dcterms:modified xsi:type="dcterms:W3CDTF">2019-10-10T17:55:46Z</dcterms:modified>
</cp:coreProperties>
</file>