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 id="292"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43709</c:v>
                </c:pt>
              </c:numCache>
            </c:numRef>
          </c:cat>
          <c:val>
            <c:numRef>
              <c:f>Sheet1!$B$2</c:f>
              <c:numCache>
                <c:formatCode>General</c:formatCode>
                <c:ptCount val="1"/>
                <c:pt idx="0">
                  <c:v>4179</c:v>
                </c:pt>
              </c:numCache>
            </c:numRef>
          </c:val>
          <c:extLst>
            <c:ext xmlns:c16="http://schemas.microsoft.com/office/drawing/2014/chart" uri="{C3380CC4-5D6E-409C-BE32-E72D297353CC}">
              <c16:uniqueId val="{00000000-0370-4D51-9F46-AC14AD03098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43709</c:v>
                </c:pt>
              </c:numCache>
            </c:numRef>
          </c:cat>
          <c:val>
            <c:numRef>
              <c:f>Sheet1!$C$2</c:f>
              <c:numCache>
                <c:formatCode>General</c:formatCode>
                <c:ptCount val="1"/>
                <c:pt idx="0">
                  <c:v>1465</c:v>
                </c:pt>
              </c:numCache>
            </c:numRef>
          </c:val>
          <c:extLst>
            <c:ext xmlns:c16="http://schemas.microsoft.com/office/drawing/2014/chart" uri="{C3380CC4-5D6E-409C-BE32-E72D297353CC}">
              <c16:uniqueId val="{00000001-0370-4D51-9F46-AC14AD03098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43709</c:v>
                </c:pt>
              </c:numCache>
            </c:numRef>
          </c:cat>
          <c:val>
            <c:numRef>
              <c:f>Sheet1!$D$2</c:f>
              <c:numCache>
                <c:formatCode>General</c:formatCode>
                <c:ptCount val="1"/>
                <c:pt idx="0">
                  <c:v>21109</c:v>
                </c:pt>
              </c:numCache>
            </c:numRef>
          </c:val>
          <c:extLst>
            <c:ext xmlns:c16="http://schemas.microsoft.com/office/drawing/2014/chart" uri="{C3380CC4-5D6E-409C-BE32-E72D297353CC}">
              <c16:uniqueId val="{00000002-0370-4D51-9F46-AC14AD03098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43709</c:v>
                </c:pt>
              </c:numCache>
            </c:numRef>
          </c:cat>
          <c:val>
            <c:numRef>
              <c:f>Sheet1!$E$2</c:f>
              <c:numCache>
                <c:formatCode>General</c:formatCode>
                <c:ptCount val="1"/>
                <c:pt idx="0">
                  <c:v>3412</c:v>
                </c:pt>
              </c:numCache>
            </c:numRef>
          </c:val>
          <c:extLst>
            <c:ext xmlns:c16="http://schemas.microsoft.com/office/drawing/2014/chart" uri="{C3380CC4-5D6E-409C-BE32-E72D297353CC}">
              <c16:uniqueId val="{00000003-0370-4D51-9F46-AC14AD03098B}"/>
            </c:ext>
          </c:extLst>
        </c:ser>
        <c:dLbls>
          <c:showLegendKey val="0"/>
          <c:showVal val="0"/>
          <c:showCatName val="0"/>
          <c:showSerName val="0"/>
          <c:showPercent val="0"/>
          <c:showBubbleSize val="0"/>
        </c:dLbls>
        <c:gapWidth val="219"/>
        <c:overlap val="-27"/>
        <c:axId val="252974128"/>
        <c:axId val="251562792"/>
      </c:barChart>
      <c:dateAx>
        <c:axId val="252974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62792"/>
        <c:crosses val="autoZero"/>
        <c:auto val="1"/>
        <c:lblOffset val="100"/>
        <c:baseTimeUnit val="days"/>
      </c:dateAx>
      <c:valAx>
        <c:axId val="25156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97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34</c:v>
                </c:pt>
                <c:pt idx="4">
                  <c:v>21</c:v>
                </c:pt>
                <c:pt idx="5">
                  <c:v>30</c:v>
                </c:pt>
                <c:pt idx="6">
                  <c:v>53</c:v>
                </c:pt>
                <c:pt idx="7">
                  <c:v>23</c:v>
                </c:pt>
                <c:pt idx="8">
                  <c:v>16</c:v>
                </c:pt>
                <c:pt idx="9">
                  <c:v>4</c:v>
                </c:pt>
              </c:numCache>
            </c:numRef>
          </c:val>
          <c:extLst>
            <c:ext xmlns:c16="http://schemas.microsoft.com/office/drawing/2014/chart" uri="{C3380CC4-5D6E-409C-BE32-E72D297353CC}">
              <c16:uniqueId val="{00000000-2E95-4060-9881-D701B7D80239}"/>
            </c:ext>
          </c:extLst>
        </c:ser>
        <c:dLbls>
          <c:showLegendKey val="0"/>
          <c:showVal val="0"/>
          <c:showCatName val="0"/>
          <c:showSerName val="0"/>
          <c:showPercent val="0"/>
          <c:showBubbleSize val="0"/>
        </c:dLbls>
        <c:gapWidth val="219"/>
        <c:overlap val="-27"/>
        <c:axId val="248172848"/>
        <c:axId val="248172192"/>
      </c:barChart>
      <c:dateAx>
        <c:axId val="24817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172192"/>
        <c:crosses val="autoZero"/>
        <c:auto val="1"/>
        <c:lblOffset val="100"/>
        <c:baseTimeUnit val="months"/>
      </c:dateAx>
      <c:valAx>
        <c:axId val="24817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17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23</c:v>
                </c:pt>
                <c:pt idx="5">
                  <c:v>23</c:v>
                </c:pt>
                <c:pt idx="6">
                  <c:v>26</c:v>
                </c:pt>
                <c:pt idx="7">
                  <c:v>27</c:v>
                </c:pt>
                <c:pt idx="8">
                  <c:v>29</c:v>
                </c:pt>
                <c:pt idx="9">
                  <c:v>19</c:v>
                </c:pt>
                <c:pt idx="10">
                  <c:v>0</c:v>
                </c:pt>
                <c:pt idx="11">
                  <c:v>0</c:v>
                </c:pt>
              </c:numCache>
            </c:numRef>
          </c:val>
          <c:extLst>
            <c:ext xmlns:c16="http://schemas.microsoft.com/office/drawing/2014/chart" uri="{C3380CC4-5D6E-409C-BE32-E72D297353CC}">
              <c16:uniqueId val="{00000000-7860-49BD-BB00-7E2CE6D42E90}"/>
            </c:ext>
          </c:extLst>
        </c:ser>
        <c:dLbls>
          <c:showLegendKey val="0"/>
          <c:showVal val="0"/>
          <c:showCatName val="0"/>
          <c:showSerName val="0"/>
          <c:showPercent val="0"/>
          <c:showBubbleSize val="0"/>
        </c:dLbls>
        <c:gapWidth val="219"/>
        <c:overlap val="-27"/>
        <c:axId val="248172520"/>
        <c:axId val="248167600"/>
      </c:barChart>
      <c:dateAx>
        <c:axId val="248172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167600"/>
        <c:crosses val="autoZero"/>
        <c:auto val="1"/>
        <c:lblOffset val="100"/>
        <c:baseTimeUnit val="months"/>
      </c:dateAx>
      <c:valAx>
        <c:axId val="24816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17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544087</c:v>
                </c:pt>
                <c:pt idx="4">
                  <c:v>604210</c:v>
                </c:pt>
                <c:pt idx="5">
                  <c:v>487757</c:v>
                </c:pt>
                <c:pt idx="6">
                  <c:v>426913</c:v>
                </c:pt>
                <c:pt idx="7">
                  <c:v>468674</c:v>
                </c:pt>
                <c:pt idx="8">
                  <c:v>549559</c:v>
                </c:pt>
                <c:pt idx="9">
                  <c:v>98474</c:v>
                </c:pt>
              </c:numCache>
            </c:numRef>
          </c:val>
          <c:extLst>
            <c:ext xmlns:c16="http://schemas.microsoft.com/office/drawing/2014/chart" uri="{C3380CC4-5D6E-409C-BE32-E72D297353CC}">
              <c16:uniqueId val="{00000000-F33E-4773-9558-3A10874AC441}"/>
            </c:ext>
          </c:extLst>
        </c:ser>
        <c:dLbls>
          <c:showLegendKey val="0"/>
          <c:showVal val="0"/>
          <c:showCatName val="0"/>
          <c:showSerName val="0"/>
          <c:showPercent val="0"/>
          <c:showBubbleSize val="0"/>
        </c:dLbls>
        <c:gapWidth val="219"/>
        <c:overlap val="-27"/>
        <c:axId val="297814184"/>
        <c:axId val="297813200"/>
      </c:barChart>
      <c:dateAx>
        <c:axId val="297814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13200"/>
        <c:crosses val="autoZero"/>
        <c:auto val="1"/>
        <c:lblOffset val="100"/>
        <c:baseTimeUnit val="months"/>
      </c:dateAx>
      <c:valAx>
        <c:axId val="29781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1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49</c:v>
                </c:pt>
                <c:pt idx="1">
                  <c:v>326</c:v>
                </c:pt>
                <c:pt idx="2">
                  <c:v>411</c:v>
                </c:pt>
                <c:pt idx="3">
                  <c:v>362</c:v>
                </c:pt>
                <c:pt idx="4">
                  <c:v>320</c:v>
                </c:pt>
                <c:pt idx="5">
                  <c:v>208</c:v>
                </c:pt>
                <c:pt idx="6">
                  <c:v>0</c:v>
                </c:pt>
              </c:numCache>
            </c:numRef>
          </c:val>
          <c:extLst>
            <c:ext xmlns:c16="http://schemas.microsoft.com/office/drawing/2014/chart" uri="{C3380CC4-5D6E-409C-BE32-E72D297353CC}">
              <c16:uniqueId val="{00000000-2174-452F-A62E-AAE175B3A4D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52</c:v>
                </c:pt>
                <c:pt idx="1">
                  <c:v>405</c:v>
                </c:pt>
                <c:pt idx="2">
                  <c:v>568</c:v>
                </c:pt>
                <c:pt idx="3">
                  <c:v>630</c:v>
                </c:pt>
                <c:pt idx="4">
                  <c:v>532</c:v>
                </c:pt>
                <c:pt idx="5">
                  <c:v>256</c:v>
                </c:pt>
                <c:pt idx="6">
                  <c:v>1</c:v>
                </c:pt>
              </c:numCache>
            </c:numRef>
          </c:val>
          <c:extLst>
            <c:ext xmlns:c16="http://schemas.microsoft.com/office/drawing/2014/chart" uri="{C3380CC4-5D6E-409C-BE32-E72D297353CC}">
              <c16:uniqueId val="{00000001-2174-452F-A62E-AAE175B3A4D3}"/>
            </c:ext>
          </c:extLst>
        </c:ser>
        <c:dLbls>
          <c:showLegendKey val="0"/>
          <c:showVal val="0"/>
          <c:showCatName val="0"/>
          <c:showSerName val="0"/>
          <c:showPercent val="0"/>
          <c:showBubbleSize val="0"/>
        </c:dLbls>
        <c:gapWidth val="219"/>
        <c:overlap val="-27"/>
        <c:axId val="298249888"/>
        <c:axId val="298250872"/>
      </c:barChart>
      <c:catAx>
        <c:axId val="29824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50872"/>
        <c:crosses val="autoZero"/>
        <c:auto val="1"/>
        <c:lblAlgn val="ctr"/>
        <c:lblOffset val="100"/>
        <c:noMultiLvlLbl val="0"/>
      </c:catAx>
      <c:valAx>
        <c:axId val="298250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4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pt idx="4">
                  <c:v>13</c:v>
                </c:pt>
                <c:pt idx="5">
                  <c:v>61</c:v>
                </c:pt>
                <c:pt idx="6">
                  <c:v>11</c:v>
                </c:pt>
                <c:pt idx="7">
                  <c:v>27</c:v>
                </c:pt>
                <c:pt idx="8">
                  <c:v>78</c:v>
                </c:pt>
                <c:pt idx="9">
                  <c:v>4</c:v>
                </c:pt>
              </c:numCache>
            </c:numRef>
          </c:val>
          <c:extLst>
            <c:ext xmlns:c16="http://schemas.microsoft.com/office/drawing/2014/chart" uri="{C3380CC4-5D6E-409C-BE32-E72D297353CC}">
              <c16:uniqueId val="{00000000-3E3F-46B5-9108-00E7FFB77A1A}"/>
            </c:ext>
          </c:extLst>
        </c:ser>
        <c:dLbls>
          <c:showLegendKey val="0"/>
          <c:showVal val="0"/>
          <c:showCatName val="0"/>
          <c:showSerName val="0"/>
          <c:showPercent val="0"/>
          <c:showBubbleSize val="0"/>
        </c:dLbls>
        <c:gapWidth val="219"/>
        <c:overlap val="-27"/>
        <c:axId val="302242784"/>
        <c:axId val="302239504"/>
      </c:barChart>
      <c:dateAx>
        <c:axId val="30224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39504"/>
        <c:crosses val="autoZero"/>
        <c:auto val="1"/>
        <c:lblOffset val="100"/>
        <c:baseTimeUnit val="months"/>
      </c:dateAx>
      <c:valAx>
        <c:axId val="30223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4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4</c:v>
                </c:pt>
                <c:pt idx="5">
                  <c:v>5</c:v>
                </c:pt>
                <c:pt idx="6">
                  <c:v>4</c:v>
                </c:pt>
                <c:pt idx="7">
                  <c:v>5</c:v>
                </c:pt>
                <c:pt idx="8">
                  <c:v>4</c:v>
                </c:pt>
                <c:pt idx="9">
                  <c:v>4</c:v>
                </c:pt>
                <c:pt idx="10">
                  <c:v>0</c:v>
                </c:pt>
                <c:pt idx="11">
                  <c:v>0</c:v>
                </c:pt>
              </c:numCache>
            </c:numRef>
          </c:val>
          <c:extLst>
            <c:ext xmlns:c16="http://schemas.microsoft.com/office/drawing/2014/chart" uri="{C3380CC4-5D6E-409C-BE32-E72D297353CC}">
              <c16:uniqueId val="{00000000-78EE-4316-B74D-46D7F8106810}"/>
            </c:ext>
          </c:extLst>
        </c:ser>
        <c:dLbls>
          <c:showLegendKey val="0"/>
          <c:showVal val="0"/>
          <c:showCatName val="0"/>
          <c:showSerName val="0"/>
          <c:showPercent val="0"/>
          <c:showBubbleSize val="0"/>
        </c:dLbls>
        <c:gapWidth val="219"/>
        <c:overlap val="-27"/>
        <c:axId val="304455224"/>
        <c:axId val="304448664"/>
      </c:barChart>
      <c:dateAx>
        <c:axId val="304455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48664"/>
        <c:crosses val="autoZero"/>
        <c:auto val="1"/>
        <c:lblOffset val="100"/>
        <c:baseTimeUnit val="months"/>
      </c:dateAx>
      <c:valAx>
        <c:axId val="30444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5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19</c:v>
                </c:pt>
                <c:pt idx="4">
                  <c:v>17</c:v>
                </c:pt>
                <c:pt idx="5">
                  <c:v>15</c:v>
                </c:pt>
                <c:pt idx="6">
                  <c:v>19</c:v>
                </c:pt>
                <c:pt idx="7">
                  <c:v>15</c:v>
                </c:pt>
                <c:pt idx="8">
                  <c:v>25</c:v>
                </c:pt>
                <c:pt idx="9">
                  <c:v>8</c:v>
                </c:pt>
                <c:pt idx="10">
                  <c:v>0</c:v>
                </c:pt>
                <c:pt idx="11">
                  <c:v>0</c:v>
                </c:pt>
              </c:numCache>
            </c:numRef>
          </c:val>
          <c:extLst>
            <c:ext xmlns:c16="http://schemas.microsoft.com/office/drawing/2014/chart" uri="{C3380CC4-5D6E-409C-BE32-E72D297353CC}">
              <c16:uniqueId val="{00000000-9242-4B0C-B9BE-5E3E64E86AF6}"/>
            </c:ext>
          </c:extLst>
        </c:ser>
        <c:dLbls>
          <c:showLegendKey val="0"/>
          <c:showVal val="0"/>
          <c:showCatName val="0"/>
          <c:showSerName val="0"/>
          <c:showPercent val="0"/>
          <c:showBubbleSize val="0"/>
        </c:dLbls>
        <c:gapWidth val="219"/>
        <c:overlap val="-27"/>
        <c:axId val="304450304"/>
        <c:axId val="302243768"/>
      </c:barChart>
      <c:dateAx>
        <c:axId val="304450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43768"/>
        <c:crosses val="autoZero"/>
        <c:auto val="1"/>
        <c:lblOffset val="100"/>
        <c:baseTimeUnit val="months"/>
      </c:dateAx>
      <c:valAx>
        <c:axId val="30224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5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436</c:v>
                </c:pt>
                <c:pt idx="4">
                  <c:v>440</c:v>
                </c:pt>
                <c:pt idx="5">
                  <c:v>484</c:v>
                </c:pt>
                <c:pt idx="6">
                  <c:v>615</c:v>
                </c:pt>
                <c:pt idx="7">
                  <c:v>511</c:v>
                </c:pt>
                <c:pt idx="8">
                  <c:v>512</c:v>
                </c:pt>
                <c:pt idx="9">
                  <c:v>148</c:v>
                </c:pt>
              </c:numCache>
            </c:numRef>
          </c:val>
          <c:extLst>
            <c:ext xmlns:c16="http://schemas.microsoft.com/office/drawing/2014/chart" uri="{C3380CC4-5D6E-409C-BE32-E72D297353CC}">
              <c16:uniqueId val="{00000000-B7F7-41C4-955D-EF7BE761E07C}"/>
            </c:ext>
          </c:extLst>
        </c:ser>
        <c:dLbls>
          <c:showLegendKey val="0"/>
          <c:showVal val="0"/>
          <c:showCatName val="0"/>
          <c:showSerName val="0"/>
          <c:showPercent val="0"/>
          <c:showBubbleSize val="0"/>
        </c:dLbls>
        <c:gapWidth val="219"/>
        <c:overlap val="-27"/>
        <c:axId val="373376024"/>
        <c:axId val="373382912"/>
      </c:barChart>
      <c:dateAx>
        <c:axId val="373376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82912"/>
        <c:crosses val="autoZero"/>
        <c:auto val="1"/>
        <c:lblOffset val="100"/>
        <c:baseTimeUnit val="months"/>
      </c:dateAx>
      <c:valAx>
        <c:axId val="37338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7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78</c:v>
                </c:pt>
                <c:pt idx="2">
                  <c:v>80</c:v>
                </c:pt>
                <c:pt idx="3">
                  <c:v>87</c:v>
                </c:pt>
                <c:pt idx="4">
                  <c:v>45</c:v>
                </c:pt>
                <c:pt idx="5">
                  <c:v>59</c:v>
                </c:pt>
                <c:pt idx="6">
                  <c:v>71</c:v>
                </c:pt>
                <c:pt idx="7">
                  <c:v>52</c:v>
                </c:pt>
                <c:pt idx="8">
                  <c:v>72</c:v>
                </c:pt>
                <c:pt idx="9">
                  <c:v>41</c:v>
                </c:pt>
                <c:pt idx="10">
                  <c:v>0</c:v>
                </c:pt>
                <c:pt idx="11">
                  <c:v>0</c:v>
                </c:pt>
              </c:numCache>
            </c:numRef>
          </c:val>
          <c:extLst>
            <c:ext xmlns:c16="http://schemas.microsoft.com/office/drawing/2014/chart" uri="{C3380CC4-5D6E-409C-BE32-E72D297353CC}">
              <c16:uniqueId val="{00000000-16B5-4B4D-B72B-90FD24B112EF}"/>
            </c:ext>
          </c:extLst>
        </c:ser>
        <c:dLbls>
          <c:showLegendKey val="0"/>
          <c:showVal val="0"/>
          <c:showCatName val="0"/>
          <c:showSerName val="0"/>
          <c:showPercent val="0"/>
          <c:showBubbleSize val="0"/>
        </c:dLbls>
        <c:gapWidth val="219"/>
        <c:overlap val="-27"/>
        <c:axId val="373393736"/>
        <c:axId val="373390784"/>
      </c:barChart>
      <c:dateAx>
        <c:axId val="373393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90784"/>
        <c:crosses val="autoZero"/>
        <c:auto val="1"/>
        <c:lblOffset val="100"/>
        <c:baseTimeUnit val="months"/>
      </c:dateAx>
      <c:valAx>
        <c:axId val="37339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9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37</c:v>
                </c:pt>
                <c:pt idx="4">
                  <c:v>28</c:v>
                </c:pt>
                <c:pt idx="5">
                  <c:v>39</c:v>
                </c:pt>
                <c:pt idx="6">
                  <c:v>28</c:v>
                </c:pt>
                <c:pt idx="7">
                  <c:v>31</c:v>
                </c:pt>
                <c:pt idx="8">
                  <c:v>54</c:v>
                </c:pt>
                <c:pt idx="9">
                  <c:v>25</c:v>
                </c:pt>
              </c:numCache>
            </c:numRef>
          </c:val>
          <c:extLst>
            <c:ext xmlns:c16="http://schemas.microsoft.com/office/drawing/2014/chart" uri="{C3380CC4-5D6E-409C-BE32-E72D297353CC}">
              <c16:uniqueId val="{00000000-983F-475A-A658-05A176E5B154}"/>
            </c:ext>
          </c:extLst>
        </c:ser>
        <c:dLbls>
          <c:showLegendKey val="0"/>
          <c:showVal val="0"/>
          <c:showCatName val="0"/>
          <c:showSerName val="0"/>
          <c:showPercent val="0"/>
          <c:showBubbleSize val="0"/>
        </c:dLbls>
        <c:gapWidth val="219"/>
        <c:overlap val="-27"/>
        <c:axId val="381409592"/>
        <c:axId val="381409920"/>
      </c:barChart>
      <c:dateAx>
        <c:axId val="381409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09920"/>
        <c:crosses val="autoZero"/>
        <c:auto val="1"/>
        <c:lblOffset val="100"/>
        <c:baseTimeUnit val="months"/>
      </c:dateAx>
      <c:valAx>
        <c:axId val="38140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0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61</c:v>
                </c:pt>
                <c:pt idx="4">
                  <c:v>49</c:v>
                </c:pt>
                <c:pt idx="5">
                  <c:v>52</c:v>
                </c:pt>
                <c:pt idx="6">
                  <c:v>51</c:v>
                </c:pt>
                <c:pt idx="7">
                  <c:v>50</c:v>
                </c:pt>
                <c:pt idx="8">
                  <c:v>59</c:v>
                </c:pt>
                <c:pt idx="9">
                  <c:v>50</c:v>
                </c:pt>
                <c:pt idx="10">
                  <c:v>0</c:v>
                </c:pt>
                <c:pt idx="11">
                  <c:v>0</c:v>
                </c:pt>
              </c:numCache>
            </c:numRef>
          </c:val>
          <c:extLst>
            <c:ext xmlns:c16="http://schemas.microsoft.com/office/drawing/2014/chart" uri="{C3380CC4-5D6E-409C-BE32-E72D297353CC}">
              <c16:uniqueId val="{00000000-EFB8-4506-9E23-D2A54F8FF73F}"/>
            </c:ext>
          </c:extLst>
        </c:ser>
        <c:dLbls>
          <c:showLegendKey val="0"/>
          <c:showVal val="0"/>
          <c:showCatName val="0"/>
          <c:showSerName val="0"/>
          <c:showPercent val="0"/>
          <c:showBubbleSize val="0"/>
        </c:dLbls>
        <c:gapWidth val="219"/>
        <c:overlap val="-27"/>
        <c:axId val="384548896"/>
        <c:axId val="384549880"/>
      </c:barChart>
      <c:dateAx>
        <c:axId val="38454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49880"/>
        <c:crosses val="autoZero"/>
        <c:auto val="1"/>
        <c:lblOffset val="100"/>
        <c:baseTimeUnit val="months"/>
      </c:dateAx>
      <c:valAx>
        <c:axId val="38454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4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8E374-3F17-43CF-9F14-729DC253DBBE}"/>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42B4221B-69B1-4F6A-8C3F-8DC0ED0B005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55669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ABB44-DB0A-42C2-9CBF-60F54E845241}"/>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70E2841A-FFF6-4D2A-9091-F0F0704B018C}"/>
              </a:ext>
            </a:extLst>
          </p:cNvPr>
          <p:cNvGraphicFramePr>
            <a:graphicFrameLocks noGrp="1"/>
          </p:cNvGraphicFramePr>
          <p:nvPr>
            <p:ph type="chart" sz="quarter" idx="13"/>
            <p:extLst>
              <p:ext uri="{D42A27DB-BD31-4B8C-83A1-F6EECF244321}">
                <p14:modId xmlns:p14="http://schemas.microsoft.com/office/powerpoint/2010/main" val="1925777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DCD9DD-211C-4DFA-93C5-A31F6ABC68A6}"/>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910CE6CE-3BD7-475D-9234-E02690B427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2561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D6B2D-B15F-45D3-8BF3-E4470FF4F106}"/>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4376616A-EA0A-404F-B3B9-3ED79920AAAC}"/>
              </a:ext>
            </a:extLst>
          </p:cNvPr>
          <p:cNvGraphicFramePr>
            <a:graphicFrameLocks noGrp="1"/>
          </p:cNvGraphicFramePr>
          <p:nvPr>
            <p:ph type="tbl" sz="quarter" idx="13"/>
            <p:extLst>
              <p:ext uri="{D42A27DB-BD31-4B8C-83A1-F6EECF244321}">
                <p14:modId xmlns:p14="http://schemas.microsoft.com/office/powerpoint/2010/main" val="2122222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10766719"/>
                    </a:ext>
                  </a:extLst>
                </a:gridCol>
                <a:gridCol w="740664">
                  <a:extLst>
                    <a:ext uri="{9D8B030D-6E8A-4147-A177-3AD203B41FA5}">
                      <a16:colId xmlns:a16="http://schemas.microsoft.com/office/drawing/2014/main" val="1139909336"/>
                    </a:ext>
                  </a:extLst>
                </a:gridCol>
                <a:gridCol w="740664">
                  <a:extLst>
                    <a:ext uri="{9D8B030D-6E8A-4147-A177-3AD203B41FA5}">
                      <a16:colId xmlns:a16="http://schemas.microsoft.com/office/drawing/2014/main" val="3995067056"/>
                    </a:ext>
                  </a:extLst>
                </a:gridCol>
                <a:gridCol w="740664">
                  <a:extLst>
                    <a:ext uri="{9D8B030D-6E8A-4147-A177-3AD203B41FA5}">
                      <a16:colId xmlns:a16="http://schemas.microsoft.com/office/drawing/2014/main" val="3873427072"/>
                    </a:ext>
                  </a:extLst>
                </a:gridCol>
                <a:gridCol w="740664">
                  <a:extLst>
                    <a:ext uri="{9D8B030D-6E8A-4147-A177-3AD203B41FA5}">
                      <a16:colId xmlns:a16="http://schemas.microsoft.com/office/drawing/2014/main" val="447247940"/>
                    </a:ext>
                  </a:extLst>
                </a:gridCol>
                <a:gridCol w="740664">
                  <a:extLst>
                    <a:ext uri="{9D8B030D-6E8A-4147-A177-3AD203B41FA5}">
                      <a16:colId xmlns:a16="http://schemas.microsoft.com/office/drawing/2014/main" val="2238891794"/>
                    </a:ext>
                  </a:extLst>
                </a:gridCol>
                <a:gridCol w="740664">
                  <a:extLst>
                    <a:ext uri="{9D8B030D-6E8A-4147-A177-3AD203B41FA5}">
                      <a16:colId xmlns:a16="http://schemas.microsoft.com/office/drawing/2014/main" val="303966466"/>
                    </a:ext>
                  </a:extLst>
                </a:gridCol>
                <a:gridCol w="740664">
                  <a:extLst>
                    <a:ext uri="{9D8B030D-6E8A-4147-A177-3AD203B41FA5}">
                      <a16:colId xmlns:a16="http://schemas.microsoft.com/office/drawing/2014/main" val="3553750675"/>
                    </a:ext>
                  </a:extLst>
                </a:gridCol>
                <a:gridCol w="740664">
                  <a:extLst>
                    <a:ext uri="{9D8B030D-6E8A-4147-A177-3AD203B41FA5}">
                      <a16:colId xmlns:a16="http://schemas.microsoft.com/office/drawing/2014/main" val="2743769187"/>
                    </a:ext>
                  </a:extLst>
                </a:gridCol>
                <a:gridCol w="740664">
                  <a:extLst>
                    <a:ext uri="{9D8B030D-6E8A-4147-A177-3AD203B41FA5}">
                      <a16:colId xmlns:a16="http://schemas.microsoft.com/office/drawing/2014/main" val="20893233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27129829"/>
                  </a:ext>
                </a:extLst>
              </a:tr>
              <a:tr h="370840">
                <a:tc>
                  <a:txBody>
                    <a:bodyPr/>
                    <a:lstStyle/>
                    <a:p>
                      <a:r>
                        <a:rPr lang="en-US" sz="1000"/>
                        <a:t>Philadelphia Insurance Companies</a:t>
                      </a:r>
                    </a:p>
                  </a:txBody>
                  <a:tcPr/>
                </a:tc>
                <a:tc>
                  <a:txBody>
                    <a:bodyPr/>
                    <a:lstStyle/>
                    <a:p>
                      <a:r>
                        <a:rPr lang="en-US" sz="1000"/>
                        <a:t>4179</a:t>
                      </a:r>
                    </a:p>
                  </a:txBody>
                  <a:tcPr/>
                </a:tc>
                <a:tc>
                  <a:txBody>
                    <a:bodyPr/>
                    <a:lstStyle/>
                    <a:p>
                      <a:r>
                        <a:rPr lang="en-US" sz="1000"/>
                        <a:t>16</a:t>
                      </a:r>
                    </a:p>
                  </a:txBody>
                  <a:tcPr/>
                </a:tc>
                <a:tc>
                  <a:txBody>
                    <a:bodyPr/>
                    <a:lstStyle/>
                    <a:p>
                      <a:r>
                        <a:rPr lang="en-US" sz="1000"/>
                        <a:t>35</a:t>
                      </a:r>
                    </a:p>
                  </a:txBody>
                  <a:tcPr/>
                </a:tc>
                <a:tc>
                  <a:txBody>
                    <a:bodyPr/>
                    <a:lstStyle/>
                    <a:p>
                      <a:r>
                        <a:rPr lang="en-US" sz="1000"/>
                        <a:t>1005</a:t>
                      </a:r>
                    </a:p>
                  </a:txBody>
                  <a:tcPr/>
                </a:tc>
                <a:tc>
                  <a:txBody>
                    <a:bodyPr/>
                    <a:lstStyle/>
                    <a:p>
                      <a:r>
                        <a:rPr lang="en-US" sz="1000"/>
                        <a:t>13</a:t>
                      </a:r>
                    </a:p>
                  </a:txBody>
                  <a:tcPr/>
                </a:tc>
                <a:tc>
                  <a:txBody>
                    <a:bodyPr/>
                    <a:lstStyle/>
                    <a:p>
                      <a:r>
                        <a:rPr lang="en-US" sz="1000"/>
                        <a:t>43</a:t>
                      </a:r>
                    </a:p>
                  </a:txBody>
                  <a:tcPr/>
                </a:tc>
                <a:tc>
                  <a:txBody>
                    <a:bodyPr/>
                    <a:lstStyle/>
                    <a:p>
                      <a:r>
                        <a:rPr lang="en-US" sz="1000"/>
                        <a:t>0</a:t>
                      </a:r>
                    </a:p>
                  </a:txBody>
                  <a:tcPr/>
                </a:tc>
                <a:tc>
                  <a:txBody>
                    <a:bodyPr/>
                    <a:lstStyle/>
                    <a:p>
                      <a:r>
                        <a:rPr lang="en-US" sz="1000"/>
                        <a:t>0.7268 %</a:t>
                      </a:r>
                    </a:p>
                  </a:txBody>
                  <a:tcPr/>
                </a:tc>
                <a:tc>
                  <a:txBody>
                    <a:bodyPr/>
                    <a:lstStyle/>
                    <a:p>
                      <a:r>
                        <a:rPr lang="en-US" sz="1000"/>
                        <a:t>0.0 %</a:t>
                      </a:r>
                    </a:p>
                  </a:txBody>
                  <a:tcPr/>
                </a:tc>
                <a:extLst>
                  <a:ext uri="{0D108BD9-81ED-4DB2-BD59-A6C34878D82A}">
                    <a16:rowId xmlns:a16="http://schemas.microsoft.com/office/drawing/2014/main" val="943036761"/>
                  </a:ext>
                </a:extLst>
              </a:tr>
            </a:tbl>
          </a:graphicData>
        </a:graphic>
      </p:graphicFrame>
      <p:sp>
        <p:nvSpPr>
          <p:cNvPr id="4" name="Text Placeholder 3">
            <a:extLst>
              <a:ext uri="{FF2B5EF4-FFF2-40B4-BE49-F238E27FC236}">
                <a16:creationId xmlns:a16="http://schemas.microsoft.com/office/drawing/2014/main" id="{BBBA3DAC-95ED-4680-9B7F-16D581D289C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911221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EF43-1012-4F3A-ADCD-3CB0256928A9}"/>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D5D47AC4-8FF5-4753-A61E-45FB1576598F}"/>
              </a:ext>
            </a:extLst>
          </p:cNvPr>
          <p:cNvGraphicFramePr>
            <a:graphicFrameLocks noGrp="1"/>
          </p:cNvGraphicFramePr>
          <p:nvPr>
            <p:ph type="chart" sz="quarter" idx="13"/>
            <p:extLst>
              <p:ext uri="{D42A27DB-BD31-4B8C-83A1-F6EECF244321}">
                <p14:modId xmlns:p14="http://schemas.microsoft.com/office/powerpoint/2010/main" val="1496619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6B5AF4-B862-47C6-876E-EA940ECB758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2BAAAF2-7F3B-4F87-BB91-E1D79FFCC5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9220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AF63-1C9A-4D72-9C6B-99DD6A6B1F24}"/>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6093B3BD-173E-42F5-B222-801507D09990}"/>
              </a:ext>
            </a:extLst>
          </p:cNvPr>
          <p:cNvGraphicFramePr>
            <a:graphicFrameLocks noGrp="1"/>
          </p:cNvGraphicFramePr>
          <p:nvPr>
            <p:ph type="chart" sz="quarter" idx="13"/>
            <p:extLst>
              <p:ext uri="{D42A27DB-BD31-4B8C-83A1-F6EECF244321}">
                <p14:modId xmlns:p14="http://schemas.microsoft.com/office/powerpoint/2010/main" val="2732358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12FF14-8A9E-437F-8313-EF749934A2D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1B559E5-8572-47E3-8B54-977EB82D4C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2330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4CF48-AA03-4A5F-A51B-DECC165B100A}"/>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BCA9D05D-D4A0-489E-9767-A4288CDE24D6}"/>
              </a:ext>
            </a:extLst>
          </p:cNvPr>
          <p:cNvGraphicFramePr>
            <a:graphicFrameLocks noGrp="1"/>
          </p:cNvGraphicFramePr>
          <p:nvPr>
            <p:ph type="chart" sz="quarter" idx="13"/>
            <p:extLst>
              <p:ext uri="{D42A27DB-BD31-4B8C-83A1-F6EECF244321}">
                <p14:modId xmlns:p14="http://schemas.microsoft.com/office/powerpoint/2010/main" val="4168344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0C2904-A9EA-4733-8A52-22BE5A9109B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B73FA88-3C56-4499-B6B7-447E3B5DF5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2737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E482C-4D10-44C1-B1CB-96A73DE86FA8}"/>
              </a:ext>
            </a:extLst>
          </p:cNvPr>
          <p:cNvSpPr>
            <a:spLocks noGrp="1"/>
          </p:cNvSpPr>
          <p:nvPr>
            <p:ph type="title"/>
          </p:nvPr>
        </p:nvSpPr>
        <p:spPr/>
        <p:txBody>
          <a:bodyPr/>
          <a:lstStyle/>
          <a:p>
            <a:r>
              <a:rPr lang="en-US"/>
              <a:t>Facebook Own Posts Table | Philadelphia Insurance</a:t>
            </a:r>
          </a:p>
        </p:txBody>
      </p:sp>
      <p:graphicFrame>
        <p:nvGraphicFramePr>
          <p:cNvPr id="5" name="Table Placeholder 4">
            <a:extLst>
              <a:ext uri="{FF2B5EF4-FFF2-40B4-BE49-F238E27FC236}">
                <a16:creationId xmlns:a16="http://schemas.microsoft.com/office/drawing/2014/main" id="{FA7AC8FD-54DF-43CE-BD43-EEDD3B280CA9}"/>
              </a:ext>
            </a:extLst>
          </p:cNvPr>
          <p:cNvGraphicFramePr>
            <a:graphicFrameLocks noGrp="1"/>
          </p:cNvGraphicFramePr>
          <p:nvPr>
            <p:ph type="tbl" sz="quarter" idx="13"/>
            <p:extLst>
              <p:ext uri="{D42A27DB-BD31-4B8C-83A1-F6EECF244321}">
                <p14:modId xmlns:p14="http://schemas.microsoft.com/office/powerpoint/2010/main" val="2973250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51170087"/>
                    </a:ext>
                  </a:extLst>
                </a:gridCol>
                <a:gridCol w="658368">
                  <a:extLst>
                    <a:ext uri="{9D8B030D-6E8A-4147-A177-3AD203B41FA5}">
                      <a16:colId xmlns:a16="http://schemas.microsoft.com/office/drawing/2014/main" val="480233241"/>
                    </a:ext>
                  </a:extLst>
                </a:gridCol>
                <a:gridCol w="658368">
                  <a:extLst>
                    <a:ext uri="{9D8B030D-6E8A-4147-A177-3AD203B41FA5}">
                      <a16:colId xmlns:a16="http://schemas.microsoft.com/office/drawing/2014/main" val="236852903"/>
                    </a:ext>
                  </a:extLst>
                </a:gridCol>
                <a:gridCol w="658368">
                  <a:extLst>
                    <a:ext uri="{9D8B030D-6E8A-4147-A177-3AD203B41FA5}">
                      <a16:colId xmlns:a16="http://schemas.microsoft.com/office/drawing/2014/main" val="1653153076"/>
                    </a:ext>
                  </a:extLst>
                </a:gridCol>
                <a:gridCol w="658368">
                  <a:extLst>
                    <a:ext uri="{9D8B030D-6E8A-4147-A177-3AD203B41FA5}">
                      <a16:colId xmlns:a16="http://schemas.microsoft.com/office/drawing/2014/main" val="3415795670"/>
                    </a:ext>
                  </a:extLst>
                </a:gridCol>
                <a:gridCol w="658368">
                  <a:extLst>
                    <a:ext uri="{9D8B030D-6E8A-4147-A177-3AD203B41FA5}">
                      <a16:colId xmlns:a16="http://schemas.microsoft.com/office/drawing/2014/main" val="1184131463"/>
                    </a:ext>
                  </a:extLst>
                </a:gridCol>
                <a:gridCol w="658368">
                  <a:extLst>
                    <a:ext uri="{9D8B030D-6E8A-4147-A177-3AD203B41FA5}">
                      <a16:colId xmlns:a16="http://schemas.microsoft.com/office/drawing/2014/main" val="507075296"/>
                    </a:ext>
                  </a:extLst>
                </a:gridCol>
                <a:gridCol w="658368">
                  <a:extLst>
                    <a:ext uri="{9D8B030D-6E8A-4147-A177-3AD203B41FA5}">
                      <a16:colId xmlns:a16="http://schemas.microsoft.com/office/drawing/2014/main" val="362658506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319424367"/>
                  </a:ext>
                </a:extLst>
              </a:tr>
              <a:tr h="370840">
                <a:tc>
                  <a:txBody>
                    <a:bodyPr/>
                    <a:lstStyle/>
                    <a:p>
                      <a:r>
                        <a:rPr lang="en-US" sz="1000" b="1"/>
                        <a:t>Philadelphia Insurance Companies - 2019-09-11 09:03:49</a:t>
                      </a:r>
                      <a:r>
                        <a:rPr lang="en-US" sz="1000"/>
                        <a:t>
 We will never forget.</a:t>
                      </a:r>
                    </a:p>
                  </a:txBody>
                  <a:tcPr/>
                </a:tc>
                <a:tc>
                  <a:txBody>
                    <a:bodyPr/>
                    <a:lstStyle/>
                    <a:p>
                      <a:r>
                        <a:rPr lang="en-US" sz="1000"/>
                        <a:t>78</a:t>
                      </a:r>
                    </a:p>
                  </a:txBody>
                  <a:tcPr/>
                </a:tc>
                <a:tc>
                  <a:txBody>
                    <a:bodyPr/>
                    <a:lstStyle/>
                    <a:p>
                      <a:r>
                        <a:rPr lang="en-US" sz="1000"/>
                        <a:t>72</a:t>
                      </a:r>
                    </a:p>
                  </a:txBody>
                  <a:tcPr/>
                </a:tc>
                <a:tc>
                  <a:txBody>
                    <a:bodyPr/>
                    <a:lstStyle/>
                    <a:p>
                      <a:r>
                        <a:rPr lang="en-US" sz="1000"/>
                        <a:t>0</a:t>
                      </a:r>
                    </a:p>
                  </a:txBody>
                  <a:tcPr/>
                </a:tc>
                <a:tc>
                  <a:txBody>
                    <a:bodyPr/>
                    <a:lstStyle/>
                    <a:p>
                      <a:r>
                        <a:rPr lang="en-US" sz="1000"/>
                        <a:t>6</a:t>
                      </a:r>
                    </a:p>
                  </a:txBody>
                  <a:tcPr/>
                </a:tc>
                <a:tc>
                  <a:txBody>
                    <a:bodyPr/>
                    <a:lstStyle/>
                    <a:p>
                      <a:r>
                        <a:rPr lang="en-US" sz="1000"/>
                        <a:t>1.8719 %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150935858"/>
                  </a:ext>
                </a:extLst>
              </a:tr>
              <a:tr h="370840">
                <a:tc>
                  <a:txBody>
                    <a:bodyPr/>
                    <a:lstStyle/>
                    <a:p>
                      <a:r>
                        <a:rPr lang="en-US" sz="1000" b="1"/>
                        <a:t>Philadelphia Insurance Companies - 2019-09-10 17:08:44</a:t>
                      </a:r>
                      <a:r>
                        <a:rPr lang="en-US" sz="1000"/>
                        <a:t>
 This is what day two of our annual Health and Wellness Week looks like – spreading healthy meals to those in need! #TEAMPHLY joined Rise Against Hunger, an international hunger relief organization, to help package 10,152 healthy meals to be distributed to countries impacted by hunger around the world.</a:t>
                      </a:r>
                    </a:p>
                  </a:txBody>
                  <a:tcPr/>
                </a:tc>
                <a:tc>
                  <a:txBody>
                    <a:bodyPr/>
                    <a:lstStyle/>
                    <a:p>
                      <a:r>
                        <a:rPr lang="en-US" sz="1000"/>
                        <a:t>57</a:t>
                      </a:r>
                    </a:p>
                  </a:txBody>
                  <a:tcPr/>
                </a:tc>
                <a:tc>
                  <a:txBody>
                    <a:bodyPr/>
                    <a:lstStyle/>
                    <a:p>
                      <a:r>
                        <a:rPr lang="en-US" sz="1000"/>
                        <a:t>56</a:t>
                      </a:r>
                    </a:p>
                  </a:txBody>
                  <a:tcPr/>
                </a:tc>
                <a:tc>
                  <a:txBody>
                    <a:bodyPr/>
                    <a:lstStyle/>
                    <a:p>
                      <a:r>
                        <a:rPr lang="en-US" sz="1000"/>
                        <a:t>0</a:t>
                      </a:r>
                    </a:p>
                  </a:txBody>
                  <a:tcPr/>
                </a:tc>
                <a:tc>
                  <a:txBody>
                    <a:bodyPr/>
                    <a:lstStyle/>
                    <a:p>
                      <a:r>
                        <a:rPr lang="en-US" sz="1000"/>
                        <a:t>1</a:t>
                      </a:r>
                    </a:p>
                  </a:txBody>
                  <a:tcPr/>
                </a:tc>
                <a:tc>
                  <a:txBody>
                    <a:bodyPr/>
                    <a:lstStyle/>
                    <a:p>
                      <a:r>
                        <a:rPr lang="en-US" sz="1000"/>
                        <a:t>1.3676 %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908748245"/>
                  </a:ext>
                </a:extLst>
              </a:tr>
              <a:tr h="370840">
                <a:tc>
                  <a:txBody>
                    <a:bodyPr/>
                    <a:lstStyle/>
                    <a:p>
                      <a:r>
                        <a:rPr lang="en-US" sz="1000" b="1"/>
                        <a:t>Philadelphia Insurance Companies - 2019-09-25 18:37:00</a:t>
                      </a:r>
                      <a:r>
                        <a:rPr lang="en-US" sz="1000"/>
                        <a:t>
 76 new employees joined us for the kick-off of New Hire Training today! Our newest team members traveled to the Home Office from across the country for our semi-annual training program and ended their first day at the PHLY Product Expo, a fun event that introduces them to our products and services. #NHTEXPO19 #ThinkPHLY</a:t>
                      </a:r>
                    </a:p>
                  </a:txBody>
                  <a:tcPr/>
                </a:tc>
                <a:tc>
                  <a:txBody>
                    <a:bodyPr/>
                    <a:lstStyle/>
                    <a:p>
                      <a:r>
                        <a:rPr lang="en-US" sz="1000"/>
                        <a:t>54</a:t>
                      </a:r>
                    </a:p>
                  </a:txBody>
                  <a:tcPr/>
                </a:tc>
                <a:tc>
                  <a:txBody>
                    <a:bodyPr/>
                    <a:lstStyle/>
                    <a:p>
                      <a:r>
                        <a:rPr lang="en-US" sz="1000"/>
                        <a:t>53</a:t>
                      </a:r>
                    </a:p>
                  </a:txBody>
                  <a:tcPr/>
                </a:tc>
                <a:tc>
                  <a:txBody>
                    <a:bodyPr/>
                    <a:lstStyle/>
                    <a:p>
                      <a:r>
                        <a:rPr lang="en-US" sz="1000"/>
                        <a:t>1</a:t>
                      </a:r>
                    </a:p>
                  </a:txBody>
                  <a:tcPr/>
                </a:tc>
                <a:tc>
                  <a:txBody>
                    <a:bodyPr/>
                    <a:lstStyle/>
                    <a:p>
                      <a:r>
                        <a:rPr lang="en-US" sz="1000"/>
                        <a:t>0</a:t>
                      </a:r>
                    </a:p>
                  </a:txBody>
                  <a:tcPr/>
                </a:tc>
                <a:tc>
                  <a:txBody>
                    <a:bodyPr/>
                    <a:lstStyle/>
                    <a:p>
                      <a:r>
                        <a:rPr lang="en-US" sz="1000"/>
                        <a:t>1.2931 %</a:t>
                      </a:r>
                    </a:p>
                  </a:txBody>
                  <a:tcPr/>
                </a:tc>
                <a:tc>
                  <a:txBody>
                    <a:bodyPr/>
                    <a:lstStyle/>
                    <a:p>
                      <a:r>
                        <a:rPr lang="en-US" sz="1000"/>
                        <a:t>Album</a:t>
                      </a:r>
                    </a:p>
                  </a:txBody>
                  <a:tcPr/>
                </a:tc>
                <a:tc>
                  <a:txBody>
                    <a:bodyPr/>
                    <a:lstStyle/>
                    <a:p>
                      <a:r>
                        <a:rPr lang="en-US" sz="1000"/>
                        <a:t>Highly Likely</a:t>
                      </a:r>
                    </a:p>
                  </a:txBody>
                  <a:tcPr/>
                </a:tc>
                <a:extLst>
                  <a:ext uri="{0D108BD9-81ED-4DB2-BD59-A6C34878D82A}">
                    <a16:rowId xmlns:a16="http://schemas.microsoft.com/office/drawing/2014/main" val="3352896767"/>
                  </a:ext>
                </a:extLst>
              </a:tr>
              <a:tr h="370840">
                <a:tc>
                  <a:txBody>
                    <a:bodyPr/>
                    <a:lstStyle/>
                    <a:p>
                      <a:r>
                        <a:rPr lang="en-US" sz="1000" b="1"/>
                        <a:t>Philadelphia Insurance Companies - 2019-09-16 16:07:00</a:t>
                      </a:r>
                      <a:r>
                        <a:rPr lang="en-US" sz="1000"/>
                        <a:t>
 PHLY is proud to be recognized as one of the Best Places to Work in Insurance for the 10th consecutive year! http://bit.ly/2lQngoW #ThinkPHLY</a:t>
                      </a:r>
                    </a:p>
                  </a:txBody>
                  <a:tcPr/>
                </a:tc>
                <a:tc>
                  <a:txBody>
                    <a:bodyPr/>
                    <a:lstStyle/>
                    <a:p>
                      <a:r>
                        <a:rPr lang="en-US" sz="1000"/>
                        <a:t>53</a:t>
                      </a:r>
                    </a:p>
                  </a:txBody>
                  <a:tcPr/>
                </a:tc>
                <a:tc>
                  <a:txBody>
                    <a:bodyPr/>
                    <a:lstStyle/>
                    <a:p>
                      <a:r>
                        <a:rPr lang="en-US" sz="1000"/>
                        <a:t>46</a:t>
                      </a:r>
                    </a:p>
                  </a:txBody>
                  <a:tcPr/>
                </a:tc>
                <a:tc>
                  <a:txBody>
                    <a:bodyPr/>
                    <a:lstStyle/>
                    <a:p>
                      <a:r>
                        <a:rPr lang="en-US" sz="1000"/>
                        <a:t>0</a:t>
                      </a:r>
                    </a:p>
                  </a:txBody>
                  <a:tcPr/>
                </a:tc>
                <a:tc>
                  <a:txBody>
                    <a:bodyPr/>
                    <a:lstStyle/>
                    <a:p>
                      <a:r>
                        <a:rPr lang="en-US" sz="1000"/>
                        <a:t>7</a:t>
                      </a:r>
                    </a:p>
                  </a:txBody>
                  <a:tcPr/>
                </a:tc>
                <a:tc>
                  <a:txBody>
                    <a:bodyPr/>
                    <a:lstStyle/>
                    <a:p>
                      <a:r>
                        <a:rPr lang="en-US" sz="1000"/>
                        <a:t>1.2704 %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596296988"/>
                  </a:ext>
                </a:extLst>
              </a:tr>
              <a:tr h="370840">
                <a:tc>
                  <a:txBody>
                    <a:bodyPr/>
                    <a:lstStyle/>
                    <a:p>
                      <a:r>
                        <a:rPr lang="en-US" sz="1000" b="1"/>
                        <a:t>Philadelphia Insurance Companies - 2019-09-06 16:22:27</a:t>
                      </a:r>
                      <a:r>
                        <a:rPr lang="en-US" sz="1000"/>
                        <a:t>
 Each September, we partner with the Children's Hospital of Philadelphia (CHOP) and fundraise leading up to the #ParkwayRun &amp; Walk. Today, #TEAMPHLY threw a tailgate party to prepare for this weekend’s opening Eagles game, complete with classic games like Minute-To-Win-It and finger foods! All money raised is donated to CHOP for pediatric cancer research and care. #ForBreakThroughs
Learn how you can help: http://bit.ly/ForBreakThroughs</a:t>
                      </a:r>
                    </a:p>
                  </a:txBody>
                  <a:tcPr/>
                </a:tc>
                <a:tc>
                  <a:txBody>
                    <a:bodyPr/>
                    <a:lstStyle/>
                    <a:p>
                      <a:r>
                        <a:rPr lang="en-US" sz="1000"/>
                        <a:t>52</a:t>
                      </a:r>
                    </a:p>
                  </a:txBody>
                  <a:tcPr/>
                </a:tc>
                <a:tc>
                  <a:txBody>
                    <a:bodyPr/>
                    <a:lstStyle/>
                    <a:p>
                      <a:r>
                        <a:rPr lang="en-US" sz="1000"/>
                        <a:t>52</a:t>
                      </a:r>
                    </a:p>
                  </a:txBody>
                  <a:tcPr/>
                </a:tc>
                <a:tc>
                  <a:txBody>
                    <a:bodyPr/>
                    <a:lstStyle/>
                    <a:p>
                      <a:r>
                        <a:rPr lang="en-US" sz="1000"/>
                        <a:t>0</a:t>
                      </a:r>
                    </a:p>
                  </a:txBody>
                  <a:tcPr/>
                </a:tc>
                <a:tc>
                  <a:txBody>
                    <a:bodyPr/>
                    <a:lstStyle/>
                    <a:p>
                      <a:r>
                        <a:rPr lang="en-US" sz="1000"/>
                        <a:t>0</a:t>
                      </a:r>
                    </a:p>
                  </a:txBody>
                  <a:tcPr/>
                </a:tc>
                <a:tc>
                  <a:txBody>
                    <a:bodyPr/>
                    <a:lstStyle/>
                    <a:p>
                      <a:r>
                        <a:rPr lang="en-US" sz="1000"/>
                        <a:t>1.2473 %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4123323282"/>
                  </a:ext>
                </a:extLst>
              </a:tr>
            </a:tbl>
          </a:graphicData>
        </a:graphic>
      </p:graphicFrame>
      <p:sp>
        <p:nvSpPr>
          <p:cNvPr id="4" name="Text Placeholder 3">
            <a:extLst>
              <a:ext uri="{FF2B5EF4-FFF2-40B4-BE49-F238E27FC236}">
                <a16:creationId xmlns:a16="http://schemas.microsoft.com/office/drawing/2014/main" id="{E28F1B1F-55DC-4AA6-BE1F-B0FA6C0CF0B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089635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84CD3-BEC0-4DA5-B949-F136B6F1D8A6}"/>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DADAEB77-264E-422F-840F-F5152DED739F}"/>
              </a:ext>
            </a:extLst>
          </p:cNvPr>
          <p:cNvGraphicFramePr>
            <a:graphicFrameLocks noGrp="1"/>
          </p:cNvGraphicFramePr>
          <p:nvPr>
            <p:ph type="chart" sz="quarter" idx="13"/>
            <p:extLst>
              <p:ext uri="{D42A27DB-BD31-4B8C-83A1-F6EECF244321}">
                <p14:modId xmlns:p14="http://schemas.microsoft.com/office/powerpoint/2010/main" val="408758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9FFDA0-DA42-404B-A1BD-E695F3447B14}"/>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83EED77D-BA33-4A7D-8553-43BE1C1C4D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1329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FFDFF-CE9B-42F7-9F26-A23A4D73FF35}"/>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114CB97D-E07F-4A1E-8FB8-13CC9EB48A89}"/>
              </a:ext>
            </a:extLst>
          </p:cNvPr>
          <p:cNvGraphicFramePr>
            <a:graphicFrameLocks noGrp="1"/>
          </p:cNvGraphicFramePr>
          <p:nvPr>
            <p:ph type="tbl" sz="quarter" idx="13"/>
            <p:extLst>
              <p:ext uri="{D42A27DB-BD31-4B8C-83A1-F6EECF244321}">
                <p14:modId xmlns:p14="http://schemas.microsoft.com/office/powerpoint/2010/main" val="958609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71574073"/>
                    </a:ext>
                  </a:extLst>
                </a:gridCol>
                <a:gridCol w="493776">
                  <a:extLst>
                    <a:ext uri="{9D8B030D-6E8A-4147-A177-3AD203B41FA5}">
                      <a16:colId xmlns:a16="http://schemas.microsoft.com/office/drawing/2014/main" val="3784777100"/>
                    </a:ext>
                  </a:extLst>
                </a:gridCol>
                <a:gridCol w="493776">
                  <a:extLst>
                    <a:ext uri="{9D8B030D-6E8A-4147-A177-3AD203B41FA5}">
                      <a16:colId xmlns:a16="http://schemas.microsoft.com/office/drawing/2014/main" val="2376768681"/>
                    </a:ext>
                  </a:extLst>
                </a:gridCol>
                <a:gridCol w="493776">
                  <a:extLst>
                    <a:ext uri="{9D8B030D-6E8A-4147-A177-3AD203B41FA5}">
                      <a16:colId xmlns:a16="http://schemas.microsoft.com/office/drawing/2014/main" val="280536991"/>
                    </a:ext>
                  </a:extLst>
                </a:gridCol>
                <a:gridCol w="493776">
                  <a:extLst>
                    <a:ext uri="{9D8B030D-6E8A-4147-A177-3AD203B41FA5}">
                      <a16:colId xmlns:a16="http://schemas.microsoft.com/office/drawing/2014/main" val="990681809"/>
                    </a:ext>
                  </a:extLst>
                </a:gridCol>
                <a:gridCol w="493776">
                  <a:extLst>
                    <a:ext uri="{9D8B030D-6E8A-4147-A177-3AD203B41FA5}">
                      <a16:colId xmlns:a16="http://schemas.microsoft.com/office/drawing/2014/main" val="1163809071"/>
                    </a:ext>
                  </a:extLst>
                </a:gridCol>
                <a:gridCol w="493776">
                  <a:extLst>
                    <a:ext uri="{9D8B030D-6E8A-4147-A177-3AD203B41FA5}">
                      <a16:colId xmlns:a16="http://schemas.microsoft.com/office/drawing/2014/main" val="988498807"/>
                    </a:ext>
                  </a:extLst>
                </a:gridCol>
                <a:gridCol w="493776">
                  <a:extLst>
                    <a:ext uri="{9D8B030D-6E8A-4147-A177-3AD203B41FA5}">
                      <a16:colId xmlns:a16="http://schemas.microsoft.com/office/drawing/2014/main" val="3360803522"/>
                    </a:ext>
                  </a:extLst>
                </a:gridCol>
                <a:gridCol w="493776">
                  <a:extLst>
                    <a:ext uri="{9D8B030D-6E8A-4147-A177-3AD203B41FA5}">
                      <a16:colId xmlns:a16="http://schemas.microsoft.com/office/drawing/2014/main" val="1595338233"/>
                    </a:ext>
                  </a:extLst>
                </a:gridCol>
                <a:gridCol w="493776">
                  <a:extLst>
                    <a:ext uri="{9D8B030D-6E8A-4147-A177-3AD203B41FA5}">
                      <a16:colId xmlns:a16="http://schemas.microsoft.com/office/drawing/2014/main" val="1698060090"/>
                    </a:ext>
                  </a:extLst>
                </a:gridCol>
                <a:gridCol w="493776">
                  <a:extLst>
                    <a:ext uri="{9D8B030D-6E8A-4147-A177-3AD203B41FA5}">
                      <a16:colId xmlns:a16="http://schemas.microsoft.com/office/drawing/2014/main" val="1847026031"/>
                    </a:ext>
                  </a:extLst>
                </a:gridCol>
                <a:gridCol w="493776">
                  <a:extLst>
                    <a:ext uri="{9D8B030D-6E8A-4147-A177-3AD203B41FA5}">
                      <a16:colId xmlns:a16="http://schemas.microsoft.com/office/drawing/2014/main" val="1236962984"/>
                    </a:ext>
                  </a:extLst>
                </a:gridCol>
                <a:gridCol w="493776">
                  <a:extLst>
                    <a:ext uri="{9D8B030D-6E8A-4147-A177-3AD203B41FA5}">
                      <a16:colId xmlns:a16="http://schemas.microsoft.com/office/drawing/2014/main" val="304991377"/>
                    </a:ext>
                  </a:extLst>
                </a:gridCol>
                <a:gridCol w="493776">
                  <a:extLst>
                    <a:ext uri="{9D8B030D-6E8A-4147-A177-3AD203B41FA5}">
                      <a16:colId xmlns:a16="http://schemas.microsoft.com/office/drawing/2014/main" val="46719785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95559613"/>
                  </a:ext>
                </a:extLst>
              </a:tr>
              <a:tr h="370840">
                <a:tc>
                  <a:txBody>
                    <a:bodyPr/>
                    <a:lstStyle/>
                    <a:p>
                      <a:r>
                        <a:rPr lang="en-US" sz="1000"/>
                        <a:t>PHLY Insurance Co.</a:t>
                      </a:r>
                    </a:p>
                  </a:txBody>
                  <a:tcPr/>
                </a:tc>
                <a:tc>
                  <a:txBody>
                    <a:bodyPr/>
                    <a:lstStyle/>
                    <a:p>
                      <a:r>
                        <a:rPr lang="en-US" sz="1000"/>
                        <a:t>3412</a:t>
                      </a:r>
                    </a:p>
                  </a:txBody>
                  <a:tcPr/>
                </a:tc>
                <a:tc>
                  <a:txBody>
                    <a:bodyPr/>
                    <a:lstStyle/>
                    <a:p>
                      <a:r>
                        <a:rPr lang="en-US" sz="1000"/>
                        <a:t>78</a:t>
                      </a:r>
                    </a:p>
                  </a:txBody>
                  <a:tcPr/>
                </a:tc>
                <a:tc>
                  <a:txBody>
                    <a:bodyPr/>
                    <a:lstStyle/>
                    <a:p>
                      <a:r>
                        <a:rPr lang="en-US" sz="1000"/>
                        <a:t>46</a:t>
                      </a:r>
                    </a:p>
                  </a:txBody>
                  <a:tcPr/>
                </a:tc>
                <a:tc>
                  <a:txBody>
                    <a:bodyPr/>
                    <a:lstStyle/>
                    <a:p>
                      <a:r>
                        <a:rPr lang="en-US" sz="1000"/>
                        <a:t>41</a:t>
                      </a:r>
                    </a:p>
                  </a:txBody>
                  <a:tcPr/>
                </a:tc>
                <a:tc>
                  <a:txBody>
                    <a:bodyPr/>
                    <a:lstStyle/>
                    <a:p>
                      <a:r>
                        <a:rPr lang="en-US" sz="1000"/>
                        <a:t>1</a:t>
                      </a:r>
                    </a:p>
                  </a:txBody>
                  <a:tcPr/>
                </a:tc>
                <a:tc>
                  <a:txBody>
                    <a:bodyPr/>
                    <a:lstStyle/>
                    <a:p>
                      <a:r>
                        <a:rPr lang="en-US" sz="1000"/>
                        <a:t>4</a:t>
                      </a:r>
                    </a:p>
                  </a:txBody>
                  <a:tcPr/>
                </a:tc>
                <a:tc>
                  <a:txBody>
                    <a:bodyPr/>
                    <a:lstStyle/>
                    <a:p>
                      <a:r>
                        <a:rPr lang="en-US" sz="1000"/>
                        <a:t>26</a:t>
                      </a:r>
                    </a:p>
                  </a:txBody>
                  <a:tcPr/>
                </a:tc>
                <a:tc>
                  <a:txBody>
                    <a:bodyPr/>
                    <a:lstStyle/>
                    <a:p>
                      <a:r>
                        <a:rPr lang="en-US" sz="1000"/>
                        <a:t>26</a:t>
                      </a:r>
                    </a:p>
                  </a:txBody>
                  <a:tcPr/>
                </a:tc>
                <a:tc>
                  <a:txBody>
                    <a:bodyPr/>
                    <a:lstStyle/>
                    <a:p>
                      <a:r>
                        <a:rPr lang="en-US" sz="1000"/>
                        <a:t>143</a:t>
                      </a:r>
                    </a:p>
                  </a:txBody>
                  <a:tcPr/>
                </a:tc>
                <a:tc>
                  <a:txBody>
                    <a:bodyPr/>
                    <a:lstStyle/>
                    <a:p>
                      <a:r>
                        <a:rPr lang="en-US" sz="1000"/>
                        <a:t>1</a:t>
                      </a:r>
                    </a:p>
                  </a:txBody>
                  <a:tcPr/>
                </a:tc>
                <a:tc>
                  <a:txBody>
                    <a:bodyPr/>
                    <a:lstStyle/>
                    <a:p>
                      <a:r>
                        <a:rPr lang="en-US" sz="1000"/>
                        <a:t>25</a:t>
                      </a:r>
                    </a:p>
                  </a:txBody>
                  <a:tcPr/>
                </a:tc>
                <a:tc>
                  <a:txBody>
                    <a:bodyPr/>
                    <a:lstStyle/>
                    <a:p>
                      <a:r>
                        <a:rPr lang="en-US" sz="1000"/>
                        <a:t>0.1229 %</a:t>
                      </a:r>
                    </a:p>
                  </a:txBody>
                  <a:tcPr/>
                </a:tc>
                <a:tc>
                  <a:txBody>
                    <a:bodyPr/>
                    <a:lstStyle/>
                    <a:p>
                      <a:r>
                        <a:rPr lang="en-US" sz="1000"/>
                        <a:t>0.0 %</a:t>
                      </a:r>
                    </a:p>
                  </a:txBody>
                  <a:tcPr/>
                </a:tc>
                <a:extLst>
                  <a:ext uri="{0D108BD9-81ED-4DB2-BD59-A6C34878D82A}">
                    <a16:rowId xmlns:a16="http://schemas.microsoft.com/office/drawing/2014/main" val="2587434840"/>
                  </a:ext>
                </a:extLst>
              </a:tr>
            </a:tbl>
          </a:graphicData>
        </a:graphic>
      </p:graphicFrame>
      <p:sp>
        <p:nvSpPr>
          <p:cNvPr id="4" name="Text Placeholder 3">
            <a:extLst>
              <a:ext uri="{FF2B5EF4-FFF2-40B4-BE49-F238E27FC236}">
                <a16:creationId xmlns:a16="http://schemas.microsoft.com/office/drawing/2014/main" id="{0A5474A5-D327-4DF9-AEA5-1822BAE45A28}"/>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959880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47B69-8A25-4835-BF41-84BA4F69F09B}"/>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D6DD69DD-A231-4063-BFD9-59E74B927AC9}"/>
              </a:ext>
            </a:extLst>
          </p:cNvPr>
          <p:cNvGraphicFramePr>
            <a:graphicFrameLocks noGrp="1"/>
          </p:cNvGraphicFramePr>
          <p:nvPr>
            <p:ph type="chart" sz="quarter" idx="13"/>
            <p:extLst>
              <p:ext uri="{D42A27DB-BD31-4B8C-83A1-F6EECF244321}">
                <p14:modId xmlns:p14="http://schemas.microsoft.com/office/powerpoint/2010/main" val="3924727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1BD505-1D8F-4C31-92B3-891ECEBBCD3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4E6B915-DF16-418A-ABDA-C18B2811D2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3573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10DC7-16D6-47E8-8BBE-7138C9E622E7}"/>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6D6F622E-E623-4BD8-BF83-65CC5B0BA7D9}"/>
              </a:ext>
            </a:extLst>
          </p:cNvPr>
          <p:cNvGraphicFramePr>
            <a:graphicFrameLocks noGrp="1"/>
          </p:cNvGraphicFramePr>
          <p:nvPr>
            <p:ph type="chart" sz="quarter" idx="13"/>
            <p:extLst>
              <p:ext uri="{D42A27DB-BD31-4B8C-83A1-F6EECF244321}">
                <p14:modId xmlns:p14="http://schemas.microsoft.com/office/powerpoint/2010/main" val="1739908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FABB72-30EA-49B0-B498-9C12537948D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349A228-91DD-406D-91D7-183EB2255A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9131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DF20E-50C5-4EEA-AFEC-D099408515CF}"/>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729E2E13-5BA3-4A0F-BDCD-F3D7292C79E1}"/>
              </a:ext>
            </a:extLst>
          </p:cNvPr>
          <p:cNvGraphicFramePr>
            <a:graphicFrameLocks noGrp="1"/>
          </p:cNvGraphicFramePr>
          <p:nvPr>
            <p:ph type="chart" sz="quarter" idx="13"/>
            <p:extLst>
              <p:ext uri="{D42A27DB-BD31-4B8C-83A1-F6EECF244321}">
                <p14:modId xmlns:p14="http://schemas.microsoft.com/office/powerpoint/2010/main" val="2001781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8B2B70-D7AD-46A0-9B53-2C936BDA093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1D04FA6-8755-4A16-8C44-6F79F3D227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4864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28A3C-D365-4AE2-A3B1-07E5FDBF98F1}"/>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81AE284C-8F51-48FE-8ED3-FC7F3EB1413E}"/>
              </a:ext>
            </a:extLst>
          </p:cNvPr>
          <p:cNvGraphicFramePr>
            <a:graphicFrameLocks noGrp="1"/>
          </p:cNvGraphicFramePr>
          <p:nvPr>
            <p:ph type="tbl" sz="quarter" idx="13"/>
            <p:extLst>
              <p:ext uri="{D42A27DB-BD31-4B8C-83A1-F6EECF244321}">
                <p14:modId xmlns:p14="http://schemas.microsoft.com/office/powerpoint/2010/main" val="2067392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56054898"/>
                    </a:ext>
                  </a:extLst>
                </a:gridCol>
                <a:gridCol w="2468880">
                  <a:extLst>
                    <a:ext uri="{9D8B030D-6E8A-4147-A177-3AD203B41FA5}">
                      <a16:colId xmlns:a16="http://schemas.microsoft.com/office/drawing/2014/main" val="3545082723"/>
                    </a:ext>
                  </a:extLst>
                </a:gridCol>
                <a:gridCol w="2468880">
                  <a:extLst>
                    <a:ext uri="{9D8B030D-6E8A-4147-A177-3AD203B41FA5}">
                      <a16:colId xmlns:a16="http://schemas.microsoft.com/office/drawing/2014/main" val="129374583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718698514"/>
                  </a:ext>
                </a:extLst>
              </a:tr>
              <a:tr h="370840">
                <a:tc>
                  <a:txBody>
                    <a:bodyPr/>
                    <a:lstStyle/>
                    <a:p>
                      <a:r>
                        <a:rPr lang="en-US" sz="1000" b="1"/>
                        <a:t>@MargueriteTort</a:t>
                      </a:r>
                    </a:p>
                  </a:txBody>
                  <a:tcPr/>
                </a:tc>
                <a:tc>
                  <a:txBody>
                    <a:bodyPr/>
                    <a:lstStyle/>
                    <a:p>
                      <a:r>
                        <a:rPr lang="en-US" sz="1000"/>
                        <a:t>PHLY Insurance Co. (52)</a:t>
                      </a:r>
                    </a:p>
                  </a:txBody>
                  <a:tcPr/>
                </a:tc>
                <a:tc>
                  <a:txBody>
                    <a:bodyPr/>
                    <a:lstStyle/>
                    <a:p>
                      <a:r>
                        <a:rPr lang="en-US" sz="1000"/>
                        <a:t>52</a:t>
                      </a:r>
                    </a:p>
                  </a:txBody>
                  <a:tcPr/>
                </a:tc>
                <a:extLst>
                  <a:ext uri="{0D108BD9-81ED-4DB2-BD59-A6C34878D82A}">
                    <a16:rowId xmlns:a16="http://schemas.microsoft.com/office/drawing/2014/main" val="1416467328"/>
                  </a:ext>
                </a:extLst>
              </a:tr>
              <a:tr h="370840">
                <a:tc>
                  <a:txBody>
                    <a:bodyPr/>
                    <a:lstStyle/>
                    <a:p>
                      <a:r>
                        <a:rPr lang="en-US" sz="1000" b="1"/>
                        <a:t>@Regore2</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3455958831"/>
                  </a:ext>
                </a:extLst>
              </a:tr>
              <a:tr h="370840">
                <a:tc>
                  <a:txBody>
                    <a:bodyPr/>
                    <a:lstStyle/>
                    <a:p>
                      <a:r>
                        <a:rPr lang="en-US" sz="1000" b="1"/>
                        <a:t>@GammaIotaSigma</a:t>
                      </a:r>
                    </a:p>
                  </a:txBody>
                  <a:tcPr/>
                </a:tc>
                <a:tc>
                  <a:txBody>
                    <a:bodyPr/>
                    <a:lstStyle/>
                    <a:p>
                      <a:r>
                        <a:rPr lang="en-US" sz="1000"/>
                        <a:t>PHLY Insurance Co. (18)</a:t>
                      </a:r>
                    </a:p>
                  </a:txBody>
                  <a:tcPr/>
                </a:tc>
                <a:tc>
                  <a:txBody>
                    <a:bodyPr/>
                    <a:lstStyle/>
                    <a:p>
                      <a:r>
                        <a:rPr lang="en-US" sz="1000"/>
                        <a:t>18</a:t>
                      </a:r>
                    </a:p>
                  </a:txBody>
                  <a:tcPr/>
                </a:tc>
                <a:extLst>
                  <a:ext uri="{0D108BD9-81ED-4DB2-BD59-A6C34878D82A}">
                    <a16:rowId xmlns:a16="http://schemas.microsoft.com/office/drawing/2014/main" val="3891397456"/>
                  </a:ext>
                </a:extLst>
              </a:tr>
              <a:tr h="370840">
                <a:tc>
                  <a:txBody>
                    <a:bodyPr/>
                    <a:lstStyle/>
                    <a:p>
                      <a:r>
                        <a:rPr lang="en-US" sz="1000" b="1"/>
                        <a:t>@EaglesCommunity</a:t>
                      </a:r>
                    </a:p>
                  </a:txBody>
                  <a:tcPr/>
                </a:tc>
                <a:tc>
                  <a:txBody>
                    <a:bodyPr/>
                    <a:lstStyle/>
                    <a:p>
                      <a:r>
                        <a:rPr lang="en-US" sz="1000"/>
                        <a:t>PHLY Insurance Co. (17)</a:t>
                      </a:r>
                    </a:p>
                  </a:txBody>
                  <a:tcPr/>
                </a:tc>
                <a:tc>
                  <a:txBody>
                    <a:bodyPr/>
                    <a:lstStyle/>
                    <a:p>
                      <a:r>
                        <a:rPr lang="en-US" sz="1000"/>
                        <a:t>17</a:t>
                      </a:r>
                    </a:p>
                  </a:txBody>
                  <a:tcPr/>
                </a:tc>
                <a:extLst>
                  <a:ext uri="{0D108BD9-81ED-4DB2-BD59-A6C34878D82A}">
                    <a16:rowId xmlns:a16="http://schemas.microsoft.com/office/drawing/2014/main" val="612501218"/>
                  </a:ext>
                </a:extLst>
              </a:tr>
              <a:tr h="370840">
                <a:tc>
                  <a:txBody>
                    <a:bodyPr/>
                    <a:lstStyle/>
                    <a:p>
                      <a:r>
                        <a:rPr lang="en-US" sz="1000" b="1"/>
                        <a:t>@GaryJamesLovett</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2544121769"/>
                  </a:ext>
                </a:extLst>
              </a:tr>
              <a:tr h="370840">
                <a:tc>
                  <a:txBody>
                    <a:bodyPr/>
                    <a:lstStyle/>
                    <a:p>
                      <a:r>
                        <a:rPr lang="en-US" sz="1000" b="1"/>
                        <a:t>@wadt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781954546"/>
                  </a:ext>
                </a:extLst>
              </a:tr>
              <a:tr h="370840">
                <a:tc>
                  <a:txBody>
                    <a:bodyPr/>
                    <a:lstStyle/>
                    <a:p>
                      <a:r>
                        <a:rPr lang="en-US" sz="1000" b="1"/>
                        <a:t>@Bill_Procopio</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2188122361"/>
                  </a:ext>
                </a:extLst>
              </a:tr>
              <a:tr h="370840">
                <a:tc>
                  <a:txBody>
                    <a:bodyPr/>
                    <a:lstStyle/>
                    <a:p>
                      <a:r>
                        <a:rPr lang="en-US" sz="1000" b="1"/>
                        <a:t>@TMNA_Services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873546343"/>
                  </a:ext>
                </a:extLst>
              </a:tr>
              <a:tr h="370840">
                <a:tc>
                  <a:txBody>
                    <a:bodyPr/>
                    <a:lstStyle/>
                    <a:p>
                      <a:r>
                        <a:rPr lang="en-US" sz="1000" b="1"/>
                        <a:t>@TwinForksIns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111898157"/>
                  </a:ext>
                </a:extLst>
              </a:tr>
              <a:tr h="370840">
                <a:tc>
                  <a:txBody>
                    <a:bodyPr/>
                    <a:lstStyle/>
                    <a:p>
                      <a:r>
                        <a:rPr lang="en-US" sz="1000" b="1"/>
                        <a:t>@C2CPhiladelphia</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969640133"/>
                  </a:ext>
                </a:extLst>
              </a:tr>
            </a:tbl>
          </a:graphicData>
        </a:graphic>
      </p:graphicFrame>
      <p:sp>
        <p:nvSpPr>
          <p:cNvPr id="4" name="Text Placeholder 3">
            <a:extLst>
              <a:ext uri="{FF2B5EF4-FFF2-40B4-BE49-F238E27FC236}">
                <a16:creationId xmlns:a16="http://schemas.microsoft.com/office/drawing/2014/main" id="{18512465-4D72-4805-B132-5519F2BC43F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040142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24228-FBA3-4ADE-917C-182CAF495626}"/>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191542B7-1799-482D-9F55-D93DAA3E6CF8}"/>
              </a:ext>
            </a:extLst>
          </p:cNvPr>
          <p:cNvGraphicFramePr>
            <a:graphicFrameLocks noGrp="1"/>
          </p:cNvGraphicFramePr>
          <p:nvPr>
            <p:ph type="tbl" sz="quarter" idx="13"/>
            <p:extLst>
              <p:ext uri="{D42A27DB-BD31-4B8C-83A1-F6EECF244321}">
                <p14:modId xmlns:p14="http://schemas.microsoft.com/office/powerpoint/2010/main" val="3699043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359341481"/>
                    </a:ext>
                  </a:extLst>
                </a:gridCol>
                <a:gridCol w="411480">
                  <a:extLst>
                    <a:ext uri="{9D8B030D-6E8A-4147-A177-3AD203B41FA5}">
                      <a16:colId xmlns:a16="http://schemas.microsoft.com/office/drawing/2014/main" val="3144852446"/>
                    </a:ext>
                  </a:extLst>
                </a:gridCol>
                <a:gridCol w="822960">
                  <a:extLst>
                    <a:ext uri="{9D8B030D-6E8A-4147-A177-3AD203B41FA5}">
                      <a16:colId xmlns:a16="http://schemas.microsoft.com/office/drawing/2014/main" val="1982598131"/>
                    </a:ext>
                  </a:extLst>
                </a:gridCol>
                <a:gridCol w="822960">
                  <a:extLst>
                    <a:ext uri="{9D8B030D-6E8A-4147-A177-3AD203B41FA5}">
                      <a16:colId xmlns:a16="http://schemas.microsoft.com/office/drawing/2014/main" val="211532031"/>
                    </a:ext>
                  </a:extLst>
                </a:gridCol>
                <a:gridCol w="822960">
                  <a:extLst>
                    <a:ext uri="{9D8B030D-6E8A-4147-A177-3AD203B41FA5}">
                      <a16:colId xmlns:a16="http://schemas.microsoft.com/office/drawing/2014/main" val="1504857381"/>
                    </a:ext>
                  </a:extLst>
                </a:gridCol>
                <a:gridCol w="822960">
                  <a:extLst>
                    <a:ext uri="{9D8B030D-6E8A-4147-A177-3AD203B41FA5}">
                      <a16:colId xmlns:a16="http://schemas.microsoft.com/office/drawing/2014/main" val="991267977"/>
                    </a:ext>
                  </a:extLst>
                </a:gridCol>
                <a:gridCol w="822960">
                  <a:extLst>
                    <a:ext uri="{9D8B030D-6E8A-4147-A177-3AD203B41FA5}">
                      <a16:colId xmlns:a16="http://schemas.microsoft.com/office/drawing/2014/main" val="2865328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52938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- 2019-09-16 15:01:41</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recognized as one of the Best Places to Work in #Insurance for the 10th consecutive year! https://t.co/eiOqnX7cPS #ThinkPHLY https://t.co/tYae2Ldc1P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09/23/2019 02:14:12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0.4409 %</a:t>
                      </a:r>
                    </a:p>
                  </a:txBody>
                  <a:tcPr/>
                </a:tc>
                <a:extLst>
                  <a:ext uri="{0D108BD9-81ED-4DB2-BD59-A6C34878D82A}">
                    <a16:rowId xmlns:a16="http://schemas.microsoft.com/office/drawing/2014/main" val="272300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- 2019-09-18 16:46:07</a:t>
                      </a:r>
                      <a:r>
                        <a:rPr kumimoji="0" lang="en-US" sz="1000" b="0" i="0" u="none" strike="noStrike" kern="1200" cap="none" spc="0" normalizeH="0" baseline="0" noProof="0">
                          <a:ln>
                            <a:noFill/>
                          </a:ln>
                          <a:solidFill>
                            <a:prstClr val="black"/>
                          </a:solidFill>
                          <a:effectLst/>
                          <a:uLnTx/>
                          <a:uFillTx/>
                          <a:latin typeface="+mn-lt"/>
                          <a:ea typeface="+mn-ea"/>
                          <a:cs typeface="+mn-cs"/>
                        </a:rPr>
                        <a:t>
 #TEAMPHLY’s Melville, NY office volunteered to help @TheBookFairies #charity sort &amp;amp; pack children’s #books to be donated to high poverty schools in the community. The charity collects reading materials for people in need throughout metropolitan #NewYork. https://t.co/CM72UxBfEv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09/22/2019 02:14:13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0.2940 %</a:t>
                      </a:r>
                    </a:p>
                  </a:txBody>
                  <a:tcPr/>
                </a:tc>
                <a:extLst>
                  <a:ext uri="{0D108BD9-81ED-4DB2-BD59-A6C34878D82A}">
                    <a16:rowId xmlns:a16="http://schemas.microsoft.com/office/drawing/2014/main" val="699089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- 2019-09-11 16:00:15</a:t>
                      </a:r>
                      <a:r>
                        <a:rPr kumimoji="0" lang="en-US" sz="1000" b="0" i="0" u="none" strike="noStrike" kern="1200" cap="none" spc="0" normalizeH="0" baseline="0" noProof="0">
                          <a:ln>
                            <a:noFill/>
                          </a:ln>
                          <a:solidFill>
                            <a:prstClr val="black"/>
                          </a:solidFill>
                          <a:effectLst/>
                          <a:uLnTx/>
                          <a:uFillTx/>
                          <a:latin typeface="+mn-lt"/>
                          <a:ea typeface="+mn-ea"/>
                          <a:cs typeface="+mn-cs"/>
                        </a:rPr>
                        <a:t>
 What is social inflation and how is it impacting #insurance for the #HumanServices sector? Check out this interview with PHLY’s Jeff Collins to find out: https://t.co/SfGHZGt9vL https://t.co/CblqP755MJ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09/13/2019 02:15:10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0.2644 %</a:t>
                      </a:r>
                    </a:p>
                  </a:txBody>
                  <a:tcPr/>
                </a:tc>
                <a:extLst>
                  <a:ext uri="{0D108BD9-81ED-4DB2-BD59-A6C34878D82A}">
                    <a16:rowId xmlns:a16="http://schemas.microsoft.com/office/drawing/2014/main" val="2546895993"/>
                  </a:ext>
                </a:extLst>
              </a:tr>
            </a:tbl>
          </a:graphicData>
        </a:graphic>
      </p:graphicFrame>
      <p:sp>
        <p:nvSpPr>
          <p:cNvPr id="4" name="Text Placeholder 3">
            <a:extLst>
              <a:ext uri="{FF2B5EF4-FFF2-40B4-BE49-F238E27FC236}">
                <a16:creationId xmlns:a16="http://schemas.microsoft.com/office/drawing/2014/main" id="{324D4C3B-1E2D-49C4-9FFF-D41969C50CCC}"/>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608087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7399-2F34-4CB5-B1A8-674B128887BC}"/>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4522A464-3B86-4ED5-A5E7-55DD00F3612F}"/>
              </a:ext>
            </a:extLst>
          </p:cNvPr>
          <p:cNvGraphicFramePr>
            <a:graphicFrameLocks noGrp="1"/>
          </p:cNvGraphicFramePr>
          <p:nvPr>
            <p:ph type="tbl" sz="quarter" idx="13"/>
            <p:extLst>
              <p:ext uri="{D42A27DB-BD31-4B8C-83A1-F6EECF244321}">
                <p14:modId xmlns:p14="http://schemas.microsoft.com/office/powerpoint/2010/main" val="1135324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757383463"/>
                    </a:ext>
                  </a:extLst>
                </a:gridCol>
                <a:gridCol w="411480">
                  <a:extLst>
                    <a:ext uri="{9D8B030D-6E8A-4147-A177-3AD203B41FA5}">
                      <a16:colId xmlns:a16="http://schemas.microsoft.com/office/drawing/2014/main" val="1668512571"/>
                    </a:ext>
                  </a:extLst>
                </a:gridCol>
                <a:gridCol w="822960">
                  <a:extLst>
                    <a:ext uri="{9D8B030D-6E8A-4147-A177-3AD203B41FA5}">
                      <a16:colId xmlns:a16="http://schemas.microsoft.com/office/drawing/2014/main" val="81173839"/>
                    </a:ext>
                  </a:extLst>
                </a:gridCol>
                <a:gridCol w="822960">
                  <a:extLst>
                    <a:ext uri="{9D8B030D-6E8A-4147-A177-3AD203B41FA5}">
                      <a16:colId xmlns:a16="http://schemas.microsoft.com/office/drawing/2014/main" val="2959549048"/>
                    </a:ext>
                  </a:extLst>
                </a:gridCol>
                <a:gridCol w="822960">
                  <a:extLst>
                    <a:ext uri="{9D8B030D-6E8A-4147-A177-3AD203B41FA5}">
                      <a16:colId xmlns:a16="http://schemas.microsoft.com/office/drawing/2014/main" val="3612660998"/>
                    </a:ext>
                  </a:extLst>
                </a:gridCol>
                <a:gridCol w="822960">
                  <a:extLst>
                    <a:ext uri="{9D8B030D-6E8A-4147-A177-3AD203B41FA5}">
                      <a16:colId xmlns:a16="http://schemas.microsoft.com/office/drawing/2014/main" val="1661494173"/>
                    </a:ext>
                  </a:extLst>
                </a:gridCol>
                <a:gridCol w="822960">
                  <a:extLst>
                    <a:ext uri="{9D8B030D-6E8A-4147-A177-3AD203B41FA5}">
                      <a16:colId xmlns:a16="http://schemas.microsoft.com/office/drawing/2014/main" val="2575412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79201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- 2019-09-26 13:51:51</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be at the @GammaIotaSigma International Conference today in Dallas, TX! Stop by booth #30 at the Hilton Anatole from 2 to 4:30 p.m. to meet #TEAMPHLY &amp;amp; learn more about #insurance careers. Can't attend? Visit https://t.co/idtjMXSGg3 #GIS2019 https://t.co/nvDJhpiYpD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09/28/2019 02:14:09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0.2642 %</a:t>
                      </a:r>
                    </a:p>
                  </a:txBody>
                  <a:tcPr/>
                </a:tc>
                <a:extLst>
                  <a:ext uri="{0D108BD9-81ED-4DB2-BD59-A6C34878D82A}">
                    <a16:rowId xmlns:a16="http://schemas.microsoft.com/office/drawing/2014/main" val="2306273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- 2019-09-19 15:43:06</a:t>
                      </a:r>
                      <a:r>
                        <a:rPr kumimoji="0" lang="en-US" sz="1000" b="0" i="0" u="none" strike="noStrike" kern="1200" cap="none" spc="0" normalizeH="0" baseline="0" noProof="0">
                          <a:ln>
                            <a:noFill/>
                          </a:ln>
                          <a:solidFill>
                            <a:prstClr val="black"/>
                          </a:solidFill>
                          <a:effectLst/>
                          <a:uLnTx/>
                          <a:uFillTx/>
                          <a:latin typeface="+mn-lt"/>
                          <a:ea typeface="+mn-ea"/>
                          <a:cs typeface="+mn-cs"/>
                        </a:rPr>
                        <a:t>
 PHLY's Steve Silvers was one of 25 employees from across the globe selected for Tokio Marine's 20th #mangrove planting project in Malaysia. Steve was joined by employees from several sister companies including @TokioMAmerica @FirstInsHI &amp;amp; @TMNA_Services. #ToBeAGoodCompany https://t.co/tIGgnclT4i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09/23/2019 14:13:48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0.2352 %</a:t>
                      </a:r>
                    </a:p>
                  </a:txBody>
                  <a:tcPr/>
                </a:tc>
                <a:extLst>
                  <a:ext uri="{0D108BD9-81ED-4DB2-BD59-A6C34878D82A}">
                    <a16:rowId xmlns:a16="http://schemas.microsoft.com/office/drawing/2014/main" val="4260224908"/>
                  </a:ext>
                </a:extLst>
              </a:tr>
            </a:tbl>
          </a:graphicData>
        </a:graphic>
      </p:graphicFrame>
      <p:sp>
        <p:nvSpPr>
          <p:cNvPr id="4" name="Text Placeholder 3">
            <a:extLst>
              <a:ext uri="{FF2B5EF4-FFF2-40B4-BE49-F238E27FC236}">
                <a16:creationId xmlns:a16="http://schemas.microsoft.com/office/drawing/2014/main" id="{2CED24D4-FA65-40E4-B877-DCB802A51EEB}"/>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896300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18E5A-71D1-4EDF-BD66-81CBEB78D8DC}"/>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AF46D35E-8C0F-4D33-872E-0E4A8BFB5929}"/>
              </a:ext>
            </a:extLst>
          </p:cNvPr>
          <p:cNvGraphicFramePr>
            <a:graphicFrameLocks noGrp="1"/>
          </p:cNvGraphicFramePr>
          <p:nvPr>
            <p:ph type="tbl" sz="quarter" idx="13"/>
            <p:extLst>
              <p:ext uri="{D42A27DB-BD31-4B8C-83A1-F6EECF244321}">
                <p14:modId xmlns:p14="http://schemas.microsoft.com/office/powerpoint/2010/main" val="3010472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38912234"/>
                    </a:ext>
                  </a:extLst>
                </a:gridCol>
                <a:gridCol w="1069848">
                  <a:extLst>
                    <a:ext uri="{9D8B030D-6E8A-4147-A177-3AD203B41FA5}">
                      <a16:colId xmlns:a16="http://schemas.microsoft.com/office/drawing/2014/main" val="1086546565"/>
                    </a:ext>
                  </a:extLst>
                </a:gridCol>
                <a:gridCol w="1069848">
                  <a:extLst>
                    <a:ext uri="{9D8B030D-6E8A-4147-A177-3AD203B41FA5}">
                      <a16:colId xmlns:a16="http://schemas.microsoft.com/office/drawing/2014/main" val="1005194320"/>
                    </a:ext>
                  </a:extLst>
                </a:gridCol>
                <a:gridCol w="1069848">
                  <a:extLst>
                    <a:ext uri="{9D8B030D-6E8A-4147-A177-3AD203B41FA5}">
                      <a16:colId xmlns:a16="http://schemas.microsoft.com/office/drawing/2014/main" val="3579079125"/>
                    </a:ext>
                  </a:extLst>
                </a:gridCol>
                <a:gridCol w="1069848">
                  <a:extLst>
                    <a:ext uri="{9D8B030D-6E8A-4147-A177-3AD203B41FA5}">
                      <a16:colId xmlns:a16="http://schemas.microsoft.com/office/drawing/2014/main" val="593677374"/>
                    </a:ext>
                  </a:extLst>
                </a:gridCol>
                <a:gridCol w="1069848">
                  <a:extLst>
                    <a:ext uri="{9D8B030D-6E8A-4147-A177-3AD203B41FA5}">
                      <a16:colId xmlns:a16="http://schemas.microsoft.com/office/drawing/2014/main" val="1179741165"/>
                    </a:ext>
                  </a:extLst>
                </a:gridCol>
                <a:gridCol w="1069848">
                  <a:extLst>
                    <a:ext uri="{9D8B030D-6E8A-4147-A177-3AD203B41FA5}">
                      <a16:colId xmlns:a16="http://schemas.microsoft.com/office/drawing/2014/main" val="11613384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35151401"/>
                  </a:ext>
                </a:extLst>
              </a:tr>
              <a:tr h="370840">
                <a:tc>
                  <a:txBody>
                    <a:bodyPr/>
                    <a:lstStyle/>
                    <a:p>
                      <a:r>
                        <a:rPr lang="en-US" sz="1000"/>
                        <a:t>Philadelphia Insurance Companies</a:t>
                      </a:r>
                    </a:p>
                  </a:txBody>
                  <a:tcPr/>
                </a:tc>
                <a:tc>
                  <a:txBody>
                    <a:bodyPr/>
                    <a:lstStyle/>
                    <a:p>
                      <a:r>
                        <a:rPr lang="en-US" sz="1000"/>
                        <a:t>21109</a:t>
                      </a:r>
                    </a:p>
                  </a:txBody>
                  <a:tcPr/>
                </a:tc>
                <a:tc>
                  <a:txBody>
                    <a:bodyPr/>
                    <a:lstStyle/>
                    <a:p>
                      <a:r>
                        <a:rPr lang="en-US" sz="1000"/>
                        <a:t>512</a:t>
                      </a:r>
                    </a:p>
                  </a:txBody>
                  <a:tcPr/>
                </a:tc>
                <a:tc>
                  <a:txBody>
                    <a:bodyPr/>
                    <a:lstStyle/>
                    <a:p>
                      <a:r>
                        <a:rPr lang="en-US" sz="1000"/>
                        <a:t>26</a:t>
                      </a:r>
                    </a:p>
                  </a:txBody>
                  <a:tcPr/>
                </a:tc>
                <a:tc>
                  <a:txBody>
                    <a:bodyPr/>
                    <a:lstStyle/>
                    <a:p>
                      <a:r>
                        <a:rPr lang="en-US" sz="1000"/>
                        <a:t>1859</a:t>
                      </a:r>
                    </a:p>
                  </a:txBody>
                  <a:tcPr/>
                </a:tc>
                <a:tc>
                  <a:txBody>
                    <a:bodyPr/>
                    <a:lstStyle/>
                    <a:p>
                      <a:r>
                        <a:rPr lang="en-US" sz="1000"/>
                        <a:t>31</a:t>
                      </a:r>
                    </a:p>
                  </a:txBody>
                  <a:tcPr/>
                </a:tc>
                <a:tc>
                  <a:txBody>
                    <a:bodyPr/>
                    <a:lstStyle/>
                    <a:p>
                      <a:r>
                        <a:rPr lang="en-US" sz="1000"/>
                        <a:t>0.3486 %</a:t>
                      </a:r>
                    </a:p>
                  </a:txBody>
                  <a:tcPr/>
                </a:tc>
                <a:extLst>
                  <a:ext uri="{0D108BD9-81ED-4DB2-BD59-A6C34878D82A}">
                    <a16:rowId xmlns:a16="http://schemas.microsoft.com/office/drawing/2014/main" val="2974501553"/>
                  </a:ext>
                </a:extLst>
              </a:tr>
            </a:tbl>
          </a:graphicData>
        </a:graphic>
      </p:graphicFrame>
      <p:sp>
        <p:nvSpPr>
          <p:cNvPr id="4" name="Text Placeholder 3">
            <a:extLst>
              <a:ext uri="{FF2B5EF4-FFF2-40B4-BE49-F238E27FC236}">
                <a16:creationId xmlns:a16="http://schemas.microsoft.com/office/drawing/2014/main" id="{7E6E5521-0963-4E43-9AF8-1623E0C99991}"/>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202640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34DAF-2BD3-4F37-B127-0223F3B11085}"/>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D4C66FB0-F7D2-4DD5-BF37-AAB16C87558A}"/>
              </a:ext>
            </a:extLst>
          </p:cNvPr>
          <p:cNvGraphicFramePr>
            <a:graphicFrameLocks noGrp="1"/>
          </p:cNvGraphicFramePr>
          <p:nvPr>
            <p:ph type="chart" sz="quarter" idx="13"/>
            <p:extLst>
              <p:ext uri="{D42A27DB-BD31-4B8C-83A1-F6EECF244321}">
                <p14:modId xmlns:p14="http://schemas.microsoft.com/office/powerpoint/2010/main" val="3529601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3CADA1-7951-4B5C-9538-EC55E2BFC96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C386867-C71B-47A3-9489-993F3145D0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7303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0AFB4-6BCE-4364-B4A0-0E5612DBBD8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F242D18D-4B98-4497-AFBF-D498B43A60F6}"/>
              </a:ext>
            </a:extLst>
          </p:cNvPr>
          <p:cNvGraphicFramePr>
            <a:graphicFrameLocks noGrp="1"/>
          </p:cNvGraphicFramePr>
          <p:nvPr>
            <p:ph type="chart" sz="quarter" idx="13"/>
            <p:extLst>
              <p:ext uri="{D42A27DB-BD31-4B8C-83A1-F6EECF244321}">
                <p14:modId xmlns:p14="http://schemas.microsoft.com/office/powerpoint/2010/main" val="3717034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573EF1-A9A4-408F-8453-60DEAB7CC18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48C77C1-28EB-487C-A8E3-F680DDBB11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2648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638EF-59DE-430D-9C64-098177D445AF}"/>
              </a:ext>
            </a:extLst>
          </p:cNvPr>
          <p:cNvSpPr>
            <a:spLocks noGrp="1"/>
          </p:cNvSpPr>
          <p:nvPr>
            <p:ph type="title"/>
          </p:nvPr>
        </p:nvSpPr>
        <p:spPr/>
        <p:txBody>
          <a:bodyPr/>
          <a:lstStyle/>
          <a:p>
            <a:r>
              <a:rPr lang="en-US"/>
              <a:t>LinkedIn Updates Table | Philadelphia Insurance - 1 of 5</a:t>
            </a:r>
          </a:p>
        </p:txBody>
      </p:sp>
      <p:graphicFrame>
        <p:nvGraphicFramePr>
          <p:cNvPr id="5" name="Table Placeholder 4">
            <a:extLst>
              <a:ext uri="{FF2B5EF4-FFF2-40B4-BE49-F238E27FC236}">
                <a16:creationId xmlns:a16="http://schemas.microsoft.com/office/drawing/2014/main" id="{7689C3AD-F526-40FF-A244-228C1B18F647}"/>
              </a:ext>
            </a:extLst>
          </p:cNvPr>
          <p:cNvGraphicFramePr>
            <a:graphicFrameLocks noGrp="1"/>
          </p:cNvGraphicFramePr>
          <p:nvPr>
            <p:ph type="tbl" sz="quarter" idx="13"/>
            <p:extLst>
              <p:ext uri="{D42A27DB-BD31-4B8C-83A1-F6EECF244321}">
                <p14:modId xmlns:p14="http://schemas.microsoft.com/office/powerpoint/2010/main" val="702918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48347768"/>
                    </a:ext>
                  </a:extLst>
                </a:gridCol>
                <a:gridCol w="905256">
                  <a:extLst>
                    <a:ext uri="{9D8B030D-6E8A-4147-A177-3AD203B41FA5}">
                      <a16:colId xmlns:a16="http://schemas.microsoft.com/office/drawing/2014/main" val="852949088"/>
                    </a:ext>
                  </a:extLst>
                </a:gridCol>
                <a:gridCol w="822960">
                  <a:extLst>
                    <a:ext uri="{9D8B030D-6E8A-4147-A177-3AD203B41FA5}">
                      <a16:colId xmlns:a16="http://schemas.microsoft.com/office/drawing/2014/main" val="1579614102"/>
                    </a:ext>
                  </a:extLst>
                </a:gridCol>
                <a:gridCol w="987552">
                  <a:extLst>
                    <a:ext uri="{9D8B030D-6E8A-4147-A177-3AD203B41FA5}">
                      <a16:colId xmlns:a16="http://schemas.microsoft.com/office/drawing/2014/main" val="2129758511"/>
                    </a:ext>
                  </a:extLst>
                </a:gridCol>
                <a:gridCol w="987552">
                  <a:extLst>
                    <a:ext uri="{9D8B030D-6E8A-4147-A177-3AD203B41FA5}">
                      <a16:colId xmlns:a16="http://schemas.microsoft.com/office/drawing/2014/main" val="440133750"/>
                    </a:ext>
                  </a:extLst>
                </a:gridCol>
                <a:gridCol w="987552">
                  <a:extLst>
                    <a:ext uri="{9D8B030D-6E8A-4147-A177-3AD203B41FA5}">
                      <a16:colId xmlns:a16="http://schemas.microsoft.com/office/drawing/2014/main" val="358784998"/>
                    </a:ext>
                  </a:extLst>
                </a:gridCol>
                <a:gridCol w="987552">
                  <a:extLst>
                    <a:ext uri="{9D8B030D-6E8A-4147-A177-3AD203B41FA5}">
                      <a16:colId xmlns:a16="http://schemas.microsoft.com/office/drawing/2014/main" val="790284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987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- 2019-09-19 15:41:27</a:t>
                      </a:r>
                      <a:r>
                        <a:rPr kumimoji="0" lang="en-US" sz="1000" b="0" i="0" u="none" strike="noStrike" kern="1200" cap="none" spc="0" normalizeH="0" baseline="0" noProof="0">
                          <a:ln>
                            <a:noFill/>
                          </a:ln>
                          <a:solidFill>
                            <a:prstClr val="black"/>
                          </a:solidFill>
                          <a:effectLst/>
                          <a:uLnTx/>
                          <a:uFillTx/>
                          <a:latin typeface="+mn-lt"/>
                          <a:ea typeface="+mn-ea"/>
                          <a:cs typeface="+mn-cs"/>
                        </a:rPr>
                        <a:t>
  PHLY Regional VP Steve Silvers was one of 25 Tokio Marine Group employees from across the globe selected to complete Tokio Marine's 20th annual #mangrove planting project in Malaysia. Steve was joined by employees from several of our U.S. sister companies including Tokio Marine America, First Insurance Company of Hawaii, TMNA Services, and TM Claims Service, Inc.
Learn more about #TokioMarine's mangrove planting initiative: http://bit.ly/2kGsiUQ #ToBeAGoodCompany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https://media.licdn.com/dms/image/C4E22AQF-8_iKXJ8iTw/feedshare-shrink_800/0?e=1573689600&amp;v=beta&amp;t=VClgo5HDL98E_C6KHQOG1VlChGdvgqx1ek2Aly18boU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00:05:57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2411151"/>
                  </a:ext>
                </a:extLst>
              </a:tr>
            </a:tbl>
          </a:graphicData>
        </a:graphic>
      </p:graphicFrame>
      <p:sp>
        <p:nvSpPr>
          <p:cNvPr id="4" name="Text Placeholder 3">
            <a:extLst>
              <a:ext uri="{FF2B5EF4-FFF2-40B4-BE49-F238E27FC236}">
                <a16:creationId xmlns:a16="http://schemas.microsoft.com/office/drawing/2014/main" id="{D2E8C843-5B4D-440F-B922-F66C7354C4AA}"/>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651030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3EB5-3D00-48E2-866C-3DB256E38520}"/>
              </a:ext>
            </a:extLst>
          </p:cNvPr>
          <p:cNvSpPr>
            <a:spLocks noGrp="1"/>
          </p:cNvSpPr>
          <p:nvPr>
            <p:ph type="title"/>
          </p:nvPr>
        </p:nvSpPr>
        <p:spPr/>
        <p:txBody>
          <a:bodyPr/>
          <a:lstStyle/>
          <a:p>
            <a:r>
              <a:rPr lang="en-US"/>
              <a:t>LinkedIn Updates Table | Philadelphia Insurance - 2 of 5</a:t>
            </a:r>
          </a:p>
        </p:txBody>
      </p:sp>
      <p:graphicFrame>
        <p:nvGraphicFramePr>
          <p:cNvPr id="5" name="Table Placeholder 4">
            <a:extLst>
              <a:ext uri="{FF2B5EF4-FFF2-40B4-BE49-F238E27FC236}">
                <a16:creationId xmlns:a16="http://schemas.microsoft.com/office/drawing/2014/main" id="{F456B910-ECB7-41BE-A757-F6DEA847CD93}"/>
              </a:ext>
            </a:extLst>
          </p:cNvPr>
          <p:cNvGraphicFramePr>
            <a:graphicFrameLocks noGrp="1"/>
          </p:cNvGraphicFramePr>
          <p:nvPr>
            <p:ph type="tbl" sz="quarter" idx="13"/>
            <p:extLst>
              <p:ext uri="{D42A27DB-BD31-4B8C-83A1-F6EECF244321}">
                <p14:modId xmlns:p14="http://schemas.microsoft.com/office/powerpoint/2010/main" val="2699948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07497878"/>
                    </a:ext>
                  </a:extLst>
                </a:gridCol>
                <a:gridCol w="905256">
                  <a:extLst>
                    <a:ext uri="{9D8B030D-6E8A-4147-A177-3AD203B41FA5}">
                      <a16:colId xmlns:a16="http://schemas.microsoft.com/office/drawing/2014/main" val="3524891509"/>
                    </a:ext>
                  </a:extLst>
                </a:gridCol>
                <a:gridCol w="822960">
                  <a:extLst>
                    <a:ext uri="{9D8B030D-6E8A-4147-A177-3AD203B41FA5}">
                      <a16:colId xmlns:a16="http://schemas.microsoft.com/office/drawing/2014/main" val="1839453529"/>
                    </a:ext>
                  </a:extLst>
                </a:gridCol>
                <a:gridCol w="987552">
                  <a:extLst>
                    <a:ext uri="{9D8B030D-6E8A-4147-A177-3AD203B41FA5}">
                      <a16:colId xmlns:a16="http://schemas.microsoft.com/office/drawing/2014/main" val="2351665858"/>
                    </a:ext>
                  </a:extLst>
                </a:gridCol>
                <a:gridCol w="987552">
                  <a:extLst>
                    <a:ext uri="{9D8B030D-6E8A-4147-A177-3AD203B41FA5}">
                      <a16:colId xmlns:a16="http://schemas.microsoft.com/office/drawing/2014/main" val="850039956"/>
                    </a:ext>
                  </a:extLst>
                </a:gridCol>
                <a:gridCol w="987552">
                  <a:extLst>
                    <a:ext uri="{9D8B030D-6E8A-4147-A177-3AD203B41FA5}">
                      <a16:colId xmlns:a16="http://schemas.microsoft.com/office/drawing/2014/main" val="2260724424"/>
                    </a:ext>
                  </a:extLst>
                </a:gridCol>
                <a:gridCol w="987552">
                  <a:extLst>
                    <a:ext uri="{9D8B030D-6E8A-4147-A177-3AD203B41FA5}">
                      <a16:colId xmlns:a16="http://schemas.microsoft.com/office/drawing/2014/main" val="952418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3827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- 2019-09-29 11:13:59</a:t>
                      </a:r>
                      <a:r>
                        <a:rPr kumimoji="0" lang="en-US" sz="1000" b="0" i="0" u="none" strike="noStrike" kern="1200" cap="none" spc="0" normalizeH="0" baseline="0" noProof="0">
                          <a:ln>
                            <a:noFill/>
                          </a:ln>
                          <a:solidFill>
                            <a:prstClr val="black"/>
                          </a:solidFill>
                          <a:effectLst/>
                          <a:uLnTx/>
                          <a:uFillTx/>
                          <a:latin typeface="+mn-lt"/>
                          <a:ea typeface="+mn-ea"/>
                          <a:cs typeface="+mn-cs"/>
                        </a:rPr>
                        <a:t>
  For the 16th consecutive year, #TEAMPHLY joined thousands of other supporters for the #ParkwayRun and Walk benefiting the Children's Hospital of Philadelphia! During the month of September, PHLY employees held a series of office-wide fundraisers to help raise K+ for children battling cancer.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https://media.licdn.com/dms/image/C4E22AQFPlakf308_vA/feedshare-shrink_800/0?e=1573689600&amp;v=beta&amp;t=hHNQnYBAMK79EFTcWxKH_6MoaN6-ZJFhUSZrUl9YmW8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358455"/>
                  </a:ext>
                </a:extLst>
              </a:tr>
            </a:tbl>
          </a:graphicData>
        </a:graphic>
      </p:graphicFrame>
      <p:sp>
        <p:nvSpPr>
          <p:cNvPr id="4" name="Text Placeholder 3">
            <a:extLst>
              <a:ext uri="{FF2B5EF4-FFF2-40B4-BE49-F238E27FC236}">
                <a16:creationId xmlns:a16="http://schemas.microsoft.com/office/drawing/2014/main" id="{50E9DAE0-5814-40AE-9394-5E3A15ABD209}"/>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091116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B998C-1CB2-4454-8571-29CE82DCB534}"/>
              </a:ext>
            </a:extLst>
          </p:cNvPr>
          <p:cNvSpPr>
            <a:spLocks noGrp="1"/>
          </p:cNvSpPr>
          <p:nvPr>
            <p:ph type="title"/>
          </p:nvPr>
        </p:nvSpPr>
        <p:spPr/>
        <p:txBody>
          <a:bodyPr/>
          <a:lstStyle/>
          <a:p>
            <a:r>
              <a:rPr lang="en-US"/>
              <a:t>LinkedIn Updates Table | Philadelphia Insurance - 3 of 5</a:t>
            </a:r>
          </a:p>
        </p:txBody>
      </p:sp>
      <p:graphicFrame>
        <p:nvGraphicFramePr>
          <p:cNvPr id="5" name="Table Placeholder 4">
            <a:extLst>
              <a:ext uri="{FF2B5EF4-FFF2-40B4-BE49-F238E27FC236}">
                <a16:creationId xmlns:a16="http://schemas.microsoft.com/office/drawing/2014/main" id="{90CAB784-2138-49B8-8749-01517F3F24B5}"/>
              </a:ext>
            </a:extLst>
          </p:cNvPr>
          <p:cNvGraphicFramePr>
            <a:graphicFrameLocks noGrp="1"/>
          </p:cNvGraphicFramePr>
          <p:nvPr>
            <p:ph type="tbl" sz="quarter" idx="13"/>
            <p:extLst>
              <p:ext uri="{D42A27DB-BD31-4B8C-83A1-F6EECF244321}">
                <p14:modId xmlns:p14="http://schemas.microsoft.com/office/powerpoint/2010/main" val="4061814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45895579"/>
                    </a:ext>
                  </a:extLst>
                </a:gridCol>
                <a:gridCol w="905256">
                  <a:extLst>
                    <a:ext uri="{9D8B030D-6E8A-4147-A177-3AD203B41FA5}">
                      <a16:colId xmlns:a16="http://schemas.microsoft.com/office/drawing/2014/main" val="1844060564"/>
                    </a:ext>
                  </a:extLst>
                </a:gridCol>
                <a:gridCol w="822960">
                  <a:extLst>
                    <a:ext uri="{9D8B030D-6E8A-4147-A177-3AD203B41FA5}">
                      <a16:colId xmlns:a16="http://schemas.microsoft.com/office/drawing/2014/main" val="1570842211"/>
                    </a:ext>
                  </a:extLst>
                </a:gridCol>
                <a:gridCol w="987552">
                  <a:extLst>
                    <a:ext uri="{9D8B030D-6E8A-4147-A177-3AD203B41FA5}">
                      <a16:colId xmlns:a16="http://schemas.microsoft.com/office/drawing/2014/main" val="441817860"/>
                    </a:ext>
                  </a:extLst>
                </a:gridCol>
                <a:gridCol w="987552">
                  <a:extLst>
                    <a:ext uri="{9D8B030D-6E8A-4147-A177-3AD203B41FA5}">
                      <a16:colId xmlns:a16="http://schemas.microsoft.com/office/drawing/2014/main" val="815100267"/>
                    </a:ext>
                  </a:extLst>
                </a:gridCol>
                <a:gridCol w="987552">
                  <a:extLst>
                    <a:ext uri="{9D8B030D-6E8A-4147-A177-3AD203B41FA5}">
                      <a16:colId xmlns:a16="http://schemas.microsoft.com/office/drawing/2014/main" val="1459309931"/>
                    </a:ext>
                  </a:extLst>
                </a:gridCol>
                <a:gridCol w="987552">
                  <a:extLst>
                    <a:ext uri="{9D8B030D-6E8A-4147-A177-3AD203B41FA5}">
                      <a16:colId xmlns:a16="http://schemas.microsoft.com/office/drawing/2014/main" val="2437654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0750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- 2019-09-16 15:03:05</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recognized as one of the Best Places to Work in Insurance for the 10th consecutive year! http://bit.ly/2lQngoW #ThinkPHLY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https://media.licdn.com/dms/image/C4E22AQE3MV37-JfJig/feedshare-shrink_1280/0?e=1573689600&amp;v=beta&amp;t=ErxZpo0IXtHvba_DGShvNBawn060U2uFae7A3fvg3bo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00:05:57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0655346"/>
                  </a:ext>
                </a:extLst>
              </a:tr>
            </a:tbl>
          </a:graphicData>
        </a:graphic>
      </p:graphicFrame>
      <p:sp>
        <p:nvSpPr>
          <p:cNvPr id="4" name="Text Placeholder 3">
            <a:extLst>
              <a:ext uri="{FF2B5EF4-FFF2-40B4-BE49-F238E27FC236}">
                <a16:creationId xmlns:a16="http://schemas.microsoft.com/office/drawing/2014/main" id="{A9D76615-95E7-4113-AD1B-9722F87FD6C9}"/>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116676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00FE9-25EF-49BF-B181-25415AB58A25}"/>
              </a:ext>
            </a:extLst>
          </p:cNvPr>
          <p:cNvSpPr>
            <a:spLocks noGrp="1"/>
          </p:cNvSpPr>
          <p:nvPr>
            <p:ph type="title"/>
          </p:nvPr>
        </p:nvSpPr>
        <p:spPr/>
        <p:txBody>
          <a:bodyPr/>
          <a:lstStyle/>
          <a:p>
            <a:r>
              <a:rPr lang="en-US"/>
              <a:t>LinkedIn Updates Table | Philadelphia Insurance - 4 of 5</a:t>
            </a:r>
          </a:p>
        </p:txBody>
      </p:sp>
      <p:graphicFrame>
        <p:nvGraphicFramePr>
          <p:cNvPr id="5" name="Table Placeholder 4">
            <a:extLst>
              <a:ext uri="{FF2B5EF4-FFF2-40B4-BE49-F238E27FC236}">
                <a16:creationId xmlns:a16="http://schemas.microsoft.com/office/drawing/2014/main" id="{5036E996-E150-4DBD-9CCF-8FA9C622D556}"/>
              </a:ext>
            </a:extLst>
          </p:cNvPr>
          <p:cNvGraphicFramePr>
            <a:graphicFrameLocks noGrp="1"/>
          </p:cNvGraphicFramePr>
          <p:nvPr>
            <p:ph type="tbl" sz="quarter" idx="13"/>
            <p:extLst>
              <p:ext uri="{D42A27DB-BD31-4B8C-83A1-F6EECF244321}">
                <p14:modId xmlns:p14="http://schemas.microsoft.com/office/powerpoint/2010/main" val="3061022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12293096"/>
                    </a:ext>
                  </a:extLst>
                </a:gridCol>
                <a:gridCol w="905256">
                  <a:extLst>
                    <a:ext uri="{9D8B030D-6E8A-4147-A177-3AD203B41FA5}">
                      <a16:colId xmlns:a16="http://schemas.microsoft.com/office/drawing/2014/main" val="922974671"/>
                    </a:ext>
                  </a:extLst>
                </a:gridCol>
                <a:gridCol w="822960">
                  <a:extLst>
                    <a:ext uri="{9D8B030D-6E8A-4147-A177-3AD203B41FA5}">
                      <a16:colId xmlns:a16="http://schemas.microsoft.com/office/drawing/2014/main" val="1051075957"/>
                    </a:ext>
                  </a:extLst>
                </a:gridCol>
                <a:gridCol w="987552">
                  <a:extLst>
                    <a:ext uri="{9D8B030D-6E8A-4147-A177-3AD203B41FA5}">
                      <a16:colId xmlns:a16="http://schemas.microsoft.com/office/drawing/2014/main" val="1173975849"/>
                    </a:ext>
                  </a:extLst>
                </a:gridCol>
                <a:gridCol w="987552">
                  <a:extLst>
                    <a:ext uri="{9D8B030D-6E8A-4147-A177-3AD203B41FA5}">
                      <a16:colId xmlns:a16="http://schemas.microsoft.com/office/drawing/2014/main" val="1374050833"/>
                    </a:ext>
                  </a:extLst>
                </a:gridCol>
                <a:gridCol w="987552">
                  <a:extLst>
                    <a:ext uri="{9D8B030D-6E8A-4147-A177-3AD203B41FA5}">
                      <a16:colId xmlns:a16="http://schemas.microsoft.com/office/drawing/2014/main" val="4152620410"/>
                    </a:ext>
                  </a:extLst>
                </a:gridCol>
                <a:gridCol w="987552">
                  <a:extLst>
                    <a:ext uri="{9D8B030D-6E8A-4147-A177-3AD203B41FA5}">
                      <a16:colId xmlns:a16="http://schemas.microsoft.com/office/drawing/2014/main" val="3137863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623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- 2019-09-26 16:29:58</a:t>
                      </a:r>
                      <a:r>
                        <a:rPr kumimoji="0" lang="en-US" sz="1000" b="0" i="0" u="none" strike="noStrike" kern="1200" cap="none" spc="0" normalizeH="0" baseline="0" noProof="0">
                          <a:ln>
                            <a:noFill/>
                          </a:ln>
                          <a:solidFill>
                            <a:prstClr val="black"/>
                          </a:solidFill>
                          <a:effectLst/>
                          <a:uLnTx/>
                          <a:uFillTx/>
                          <a:latin typeface="+mn-lt"/>
                          <a:ea typeface="+mn-ea"/>
                          <a:cs typeface="+mn-cs"/>
                        </a:rPr>
                        <a:t>
  76 new employees joined us for the kick-off of New Hire Training yesterday! Our newest team members traveled to the Home Office from across the country for our semi-annual training program and ended their first day at the PHLY Product Expo, a fun event that introduces them to our products and services. #NHTEXPO19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https://media.licdn.com/dms/image/C4D22AQEEvoyWrz28DQ/feedshare-shrink_800/0?e=1573689600&amp;v=beta&amp;t=oqpb3n9R8fSARYjxVogd_2QnQ-krcg-_mRzIaAnk83o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8588439"/>
                  </a:ext>
                </a:extLst>
              </a:tr>
            </a:tbl>
          </a:graphicData>
        </a:graphic>
      </p:graphicFrame>
      <p:sp>
        <p:nvSpPr>
          <p:cNvPr id="4" name="Text Placeholder 3">
            <a:extLst>
              <a:ext uri="{FF2B5EF4-FFF2-40B4-BE49-F238E27FC236}">
                <a16:creationId xmlns:a16="http://schemas.microsoft.com/office/drawing/2014/main" id="{8788F979-6AAE-4375-A2E2-30824BA6144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162153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56C4-2875-4249-80ED-FD0382CA9AF4}"/>
              </a:ext>
            </a:extLst>
          </p:cNvPr>
          <p:cNvSpPr>
            <a:spLocks noGrp="1"/>
          </p:cNvSpPr>
          <p:nvPr>
            <p:ph type="title"/>
          </p:nvPr>
        </p:nvSpPr>
        <p:spPr/>
        <p:txBody>
          <a:bodyPr/>
          <a:lstStyle/>
          <a:p>
            <a:r>
              <a:rPr lang="en-US"/>
              <a:t>LinkedIn Updates Table | Philadelphia Insurance - 5 of 5</a:t>
            </a:r>
          </a:p>
        </p:txBody>
      </p:sp>
      <p:graphicFrame>
        <p:nvGraphicFramePr>
          <p:cNvPr id="5" name="Table Placeholder 4">
            <a:extLst>
              <a:ext uri="{FF2B5EF4-FFF2-40B4-BE49-F238E27FC236}">
                <a16:creationId xmlns:a16="http://schemas.microsoft.com/office/drawing/2014/main" id="{6DE5F4DB-D326-409F-B9D8-F9A6DB4CFF73}"/>
              </a:ext>
            </a:extLst>
          </p:cNvPr>
          <p:cNvGraphicFramePr>
            <a:graphicFrameLocks noGrp="1"/>
          </p:cNvGraphicFramePr>
          <p:nvPr>
            <p:ph type="tbl" sz="quarter" idx="13"/>
            <p:extLst>
              <p:ext uri="{D42A27DB-BD31-4B8C-83A1-F6EECF244321}">
                <p14:modId xmlns:p14="http://schemas.microsoft.com/office/powerpoint/2010/main" val="3496602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55656384"/>
                    </a:ext>
                  </a:extLst>
                </a:gridCol>
                <a:gridCol w="905256">
                  <a:extLst>
                    <a:ext uri="{9D8B030D-6E8A-4147-A177-3AD203B41FA5}">
                      <a16:colId xmlns:a16="http://schemas.microsoft.com/office/drawing/2014/main" val="749372947"/>
                    </a:ext>
                  </a:extLst>
                </a:gridCol>
                <a:gridCol w="822960">
                  <a:extLst>
                    <a:ext uri="{9D8B030D-6E8A-4147-A177-3AD203B41FA5}">
                      <a16:colId xmlns:a16="http://schemas.microsoft.com/office/drawing/2014/main" val="113957848"/>
                    </a:ext>
                  </a:extLst>
                </a:gridCol>
                <a:gridCol w="987552">
                  <a:extLst>
                    <a:ext uri="{9D8B030D-6E8A-4147-A177-3AD203B41FA5}">
                      <a16:colId xmlns:a16="http://schemas.microsoft.com/office/drawing/2014/main" val="3573653025"/>
                    </a:ext>
                  </a:extLst>
                </a:gridCol>
                <a:gridCol w="987552">
                  <a:extLst>
                    <a:ext uri="{9D8B030D-6E8A-4147-A177-3AD203B41FA5}">
                      <a16:colId xmlns:a16="http://schemas.microsoft.com/office/drawing/2014/main" val="2815420294"/>
                    </a:ext>
                  </a:extLst>
                </a:gridCol>
                <a:gridCol w="987552">
                  <a:extLst>
                    <a:ext uri="{9D8B030D-6E8A-4147-A177-3AD203B41FA5}">
                      <a16:colId xmlns:a16="http://schemas.microsoft.com/office/drawing/2014/main" val="3212588557"/>
                    </a:ext>
                  </a:extLst>
                </a:gridCol>
                <a:gridCol w="987552">
                  <a:extLst>
                    <a:ext uri="{9D8B030D-6E8A-4147-A177-3AD203B41FA5}">
                      <a16:colId xmlns:a16="http://schemas.microsoft.com/office/drawing/2014/main" val="677138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9726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- 2019-09-13 16:34:09</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 Zone program for the 2019 - 2020 season! Throughout the season, PHLY is partnering with the Eagles to highlight charitable organizations at each Eagles home game. Congratulations to JEVS Human Services, Oaks Integrated Care, and Our Closet for being highlighted at last week's game.
Learn more about our partnership with the #Eagles: http://bit.ly/2N7quzK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https://media.licdn.com/dms/image/C4E22AQH4ajyqft8ISw/feedshare-shrink_800/0?e=1573689600&amp;v=beta&amp;t=7Ehj3bjiehQIe6J_Yd8RAKzbxm_IgrajiBVYZWughec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00:05:57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292395"/>
                  </a:ext>
                </a:extLst>
              </a:tr>
            </a:tbl>
          </a:graphicData>
        </a:graphic>
      </p:graphicFrame>
      <p:sp>
        <p:nvSpPr>
          <p:cNvPr id="4" name="Text Placeholder 3">
            <a:extLst>
              <a:ext uri="{FF2B5EF4-FFF2-40B4-BE49-F238E27FC236}">
                <a16:creationId xmlns:a16="http://schemas.microsoft.com/office/drawing/2014/main" id="{08A9FDE7-92BE-4021-B933-283E7A14B4CB}"/>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735738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2DB50-FB00-4892-9833-77F73CE80F69}"/>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1E99BD60-1794-48FE-BF84-358E2DCA8A9C}"/>
              </a:ext>
            </a:extLst>
          </p:cNvPr>
          <p:cNvGraphicFramePr>
            <a:graphicFrameLocks noGrp="1"/>
          </p:cNvGraphicFramePr>
          <p:nvPr>
            <p:ph type="tbl" sz="quarter" idx="13"/>
            <p:extLst>
              <p:ext uri="{D42A27DB-BD31-4B8C-83A1-F6EECF244321}">
                <p14:modId xmlns:p14="http://schemas.microsoft.com/office/powerpoint/2010/main" val="948428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2023579"/>
                    </a:ext>
                  </a:extLst>
                </a:gridCol>
                <a:gridCol w="699516">
                  <a:extLst>
                    <a:ext uri="{9D8B030D-6E8A-4147-A177-3AD203B41FA5}">
                      <a16:colId xmlns:a16="http://schemas.microsoft.com/office/drawing/2014/main" val="1847897333"/>
                    </a:ext>
                  </a:extLst>
                </a:gridCol>
                <a:gridCol w="699516">
                  <a:extLst>
                    <a:ext uri="{9D8B030D-6E8A-4147-A177-3AD203B41FA5}">
                      <a16:colId xmlns:a16="http://schemas.microsoft.com/office/drawing/2014/main" val="1157380361"/>
                    </a:ext>
                  </a:extLst>
                </a:gridCol>
                <a:gridCol w="658368">
                  <a:extLst>
                    <a:ext uri="{9D8B030D-6E8A-4147-A177-3AD203B41FA5}">
                      <a16:colId xmlns:a16="http://schemas.microsoft.com/office/drawing/2014/main" val="1552533646"/>
                    </a:ext>
                  </a:extLst>
                </a:gridCol>
                <a:gridCol w="658368">
                  <a:extLst>
                    <a:ext uri="{9D8B030D-6E8A-4147-A177-3AD203B41FA5}">
                      <a16:colId xmlns:a16="http://schemas.microsoft.com/office/drawing/2014/main" val="2264633638"/>
                    </a:ext>
                  </a:extLst>
                </a:gridCol>
                <a:gridCol w="658368">
                  <a:extLst>
                    <a:ext uri="{9D8B030D-6E8A-4147-A177-3AD203B41FA5}">
                      <a16:colId xmlns:a16="http://schemas.microsoft.com/office/drawing/2014/main" val="2411776171"/>
                    </a:ext>
                  </a:extLst>
                </a:gridCol>
                <a:gridCol w="699516">
                  <a:extLst>
                    <a:ext uri="{9D8B030D-6E8A-4147-A177-3AD203B41FA5}">
                      <a16:colId xmlns:a16="http://schemas.microsoft.com/office/drawing/2014/main" val="3600552891"/>
                    </a:ext>
                  </a:extLst>
                </a:gridCol>
                <a:gridCol w="699516">
                  <a:extLst>
                    <a:ext uri="{9D8B030D-6E8A-4147-A177-3AD203B41FA5}">
                      <a16:colId xmlns:a16="http://schemas.microsoft.com/office/drawing/2014/main" val="606323798"/>
                    </a:ext>
                  </a:extLst>
                </a:gridCol>
                <a:gridCol w="699516">
                  <a:extLst>
                    <a:ext uri="{9D8B030D-6E8A-4147-A177-3AD203B41FA5}">
                      <a16:colId xmlns:a16="http://schemas.microsoft.com/office/drawing/2014/main" val="2615492926"/>
                    </a:ext>
                  </a:extLst>
                </a:gridCol>
                <a:gridCol w="658368">
                  <a:extLst>
                    <a:ext uri="{9D8B030D-6E8A-4147-A177-3AD203B41FA5}">
                      <a16:colId xmlns:a16="http://schemas.microsoft.com/office/drawing/2014/main" val="33346418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34881010"/>
                  </a:ext>
                </a:extLst>
              </a:tr>
              <a:tr h="370840">
                <a:tc>
                  <a:txBody>
                    <a:bodyPr/>
                    <a:lstStyle/>
                    <a:p>
                      <a:r>
                        <a:rPr lang="en-US" sz="1000"/>
                        <a:t>phlyinsurance</a:t>
                      </a:r>
                    </a:p>
                  </a:txBody>
                  <a:tcPr/>
                </a:tc>
                <a:tc>
                  <a:txBody>
                    <a:bodyPr/>
                    <a:lstStyle/>
                    <a:p>
                      <a:r>
                        <a:rPr lang="en-US" sz="1000"/>
                        <a:t>1465</a:t>
                      </a:r>
                    </a:p>
                  </a:txBody>
                  <a:tcPr/>
                </a:tc>
                <a:tc>
                  <a:txBody>
                    <a:bodyPr/>
                    <a:lstStyle/>
                    <a:p>
                      <a:r>
                        <a:rPr lang="en-US" sz="1000"/>
                        <a:t>54</a:t>
                      </a:r>
                    </a:p>
                  </a:txBody>
                  <a:tcPr/>
                </a:tc>
                <a:tc>
                  <a:txBody>
                    <a:bodyPr/>
                    <a:lstStyle/>
                    <a:p>
                      <a:r>
                        <a:rPr lang="en-US" sz="1000"/>
                        <a:t>8</a:t>
                      </a:r>
                    </a:p>
                  </a:txBody>
                  <a:tcPr/>
                </a:tc>
                <a:tc>
                  <a:txBody>
                    <a:bodyPr/>
                    <a:lstStyle/>
                    <a:p>
                      <a:r>
                        <a:rPr lang="en-US" sz="1000"/>
                        <a:t>12</a:t>
                      </a:r>
                    </a:p>
                  </a:txBody>
                  <a:tcPr/>
                </a:tc>
                <a:tc>
                  <a:txBody>
                    <a:bodyPr/>
                    <a:lstStyle/>
                    <a:p>
                      <a:r>
                        <a:rPr lang="en-US" sz="1000"/>
                        <a:t>1</a:t>
                      </a:r>
                    </a:p>
                  </a:txBody>
                  <a:tcPr/>
                </a:tc>
                <a:tc>
                  <a:txBody>
                    <a:bodyPr/>
                    <a:lstStyle/>
                    <a:p>
                      <a:r>
                        <a:rPr lang="en-US" sz="1000"/>
                        <a:t>21</a:t>
                      </a:r>
                    </a:p>
                  </a:txBody>
                  <a:tcPr/>
                </a:tc>
                <a:tc>
                  <a:txBody>
                    <a:bodyPr/>
                    <a:lstStyle/>
                    <a:p>
                      <a:r>
                        <a:rPr lang="en-US" sz="1000"/>
                        <a:t>1230</a:t>
                      </a:r>
                    </a:p>
                  </a:txBody>
                  <a:tcPr/>
                </a:tc>
                <a:tc>
                  <a:txBody>
                    <a:bodyPr/>
                    <a:lstStyle/>
                    <a:p>
                      <a:r>
                        <a:rPr lang="en-US" sz="1000"/>
                        <a:t>10</a:t>
                      </a:r>
                    </a:p>
                  </a:txBody>
                  <a:tcPr/>
                </a:tc>
                <a:tc>
                  <a:txBody>
                    <a:bodyPr/>
                    <a:lstStyle/>
                    <a:p>
                      <a:r>
                        <a:rPr lang="en-US" sz="1000"/>
                        <a:t>4.1062 %</a:t>
                      </a:r>
                    </a:p>
                  </a:txBody>
                  <a:tcPr/>
                </a:tc>
                <a:extLst>
                  <a:ext uri="{0D108BD9-81ED-4DB2-BD59-A6C34878D82A}">
                    <a16:rowId xmlns:a16="http://schemas.microsoft.com/office/drawing/2014/main" val="2464287563"/>
                  </a:ext>
                </a:extLst>
              </a:tr>
            </a:tbl>
          </a:graphicData>
        </a:graphic>
      </p:graphicFrame>
      <p:sp>
        <p:nvSpPr>
          <p:cNvPr id="4" name="Text Placeholder 3">
            <a:extLst>
              <a:ext uri="{FF2B5EF4-FFF2-40B4-BE49-F238E27FC236}">
                <a16:creationId xmlns:a16="http://schemas.microsoft.com/office/drawing/2014/main" id="{C991563B-F06E-4671-81A0-87B7BF9A7D3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034983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D5C7C-6399-43DD-8399-8B8A972B75E6}"/>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221AE173-4D4D-4EB5-A0E1-2CE145BDF448}"/>
              </a:ext>
            </a:extLst>
          </p:cNvPr>
          <p:cNvGraphicFramePr>
            <a:graphicFrameLocks noGrp="1"/>
          </p:cNvGraphicFramePr>
          <p:nvPr>
            <p:ph type="chart" sz="quarter" idx="13"/>
            <p:extLst>
              <p:ext uri="{D42A27DB-BD31-4B8C-83A1-F6EECF244321}">
                <p14:modId xmlns:p14="http://schemas.microsoft.com/office/powerpoint/2010/main" val="1786565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3D8252-A99E-4D1C-8C5F-D38B94DF3F2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E84C436-F2F9-4F66-B050-B6E6597E1F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3669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C5397-4C1E-4BB2-8B0E-53A039D50E2D}"/>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A2B9C267-CC48-4EC7-8718-FC89A3E0D46A}"/>
              </a:ext>
            </a:extLst>
          </p:cNvPr>
          <p:cNvGraphicFramePr>
            <a:graphicFrameLocks noGrp="1"/>
          </p:cNvGraphicFramePr>
          <p:nvPr>
            <p:ph type="chart" sz="quarter" idx="13"/>
            <p:extLst>
              <p:ext uri="{D42A27DB-BD31-4B8C-83A1-F6EECF244321}">
                <p14:modId xmlns:p14="http://schemas.microsoft.com/office/powerpoint/2010/main" val="2744331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62C8E2-91CB-4282-AD5D-01FF982B535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F9A5112-7D03-4300-9341-98D1AE3828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4881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C490F-7BAA-4330-AF3A-A7222679D551}"/>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2B9A93A3-7925-47FF-9046-D58DB8E0BB43}"/>
              </a:ext>
            </a:extLst>
          </p:cNvPr>
          <p:cNvGraphicFramePr>
            <a:graphicFrameLocks noGrp="1"/>
          </p:cNvGraphicFramePr>
          <p:nvPr>
            <p:ph type="tbl" sz="quarter" idx="13"/>
            <p:extLst>
              <p:ext uri="{D42A27DB-BD31-4B8C-83A1-F6EECF244321}">
                <p14:modId xmlns:p14="http://schemas.microsoft.com/office/powerpoint/2010/main" val="76987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44765762"/>
                    </a:ext>
                  </a:extLst>
                </a:gridCol>
                <a:gridCol w="1810512">
                  <a:extLst>
                    <a:ext uri="{9D8B030D-6E8A-4147-A177-3AD203B41FA5}">
                      <a16:colId xmlns:a16="http://schemas.microsoft.com/office/drawing/2014/main" val="3468537452"/>
                    </a:ext>
                  </a:extLst>
                </a:gridCol>
                <a:gridCol w="822960">
                  <a:extLst>
                    <a:ext uri="{9D8B030D-6E8A-4147-A177-3AD203B41FA5}">
                      <a16:colId xmlns:a16="http://schemas.microsoft.com/office/drawing/2014/main" val="2861969376"/>
                    </a:ext>
                  </a:extLst>
                </a:gridCol>
                <a:gridCol w="822960">
                  <a:extLst>
                    <a:ext uri="{9D8B030D-6E8A-4147-A177-3AD203B41FA5}">
                      <a16:colId xmlns:a16="http://schemas.microsoft.com/office/drawing/2014/main" val="1995437618"/>
                    </a:ext>
                  </a:extLst>
                </a:gridCol>
                <a:gridCol w="822960">
                  <a:extLst>
                    <a:ext uri="{9D8B030D-6E8A-4147-A177-3AD203B41FA5}">
                      <a16:colId xmlns:a16="http://schemas.microsoft.com/office/drawing/2014/main" val="746448231"/>
                    </a:ext>
                  </a:extLst>
                </a:gridCol>
                <a:gridCol w="822960">
                  <a:extLst>
                    <a:ext uri="{9D8B030D-6E8A-4147-A177-3AD203B41FA5}">
                      <a16:colId xmlns:a16="http://schemas.microsoft.com/office/drawing/2014/main" val="2103649301"/>
                    </a:ext>
                  </a:extLst>
                </a:gridCol>
                <a:gridCol w="822960">
                  <a:extLst>
                    <a:ext uri="{9D8B030D-6E8A-4147-A177-3AD203B41FA5}">
                      <a16:colId xmlns:a16="http://schemas.microsoft.com/office/drawing/2014/main" val="1444994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7942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- 2019-09-12 17:02:17</a:t>
                      </a:r>
                      <a:r>
                        <a:rPr kumimoji="0" lang="en-US" sz="1000" b="0" i="0" u="none" strike="noStrike" kern="1200" cap="none" spc="0" normalizeH="0" baseline="0" noProof="0">
                          <a:ln>
                            <a:noFill/>
                          </a:ln>
                          <a:solidFill>
                            <a:prstClr val="black"/>
                          </a:solidFill>
                          <a:effectLst/>
                          <a:uLnTx/>
                          <a:uFillTx/>
                          <a:latin typeface="+mn-lt"/>
                          <a:ea typeface="+mn-ea"/>
                          <a:cs typeface="+mn-cs"/>
                        </a:rPr>
                        <a:t>
 Our Healthy #Picnic &amp; Wellness Fair was nothing short of #fun! Co-hosted with sister company tmna_services, the annual event was complete with a catered #lunch by tastytablecatering which included a variety of #healthy options, one-on-ones with #health and #wellness experts, and a special guest appearance by the #philliephanatic! Thanks again to our vendors for joining us! 😁☀️🙌🏼 933wmmr beabetteryouphlygym tmnathegoodlife childrensphila eyemedvisioncare fidelity_investment_ ibxfearless acibenefits metlifellc Trion Group InfoArmor Express Scripts Reliance Standard Life Insurance  #PHLYHealthyPicnic #TEAMPHLY #insurancelife #foodstagram #healthylifestyle #healthandwellness #healthyfood #instagood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undefinedmedia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3602329132"/>
                  </a:ext>
                </a:extLst>
              </a:tr>
            </a:tbl>
          </a:graphicData>
        </a:graphic>
      </p:graphicFrame>
      <p:sp>
        <p:nvSpPr>
          <p:cNvPr id="4" name="Text Placeholder 3">
            <a:extLst>
              <a:ext uri="{FF2B5EF4-FFF2-40B4-BE49-F238E27FC236}">
                <a16:creationId xmlns:a16="http://schemas.microsoft.com/office/drawing/2014/main" id="{2214467A-7D6E-4F7C-8E8F-9155339BEBF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482693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493D-CF58-473E-83DF-7977A12FB007}"/>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8D738702-F00C-4E4C-ABB3-20CD19AEE81A}"/>
              </a:ext>
            </a:extLst>
          </p:cNvPr>
          <p:cNvGraphicFramePr>
            <a:graphicFrameLocks noGrp="1"/>
          </p:cNvGraphicFramePr>
          <p:nvPr>
            <p:ph type="tbl" sz="quarter" idx="13"/>
            <p:extLst>
              <p:ext uri="{D42A27DB-BD31-4B8C-83A1-F6EECF244321}">
                <p14:modId xmlns:p14="http://schemas.microsoft.com/office/powerpoint/2010/main" val="2364370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64214739"/>
                    </a:ext>
                  </a:extLst>
                </a:gridCol>
                <a:gridCol w="1810512">
                  <a:extLst>
                    <a:ext uri="{9D8B030D-6E8A-4147-A177-3AD203B41FA5}">
                      <a16:colId xmlns:a16="http://schemas.microsoft.com/office/drawing/2014/main" val="675693792"/>
                    </a:ext>
                  </a:extLst>
                </a:gridCol>
                <a:gridCol w="822960">
                  <a:extLst>
                    <a:ext uri="{9D8B030D-6E8A-4147-A177-3AD203B41FA5}">
                      <a16:colId xmlns:a16="http://schemas.microsoft.com/office/drawing/2014/main" val="2738571859"/>
                    </a:ext>
                  </a:extLst>
                </a:gridCol>
                <a:gridCol w="822960">
                  <a:extLst>
                    <a:ext uri="{9D8B030D-6E8A-4147-A177-3AD203B41FA5}">
                      <a16:colId xmlns:a16="http://schemas.microsoft.com/office/drawing/2014/main" val="2112379592"/>
                    </a:ext>
                  </a:extLst>
                </a:gridCol>
                <a:gridCol w="822960">
                  <a:extLst>
                    <a:ext uri="{9D8B030D-6E8A-4147-A177-3AD203B41FA5}">
                      <a16:colId xmlns:a16="http://schemas.microsoft.com/office/drawing/2014/main" val="1087624815"/>
                    </a:ext>
                  </a:extLst>
                </a:gridCol>
                <a:gridCol w="822960">
                  <a:extLst>
                    <a:ext uri="{9D8B030D-6E8A-4147-A177-3AD203B41FA5}">
                      <a16:colId xmlns:a16="http://schemas.microsoft.com/office/drawing/2014/main" val="3871137661"/>
                    </a:ext>
                  </a:extLst>
                </a:gridCol>
                <a:gridCol w="822960">
                  <a:extLst>
                    <a:ext uri="{9D8B030D-6E8A-4147-A177-3AD203B41FA5}">
                      <a16:colId xmlns:a16="http://schemas.microsoft.com/office/drawing/2014/main" val="772369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1536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- 2019-09-17 17:03:37</a:t>
                      </a:r>
                      <a:r>
                        <a:rPr kumimoji="0" lang="en-US" sz="1000" b="0" i="0" u="none" strike="noStrike" kern="1200" cap="none" spc="0" normalizeH="0" baseline="0" noProof="0">
                          <a:ln>
                            <a:noFill/>
                          </a:ln>
                          <a:solidFill>
                            <a:prstClr val="black"/>
                          </a:solidFill>
                          <a:effectLst/>
                          <a:uLnTx/>
                          <a:uFillTx/>
                          <a:latin typeface="+mn-lt"/>
                          <a:ea typeface="+mn-ea"/>
                          <a:cs typeface="+mn-cs"/>
                        </a:rPr>
                        <a:t>
 Over the past few weeks, #TEAMPHLY has been learning just how important our #donations are to childrensphila. Yesterday, we listened to an inspiring presentation by pediatric oncologist, Dr. Michael D. Hogarty, who shared how groundbreaking research and treatments are saving the lives of children with #cancer. Enter this link into your web browser to learn how you can help: bit.ly/ForBreakthroughs 👈🏼😊 #ThinkPHLY #ForBreakThroughs #childhoodcancer #goodcause #forthekids #parkwayrun #cancersucks #donate #philadelphia #charity #giveback #cancerresearch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undefinedmedia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3791121324"/>
                  </a:ext>
                </a:extLst>
              </a:tr>
            </a:tbl>
          </a:graphicData>
        </a:graphic>
      </p:graphicFrame>
      <p:sp>
        <p:nvSpPr>
          <p:cNvPr id="4" name="Text Placeholder 3">
            <a:extLst>
              <a:ext uri="{FF2B5EF4-FFF2-40B4-BE49-F238E27FC236}">
                <a16:creationId xmlns:a16="http://schemas.microsoft.com/office/drawing/2014/main" id="{9CC0DA52-005E-457B-977E-42EC71DBD68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879194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0C36B-70BC-4FE5-AE4F-27974993BC7B}"/>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AAA15C48-0151-412E-AC9D-F6772D66943E}"/>
              </a:ext>
            </a:extLst>
          </p:cNvPr>
          <p:cNvGraphicFramePr>
            <a:graphicFrameLocks noGrp="1"/>
          </p:cNvGraphicFramePr>
          <p:nvPr>
            <p:ph type="tbl" sz="quarter" idx="13"/>
            <p:extLst>
              <p:ext uri="{D42A27DB-BD31-4B8C-83A1-F6EECF244321}">
                <p14:modId xmlns:p14="http://schemas.microsoft.com/office/powerpoint/2010/main" val="3052643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30969666"/>
                    </a:ext>
                  </a:extLst>
                </a:gridCol>
                <a:gridCol w="1810512">
                  <a:extLst>
                    <a:ext uri="{9D8B030D-6E8A-4147-A177-3AD203B41FA5}">
                      <a16:colId xmlns:a16="http://schemas.microsoft.com/office/drawing/2014/main" val="459566354"/>
                    </a:ext>
                  </a:extLst>
                </a:gridCol>
                <a:gridCol w="822960">
                  <a:extLst>
                    <a:ext uri="{9D8B030D-6E8A-4147-A177-3AD203B41FA5}">
                      <a16:colId xmlns:a16="http://schemas.microsoft.com/office/drawing/2014/main" val="442291050"/>
                    </a:ext>
                  </a:extLst>
                </a:gridCol>
                <a:gridCol w="822960">
                  <a:extLst>
                    <a:ext uri="{9D8B030D-6E8A-4147-A177-3AD203B41FA5}">
                      <a16:colId xmlns:a16="http://schemas.microsoft.com/office/drawing/2014/main" val="3262452674"/>
                    </a:ext>
                  </a:extLst>
                </a:gridCol>
                <a:gridCol w="822960">
                  <a:extLst>
                    <a:ext uri="{9D8B030D-6E8A-4147-A177-3AD203B41FA5}">
                      <a16:colId xmlns:a16="http://schemas.microsoft.com/office/drawing/2014/main" val="3167245381"/>
                    </a:ext>
                  </a:extLst>
                </a:gridCol>
                <a:gridCol w="822960">
                  <a:extLst>
                    <a:ext uri="{9D8B030D-6E8A-4147-A177-3AD203B41FA5}">
                      <a16:colId xmlns:a16="http://schemas.microsoft.com/office/drawing/2014/main" val="3657599456"/>
                    </a:ext>
                  </a:extLst>
                </a:gridCol>
                <a:gridCol w="822960">
                  <a:extLst>
                    <a:ext uri="{9D8B030D-6E8A-4147-A177-3AD203B41FA5}">
                      <a16:colId xmlns:a16="http://schemas.microsoft.com/office/drawing/2014/main" val="1949620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1977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- 2019-09-06 16:11:29</a:t>
                      </a:r>
                      <a:r>
                        <a:rPr kumimoji="0" lang="en-US" sz="1000" b="0" i="0" u="none" strike="noStrike" kern="1200" cap="none" spc="0" normalizeH="0" baseline="0" noProof="0">
                          <a:ln>
                            <a:noFill/>
                          </a:ln>
                          <a:solidFill>
                            <a:prstClr val="black"/>
                          </a:solidFill>
                          <a:effectLst/>
                          <a:uLnTx/>
                          <a:uFillTx/>
                          <a:latin typeface="+mn-lt"/>
                          <a:ea typeface="+mn-ea"/>
                          <a:cs typeface="+mn-cs"/>
                        </a:rPr>
                        <a:t>
 Each September, we partner with the childrensphila (CHOP) and fundraise leading up to the #ParkwayRun &amp; Walk. Today, #TEAMPHLY threw a tailgate party to prepare for this weekend’s opening #Eagles game, complete with classic games like #minutetowinit and finger foods! 🏈🦅 All money raised is donated to CHOP for pediatric #cancer research and care. Enter this link into your web browser to learn how you can help: http://bit.ly/ForBreakThroughs 👈🏼😁 #ThinkPHLY #ForBreakThroughs #childhoodcancer #goodcause #runwalk #cancersucks #donate #philadelphia #charity #fridayfeeling #fundraiser #insurancelife #philadelphiaeagles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undefinedmedia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391564809"/>
                  </a:ext>
                </a:extLst>
              </a:tr>
            </a:tbl>
          </a:graphicData>
        </a:graphic>
      </p:graphicFrame>
      <p:sp>
        <p:nvSpPr>
          <p:cNvPr id="4" name="Text Placeholder 3">
            <a:extLst>
              <a:ext uri="{FF2B5EF4-FFF2-40B4-BE49-F238E27FC236}">
                <a16:creationId xmlns:a16="http://schemas.microsoft.com/office/drawing/2014/main" id="{6A6D274B-2F5D-49E7-B502-3F21105F3E9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8747231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22BAD-F33A-4D41-AC51-EE094E64E02D}"/>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8AB3074A-6151-4508-9CE4-BDC7756CCD4B}"/>
              </a:ext>
            </a:extLst>
          </p:cNvPr>
          <p:cNvGraphicFramePr>
            <a:graphicFrameLocks noGrp="1"/>
          </p:cNvGraphicFramePr>
          <p:nvPr>
            <p:ph type="tbl" sz="quarter" idx="13"/>
            <p:extLst>
              <p:ext uri="{D42A27DB-BD31-4B8C-83A1-F6EECF244321}">
                <p14:modId xmlns:p14="http://schemas.microsoft.com/office/powerpoint/2010/main" val="2731135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24061901"/>
                    </a:ext>
                  </a:extLst>
                </a:gridCol>
                <a:gridCol w="1810512">
                  <a:extLst>
                    <a:ext uri="{9D8B030D-6E8A-4147-A177-3AD203B41FA5}">
                      <a16:colId xmlns:a16="http://schemas.microsoft.com/office/drawing/2014/main" val="1304095355"/>
                    </a:ext>
                  </a:extLst>
                </a:gridCol>
                <a:gridCol w="822960">
                  <a:extLst>
                    <a:ext uri="{9D8B030D-6E8A-4147-A177-3AD203B41FA5}">
                      <a16:colId xmlns:a16="http://schemas.microsoft.com/office/drawing/2014/main" val="386285671"/>
                    </a:ext>
                  </a:extLst>
                </a:gridCol>
                <a:gridCol w="822960">
                  <a:extLst>
                    <a:ext uri="{9D8B030D-6E8A-4147-A177-3AD203B41FA5}">
                      <a16:colId xmlns:a16="http://schemas.microsoft.com/office/drawing/2014/main" val="202569172"/>
                    </a:ext>
                  </a:extLst>
                </a:gridCol>
                <a:gridCol w="822960">
                  <a:extLst>
                    <a:ext uri="{9D8B030D-6E8A-4147-A177-3AD203B41FA5}">
                      <a16:colId xmlns:a16="http://schemas.microsoft.com/office/drawing/2014/main" val="4110258745"/>
                    </a:ext>
                  </a:extLst>
                </a:gridCol>
                <a:gridCol w="822960">
                  <a:extLst>
                    <a:ext uri="{9D8B030D-6E8A-4147-A177-3AD203B41FA5}">
                      <a16:colId xmlns:a16="http://schemas.microsoft.com/office/drawing/2014/main" val="2671728176"/>
                    </a:ext>
                  </a:extLst>
                </a:gridCol>
                <a:gridCol w="822960">
                  <a:extLst>
                    <a:ext uri="{9D8B030D-6E8A-4147-A177-3AD203B41FA5}">
                      <a16:colId xmlns:a16="http://schemas.microsoft.com/office/drawing/2014/main" val="723395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5477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- 2019-09-25 18:29:34</a:t>
                      </a:r>
                      <a:r>
                        <a:rPr kumimoji="0" lang="en-US" sz="1000" b="0" i="0" u="none" strike="noStrike" kern="1200" cap="none" spc="0" normalizeH="0" baseline="0" noProof="0">
                          <a:ln>
                            <a:noFill/>
                          </a:ln>
                          <a:solidFill>
                            <a:prstClr val="black"/>
                          </a:solidFill>
                          <a:effectLst/>
                          <a:uLnTx/>
                          <a:uFillTx/>
                          <a:latin typeface="+mn-lt"/>
                          <a:ea typeface="+mn-ea"/>
                          <a:cs typeface="+mn-cs"/>
                        </a:rPr>
                        <a:t>
 76 new employees joined us for the kick-off of New Hire Training today! Our newest team members traveled to the Home Office from across the country for our semi-annual #training program and ended their first day at the #PHLY Product Expo, a #fun event that introduces them to our products and services. 🙌🏼😁 #NHTExpo19 #ThinkPHLY #insurance #jobtraining #newhires #insurancelife #hiring #career #philadelphia #instajob #business #bestoftheday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undefinedmedia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936837752"/>
                  </a:ext>
                </a:extLst>
              </a:tr>
            </a:tbl>
          </a:graphicData>
        </a:graphic>
      </p:graphicFrame>
      <p:sp>
        <p:nvSpPr>
          <p:cNvPr id="4" name="Text Placeholder 3">
            <a:extLst>
              <a:ext uri="{FF2B5EF4-FFF2-40B4-BE49-F238E27FC236}">
                <a16:creationId xmlns:a16="http://schemas.microsoft.com/office/drawing/2014/main" id="{B0A74834-650F-40B7-BD8E-3F853DDA6FB1}"/>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559151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BF236-2090-4A5E-B42C-947132B56A0A}"/>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1A10F032-6579-4982-B2FD-FBC1418E3EE9}"/>
              </a:ext>
            </a:extLst>
          </p:cNvPr>
          <p:cNvGraphicFramePr>
            <a:graphicFrameLocks noGrp="1"/>
          </p:cNvGraphicFramePr>
          <p:nvPr>
            <p:ph type="tbl" sz="quarter" idx="13"/>
            <p:extLst>
              <p:ext uri="{D42A27DB-BD31-4B8C-83A1-F6EECF244321}">
                <p14:modId xmlns:p14="http://schemas.microsoft.com/office/powerpoint/2010/main" val="3632786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29177096"/>
                    </a:ext>
                  </a:extLst>
                </a:gridCol>
                <a:gridCol w="1810512">
                  <a:extLst>
                    <a:ext uri="{9D8B030D-6E8A-4147-A177-3AD203B41FA5}">
                      <a16:colId xmlns:a16="http://schemas.microsoft.com/office/drawing/2014/main" val="398601917"/>
                    </a:ext>
                  </a:extLst>
                </a:gridCol>
                <a:gridCol w="822960">
                  <a:extLst>
                    <a:ext uri="{9D8B030D-6E8A-4147-A177-3AD203B41FA5}">
                      <a16:colId xmlns:a16="http://schemas.microsoft.com/office/drawing/2014/main" val="686642078"/>
                    </a:ext>
                  </a:extLst>
                </a:gridCol>
                <a:gridCol w="822960">
                  <a:extLst>
                    <a:ext uri="{9D8B030D-6E8A-4147-A177-3AD203B41FA5}">
                      <a16:colId xmlns:a16="http://schemas.microsoft.com/office/drawing/2014/main" val="1297930693"/>
                    </a:ext>
                  </a:extLst>
                </a:gridCol>
                <a:gridCol w="822960">
                  <a:extLst>
                    <a:ext uri="{9D8B030D-6E8A-4147-A177-3AD203B41FA5}">
                      <a16:colId xmlns:a16="http://schemas.microsoft.com/office/drawing/2014/main" val="1222341814"/>
                    </a:ext>
                  </a:extLst>
                </a:gridCol>
                <a:gridCol w="822960">
                  <a:extLst>
                    <a:ext uri="{9D8B030D-6E8A-4147-A177-3AD203B41FA5}">
                      <a16:colId xmlns:a16="http://schemas.microsoft.com/office/drawing/2014/main" val="2660047609"/>
                    </a:ext>
                  </a:extLst>
                </a:gridCol>
                <a:gridCol w="822960">
                  <a:extLst>
                    <a:ext uri="{9D8B030D-6E8A-4147-A177-3AD203B41FA5}">
                      <a16:colId xmlns:a16="http://schemas.microsoft.com/office/drawing/2014/main" val="2953970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0514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- 2019-09-29 11:02:01</a:t>
                      </a:r>
                      <a:r>
                        <a:rPr kumimoji="0" lang="en-US" sz="1000" b="0" i="0" u="none" strike="noStrike" kern="1200" cap="none" spc="0" normalizeH="0" baseline="0" noProof="0">
                          <a:ln>
                            <a:noFill/>
                          </a:ln>
                          <a:solidFill>
                            <a:prstClr val="black"/>
                          </a:solidFill>
                          <a:effectLst/>
                          <a:uLnTx/>
                          <a:uFillTx/>
                          <a:latin typeface="+mn-lt"/>
                          <a:ea typeface="+mn-ea"/>
                          <a:cs typeface="+mn-cs"/>
                        </a:rPr>
                        <a:t>
 For the 16th consecutive year, #TEAMPHLY joined thousands of other supporters for the #ParkwayRun and Walk benefiting the childrensphila! During the month of September, #PHLY employees held a series of office-wide #fundraisers to help raise K+ for children battling #cancer. 🏃🏽‍♀️👶🏻👧🏻 #ForBreakthroughs #ThinkPHLY #childhoodcancer #forthekids #cancersucks #fundraiser #runwalk #charity #givingback #goodcause #donate #philadelphia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undefinedmedia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824292821"/>
                  </a:ext>
                </a:extLst>
              </a:tr>
            </a:tbl>
          </a:graphicData>
        </a:graphic>
      </p:graphicFrame>
      <p:sp>
        <p:nvSpPr>
          <p:cNvPr id="4" name="Text Placeholder 3">
            <a:extLst>
              <a:ext uri="{FF2B5EF4-FFF2-40B4-BE49-F238E27FC236}">
                <a16:creationId xmlns:a16="http://schemas.microsoft.com/office/drawing/2014/main" id="{74A8DE72-4FB3-4F42-B471-E41836C2423B}"/>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5041283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12618-D81B-48DA-914E-9E6807C973F6}"/>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56068ED7-F6AD-4273-AD38-D9D3C8CC0C2B}"/>
              </a:ext>
            </a:extLst>
          </p:cNvPr>
          <p:cNvGraphicFramePr>
            <a:graphicFrameLocks noGrp="1"/>
          </p:cNvGraphicFramePr>
          <p:nvPr>
            <p:ph type="tbl" sz="quarter" idx="13"/>
            <p:extLst>
              <p:ext uri="{D42A27DB-BD31-4B8C-83A1-F6EECF244321}">
                <p14:modId xmlns:p14="http://schemas.microsoft.com/office/powerpoint/2010/main" val="3292978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30008388"/>
                    </a:ext>
                  </a:extLst>
                </a:gridCol>
                <a:gridCol w="707746">
                  <a:extLst>
                    <a:ext uri="{9D8B030D-6E8A-4147-A177-3AD203B41FA5}">
                      <a16:colId xmlns:a16="http://schemas.microsoft.com/office/drawing/2014/main" val="578827138"/>
                    </a:ext>
                  </a:extLst>
                </a:gridCol>
                <a:gridCol w="707746">
                  <a:extLst>
                    <a:ext uri="{9D8B030D-6E8A-4147-A177-3AD203B41FA5}">
                      <a16:colId xmlns:a16="http://schemas.microsoft.com/office/drawing/2014/main" val="503690570"/>
                    </a:ext>
                  </a:extLst>
                </a:gridCol>
                <a:gridCol w="353873">
                  <a:extLst>
                    <a:ext uri="{9D8B030D-6E8A-4147-A177-3AD203B41FA5}">
                      <a16:colId xmlns:a16="http://schemas.microsoft.com/office/drawing/2014/main" val="2497980532"/>
                    </a:ext>
                  </a:extLst>
                </a:gridCol>
                <a:gridCol w="353873">
                  <a:extLst>
                    <a:ext uri="{9D8B030D-6E8A-4147-A177-3AD203B41FA5}">
                      <a16:colId xmlns:a16="http://schemas.microsoft.com/office/drawing/2014/main" val="2550074809"/>
                    </a:ext>
                  </a:extLst>
                </a:gridCol>
                <a:gridCol w="707746">
                  <a:extLst>
                    <a:ext uri="{9D8B030D-6E8A-4147-A177-3AD203B41FA5}">
                      <a16:colId xmlns:a16="http://schemas.microsoft.com/office/drawing/2014/main" val="3956212575"/>
                    </a:ext>
                  </a:extLst>
                </a:gridCol>
                <a:gridCol w="707746">
                  <a:extLst>
                    <a:ext uri="{9D8B030D-6E8A-4147-A177-3AD203B41FA5}">
                      <a16:colId xmlns:a16="http://schemas.microsoft.com/office/drawing/2014/main" val="2998818790"/>
                    </a:ext>
                  </a:extLst>
                </a:gridCol>
                <a:gridCol w="707746">
                  <a:extLst>
                    <a:ext uri="{9D8B030D-6E8A-4147-A177-3AD203B41FA5}">
                      <a16:colId xmlns:a16="http://schemas.microsoft.com/office/drawing/2014/main" val="3485615229"/>
                    </a:ext>
                  </a:extLst>
                </a:gridCol>
                <a:gridCol w="707746">
                  <a:extLst>
                    <a:ext uri="{9D8B030D-6E8A-4147-A177-3AD203B41FA5}">
                      <a16:colId xmlns:a16="http://schemas.microsoft.com/office/drawing/2014/main" val="1079176507"/>
                    </a:ext>
                  </a:extLst>
                </a:gridCol>
                <a:gridCol w="707746">
                  <a:extLst>
                    <a:ext uri="{9D8B030D-6E8A-4147-A177-3AD203B41FA5}">
                      <a16:colId xmlns:a16="http://schemas.microsoft.com/office/drawing/2014/main" val="1375896175"/>
                    </a:ext>
                  </a:extLst>
                </a:gridCol>
                <a:gridCol w="707746">
                  <a:extLst>
                    <a:ext uri="{9D8B030D-6E8A-4147-A177-3AD203B41FA5}">
                      <a16:colId xmlns:a16="http://schemas.microsoft.com/office/drawing/2014/main" val="2115569420"/>
                    </a:ext>
                  </a:extLst>
                </a:gridCol>
                <a:gridCol w="707746">
                  <a:extLst>
                    <a:ext uri="{9D8B030D-6E8A-4147-A177-3AD203B41FA5}">
                      <a16:colId xmlns:a16="http://schemas.microsoft.com/office/drawing/2014/main" val="85928920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474616619"/>
                  </a:ext>
                </a:extLst>
              </a:tr>
              <a:tr h="370840">
                <a:tc>
                  <a:txBody>
                    <a:bodyPr/>
                    <a:lstStyle/>
                    <a:p>
                      <a:r>
                        <a:rPr lang="en-US" sz="1000"/>
                        <a:t>phlyinsurance</a:t>
                      </a:r>
                    </a:p>
                  </a:txBody>
                  <a:tcPr/>
                </a:tc>
                <a:tc>
                  <a:txBody>
                    <a:bodyPr/>
                    <a:lstStyle/>
                    <a:p>
                      <a:r>
                        <a:rPr lang="en-US" sz="1000"/>
                        <a:t>44</a:t>
                      </a:r>
                    </a:p>
                  </a:txBody>
                  <a:tcPr/>
                </a:tc>
                <a:tc>
                  <a:txBody>
                    <a:bodyPr/>
                    <a:lstStyle/>
                    <a:p>
                      <a:r>
                        <a:rPr lang="en-US" sz="1000"/>
                        <a:t>0.7712</a:t>
                      </a:r>
                    </a:p>
                  </a:txBody>
                  <a:tcPr/>
                </a:tc>
                <a:tc>
                  <a:txBody>
                    <a:bodyPr/>
                    <a:lstStyle/>
                    <a:p>
                      <a:r>
                        <a:rPr lang="en-US" sz="1000"/>
                        <a:t>16.55</a:t>
                      </a:r>
                    </a:p>
                  </a:txBody>
                  <a:tcPr/>
                </a:tc>
                <a:tc>
                  <a:txBody>
                    <a:bodyPr/>
                    <a:lstStyle/>
                    <a:p>
                      <a:r>
                        <a:rPr lang="en-US" sz="1000"/>
                        <a:t>0.36</a:t>
                      </a:r>
                    </a:p>
                  </a:txBody>
                  <a:tcPr/>
                </a:tc>
                <a:tc>
                  <a:txBody>
                    <a:bodyPr/>
                    <a:lstStyle/>
                    <a:p>
                      <a:r>
                        <a:rPr lang="en-US" sz="1000"/>
                        <a:t>299.20</a:t>
                      </a:r>
                    </a:p>
                  </a:txBody>
                  <a:tcPr/>
                </a:tc>
                <a:tc>
                  <a:txBody>
                    <a:bodyPr/>
                    <a:lstStyle/>
                    <a:p>
                      <a:r>
                        <a:rPr lang="en-US" sz="1000"/>
                        <a:t>239.80</a:t>
                      </a:r>
                    </a:p>
                  </a:txBody>
                  <a:tcPr/>
                </a:tc>
                <a:tc>
                  <a:txBody>
                    <a:bodyPr/>
                    <a:lstStyle/>
                    <a:p>
                      <a:r>
                        <a:rPr lang="en-US" sz="1000"/>
                        <a:t>184.23</a:t>
                      </a:r>
                    </a:p>
                  </a:txBody>
                  <a:tcPr/>
                </a:tc>
                <a:tc>
                  <a:txBody>
                    <a:bodyPr/>
                    <a:lstStyle/>
                    <a:p>
                      <a:r>
                        <a:rPr lang="en-US" sz="1000"/>
                        <a:t>183.86</a:t>
                      </a:r>
                    </a:p>
                  </a:txBody>
                  <a:tcPr/>
                </a:tc>
                <a:tc>
                  <a:txBody>
                    <a:bodyPr/>
                    <a:lstStyle/>
                    <a:p>
                      <a:r>
                        <a:rPr lang="en-US" sz="1000"/>
                        <a:t>13165</a:t>
                      </a:r>
                    </a:p>
                  </a:txBody>
                  <a:tcPr/>
                </a:tc>
                <a:tc>
                  <a:txBody>
                    <a:bodyPr/>
                    <a:lstStyle/>
                    <a:p>
                      <a:r>
                        <a:rPr lang="en-US" sz="1000"/>
                        <a:t>728</a:t>
                      </a:r>
                    </a:p>
                  </a:txBody>
                  <a:tcPr/>
                </a:tc>
                <a:tc>
                  <a:txBody>
                    <a:bodyPr/>
                    <a:lstStyle/>
                    <a:p>
                      <a:r>
                        <a:rPr lang="en-US" sz="1000"/>
                        <a:t>8106</a:t>
                      </a:r>
                    </a:p>
                  </a:txBody>
                  <a:tcPr/>
                </a:tc>
                <a:extLst>
                  <a:ext uri="{0D108BD9-81ED-4DB2-BD59-A6C34878D82A}">
                    <a16:rowId xmlns:a16="http://schemas.microsoft.com/office/drawing/2014/main" val="2443506441"/>
                  </a:ext>
                </a:extLst>
              </a:tr>
            </a:tbl>
          </a:graphicData>
        </a:graphic>
      </p:graphicFrame>
      <p:sp>
        <p:nvSpPr>
          <p:cNvPr id="4" name="Text Placeholder 3">
            <a:extLst>
              <a:ext uri="{FF2B5EF4-FFF2-40B4-BE49-F238E27FC236}">
                <a16:creationId xmlns:a16="http://schemas.microsoft.com/office/drawing/2014/main" id="{D886370D-AC2A-441F-B6A6-064190BA2A59}"/>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587395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96C1-91F9-4091-9BE3-1D4D2C472ACE}"/>
              </a:ext>
            </a:extLst>
          </p:cNvPr>
          <p:cNvSpPr>
            <a:spLocks noGrp="1"/>
          </p:cNvSpPr>
          <p:nvPr>
            <p:ph type="title"/>
          </p:nvPr>
        </p:nvSpPr>
        <p:spPr/>
        <p:txBody>
          <a:bodyPr/>
          <a:lstStyle/>
          <a:p>
            <a:r>
              <a:rPr lang="en-US"/>
              <a:t>Instagram Stories Table  | Philadelphia Insurance - 1 of 5</a:t>
            </a:r>
          </a:p>
        </p:txBody>
      </p:sp>
      <p:graphicFrame>
        <p:nvGraphicFramePr>
          <p:cNvPr id="5" name="Table Placeholder 4">
            <a:extLst>
              <a:ext uri="{FF2B5EF4-FFF2-40B4-BE49-F238E27FC236}">
                <a16:creationId xmlns:a16="http://schemas.microsoft.com/office/drawing/2014/main" id="{E3EF15A2-A8B9-4949-8B94-55837217A465}"/>
              </a:ext>
            </a:extLst>
          </p:cNvPr>
          <p:cNvGraphicFramePr>
            <a:graphicFrameLocks noGrp="1"/>
          </p:cNvGraphicFramePr>
          <p:nvPr>
            <p:ph type="tbl" sz="quarter" idx="13"/>
            <p:extLst>
              <p:ext uri="{D42A27DB-BD31-4B8C-83A1-F6EECF244321}">
                <p14:modId xmlns:p14="http://schemas.microsoft.com/office/powerpoint/2010/main" val="3280064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1845671"/>
                    </a:ext>
                  </a:extLst>
                </a:gridCol>
                <a:gridCol w="1316736">
                  <a:extLst>
                    <a:ext uri="{9D8B030D-6E8A-4147-A177-3AD203B41FA5}">
                      <a16:colId xmlns:a16="http://schemas.microsoft.com/office/drawing/2014/main" val="2638223578"/>
                    </a:ext>
                  </a:extLst>
                </a:gridCol>
                <a:gridCol w="658368">
                  <a:extLst>
                    <a:ext uri="{9D8B030D-6E8A-4147-A177-3AD203B41FA5}">
                      <a16:colId xmlns:a16="http://schemas.microsoft.com/office/drawing/2014/main" val="2566733420"/>
                    </a:ext>
                  </a:extLst>
                </a:gridCol>
                <a:gridCol w="658368">
                  <a:extLst>
                    <a:ext uri="{9D8B030D-6E8A-4147-A177-3AD203B41FA5}">
                      <a16:colId xmlns:a16="http://schemas.microsoft.com/office/drawing/2014/main" val="3018799704"/>
                    </a:ext>
                  </a:extLst>
                </a:gridCol>
                <a:gridCol w="658368">
                  <a:extLst>
                    <a:ext uri="{9D8B030D-6E8A-4147-A177-3AD203B41FA5}">
                      <a16:colId xmlns:a16="http://schemas.microsoft.com/office/drawing/2014/main" val="3781821494"/>
                    </a:ext>
                  </a:extLst>
                </a:gridCol>
                <a:gridCol w="658368">
                  <a:extLst>
                    <a:ext uri="{9D8B030D-6E8A-4147-A177-3AD203B41FA5}">
                      <a16:colId xmlns:a16="http://schemas.microsoft.com/office/drawing/2014/main" val="2638736954"/>
                    </a:ext>
                  </a:extLst>
                </a:gridCol>
                <a:gridCol w="658368">
                  <a:extLst>
                    <a:ext uri="{9D8B030D-6E8A-4147-A177-3AD203B41FA5}">
                      <a16:colId xmlns:a16="http://schemas.microsoft.com/office/drawing/2014/main" val="238465253"/>
                    </a:ext>
                  </a:extLst>
                </a:gridCol>
                <a:gridCol w="658368">
                  <a:extLst>
                    <a:ext uri="{9D8B030D-6E8A-4147-A177-3AD203B41FA5}">
                      <a16:colId xmlns:a16="http://schemas.microsoft.com/office/drawing/2014/main" val="1426754638"/>
                    </a:ext>
                  </a:extLst>
                </a:gridCol>
                <a:gridCol w="658368">
                  <a:extLst>
                    <a:ext uri="{9D8B030D-6E8A-4147-A177-3AD203B41FA5}">
                      <a16:colId xmlns:a16="http://schemas.microsoft.com/office/drawing/2014/main" val="4152473351"/>
                    </a:ext>
                  </a:extLst>
                </a:gridCol>
                <a:gridCol w="658368">
                  <a:extLst>
                    <a:ext uri="{9D8B030D-6E8A-4147-A177-3AD203B41FA5}">
                      <a16:colId xmlns:a16="http://schemas.microsoft.com/office/drawing/2014/main" val="3379533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2330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- 2019-09-29 09:51:27</a:t>
                      </a:r>
                      <a:r>
                        <a:rPr kumimoji="0" lang="en-US" sz="1000" b="0" i="0" u="none" strike="noStrike" kern="1200" cap="none" spc="0" normalizeH="0" baseline="0" noProof="0">
                          <a:ln>
                            <a:noFill/>
                          </a:ln>
                          <a:solidFill>
                            <a:prstClr val="black"/>
                          </a:solidFill>
                          <a:effectLst/>
                          <a:uLnTx/>
                          <a:uFillTx/>
                          <a:latin typeface="+mn-lt"/>
                          <a:ea typeface="+mn-ea"/>
                          <a:cs typeface="+mn-cs"/>
                        </a:rPr>
                        <a:t>
 @childrensphila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https://scontent.xx.fbcdn.net/v/t51.12442-15/69703870_389402211972915_424298019544112566_n.jpg?_nc_cat=101&amp;_nc_oc=AQnLD1pR3K69QFF1GFcN24RE04nM94lweKYtEr5NtLXNoBiIrljv_yZK-pM3XlM1efE&amp;_nc_ht=scontent.xx&amp;oh=b5b6ecbc40d84c88245f4ab5c662012c&amp;oe=5DF4212C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09:30:19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830235528"/>
                  </a:ext>
                </a:extLst>
              </a:tr>
            </a:tbl>
          </a:graphicData>
        </a:graphic>
      </p:graphicFrame>
      <p:sp>
        <p:nvSpPr>
          <p:cNvPr id="4" name="Text Placeholder 3">
            <a:extLst>
              <a:ext uri="{FF2B5EF4-FFF2-40B4-BE49-F238E27FC236}">
                <a16:creationId xmlns:a16="http://schemas.microsoft.com/office/drawing/2014/main" id="{9EC9D97C-293E-4DE2-8D74-16B53E6A0427}"/>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097615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1110F-5AE2-4D96-A93C-557FB063DF72}"/>
              </a:ext>
            </a:extLst>
          </p:cNvPr>
          <p:cNvSpPr>
            <a:spLocks noGrp="1"/>
          </p:cNvSpPr>
          <p:nvPr>
            <p:ph type="title"/>
          </p:nvPr>
        </p:nvSpPr>
        <p:spPr/>
        <p:txBody>
          <a:bodyPr/>
          <a:lstStyle/>
          <a:p>
            <a:r>
              <a:rPr lang="en-US"/>
              <a:t>Instagram Stories Table  | Philadelphia Insurance - 2 of 5</a:t>
            </a:r>
          </a:p>
        </p:txBody>
      </p:sp>
      <p:graphicFrame>
        <p:nvGraphicFramePr>
          <p:cNvPr id="5" name="Table Placeholder 4">
            <a:extLst>
              <a:ext uri="{FF2B5EF4-FFF2-40B4-BE49-F238E27FC236}">
                <a16:creationId xmlns:a16="http://schemas.microsoft.com/office/drawing/2014/main" id="{7D59BFAC-7E11-4737-BC58-D6F8B6A6E14F}"/>
              </a:ext>
            </a:extLst>
          </p:cNvPr>
          <p:cNvGraphicFramePr>
            <a:graphicFrameLocks noGrp="1"/>
          </p:cNvGraphicFramePr>
          <p:nvPr>
            <p:ph type="tbl" sz="quarter" idx="13"/>
            <p:extLst>
              <p:ext uri="{D42A27DB-BD31-4B8C-83A1-F6EECF244321}">
                <p14:modId xmlns:p14="http://schemas.microsoft.com/office/powerpoint/2010/main" val="173772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37030286"/>
                    </a:ext>
                  </a:extLst>
                </a:gridCol>
                <a:gridCol w="1316736">
                  <a:extLst>
                    <a:ext uri="{9D8B030D-6E8A-4147-A177-3AD203B41FA5}">
                      <a16:colId xmlns:a16="http://schemas.microsoft.com/office/drawing/2014/main" val="4045760148"/>
                    </a:ext>
                  </a:extLst>
                </a:gridCol>
                <a:gridCol w="658368">
                  <a:extLst>
                    <a:ext uri="{9D8B030D-6E8A-4147-A177-3AD203B41FA5}">
                      <a16:colId xmlns:a16="http://schemas.microsoft.com/office/drawing/2014/main" val="2234225886"/>
                    </a:ext>
                  </a:extLst>
                </a:gridCol>
                <a:gridCol w="658368">
                  <a:extLst>
                    <a:ext uri="{9D8B030D-6E8A-4147-A177-3AD203B41FA5}">
                      <a16:colId xmlns:a16="http://schemas.microsoft.com/office/drawing/2014/main" val="1245861271"/>
                    </a:ext>
                  </a:extLst>
                </a:gridCol>
                <a:gridCol w="658368">
                  <a:extLst>
                    <a:ext uri="{9D8B030D-6E8A-4147-A177-3AD203B41FA5}">
                      <a16:colId xmlns:a16="http://schemas.microsoft.com/office/drawing/2014/main" val="1470361838"/>
                    </a:ext>
                  </a:extLst>
                </a:gridCol>
                <a:gridCol w="658368">
                  <a:extLst>
                    <a:ext uri="{9D8B030D-6E8A-4147-A177-3AD203B41FA5}">
                      <a16:colId xmlns:a16="http://schemas.microsoft.com/office/drawing/2014/main" val="2407911682"/>
                    </a:ext>
                  </a:extLst>
                </a:gridCol>
                <a:gridCol w="658368">
                  <a:extLst>
                    <a:ext uri="{9D8B030D-6E8A-4147-A177-3AD203B41FA5}">
                      <a16:colId xmlns:a16="http://schemas.microsoft.com/office/drawing/2014/main" val="1484236828"/>
                    </a:ext>
                  </a:extLst>
                </a:gridCol>
                <a:gridCol w="658368">
                  <a:extLst>
                    <a:ext uri="{9D8B030D-6E8A-4147-A177-3AD203B41FA5}">
                      <a16:colId xmlns:a16="http://schemas.microsoft.com/office/drawing/2014/main" val="1859080226"/>
                    </a:ext>
                  </a:extLst>
                </a:gridCol>
                <a:gridCol w="658368">
                  <a:extLst>
                    <a:ext uri="{9D8B030D-6E8A-4147-A177-3AD203B41FA5}">
                      <a16:colId xmlns:a16="http://schemas.microsoft.com/office/drawing/2014/main" val="548233611"/>
                    </a:ext>
                  </a:extLst>
                </a:gridCol>
                <a:gridCol w="658368">
                  <a:extLst>
                    <a:ext uri="{9D8B030D-6E8A-4147-A177-3AD203B41FA5}">
                      <a16:colId xmlns:a16="http://schemas.microsoft.com/office/drawing/2014/main" val="2732959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90653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- 2019-09-29 09:44:51</a:t>
                      </a:r>
                      <a:r>
                        <a:rPr kumimoji="0" lang="en-US" sz="1000" b="0" i="0" u="none" strike="noStrike" kern="1200" cap="none" spc="0" normalizeH="0" baseline="0" noProof="0">
                          <a:ln>
                            <a:noFill/>
                          </a:ln>
                          <a:solidFill>
                            <a:prstClr val="black"/>
                          </a:solidFill>
                          <a:effectLst/>
                          <a:uLnTx/>
                          <a:uFillTx/>
                          <a:latin typeface="+mn-lt"/>
                          <a:ea typeface="+mn-ea"/>
                          <a:cs typeface="+mn-cs"/>
                        </a:rPr>
                        <a:t>
 Crossing the finish line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https://scontent.xx.fbcdn.net/v/t51.12442-15/69896231_152545225841356_6102188467391692876_n.jpg?_nc_cat=102&amp;_nc_oc=AQmA8S6Fb4VX_2WZDx4bbZyAYBmbuUjW_WQMKQxut0yJcT6JBxa6Nmv7VrbxkX6VuWg&amp;_nc_ht=scontent.xx&amp;oh=54e35c1333e789567a27abbd3f75951b&amp;oe=5E3C8B9A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09:30:19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670497552"/>
                  </a:ext>
                </a:extLst>
              </a:tr>
            </a:tbl>
          </a:graphicData>
        </a:graphic>
      </p:graphicFrame>
      <p:sp>
        <p:nvSpPr>
          <p:cNvPr id="4" name="Text Placeholder 3">
            <a:extLst>
              <a:ext uri="{FF2B5EF4-FFF2-40B4-BE49-F238E27FC236}">
                <a16:creationId xmlns:a16="http://schemas.microsoft.com/office/drawing/2014/main" id="{0F96A991-2B9B-4C4D-941A-53C27C79D36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930511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90352-3E27-484C-9384-FA169C92CF12}"/>
              </a:ext>
            </a:extLst>
          </p:cNvPr>
          <p:cNvSpPr>
            <a:spLocks noGrp="1"/>
          </p:cNvSpPr>
          <p:nvPr>
            <p:ph type="title"/>
          </p:nvPr>
        </p:nvSpPr>
        <p:spPr/>
        <p:txBody>
          <a:bodyPr/>
          <a:lstStyle/>
          <a:p>
            <a:r>
              <a:rPr lang="en-US"/>
              <a:t>Instagram Stories Table  | Philadelphia Insurance - 3 of 5</a:t>
            </a:r>
          </a:p>
        </p:txBody>
      </p:sp>
      <p:graphicFrame>
        <p:nvGraphicFramePr>
          <p:cNvPr id="5" name="Table Placeholder 4">
            <a:extLst>
              <a:ext uri="{FF2B5EF4-FFF2-40B4-BE49-F238E27FC236}">
                <a16:creationId xmlns:a16="http://schemas.microsoft.com/office/drawing/2014/main" id="{BB3711FF-ABAF-4544-A52E-2EEAE2DF5AB0}"/>
              </a:ext>
            </a:extLst>
          </p:cNvPr>
          <p:cNvGraphicFramePr>
            <a:graphicFrameLocks noGrp="1"/>
          </p:cNvGraphicFramePr>
          <p:nvPr>
            <p:ph type="tbl" sz="quarter" idx="13"/>
            <p:extLst>
              <p:ext uri="{D42A27DB-BD31-4B8C-83A1-F6EECF244321}">
                <p14:modId xmlns:p14="http://schemas.microsoft.com/office/powerpoint/2010/main" val="2150611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48030357"/>
                    </a:ext>
                  </a:extLst>
                </a:gridCol>
                <a:gridCol w="1316736">
                  <a:extLst>
                    <a:ext uri="{9D8B030D-6E8A-4147-A177-3AD203B41FA5}">
                      <a16:colId xmlns:a16="http://schemas.microsoft.com/office/drawing/2014/main" val="284966880"/>
                    </a:ext>
                  </a:extLst>
                </a:gridCol>
                <a:gridCol w="658368">
                  <a:extLst>
                    <a:ext uri="{9D8B030D-6E8A-4147-A177-3AD203B41FA5}">
                      <a16:colId xmlns:a16="http://schemas.microsoft.com/office/drawing/2014/main" val="2516792520"/>
                    </a:ext>
                  </a:extLst>
                </a:gridCol>
                <a:gridCol w="658368">
                  <a:extLst>
                    <a:ext uri="{9D8B030D-6E8A-4147-A177-3AD203B41FA5}">
                      <a16:colId xmlns:a16="http://schemas.microsoft.com/office/drawing/2014/main" val="1941355133"/>
                    </a:ext>
                  </a:extLst>
                </a:gridCol>
                <a:gridCol w="658368">
                  <a:extLst>
                    <a:ext uri="{9D8B030D-6E8A-4147-A177-3AD203B41FA5}">
                      <a16:colId xmlns:a16="http://schemas.microsoft.com/office/drawing/2014/main" val="2740612746"/>
                    </a:ext>
                  </a:extLst>
                </a:gridCol>
                <a:gridCol w="658368">
                  <a:extLst>
                    <a:ext uri="{9D8B030D-6E8A-4147-A177-3AD203B41FA5}">
                      <a16:colId xmlns:a16="http://schemas.microsoft.com/office/drawing/2014/main" val="3805849435"/>
                    </a:ext>
                  </a:extLst>
                </a:gridCol>
                <a:gridCol w="658368">
                  <a:extLst>
                    <a:ext uri="{9D8B030D-6E8A-4147-A177-3AD203B41FA5}">
                      <a16:colId xmlns:a16="http://schemas.microsoft.com/office/drawing/2014/main" val="441161635"/>
                    </a:ext>
                  </a:extLst>
                </a:gridCol>
                <a:gridCol w="658368">
                  <a:extLst>
                    <a:ext uri="{9D8B030D-6E8A-4147-A177-3AD203B41FA5}">
                      <a16:colId xmlns:a16="http://schemas.microsoft.com/office/drawing/2014/main" val="1696283270"/>
                    </a:ext>
                  </a:extLst>
                </a:gridCol>
                <a:gridCol w="658368">
                  <a:extLst>
                    <a:ext uri="{9D8B030D-6E8A-4147-A177-3AD203B41FA5}">
                      <a16:colId xmlns:a16="http://schemas.microsoft.com/office/drawing/2014/main" val="3410039664"/>
                    </a:ext>
                  </a:extLst>
                </a:gridCol>
                <a:gridCol w="658368">
                  <a:extLst>
                    <a:ext uri="{9D8B030D-6E8A-4147-A177-3AD203B41FA5}">
                      <a16:colId xmlns:a16="http://schemas.microsoft.com/office/drawing/2014/main" val="1742961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8800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- 2019-09-29 08:13:45</a:t>
                      </a:r>
                      <a:r>
                        <a:rPr kumimoji="0" lang="en-US" sz="1000" b="0" i="0" u="none" strike="noStrike" kern="1200" cap="none" spc="0" normalizeH="0" baseline="0" noProof="0">
                          <a:ln>
                            <a:noFill/>
                          </a:ln>
                          <a:solidFill>
                            <a:prstClr val="black"/>
                          </a:solidFill>
                          <a:effectLst/>
                          <a:uLnTx/>
                          <a:uFillTx/>
                          <a:latin typeface="+mn-lt"/>
                          <a:ea typeface="+mn-ea"/>
                          <a:cs typeface="+mn-cs"/>
                        </a:rPr>
                        <a:t>
 @childrensphila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https://scontent.xx.fbcdn.net/v/t51.12442-15/69546942_727168984372725_5845954902798924314_n.jpg?_nc_cat=108&amp;_nc_oc=AQnOdqa3bn9suFLhhpqFTXfV22uhITkiaDvm9weHe_OW450cVAN3yEiH3cEwRLQZyWs&amp;_nc_ht=scontent.xx&amp;oh=aea4c0dcde9ac8d4158a5d6918b21060&amp;oe=5DF22FF3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07:30:34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574488016"/>
                  </a:ext>
                </a:extLst>
              </a:tr>
            </a:tbl>
          </a:graphicData>
        </a:graphic>
      </p:graphicFrame>
      <p:sp>
        <p:nvSpPr>
          <p:cNvPr id="4" name="Text Placeholder 3">
            <a:extLst>
              <a:ext uri="{FF2B5EF4-FFF2-40B4-BE49-F238E27FC236}">
                <a16:creationId xmlns:a16="http://schemas.microsoft.com/office/drawing/2014/main" id="{AF9AE2D1-1193-4068-9CC5-DBE801E7630C}"/>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0370396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8A43A-C0B5-4D54-A174-390B68D33DE4}"/>
              </a:ext>
            </a:extLst>
          </p:cNvPr>
          <p:cNvSpPr>
            <a:spLocks noGrp="1"/>
          </p:cNvSpPr>
          <p:nvPr>
            <p:ph type="title"/>
          </p:nvPr>
        </p:nvSpPr>
        <p:spPr/>
        <p:txBody>
          <a:bodyPr/>
          <a:lstStyle/>
          <a:p>
            <a:r>
              <a:rPr lang="en-US"/>
              <a:t>Instagram Stories Table  | Philadelphia Insurance - 4 of 5</a:t>
            </a:r>
          </a:p>
        </p:txBody>
      </p:sp>
      <p:graphicFrame>
        <p:nvGraphicFramePr>
          <p:cNvPr id="5" name="Table Placeholder 4">
            <a:extLst>
              <a:ext uri="{FF2B5EF4-FFF2-40B4-BE49-F238E27FC236}">
                <a16:creationId xmlns:a16="http://schemas.microsoft.com/office/drawing/2014/main" id="{061FDBD7-D7A8-494F-BA80-91B862250722}"/>
              </a:ext>
            </a:extLst>
          </p:cNvPr>
          <p:cNvGraphicFramePr>
            <a:graphicFrameLocks noGrp="1"/>
          </p:cNvGraphicFramePr>
          <p:nvPr>
            <p:ph type="tbl" sz="quarter" idx="13"/>
            <p:extLst>
              <p:ext uri="{D42A27DB-BD31-4B8C-83A1-F6EECF244321}">
                <p14:modId xmlns:p14="http://schemas.microsoft.com/office/powerpoint/2010/main" val="2649879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94414590"/>
                    </a:ext>
                  </a:extLst>
                </a:gridCol>
                <a:gridCol w="1316736">
                  <a:extLst>
                    <a:ext uri="{9D8B030D-6E8A-4147-A177-3AD203B41FA5}">
                      <a16:colId xmlns:a16="http://schemas.microsoft.com/office/drawing/2014/main" val="3040230976"/>
                    </a:ext>
                  </a:extLst>
                </a:gridCol>
                <a:gridCol w="658368">
                  <a:extLst>
                    <a:ext uri="{9D8B030D-6E8A-4147-A177-3AD203B41FA5}">
                      <a16:colId xmlns:a16="http://schemas.microsoft.com/office/drawing/2014/main" val="3623739489"/>
                    </a:ext>
                  </a:extLst>
                </a:gridCol>
                <a:gridCol w="658368">
                  <a:extLst>
                    <a:ext uri="{9D8B030D-6E8A-4147-A177-3AD203B41FA5}">
                      <a16:colId xmlns:a16="http://schemas.microsoft.com/office/drawing/2014/main" val="2592356736"/>
                    </a:ext>
                  </a:extLst>
                </a:gridCol>
                <a:gridCol w="658368">
                  <a:extLst>
                    <a:ext uri="{9D8B030D-6E8A-4147-A177-3AD203B41FA5}">
                      <a16:colId xmlns:a16="http://schemas.microsoft.com/office/drawing/2014/main" val="863348340"/>
                    </a:ext>
                  </a:extLst>
                </a:gridCol>
                <a:gridCol w="658368">
                  <a:extLst>
                    <a:ext uri="{9D8B030D-6E8A-4147-A177-3AD203B41FA5}">
                      <a16:colId xmlns:a16="http://schemas.microsoft.com/office/drawing/2014/main" val="177468432"/>
                    </a:ext>
                  </a:extLst>
                </a:gridCol>
                <a:gridCol w="658368">
                  <a:extLst>
                    <a:ext uri="{9D8B030D-6E8A-4147-A177-3AD203B41FA5}">
                      <a16:colId xmlns:a16="http://schemas.microsoft.com/office/drawing/2014/main" val="2013602618"/>
                    </a:ext>
                  </a:extLst>
                </a:gridCol>
                <a:gridCol w="658368">
                  <a:extLst>
                    <a:ext uri="{9D8B030D-6E8A-4147-A177-3AD203B41FA5}">
                      <a16:colId xmlns:a16="http://schemas.microsoft.com/office/drawing/2014/main" val="754220309"/>
                    </a:ext>
                  </a:extLst>
                </a:gridCol>
                <a:gridCol w="658368">
                  <a:extLst>
                    <a:ext uri="{9D8B030D-6E8A-4147-A177-3AD203B41FA5}">
                      <a16:colId xmlns:a16="http://schemas.microsoft.com/office/drawing/2014/main" val="46784932"/>
                    </a:ext>
                  </a:extLst>
                </a:gridCol>
                <a:gridCol w="658368">
                  <a:extLst>
                    <a:ext uri="{9D8B030D-6E8A-4147-A177-3AD203B41FA5}">
                      <a16:colId xmlns:a16="http://schemas.microsoft.com/office/drawing/2014/main" val="141262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92980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- 2019-09-29 07:44:17</a:t>
                      </a:r>
                      <a:r>
                        <a:rPr kumimoji="0" lang="en-US" sz="1000" b="0" i="0" u="none" strike="noStrike" kern="1200" cap="none" spc="0" normalizeH="0" baseline="0" noProof="0">
                          <a:ln>
                            <a:noFill/>
                          </a:ln>
                          <a:solidFill>
                            <a:prstClr val="black"/>
                          </a:solidFill>
                          <a:effectLst/>
                          <a:uLnTx/>
                          <a:uFillTx/>
                          <a:latin typeface="+mn-lt"/>
                          <a:ea typeface="+mn-ea"/>
                          <a:cs typeface="+mn-cs"/>
                        </a:rPr>
                        <a:t>
 @childrensphila 
Signing Wall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https://scontent.xx.fbcdn.net/v/t51.12442-15/70301294_2319352601713495_5321323370386446859_n.jpg?_nc_cat=105&amp;_nc_oc=AQmbXhRKNZfGOqrQ6oxkuMTvols1MezX9BeGonr8eMKzkR6ulueYFGR1sVGnaJrtFD4&amp;_nc_ht=scontent.xx&amp;oh=e7eeceae09fc0a7c1fd2295452e90e3a&amp;oe=5E33B3C5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07:30:34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920529925"/>
                  </a:ext>
                </a:extLst>
              </a:tr>
            </a:tbl>
          </a:graphicData>
        </a:graphic>
      </p:graphicFrame>
      <p:sp>
        <p:nvSpPr>
          <p:cNvPr id="4" name="Text Placeholder 3">
            <a:extLst>
              <a:ext uri="{FF2B5EF4-FFF2-40B4-BE49-F238E27FC236}">
                <a16:creationId xmlns:a16="http://schemas.microsoft.com/office/drawing/2014/main" id="{BF2FD624-F1EA-40D5-A355-CA943D6B705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76543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4AC26-E7BD-49E4-AB61-A412DE9D4943}"/>
              </a:ext>
            </a:extLst>
          </p:cNvPr>
          <p:cNvSpPr>
            <a:spLocks noGrp="1"/>
          </p:cNvSpPr>
          <p:nvPr>
            <p:ph type="title"/>
          </p:nvPr>
        </p:nvSpPr>
        <p:spPr/>
        <p:txBody>
          <a:bodyPr/>
          <a:lstStyle/>
          <a:p>
            <a:r>
              <a:rPr lang="en-US"/>
              <a:t>Instagram Stories Table  | Philadelphia Insurance - 5 of 5</a:t>
            </a:r>
          </a:p>
        </p:txBody>
      </p:sp>
      <p:graphicFrame>
        <p:nvGraphicFramePr>
          <p:cNvPr id="5" name="Table Placeholder 4">
            <a:extLst>
              <a:ext uri="{FF2B5EF4-FFF2-40B4-BE49-F238E27FC236}">
                <a16:creationId xmlns:a16="http://schemas.microsoft.com/office/drawing/2014/main" id="{6471B0AB-45E7-41CA-99C6-09AA90F39B10}"/>
              </a:ext>
            </a:extLst>
          </p:cNvPr>
          <p:cNvGraphicFramePr>
            <a:graphicFrameLocks noGrp="1"/>
          </p:cNvGraphicFramePr>
          <p:nvPr>
            <p:ph type="tbl" sz="quarter" idx="13"/>
            <p:extLst>
              <p:ext uri="{D42A27DB-BD31-4B8C-83A1-F6EECF244321}">
                <p14:modId xmlns:p14="http://schemas.microsoft.com/office/powerpoint/2010/main" val="1277905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97211051"/>
                    </a:ext>
                  </a:extLst>
                </a:gridCol>
                <a:gridCol w="1316736">
                  <a:extLst>
                    <a:ext uri="{9D8B030D-6E8A-4147-A177-3AD203B41FA5}">
                      <a16:colId xmlns:a16="http://schemas.microsoft.com/office/drawing/2014/main" val="3823075401"/>
                    </a:ext>
                  </a:extLst>
                </a:gridCol>
                <a:gridCol w="658368">
                  <a:extLst>
                    <a:ext uri="{9D8B030D-6E8A-4147-A177-3AD203B41FA5}">
                      <a16:colId xmlns:a16="http://schemas.microsoft.com/office/drawing/2014/main" val="790542230"/>
                    </a:ext>
                  </a:extLst>
                </a:gridCol>
                <a:gridCol w="658368">
                  <a:extLst>
                    <a:ext uri="{9D8B030D-6E8A-4147-A177-3AD203B41FA5}">
                      <a16:colId xmlns:a16="http://schemas.microsoft.com/office/drawing/2014/main" val="1433746842"/>
                    </a:ext>
                  </a:extLst>
                </a:gridCol>
                <a:gridCol w="658368">
                  <a:extLst>
                    <a:ext uri="{9D8B030D-6E8A-4147-A177-3AD203B41FA5}">
                      <a16:colId xmlns:a16="http://schemas.microsoft.com/office/drawing/2014/main" val="2896906214"/>
                    </a:ext>
                  </a:extLst>
                </a:gridCol>
                <a:gridCol w="658368">
                  <a:extLst>
                    <a:ext uri="{9D8B030D-6E8A-4147-A177-3AD203B41FA5}">
                      <a16:colId xmlns:a16="http://schemas.microsoft.com/office/drawing/2014/main" val="2225640005"/>
                    </a:ext>
                  </a:extLst>
                </a:gridCol>
                <a:gridCol w="658368">
                  <a:extLst>
                    <a:ext uri="{9D8B030D-6E8A-4147-A177-3AD203B41FA5}">
                      <a16:colId xmlns:a16="http://schemas.microsoft.com/office/drawing/2014/main" val="2778811812"/>
                    </a:ext>
                  </a:extLst>
                </a:gridCol>
                <a:gridCol w="658368">
                  <a:extLst>
                    <a:ext uri="{9D8B030D-6E8A-4147-A177-3AD203B41FA5}">
                      <a16:colId xmlns:a16="http://schemas.microsoft.com/office/drawing/2014/main" val="3337721901"/>
                    </a:ext>
                  </a:extLst>
                </a:gridCol>
                <a:gridCol w="658368">
                  <a:extLst>
                    <a:ext uri="{9D8B030D-6E8A-4147-A177-3AD203B41FA5}">
                      <a16:colId xmlns:a16="http://schemas.microsoft.com/office/drawing/2014/main" val="1492334331"/>
                    </a:ext>
                  </a:extLst>
                </a:gridCol>
                <a:gridCol w="658368">
                  <a:extLst>
                    <a:ext uri="{9D8B030D-6E8A-4147-A177-3AD203B41FA5}">
                      <a16:colId xmlns:a16="http://schemas.microsoft.com/office/drawing/2014/main" val="3261626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57714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- 2019-09-29 07:23:04</a:t>
                      </a:r>
                      <a:r>
                        <a:rPr kumimoji="0" lang="en-US" sz="1000" b="0" i="0" u="none" strike="noStrike" kern="1200" cap="none" spc="0" normalizeH="0" baseline="0" noProof="0">
                          <a:ln>
                            <a:noFill/>
                          </a:ln>
                          <a:solidFill>
                            <a:prstClr val="black"/>
                          </a:solidFill>
                          <a:effectLst/>
                          <a:uLnTx/>
                          <a:uFillTx/>
                          <a:latin typeface="+mn-lt"/>
                          <a:ea typeface="+mn-ea"/>
                          <a:cs typeface="+mn-cs"/>
                        </a:rPr>
                        <a:t>
 We’re  ready for the @childrensphila #ParkwayRun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https://scontent.xx.fbcdn.net/v/t51.12442-15/70780277_1161946433998205_3995104835562512158_n.jpg?_nc_cat=110&amp;_nc_oc=AQlftj6TD5jWetFPj5jSQjYKtmVvfxKas7Sg3gJyQIpRntl8eb9dzUUf38eLT7TQSvg&amp;_nc_ht=scontent.xx&amp;oh=660a4ab719f44fe2045822cfb2079d51&amp;oe=5DF67634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07:00:20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604220159"/>
                  </a:ext>
                </a:extLst>
              </a:tr>
            </a:tbl>
          </a:graphicData>
        </a:graphic>
      </p:graphicFrame>
      <p:sp>
        <p:nvSpPr>
          <p:cNvPr id="4" name="Text Placeholder 3">
            <a:extLst>
              <a:ext uri="{FF2B5EF4-FFF2-40B4-BE49-F238E27FC236}">
                <a16:creationId xmlns:a16="http://schemas.microsoft.com/office/drawing/2014/main" id="{CBC83F8B-919E-4CE5-8935-2EBAF124EEA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5090255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1654</Words>
  <Application>Microsoft Office PowerPoint</Application>
  <PresentationFormat>On-screen Show (4:3)</PresentationFormat>
  <Paragraphs>562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5</vt:lpstr>
      <vt:lpstr>LinkedIn Updates Table | Philadelphia Insurance - 2 of 5</vt:lpstr>
      <vt:lpstr>LinkedIn Updates Table | Philadelphia Insurance - 3 of 5</vt:lpstr>
      <vt:lpstr>LinkedIn Updates Table | Philadelphia Insurance - 4 of 5</vt:lpstr>
      <vt:lpstr>LinkedIn Updates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5</vt:lpstr>
      <vt:lpstr>Instagram Stories Table  | Philadelphia Insurance - 2 of 5</vt:lpstr>
      <vt:lpstr>Instagram Stories Table  | Philadelphia Insurance - 3 of 5</vt:lpstr>
      <vt:lpstr>Instagram Stories Table  | Philadelphia Insurance - 4 of 5</vt:lpstr>
      <vt:lpstr>Instagram Stories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2019-10-09T14:45:42Z</dcterms:created>
  <dcterms:modified xsi:type="dcterms:W3CDTF">2019-10-09T14:46:28Z</dcterms:modified>
</cp:coreProperties>
</file>