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70" r:id="rId15"/>
    <p:sldId id="271" r:id="rId16"/>
    <p:sldId id="272" r:id="rId17"/>
    <p:sldId id="273" r:id="rId18"/>
    <p:sldId id="274" r:id="rId19"/>
    <p:sldId id="276" r:id="rId20"/>
    <p:sldId id="277" r:id="rId21"/>
    <p:sldId id="278" r:id="rId22"/>
    <p:sldId id="279" r:id="rId23"/>
    <p:sldId id="280" r:id="rId24"/>
    <p:sldId id="281" r:id="rId25"/>
    <p:sldId id="282" r:id="rId26"/>
    <p:sldId id="283" r:id="rId27"/>
    <p:sldId id="285" r:id="rId28"/>
    <p:sldId id="286" r:id="rId29"/>
    <p:sldId id="287" r:id="rId30"/>
    <p:sldId id="288" r:id="rId31"/>
    <p:sldId id="289" r:id="rId32"/>
    <p:sldId id="290" r:id="rId33"/>
    <p:sldId id="292" r:id="rId34"/>
    <p:sldId id="293" r:id="rId35"/>
    <p:sldId id="294" r:id="rId36"/>
    <p:sldId id="295" r:id="rId37"/>
    <p:sldId id="296" r:id="rId38"/>
  </p:sldIdLst>
  <p:sldSz cx="9144000" cy="6858000" type="screen4x3"/>
  <p:notesSz cx="6858000" cy="9144000"/>
  <p:embeddedFontLst>
    <p:embeddedFont>
      <p:font typeface="Calibri" panose="020F0502020204030204" pitchFamily="34" charset="0"/>
      <p:regular r:id="rId39"/>
      <p:bold r:id="rId40"/>
      <p:italic r:id="rId41"/>
      <p:boldItalic r:id="rId42"/>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81" d="100"/>
          <a:sy n="81" d="100"/>
        </p:scale>
        <p:origin x="108" y="96"/>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font" Target="fonts/font1.fntdata"/><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font" Target="fonts/font4.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font" Target="fonts/font3.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font" Target="fonts/font2.fntdata"/><Relationship Id="rId45"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presProps" Target="pres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facebook</c:v>
                </c:pt>
              </c:strCache>
            </c:strRef>
          </c:tx>
          <c:spPr>
            <a:solidFill>
              <a:schemeClr val="accent1"/>
            </a:solidFill>
            <a:ln>
              <a:noFill/>
            </a:ln>
            <a:effectLst/>
          </c:spPr>
          <c:invertIfNegative val="0"/>
          <c:cat>
            <c:numRef>
              <c:f>Sheet1!$A$2</c:f>
              <c:numCache>
                <c:formatCode>m/d/yyyy</c:formatCode>
                <c:ptCount val="1"/>
                <c:pt idx="0">
                  <c:v>43709</c:v>
                </c:pt>
              </c:numCache>
            </c:numRef>
          </c:cat>
          <c:val>
            <c:numRef>
              <c:f>Sheet1!$B$2</c:f>
              <c:numCache>
                <c:formatCode>General</c:formatCode>
                <c:ptCount val="1"/>
                <c:pt idx="0">
                  <c:v>4179</c:v>
                </c:pt>
              </c:numCache>
            </c:numRef>
          </c:val>
          <c:extLst>
            <c:ext xmlns:c16="http://schemas.microsoft.com/office/drawing/2014/chart" uri="{C3380CC4-5D6E-409C-BE32-E72D297353CC}">
              <c16:uniqueId val="{00000000-6233-4BED-9C3A-4432B4322590}"/>
            </c:ext>
          </c:extLst>
        </c:ser>
        <c:ser>
          <c:idx val="1"/>
          <c:order val="1"/>
          <c:tx>
            <c:strRef>
              <c:f>Sheet1!$C$1</c:f>
              <c:strCache>
                <c:ptCount val="1"/>
                <c:pt idx="0">
                  <c:v>instagram</c:v>
                </c:pt>
              </c:strCache>
            </c:strRef>
          </c:tx>
          <c:spPr>
            <a:solidFill>
              <a:schemeClr val="accent2"/>
            </a:solidFill>
            <a:ln>
              <a:noFill/>
            </a:ln>
            <a:effectLst/>
          </c:spPr>
          <c:invertIfNegative val="0"/>
          <c:cat>
            <c:numRef>
              <c:f>Sheet1!$A$2</c:f>
              <c:numCache>
                <c:formatCode>m/d/yyyy</c:formatCode>
                <c:ptCount val="1"/>
                <c:pt idx="0">
                  <c:v>43709</c:v>
                </c:pt>
              </c:numCache>
            </c:numRef>
          </c:cat>
          <c:val>
            <c:numRef>
              <c:f>Sheet1!$C$2</c:f>
              <c:numCache>
                <c:formatCode>General</c:formatCode>
                <c:ptCount val="1"/>
                <c:pt idx="0">
                  <c:v>1465</c:v>
                </c:pt>
              </c:numCache>
            </c:numRef>
          </c:val>
          <c:extLst>
            <c:ext xmlns:c16="http://schemas.microsoft.com/office/drawing/2014/chart" uri="{C3380CC4-5D6E-409C-BE32-E72D297353CC}">
              <c16:uniqueId val="{00000001-6233-4BED-9C3A-4432B4322590}"/>
            </c:ext>
          </c:extLst>
        </c:ser>
        <c:ser>
          <c:idx val="2"/>
          <c:order val="2"/>
          <c:tx>
            <c:strRef>
              <c:f>Sheet1!$D$1</c:f>
              <c:strCache>
                <c:ptCount val="1"/>
                <c:pt idx="0">
                  <c:v>linkedIn</c:v>
                </c:pt>
              </c:strCache>
            </c:strRef>
          </c:tx>
          <c:spPr>
            <a:solidFill>
              <a:schemeClr val="accent3"/>
            </a:solidFill>
            <a:ln>
              <a:noFill/>
            </a:ln>
            <a:effectLst/>
          </c:spPr>
          <c:invertIfNegative val="0"/>
          <c:cat>
            <c:numRef>
              <c:f>Sheet1!$A$2</c:f>
              <c:numCache>
                <c:formatCode>m/d/yyyy</c:formatCode>
                <c:ptCount val="1"/>
                <c:pt idx="0">
                  <c:v>43709</c:v>
                </c:pt>
              </c:numCache>
            </c:numRef>
          </c:cat>
          <c:val>
            <c:numRef>
              <c:f>Sheet1!$D$2</c:f>
              <c:numCache>
                <c:formatCode>General</c:formatCode>
                <c:ptCount val="1"/>
                <c:pt idx="0">
                  <c:v>21109</c:v>
                </c:pt>
              </c:numCache>
            </c:numRef>
          </c:val>
          <c:extLst>
            <c:ext xmlns:c16="http://schemas.microsoft.com/office/drawing/2014/chart" uri="{C3380CC4-5D6E-409C-BE32-E72D297353CC}">
              <c16:uniqueId val="{00000002-6233-4BED-9C3A-4432B4322590}"/>
            </c:ext>
          </c:extLst>
        </c:ser>
        <c:ser>
          <c:idx val="3"/>
          <c:order val="3"/>
          <c:tx>
            <c:strRef>
              <c:f>Sheet1!$E$1</c:f>
              <c:strCache>
                <c:ptCount val="1"/>
                <c:pt idx="0">
                  <c:v>twitter</c:v>
                </c:pt>
              </c:strCache>
            </c:strRef>
          </c:tx>
          <c:spPr>
            <a:solidFill>
              <a:schemeClr val="accent4"/>
            </a:solidFill>
            <a:ln>
              <a:noFill/>
            </a:ln>
            <a:effectLst/>
          </c:spPr>
          <c:invertIfNegative val="0"/>
          <c:cat>
            <c:numRef>
              <c:f>Sheet1!$A$2</c:f>
              <c:numCache>
                <c:formatCode>m/d/yyyy</c:formatCode>
                <c:ptCount val="1"/>
                <c:pt idx="0">
                  <c:v>43709</c:v>
                </c:pt>
              </c:numCache>
            </c:numRef>
          </c:cat>
          <c:val>
            <c:numRef>
              <c:f>Sheet1!$E$2</c:f>
              <c:numCache>
                <c:formatCode>General</c:formatCode>
                <c:ptCount val="1"/>
                <c:pt idx="0">
                  <c:v>3412</c:v>
                </c:pt>
              </c:numCache>
            </c:numRef>
          </c:val>
          <c:extLst>
            <c:ext xmlns:c16="http://schemas.microsoft.com/office/drawing/2014/chart" uri="{C3380CC4-5D6E-409C-BE32-E72D297353CC}">
              <c16:uniqueId val="{00000003-6233-4BED-9C3A-4432B4322590}"/>
            </c:ext>
          </c:extLst>
        </c:ser>
        <c:dLbls>
          <c:showLegendKey val="0"/>
          <c:showVal val="0"/>
          <c:showCatName val="0"/>
          <c:showSerName val="0"/>
          <c:showPercent val="0"/>
          <c:showBubbleSize val="0"/>
        </c:dLbls>
        <c:gapWidth val="219"/>
        <c:overlap val="-27"/>
        <c:axId val="187266496"/>
        <c:axId val="187265840"/>
      </c:barChart>
      <c:dateAx>
        <c:axId val="18726649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87265840"/>
        <c:crosses val="autoZero"/>
        <c:auto val="1"/>
        <c:lblOffset val="100"/>
        <c:baseTimeUnit val="days"/>
      </c:dateAx>
      <c:valAx>
        <c:axId val="1872658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872664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numRef>
              <c:f>Sheet1!$A$2:$A$13</c:f>
              <c:numCache>
                <c:formatCode>m/d/yyyy</c:formatCode>
                <c:ptCount val="12"/>
                <c:pt idx="0">
                  <c:v>43466</c:v>
                </c:pt>
                <c:pt idx="1">
                  <c:v>43497</c:v>
                </c:pt>
                <c:pt idx="2">
                  <c:v>43525</c:v>
                </c:pt>
                <c:pt idx="3">
                  <c:v>43556</c:v>
                </c:pt>
                <c:pt idx="4">
                  <c:v>43586</c:v>
                </c:pt>
                <c:pt idx="5">
                  <c:v>43617</c:v>
                </c:pt>
                <c:pt idx="6">
                  <c:v>43647</c:v>
                </c:pt>
                <c:pt idx="7">
                  <c:v>43678</c:v>
                </c:pt>
                <c:pt idx="8">
                  <c:v>43709</c:v>
                </c:pt>
                <c:pt idx="9">
                  <c:v>43739</c:v>
                </c:pt>
                <c:pt idx="10">
                  <c:v>43770</c:v>
                </c:pt>
                <c:pt idx="11">
                  <c:v>43800</c:v>
                </c:pt>
              </c:numCache>
            </c:numRef>
          </c:cat>
          <c:val>
            <c:numRef>
              <c:f>Sheet1!$B$2:$B$13</c:f>
              <c:numCache>
                <c:formatCode>General</c:formatCode>
                <c:ptCount val="12"/>
                <c:pt idx="0">
                  <c:v>39</c:v>
                </c:pt>
                <c:pt idx="1">
                  <c:v>34</c:v>
                </c:pt>
                <c:pt idx="2">
                  <c:v>59</c:v>
                </c:pt>
                <c:pt idx="3">
                  <c:v>34</c:v>
                </c:pt>
                <c:pt idx="4">
                  <c:v>21</c:v>
                </c:pt>
                <c:pt idx="5">
                  <c:v>30</c:v>
                </c:pt>
                <c:pt idx="6">
                  <c:v>53</c:v>
                </c:pt>
                <c:pt idx="7">
                  <c:v>23</c:v>
                </c:pt>
                <c:pt idx="8">
                  <c:v>16</c:v>
                </c:pt>
                <c:pt idx="9">
                  <c:v>4</c:v>
                </c:pt>
              </c:numCache>
            </c:numRef>
          </c:val>
          <c:extLst>
            <c:ext xmlns:c16="http://schemas.microsoft.com/office/drawing/2014/chart" uri="{C3380CC4-5D6E-409C-BE32-E72D297353CC}">
              <c16:uniqueId val="{00000000-1D50-4A9B-8065-E26032A708D7}"/>
            </c:ext>
          </c:extLst>
        </c:ser>
        <c:dLbls>
          <c:showLegendKey val="0"/>
          <c:showVal val="0"/>
          <c:showCatName val="0"/>
          <c:showSerName val="0"/>
          <c:showPercent val="0"/>
          <c:showBubbleSize val="0"/>
        </c:dLbls>
        <c:gapWidth val="219"/>
        <c:overlap val="-27"/>
        <c:axId val="303368480"/>
        <c:axId val="303372744"/>
      </c:barChart>
      <c:dateAx>
        <c:axId val="30336848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3372744"/>
        <c:crosses val="autoZero"/>
        <c:auto val="1"/>
        <c:lblOffset val="100"/>
        <c:baseTimeUnit val="months"/>
      </c:dateAx>
      <c:valAx>
        <c:axId val="3033727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33684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numRef>
              <c:f>Sheet1!$A$2:$A$13</c:f>
              <c:numCache>
                <c:formatCode>m/d/yyyy</c:formatCode>
                <c:ptCount val="12"/>
                <c:pt idx="0">
                  <c:v>43466</c:v>
                </c:pt>
                <c:pt idx="1">
                  <c:v>43497</c:v>
                </c:pt>
                <c:pt idx="2">
                  <c:v>43525</c:v>
                </c:pt>
                <c:pt idx="3">
                  <c:v>43556</c:v>
                </c:pt>
                <c:pt idx="4">
                  <c:v>43586</c:v>
                </c:pt>
                <c:pt idx="5">
                  <c:v>43617</c:v>
                </c:pt>
                <c:pt idx="6">
                  <c:v>43647</c:v>
                </c:pt>
                <c:pt idx="7">
                  <c:v>43678</c:v>
                </c:pt>
                <c:pt idx="8">
                  <c:v>43709</c:v>
                </c:pt>
                <c:pt idx="9">
                  <c:v>43739</c:v>
                </c:pt>
                <c:pt idx="10">
                  <c:v>43770</c:v>
                </c:pt>
                <c:pt idx="11">
                  <c:v>43800</c:v>
                </c:pt>
              </c:numCache>
            </c:numRef>
          </c:cat>
          <c:val>
            <c:numRef>
              <c:f>Sheet1!$B$2:$B$13</c:f>
              <c:numCache>
                <c:formatCode>General</c:formatCode>
                <c:ptCount val="12"/>
                <c:pt idx="0">
                  <c:v>35</c:v>
                </c:pt>
                <c:pt idx="1">
                  <c:v>25</c:v>
                </c:pt>
                <c:pt idx="2">
                  <c:v>39</c:v>
                </c:pt>
                <c:pt idx="3">
                  <c:v>36</c:v>
                </c:pt>
                <c:pt idx="4">
                  <c:v>23</c:v>
                </c:pt>
                <c:pt idx="5">
                  <c:v>23</c:v>
                </c:pt>
                <c:pt idx="6">
                  <c:v>26</c:v>
                </c:pt>
                <c:pt idx="7">
                  <c:v>27</c:v>
                </c:pt>
                <c:pt idx="8">
                  <c:v>29</c:v>
                </c:pt>
                <c:pt idx="9">
                  <c:v>19</c:v>
                </c:pt>
                <c:pt idx="10">
                  <c:v>0</c:v>
                </c:pt>
                <c:pt idx="11">
                  <c:v>0</c:v>
                </c:pt>
              </c:numCache>
            </c:numRef>
          </c:val>
          <c:extLst>
            <c:ext xmlns:c16="http://schemas.microsoft.com/office/drawing/2014/chart" uri="{C3380CC4-5D6E-409C-BE32-E72D297353CC}">
              <c16:uniqueId val="{00000000-BE11-4833-BA15-723EF3747E36}"/>
            </c:ext>
          </c:extLst>
        </c:ser>
        <c:dLbls>
          <c:showLegendKey val="0"/>
          <c:showVal val="0"/>
          <c:showCatName val="0"/>
          <c:showSerName val="0"/>
          <c:showPercent val="0"/>
          <c:showBubbleSize val="0"/>
        </c:dLbls>
        <c:gapWidth val="219"/>
        <c:overlap val="-27"/>
        <c:axId val="260035752"/>
        <c:axId val="299415624"/>
      </c:barChart>
      <c:dateAx>
        <c:axId val="26003575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9415624"/>
        <c:crosses val="autoZero"/>
        <c:auto val="1"/>
        <c:lblOffset val="100"/>
        <c:baseTimeUnit val="months"/>
      </c:dateAx>
      <c:valAx>
        <c:axId val="2994156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00357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numRef>
              <c:f>Sheet1!$A$2:$A$13</c:f>
              <c:numCache>
                <c:formatCode>m/d/yyyy</c:formatCode>
                <c:ptCount val="12"/>
                <c:pt idx="0">
                  <c:v>43466</c:v>
                </c:pt>
                <c:pt idx="1">
                  <c:v>43497</c:v>
                </c:pt>
                <c:pt idx="2">
                  <c:v>43525</c:v>
                </c:pt>
                <c:pt idx="3">
                  <c:v>43556</c:v>
                </c:pt>
                <c:pt idx="4">
                  <c:v>43586</c:v>
                </c:pt>
                <c:pt idx="5">
                  <c:v>43617</c:v>
                </c:pt>
                <c:pt idx="6">
                  <c:v>43647</c:v>
                </c:pt>
                <c:pt idx="7">
                  <c:v>43678</c:v>
                </c:pt>
                <c:pt idx="8">
                  <c:v>43709</c:v>
                </c:pt>
                <c:pt idx="9">
                  <c:v>43739</c:v>
                </c:pt>
                <c:pt idx="10">
                  <c:v>43770</c:v>
                </c:pt>
                <c:pt idx="11">
                  <c:v>43800</c:v>
                </c:pt>
              </c:numCache>
            </c:numRef>
          </c:cat>
          <c:val>
            <c:numRef>
              <c:f>Sheet1!$B$2:$B$13</c:f>
              <c:numCache>
                <c:formatCode>General</c:formatCode>
                <c:ptCount val="12"/>
                <c:pt idx="0">
                  <c:v>366879</c:v>
                </c:pt>
                <c:pt idx="1">
                  <c:v>528870</c:v>
                </c:pt>
                <c:pt idx="2">
                  <c:v>326784</c:v>
                </c:pt>
                <c:pt idx="3">
                  <c:v>544087</c:v>
                </c:pt>
                <c:pt idx="4">
                  <c:v>604210</c:v>
                </c:pt>
                <c:pt idx="5">
                  <c:v>487757</c:v>
                </c:pt>
                <c:pt idx="6">
                  <c:v>426913</c:v>
                </c:pt>
                <c:pt idx="7">
                  <c:v>468674</c:v>
                </c:pt>
                <c:pt idx="8">
                  <c:v>549559</c:v>
                </c:pt>
                <c:pt idx="9">
                  <c:v>98474</c:v>
                </c:pt>
              </c:numCache>
            </c:numRef>
          </c:val>
          <c:extLst>
            <c:ext xmlns:c16="http://schemas.microsoft.com/office/drawing/2014/chart" uri="{C3380CC4-5D6E-409C-BE32-E72D297353CC}">
              <c16:uniqueId val="{00000000-B4F8-4481-9E9F-E27FD7C9ED90}"/>
            </c:ext>
          </c:extLst>
        </c:ser>
        <c:dLbls>
          <c:showLegendKey val="0"/>
          <c:showVal val="0"/>
          <c:showCatName val="0"/>
          <c:showSerName val="0"/>
          <c:showPercent val="0"/>
          <c:showBubbleSize val="0"/>
        </c:dLbls>
        <c:gapWidth val="219"/>
        <c:overlap val="-27"/>
        <c:axId val="306045672"/>
        <c:axId val="306046000"/>
      </c:barChart>
      <c:dateAx>
        <c:axId val="30604567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6046000"/>
        <c:crosses val="autoZero"/>
        <c:auto val="1"/>
        <c:lblOffset val="100"/>
        <c:baseTimeUnit val="months"/>
      </c:dateAx>
      <c:valAx>
        <c:axId val="3060460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60456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Male</c:v>
                </c:pt>
              </c:strCache>
            </c:strRef>
          </c:tx>
          <c:spPr>
            <a:solidFill>
              <a:schemeClr val="accent1"/>
            </a:solidFill>
            <a:ln>
              <a:noFill/>
            </a:ln>
            <a:effectLst/>
          </c:spPr>
          <c:invertIfNegative val="0"/>
          <c:cat>
            <c:strRef>
              <c:f>Sheet1!$A$2:$A$8</c:f>
              <c:strCache>
                <c:ptCount val="7"/>
                <c:pt idx="0">
                  <c:v>18-24</c:v>
                </c:pt>
                <c:pt idx="1">
                  <c:v>25-34</c:v>
                </c:pt>
                <c:pt idx="2">
                  <c:v>35-44</c:v>
                </c:pt>
                <c:pt idx="3">
                  <c:v>45-54</c:v>
                </c:pt>
                <c:pt idx="4">
                  <c:v>55-64</c:v>
                </c:pt>
                <c:pt idx="5">
                  <c:v>65+</c:v>
                </c:pt>
                <c:pt idx="6">
                  <c:v>13-17</c:v>
                </c:pt>
              </c:strCache>
            </c:strRef>
          </c:cat>
          <c:val>
            <c:numRef>
              <c:f>Sheet1!$B$2:$B$8</c:f>
              <c:numCache>
                <c:formatCode>General</c:formatCode>
                <c:ptCount val="7"/>
                <c:pt idx="0">
                  <c:v>49</c:v>
                </c:pt>
                <c:pt idx="1">
                  <c:v>326</c:v>
                </c:pt>
                <c:pt idx="2">
                  <c:v>411</c:v>
                </c:pt>
                <c:pt idx="3">
                  <c:v>362</c:v>
                </c:pt>
                <c:pt idx="4">
                  <c:v>320</c:v>
                </c:pt>
                <c:pt idx="5">
                  <c:v>208</c:v>
                </c:pt>
                <c:pt idx="6">
                  <c:v>0</c:v>
                </c:pt>
              </c:numCache>
            </c:numRef>
          </c:val>
          <c:extLst>
            <c:ext xmlns:c16="http://schemas.microsoft.com/office/drawing/2014/chart" uri="{C3380CC4-5D6E-409C-BE32-E72D297353CC}">
              <c16:uniqueId val="{00000000-99CF-424C-BEBD-6B53E1973D18}"/>
            </c:ext>
          </c:extLst>
        </c:ser>
        <c:ser>
          <c:idx val="1"/>
          <c:order val="1"/>
          <c:tx>
            <c:strRef>
              <c:f>Sheet1!$C$1</c:f>
              <c:strCache>
                <c:ptCount val="1"/>
                <c:pt idx="0">
                  <c:v>Female</c:v>
                </c:pt>
              </c:strCache>
            </c:strRef>
          </c:tx>
          <c:spPr>
            <a:solidFill>
              <a:schemeClr val="accent2"/>
            </a:solidFill>
            <a:ln>
              <a:noFill/>
            </a:ln>
            <a:effectLst/>
          </c:spPr>
          <c:invertIfNegative val="0"/>
          <c:cat>
            <c:strRef>
              <c:f>Sheet1!$A$2:$A$8</c:f>
              <c:strCache>
                <c:ptCount val="7"/>
                <c:pt idx="0">
                  <c:v>18-24</c:v>
                </c:pt>
                <c:pt idx="1">
                  <c:v>25-34</c:v>
                </c:pt>
                <c:pt idx="2">
                  <c:v>35-44</c:v>
                </c:pt>
                <c:pt idx="3">
                  <c:v>45-54</c:v>
                </c:pt>
                <c:pt idx="4">
                  <c:v>55-64</c:v>
                </c:pt>
                <c:pt idx="5">
                  <c:v>65+</c:v>
                </c:pt>
                <c:pt idx="6">
                  <c:v>13-17</c:v>
                </c:pt>
              </c:strCache>
            </c:strRef>
          </c:cat>
          <c:val>
            <c:numRef>
              <c:f>Sheet1!$C$2:$C$8</c:f>
              <c:numCache>
                <c:formatCode>General</c:formatCode>
                <c:ptCount val="7"/>
                <c:pt idx="0">
                  <c:v>52</c:v>
                </c:pt>
                <c:pt idx="1">
                  <c:v>405</c:v>
                </c:pt>
                <c:pt idx="2">
                  <c:v>568</c:v>
                </c:pt>
                <c:pt idx="3">
                  <c:v>630</c:v>
                </c:pt>
                <c:pt idx="4">
                  <c:v>532</c:v>
                </c:pt>
                <c:pt idx="5">
                  <c:v>256</c:v>
                </c:pt>
                <c:pt idx="6">
                  <c:v>1</c:v>
                </c:pt>
              </c:numCache>
            </c:numRef>
          </c:val>
          <c:extLst>
            <c:ext xmlns:c16="http://schemas.microsoft.com/office/drawing/2014/chart" uri="{C3380CC4-5D6E-409C-BE32-E72D297353CC}">
              <c16:uniqueId val="{00000001-99CF-424C-BEBD-6B53E1973D18}"/>
            </c:ext>
          </c:extLst>
        </c:ser>
        <c:dLbls>
          <c:showLegendKey val="0"/>
          <c:showVal val="0"/>
          <c:showCatName val="0"/>
          <c:showSerName val="0"/>
          <c:showPercent val="0"/>
          <c:showBubbleSize val="0"/>
        </c:dLbls>
        <c:gapWidth val="219"/>
        <c:overlap val="-27"/>
        <c:axId val="310707344"/>
        <c:axId val="310707672"/>
      </c:barChart>
      <c:catAx>
        <c:axId val="3107073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0707672"/>
        <c:crosses val="autoZero"/>
        <c:auto val="1"/>
        <c:lblAlgn val="ctr"/>
        <c:lblOffset val="100"/>
        <c:noMultiLvlLbl val="0"/>
      </c:catAx>
      <c:valAx>
        <c:axId val="3107076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07073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 Insurance Co.</c:v>
                </c:pt>
              </c:strCache>
            </c:strRef>
          </c:tx>
          <c:spPr>
            <a:solidFill>
              <a:schemeClr val="accent1"/>
            </a:solidFill>
            <a:ln>
              <a:noFill/>
            </a:ln>
            <a:effectLst/>
          </c:spPr>
          <c:invertIfNegative val="0"/>
          <c:cat>
            <c:numRef>
              <c:f>Sheet1!$A$2:$A$13</c:f>
              <c:numCache>
                <c:formatCode>m/d/yyyy</c:formatCode>
                <c:ptCount val="12"/>
                <c:pt idx="0">
                  <c:v>43466</c:v>
                </c:pt>
                <c:pt idx="1">
                  <c:v>43497</c:v>
                </c:pt>
                <c:pt idx="2">
                  <c:v>43525</c:v>
                </c:pt>
                <c:pt idx="3">
                  <c:v>43556</c:v>
                </c:pt>
                <c:pt idx="4">
                  <c:v>43586</c:v>
                </c:pt>
                <c:pt idx="5">
                  <c:v>43617</c:v>
                </c:pt>
                <c:pt idx="6">
                  <c:v>43647</c:v>
                </c:pt>
                <c:pt idx="7">
                  <c:v>43678</c:v>
                </c:pt>
                <c:pt idx="8">
                  <c:v>43709</c:v>
                </c:pt>
                <c:pt idx="9">
                  <c:v>43739</c:v>
                </c:pt>
                <c:pt idx="10">
                  <c:v>43770</c:v>
                </c:pt>
                <c:pt idx="11">
                  <c:v>43800</c:v>
                </c:pt>
              </c:numCache>
            </c:numRef>
          </c:cat>
          <c:val>
            <c:numRef>
              <c:f>Sheet1!$B$2:$B$13</c:f>
              <c:numCache>
                <c:formatCode>General</c:formatCode>
                <c:ptCount val="12"/>
                <c:pt idx="0">
                  <c:v>17</c:v>
                </c:pt>
                <c:pt idx="1">
                  <c:v>24</c:v>
                </c:pt>
                <c:pt idx="2">
                  <c:v>49</c:v>
                </c:pt>
                <c:pt idx="3">
                  <c:v>14</c:v>
                </c:pt>
                <c:pt idx="4">
                  <c:v>13</c:v>
                </c:pt>
                <c:pt idx="5">
                  <c:v>61</c:v>
                </c:pt>
                <c:pt idx="6">
                  <c:v>11</c:v>
                </c:pt>
                <c:pt idx="7">
                  <c:v>27</c:v>
                </c:pt>
                <c:pt idx="8">
                  <c:v>78</c:v>
                </c:pt>
                <c:pt idx="9">
                  <c:v>4</c:v>
                </c:pt>
              </c:numCache>
            </c:numRef>
          </c:val>
          <c:extLst>
            <c:ext xmlns:c16="http://schemas.microsoft.com/office/drawing/2014/chart" uri="{C3380CC4-5D6E-409C-BE32-E72D297353CC}">
              <c16:uniqueId val="{00000000-B96C-4462-88ED-BB6ECDCA51C6}"/>
            </c:ext>
          </c:extLst>
        </c:ser>
        <c:dLbls>
          <c:showLegendKey val="0"/>
          <c:showVal val="0"/>
          <c:showCatName val="0"/>
          <c:showSerName val="0"/>
          <c:showPercent val="0"/>
          <c:showBubbleSize val="0"/>
        </c:dLbls>
        <c:gapWidth val="219"/>
        <c:overlap val="-27"/>
        <c:axId val="299411360"/>
        <c:axId val="299412672"/>
      </c:barChart>
      <c:dateAx>
        <c:axId val="29941136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9412672"/>
        <c:crosses val="autoZero"/>
        <c:auto val="1"/>
        <c:lblOffset val="100"/>
        <c:baseTimeUnit val="months"/>
      </c:dateAx>
      <c:valAx>
        <c:axId val="2994126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94113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 Insurance Co.</c:v>
                </c:pt>
              </c:strCache>
            </c:strRef>
          </c:tx>
          <c:spPr>
            <a:solidFill>
              <a:schemeClr val="accent1"/>
            </a:solidFill>
            <a:ln>
              <a:noFill/>
            </a:ln>
            <a:effectLst/>
          </c:spPr>
          <c:invertIfNegative val="0"/>
          <c:cat>
            <c:numRef>
              <c:f>Sheet1!$A$2:$A$13</c:f>
              <c:numCache>
                <c:formatCode>m/d/yyyy</c:formatCode>
                <c:ptCount val="12"/>
                <c:pt idx="0">
                  <c:v>43466</c:v>
                </c:pt>
                <c:pt idx="1">
                  <c:v>43497</c:v>
                </c:pt>
                <c:pt idx="2">
                  <c:v>43525</c:v>
                </c:pt>
                <c:pt idx="3">
                  <c:v>43556</c:v>
                </c:pt>
                <c:pt idx="4">
                  <c:v>43586</c:v>
                </c:pt>
                <c:pt idx="5">
                  <c:v>43617</c:v>
                </c:pt>
                <c:pt idx="6">
                  <c:v>43647</c:v>
                </c:pt>
                <c:pt idx="7">
                  <c:v>43678</c:v>
                </c:pt>
                <c:pt idx="8">
                  <c:v>43709</c:v>
                </c:pt>
                <c:pt idx="9">
                  <c:v>43739</c:v>
                </c:pt>
                <c:pt idx="10">
                  <c:v>43770</c:v>
                </c:pt>
                <c:pt idx="11">
                  <c:v>43800</c:v>
                </c:pt>
              </c:numCache>
            </c:numRef>
          </c:cat>
          <c:val>
            <c:numRef>
              <c:f>Sheet1!$B$2:$B$13</c:f>
              <c:numCache>
                <c:formatCode>General</c:formatCode>
                <c:ptCount val="12"/>
                <c:pt idx="0">
                  <c:v>5</c:v>
                </c:pt>
                <c:pt idx="1">
                  <c:v>6</c:v>
                </c:pt>
                <c:pt idx="2">
                  <c:v>5</c:v>
                </c:pt>
                <c:pt idx="3">
                  <c:v>5</c:v>
                </c:pt>
                <c:pt idx="4">
                  <c:v>4</c:v>
                </c:pt>
                <c:pt idx="5">
                  <c:v>5</c:v>
                </c:pt>
                <c:pt idx="6">
                  <c:v>4</c:v>
                </c:pt>
                <c:pt idx="7">
                  <c:v>5</c:v>
                </c:pt>
                <c:pt idx="8">
                  <c:v>4</c:v>
                </c:pt>
                <c:pt idx="9">
                  <c:v>4</c:v>
                </c:pt>
                <c:pt idx="10">
                  <c:v>0</c:v>
                </c:pt>
                <c:pt idx="11">
                  <c:v>0</c:v>
                </c:pt>
              </c:numCache>
            </c:numRef>
          </c:val>
          <c:extLst>
            <c:ext xmlns:c16="http://schemas.microsoft.com/office/drawing/2014/chart" uri="{C3380CC4-5D6E-409C-BE32-E72D297353CC}">
              <c16:uniqueId val="{00000000-B566-464D-A008-75056C5FE9E4}"/>
            </c:ext>
          </c:extLst>
        </c:ser>
        <c:dLbls>
          <c:showLegendKey val="0"/>
          <c:showVal val="0"/>
          <c:showCatName val="0"/>
          <c:showSerName val="0"/>
          <c:showPercent val="0"/>
          <c:showBubbleSize val="0"/>
        </c:dLbls>
        <c:gapWidth val="219"/>
        <c:overlap val="-27"/>
        <c:axId val="310743736"/>
        <c:axId val="310741112"/>
      </c:barChart>
      <c:dateAx>
        <c:axId val="31074373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0741112"/>
        <c:crosses val="autoZero"/>
        <c:auto val="1"/>
        <c:lblOffset val="100"/>
        <c:baseTimeUnit val="months"/>
      </c:dateAx>
      <c:valAx>
        <c:axId val="3107411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07437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 Insurance Co.</c:v>
                </c:pt>
              </c:strCache>
            </c:strRef>
          </c:tx>
          <c:spPr>
            <a:solidFill>
              <a:schemeClr val="accent1"/>
            </a:solidFill>
            <a:ln>
              <a:noFill/>
            </a:ln>
            <a:effectLst/>
          </c:spPr>
          <c:invertIfNegative val="0"/>
          <c:cat>
            <c:numRef>
              <c:f>Sheet1!$A$2:$A$13</c:f>
              <c:numCache>
                <c:formatCode>m/d/yyyy</c:formatCode>
                <c:ptCount val="12"/>
                <c:pt idx="0">
                  <c:v>43466</c:v>
                </c:pt>
                <c:pt idx="1">
                  <c:v>43497</c:v>
                </c:pt>
                <c:pt idx="2">
                  <c:v>43525</c:v>
                </c:pt>
                <c:pt idx="3">
                  <c:v>43556</c:v>
                </c:pt>
                <c:pt idx="4">
                  <c:v>43586</c:v>
                </c:pt>
                <c:pt idx="5">
                  <c:v>43617</c:v>
                </c:pt>
                <c:pt idx="6">
                  <c:v>43647</c:v>
                </c:pt>
                <c:pt idx="7">
                  <c:v>43678</c:v>
                </c:pt>
                <c:pt idx="8">
                  <c:v>43709</c:v>
                </c:pt>
                <c:pt idx="9">
                  <c:v>43739</c:v>
                </c:pt>
                <c:pt idx="10">
                  <c:v>43770</c:v>
                </c:pt>
                <c:pt idx="11">
                  <c:v>43800</c:v>
                </c:pt>
              </c:numCache>
            </c:numRef>
          </c:cat>
          <c:val>
            <c:numRef>
              <c:f>Sheet1!$B$2:$B$13</c:f>
              <c:numCache>
                <c:formatCode>General</c:formatCode>
                <c:ptCount val="12"/>
                <c:pt idx="0">
                  <c:v>13</c:v>
                </c:pt>
                <c:pt idx="1">
                  <c:v>24</c:v>
                </c:pt>
                <c:pt idx="2">
                  <c:v>20</c:v>
                </c:pt>
                <c:pt idx="3">
                  <c:v>19</c:v>
                </c:pt>
                <c:pt idx="4">
                  <c:v>17</c:v>
                </c:pt>
                <c:pt idx="5">
                  <c:v>15</c:v>
                </c:pt>
                <c:pt idx="6">
                  <c:v>19</c:v>
                </c:pt>
                <c:pt idx="7">
                  <c:v>15</c:v>
                </c:pt>
                <c:pt idx="8">
                  <c:v>25</c:v>
                </c:pt>
                <c:pt idx="9">
                  <c:v>8</c:v>
                </c:pt>
                <c:pt idx="10">
                  <c:v>0</c:v>
                </c:pt>
                <c:pt idx="11">
                  <c:v>0</c:v>
                </c:pt>
              </c:numCache>
            </c:numRef>
          </c:val>
          <c:extLst>
            <c:ext xmlns:c16="http://schemas.microsoft.com/office/drawing/2014/chart" uri="{C3380CC4-5D6E-409C-BE32-E72D297353CC}">
              <c16:uniqueId val="{00000000-43F4-4F33-99F2-97F5A07EA433}"/>
            </c:ext>
          </c:extLst>
        </c:ser>
        <c:dLbls>
          <c:showLegendKey val="0"/>
          <c:showVal val="0"/>
          <c:showCatName val="0"/>
          <c:showSerName val="0"/>
          <c:showPercent val="0"/>
          <c:showBubbleSize val="0"/>
        </c:dLbls>
        <c:gapWidth val="219"/>
        <c:overlap val="-27"/>
        <c:axId val="310745704"/>
        <c:axId val="310747344"/>
      </c:barChart>
      <c:dateAx>
        <c:axId val="31074570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0747344"/>
        <c:crosses val="autoZero"/>
        <c:auto val="1"/>
        <c:lblOffset val="100"/>
        <c:baseTimeUnit val="months"/>
      </c:dateAx>
      <c:valAx>
        <c:axId val="3107473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07457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numRef>
              <c:f>Sheet1!$A$2:$A$13</c:f>
              <c:numCache>
                <c:formatCode>m/d/yyyy</c:formatCode>
                <c:ptCount val="12"/>
                <c:pt idx="0">
                  <c:v>43466</c:v>
                </c:pt>
                <c:pt idx="1">
                  <c:v>43497</c:v>
                </c:pt>
                <c:pt idx="2">
                  <c:v>43525</c:v>
                </c:pt>
                <c:pt idx="3">
                  <c:v>43556</c:v>
                </c:pt>
                <c:pt idx="4">
                  <c:v>43586</c:v>
                </c:pt>
                <c:pt idx="5">
                  <c:v>43617</c:v>
                </c:pt>
                <c:pt idx="6">
                  <c:v>43647</c:v>
                </c:pt>
                <c:pt idx="7">
                  <c:v>43678</c:v>
                </c:pt>
                <c:pt idx="8">
                  <c:v>43709</c:v>
                </c:pt>
                <c:pt idx="9">
                  <c:v>43739</c:v>
                </c:pt>
                <c:pt idx="10">
                  <c:v>43770</c:v>
                </c:pt>
                <c:pt idx="11">
                  <c:v>43800</c:v>
                </c:pt>
              </c:numCache>
            </c:numRef>
          </c:cat>
          <c:val>
            <c:numRef>
              <c:f>Sheet1!$B$2:$B$13</c:f>
              <c:numCache>
                <c:formatCode>General</c:formatCode>
                <c:ptCount val="12"/>
                <c:pt idx="0">
                  <c:v>724</c:v>
                </c:pt>
                <c:pt idx="1">
                  <c:v>385</c:v>
                </c:pt>
                <c:pt idx="2">
                  <c:v>446</c:v>
                </c:pt>
                <c:pt idx="3">
                  <c:v>436</c:v>
                </c:pt>
                <c:pt idx="4">
                  <c:v>440</c:v>
                </c:pt>
                <c:pt idx="5">
                  <c:v>484</c:v>
                </c:pt>
                <c:pt idx="6">
                  <c:v>615</c:v>
                </c:pt>
                <c:pt idx="7">
                  <c:v>511</c:v>
                </c:pt>
                <c:pt idx="8">
                  <c:v>512</c:v>
                </c:pt>
                <c:pt idx="9">
                  <c:v>148</c:v>
                </c:pt>
              </c:numCache>
            </c:numRef>
          </c:val>
          <c:extLst>
            <c:ext xmlns:c16="http://schemas.microsoft.com/office/drawing/2014/chart" uri="{C3380CC4-5D6E-409C-BE32-E72D297353CC}">
              <c16:uniqueId val="{00000000-7DC6-4044-9145-A2A7A3B99C33}"/>
            </c:ext>
          </c:extLst>
        </c:ser>
        <c:dLbls>
          <c:showLegendKey val="0"/>
          <c:showVal val="0"/>
          <c:showCatName val="0"/>
          <c:showSerName val="0"/>
          <c:showPercent val="0"/>
          <c:showBubbleSize val="0"/>
        </c:dLbls>
        <c:gapWidth val="219"/>
        <c:overlap val="-27"/>
        <c:axId val="382490464"/>
        <c:axId val="382497680"/>
      </c:barChart>
      <c:dateAx>
        <c:axId val="38249046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2497680"/>
        <c:crosses val="autoZero"/>
        <c:auto val="1"/>
        <c:lblOffset val="100"/>
        <c:baseTimeUnit val="months"/>
      </c:dateAx>
      <c:valAx>
        <c:axId val="3824976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24904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numRef>
              <c:f>Sheet1!$A$2:$A$13</c:f>
              <c:numCache>
                <c:formatCode>m/d/yyyy</c:formatCode>
                <c:ptCount val="12"/>
                <c:pt idx="0">
                  <c:v>43466</c:v>
                </c:pt>
                <c:pt idx="1">
                  <c:v>43497</c:v>
                </c:pt>
                <c:pt idx="2">
                  <c:v>43525</c:v>
                </c:pt>
                <c:pt idx="3">
                  <c:v>43556</c:v>
                </c:pt>
                <c:pt idx="4">
                  <c:v>43586</c:v>
                </c:pt>
                <c:pt idx="5">
                  <c:v>43617</c:v>
                </c:pt>
                <c:pt idx="6">
                  <c:v>43647</c:v>
                </c:pt>
                <c:pt idx="7">
                  <c:v>43678</c:v>
                </c:pt>
                <c:pt idx="8">
                  <c:v>43709</c:v>
                </c:pt>
                <c:pt idx="9">
                  <c:v>43739</c:v>
                </c:pt>
                <c:pt idx="10">
                  <c:v>43770</c:v>
                </c:pt>
                <c:pt idx="11">
                  <c:v>43800</c:v>
                </c:pt>
              </c:numCache>
            </c:numRef>
          </c:cat>
          <c:val>
            <c:numRef>
              <c:f>Sheet1!$B$2:$B$13</c:f>
              <c:numCache>
                <c:formatCode>General</c:formatCode>
                <c:ptCount val="12"/>
                <c:pt idx="0">
                  <c:v>85</c:v>
                </c:pt>
                <c:pt idx="1">
                  <c:v>78</c:v>
                </c:pt>
                <c:pt idx="2">
                  <c:v>80</c:v>
                </c:pt>
                <c:pt idx="3">
                  <c:v>87</c:v>
                </c:pt>
                <c:pt idx="4">
                  <c:v>45</c:v>
                </c:pt>
                <c:pt idx="5">
                  <c:v>59</c:v>
                </c:pt>
                <c:pt idx="6">
                  <c:v>71</c:v>
                </c:pt>
                <c:pt idx="7">
                  <c:v>52</c:v>
                </c:pt>
                <c:pt idx="8">
                  <c:v>72</c:v>
                </c:pt>
                <c:pt idx="9">
                  <c:v>41</c:v>
                </c:pt>
                <c:pt idx="10">
                  <c:v>0</c:v>
                </c:pt>
                <c:pt idx="11">
                  <c:v>0</c:v>
                </c:pt>
              </c:numCache>
            </c:numRef>
          </c:val>
          <c:extLst>
            <c:ext xmlns:c16="http://schemas.microsoft.com/office/drawing/2014/chart" uri="{C3380CC4-5D6E-409C-BE32-E72D297353CC}">
              <c16:uniqueId val="{00000000-43AC-48E7-872C-3C60BC331E6F}"/>
            </c:ext>
          </c:extLst>
        </c:ser>
        <c:dLbls>
          <c:showLegendKey val="0"/>
          <c:showVal val="0"/>
          <c:showCatName val="0"/>
          <c:showSerName val="0"/>
          <c:showPercent val="0"/>
          <c:showBubbleSize val="0"/>
        </c:dLbls>
        <c:gapWidth val="219"/>
        <c:overlap val="-27"/>
        <c:axId val="302354344"/>
        <c:axId val="390959088"/>
      </c:barChart>
      <c:dateAx>
        <c:axId val="30235434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0959088"/>
        <c:crosses val="autoZero"/>
        <c:auto val="1"/>
        <c:lblOffset val="100"/>
        <c:baseTimeUnit val="months"/>
      </c:dateAx>
      <c:valAx>
        <c:axId val="3909590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23543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phlyinsurance</c:v>
                </c:pt>
              </c:strCache>
            </c:strRef>
          </c:tx>
          <c:spPr>
            <a:solidFill>
              <a:schemeClr val="accent1"/>
            </a:solidFill>
            <a:ln>
              <a:noFill/>
            </a:ln>
            <a:effectLst/>
          </c:spPr>
          <c:invertIfNegative val="0"/>
          <c:cat>
            <c:numRef>
              <c:f>Sheet1!$A$2:$A$13</c:f>
              <c:numCache>
                <c:formatCode>m/d/yyyy</c:formatCode>
                <c:ptCount val="12"/>
                <c:pt idx="0">
                  <c:v>43466</c:v>
                </c:pt>
                <c:pt idx="1">
                  <c:v>43497</c:v>
                </c:pt>
                <c:pt idx="2">
                  <c:v>43525</c:v>
                </c:pt>
                <c:pt idx="3">
                  <c:v>43556</c:v>
                </c:pt>
                <c:pt idx="4">
                  <c:v>43586</c:v>
                </c:pt>
                <c:pt idx="5">
                  <c:v>43617</c:v>
                </c:pt>
                <c:pt idx="6">
                  <c:v>43647</c:v>
                </c:pt>
                <c:pt idx="7">
                  <c:v>43678</c:v>
                </c:pt>
                <c:pt idx="8">
                  <c:v>43709</c:v>
                </c:pt>
                <c:pt idx="9">
                  <c:v>43739</c:v>
                </c:pt>
                <c:pt idx="10">
                  <c:v>43770</c:v>
                </c:pt>
                <c:pt idx="11">
                  <c:v>43800</c:v>
                </c:pt>
              </c:numCache>
            </c:numRef>
          </c:cat>
          <c:val>
            <c:numRef>
              <c:f>Sheet1!$B$2:$B$13</c:f>
              <c:numCache>
                <c:formatCode>General</c:formatCode>
                <c:ptCount val="12"/>
                <c:pt idx="0">
                  <c:v>43</c:v>
                </c:pt>
                <c:pt idx="1">
                  <c:v>23</c:v>
                </c:pt>
                <c:pt idx="2">
                  <c:v>34</c:v>
                </c:pt>
                <c:pt idx="3">
                  <c:v>37</c:v>
                </c:pt>
                <c:pt idx="4">
                  <c:v>28</c:v>
                </c:pt>
                <c:pt idx="5">
                  <c:v>39</c:v>
                </c:pt>
                <c:pt idx="6">
                  <c:v>28</c:v>
                </c:pt>
                <c:pt idx="7">
                  <c:v>31</c:v>
                </c:pt>
                <c:pt idx="8">
                  <c:v>54</c:v>
                </c:pt>
                <c:pt idx="9">
                  <c:v>25</c:v>
                </c:pt>
              </c:numCache>
            </c:numRef>
          </c:val>
          <c:extLst>
            <c:ext xmlns:c16="http://schemas.microsoft.com/office/drawing/2014/chart" uri="{C3380CC4-5D6E-409C-BE32-E72D297353CC}">
              <c16:uniqueId val="{00000000-6A72-4311-94C2-8AABC244827C}"/>
            </c:ext>
          </c:extLst>
        </c:ser>
        <c:dLbls>
          <c:showLegendKey val="0"/>
          <c:showVal val="0"/>
          <c:showCatName val="0"/>
          <c:showSerName val="0"/>
          <c:showPercent val="0"/>
          <c:showBubbleSize val="0"/>
        </c:dLbls>
        <c:gapWidth val="219"/>
        <c:overlap val="-27"/>
        <c:axId val="410499232"/>
        <c:axId val="410496280"/>
      </c:barChart>
      <c:dateAx>
        <c:axId val="41049923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0496280"/>
        <c:crosses val="autoZero"/>
        <c:auto val="1"/>
        <c:lblOffset val="100"/>
        <c:baseTimeUnit val="months"/>
      </c:dateAx>
      <c:valAx>
        <c:axId val="4104962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04992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phlyinsurance</c:v>
                </c:pt>
              </c:strCache>
            </c:strRef>
          </c:tx>
          <c:spPr>
            <a:solidFill>
              <a:schemeClr val="accent1"/>
            </a:solidFill>
            <a:ln>
              <a:noFill/>
            </a:ln>
            <a:effectLst/>
          </c:spPr>
          <c:invertIfNegative val="0"/>
          <c:cat>
            <c:numRef>
              <c:f>Sheet1!$A$2:$A$13</c:f>
              <c:numCache>
                <c:formatCode>m/d/yyyy</c:formatCode>
                <c:ptCount val="12"/>
                <c:pt idx="0">
                  <c:v>43466</c:v>
                </c:pt>
                <c:pt idx="1">
                  <c:v>43497</c:v>
                </c:pt>
                <c:pt idx="2">
                  <c:v>43525</c:v>
                </c:pt>
                <c:pt idx="3">
                  <c:v>43556</c:v>
                </c:pt>
                <c:pt idx="4">
                  <c:v>43586</c:v>
                </c:pt>
                <c:pt idx="5">
                  <c:v>43617</c:v>
                </c:pt>
                <c:pt idx="6">
                  <c:v>43647</c:v>
                </c:pt>
                <c:pt idx="7">
                  <c:v>43678</c:v>
                </c:pt>
                <c:pt idx="8">
                  <c:v>43709</c:v>
                </c:pt>
                <c:pt idx="9">
                  <c:v>43739</c:v>
                </c:pt>
                <c:pt idx="10">
                  <c:v>43770</c:v>
                </c:pt>
                <c:pt idx="11">
                  <c:v>43800</c:v>
                </c:pt>
              </c:numCache>
            </c:numRef>
          </c:cat>
          <c:val>
            <c:numRef>
              <c:f>Sheet1!$B$2:$B$13</c:f>
              <c:numCache>
                <c:formatCode>General</c:formatCode>
                <c:ptCount val="12"/>
                <c:pt idx="0">
                  <c:v>54</c:v>
                </c:pt>
                <c:pt idx="1">
                  <c:v>60</c:v>
                </c:pt>
                <c:pt idx="2">
                  <c:v>64</c:v>
                </c:pt>
                <c:pt idx="3">
                  <c:v>61</c:v>
                </c:pt>
                <c:pt idx="4">
                  <c:v>49</c:v>
                </c:pt>
                <c:pt idx="5">
                  <c:v>52</c:v>
                </c:pt>
                <c:pt idx="6">
                  <c:v>51</c:v>
                </c:pt>
                <c:pt idx="7">
                  <c:v>50</c:v>
                </c:pt>
                <c:pt idx="8">
                  <c:v>59</c:v>
                </c:pt>
                <c:pt idx="9">
                  <c:v>50</c:v>
                </c:pt>
                <c:pt idx="10">
                  <c:v>0</c:v>
                </c:pt>
                <c:pt idx="11">
                  <c:v>0</c:v>
                </c:pt>
              </c:numCache>
            </c:numRef>
          </c:val>
          <c:extLst>
            <c:ext xmlns:c16="http://schemas.microsoft.com/office/drawing/2014/chart" uri="{C3380CC4-5D6E-409C-BE32-E72D297353CC}">
              <c16:uniqueId val="{00000000-C093-454D-8D44-8D551D4D6205}"/>
            </c:ext>
          </c:extLst>
        </c:ser>
        <c:dLbls>
          <c:showLegendKey val="0"/>
          <c:showVal val="0"/>
          <c:showCatName val="0"/>
          <c:showSerName val="0"/>
          <c:showPercent val="0"/>
          <c:showBubbleSize val="0"/>
        </c:dLbls>
        <c:gapWidth val="219"/>
        <c:overlap val="-27"/>
        <c:axId val="410501528"/>
        <c:axId val="410496936"/>
      </c:barChart>
      <c:dateAx>
        <c:axId val="41050152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0496936"/>
        <c:crosses val="autoZero"/>
        <c:auto val="1"/>
        <c:lblOffset val="100"/>
        <c:baseTimeUnit val="months"/>
      </c:dateAx>
      <c:valAx>
        <c:axId val="4104969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05015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10/9/2019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10/9/2019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10/9/2019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10/9/2019</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10/9/2019</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10/9/2019</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10/9/2019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10/9/2019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10/9/2019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10/9/2019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AD36E7-F5D6-47B7-8479-DCA2E2E0C7D8}"/>
              </a:ext>
            </a:extLst>
          </p:cNvPr>
          <p:cNvSpPr>
            <a:spLocks noGrp="1"/>
          </p:cNvSpPr>
          <p:nvPr>
            <p:ph type="ctrTitle"/>
          </p:nvPr>
        </p:nvSpPr>
        <p:spPr/>
        <p:txBody>
          <a:bodyPr/>
          <a:lstStyle/>
          <a:p>
            <a:r>
              <a:rPr lang="en-US"/>
              <a:t>PHLY Social Media</a:t>
            </a:r>
          </a:p>
        </p:txBody>
      </p:sp>
      <p:sp>
        <p:nvSpPr>
          <p:cNvPr id="3" name="Subtitle 2">
            <a:extLst>
              <a:ext uri="{FF2B5EF4-FFF2-40B4-BE49-F238E27FC236}">
                <a16:creationId xmlns:a16="http://schemas.microsoft.com/office/drawing/2014/main" id="{CDD018D7-7EF4-45F6-8D0A-05A696BA4E13}"/>
              </a:ext>
            </a:extLst>
          </p:cNvPr>
          <p:cNvSpPr>
            <a:spLocks noGrp="1"/>
          </p:cNvSpPr>
          <p:nvPr>
            <p:ph type="subTitle" idx="1"/>
          </p:nvPr>
        </p:nvSpPr>
        <p:spPr/>
        <p:txBody>
          <a:bodyPr/>
          <a:lstStyle/>
          <a:p>
            <a:r>
              <a:rPr lang="en-US"/>
              <a:t>Philadelphia Insurance Companies</a:t>
            </a:r>
          </a:p>
        </p:txBody>
      </p:sp>
    </p:spTree>
    <p:extLst>
      <p:ext uri="{BB962C8B-B14F-4D97-AF65-F5344CB8AC3E}">
        <p14:creationId xmlns:p14="http://schemas.microsoft.com/office/powerpoint/2010/main" val="103223026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96D3E6-1A40-466C-BD9D-522DE3643520}"/>
              </a:ext>
            </a:extLst>
          </p:cNvPr>
          <p:cNvSpPr>
            <a:spLocks noGrp="1"/>
          </p:cNvSpPr>
          <p:nvPr>
            <p:ph type="title"/>
          </p:nvPr>
        </p:nvSpPr>
        <p:spPr/>
        <p:txBody>
          <a:bodyPr/>
          <a:lstStyle/>
          <a:p>
            <a:r>
              <a:rPr lang="en-US"/>
              <a:t>Overall Overall Audience | Philadelphia Insurance</a:t>
            </a:r>
          </a:p>
        </p:txBody>
      </p:sp>
      <p:graphicFrame>
        <p:nvGraphicFramePr>
          <p:cNvPr id="6" name="Chart Placeholder 5">
            <a:extLst>
              <a:ext uri="{FF2B5EF4-FFF2-40B4-BE49-F238E27FC236}">
                <a16:creationId xmlns:a16="http://schemas.microsoft.com/office/drawing/2014/main" id="{40A841CA-0BC8-4E95-BE90-4F8857471E90}"/>
              </a:ext>
            </a:extLst>
          </p:cNvPr>
          <p:cNvGraphicFramePr>
            <a:graphicFrameLocks noGrp="1"/>
          </p:cNvGraphicFramePr>
          <p:nvPr>
            <p:ph type="chart" sz="quarter" idx="13"/>
            <p:extLst>
              <p:ext uri="{D42A27DB-BD31-4B8C-83A1-F6EECF244321}">
                <p14:modId xmlns:p14="http://schemas.microsoft.com/office/powerpoint/2010/main" val="290204940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51E437C-F065-4350-831A-2DF89016BCCE}"/>
              </a:ext>
            </a:extLst>
          </p:cNvPr>
          <p:cNvSpPr>
            <a:spLocks noGrp="1"/>
          </p:cNvSpPr>
          <p:nvPr>
            <p:ph type="body" sz="quarter" idx="14"/>
          </p:nvPr>
        </p:nvSpPr>
        <p:spPr/>
        <p:txBody>
          <a:bodyPr/>
          <a:lstStyle/>
          <a:p>
            <a:r>
              <a:rPr lang="en-US"/>
              <a:t>09/01/2019 - 09/30/2019</a:t>
            </a:r>
          </a:p>
        </p:txBody>
      </p:sp>
      <p:sp>
        <p:nvSpPr>
          <p:cNvPr id="5" name="Footer Placeholder 4">
            <a:extLst>
              <a:ext uri="{FF2B5EF4-FFF2-40B4-BE49-F238E27FC236}">
                <a16:creationId xmlns:a16="http://schemas.microsoft.com/office/drawing/2014/main" id="{280CA807-70CE-49AB-AAFF-B2BC5D5B012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24533775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C1C0B2-7066-448D-9A08-E92548B0A22F}"/>
              </a:ext>
            </a:extLst>
          </p:cNvPr>
          <p:cNvSpPr>
            <a:spLocks noGrp="1"/>
          </p:cNvSpPr>
          <p:nvPr>
            <p:ph type="title"/>
          </p:nvPr>
        </p:nvSpPr>
        <p:spPr/>
        <p:txBody>
          <a:bodyPr/>
          <a:lstStyle/>
          <a:p>
            <a:r>
              <a:rPr lang="en-US"/>
              <a:t>Facebook Key Metrics | Philadelphia Insurance</a:t>
            </a:r>
          </a:p>
        </p:txBody>
      </p:sp>
      <p:graphicFrame>
        <p:nvGraphicFramePr>
          <p:cNvPr id="5" name="Table Placeholder 4">
            <a:extLst>
              <a:ext uri="{FF2B5EF4-FFF2-40B4-BE49-F238E27FC236}">
                <a16:creationId xmlns:a16="http://schemas.microsoft.com/office/drawing/2014/main" id="{881AAF05-1DD1-4261-9F1C-84A569BEBB6E}"/>
              </a:ext>
            </a:extLst>
          </p:cNvPr>
          <p:cNvGraphicFramePr>
            <a:graphicFrameLocks noGrp="1"/>
          </p:cNvGraphicFramePr>
          <p:nvPr>
            <p:ph type="tbl" sz="quarter" idx="13"/>
            <p:extLst>
              <p:ext uri="{D42A27DB-BD31-4B8C-83A1-F6EECF244321}">
                <p14:modId xmlns:p14="http://schemas.microsoft.com/office/powerpoint/2010/main" val="168736816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3297157993"/>
                    </a:ext>
                  </a:extLst>
                </a:gridCol>
                <a:gridCol w="740664">
                  <a:extLst>
                    <a:ext uri="{9D8B030D-6E8A-4147-A177-3AD203B41FA5}">
                      <a16:colId xmlns:a16="http://schemas.microsoft.com/office/drawing/2014/main" val="1434894190"/>
                    </a:ext>
                  </a:extLst>
                </a:gridCol>
                <a:gridCol w="740664">
                  <a:extLst>
                    <a:ext uri="{9D8B030D-6E8A-4147-A177-3AD203B41FA5}">
                      <a16:colId xmlns:a16="http://schemas.microsoft.com/office/drawing/2014/main" val="3981446379"/>
                    </a:ext>
                  </a:extLst>
                </a:gridCol>
                <a:gridCol w="740664">
                  <a:extLst>
                    <a:ext uri="{9D8B030D-6E8A-4147-A177-3AD203B41FA5}">
                      <a16:colId xmlns:a16="http://schemas.microsoft.com/office/drawing/2014/main" val="1153742436"/>
                    </a:ext>
                  </a:extLst>
                </a:gridCol>
                <a:gridCol w="740664">
                  <a:extLst>
                    <a:ext uri="{9D8B030D-6E8A-4147-A177-3AD203B41FA5}">
                      <a16:colId xmlns:a16="http://schemas.microsoft.com/office/drawing/2014/main" val="2328092794"/>
                    </a:ext>
                  </a:extLst>
                </a:gridCol>
                <a:gridCol w="740664">
                  <a:extLst>
                    <a:ext uri="{9D8B030D-6E8A-4147-A177-3AD203B41FA5}">
                      <a16:colId xmlns:a16="http://schemas.microsoft.com/office/drawing/2014/main" val="271047141"/>
                    </a:ext>
                  </a:extLst>
                </a:gridCol>
                <a:gridCol w="740664">
                  <a:extLst>
                    <a:ext uri="{9D8B030D-6E8A-4147-A177-3AD203B41FA5}">
                      <a16:colId xmlns:a16="http://schemas.microsoft.com/office/drawing/2014/main" val="343966467"/>
                    </a:ext>
                  </a:extLst>
                </a:gridCol>
                <a:gridCol w="740664">
                  <a:extLst>
                    <a:ext uri="{9D8B030D-6E8A-4147-A177-3AD203B41FA5}">
                      <a16:colId xmlns:a16="http://schemas.microsoft.com/office/drawing/2014/main" val="2229782356"/>
                    </a:ext>
                  </a:extLst>
                </a:gridCol>
                <a:gridCol w="740664">
                  <a:extLst>
                    <a:ext uri="{9D8B030D-6E8A-4147-A177-3AD203B41FA5}">
                      <a16:colId xmlns:a16="http://schemas.microsoft.com/office/drawing/2014/main" val="1725080396"/>
                    </a:ext>
                  </a:extLst>
                </a:gridCol>
                <a:gridCol w="740664">
                  <a:extLst>
                    <a:ext uri="{9D8B030D-6E8A-4147-A177-3AD203B41FA5}">
                      <a16:colId xmlns:a16="http://schemas.microsoft.com/office/drawing/2014/main" val="2341640456"/>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3053099562"/>
                  </a:ext>
                </a:extLst>
              </a:tr>
              <a:tr h="370840">
                <a:tc>
                  <a:txBody>
                    <a:bodyPr/>
                    <a:lstStyle/>
                    <a:p>
                      <a:r>
                        <a:rPr lang="en-US" sz="1000"/>
                        <a:t>Philadelphia Insurance Companies</a:t>
                      </a:r>
                    </a:p>
                  </a:txBody>
                  <a:tcPr/>
                </a:tc>
                <a:tc>
                  <a:txBody>
                    <a:bodyPr/>
                    <a:lstStyle/>
                    <a:p>
                      <a:r>
                        <a:rPr lang="en-US" sz="1000"/>
                        <a:t>4179</a:t>
                      </a:r>
                    </a:p>
                  </a:txBody>
                  <a:tcPr/>
                </a:tc>
                <a:tc>
                  <a:txBody>
                    <a:bodyPr/>
                    <a:lstStyle/>
                    <a:p>
                      <a:r>
                        <a:rPr lang="en-US" sz="1000"/>
                        <a:t>16</a:t>
                      </a:r>
                    </a:p>
                  </a:txBody>
                  <a:tcPr/>
                </a:tc>
                <a:tc>
                  <a:txBody>
                    <a:bodyPr/>
                    <a:lstStyle/>
                    <a:p>
                      <a:r>
                        <a:rPr lang="en-US" sz="1000"/>
                        <a:t>35</a:t>
                      </a:r>
                    </a:p>
                  </a:txBody>
                  <a:tcPr/>
                </a:tc>
                <a:tc>
                  <a:txBody>
                    <a:bodyPr/>
                    <a:lstStyle/>
                    <a:p>
                      <a:r>
                        <a:rPr lang="en-US" sz="1000"/>
                        <a:t>1005</a:t>
                      </a:r>
                    </a:p>
                  </a:txBody>
                  <a:tcPr/>
                </a:tc>
                <a:tc>
                  <a:txBody>
                    <a:bodyPr/>
                    <a:lstStyle/>
                    <a:p>
                      <a:r>
                        <a:rPr lang="en-US" sz="1000"/>
                        <a:t>13</a:t>
                      </a:r>
                    </a:p>
                  </a:txBody>
                  <a:tcPr/>
                </a:tc>
                <a:tc>
                  <a:txBody>
                    <a:bodyPr/>
                    <a:lstStyle/>
                    <a:p>
                      <a:r>
                        <a:rPr lang="en-US" sz="1000"/>
                        <a:t>43</a:t>
                      </a:r>
                    </a:p>
                  </a:txBody>
                  <a:tcPr/>
                </a:tc>
                <a:tc>
                  <a:txBody>
                    <a:bodyPr/>
                    <a:lstStyle/>
                    <a:p>
                      <a:r>
                        <a:rPr lang="en-US" sz="1000"/>
                        <a:t>0</a:t>
                      </a:r>
                    </a:p>
                  </a:txBody>
                  <a:tcPr/>
                </a:tc>
                <a:tc>
                  <a:txBody>
                    <a:bodyPr/>
                    <a:lstStyle/>
                    <a:p>
                      <a:r>
                        <a:rPr lang="en-US" sz="1000"/>
                        <a:t>0.7268 %</a:t>
                      </a:r>
                    </a:p>
                  </a:txBody>
                  <a:tcPr/>
                </a:tc>
                <a:tc>
                  <a:txBody>
                    <a:bodyPr/>
                    <a:lstStyle/>
                    <a:p>
                      <a:r>
                        <a:rPr lang="en-US" sz="1000"/>
                        <a:t>0.0 %</a:t>
                      </a:r>
                    </a:p>
                  </a:txBody>
                  <a:tcPr/>
                </a:tc>
                <a:extLst>
                  <a:ext uri="{0D108BD9-81ED-4DB2-BD59-A6C34878D82A}">
                    <a16:rowId xmlns:a16="http://schemas.microsoft.com/office/drawing/2014/main" val="2864255446"/>
                  </a:ext>
                </a:extLst>
              </a:tr>
            </a:tbl>
          </a:graphicData>
        </a:graphic>
      </p:graphicFrame>
      <p:sp>
        <p:nvSpPr>
          <p:cNvPr id="4" name="Text Placeholder 3">
            <a:extLst>
              <a:ext uri="{FF2B5EF4-FFF2-40B4-BE49-F238E27FC236}">
                <a16:creationId xmlns:a16="http://schemas.microsoft.com/office/drawing/2014/main" id="{229EA956-6CEC-4248-947E-3DB9E88EEC6F}"/>
              </a:ext>
            </a:extLst>
          </p:cNvPr>
          <p:cNvSpPr>
            <a:spLocks noGrp="1"/>
          </p:cNvSpPr>
          <p:nvPr>
            <p:ph type="body" sz="quarter" idx="14"/>
          </p:nvPr>
        </p:nvSpPr>
        <p:spPr/>
        <p:txBody>
          <a:bodyPr/>
          <a:lstStyle/>
          <a:p>
            <a:r>
              <a:rPr lang="en-US"/>
              <a:t>09/01/2019 - 09/30/2019</a:t>
            </a:r>
          </a:p>
        </p:txBody>
      </p:sp>
    </p:spTree>
    <p:extLst>
      <p:ext uri="{BB962C8B-B14F-4D97-AF65-F5344CB8AC3E}">
        <p14:creationId xmlns:p14="http://schemas.microsoft.com/office/powerpoint/2010/main" val="245872285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35D11F-B02C-444B-A62B-FC5C7CAC5BEE}"/>
              </a:ext>
            </a:extLst>
          </p:cNvPr>
          <p:cNvSpPr>
            <a:spLocks noGrp="1"/>
          </p:cNvSpPr>
          <p:nvPr>
            <p:ph type="title"/>
          </p:nvPr>
        </p:nvSpPr>
        <p:spPr/>
        <p:txBody>
          <a:bodyPr/>
          <a:lstStyle/>
          <a:p>
            <a:r>
              <a:rPr lang="en-US"/>
              <a:t>Facebook Facebook Fans Change | Philadelphia Insurance</a:t>
            </a:r>
          </a:p>
        </p:txBody>
      </p:sp>
      <p:graphicFrame>
        <p:nvGraphicFramePr>
          <p:cNvPr id="6" name="Chart Placeholder 5">
            <a:extLst>
              <a:ext uri="{FF2B5EF4-FFF2-40B4-BE49-F238E27FC236}">
                <a16:creationId xmlns:a16="http://schemas.microsoft.com/office/drawing/2014/main" id="{5A68AF1E-0150-40AB-A032-DDC89FEFCE05}"/>
              </a:ext>
            </a:extLst>
          </p:cNvPr>
          <p:cNvGraphicFramePr>
            <a:graphicFrameLocks noGrp="1"/>
          </p:cNvGraphicFramePr>
          <p:nvPr>
            <p:ph type="chart" sz="quarter" idx="13"/>
            <p:extLst>
              <p:ext uri="{D42A27DB-BD31-4B8C-83A1-F6EECF244321}">
                <p14:modId xmlns:p14="http://schemas.microsoft.com/office/powerpoint/2010/main" val="106168796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49C6B23-7462-4B8C-AB81-9372F1E498A4}"/>
              </a:ext>
            </a:extLst>
          </p:cNvPr>
          <p:cNvSpPr>
            <a:spLocks noGrp="1"/>
          </p:cNvSpPr>
          <p:nvPr>
            <p:ph type="body" sz="quarter" idx="14"/>
          </p:nvPr>
        </p:nvSpPr>
        <p:spPr/>
        <p:txBody>
          <a:bodyPr/>
          <a:lstStyle/>
          <a:p>
            <a:r>
              <a:rPr lang="en-US"/>
              <a:t>01/01/2019 - 12/31/2019</a:t>
            </a:r>
          </a:p>
        </p:txBody>
      </p:sp>
      <p:sp>
        <p:nvSpPr>
          <p:cNvPr id="5" name="Footer Placeholder 4">
            <a:extLst>
              <a:ext uri="{FF2B5EF4-FFF2-40B4-BE49-F238E27FC236}">
                <a16:creationId xmlns:a16="http://schemas.microsoft.com/office/drawing/2014/main" id="{C8927B0B-D310-4002-A377-5A59F2985C8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96628052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15442E-95C4-4ED1-82F3-7CECF38C7CA3}"/>
              </a:ext>
            </a:extLst>
          </p:cNvPr>
          <p:cNvSpPr>
            <a:spLocks noGrp="1"/>
          </p:cNvSpPr>
          <p:nvPr>
            <p:ph type="title"/>
          </p:nvPr>
        </p:nvSpPr>
        <p:spPr/>
        <p:txBody>
          <a:bodyPr/>
          <a:lstStyle/>
          <a:p>
            <a:r>
              <a:rPr lang="en-US"/>
              <a:t>Facebook Average Interactions Per Facebook Post | Philadelphia Insurance</a:t>
            </a:r>
          </a:p>
        </p:txBody>
      </p:sp>
      <p:graphicFrame>
        <p:nvGraphicFramePr>
          <p:cNvPr id="6" name="Chart Placeholder 5">
            <a:extLst>
              <a:ext uri="{FF2B5EF4-FFF2-40B4-BE49-F238E27FC236}">
                <a16:creationId xmlns:a16="http://schemas.microsoft.com/office/drawing/2014/main" id="{03189369-A2EA-417F-8C0C-45973AEB6FD0}"/>
              </a:ext>
            </a:extLst>
          </p:cNvPr>
          <p:cNvGraphicFramePr>
            <a:graphicFrameLocks noGrp="1"/>
          </p:cNvGraphicFramePr>
          <p:nvPr>
            <p:ph type="chart" sz="quarter" idx="13"/>
            <p:extLst>
              <p:ext uri="{D42A27DB-BD31-4B8C-83A1-F6EECF244321}">
                <p14:modId xmlns:p14="http://schemas.microsoft.com/office/powerpoint/2010/main" val="275308175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C22E20D-BDCF-4969-9213-482FD0680BF1}"/>
              </a:ext>
            </a:extLst>
          </p:cNvPr>
          <p:cNvSpPr>
            <a:spLocks noGrp="1"/>
          </p:cNvSpPr>
          <p:nvPr>
            <p:ph type="body" sz="quarter" idx="14"/>
          </p:nvPr>
        </p:nvSpPr>
        <p:spPr/>
        <p:txBody>
          <a:bodyPr/>
          <a:lstStyle/>
          <a:p>
            <a:r>
              <a:rPr lang="en-US"/>
              <a:t>01/01/2019 - 12/31/2019</a:t>
            </a:r>
          </a:p>
        </p:txBody>
      </p:sp>
      <p:sp>
        <p:nvSpPr>
          <p:cNvPr id="5" name="Footer Placeholder 4">
            <a:extLst>
              <a:ext uri="{FF2B5EF4-FFF2-40B4-BE49-F238E27FC236}">
                <a16:creationId xmlns:a16="http://schemas.microsoft.com/office/drawing/2014/main" id="{D6D0B480-00DE-41B6-BD37-0C7C405E4FF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9812251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C6459F-4DBD-489C-8B5F-949615C0EF85}"/>
              </a:ext>
            </a:extLst>
          </p:cNvPr>
          <p:cNvSpPr>
            <a:spLocks noGrp="1"/>
          </p:cNvSpPr>
          <p:nvPr>
            <p:ph type="title"/>
          </p:nvPr>
        </p:nvSpPr>
        <p:spPr/>
        <p:txBody>
          <a:bodyPr/>
          <a:lstStyle/>
          <a:p>
            <a:r>
              <a:rPr lang="en-US"/>
              <a:t>Facebook Facebook Impressions | Philadelphia Insurance</a:t>
            </a:r>
          </a:p>
        </p:txBody>
      </p:sp>
      <p:graphicFrame>
        <p:nvGraphicFramePr>
          <p:cNvPr id="6" name="Chart Placeholder 5">
            <a:extLst>
              <a:ext uri="{FF2B5EF4-FFF2-40B4-BE49-F238E27FC236}">
                <a16:creationId xmlns:a16="http://schemas.microsoft.com/office/drawing/2014/main" id="{747E6A0D-2B84-450D-845F-D1ECA0DEA3DC}"/>
              </a:ext>
            </a:extLst>
          </p:cNvPr>
          <p:cNvGraphicFramePr>
            <a:graphicFrameLocks noGrp="1"/>
          </p:cNvGraphicFramePr>
          <p:nvPr>
            <p:ph type="chart" sz="quarter" idx="13"/>
            <p:extLst>
              <p:ext uri="{D42A27DB-BD31-4B8C-83A1-F6EECF244321}">
                <p14:modId xmlns:p14="http://schemas.microsoft.com/office/powerpoint/2010/main" val="156323090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7EED306-A690-4B9D-A721-B00AB36DB3A4}"/>
              </a:ext>
            </a:extLst>
          </p:cNvPr>
          <p:cNvSpPr>
            <a:spLocks noGrp="1"/>
          </p:cNvSpPr>
          <p:nvPr>
            <p:ph type="body" sz="quarter" idx="14"/>
          </p:nvPr>
        </p:nvSpPr>
        <p:spPr/>
        <p:txBody>
          <a:bodyPr/>
          <a:lstStyle/>
          <a:p>
            <a:r>
              <a:rPr lang="en-US"/>
              <a:t>01/01/2019 - 12/31/2019</a:t>
            </a:r>
          </a:p>
        </p:txBody>
      </p:sp>
      <p:sp>
        <p:nvSpPr>
          <p:cNvPr id="5" name="Footer Placeholder 4">
            <a:extLst>
              <a:ext uri="{FF2B5EF4-FFF2-40B4-BE49-F238E27FC236}">
                <a16:creationId xmlns:a16="http://schemas.microsoft.com/office/drawing/2014/main" id="{49D0922D-4942-4113-A7D0-74E7A7871F7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49970331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DF1D26-EB8C-4377-A8D7-9997A30D2FF1}"/>
              </a:ext>
            </a:extLst>
          </p:cNvPr>
          <p:cNvSpPr>
            <a:spLocks noGrp="1"/>
          </p:cNvSpPr>
          <p:nvPr>
            <p:ph type="title"/>
          </p:nvPr>
        </p:nvSpPr>
        <p:spPr/>
        <p:txBody>
          <a:bodyPr/>
          <a:lstStyle/>
          <a:p>
            <a:r>
              <a:rPr lang="en-US"/>
              <a:t>Facebook Own Posts Table | Philadelphia Insurance</a:t>
            </a:r>
          </a:p>
        </p:txBody>
      </p:sp>
      <p:graphicFrame>
        <p:nvGraphicFramePr>
          <p:cNvPr id="5" name="Table Placeholder 4">
            <a:extLst>
              <a:ext uri="{FF2B5EF4-FFF2-40B4-BE49-F238E27FC236}">
                <a16:creationId xmlns:a16="http://schemas.microsoft.com/office/drawing/2014/main" id="{1366FB59-CC3E-4D88-8A5E-A7E4F982C6F4}"/>
              </a:ext>
            </a:extLst>
          </p:cNvPr>
          <p:cNvGraphicFramePr>
            <a:graphicFrameLocks noGrp="1"/>
          </p:cNvGraphicFramePr>
          <p:nvPr>
            <p:ph type="tbl" sz="quarter" idx="13"/>
            <p:extLst>
              <p:ext uri="{D42A27DB-BD31-4B8C-83A1-F6EECF244321}">
                <p14:modId xmlns:p14="http://schemas.microsoft.com/office/powerpoint/2010/main" val="50018100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633958627"/>
                    </a:ext>
                  </a:extLst>
                </a:gridCol>
                <a:gridCol w="658368">
                  <a:extLst>
                    <a:ext uri="{9D8B030D-6E8A-4147-A177-3AD203B41FA5}">
                      <a16:colId xmlns:a16="http://schemas.microsoft.com/office/drawing/2014/main" val="553494823"/>
                    </a:ext>
                  </a:extLst>
                </a:gridCol>
                <a:gridCol w="658368">
                  <a:extLst>
                    <a:ext uri="{9D8B030D-6E8A-4147-A177-3AD203B41FA5}">
                      <a16:colId xmlns:a16="http://schemas.microsoft.com/office/drawing/2014/main" val="4034059898"/>
                    </a:ext>
                  </a:extLst>
                </a:gridCol>
                <a:gridCol w="658368">
                  <a:extLst>
                    <a:ext uri="{9D8B030D-6E8A-4147-A177-3AD203B41FA5}">
                      <a16:colId xmlns:a16="http://schemas.microsoft.com/office/drawing/2014/main" val="2314844287"/>
                    </a:ext>
                  </a:extLst>
                </a:gridCol>
                <a:gridCol w="658368">
                  <a:extLst>
                    <a:ext uri="{9D8B030D-6E8A-4147-A177-3AD203B41FA5}">
                      <a16:colId xmlns:a16="http://schemas.microsoft.com/office/drawing/2014/main" val="2112216708"/>
                    </a:ext>
                  </a:extLst>
                </a:gridCol>
                <a:gridCol w="658368">
                  <a:extLst>
                    <a:ext uri="{9D8B030D-6E8A-4147-A177-3AD203B41FA5}">
                      <a16:colId xmlns:a16="http://schemas.microsoft.com/office/drawing/2014/main" val="2651645897"/>
                    </a:ext>
                  </a:extLst>
                </a:gridCol>
                <a:gridCol w="658368">
                  <a:extLst>
                    <a:ext uri="{9D8B030D-6E8A-4147-A177-3AD203B41FA5}">
                      <a16:colId xmlns:a16="http://schemas.microsoft.com/office/drawing/2014/main" val="3966985853"/>
                    </a:ext>
                  </a:extLst>
                </a:gridCol>
                <a:gridCol w="658368">
                  <a:extLst>
                    <a:ext uri="{9D8B030D-6E8A-4147-A177-3AD203B41FA5}">
                      <a16:colId xmlns:a16="http://schemas.microsoft.com/office/drawing/2014/main" val="3686949467"/>
                    </a:ext>
                  </a:extLst>
                </a:gridCol>
              </a:tblGrid>
              <a:tr h="370840">
                <a:tc>
                  <a:txBody>
                    <a:bodyPr/>
                    <a:lstStyle/>
                    <a:p>
                      <a:r>
                        <a:rPr lang="en-US" sz="1000"/>
                        <a:t>Post</a:t>
                      </a:r>
                    </a:p>
                  </a:txBody>
                  <a:tcPr/>
                </a:tc>
                <a:tc>
                  <a:txBody>
                    <a:bodyPr/>
                    <a:lstStyle/>
                    <a:p>
                      <a:r>
                        <a:rPr lang="en-US" sz="1000"/>
                        <a:t>Total Interactions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I-Rate</a:t>
                      </a:r>
                    </a:p>
                  </a:txBody>
                  <a:tcPr/>
                </a:tc>
                <a:tc>
                  <a:txBody>
                    <a:bodyPr/>
                    <a:lstStyle/>
                    <a:p>
                      <a:r>
                        <a:rPr lang="en-US" sz="1000"/>
                        <a:t>Type</a:t>
                      </a:r>
                    </a:p>
                  </a:txBody>
                  <a:tcPr/>
                </a:tc>
                <a:tc>
                  <a:txBody>
                    <a:bodyPr/>
                    <a:lstStyle/>
                    <a:p>
                      <a:r>
                        <a:rPr lang="en-US" sz="1000"/>
                        <a:t>Sponsored?</a:t>
                      </a:r>
                    </a:p>
                  </a:txBody>
                  <a:tcPr/>
                </a:tc>
                <a:extLst>
                  <a:ext uri="{0D108BD9-81ED-4DB2-BD59-A6C34878D82A}">
                    <a16:rowId xmlns:a16="http://schemas.microsoft.com/office/drawing/2014/main" val="2894227867"/>
                  </a:ext>
                </a:extLst>
              </a:tr>
              <a:tr h="370840">
                <a:tc>
                  <a:txBody>
                    <a:bodyPr/>
                    <a:lstStyle/>
                    <a:p>
                      <a:r>
                        <a:rPr lang="en-US" sz="1000" b="1"/>
                        <a:t>Philadelphia Insurance Companies - 2019-09-11 09:03:49</a:t>
                      </a:r>
                      <a:r>
                        <a:rPr lang="en-US" sz="1000"/>
                        <a:t>
 We will never forget.</a:t>
                      </a:r>
                    </a:p>
                  </a:txBody>
                  <a:tcPr/>
                </a:tc>
                <a:tc>
                  <a:txBody>
                    <a:bodyPr/>
                    <a:lstStyle/>
                    <a:p>
                      <a:r>
                        <a:rPr lang="en-US" sz="1000"/>
                        <a:t>78</a:t>
                      </a:r>
                    </a:p>
                  </a:txBody>
                  <a:tcPr/>
                </a:tc>
                <a:tc>
                  <a:txBody>
                    <a:bodyPr/>
                    <a:lstStyle/>
                    <a:p>
                      <a:r>
                        <a:rPr lang="en-US" sz="1000"/>
                        <a:t>72</a:t>
                      </a:r>
                    </a:p>
                  </a:txBody>
                  <a:tcPr/>
                </a:tc>
                <a:tc>
                  <a:txBody>
                    <a:bodyPr/>
                    <a:lstStyle/>
                    <a:p>
                      <a:r>
                        <a:rPr lang="en-US" sz="1000"/>
                        <a:t>0</a:t>
                      </a:r>
                    </a:p>
                  </a:txBody>
                  <a:tcPr/>
                </a:tc>
                <a:tc>
                  <a:txBody>
                    <a:bodyPr/>
                    <a:lstStyle/>
                    <a:p>
                      <a:r>
                        <a:rPr lang="en-US" sz="1000"/>
                        <a:t>6</a:t>
                      </a:r>
                    </a:p>
                  </a:txBody>
                  <a:tcPr/>
                </a:tc>
                <a:tc>
                  <a:txBody>
                    <a:bodyPr/>
                    <a:lstStyle/>
                    <a:p>
                      <a:r>
                        <a:rPr lang="en-US" sz="1000"/>
                        <a:t>1.8719 %</a:t>
                      </a:r>
                    </a:p>
                  </a:txBody>
                  <a:tcPr/>
                </a:tc>
                <a:tc>
                  <a:txBody>
                    <a:bodyPr/>
                    <a:lstStyle/>
                    <a:p>
                      <a:r>
                        <a:rPr lang="en-US" sz="1000"/>
                        <a:t>Photo</a:t>
                      </a:r>
                    </a:p>
                  </a:txBody>
                  <a:tcPr/>
                </a:tc>
                <a:tc>
                  <a:txBody>
                    <a:bodyPr/>
                    <a:lstStyle/>
                    <a:p>
                      <a:r>
                        <a:rPr lang="en-US" sz="1000"/>
                        <a:t>Highly Unlikely</a:t>
                      </a:r>
                    </a:p>
                  </a:txBody>
                  <a:tcPr/>
                </a:tc>
                <a:extLst>
                  <a:ext uri="{0D108BD9-81ED-4DB2-BD59-A6C34878D82A}">
                    <a16:rowId xmlns:a16="http://schemas.microsoft.com/office/drawing/2014/main" val="202457254"/>
                  </a:ext>
                </a:extLst>
              </a:tr>
              <a:tr h="370840">
                <a:tc>
                  <a:txBody>
                    <a:bodyPr/>
                    <a:lstStyle/>
                    <a:p>
                      <a:r>
                        <a:rPr lang="en-US" sz="1000" b="1"/>
                        <a:t>Philadelphia Insurance Companies - 2019-09-10 17:08:44</a:t>
                      </a:r>
                      <a:r>
                        <a:rPr lang="en-US" sz="1000"/>
                        <a:t>
 This is what day two of our annual Health and Wellness Week looks like – spreading healthy meals to those in need! #TEAMPHLY joined Rise Against Hunger, an international hunger relief organization, to help package 10,152 healthy meals to be distributed to countries impacted by hunger around the world.</a:t>
                      </a:r>
                    </a:p>
                  </a:txBody>
                  <a:tcPr/>
                </a:tc>
                <a:tc>
                  <a:txBody>
                    <a:bodyPr/>
                    <a:lstStyle/>
                    <a:p>
                      <a:r>
                        <a:rPr lang="en-US" sz="1000"/>
                        <a:t>57</a:t>
                      </a:r>
                    </a:p>
                  </a:txBody>
                  <a:tcPr/>
                </a:tc>
                <a:tc>
                  <a:txBody>
                    <a:bodyPr/>
                    <a:lstStyle/>
                    <a:p>
                      <a:r>
                        <a:rPr lang="en-US" sz="1000"/>
                        <a:t>56</a:t>
                      </a:r>
                    </a:p>
                  </a:txBody>
                  <a:tcPr/>
                </a:tc>
                <a:tc>
                  <a:txBody>
                    <a:bodyPr/>
                    <a:lstStyle/>
                    <a:p>
                      <a:r>
                        <a:rPr lang="en-US" sz="1000"/>
                        <a:t>0</a:t>
                      </a:r>
                    </a:p>
                  </a:txBody>
                  <a:tcPr/>
                </a:tc>
                <a:tc>
                  <a:txBody>
                    <a:bodyPr/>
                    <a:lstStyle/>
                    <a:p>
                      <a:r>
                        <a:rPr lang="en-US" sz="1000"/>
                        <a:t>1</a:t>
                      </a:r>
                    </a:p>
                  </a:txBody>
                  <a:tcPr/>
                </a:tc>
                <a:tc>
                  <a:txBody>
                    <a:bodyPr/>
                    <a:lstStyle/>
                    <a:p>
                      <a:r>
                        <a:rPr lang="en-US" sz="1000"/>
                        <a:t>1.3676 %</a:t>
                      </a:r>
                    </a:p>
                  </a:txBody>
                  <a:tcPr/>
                </a:tc>
                <a:tc>
                  <a:txBody>
                    <a:bodyPr/>
                    <a:lstStyle/>
                    <a:p>
                      <a:r>
                        <a:rPr lang="en-US" sz="1000"/>
                        <a:t>Album</a:t>
                      </a:r>
                    </a:p>
                  </a:txBody>
                  <a:tcPr/>
                </a:tc>
                <a:tc>
                  <a:txBody>
                    <a:bodyPr/>
                    <a:lstStyle/>
                    <a:p>
                      <a:r>
                        <a:rPr lang="en-US" sz="1000"/>
                        <a:t>Highly Unlikely</a:t>
                      </a:r>
                    </a:p>
                  </a:txBody>
                  <a:tcPr/>
                </a:tc>
                <a:extLst>
                  <a:ext uri="{0D108BD9-81ED-4DB2-BD59-A6C34878D82A}">
                    <a16:rowId xmlns:a16="http://schemas.microsoft.com/office/drawing/2014/main" val="1784166588"/>
                  </a:ext>
                </a:extLst>
              </a:tr>
              <a:tr h="370840">
                <a:tc>
                  <a:txBody>
                    <a:bodyPr/>
                    <a:lstStyle/>
                    <a:p>
                      <a:r>
                        <a:rPr lang="en-US" sz="1000" b="1"/>
                        <a:t>Philadelphia Insurance Companies - 2019-09-25 18:37:00</a:t>
                      </a:r>
                      <a:r>
                        <a:rPr lang="en-US" sz="1000"/>
                        <a:t>
 76 new employees joined us for the kick-off of New Hire Training today! Our newest team members traveled to the Home Office from across the country for our semi-annual training program and ended their first day at the PHLY Product Expo, a fun event that introduces them to our products and services. #NHTEXPO19 #ThinkPHLY</a:t>
                      </a:r>
                    </a:p>
                  </a:txBody>
                  <a:tcPr/>
                </a:tc>
                <a:tc>
                  <a:txBody>
                    <a:bodyPr/>
                    <a:lstStyle/>
                    <a:p>
                      <a:r>
                        <a:rPr lang="en-US" sz="1000"/>
                        <a:t>54</a:t>
                      </a:r>
                    </a:p>
                  </a:txBody>
                  <a:tcPr/>
                </a:tc>
                <a:tc>
                  <a:txBody>
                    <a:bodyPr/>
                    <a:lstStyle/>
                    <a:p>
                      <a:r>
                        <a:rPr lang="en-US" sz="1000"/>
                        <a:t>53</a:t>
                      </a:r>
                    </a:p>
                  </a:txBody>
                  <a:tcPr/>
                </a:tc>
                <a:tc>
                  <a:txBody>
                    <a:bodyPr/>
                    <a:lstStyle/>
                    <a:p>
                      <a:r>
                        <a:rPr lang="en-US" sz="1000"/>
                        <a:t>1</a:t>
                      </a:r>
                    </a:p>
                  </a:txBody>
                  <a:tcPr/>
                </a:tc>
                <a:tc>
                  <a:txBody>
                    <a:bodyPr/>
                    <a:lstStyle/>
                    <a:p>
                      <a:r>
                        <a:rPr lang="en-US" sz="1000"/>
                        <a:t>0</a:t>
                      </a:r>
                    </a:p>
                  </a:txBody>
                  <a:tcPr/>
                </a:tc>
                <a:tc>
                  <a:txBody>
                    <a:bodyPr/>
                    <a:lstStyle/>
                    <a:p>
                      <a:r>
                        <a:rPr lang="en-US" sz="1000"/>
                        <a:t>1.2931 %</a:t>
                      </a:r>
                    </a:p>
                  </a:txBody>
                  <a:tcPr/>
                </a:tc>
                <a:tc>
                  <a:txBody>
                    <a:bodyPr/>
                    <a:lstStyle/>
                    <a:p>
                      <a:r>
                        <a:rPr lang="en-US" sz="1000"/>
                        <a:t>Album</a:t>
                      </a:r>
                    </a:p>
                  </a:txBody>
                  <a:tcPr/>
                </a:tc>
                <a:tc>
                  <a:txBody>
                    <a:bodyPr/>
                    <a:lstStyle/>
                    <a:p>
                      <a:r>
                        <a:rPr lang="en-US" sz="1000"/>
                        <a:t>Highly Likely</a:t>
                      </a:r>
                    </a:p>
                  </a:txBody>
                  <a:tcPr/>
                </a:tc>
                <a:extLst>
                  <a:ext uri="{0D108BD9-81ED-4DB2-BD59-A6C34878D82A}">
                    <a16:rowId xmlns:a16="http://schemas.microsoft.com/office/drawing/2014/main" val="1020310029"/>
                  </a:ext>
                </a:extLst>
              </a:tr>
              <a:tr h="370840">
                <a:tc>
                  <a:txBody>
                    <a:bodyPr/>
                    <a:lstStyle/>
                    <a:p>
                      <a:r>
                        <a:rPr lang="en-US" sz="1000" b="1"/>
                        <a:t>Philadelphia Insurance Companies - 2019-09-16 16:07:00</a:t>
                      </a:r>
                      <a:r>
                        <a:rPr lang="en-US" sz="1000"/>
                        <a:t>
 PHLY is proud to be recognized as one of the Best Places to Work in Insurance for the 10th consecutive year! http://bit.ly/2lQngoW #ThinkPHLY</a:t>
                      </a:r>
                    </a:p>
                  </a:txBody>
                  <a:tcPr/>
                </a:tc>
                <a:tc>
                  <a:txBody>
                    <a:bodyPr/>
                    <a:lstStyle/>
                    <a:p>
                      <a:r>
                        <a:rPr lang="en-US" sz="1000"/>
                        <a:t>53</a:t>
                      </a:r>
                    </a:p>
                  </a:txBody>
                  <a:tcPr/>
                </a:tc>
                <a:tc>
                  <a:txBody>
                    <a:bodyPr/>
                    <a:lstStyle/>
                    <a:p>
                      <a:r>
                        <a:rPr lang="en-US" sz="1000"/>
                        <a:t>46</a:t>
                      </a:r>
                    </a:p>
                  </a:txBody>
                  <a:tcPr/>
                </a:tc>
                <a:tc>
                  <a:txBody>
                    <a:bodyPr/>
                    <a:lstStyle/>
                    <a:p>
                      <a:r>
                        <a:rPr lang="en-US" sz="1000"/>
                        <a:t>0</a:t>
                      </a:r>
                    </a:p>
                  </a:txBody>
                  <a:tcPr/>
                </a:tc>
                <a:tc>
                  <a:txBody>
                    <a:bodyPr/>
                    <a:lstStyle/>
                    <a:p>
                      <a:r>
                        <a:rPr lang="en-US" sz="1000"/>
                        <a:t>7</a:t>
                      </a:r>
                    </a:p>
                  </a:txBody>
                  <a:tcPr/>
                </a:tc>
                <a:tc>
                  <a:txBody>
                    <a:bodyPr/>
                    <a:lstStyle/>
                    <a:p>
                      <a:r>
                        <a:rPr lang="en-US" sz="1000"/>
                        <a:t>1.2704 %</a:t>
                      </a:r>
                    </a:p>
                  </a:txBody>
                  <a:tcPr/>
                </a:tc>
                <a:tc>
                  <a:txBody>
                    <a:bodyPr/>
                    <a:lstStyle/>
                    <a:p>
                      <a:r>
                        <a:rPr lang="en-US" sz="1000"/>
                        <a:t>Photo</a:t>
                      </a:r>
                    </a:p>
                  </a:txBody>
                  <a:tcPr/>
                </a:tc>
                <a:tc>
                  <a:txBody>
                    <a:bodyPr/>
                    <a:lstStyle/>
                    <a:p>
                      <a:r>
                        <a:rPr lang="en-US" sz="1000"/>
                        <a:t>Highly Unlikely</a:t>
                      </a:r>
                    </a:p>
                  </a:txBody>
                  <a:tcPr/>
                </a:tc>
                <a:extLst>
                  <a:ext uri="{0D108BD9-81ED-4DB2-BD59-A6C34878D82A}">
                    <a16:rowId xmlns:a16="http://schemas.microsoft.com/office/drawing/2014/main" val="3122755977"/>
                  </a:ext>
                </a:extLst>
              </a:tr>
              <a:tr h="370840">
                <a:tc>
                  <a:txBody>
                    <a:bodyPr/>
                    <a:lstStyle/>
                    <a:p>
                      <a:r>
                        <a:rPr lang="en-US" sz="1000" b="1"/>
                        <a:t>Philadelphia Insurance Companies - 2019-09-06 16:22:27</a:t>
                      </a:r>
                      <a:r>
                        <a:rPr lang="en-US" sz="1000"/>
                        <a:t>
 Each September, we partner with the Children's Hospital of Philadelphia (CHOP) and fundraise leading up to the #ParkwayRun &amp; Walk. Today, #TEAMPHLY threw a tailgate party to prepare for this weekend’s opening Eagles game, complete with classic games like Minute-To-Win-It and finger foods! All money raised is donated to CHOP for pediatric cancer research and care. #ForBreakThroughs
Learn how you can help: http://bit.ly/ForBreakThroughs</a:t>
                      </a:r>
                    </a:p>
                  </a:txBody>
                  <a:tcPr/>
                </a:tc>
                <a:tc>
                  <a:txBody>
                    <a:bodyPr/>
                    <a:lstStyle/>
                    <a:p>
                      <a:r>
                        <a:rPr lang="en-US" sz="1000"/>
                        <a:t>52</a:t>
                      </a:r>
                    </a:p>
                  </a:txBody>
                  <a:tcPr/>
                </a:tc>
                <a:tc>
                  <a:txBody>
                    <a:bodyPr/>
                    <a:lstStyle/>
                    <a:p>
                      <a:r>
                        <a:rPr lang="en-US" sz="1000"/>
                        <a:t>52</a:t>
                      </a:r>
                    </a:p>
                  </a:txBody>
                  <a:tcPr/>
                </a:tc>
                <a:tc>
                  <a:txBody>
                    <a:bodyPr/>
                    <a:lstStyle/>
                    <a:p>
                      <a:r>
                        <a:rPr lang="en-US" sz="1000"/>
                        <a:t>0</a:t>
                      </a:r>
                    </a:p>
                  </a:txBody>
                  <a:tcPr/>
                </a:tc>
                <a:tc>
                  <a:txBody>
                    <a:bodyPr/>
                    <a:lstStyle/>
                    <a:p>
                      <a:r>
                        <a:rPr lang="en-US" sz="1000"/>
                        <a:t>0</a:t>
                      </a:r>
                    </a:p>
                  </a:txBody>
                  <a:tcPr/>
                </a:tc>
                <a:tc>
                  <a:txBody>
                    <a:bodyPr/>
                    <a:lstStyle/>
                    <a:p>
                      <a:r>
                        <a:rPr lang="en-US" sz="1000"/>
                        <a:t>1.2473 %</a:t>
                      </a:r>
                    </a:p>
                  </a:txBody>
                  <a:tcPr/>
                </a:tc>
                <a:tc>
                  <a:txBody>
                    <a:bodyPr/>
                    <a:lstStyle/>
                    <a:p>
                      <a:r>
                        <a:rPr lang="en-US" sz="1000"/>
                        <a:t>Album</a:t>
                      </a:r>
                    </a:p>
                  </a:txBody>
                  <a:tcPr/>
                </a:tc>
                <a:tc>
                  <a:txBody>
                    <a:bodyPr/>
                    <a:lstStyle/>
                    <a:p>
                      <a:r>
                        <a:rPr lang="en-US" sz="1000"/>
                        <a:t>Highly Unlikely</a:t>
                      </a:r>
                    </a:p>
                  </a:txBody>
                  <a:tcPr/>
                </a:tc>
                <a:extLst>
                  <a:ext uri="{0D108BD9-81ED-4DB2-BD59-A6C34878D82A}">
                    <a16:rowId xmlns:a16="http://schemas.microsoft.com/office/drawing/2014/main" val="475573358"/>
                  </a:ext>
                </a:extLst>
              </a:tr>
            </a:tbl>
          </a:graphicData>
        </a:graphic>
      </p:graphicFrame>
      <p:sp>
        <p:nvSpPr>
          <p:cNvPr id="4" name="Text Placeholder 3">
            <a:extLst>
              <a:ext uri="{FF2B5EF4-FFF2-40B4-BE49-F238E27FC236}">
                <a16:creationId xmlns:a16="http://schemas.microsoft.com/office/drawing/2014/main" id="{FC2210C0-C46A-4CDA-AAEB-DDD38A0C2F58}"/>
              </a:ext>
            </a:extLst>
          </p:cNvPr>
          <p:cNvSpPr>
            <a:spLocks noGrp="1"/>
          </p:cNvSpPr>
          <p:nvPr>
            <p:ph type="body" sz="quarter" idx="14"/>
          </p:nvPr>
        </p:nvSpPr>
        <p:spPr/>
        <p:txBody>
          <a:bodyPr/>
          <a:lstStyle/>
          <a:p>
            <a:r>
              <a:rPr lang="en-US"/>
              <a:t>09/01/2019 - 09/30/2019</a:t>
            </a:r>
          </a:p>
        </p:txBody>
      </p:sp>
    </p:spTree>
    <p:extLst>
      <p:ext uri="{BB962C8B-B14F-4D97-AF65-F5344CB8AC3E}">
        <p14:creationId xmlns:p14="http://schemas.microsoft.com/office/powerpoint/2010/main" val="366165151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07E8A5-B193-49D4-AD18-39886117C60F}"/>
              </a:ext>
            </a:extLst>
          </p:cNvPr>
          <p:cNvSpPr>
            <a:spLocks noGrp="1"/>
          </p:cNvSpPr>
          <p:nvPr>
            <p:ph type="title"/>
          </p:nvPr>
        </p:nvSpPr>
        <p:spPr/>
        <p:txBody>
          <a:bodyPr/>
          <a:lstStyle/>
          <a:p>
            <a:r>
              <a:rPr lang="en-US"/>
              <a:t>Facebook Fan Demographics | Philadelphia Insurance</a:t>
            </a:r>
          </a:p>
        </p:txBody>
      </p:sp>
      <p:graphicFrame>
        <p:nvGraphicFramePr>
          <p:cNvPr id="6" name="Chart Placeholder 5">
            <a:extLst>
              <a:ext uri="{FF2B5EF4-FFF2-40B4-BE49-F238E27FC236}">
                <a16:creationId xmlns:a16="http://schemas.microsoft.com/office/drawing/2014/main" id="{8D19A476-9773-493B-91B0-64851D12C39E}"/>
              </a:ext>
            </a:extLst>
          </p:cNvPr>
          <p:cNvGraphicFramePr>
            <a:graphicFrameLocks noGrp="1"/>
          </p:cNvGraphicFramePr>
          <p:nvPr>
            <p:ph type="chart" sz="quarter" idx="13"/>
            <p:extLst>
              <p:ext uri="{D42A27DB-BD31-4B8C-83A1-F6EECF244321}">
                <p14:modId xmlns:p14="http://schemas.microsoft.com/office/powerpoint/2010/main" val="125463937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D1DA61E-DA5A-44B7-BE0F-5E3E893AD6AE}"/>
              </a:ext>
            </a:extLst>
          </p:cNvPr>
          <p:cNvSpPr>
            <a:spLocks noGrp="1"/>
          </p:cNvSpPr>
          <p:nvPr>
            <p:ph type="body" sz="quarter" idx="14"/>
          </p:nvPr>
        </p:nvSpPr>
        <p:spPr/>
        <p:txBody>
          <a:bodyPr/>
          <a:lstStyle/>
          <a:p>
            <a:r>
              <a:rPr lang="en-US"/>
              <a:t>09/01/2019 - 09/30/2019</a:t>
            </a:r>
          </a:p>
        </p:txBody>
      </p:sp>
      <p:sp>
        <p:nvSpPr>
          <p:cNvPr id="5" name="Footer Placeholder 4">
            <a:extLst>
              <a:ext uri="{FF2B5EF4-FFF2-40B4-BE49-F238E27FC236}">
                <a16:creationId xmlns:a16="http://schemas.microsoft.com/office/drawing/2014/main" id="{040502DB-EF92-4B95-9247-3F5AA9A161E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79049612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85A2C6-AB89-4E7F-AE75-43BE25F6DD7E}"/>
              </a:ext>
            </a:extLst>
          </p:cNvPr>
          <p:cNvSpPr>
            <a:spLocks noGrp="1"/>
          </p:cNvSpPr>
          <p:nvPr>
            <p:ph type="title"/>
          </p:nvPr>
        </p:nvSpPr>
        <p:spPr/>
        <p:txBody>
          <a:bodyPr/>
          <a:lstStyle/>
          <a:p>
            <a:r>
              <a:rPr lang="en-US"/>
              <a:t>Twitter Key Metrics Table | Philadelphia Insurance</a:t>
            </a:r>
          </a:p>
        </p:txBody>
      </p:sp>
      <p:graphicFrame>
        <p:nvGraphicFramePr>
          <p:cNvPr id="5" name="Table Placeholder 4">
            <a:extLst>
              <a:ext uri="{FF2B5EF4-FFF2-40B4-BE49-F238E27FC236}">
                <a16:creationId xmlns:a16="http://schemas.microsoft.com/office/drawing/2014/main" id="{E3FE14C6-8671-4518-A980-E3FD379F87F3}"/>
              </a:ext>
            </a:extLst>
          </p:cNvPr>
          <p:cNvGraphicFramePr>
            <a:graphicFrameLocks noGrp="1"/>
          </p:cNvGraphicFramePr>
          <p:nvPr>
            <p:ph type="tbl" sz="quarter" idx="13"/>
            <p:extLst>
              <p:ext uri="{D42A27DB-BD31-4B8C-83A1-F6EECF244321}">
                <p14:modId xmlns:p14="http://schemas.microsoft.com/office/powerpoint/2010/main" val="364837208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3">
                  <a:extLst>
                    <a:ext uri="{9D8B030D-6E8A-4147-A177-3AD203B41FA5}">
                      <a16:colId xmlns:a16="http://schemas.microsoft.com/office/drawing/2014/main" val="3088588553"/>
                    </a:ext>
                  </a:extLst>
                </a:gridCol>
                <a:gridCol w="493776">
                  <a:extLst>
                    <a:ext uri="{9D8B030D-6E8A-4147-A177-3AD203B41FA5}">
                      <a16:colId xmlns:a16="http://schemas.microsoft.com/office/drawing/2014/main" val="2290790041"/>
                    </a:ext>
                  </a:extLst>
                </a:gridCol>
                <a:gridCol w="493776">
                  <a:extLst>
                    <a:ext uri="{9D8B030D-6E8A-4147-A177-3AD203B41FA5}">
                      <a16:colId xmlns:a16="http://schemas.microsoft.com/office/drawing/2014/main" val="885577031"/>
                    </a:ext>
                  </a:extLst>
                </a:gridCol>
                <a:gridCol w="493776">
                  <a:extLst>
                    <a:ext uri="{9D8B030D-6E8A-4147-A177-3AD203B41FA5}">
                      <a16:colId xmlns:a16="http://schemas.microsoft.com/office/drawing/2014/main" val="2103206928"/>
                    </a:ext>
                  </a:extLst>
                </a:gridCol>
                <a:gridCol w="493776">
                  <a:extLst>
                    <a:ext uri="{9D8B030D-6E8A-4147-A177-3AD203B41FA5}">
                      <a16:colId xmlns:a16="http://schemas.microsoft.com/office/drawing/2014/main" val="3460024303"/>
                    </a:ext>
                  </a:extLst>
                </a:gridCol>
                <a:gridCol w="493776">
                  <a:extLst>
                    <a:ext uri="{9D8B030D-6E8A-4147-A177-3AD203B41FA5}">
                      <a16:colId xmlns:a16="http://schemas.microsoft.com/office/drawing/2014/main" val="3329024222"/>
                    </a:ext>
                  </a:extLst>
                </a:gridCol>
                <a:gridCol w="493776">
                  <a:extLst>
                    <a:ext uri="{9D8B030D-6E8A-4147-A177-3AD203B41FA5}">
                      <a16:colId xmlns:a16="http://schemas.microsoft.com/office/drawing/2014/main" val="1834789019"/>
                    </a:ext>
                  </a:extLst>
                </a:gridCol>
                <a:gridCol w="493776">
                  <a:extLst>
                    <a:ext uri="{9D8B030D-6E8A-4147-A177-3AD203B41FA5}">
                      <a16:colId xmlns:a16="http://schemas.microsoft.com/office/drawing/2014/main" val="4009228213"/>
                    </a:ext>
                  </a:extLst>
                </a:gridCol>
                <a:gridCol w="493776">
                  <a:extLst>
                    <a:ext uri="{9D8B030D-6E8A-4147-A177-3AD203B41FA5}">
                      <a16:colId xmlns:a16="http://schemas.microsoft.com/office/drawing/2014/main" val="1995367057"/>
                    </a:ext>
                  </a:extLst>
                </a:gridCol>
                <a:gridCol w="493776">
                  <a:extLst>
                    <a:ext uri="{9D8B030D-6E8A-4147-A177-3AD203B41FA5}">
                      <a16:colId xmlns:a16="http://schemas.microsoft.com/office/drawing/2014/main" val="3887771443"/>
                    </a:ext>
                  </a:extLst>
                </a:gridCol>
                <a:gridCol w="493776">
                  <a:extLst>
                    <a:ext uri="{9D8B030D-6E8A-4147-A177-3AD203B41FA5}">
                      <a16:colId xmlns:a16="http://schemas.microsoft.com/office/drawing/2014/main" val="272802474"/>
                    </a:ext>
                  </a:extLst>
                </a:gridCol>
                <a:gridCol w="493776">
                  <a:extLst>
                    <a:ext uri="{9D8B030D-6E8A-4147-A177-3AD203B41FA5}">
                      <a16:colId xmlns:a16="http://schemas.microsoft.com/office/drawing/2014/main" val="3767601273"/>
                    </a:ext>
                  </a:extLst>
                </a:gridCol>
                <a:gridCol w="493776">
                  <a:extLst>
                    <a:ext uri="{9D8B030D-6E8A-4147-A177-3AD203B41FA5}">
                      <a16:colId xmlns:a16="http://schemas.microsoft.com/office/drawing/2014/main" val="3098923614"/>
                    </a:ext>
                  </a:extLst>
                </a:gridCol>
                <a:gridCol w="493776">
                  <a:extLst>
                    <a:ext uri="{9D8B030D-6E8A-4147-A177-3AD203B41FA5}">
                      <a16:colId xmlns:a16="http://schemas.microsoft.com/office/drawing/2014/main" val="132001246"/>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Tweets</a:t>
                      </a:r>
                    </a:p>
                  </a:txBody>
                  <a:tcPr/>
                </a:tc>
                <a:tc>
                  <a:txBody>
                    <a:bodyPr/>
                    <a:lstStyle/>
                    <a:p>
                      <a:r>
                        <a:rPr lang="en-US" sz="1000"/>
                        <a:t>Own Tweets</a:t>
                      </a:r>
                    </a:p>
                  </a:txBody>
                  <a:tcPr/>
                </a:tc>
                <a:tc>
                  <a:txBody>
                    <a:bodyPr/>
                    <a:lstStyle/>
                    <a:p>
                      <a:r>
                        <a:rPr lang="en-US" sz="1000"/>
                        <a:t>Retweeted Tweets</a:t>
                      </a:r>
                    </a:p>
                  </a:txBody>
                  <a:tcPr/>
                </a:tc>
                <a:tc>
                  <a:txBody>
                    <a:bodyPr/>
                    <a:lstStyle/>
                    <a:p>
                      <a:r>
                        <a:rPr lang="en-US" sz="1000"/>
                        <a:t>Replies to Users</a:t>
                      </a:r>
                    </a:p>
                  </a:txBody>
                  <a:tcPr/>
                </a:tc>
                <a:tc>
                  <a:txBody>
                    <a:bodyPr/>
                    <a:lstStyle/>
                    <a:p>
                      <a:r>
                        <a:rPr lang="en-US" sz="1000"/>
                        <a:t>All Retweets</a:t>
                      </a:r>
                    </a:p>
                  </a:txBody>
                  <a:tcPr/>
                </a:tc>
                <a:tc>
                  <a:txBody>
                    <a:bodyPr/>
                    <a:lstStyle/>
                    <a:p>
                      <a:r>
                        <a:rPr lang="en-US" sz="1000"/>
                        <a:t>Retweets on Own Tweets</a:t>
                      </a:r>
                    </a:p>
                  </a:txBody>
                  <a:tcPr/>
                </a:tc>
                <a:tc>
                  <a:txBody>
                    <a:bodyPr/>
                    <a:lstStyle/>
                    <a:p>
                      <a:r>
                        <a:rPr lang="en-US" sz="1000"/>
                        <a:t>Likes on Own Tweets</a:t>
                      </a:r>
                    </a:p>
                  </a:txBody>
                  <a:tcPr/>
                </a:tc>
                <a:tc>
                  <a:txBody>
                    <a:bodyPr/>
                    <a:lstStyle/>
                    <a:p>
                      <a:r>
                        <a:rPr lang="en-US" sz="1000"/>
                        <a:t>Replies on Own Tweets</a:t>
                      </a:r>
                    </a:p>
                  </a:txBody>
                  <a:tcPr/>
                </a:tc>
                <a:tc>
                  <a:txBody>
                    <a:bodyPr/>
                    <a:lstStyle/>
                    <a:p>
                      <a:r>
                        <a:rPr lang="en-US" sz="1000"/>
                        <a:t>Mentions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782210827"/>
                  </a:ext>
                </a:extLst>
              </a:tr>
              <a:tr h="370840">
                <a:tc>
                  <a:txBody>
                    <a:bodyPr/>
                    <a:lstStyle/>
                    <a:p>
                      <a:r>
                        <a:rPr lang="en-US" sz="1000"/>
                        <a:t>PHLY Insurance Co.</a:t>
                      </a:r>
                    </a:p>
                  </a:txBody>
                  <a:tcPr/>
                </a:tc>
                <a:tc>
                  <a:txBody>
                    <a:bodyPr/>
                    <a:lstStyle/>
                    <a:p>
                      <a:r>
                        <a:rPr lang="en-US" sz="1000"/>
                        <a:t>3412</a:t>
                      </a:r>
                    </a:p>
                  </a:txBody>
                  <a:tcPr/>
                </a:tc>
                <a:tc>
                  <a:txBody>
                    <a:bodyPr/>
                    <a:lstStyle/>
                    <a:p>
                      <a:r>
                        <a:rPr lang="en-US" sz="1000"/>
                        <a:t>78</a:t>
                      </a:r>
                    </a:p>
                  </a:txBody>
                  <a:tcPr/>
                </a:tc>
                <a:tc>
                  <a:txBody>
                    <a:bodyPr/>
                    <a:lstStyle/>
                    <a:p>
                      <a:r>
                        <a:rPr lang="en-US" sz="1000"/>
                        <a:t>46</a:t>
                      </a:r>
                    </a:p>
                  </a:txBody>
                  <a:tcPr/>
                </a:tc>
                <a:tc>
                  <a:txBody>
                    <a:bodyPr/>
                    <a:lstStyle/>
                    <a:p>
                      <a:r>
                        <a:rPr lang="en-US" sz="1000"/>
                        <a:t>41</a:t>
                      </a:r>
                    </a:p>
                  </a:txBody>
                  <a:tcPr/>
                </a:tc>
                <a:tc>
                  <a:txBody>
                    <a:bodyPr/>
                    <a:lstStyle/>
                    <a:p>
                      <a:r>
                        <a:rPr lang="en-US" sz="1000"/>
                        <a:t>1</a:t>
                      </a:r>
                    </a:p>
                  </a:txBody>
                  <a:tcPr/>
                </a:tc>
                <a:tc>
                  <a:txBody>
                    <a:bodyPr/>
                    <a:lstStyle/>
                    <a:p>
                      <a:r>
                        <a:rPr lang="en-US" sz="1000"/>
                        <a:t>4</a:t>
                      </a:r>
                    </a:p>
                  </a:txBody>
                  <a:tcPr/>
                </a:tc>
                <a:tc>
                  <a:txBody>
                    <a:bodyPr/>
                    <a:lstStyle/>
                    <a:p>
                      <a:r>
                        <a:rPr lang="en-US" sz="1000"/>
                        <a:t>26</a:t>
                      </a:r>
                    </a:p>
                  </a:txBody>
                  <a:tcPr/>
                </a:tc>
                <a:tc>
                  <a:txBody>
                    <a:bodyPr/>
                    <a:lstStyle/>
                    <a:p>
                      <a:r>
                        <a:rPr lang="en-US" sz="1000"/>
                        <a:t>26</a:t>
                      </a:r>
                    </a:p>
                  </a:txBody>
                  <a:tcPr/>
                </a:tc>
                <a:tc>
                  <a:txBody>
                    <a:bodyPr/>
                    <a:lstStyle/>
                    <a:p>
                      <a:r>
                        <a:rPr lang="en-US" sz="1000"/>
                        <a:t>143</a:t>
                      </a:r>
                    </a:p>
                  </a:txBody>
                  <a:tcPr/>
                </a:tc>
                <a:tc>
                  <a:txBody>
                    <a:bodyPr/>
                    <a:lstStyle/>
                    <a:p>
                      <a:r>
                        <a:rPr lang="en-US" sz="1000"/>
                        <a:t>1</a:t>
                      </a:r>
                    </a:p>
                  </a:txBody>
                  <a:tcPr/>
                </a:tc>
                <a:tc>
                  <a:txBody>
                    <a:bodyPr/>
                    <a:lstStyle/>
                    <a:p>
                      <a:r>
                        <a:rPr lang="en-US" sz="1000"/>
                        <a:t>25</a:t>
                      </a:r>
                    </a:p>
                  </a:txBody>
                  <a:tcPr/>
                </a:tc>
                <a:tc>
                  <a:txBody>
                    <a:bodyPr/>
                    <a:lstStyle/>
                    <a:p>
                      <a:r>
                        <a:rPr lang="en-US" sz="1000"/>
                        <a:t>0.1229 %</a:t>
                      </a:r>
                    </a:p>
                  </a:txBody>
                  <a:tcPr/>
                </a:tc>
                <a:tc>
                  <a:txBody>
                    <a:bodyPr/>
                    <a:lstStyle/>
                    <a:p>
                      <a:r>
                        <a:rPr lang="en-US" sz="1000"/>
                        <a:t>0.0 %</a:t>
                      </a:r>
                    </a:p>
                  </a:txBody>
                  <a:tcPr/>
                </a:tc>
                <a:extLst>
                  <a:ext uri="{0D108BD9-81ED-4DB2-BD59-A6C34878D82A}">
                    <a16:rowId xmlns:a16="http://schemas.microsoft.com/office/drawing/2014/main" val="3075717985"/>
                  </a:ext>
                </a:extLst>
              </a:tr>
            </a:tbl>
          </a:graphicData>
        </a:graphic>
      </p:graphicFrame>
      <p:sp>
        <p:nvSpPr>
          <p:cNvPr id="4" name="Text Placeholder 3">
            <a:extLst>
              <a:ext uri="{FF2B5EF4-FFF2-40B4-BE49-F238E27FC236}">
                <a16:creationId xmlns:a16="http://schemas.microsoft.com/office/drawing/2014/main" id="{4086C091-F274-41A3-8BCB-D6E84B7FDF05}"/>
              </a:ext>
            </a:extLst>
          </p:cNvPr>
          <p:cNvSpPr>
            <a:spLocks noGrp="1"/>
          </p:cNvSpPr>
          <p:nvPr>
            <p:ph type="body" sz="quarter" idx="14"/>
          </p:nvPr>
        </p:nvSpPr>
        <p:spPr/>
        <p:txBody>
          <a:bodyPr/>
          <a:lstStyle/>
          <a:p>
            <a:r>
              <a:rPr lang="en-US"/>
              <a:t>09/01/2019 - 09/30/2019</a:t>
            </a:r>
          </a:p>
        </p:txBody>
      </p:sp>
    </p:spTree>
    <p:extLst>
      <p:ext uri="{BB962C8B-B14F-4D97-AF65-F5344CB8AC3E}">
        <p14:creationId xmlns:p14="http://schemas.microsoft.com/office/powerpoint/2010/main" val="162431661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218670-96BF-4888-8C51-F87034EEB0AD}"/>
              </a:ext>
            </a:extLst>
          </p:cNvPr>
          <p:cNvSpPr>
            <a:spLocks noGrp="1"/>
          </p:cNvSpPr>
          <p:nvPr>
            <p:ph type="title"/>
          </p:nvPr>
        </p:nvSpPr>
        <p:spPr/>
        <p:txBody>
          <a:bodyPr/>
          <a:lstStyle/>
          <a:p>
            <a:r>
              <a:rPr lang="en-US"/>
              <a:t>Twitter Twitter Followers Change | Philadelphia Insurance</a:t>
            </a:r>
          </a:p>
        </p:txBody>
      </p:sp>
      <p:graphicFrame>
        <p:nvGraphicFramePr>
          <p:cNvPr id="6" name="Chart Placeholder 5">
            <a:extLst>
              <a:ext uri="{FF2B5EF4-FFF2-40B4-BE49-F238E27FC236}">
                <a16:creationId xmlns:a16="http://schemas.microsoft.com/office/drawing/2014/main" id="{51F544A3-EFE6-405C-BB83-53B56F736F15}"/>
              </a:ext>
            </a:extLst>
          </p:cNvPr>
          <p:cNvGraphicFramePr>
            <a:graphicFrameLocks noGrp="1"/>
          </p:cNvGraphicFramePr>
          <p:nvPr>
            <p:ph type="chart" sz="quarter" idx="13"/>
            <p:extLst>
              <p:ext uri="{D42A27DB-BD31-4B8C-83A1-F6EECF244321}">
                <p14:modId xmlns:p14="http://schemas.microsoft.com/office/powerpoint/2010/main" val="139186180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6DF4781-65FE-4749-8A1B-1ECE54C512AA}"/>
              </a:ext>
            </a:extLst>
          </p:cNvPr>
          <p:cNvSpPr>
            <a:spLocks noGrp="1"/>
          </p:cNvSpPr>
          <p:nvPr>
            <p:ph type="body" sz="quarter" idx="14"/>
          </p:nvPr>
        </p:nvSpPr>
        <p:spPr/>
        <p:txBody>
          <a:bodyPr/>
          <a:lstStyle/>
          <a:p>
            <a:r>
              <a:rPr lang="en-US"/>
              <a:t>01/01/2019 - 12/31/2019</a:t>
            </a:r>
          </a:p>
        </p:txBody>
      </p:sp>
      <p:sp>
        <p:nvSpPr>
          <p:cNvPr id="5" name="Footer Placeholder 4">
            <a:extLst>
              <a:ext uri="{FF2B5EF4-FFF2-40B4-BE49-F238E27FC236}">
                <a16:creationId xmlns:a16="http://schemas.microsoft.com/office/drawing/2014/main" id="{1DDB60DD-96E4-4C7F-9F49-48E4C565240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50556425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3DE70B-D5D2-4A65-A5A9-D9F628F86BC5}"/>
              </a:ext>
            </a:extLst>
          </p:cNvPr>
          <p:cNvSpPr>
            <a:spLocks noGrp="1"/>
          </p:cNvSpPr>
          <p:nvPr>
            <p:ph type="title"/>
          </p:nvPr>
        </p:nvSpPr>
        <p:spPr/>
        <p:txBody>
          <a:bodyPr/>
          <a:lstStyle/>
          <a:p>
            <a:r>
              <a:rPr lang="en-US"/>
              <a:t>Twitter Average Interactions Per Tweet | Philadelphia Insurance</a:t>
            </a:r>
          </a:p>
        </p:txBody>
      </p:sp>
      <p:graphicFrame>
        <p:nvGraphicFramePr>
          <p:cNvPr id="6" name="Chart Placeholder 5">
            <a:extLst>
              <a:ext uri="{FF2B5EF4-FFF2-40B4-BE49-F238E27FC236}">
                <a16:creationId xmlns:a16="http://schemas.microsoft.com/office/drawing/2014/main" id="{C0D09DF0-2CA8-427A-A6E6-40824488EABF}"/>
              </a:ext>
            </a:extLst>
          </p:cNvPr>
          <p:cNvGraphicFramePr>
            <a:graphicFrameLocks noGrp="1"/>
          </p:cNvGraphicFramePr>
          <p:nvPr>
            <p:ph type="chart" sz="quarter" idx="13"/>
            <p:extLst>
              <p:ext uri="{D42A27DB-BD31-4B8C-83A1-F6EECF244321}">
                <p14:modId xmlns:p14="http://schemas.microsoft.com/office/powerpoint/2010/main" val="120918293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9CF3B4A-DC6B-418B-8416-0AE718825400}"/>
              </a:ext>
            </a:extLst>
          </p:cNvPr>
          <p:cNvSpPr>
            <a:spLocks noGrp="1"/>
          </p:cNvSpPr>
          <p:nvPr>
            <p:ph type="body" sz="quarter" idx="14"/>
          </p:nvPr>
        </p:nvSpPr>
        <p:spPr/>
        <p:txBody>
          <a:bodyPr/>
          <a:lstStyle/>
          <a:p>
            <a:r>
              <a:rPr lang="en-US"/>
              <a:t>01/01/2019 - 12/31/2019</a:t>
            </a:r>
          </a:p>
        </p:txBody>
      </p:sp>
      <p:sp>
        <p:nvSpPr>
          <p:cNvPr id="5" name="Footer Placeholder 4">
            <a:extLst>
              <a:ext uri="{FF2B5EF4-FFF2-40B4-BE49-F238E27FC236}">
                <a16:creationId xmlns:a16="http://schemas.microsoft.com/office/drawing/2014/main" id="{9EC79993-1C73-41CE-9C86-DA25D5DC892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61376197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F197A7-FF17-4E9A-8265-3528896F96D8}"/>
              </a:ext>
            </a:extLst>
          </p:cNvPr>
          <p:cNvSpPr>
            <a:spLocks noGrp="1"/>
          </p:cNvSpPr>
          <p:nvPr>
            <p:ph type="title"/>
          </p:nvPr>
        </p:nvSpPr>
        <p:spPr/>
        <p:txBody>
          <a:bodyPr/>
          <a:lstStyle/>
          <a:p>
            <a:r>
              <a:rPr lang="en-US"/>
              <a:t>Twitter PHLY Twitter Mentions | Philadelphia Insurance</a:t>
            </a:r>
          </a:p>
        </p:txBody>
      </p:sp>
      <p:graphicFrame>
        <p:nvGraphicFramePr>
          <p:cNvPr id="6" name="Chart Placeholder 5">
            <a:extLst>
              <a:ext uri="{FF2B5EF4-FFF2-40B4-BE49-F238E27FC236}">
                <a16:creationId xmlns:a16="http://schemas.microsoft.com/office/drawing/2014/main" id="{17DE01A2-4B20-4B7D-9689-1E0741BD02D2}"/>
              </a:ext>
            </a:extLst>
          </p:cNvPr>
          <p:cNvGraphicFramePr>
            <a:graphicFrameLocks noGrp="1"/>
          </p:cNvGraphicFramePr>
          <p:nvPr>
            <p:ph type="chart" sz="quarter" idx="13"/>
            <p:extLst>
              <p:ext uri="{D42A27DB-BD31-4B8C-83A1-F6EECF244321}">
                <p14:modId xmlns:p14="http://schemas.microsoft.com/office/powerpoint/2010/main" val="127897157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AF5EC5D-A18D-49F2-A8C5-FA6716EE70E2}"/>
              </a:ext>
            </a:extLst>
          </p:cNvPr>
          <p:cNvSpPr>
            <a:spLocks noGrp="1"/>
          </p:cNvSpPr>
          <p:nvPr>
            <p:ph type="body" sz="quarter" idx="14"/>
          </p:nvPr>
        </p:nvSpPr>
        <p:spPr/>
        <p:txBody>
          <a:bodyPr/>
          <a:lstStyle/>
          <a:p>
            <a:r>
              <a:rPr lang="en-US"/>
              <a:t>01/01/2019 - 12/31/2019</a:t>
            </a:r>
          </a:p>
        </p:txBody>
      </p:sp>
      <p:sp>
        <p:nvSpPr>
          <p:cNvPr id="5" name="Footer Placeholder 4">
            <a:extLst>
              <a:ext uri="{FF2B5EF4-FFF2-40B4-BE49-F238E27FC236}">
                <a16:creationId xmlns:a16="http://schemas.microsoft.com/office/drawing/2014/main" id="{B079D2CB-6F87-46A4-864F-DAEB4033536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96745693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6DDE83-A7E5-48EB-9A8E-975AF9DE3E48}"/>
              </a:ext>
            </a:extLst>
          </p:cNvPr>
          <p:cNvSpPr>
            <a:spLocks noGrp="1"/>
          </p:cNvSpPr>
          <p:nvPr>
            <p:ph type="title"/>
          </p:nvPr>
        </p:nvSpPr>
        <p:spPr/>
        <p:txBody>
          <a:bodyPr/>
          <a:lstStyle/>
          <a:p>
            <a:r>
              <a:rPr lang="en-US"/>
              <a:t>Twitter Key Influencers | Philadelphia Insurance</a:t>
            </a:r>
          </a:p>
        </p:txBody>
      </p:sp>
      <p:graphicFrame>
        <p:nvGraphicFramePr>
          <p:cNvPr id="5" name="Table Placeholder 4">
            <a:extLst>
              <a:ext uri="{FF2B5EF4-FFF2-40B4-BE49-F238E27FC236}">
                <a16:creationId xmlns:a16="http://schemas.microsoft.com/office/drawing/2014/main" id="{1A6CFF04-808E-43CF-B24E-BDB00AF51D96}"/>
              </a:ext>
            </a:extLst>
          </p:cNvPr>
          <p:cNvGraphicFramePr>
            <a:graphicFrameLocks noGrp="1"/>
          </p:cNvGraphicFramePr>
          <p:nvPr>
            <p:ph type="tbl" sz="quarter" idx="13"/>
            <p:extLst>
              <p:ext uri="{D42A27DB-BD31-4B8C-83A1-F6EECF244321}">
                <p14:modId xmlns:p14="http://schemas.microsoft.com/office/powerpoint/2010/main" val="54679500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665765756"/>
                    </a:ext>
                  </a:extLst>
                </a:gridCol>
                <a:gridCol w="2468880">
                  <a:extLst>
                    <a:ext uri="{9D8B030D-6E8A-4147-A177-3AD203B41FA5}">
                      <a16:colId xmlns:a16="http://schemas.microsoft.com/office/drawing/2014/main" val="1564180270"/>
                    </a:ext>
                  </a:extLst>
                </a:gridCol>
                <a:gridCol w="2468880">
                  <a:extLst>
                    <a:ext uri="{9D8B030D-6E8A-4147-A177-3AD203B41FA5}">
                      <a16:colId xmlns:a16="http://schemas.microsoft.com/office/drawing/2014/main" val="1899198049"/>
                    </a:ext>
                  </a:extLst>
                </a:gridCol>
              </a:tblGrid>
              <a:tr h="370840">
                <a:tc>
                  <a:txBody>
                    <a:bodyPr/>
                    <a:lstStyle/>
                    <a:p>
                      <a:r>
                        <a:rPr lang="en-US" sz="1000"/>
                        <a:t>Name</a:t>
                      </a:r>
                    </a:p>
                  </a:txBody>
                  <a:tcPr/>
                </a:tc>
                <a:tc>
                  <a:txBody>
                    <a:bodyPr/>
                    <a:lstStyle/>
                    <a:p>
                      <a:r>
                        <a:rPr lang="en-US" sz="1000"/>
                        <a:t>On Profiles</a:t>
                      </a:r>
                    </a:p>
                  </a:txBody>
                  <a:tcPr/>
                </a:tc>
                <a:tc>
                  <a:txBody>
                    <a:bodyPr/>
                    <a:lstStyle/>
                    <a:p>
                      <a:r>
                        <a:rPr lang="en-US" sz="1000"/>
                        <a:t>Mentions</a:t>
                      </a:r>
                    </a:p>
                  </a:txBody>
                  <a:tcPr/>
                </a:tc>
                <a:extLst>
                  <a:ext uri="{0D108BD9-81ED-4DB2-BD59-A6C34878D82A}">
                    <a16:rowId xmlns:a16="http://schemas.microsoft.com/office/drawing/2014/main" val="631508008"/>
                  </a:ext>
                </a:extLst>
              </a:tr>
              <a:tr h="370840">
                <a:tc>
                  <a:txBody>
                    <a:bodyPr/>
                    <a:lstStyle/>
                    <a:p>
                      <a:r>
                        <a:rPr lang="en-US" sz="1000" b="1"/>
                        <a:t>@MargueriteTort</a:t>
                      </a:r>
                    </a:p>
                  </a:txBody>
                  <a:tcPr/>
                </a:tc>
                <a:tc>
                  <a:txBody>
                    <a:bodyPr/>
                    <a:lstStyle/>
                    <a:p>
                      <a:r>
                        <a:rPr lang="en-US" sz="1000"/>
                        <a:t>PHLY Insurance Co. (52)</a:t>
                      </a:r>
                    </a:p>
                  </a:txBody>
                  <a:tcPr/>
                </a:tc>
                <a:tc>
                  <a:txBody>
                    <a:bodyPr/>
                    <a:lstStyle/>
                    <a:p>
                      <a:r>
                        <a:rPr lang="en-US" sz="1000"/>
                        <a:t>52</a:t>
                      </a:r>
                    </a:p>
                  </a:txBody>
                  <a:tcPr/>
                </a:tc>
                <a:extLst>
                  <a:ext uri="{0D108BD9-81ED-4DB2-BD59-A6C34878D82A}">
                    <a16:rowId xmlns:a16="http://schemas.microsoft.com/office/drawing/2014/main" val="112087357"/>
                  </a:ext>
                </a:extLst>
              </a:tr>
              <a:tr h="370840">
                <a:tc>
                  <a:txBody>
                    <a:bodyPr/>
                    <a:lstStyle/>
                    <a:p>
                      <a:r>
                        <a:rPr lang="en-US" sz="1000" b="1"/>
                        <a:t>@Regore2</a:t>
                      </a:r>
                    </a:p>
                  </a:txBody>
                  <a:tcPr/>
                </a:tc>
                <a:tc>
                  <a:txBody>
                    <a:bodyPr/>
                    <a:lstStyle/>
                    <a:p>
                      <a:r>
                        <a:rPr lang="en-US" sz="1000"/>
                        <a:t>PHLY Insurance Co. (44)</a:t>
                      </a:r>
                    </a:p>
                  </a:txBody>
                  <a:tcPr/>
                </a:tc>
                <a:tc>
                  <a:txBody>
                    <a:bodyPr/>
                    <a:lstStyle/>
                    <a:p>
                      <a:r>
                        <a:rPr lang="en-US" sz="1000"/>
                        <a:t>44</a:t>
                      </a:r>
                    </a:p>
                  </a:txBody>
                  <a:tcPr/>
                </a:tc>
                <a:extLst>
                  <a:ext uri="{0D108BD9-81ED-4DB2-BD59-A6C34878D82A}">
                    <a16:rowId xmlns:a16="http://schemas.microsoft.com/office/drawing/2014/main" val="332130845"/>
                  </a:ext>
                </a:extLst>
              </a:tr>
              <a:tr h="370840">
                <a:tc>
                  <a:txBody>
                    <a:bodyPr/>
                    <a:lstStyle/>
                    <a:p>
                      <a:r>
                        <a:rPr lang="en-US" sz="1000" b="1"/>
                        <a:t>@GammaIotaSigma</a:t>
                      </a:r>
                    </a:p>
                  </a:txBody>
                  <a:tcPr/>
                </a:tc>
                <a:tc>
                  <a:txBody>
                    <a:bodyPr/>
                    <a:lstStyle/>
                    <a:p>
                      <a:r>
                        <a:rPr lang="en-US" sz="1000"/>
                        <a:t>PHLY Insurance Co. (18)</a:t>
                      </a:r>
                    </a:p>
                  </a:txBody>
                  <a:tcPr/>
                </a:tc>
                <a:tc>
                  <a:txBody>
                    <a:bodyPr/>
                    <a:lstStyle/>
                    <a:p>
                      <a:r>
                        <a:rPr lang="en-US" sz="1000"/>
                        <a:t>18</a:t>
                      </a:r>
                    </a:p>
                  </a:txBody>
                  <a:tcPr/>
                </a:tc>
                <a:extLst>
                  <a:ext uri="{0D108BD9-81ED-4DB2-BD59-A6C34878D82A}">
                    <a16:rowId xmlns:a16="http://schemas.microsoft.com/office/drawing/2014/main" val="1600823194"/>
                  </a:ext>
                </a:extLst>
              </a:tr>
              <a:tr h="370840">
                <a:tc>
                  <a:txBody>
                    <a:bodyPr/>
                    <a:lstStyle/>
                    <a:p>
                      <a:r>
                        <a:rPr lang="en-US" sz="1000" b="1"/>
                        <a:t>@EaglesCommunity</a:t>
                      </a:r>
                    </a:p>
                  </a:txBody>
                  <a:tcPr/>
                </a:tc>
                <a:tc>
                  <a:txBody>
                    <a:bodyPr/>
                    <a:lstStyle/>
                    <a:p>
                      <a:r>
                        <a:rPr lang="en-US" sz="1000"/>
                        <a:t>PHLY Insurance Co. (17)</a:t>
                      </a:r>
                    </a:p>
                  </a:txBody>
                  <a:tcPr/>
                </a:tc>
                <a:tc>
                  <a:txBody>
                    <a:bodyPr/>
                    <a:lstStyle/>
                    <a:p>
                      <a:r>
                        <a:rPr lang="en-US" sz="1000"/>
                        <a:t>17</a:t>
                      </a:r>
                    </a:p>
                  </a:txBody>
                  <a:tcPr/>
                </a:tc>
                <a:extLst>
                  <a:ext uri="{0D108BD9-81ED-4DB2-BD59-A6C34878D82A}">
                    <a16:rowId xmlns:a16="http://schemas.microsoft.com/office/drawing/2014/main" val="1102278978"/>
                  </a:ext>
                </a:extLst>
              </a:tr>
              <a:tr h="370840">
                <a:tc>
                  <a:txBody>
                    <a:bodyPr/>
                    <a:lstStyle/>
                    <a:p>
                      <a:r>
                        <a:rPr lang="en-US" sz="1000" b="1"/>
                        <a:t>@GaryJamesLovett</a:t>
                      </a:r>
                    </a:p>
                  </a:txBody>
                  <a:tcPr/>
                </a:tc>
                <a:tc>
                  <a:txBody>
                    <a:bodyPr/>
                    <a:lstStyle/>
                    <a:p>
                      <a:r>
                        <a:rPr lang="en-US" sz="1000"/>
                        <a:t>PHLY Insurance Co. (9)</a:t>
                      </a:r>
                    </a:p>
                  </a:txBody>
                  <a:tcPr/>
                </a:tc>
                <a:tc>
                  <a:txBody>
                    <a:bodyPr/>
                    <a:lstStyle/>
                    <a:p>
                      <a:r>
                        <a:rPr lang="en-US" sz="1000"/>
                        <a:t>9</a:t>
                      </a:r>
                    </a:p>
                  </a:txBody>
                  <a:tcPr/>
                </a:tc>
                <a:extLst>
                  <a:ext uri="{0D108BD9-81ED-4DB2-BD59-A6C34878D82A}">
                    <a16:rowId xmlns:a16="http://schemas.microsoft.com/office/drawing/2014/main" val="1997158238"/>
                  </a:ext>
                </a:extLst>
              </a:tr>
              <a:tr h="370840">
                <a:tc>
                  <a:txBody>
                    <a:bodyPr/>
                    <a:lstStyle/>
                    <a:p>
                      <a:r>
                        <a:rPr lang="en-US" sz="1000" b="1"/>
                        <a:t>@wadt</a:t>
                      </a:r>
                    </a:p>
                  </a:txBody>
                  <a:tcPr/>
                </a:tc>
                <a:tc>
                  <a:txBody>
                    <a:bodyPr/>
                    <a:lstStyle/>
                    <a:p>
                      <a:r>
                        <a:rPr lang="en-US" sz="1000"/>
                        <a:t>PHLY Insurance Co. (8)</a:t>
                      </a:r>
                    </a:p>
                  </a:txBody>
                  <a:tcPr/>
                </a:tc>
                <a:tc>
                  <a:txBody>
                    <a:bodyPr/>
                    <a:lstStyle/>
                    <a:p>
                      <a:r>
                        <a:rPr lang="en-US" sz="1000"/>
                        <a:t>8</a:t>
                      </a:r>
                    </a:p>
                  </a:txBody>
                  <a:tcPr/>
                </a:tc>
                <a:extLst>
                  <a:ext uri="{0D108BD9-81ED-4DB2-BD59-A6C34878D82A}">
                    <a16:rowId xmlns:a16="http://schemas.microsoft.com/office/drawing/2014/main" val="3631255114"/>
                  </a:ext>
                </a:extLst>
              </a:tr>
              <a:tr h="370840">
                <a:tc>
                  <a:txBody>
                    <a:bodyPr/>
                    <a:lstStyle/>
                    <a:p>
                      <a:r>
                        <a:rPr lang="en-US" sz="1000" b="1"/>
                        <a:t>@Bill_Procopio</a:t>
                      </a:r>
                    </a:p>
                  </a:txBody>
                  <a:tcPr/>
                </a:tc>
                <a:tc>
                  <a:txBody>
                    <a:bodyPr/>
                    <a:lstStyle/>
                    <a:p>
                      <a:r>
                        <a:rPr lang="en-US" sz="1000"/>
                        <a:t>PHLY Insurance Co. (8)</a:t>
                      </a:r>
                    </a:p>
                  </a:txBody>
                  <a:tcPr/>
                </a:tc>
                <a:tc>
                  <a:txBody>
                    <a:bodyPr/>
                    <a:lstStyle/>
                    <a:p>
                      <a:r>
                        <a:rPr lang="en-US" sz="1000"/>
                        <a:t>8</a:t>
                      </a:r>
                    </a:p>
                  </a:txBody>
                  <a:tcPr/>
                </a:tc>
                <a:extLst>
                  <a:ext uri="{0D108BD9-81ED-4DB2-BD59-A6C34878D82A}">
                    <a16:rowId xmlns:a16="http://schemas.microsoft.com/office/drawing/2014/main" val="2784668676"/>
                  </a:ext>
                </a:extLst>
              </a:tr>
              <a:tr h="370840">
                <a:tc>
                  <a:txBody>
                    <a:bodyPr/>
                    <a:lstStyle/>
                    <a:p>
                      <a:r>
                        <a:rPr lang="en-US" sz="1000" b="1"/>
                        <a:t>@TMNA_Services</a:t>
                      </a:r>
                    </a:p>
                  </a:txBody>
                  <a:tcPr/>
                </a:tc>
                <a:tc>
                  <a:txBody>
                    <a:bodyPr/>
                    <a:lstStyle/>
                    <a:p>
                      <a:r>
                        <a:rPr lang="en-US" sz="1000"/>
                        <a:t>PHLY Insurance Co. (8)</a:t>
                      </a:r>
                    </a:p>
                  </a:txBody>
                  <a:tcPr/>
                </a:tc>
                <a:tc>
                  <a:txBody>
                    <a:bodyPr/>
                    <a:lstStyle/>
                    <a:p>
                      <a:r>
                        <a:rPr lang="en-US" sz="1000"/>
                        <a:t>8</a:t>
                      </a:r>
                    </a:p>
                  </a:txBody>
                  <a:tcPr/>
                </a:tc>
                <a:extLst>
                  <a:ext uri="{0D108BD9-81ED-4DB2-BD59-A6C34878D82A}">
                    <a16:rowId xmlns:a16="http://schemas.microsoft.com/office/drawing/2014/main" val="3867614736"/>
                  </a:ext>
                </a:extLst>
              </a:tr>
              <a:tr h="370840">
                <a:tc>
                  <a:txBody>
                    <a:bodyPr/>
                    <a:lstStyle/>
                    <a:p>
                      <a:r>
                        <a:rPr lang="en-US" sz="1000" b="1"/>
                        <a:t>@TwinForksIns</a:t>
                      </a:r>
                    </a:p>
                  </a:txBody>
                  <a:tcPr/>
                </a:tc>
                <a:tc>
                  <a:txBody>
                    <a:bodyPr/>
                    <a:lstStyle/>
                    <a:p>
                      <a:r>
                        <a:rPr lang="en-US" sz="1000"/>
                        <a:t>PHLY Insurance Co. (8)</a:t>
                      </a:r>
                    </a:p>
                  </a:txBody>
                  <a:tcPr/>
                </a:tc>
                <a:tc>
                  <a:txBody>
                    <a:bodyPr/>
                    <a:lstStyle/>
                    <a:p>
                      <a:r>
                        <a:rPr lang="en-US" sz="1000"/>
                        <a:t>8</a:t>
                      </a:r>
                    </a:p>
                  </a:txBody>
                  <a:tcPr/>
                </a:tc>
                <a:extLst>
                  <a:ext uri="{0D108BD9-81ED-4DB2-BD59-A6C34878D82A}">
                    <a16:rowId xmlns:a16="http://schemas.microsoft.com/office/drawing/2014/main" val="3644439976"/>
                  </a:ext>
                </a:extLst>
              </a:tr>
              <a:tr h="370840">
                <a:tc>
                  <a:txBody>
                    <a:bodyPr/>
                    <a:lstStyle/>
                    <a:p>
                      <a:r>
                        <a:rPr lang="en-US" sz="1000" b="1"/>
                        <a:t>@C2CPhiladelphia</a:t>
                      </a:r>
                    </a:p>
                  </a:txBody>
                  <a:tcPr/>
                </a:tc>
                <a:tc>
                  <a:txBody>
                    <a:bodyPr/>
                    <a:lstStyle/>
                    <a:p>
                      <a:r>
                        <a:rPr lang="en-US" sz="1000"/>
                        <a:t>PHLY Insurance Co. (6)</a:t>
                      </a:r>
                    </a:p>
                  </a:txBody>
                  <a:tcPr/>
                </a:tc>
                <a:tc>
                  <a:txBody>
                    <a:bodyPr/>
                    <a:lstStyle/>
                    <a:p>
                      <a:r>
                        <a:rPr lang="en-US" sz="1000"/>
                        <a:t>6</a:t>
                      </a:r>
                    </a:p>
                  </a:txBody>
                  <a:tcPr/>
                </a:tc>
                <a:extLst>
                  <a:ext uri="{0D108BD9-81ED-4DB2-BD59-A6C34878D82A}">
                    <a16:rowId xmlns:a16="http://schemas.microsoft.com/office/drawing/2014/main" val="2657893213"/>
                  </a:ext>
                </a:extLst>
              </a:tr>
            </a:tbl>
          </a:graphicData>
        </a:graphic>
      </p:graphicFrame>
      <p:sp>
        <p:nvSpPr>
          <p:cNvPr id="4" name="Text Placeholder 3">
            <a:extLst>
              <a:ext uri="{FF2B5EF4-FFF2-40B4-BE49-F238E27FC236}">
                <a16:creationId xmlns:a16="http://schemas.microsoft.com/office/drawing/2014/main" id="{584262DA-3991-4D72-9DB7-B1B7277D2AA0}"/>
              </a:ext>
            </a:extLst>
          </p:cNvPr>
          <p:cNvSpPr>
            <a:spLocks noGrp="1"/>
          </p:cNvSpPr>
          <p:nvPr>
            <p:ph type="body" sz="quarter" idx="14"/>
          </p:nvPr>
        </p:nvSpPr>
        <p:spPr/>
        <p:txBody>
          <a:bodyPr/>
          <a:lstStyle/>
          <a:p>
            <a:r>
              <a:rPr lang="en-US"/>
              <a:t>01/01/2019 - 12/31/2019</a:t>
            </a:r>
          </a:p>
        </p:txBody>
      </p:sp>
    </p:spTree>
    <p:extLst>
      <p:ext uri="{BB962C8B-B14F-4D97-AF65-F5344CB8AC3E}">
        <p14:creationId xmlns:p14="http://schemas.microsoft.com/office/powerpoint/2010/main" val="74586133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C08395-D67E-4279-8759-1A361DEC867D}"/>
              </a:ext>
            </a:extLst>
          </p:cNvPr>
          <p:cNvSpPr>
            <a:spLocks noGrp="1"/>
          </p:cNvSpPr>
          <p:nvPr>
            <p:ph type="title"/>
          </p:nvPr>
        </p:nvSpPr>
        <p:spPr/>
        <p:txBody>
          <a:bodyPr/>
          <a:lstStyle/>
          <a:p>
            <a:r>
              <a:rPr lang="en-US"/>
              <a:t>Twitter Own and Retweeted Tweets Table | Philadelphia Insurance - 1 of 2</a:t>
            </a:r>
          </a:p>
        </p:txBody>
      </p:sp>
      <p:graphicFrame>
        <p:nvGraphicFramePr>
          <p:cNvPr id="5" name="Table Placeholder 4">
            <a:extLst>
              <a:ext uri="{FF2B5EF4-FFF2-40B4-BE49-F238E27FC236}">
                <a16:creationId xmlns:a16="http://schemas.microsoft.com/office/drawing/2014/main" id="{598C5AE0-C04D-497D-B155-1CC29764731D}"/>
              </a:ext>
            </a:extLst>
          </p:cNvPr>
          <p:cNvGraphicFramePr>
            <a:graphicFrameLocks noGrp="1"/>
          </p:cNvGraphicFramePr>
          <p:nvPr>
            <p:ph type="tbl" sz="quarter" idx="13"/>
            <p:extLst>
              <p:ext uri="{D42A27DB-BD31-4B8C-83A1-F6EECF244321}">
                <p14:modId xmlns:p14="http://schemas.microsoft.com/office/powerpoint/2010/main" val="129374174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703320">
                  <a:extLst>
                    <a:ext uri="{9D8B030D-6E8A-4147-A177-3AD203B41FA5}">
                      <a16:colId xmlns:a16="http://schemas.microsoft.com/office/drawing/2014/main" val="903411576"/>
                    </a:ext>
                  </a:extLst>
                </a:gridCol>
                <a:gridCol w="411480">
                  <a:extLst>
                    <a:ext uri="{9D8B030D-6E8A-4147-A177-3AD203B41FA5}">
                      <a16:colId xmlns:a16="http://schemas.microsoft.com/office/drawing/2014/main" val="1885908751"/>
                    </a:ext>
                  </a:extLst>
                </a:gridCol>
                <a:gridCol w="822960">
                  <a:extLst>
                    <a:ext uri="{9D8B030D-6E8A-4147-A177-3AD203B41FA5}">
                      <a16:colId xmlns:a16="http://schemas.microsoft.com/office/drawing/2014/main" val="2702698970"/>
                    </a:ext>
                  </a:extLst>
                </a:gridCol>
                <a:gridCol w="822960">
                  <a:extLst>
                    <a:ext uri="{9D8B030D-6E8A-4147-A177-3AD203B41FA5}">
                      <a16:colId xmlns:a16="http://schemas.microsoft.com/office/drawing/2014/main" val="811872919"/>
                    </a:ext>
                  </a:extLst>
                </a:gridCol>
                <a:gridCol w="822960">
                  <a:extLst>
                    <a:ext uri="{9D8B030D-6E8A-4147-A177-3AD203B41FA5}">
                      <a16:colId xmlns:a16="http://schemas.microsoft.com/office/drawing/2014/main" val="4071510870"/>
                    </a:ext>
                  </a:extLst>
                </a:gridCol>
                <a:gridCol w="822960">
                  <a:extLst>
                    <a:ext uri="{9D8B030D-6E8A-4147-A177-3AD203B41FA5}">
                      <a16:colId xmlns:a16="http://schemas.microsoft.com/office/drawing/2014/main" val="4254130911"/>
                    </a:ext>
                  </a:extLst>
                </a:gridCol>
                <a:gridCol w="822960">
                  <a:extLst>
                    <a:ext uri="{9D8B030D-6E8A-4147-A177-3AD203B41FA5}">
                      <a16:colId xmlns:a16="http://schemas.microsoft.com/office/drawing/2014/main" val="2185015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Retweeted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19835755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 - 2019-09-16 15:01:41</a:t>
                      </a:r>
                      <a:r>
                        <a:rPr kumimoji="0" lang="en-US" sz="1000" b="0" i="0" u="none" strike="noStrike" kern="1200" cap="none" spc="0" normalizeH="0" baseline="0" noProof="0">
                          <a:ln>
                            <a:noFill/>
                          </a:ln>
                          <a:solidFill>
                            <a:prstClr val="black"/>
                          </a:solidFill>
                          <a:effectLst/>
                          <a:uLnTx/>
                          <a:uFillTx/>
                          <a:latin typeface="+mn-lt"/>
                          <a:ea typeface="+mn-ea"/>
                          <a:cs typeface="+mn-cs"/>
                        </a:rPr>
                        <a:t>
 PHLY is proud to be recognized as one of the Best Places to Work in #Insurance for the 10th consecutive year! https://t.co/eiOqnX7cPS #ThinkPHLY https://t.co/tYae2Ldc1P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09/23/2019 02:14:12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0.4409 %</a:t>
                      </a:r>
                    </a:p>
                  </a:txBody>
                  <a:tcPr/>
                </a:tc>
                <a:extLst>
                  <a:ext uri="{0D108BD9-81ED-4DB2-BD59-A6C34878D82A}">
                    <a16:rowId xmlns:a16="http://schemas.microsoft.com/office/drawing/2014/main" val="12011208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 - 2019-09-18 16:46:07</a:t>
                      </a:r>
                      <a:r>
                        <a:rPr kumimoji="0" lang="en-US" sz="1000" b="0" i="0" u="none" strike="noStrike" kern="1200" cap="none" spc="0" normalizeH="0" baseline="0" noProof="0">
                          <a:ln>
                            <a:noFill/>
                          </a:ln>
                          <a:solidFill>
                            <a:prstClr val="black"/>
                          </a:solidFill>
                          <a:effectLst/>
                          <a:uLnTx/>
                          <a:uFillTx/>
                          <a:latin typeface="+mn-lt"/>
                          <a:ea typeface="+mn-ea"/>
                          <a:cs typeface="+mn-cs"/>
                        </a:rPr>
                        <a:t>
 #TEAMPHLY’s Melville, NY office volunteered to help @TheBookFairies #charity sort &amp;amp; pack children’s #books to be donated to high poverty schools in the community. The charity collects reading materials for people in need throughout metropolitan #NewYork. https://t.co/CM72UxBfEv</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09/22/2019 02:14:13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0.2940 %</a:t>
                      </a:r>
                    </a:p>
                  </a:txBody>
                  <a:tcPr/>
                </a:tc>
                <a:extLst>
                  <a:ext uri="{0D108BD9-81ED-4DB2-BD59-A6C34878D82A}">
                    <a16:rowId xmlns:a16="http://schemas.microsoft.com/office/drawing/2014/main" val="3286749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 - 2019-09-11 16:00:15</a:t>
                      </a:r>
                      <a:r>
                        <a:rPr kumimoji="0" lang="en-US" sz="1000" b="0" i="0" u="none" strike="noStrike" kern="1200" cap="none" spc="0" normalizeH="0" baseline="0" noProof="0">
                          <a:ln>
                            <a:noFill/>
                          </a:ln>
                          <a:solidFill>
                            <a:prstClr val="black"/>
                          </a:solidFill>
                          <a:effectLst/>
                          <a:uLnTx/>
                          <a:uFillTx/>
                          <a:latin typeface="+mn-lt"/>
                          <a:ea typeface="+mn-ea"/>
                          <a:cs typeface="+mn-cs"/>
                        </a:rPr>
                        <a:t>
 What is social inflation and how is it impacting #insurance for the #HumanServices sector? Check out this interview with PHLY’s Jeff Collins to find out: https://t.co/SfGHZGt9vL https://t.co/CblqP755MJ</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09/13/2019 02:15:10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0.2644 %</a:t>
                      </a:r>
                    </a:p>
                  </a:txBody>
                  <a:tcPr/>
                </a:tc>
                <a:extLst>
                  <a:ext uri="{0D108BD9-81ED-4DB2-BD59-A6C34878D82A}">
                    <a16:rowId xmlns:a16="http://schemas.microsoft.com/office/drawing/2014/main" val="3101309315"/>
                  </a:ext>
                </a:extLst>
              </a:tr>
            </a:tbl>
          </a:graphicData>
        </a:graphic>
      </p:graphicFrame>
      <p:sp>
        <p:nvSpPr>
          <p:cNvPr id="4" name="Text Placeholder 3">
            <a:extLst>
              <a:ext uri="{FF2B5EF4-FFF2-40B4-BE49-F238E27FC236}">
                <a16:creationId xmlns:a16="http://schemas.microsoft.com/office/drawing/2014/main" id="{DBB37446-E3F6-4D80-A046-2C6BB15393CD}"/>
              </a:ext>
            </a:extLst>
          </p:cNvPr>
          <p:cNvSpPr>
            <a:spLocks noGrp="1"/>
          </p:cNvSpPr>
          <p:nvPr>
            <p:ph type="body" sz="quarter" idx="14"/>
          </p:nvPr>
        </p:nvSpPr>
        <p:spPr/>
        <p:txBody>
          <a:bodyPr/>
          <a:lstStyle/>
          <a:p>
            <a:r>
              <a:rPr lang="en-US"/>
              <a:t>09/01/2019 - 09/30/2019</a:t>
            </a:r>
          </a:p>
        </p:txBody>
      </p:sp>
    </p:spTree>
    <p:extLst>
      <p:ext uri="{BB962C8B-B14F-4D97-AF65-F5344CB8AC3E}">
        <p14:creationId xmlns:p14="http://schemas.microsoft.com/office/powerpoint/2010/main" val="51408221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990E23-2D48-490F-826D-66EBE7780AEA}"/>
              </a:ext>
            </a:extLst>
          </p:cNvPr>
          <p:cNvSpPr>
            <a:spLocks noGrp="1"/>
          </p:cNvSpPr>
          <p:nvPr>
            <p:ph type="title"/>
          </p:nvPr>
        </p:nvSpPr>
        <p:spPr/>
        <p:txBody>
          <a:bodyPr/>
          <a:lstStyle/>
          <a:p>
            <a:r>
              <a:rPr lang="en-US"/>
              <a:t>Twitter Own and Retweeted Tweets Table | Philadelphia Insurance - 2 of 2</a:t>
            </a:r>
          </a:p>
        </p:txBody>
      </p:sp>
      <p:graphicFrame>
        <p:nvGraphicFramePr>
          <p:cNvPr id="5" name="Table Placeholder 4">
            <a:extLst>
              <a:ext uri="{FF2B5EF4-FFF2-40B4-BE49-F238E27FC236}">
                <a16:creationId xmlns:a16="http://schemas.microsoft.com/office/drawing/2014/main" id="{2BD235CF-3A84-4A0F-AFAB-BD9AC474317C}"/>
              </a:ext>
            </a:extLst>
          </p:cNvPr>
          <p:cNvGraphicFramePr>
            <a:graphicFrameLocks noGrp="1"/>
          </p:cNvGraphicFramePr>
          <p:nvPr>
            <p:ph type="tbl" sz="quarter" idx="13"/>
            <p:extLst>
              <p:ext uri="{D42A27DB-BD31-4B8C-83A1-F6EECF244321}">
                <p14:modId xmlns:p14="http://schemas.microsoft.com/office/powerpoint/2010/main" val="226983003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703320">
                  <a:extLst>
                    <a:ext uri="{9D8B030D-6E8A-4147-A177-3AD203B41FA5}">
                      <a16:colId xmlns:a16="http://schemas.microsoft.com/office/drawing/2014/main" val="1035127467"/>
                    </a:ext>
                  </a:extLst>
                </a:gridCol>
                <a:gridCol w="411480">
                  <a:extLst>
                    <a:ext uri="{9D8B030D-6E8A-4147-A177-3AD203B41FA5}">
                      <a16:colId xmlns:a16="http://schemas.microsoft.com/office/drawing/2014/main" val="1620496409"/>
                    </a:ext>
                  </a:extLst>
                </a:gridCol>
                <a:gridCol w="822960">
                  <a:extLst>
                    <a:ext uri="{9D8B030D-6E8A-4147-A177-3AD203B41FA5}">
                      <a16:colId xmlns:a16="http://schemas.microsoft.com/office/drawing/2014/main" val="4262336121"/>
                    </a:ext>
                  </a:extLst>
                </a:gridCol>
                <a:gridCol w="822960">
                  <a:extLst>
                    <a:ext uri="{9D8B030D-6E8A-4147-A177-3AD203B41FA5}">
                      <a16:colId xmlns:a16="http://schemas.microsoft.com/office/drawing/2014/main" val="3103636802"/>
                    </a:ext>
                  </a:extLst>
                </a:gridCol>
                <a:gridCol w="822960">
                  <a:extLst>
                    <a:ext uri="{9D8B030D-6E8A-4147-A177-3AD203B41FA5}">
                      <a16:colId xmlns:a16="http://schemas.microsoft.com/office/drawing/2014/main" val="3868265806"/>
                    </a:ext>
                  </a:extLst>
                </a:gridCol>
                <a:gridCol w="822960">
                  <a:extLst>
                    <a:ext uri="{9D8B030D-6E8A-4147-A177-3AD203B41FA5}">
                      <a16:colId xmlns:a16="http://schemas.microsoft.com/office/drawing/2014/main" val="2956152281"/>
                    </a:ext>
                  </a:extLst>
                </a:gridCol>
                <a:gridCol w="822960">
                  <a:extLst>
                    <a:ext uri="{9D8B030D-6E8A-4147-A177-3AD203B41FA5}">
                      <a16:colId xmlns:a16="http://schemas.microsoft.com/office/drawing/2014/main" val="221187360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Retweeted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22714767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 - 2019-09-26 13:51:51</a:t>
                      </a:r>
                      <a:r>
                        <a:rPr kumimoji="0" lang="en-US" sz="1000" b="0" i="0" u="none" strike="noStrike" kern="1200" cap="none" spc="0" normalizeH="0" baseline="0" noProof="0">
                          <a:ln>
                            <a:noFill/>
                          </a:ln>
                          <a:solidFill>
                            <a:prstClr val="black"/>
                          </a:solidFill>
                          <a:effectLst/>
                          <a:uLnTx/>
                          <a:uFillTx/>
                          <a:latin typeface="+mn-lt"/>
                          <a:ea typeface="+mn-ea"/>
                          <a:cs typeface="+mn-cs"/>
                        </a:rPr>
                        <a:t>
 We're excited to be at the @GammaIotaSigma International Conference today in Dallas, TX! Stop by booth #30 at the Hilton Anatole from 2 to 4:30 p.m. to meet #TEAMPHLY &amp;amp; learn more about #insurance careers. Can't attend? Visit https://t.co/idtjMXSGg3 #GIS2019 https://t.co/nvDJhpiYpD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09/28/2019 02:14:09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0.2642 %</a:t>
                      </a:r>
                    </a:p>
                  </a:txBody>
                  <a:tcPr/>
                </a:tc>
                <a:extLst>
                  <a:ext uri="{0D108BD9-81ED-4DB2-BD59-A6C34878D82A}">
                    <a16:rowId xmlns:a16="http://schemas.microsoft.com/office/drawing/2014/main" val="7715832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 - 2019-09-19 15:43:06</a:t>
                      </a:r>
                      <a:r>
                        <a:rPr kumimoji="0" lang="en-US" sz="1000" b="0" i="0" u="none" strike="noStrike" kern="1200" cap="none" spc="0" normalizeH="0" baseline="0" noProof="0">
                          <a:ln>
                            <a:noFill/>
                          </a:ln>
                          <a:solidFill>
                            <a:prstClr val="black"/>
                          </a:solidFill>
                          <a:effectLst/>
                          <a:uLnTx/>
                          <a:uFillTx/>
                          <a:latin typeface="+mn-lt"/>
                          <a:ea typeface="+mn-ea"/>
                          <a:cs typeface="+mn-cs"/>
                        </a:rPr>
                        <a:t>
 PHLY's Steve Silvers was one of 25 employees from across the globe selected for Tokio Marine's 20th #mangrove planting project in Malaysia. Steve was joined by employees from several sister companies including @TokioMAmerica @FirstInsHI &amp;amp; @TMNA_Services. #ToBeAGoodCompany https://t.co/tIGgnclT4i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09/23/2019 14:13:48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0.2352 %</a:t>
                      </a:r>
                    </a:p>
                  </a:txBody>
                  <a:tcPr/>
                </a:tc>
                <a:extLst>
                  <a:ext uri="{0D108BD9-81ED-4DB2-BD59-A6C34878D82A}">
                    <a16:rowId xmlns:a16="http://schemas.microsoft.com/office/drawing/2014/main" val="3877953329"/>
                  </a:ext>
                </a:extLst>
              </a:tr>
            </a:tbl>
          </a:graphicData>
        </a:graphic>
      </p:graphicFrame>
      <p:sp>
        <p:nvSpPr>
          <p:cNvPr id="4" name="Text Placeholder 3">
            <a:extLst>
              <a:ext uri="{FF2B5EF4-FFF2-40B4-BE49-F238E27FC236}">
                <a16:creationId xmlns:a16="http://schemas.microsoft.com/office/drawing/2014/main" id="{C0E8E724-A745-4CDE-B493-F06026D6288A}"/>
              </a:ext>
            </a:extLst>
          </p:cNvPr>
          <p:cNvSpPr>
            <a:spLocks noGrp="1"/>
          </p:cNvSpPr>
          <p:nvPr>
            <p:ph type="body" sz="quarter" idx="14"/>
          </p:nvPr>
        </p:nvSpPr>
        <p:spPr/>
        <p:txBody>
          <a:bodyPr/>
          <a:lstStyle/>
          <a:p>
            <a:r>
              <a:rPr lang="en-US"/>
              <a:t>09/01/2019 - 09/30/2019</a:t>
            </a:r>
          </a:p>
        </p:txBody>
      </p:sp>
    </p:spTree>
    <p:extLst>
      <p:ext uri="{BB962C8B-B14F-4D97-AF65-F5344CB8AC3E}">
        <p14:creationId xmlns:p14="http://schemas.microsoft.com/office/powerpoint/2010/main" val="90262807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216606-0F31-4288-8C55-C3A8F48FD90D}"/>
              </a:ext>
            </a:extLst>
          </p:cNvPr>
          <p:cNvSpPr>
            <a:spLocks noGrp="1"/>
          </p:cNvSpPr>
          <p:nvPr>
            <p:ph type="title"/>
          </p:nvPr>
        </p:nvSpPr>
        <p:spPr/>
        <p:txBody>
          <a:bodyPr/>
          <a:lstStyle/>
          <a:p>
            <a:r>
              <a:rPr lang="en-US"/>
              <a:t>LinkedIn Key Metrics Table | Philadelphia Insurance</a:t>
            </a:r>
          </a:p>
        </p:txBody>
      </p:sp>
      <p:graphicFrame>
        <p:nvGraphicFramePr>
          <p:cNvPr id="5" name="Table Placeholder 4">
            <a:extLst>
              <a:ext uri="{FF2B5EF4-FFF2-40B4-BE49-F238E27FC236}">
                <a16:creationId xmlns:a16="http://schemas.microsoft.com/office/drawing/2014/main" id="{EF25FDF2-B7B9-472E-ADE9-D5F6ADCB489F}"/>
              </a:ext>
            </a:extLst>
          </p:cNvPr>
          <p:cNvGraphicFramePr>
            <a:graphicFrameLocks noGrp="1"/>
          </p:cNvGraphicFramePr>
          <p:nvPr>
            <p:ph type="tbl" sz="quarter" idx="13"/>
            <p:extLst>
              <p:ext uri="{D42A27DB-BD31-4B8C-83A1-F6EECF244321}">
                <p14:modId xmlns:p14="http://schemas.microsoft.com/office/powerpoint/2010/main" val="289576947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3104321552"/>
                    </a:ext>
                  </a:extLst>
                </a:gridCol>
                <a:gridCol w="1069848">
                  <a:extLst>
                    <a:ext uri="{9D8B030D-6E8A-4147-A177-3AD203B41FA5}">
                      <a16:colId xmlns:a16="http://schemas.microsoft.com/office/drawing/2014/main" val="2769589534"/>
                    </a:ext>
                  </a:extLst>
                </a:gridCol>
                <a:gridCol w="1069848">
                  <a:extLst>
                    <a:ext uri="{9D8B030D-6E8A-4147-A177-3AD203B41FA5}">
                      <a16:colId xmlns:a16="http://schemas.microsoft.com/office/drawing/2014/main" val="3422785073"/>
                    </a:ext>
                  </a:extLst>
                </a:gridCol>
                <a:gridCol w="1069848">
                  <a:extLst>
                    <a:ext uri="{9D8B030D-6E8A-4147-A177-3AD203B41FA5}">
                      <a16:colId xmlns:a16="http://schemas.microsoft.com/office/drawing/2014/main" val="316642426"/>
                    </a:ext>
                  </a:extLst>
                </a:gridCol>
                <a:gridCol w="1069848">
                  <a:extLst>
                    <a:ext uri="{9D8B030D-6E8A-4147-A177-3AD203B41FA5}">
                      <a16:colId xmlns:a16="http://schemas.microsoft.com/office/drawing/2014/main" val="801947984"/>
                    </a:ext>
                  </a:extLst>
                </a:gridCol>
                <a:gridCol w="1069848">
                  <a:extLst>
                    <a:ext uri="{9D8B030D-6E8A-4147-A177-3AD203B41FA5}">
                      <a16:colId xmlns:a16="http://schemas.microsoft.com/office/drawing/2014/main" val="3118916036"/>
                    </a:ext>
                  </a:extLst>
                </a:gridCol>
                <a:gridCol w="1069848">
                  <a:extLst>
                    <a:ext uri="{9D8B030D-6E8A-4147-A177-3AD203B41FA5}">
                      <a16:colId xmlns:a16="http://schemas.microsoft.com/office/drawing/2014/main" val="3798235872"/>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Status Updates</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extLst>
                  <a:ext uri="{0D108BD9-81ED-4DB2-BD59-A6C34878D82A}">
                    <a16:rowId xmlns:a16="http://schemas.microsoft.com/office/drawing/2014/main" val="2811779777"/>
                  </a:ext>
                </a:extLst>
              </a:tr>
              <a:tr h="370840">
                <a:tc>
                  <a:txBody>
                    <a:bodyPr/>
                    <a:lstStyle/>
                    <a:p>
                      <a:r>
                        <a:rPr lang="en-US" sz="1000"/>
                        <a:t>Philadelphia Insurance Companies</a:t>
                      </a:r>
                    </a:p>
                  </a:txBody>
                  <a:tcPr/>
                </a:tc>
                <a:tc>
                  <a:txBody>
                    <a:bodyPr/>
                    <a:lstStyle/>
                    <a:p>
                      <a:r>
                        <a:rPr lang="en-US" sz="1000"/>
                        <a:t>21109</a:t>
                      </a:r>
                    </a:p>
                  </a:txBody>
                  <a:tcPr/>
                </a:tc>
                <a:tc>
                  <a:txBody>
                    <a:bodyPr/>
                    <a:lstStyle/>
                    <a:p>
                      <a:r>
                        <a:rPr lang="en-US" sz="1000"/>
                        <a:t>512</a:t>
                      </a:r>
                    </a:p>
                  </a:txBody>
                  <a:tcPr/>
                </a:tc>
                <a:tc>
                  <a:txBody>
                    <a:bodyPr/>
                    <a:lstStyle/>
                    <a:p>
                      <a:r>
                        <a:rPr lang="en-US" sz="1000"/>
                        <a:t>26</a:t>
                      </a:r>
                    </a:p>
                  </a:txBody>
                  <a:tcPr/>
                </a:tc>
                <a:tc>
                  <a:txBody>
                    <a:bodyPr/>
                    <a:lstStyle/>
                    <a:p>
                      <a:r>
                        <a:rPr lang="en-US" sz="1000"/>
                        <a:t>1859</a:t>
                      </a:r>
                    </a:p>
                  </a:txBody>
                  <a:tcPr/>
                </a:tc>
                <a:tc>
                  <a:txBody>
                    <a:bodyPr/>
                    <a:lstStyle/>
                    <a:p>
                      <a:r>
                        <a:rPr lang="en-US" sz="1000"/>
                        <a:t>31</a:t>
                      </a:r>
                    </a:p>
                  </a:txBody>
                  <a:tcPr/>
                </a:tc>
                <a:tc>
                  <a:txBody>
                    <a:bodyPr/>
                    <a:lstStyle/>
                    <a:p>
                      <a:r>
                        <a:rPr lang="en-US" sz="1000"/>
                        <a:t>0.3486 %</a:t>
                      </a:r>
                    </a:p>
                  </a:txBody>
                  <a:tcPr/>
                </a:tc>
                <a:extLst>
                  <a:ext uri="{0D108BD9-81ED-4DB2-BD59-A6C34878D82A}">
                    <a16:rowId xmlns:a16="http://schemas.microsoft.com/office/drawing/2014/main" val="1878686683"/>
                  </a:ext>
                </a:extLst>
              </a:tr>
            </a:tbl>
          </a:graphicData>
        </a:graphic>
      </p:graphicFrame>
      <p:sp>
        <p:nvSpPr>
          <p:cNvPr id="4" name="Text Placeholder 3">
            <a:extLst>
              <a:ext uri="{FF2B5EF4-FFF2-40B4-BE49-F238E27FC236}">
                <a16:creationId xmlns:a16="http://schemas.microsoft.com/office/drawing/2014/main" id="{BBF78656-C097-41AE-B67B-44C064380290}"/>
              </a:ext>
            </a:extLst>
          </p:cNvPr>
          <p:cNvSpPr>
            <a:spLocks noGrp="1"/>
          </p:cNvSpPr>
          <p:nvPr>
            <p:ph type="body" sz="quarter" idx="14"/>
          </p:nvPr>
        </p:nvSpPr>
        <p:spPr/>
        <p:txBody>
          <a:bodyPr/>
          <a:lstStyle/>
          <a:p>
            <a:r>
              <a:rPr lang="en-US"/>
              <a:t>09/01/2019 - 09/30/2019</a:t>
            </a:r>
          </a:p>
        </p:txBody>
      </p:sp>
    </p:spTree>
    <p:extLst>
      <p:ext uri="{BB962C8B-B14F-4D97-AF65-F5344CB8AC3E}">
        <p14:creationId xmlns:p14="http://schemas.microsoft.com/office/powerpoint/2010/main" val="284753753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32EAFE-493A-4FB4-B1EC-DD93D8BDD851}"/>
              </a:ext>
            </a:extLst>
          </p:cNvPr>
          <p:cNvSpPr>
            <a:spLocks noGrp="1"/>
          </p:cNvSpPr>
          <p:nvPr>
            <p:ph type="title"/>
          </p:nvPr>
        </p:nvSpPr>
        <p:spPr/>
        <p:txBody>
          <a:bodyPr/>
          <a:lstStyle/>
          <a:p>
            <a:r>
              <a:rPr lang="en-US"/>
              <a:t>LinkedIn LinkedIn Followers Change | Philadelphia Insurance</a:t>
            </a:r>
          </a:p>
        </p:txBody>
      </p:sp>
      <p:graphicFrame>
        <p:nvGraphicFramePr>
          <p:cNvPr id="6" name="Chart Placeholder 5">
            <a:extLst>
              <a:ext uri="{FF2B5EF4-FFF2-40B4-BE49-F238E27FC236}">
                <a16:creationId xmlns:a16="http://schemas.microsoft.com/office/drawing/2014/main" id="{00329D9B-0531-4F1A-8296-C674C523F6EF}"/>
              </a:ext>
            </a:extLst>
          </p:cNvPr>
          <p:cNvGraphicFramePr>
            <a:graphicFrameLocks noGrp="1"/>
          </p:cNvGraphicFramePr>
          <p:nvPr>
            <p:ph type="chart" sz="quarter" idx="13"/>
            <p:extLst>
              <p:ext uri="{D42A27DB-BD31-4B8C-83A1-F6EECF244321}">
                <p14:modId xmlns:p14="http://schemas.microsoft.com/office/powerpoint/2010/main" val="35216746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0E7EC34-47ED-46F1-8C8D-4CE441F97791}"/>
              </a:ext>
            </a:extLst>
          </p:cNvPr>
          <p:cNvSpPr>
            <a:spLocks noGrp="1"/>
          </p:cNvSpPr>
          <p:nvPr>
            <p:ph type="body" sz="quarter" idx="14"/>
          </p:nvPr>
        </p:nvSpPr>
        <p:spPr/>
        <p:txBody>
          <a:bodyPr/>
          <a:lstStyle/>
          <a:p>
            <a:r>
              <a:rPr lang="en-US"/>
              <a:t>01/01/2019 - 12/31/2019</a:t>
            </a:r>
          </a:p>
        </p:txBody>
      </p:sp>
      <p:sp>
        <p:nvSpPr>
          <p:cNvPr id="5" name="Footer Placeholder 4">
            <a:extLst>
              <a:ext uri="{FF2B5EF4-FFF2-40B4-BE49-F238E27FC236}">
                <a16:creationId xmlns:a16="http://schemas.microsoft.com/office/drawing/2014/main" id="{6DE6DECC-AA27-44E7-B5C0-B777CDF2038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72535592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7BF376-28B9-4A17-9D91-C2F6C0FF9D66}"/>
              </a:ext>
            </a:extLst>
          </p:cNvPr>
          <p:cNvSpPr>
            <a:spLocks noGrp="1"/>
          </p:cNvSpPr>
          <p:nvPr>
            <p:ph type="title"/>
          </p:nvPr>
        </p:nvSpPr>
        <p:spPr/>
        <p:txBody>
          <a:bodyPr/>
          <a:lstStyle/>
          <a:p>
            <a:r>
              <a:rPr lang="en-US"/>
              <a:t>LinkedIn Average Interactions Per LinkedIn Update | Philadelphia Insurance</a:t>
            </a:r>
          </a:p>
        </p:txBody>
      </p:sp>
      <p:graphicFrame>
        <p:nvGraphicFramePr>
          <p:cNvPr id="6" name="Chart Placeholder 5">
            <a:extLst>
              <a:ext uri="{FF2B5EF4-FFF2-40B4-BE49-F238E27FC236}">
                <a16:creationId xmlns:a16="http://schemas.microsoft.com/office/drawing/2014/main" id="{B33A9896-3F43-489D-9BBA-24529C030AC9}"/>
              </a:ext>
            </a:extLst>
          </p:cNvPr>
          <p:cNvGraphicFramePr>
            <a:graphicFrameLocks noGrp="1"/>
          </p:cNvGraphicFramePr>
          <p:nvPr>
            <p:ph type="chart" sz="quarter" idx="13"/>
            <p:extLst>
              <p:ext uri="{D42A27DB-BD31-4B8C-83A1-F6EECF244321}">
                <p14:modId xmlns:p14="http://schemas.microsoft.com/office/powerpoint/2010/main" val="381346999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7C7C037-2A65-4043-9046-A8AA7B3E6FFB}"/>
              </a:ext>
            </a:extLst>
          </p:cNvPr>
          <p:cNvSpPr>
            <a:spLocks noGrp="1"/>
          </p:cNvSpPr>
          <p:nvPr>
            <p:ph type="body" sz="quarter" idx="14"/>
          </p:nvPr>
        </p:nvSpPr>
        <p:spPr/>
        <p:txBody>
          <a:bodyPr/>
          <a:lstStyle/>
          <a:p>
            <a:r>
              <a:rPr lang="en-US"/>
              <a:t>01/01/2019 - 12/31/2019</a:t>
            </a:r>
          </a:p>
        </p:txBody>
      </p:sp>
      <p:sp>
        <p:nvSpPr>
          <p:cNvPr id="5" name="Footer Placeholder 4">
            <a:extLst>
              <a:ext uri="{FF2B5EF4-FFF2-40B4-BE49-F238E27FC236}">
                <a16:creationId xmlns:a16="http://schemas.microsoft.com/office/drawing/2014/main" id="{382CF901-FE6C-4A4D-B796-587B9C4916A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15124350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9DAEB6-E342-4A58-90BC-DC2622F966FD}"/>
              </a:ext>
            </a:extLst>
          </p:cNvPr>
          <p:cNvSpPr>
            <a:spLocks noGrp="1"/>
          </p:cNvSpPr>
          <p:nvPr>
            <p:ph type="title"/>
          </p:nvPr>
        </p:nvSpPr>
        <p:spPr/>
        <p:txBody>
          <a:bodyPr/>
          <a:lstStyle/>
          <a:p>
            <a:r>
              <a:rPr lang="en-US"/>
              <a:t>LinkedIn Updates Table | Philadelphia Insurance - 1 of 5</a:t>
            </a:r>
          </a:p>
        </p:txBody>
      </p:sp>
      <p:graphicFrame>
        <p:nvGraphicFramePr>
          <p:cNvPr id="5" name="Table Placeholder 4">
            <a:extLst>
              <a:ext uri="{FF2B5EF4-FFF2-40B4-BE49-F238E27FC236}">
                <a16:creationId xmlns:a16="http://schemas.microsoft.com/office/drawing/2014/main" id="{F9930AD6-E2A0-4CEA-82F3-9ADBEFB21227}"/>
              </a:ext>
            </a:extLst>
          </p:cNvPr>
          <p:cNvGraphicFramePr>
            <a:graphicFrameLocks noGrp="1"/>
          </p:cNvGraphicFramePr>
          <p:nvPr>
            <p:ph type="tbl" sz="quarter" idx="13"/>
            <p:extLst>
              <p:ext uri="{D42A27DB-BD31-4B8C-83A1-F6EECF244321}">
                <p14:modId xmlns:p14="http://schemas.microsoft.com/office/powerpoint/2010/main" val="203606182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3110261442"/>
                    </a:ext>
                  </a:extLst>
                </a:gridCol>
                <a:gridCol w="905256">
                  <a:extLst>
                    <a:ext uri="{9D8B030D-6E8A-4147-A177-3AD203B41FA5}">
                      <a16:colId xmlns:a16="http://schemas.microsoft.com/office/drawing/2014/main" val="740761180"/>
                    </a:ext>
                  </a:extLst>
                </a:gridCol>
                <a:gridCol w="822960">
                  <a:extLst>
                    <a:ext uri="{9D8B030D-6E8A-4147-A177-3AD203B41FA5}">
                      <a16:colId xmlns:a16="http://schemas.microsoft.com/office/drawing/2014/main" val="3229280472"/>
                    </a:ext>
                  </a:extLst>
                </a:gridCol>
                <a:gridCol w="987552">
                  <a:extLst>
                    <a:ext uri="{9D8B030D-6E8A-4147-A177-3AD203B41FA5}">
                      <a16:colId xmlns:a16="http://schemas.microsoft.com/office/drawing/2014/main" val="1843716011"/>
                    </a:ext>
                  </a:extLst>
                </a:gridCol>
                <a:gridCol w="987552">
                  <a:extLst>
                    <a:ext uri="{9D8B030D-6E8A-4147-A177-3AD203B41FA5}">
                      <a16:colId xmlns:a16="http://schemas.microsoft.com/office/drawing/2014/main" val="3136211268"/>
                    </a:ext>
                  </a:extLst>
                </a:gridCol>
                <a:gridCol w="987552">
                  <a:extLst>
                    <a:ext uri="{9D8B030D-6E8A-4147-A177-3AD203B41FA5}">
                      <a16:colId xmlns:a16="http://schemas.microsoft.com/office/drawing/2014/main" val="2197754752"/>
                    </a:ext>
                  </a:extLst>
                </a:gridCol>
                <a:gridCol w="987552">
                  <a:extLst>
                    <a:ext uri="{9D8B030D-6E8A-4147-A177-3AD203B41FA5}">
                      <a16:colId xmlns:a16="http://schemas.microsoft.com/office/drawing/2014/main" val="212093239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1964897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Philadelphia Insurance Companies - 2019-09-19 15:41:27</a:t>
                      </a:r>
                      <a:r>
                        <a:rPr kumimoji="0" lang="en-US" sz="1000" b="0" i="0" u="none" strike="noStrike" kern="1200" cap="none" spc="0" normalizeH="0" baseline="0" noProof="0">
                          <a:ln>
                            <a:noFill/>
                          </a:ln>
                          <a:solidFill>
                            <a:prstClr val="black"/>
                          </a:solidFill>
                          <a:effectLst/>
                          <a:uLnTx/>
                          <a:uFillTx/>
                          <a:latin typeface="+mn-lt"/>
                          <a:ea typeface="+mn-ea"/>
                          <a:cs typeface="+mn-cs"/>
                        </a:rPr>
                        <a:t>
  PHLY Regional VP Steve Silvers was one of 25 Tokio Marine Group employees from across the globe selected to complete Tokio Marine's 20th annual #mangrove planting project in Malaysia. Steve was joined by employees from several of our U.S. sister companies including Tokio Marine America, First Insurance Company of Hawaii, TMNA Services, and TM Claims Service, Inc.
Learn more about #TokioMarine's mangrove planting initiative: http://bit.ly/2kGsiUQ #ToBeAGoodCompany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https://media.licdn.com/dms/image/C4E22AQF-8_iKXJ8iTw/feedshare-shrink_800/0?e=1573689600&amp;v=beta&amp;t=VClgo5HDL98E_C6KHQOG1VlChGdvgqx1ek2Aly18boU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10/08/2019 00:05:57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1.1568 %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243759194"/>
                  </a:ext>
                </a:extLst>
              </a:tr>
            </a:tbl>
          </a:graphicData>
        </a:graphic>
      </p:graphicFrame>
      <p:sp>
        <p:nvSpPr>
          <p:cNvPr id="4" name="Text Placeholder 3">
            <a:extLst>
              <a:ext uri="{FF2B5EF4-FFF2-40B4-BE49-F238E27FC236}">
                <a16:creationId xmlns:a16="http://schemas.microsoft.com/office/drawing/2014/main" id="{62798EF2-6383-4FFD-86D1-12F07CC4B88F}"/>
              </a:ext>
            </a:extLst>
          </p:cNvPr>
          <p:cNvSpPr>
            <a:spLocks noGrp="1"/>
          </p:cNvSpPr>
          <p:nvPr>
            <p:ph type="body" sz="quarter" idx="14"/>
          </p:nvPr>
        </p:nvSpPr>
        <p:spPr/>
        <p:txBody>
          <a:bodyPr/>
          <a:lstStyle/>
          <a:p>
            <a:r>
              <a:rPr lang="en-US"/>
              <a:t>09/01/2019 - 09/30/2019</a:t>
            </a:r>
          </a:p>
        </p:txBody>
      </p:sp>
    </p:spTree>
    <p:extLst>
      <p:ext uri="{BB962C8B-B14F-4D97-AF65-F5344CB8AC3E}">
        <p14:creationId xmlns:p14="http://schemas.microsoft.com/office/powerpoint/2010/main" val="67261796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4798B7-6DA8-40D3-9E64-6AE05C1DC7C8}"/>
              </a:ext>
            </a:extLst>
          </p:cNvPr>
          <p:cNvSpPr>
            <a:spLocks noGrp="1"/>
          </p:cNvSpPr>
          <p:nvPr>
            <p:ph type="title"/>
          </p:nvPr>
        </p:nvSpPr>
        <p:spPr/>
        <p:txBody>
          <a:bodyPr/>
          <a:lstStyle/>
          <a:p>
            <a:r>
              <a:rPr lang="en-US"/>
              <a:t>LinkedIn Updates Table | Philadelphia Insurance - 2 of 5</a:t>
            </a:r>
          </a:p>
        </p:txBody>
      </p:sp>
      <p:graphicFrame>
        <p:nvGraphicFramePr>
          <p:cNvPr id="5" name="Table Placeholder 4">
            <a:extLst>
              <a:ext uri="{FF2B5EF4-FFF2-40B4-BE49-F238E27FC236}">
                <a16:creationId xmlns:a16="http://schemas.microsoft.com/office/drawing/2014/main" id="{1E7C26EC-3986-4FB9-851A-B6A2B11BCFDA}"/>
              </a:ext>
            </a:extLst>
          </p:cNvPr>
          <p:cNvGraphicFramePr>
            <a:graphicFrameLocks noGrp="1"/>
          </p:cNvGraphicFramePr>
          <p:nvPr>
            <p:ph type="tbl" sz="quarter" idx="13"/>
            <p:extLst>
              <p:ext uri="{D42A27DB-BD31-4B8C-83A1-F6EECF244321}">
                <p14:modId xmlns:p14="http://schemas.microsoft.com/office/powerpoint/2010/main" val="66409731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1690381565"/>
                    </a:ext>
                  </a:extLst>
                </a:gridCol>
                <a:gridCol w="905256">
                  <a:extLst>
                    <a:ext uri="{9D8B030D-6E8A-4147-A177-3AD203B41FA5}">
                      <a16:colId xmlns:a16="http://schemas.microsoft.com/office/drawing/2014/main" val="1048324391"/>
                    </a:ext>
                  </a:extLst>
                </a:gridCol>
                <a:gridCol w="822960">
                  <a:extLst>
                    <a:ext uri="{9D8B030D-6E8A-4147-A177-3AD203B41FA5}">
                      <a16:colId xmlns:a16="http://schemas.microsoft.com/office/drawing/2014/main" val="3735997264"/>
                    </a:ext>
                  </a:extLst>
                </a:gridCol>
                <a:gridCol w="987552">
                  <a:extLst>
                    <a:ext uri="{9D8B030D-6E8A-4147-A177-3AD203B41FA5}">
                      <a16:colId xmlns:a16="http://schemas.microsoft.com/office/drawing/2014/main" val="1454925883"/>
                    </a:ext>
                  </a:extLst>
                </a:gridCol>
                <a:gridCol w="987552">
                  <a:extLst>
                    <a:ext uri="{9D8B030D-6E8A-4147-A177-3AD203B41FA5}">
                      <a16:colId xmlns:a16="http://schemas.microsoft.com/office/drawing/2014/main" val="1131174875"/>
                    </a:ext>
                  </a:extLst>
                </a:gridCol>
                <a:gridCol w="987552">
                  <a:extLst>
                    <a:ext uri="{9D8B030D-6E8A-4147-A177-3AD203B41FA5}">
                      <a16:colId xmlns:a16="http://schemas.microsoft.com/office/drawing/2014/main" val="3135122313"/>
                    </a:ext>
                  </a:extLst>
                </a:gridCol>
                <a:gridCol w="987552">
                  <a:extLst>
                    <a:ext uri="{9D8B030D-6E8A-4147-A177-3AD203B41FA5}">
                      <a16:colId xmlns:a16="http://schemas.microsoft.com/office/drawing/2014/main" val="385708785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3601769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Philadelphia Insurance Companies - 2019-09-29 11:13:59</a:t>
                      </a:r>
                      <a:r>
                        <a:rPr kumimoji="0" lang="en-US" sz="1000" b="0" i="0" u="none" strike="noStrike" kern="1200" cap="none" spc="0" normalizeH="0" baseline="0" noProof="0">
                          <a:ln>
                            <a:noFill/>
                          </a:ln>
                          <a:solidFill>
                            <a:prstClr val="black"/>
                          </a:solidFill>
                          <a:effectLst/>
                          <a:uLnTx/>
                          <a:uFillTx/>
                          <a:latin typeface="+mn-lt"/>
                          <a:ea typeface="+mn-ea"/>
                          <a:cs typeface="+mn-cs"/>
                        </a:rPr>
                        <a:t>
  For the 16th consecutive year, #TEAMPHLY joined thousands of other supporters for the #ParkwayRun and Walk benefiting the Children's Hospital of Philadelphia! During the month of September, PHLY employees held a series of office-wide fundraisers to help raise K+ for children battling cancer. #ForBreakthroughs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https://media.licdn.com/dms/image/C4E22AQFPlakf308_vA/feedshare-shrink_800/0?e=1573689600&amp;v=beta&amp;t=hHNQnYBAMK79EFTcWxKH_6MoaN6-ZJFhUSZrUl9YmW8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10/09/2019 00:05:00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0.8391 %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79486265"/>
                  </a:ext>
                </a:extLst>
              </a:tr>
            </a:tbl>
          </a:graphicData>
        </a:graphic>
      </p:graphicFrame>
      <p:sp>
        <p:nvSpPr>
          <p:cNvPr id="4" name="Text Placeholder 3">
            <a:extLst>
              <a:ext uri="{FF2B5EF4-FFF2-40B4-BE49-F238E27FC236}">
                <a16:creationId xmlns:a16="http://schemas.microsoft.com/office/drawing/2014/main" id="{2AF844C5-4F8A-46F7-A430-B0BEE39D6136}"/>
              </a:ext>
            </a:extLst>
          </p:cNvPr>
          <p:cNvSpPr>
            <a:spLocks noGrp="1"/>
          </p:cNvSpPr>
          <p:nvPr>
            <p:ph type="body" sz="quarter" idx="14"/>
          </p:nvPr>
        </p:nvSpPr>
        <p:spPr/>
        <p:txBody>
          <a:bodyPr/>
          <a:lstStyle/>
          <a:p>
            <a:r>
              <a:rPr lang="en-US"/>
              <a:t>09/01/2019 - 09/30/2019</a:t>
            </a:r>
          </a:p>
        </p:txBody>
      </p:sp>
    </p:spTree>
    <p:extLst>
      <p:ext uri="{BB962C8B-B14F-4D97-AF65-F5344CB8AC3E}">
        <p14:creationId xmlns:p14="http://schemas.microsoft.com/office/powerpoint/2010/main" val="296016336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EA1F7D-8A6C-4CB4-9187-9E4BAFA27005}"/>
              </a:ext>
            </a:extLst>
          </p:cNvPr>
          <p:cNvSpPr>
            <a:spLocks noGrp="1"/>
          </p:cNvSpPr>
          <p:nvPr>
            <p:ph type="title"/>
          </p:nvPr>
        </p:nvSpPr>
        <p:spPr/>
        <p:txBody>
          <a:bodyPr/>
          <a:lstStyle/>
          <a:p>
            <a:r>
              <a:rPr lang="en-US"/>
              <a:t>LinkedIn Updates Table | Philadelphia Insurance - 3 of 5</a:t>
            </a:r>
          </a:p>
        </p:txBody>
      </p:sp>
      <p:graphicFrame>
        <p:nvGraphicFramePr>
          <p:cNvPr id="5" name="Table Placeholder 4">
            <a:extLst>
              <a:ext uri="{FF2B5EF4-FFF2-40B4-BE49-F238E27FC236}">
                <a16:creationId xmlns:a16="http://schemas.microsoft.com/office/drawing/2014/main" id="{25777B00-CABF-44B7-B867-1A584B739D80}"/>
              </a:ext>
            </a:extLst>
          </p:cNvPr>
          <p:cNvGraphicFramePr>
            <a:graphicFrameLocks noGrp="1"/>
          </p:cNvGraphicFramePr>
          <p:nvPr>
            <p:ph type="tbl" sz="quarter" idx="13"/>
            <p:extLst>
              <p:ext uri="{D42A27DB-BD31-4B8C-83A1-F6EECF244321}">
                <p14:modId xmlns:p14="http://schemas.microsoft.com/office/powerpoint/2010/main" val="22582980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2247388592"/>
                    </a:ext>
                  </a:extLst>
                </a:gridCol>
                <a:gridCol w="905256">
                  <a:extLst>
                    <a:ext uri="{9D8B030D-6E8A-4147-A177-3AD203B41FA5}">
                      <a16:colId xmlns:a16="http://schemas.microsoft.com/office/drawing/2014/main" val="1253705721"/>
                    </a:ext>
                  </a:extLst>
                </a:gridCol>
                <a:gridCol w="822960">
                  <a:extLst>
                    <a:ext uri="{9D8B030D-6E8A-4147-A177-3AD203B41FA5}">
                      <a16:colId xmlns:a16="http://schemas.microsoft.com/office/drawing/2014/main" val="450444863"/>
                    </a:ext>
                  </a:extLst>
                </a:gridCol>
                <a:gridCol w="987552">
                  <a:extLst>
                    <a:ext uri="{9D8B030D-6E8A-4147-A177-3AD203B41FA5}">
                      <a16:colId xmlns:a16="http://schemas.microsoft.com/office/drawing/2014/main" val="705545976"/>
                    </a:ext>
                  </a:extLst>
                </a:gridCol>
                <a:gridCol w="987552">
                  <a:extLst>
                    <a:ext uri="{9D8B030D-6E8A-4147-A177-3AD203B41FA5}">
                      <a16:colId xmlns:a16="http://schemas.microsoft.com/office/drawing/2014/main" val="3746719220"/>
                    </a:ext>
                  </a:extLst>
                </a:gridCol>
                <a:gridCol w="987552">
                  <a:extLst>
                    <a:ext uri="{9D8B030D-6E8A-4147-A177-3AD203B41FA5}">
                      <a16:colId xmlns:a16="http://schemas.microsoft.com/office/drawing/2014/main" val="2133897365"/>
                    </a:ext>
                  </a:extLst>
                </a:gridCol>
                <a:gridCol w="987552">
                  <a:extLst>
                    <a:ext uri="{9D8B030D-6E8A-4147-A177-3AD203B41FA5}">
                      <a16:colId xmlns:a16="http://schemas.microsoft.com/office/drawing/2014/main" val="106869796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2765559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Philadelphia Insurance Companies - 2019-09-16 15:03:05</a:t>
                      </a:r>
                      <a:r>
                        <a:rPr kumimoji="0" lang="en-US" sz="1000" b="0" i="0" u="none" strike="noStrike" kern="1200" cap="none" spc="0" normalizeH="0" baseline="0" noProof="0">
                          <a:ln>
                            <a:noFill/>
                          </a:ln>
                          <a:solidFill>
                            <a:prstClr val="black"/>
                          </a:solidFill>
                          <a:effectLst/>
                          <a:uLnTx/>
                          <a:uFillTx/>
                          <a:latin typeface="+mn-lt"/>
                          <a:ea typeface="+mn-ea"/>
                          <a:cs typeface="+mn-cs"/>
                        </a:rPr>
                        <a:t>
  PHLY is proud to be recognized as one of the Best Places to Work in Insurance for the 10th consecutive year! http://bit.ly/2lQngoW #ThinkPHLY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https://media.licdn.com/dms/image/C4E22AQE3MV37-JfJig/feedshare-shrink_1280/0?e=1573689600&amp;v=beta&amp;t=ErxZpo0IXtHvba_DGShvNBawn060U2uFae7A3fvg3bo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10/08/2019 00:05:57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0.8006 %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401287040"/>
                  </a:ext>
                </a:extLst>
              </a:tr>
            </a:tbl>
          </a:graphicData>
        </a:graphic>
      </p:graphicFrame>
      <p:sp>
        <p:nvSpPr>
          <p:cNvPr id="4" name="Text Placeholder 3">
            <a:extLst>
              <a:ext uri="{FF2B5EF4-FFF2-40B4-BE49-F238E27FC236}">
                <a16:creationId xmlns:a16="http://schemas.microsoft.com/office/drawing/2014/main" id="{5E3C86CC-A20F-491B-B64C-60BE94BA7B03}"/>
              </a:ext>
            </a:extLst>
          </p:cNvPr>
          <p:cNvSpPr>
            <a:spLocks noGrp="1"/>
          </p:cNvSpPr>
          <p:nvPr>
            <p:ph type="body" sz="quarter" idx="14"/>
          </p:nvPr>
        </p:nvSpPr>
        <p:spPr/>
        <p:txBody>
          <a:bodyPr/>
          <a:lstStyle/>
          <a:p>
            <a:r>
              <a:rPr lang="en-US"/>
              <a:t>09/01/2019 - 09/30/2019</a:t>
            </a:r>
          </a:p>
        </p:txBody>
      </p:sp>
    </p:spTree>
    <p:extLst>
      <p:ext uri="{BB962C8B-B14F-4D97-AF65-F5344CB8AC3E}">
        <p14:creationId xmlns:p14="http://schemas.microsoft.com/office/powerpoint/2010/main" val="8305243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EF9DA5-F401-4823-816B-723683A6E8FA}"/>
              </a:ext>
            </a:extLst>
          </p:cNvPr>
          <p:cNvSpPr>
            <a:spLocks noGrp="1"/>
          </p:cNvSpPr>
          <p:nvPr>
            <p:ph type="title"/>
          </p:nvPr>
        </p:nvSpPr>
        <p:spPr/>
        <p:txBody>
          <a:bodyPr/>
          <a:lstStyle/>
          <a:p>
            <a:r>
              <a:rPr lang="en-US"/>
              <a:t>LinkedIn Updates Table | Philadelphia Insurance - 4 of 5</a:t>
            </a:r>
          </a:p>
        </p:txBody>
      </p:sp>
      <p:graphicFrame>
        <p:nvGraphicFramePr>
          <p:cNvPr id="5" name="Table Placeholder 4">
            <a:extLst>
              <a:ext uri="{FF2B5EF4-FFF2-40B4-BE49-F238E27FC236}">
                <a16:creationId xmlns:a16="http://schemas.microsoft.com/office/drawing/2014/main" id="{95B84C77-DD46-4035-BE1E-46368ACF4E1E}"/>
              </a:ext>
            </a:extLst>
          </p:cNvPr>
          <p:cNvGraphicFramePr>
            <a:graphicFrameLocks noGrp="1"/>
          </p:cNvGraphicFramePr>
          <p:nvPr>
            <p:ph type="tbl" sz="quarter" idx="13"/>
            <p:extLst>
              <p:ext uri="{D42A27DB-BD31-4B8C-83A1-F6EECF244321}">
                <p14:modId xmlns:p14="http://schemas.microsoft.com/office/powerpoint/2010/main" val="344006293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4252554760"/>
                    </a:ext>
                  </a:extLst>
                </a:gridCol>
                <a:gridCol w="905256">
                  <a:extLst>
                    <a:ext uri="{9D8B030D-6E8A-4147-A177-3AD203B41FA5}">
                      <a16:colId xmlns:a16="http://schemas.microsoft.com/office/drawing/2014/main" val="58163252"/>
                    </a:ext>
                  </a:extLst>
                </a:gridCol>
                <a:gridCol w="822960">
                  <a:extLst>
                    <a:ext uri="{9D8B030D-6E8A-4147-A177-3AD203B41FA5}">
                      <a16:colId xmlns:a16="http://schemas.microsoft.com/office/drawing/2014/main" val="2074017235"/>
                    </a:ext>
                  </a:extLst>
                </a:gridCol>
                <a:gridCol w="987552">
                  <a:extLst>
                    <a:ext uri="{9D8B030D-6E8A-4147-A177-3AD203B41FA5}">
                      <a16:colId xmlns:a16="http://schemas.microsoft.com/office/drawing/2014/main" val="3837414560"/>
                    </a:ext>
                  </a:extLst>
                </a:gridCol>
                <a:gridCol w="987552">
                  <a:extLst>
                    <a:ext uri="{9D8B030D-6E8A-4147-A177-3AD203B41FA5}">
                      <a16:colId xmlns:a16="http://schemas.microsoft.com/office/drawing/2014/main" val="3403878980"/>
                    </a:ext>
                  </a:extLst>
                </a:gridCol>
                <a:gridCol w="987552">
                  <a:extLst>
                    <a:ext uri="{9D8B030D-6E8A-4147-A177-3AD203B41FA5}">
                      <a16:colId xmlns:a16="http://schemas.microsoft.com/office/drawing/2014/main" val="3709242594"/>
                    </a:ext>
                  </a:extLst>
                </a:gridCol>
                <a:gridCol w="987552">
                  <a:extLst>
                    <a:ext uri="{9D8B030D-6E8A-4147-A177-3AD203B41FA5}">
                      <a16:colId xmlns:a16="http://schemas.microsoft.com/office/drawing/2014/main" val="160640207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3214614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Philadelphia Insurance Companies - 2019-09-26 16:29:58</a:t>
                      </a:r>
                      <a:r>
                        <a:rPr kumimoji="0" lang="en-US" sz="1000" b="0" i="0" u="none" strike="noStrike" kern="1200" cap="none" spc="0" normalizeH="0" baseline="0" noProof="0">
                          <a:ln>
                            <a:noFill/>
                          </a:ln>
                          <a:solidFill>
                            <a:prstClr val="black"/>
                          </a:solidFill>
                          <a:effectLst/>
                          <a:uLnTx/>
                          <a:uFillTx/>
                          <a:latin typeface="+mn-lt"/>
                          <a:ea typeface="+mn-ea"/>
                          <a:cs typeface="+mn-cs"/>
                        </a:rPr>
                        <a:t>
  76 new employees joined us for the kick-off of New Hire Training yesterday! Our newest team members traveled to the Home Office from across the country for our semi-annual training program and ended their first day at the PHLY Product Expo, a fun event that introduces them to our products and services. #NHTEXPO19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https://media.licdn.com/dms/image/C4D22AQEEvoyWrz28DQ/feedshare-shrink_800/0?e=1573689600&amp;v=beta&amp;t=oqpb3n9R8fSARYjxVogd_2QnQ-krcg-_mRzIaAnk83o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10/09/2019 00:05:00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0.7981 %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210323721"/>
                  </a:ext>
                </a:extLst>
              </a:tr>
            </a:tbl>
          </a:graphicData>
        </a:graphic>
      </p:graphicFrame>
      <p:sp>
        <p:nvSpPr>
          <p:cNvPr id="4" name="Text Placeholder 3">
            <a:extLst>
              <a:ext uri="{FF2B5EF4-FFF2-40B4-BE49-F238E27FC236}">
                <a16:creationId xmlns:a16="http://schemas.microsoft.com/office/drawing/2014/main" id="{E97CF6E0-DBB6-4460-8EBD-5A71CCBC5AA6}"/>
              </a:ext>
            </a:extLst>
          </p:cNvPr>
          <p:cNvSpPr>
            <a:spLocks noGrp="1"/>
          </p:cNvSpPr>
          <p:nvPr>
            <p:ph type="body" sz="quarter" idx="14"/>
          </p:nvPr>
        </p:nvSpPr>
        <p:spPr/>
        <p:txBody>
          <a:bodyPr/>
          <a:lstStyle/>
          <a:p>
            <a:r>
              <a:rPr lang="en-US"/>
              <a:t>09/01/2019 - 09/30/2019</a:t>
            </a:r>
          </a:p>
        </p:txBody>
      </p:sp>
    </p:spTree>
    <p:extLst>
      <p:ext uri="{BB962C8B-B14F-4D97-AF65-F5344CB8AC3E}">
        <p14:creationId xmlns:p14="http://schemas.microsoft.com/office/powerpoint/2010/main" val="418579045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8E6A63-3012-4D42-B74C-7CB5BA178BF8}"/>
              </a:ext>
            </a:extLst>
          </p:cNvPr>
          <p:cNvSpPr>
            <a:spLocks noGrp="1"/>
          </p:cNvSpPr>
          <p:nvPr>
            <p:ph type="title"/>
          </p:nvPr>
        </p:nvSpPr>
        <p:spPr/>
        <p:txBody>
          <a:bodyPr/>
          <a:lstStyle/>
          <a:p>
            <a:r>
              <a:rPr lang="en-US"/>
              <a:t>LinkedIn Updates Table | Philadelphia Insurance - 5 of 5</a:t>
            </a:r>
          </a:p>
        </p:txBody>
      </p:sp>
      <p:graphicFrame>
        <p:nvGraphicFramePr>
          <p:cNvPr id="5" name="Table Placeholder 4">
            <a:extLst>
              <a:ext uri="{FF2B5EF4-FFF2-40B4-BE49-F238E27FC236}">
                <a16:creationId xmlns:a16="http://schemas.microsoft.com/office/drawing/2014/main" id="{11A5701A-6C4F-40D1-8583-EFD0FE0AE1AE}"/>
              </a:ext>
            </a:extLst>
          </p:cNvPr>
          <p:cNvGraphicFramePr>
            <a:graphicFrameLocks noGrp="1"/>
          </p:cNvGraphicFramePr>
          <p:nvPr>
            <p:ph type="tbl" sz="quarter" idx="13"/>
            <p:extLst>
              <p:ext uri="{D42A27DB-BD31-4B8C-83A1-F6EECF244321}">
                <p14:modId xmlns:p14="http://schemas.microsoft.com/office/powerpoint/2010/main" val="241858586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153382867"/>
                    </a:ext>
                  </a:extLst>
                </a:gridCol>
                <a:gridCol w="905256">
                  <a:extLst>
                    <a:ext uri="{9D8B030D-6E8A-4147-A177-3AD203B41FA5}">
                      <a16:colId xmlns:a16="http://schemas.microsoft.com/office/drawing/2014/main" val="2278931590"/>
                    </a:ext>
                  </a:extLst>
                </a:gridCol>
                <a:gridCol w="822960">
                  <a:extLst>
                    <a:ext uri="{9D8B030D-6E8A-4147-A177-3AD203B41FA5}">
                      <a16:colId xmlns:a16="http://schemas.microsoft.com/office/drawing/2014/main" val="2261682742"/>
                    </a:ext>
                  </a:extLst>
                </a:gridCol>
                <a:gridCol w="987552">
                  <a:extLst>
                    <a:ext uri="{9D8B030D-6E8A-4147-A177-3AD203B41FA5}">
                      <a16:colId xmlns:a16="http://schemas.microsoft.com/office/drawing/2014/main" val="3421544070"/>
                    </a:ext>
                  </a:extLst>
                </a:gridCol>
                <a:gridCol w="987552">
                  <a:extLst>
                    <a:ext uri="{9D8B030D-6E8A-4147-A177-3AD203B41FA5}">
                      <a16:colId xmlns:a16="http://schemas.microsoft.com/office/drawing/2014/main" val="2860327429"/>
                    </a:ext>
                  </a:extLst>
                </a:gridCol>
                <a:gridCol w="987552">
                  <a:extLst>
                    <a:ext uri="{9D8B030D-6E8A-4147-A177-3AD203B41FA5}">
                      <a16:colId xmlns:a16="http://schemas.microsoft.com/office/drawing/2014/main" val="1044354141"/>
                    </a:ext>
                  </a:extLst>
                </a:gridCol>
                <a:gridCol w="987552">
                  <a:extLst>
                    <a:ext uri="{9D8B030D-6E8A-4147-A177-3AD203B41FA5}">
                      <a16:colId xmlns:a16="http://schemas.microsoft.com/office/drawing/2014/main" val="373200631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1041403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Philadelphia Insurance Companies - 2019-09-13 16:34:09</a:t>
                      </a:r>
                      <a:r>
                        <a:rPr kumimoji="0" lang="en-US" sz="1000" b="0" i="0" u="none" strike="noStrike" kern="1200" cap="none" spc="0" normalizeH="0" baseline="0" noProof="0">
                          <a:ln>
                            <a:noFill/>
                          </a:ln>
                          <a:solidFill>
                            <a:prstClr val="black"/>
                          </a:solidFill>
                          <a:effectLst/>
                          <a:uLnTx/>
                          <a:uFillTx/>
                          <a:latin typeface="+mn-lt"/>
                          <a:ea typeface="+mn-ea"/>
                          <a:cs typeface="+mn-cs"/>
                        </a:rPr>
                        <a:t>
  PHLY is proud to be the Presenting Sponsor of the Philadelphia Eagles Community Red Zone program for the 2019 - 2020 season! Throughout the season, PHLY is partnering with the Eagles to highlight charitable organizations at each Eagles home game. Congratulations to JEVS Human Services, Oaks Integrated Care, and Our Closet for being highlighted at last week's game.
Learn more about our partnership with the #Eagles: http://bit.ly/2N7quzK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https://media.licdn.com/dms/image/C4E22AQH4ajyqft8ISw/feedshare-shrink_800/0?e=1573689600&amp;v=beta&amp;t=7Ehj3bjiehQIe6J_Yd8RAKzbxm_IgrajiBVYZWughec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10/08/2019 00:05:57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0.6773 %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784814987"/>
                  </a:ext>
                </a:extLst>
              </a:tr>
            </a:tbl>
          </a:graphicData>
        </a:graphic>
      </p:graphicFrame>
      <p:sp>
        <p:nvSpPr>
          <p:cNvPr id="4" name="Text Placeholder 3">
            <a:extLst>
              <a:ext uri="{FF2B5EF4-FFF2-40B4-BE49-F238E27FC236}">
                <a16:creationId xmlns:a16="http://schemas.microsoft.com/office/drawing/2014/main" id="{3D833DAD-B95B-43F1-89FA-B4B6EB365ABF}"/>
              </a:ext>
            </a:extLst>
          </p:cNvPr>
          <p:cNvSpPr>
            <a:spLocks noGrp="1"/>
          </p:cNvSpPr>
          <p:nvPr>
            <p:ph type="body" sz="quarter" idx="14"/>
          </p:nvPr>
        </p:nvSpPr>
        <p:spPr/>
        <p:txBody>
          <a:bodyPr/>
          <a:lstStyle/>
          <a:p>
            <a:r>
              <a:rPr lang="en-US"/>
              <a:t>09/01/2019 - 09/30/2019</a:t>
            </a:r>
          </a:p>
        </p:txBody>
      </p:sp>
    </p:spTree>
    <p:extLst>
      <p:ext uri="{BB962C8B-B14F-4D97-AF65-F5344CB8AC3E}">
        <p14:creationId xmlns:p14="http://schemas.microsoft.com/office/powerpoint/2010/main" val="391835683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847C33-BA6C-4D30-9F31-B4500C975C1B}"/>
              </a:ext>
            </a:extLst>
          </p:cNvPr>
          <p:cNvSpPr>
            <a:spLocks noGrp="1"/>
          </p:cNvSpPr>
          <p:nvPr>
            <p:ph type="title"/>
          </p:nvPr>
        </p:nvSpPr>
        <p:spPr/>
        <p:txBody>
          <a:bodyPr/>
          <a:lstStyle/>
          <a:p>
            <a:r>
              <a:rPr lang="en-US"/>
              <a:t>Instagram Key Metrics Table | Philadelphia Insurance</a:t>
            </a:r>
          </a:p>
        </p:txBody>
      </p:sp>
      <p:graphicFrame>
        <p:nvGraphicFramePr>
          <p:cNvPr id="5" name="Table Placeholder 4">
            <a:extLst>
              <a:ext uri="{FF2B5EF4-FFF2-40B4-BE49-F238E27FC236}">
                <a16:creationId xmlns:a16="http://schemas.microsoft.com/office/drawing/2014/main" id="{54DCD3CF-4EDE-455B-AF28-56071BE28040}"/>
              </a:ext>
            </a:extLst>
          </p:cNvPr>
          <p:cNvGraphicFramePr>
            <a:graphicFrameLocks noGrp="1"/>
          </p:cNvGraphicFramePr>
          <p:nvPr>
            <p:ph type="tbl" sz="quarter" idx="13"/>
            <p:extLst>
              <p:ext uri="{D42A27DB-BD31-4B8C-83A1-F6EECF244321}">
                <p14:modId xmlns:p14="http://schemas.microsoft.com/office/powerpoint/2010/main" val="423759780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873459356"/>
                    </a:ext>
                  </a:extLst>
                </a:gridCol>
                <a:gridCol w="699516">
                  <a:extLst>
                    <a:ext uri="{9D8B030D-6E8A-4147-A177-3AD203B41FA5}">
                      <a16:colId xmlns:a16="http://schemas.microsoft.com/office/drawing/2014/main" val="386960393"/>
                    </a:ext>
                  </a:extLst>
                </a:gridCol>
                <a:gridCol w="699516">
                  <a:extLst>
                    <a:ext uri="{9D8B030D-6E8A-4147-A177-3AD203B41FA5}">
                      <a16:colId xmlns:a16="http://schemas.microsoft.com/office/drawing/2014/main" val="1195434595"/>
                    </a:ext>
                  </a:extLst>
                </a:gridCol>
                <a:gridCol w="658368">
                  <a:extLst>
                    <a:ext uri="{9D8B030D-6E8A-4147-A177-3AD203B41FA5}">
                      <a16:colId xmlns:a16="http://schemas.microsoft.com/office/drawing/2014/main" val="782944672"/>
                    </a:ext>
                  </a:extLst>
                </a:gridCol>
                <a:gridCol w="658368">
                  <a:extLst>
                    <a:ext uri="{9D8B030D-6E8A-4147-A177-3AD203B41FA5}">
                      <a16:colId xmlns:a16="http://schemas.microsoft.com/office/drawing/2014/main" val="4070554995"/>
                    </a:ext>
                  </a:extLst>
                </a:gridCol>
                <a:gridCol w="658368">
                  <a:extLst>
                    <a:ext uri="{9D8B030D-6E8A-4147-A177-3AD203B41FA5}">
                      <a16:colId xmlns:a16="http://schemas.microsoft.com/office/drawing/2014/main" val="393228042"/>
                    </a:ext>
                  </a:extLst>
                </a:gridCol>
                <a:gridCol w="699516">
                  <a:extLst>
                    <a:ext uri="{9D8B030D-6E8A-4147-A177-3AD203B41FA5}">
                      <a16:colId xmlns:a16="http://schemas.microsoft.com/office/drawing/2014/main" val="2044164401"/>
                    </a:ext>
                  </a:extLst>
                </a:gridCol>
                <a:gridCol w="699516">
                  <a:extLst>
                    <a:ext uri="{9D8B030D-6E8A-4147-A177-3AD203B41FA5}">
                      <a16:colId xmlns:a16="http://schemas.microsoft.com/office/drawing/2014/main" val="1668596663"/>
                    </a:ext>
                  </a:extLst>
                </a:gridCol>
                <a:gridCol w="699516">
                  <a:extLst>
                    <a:ext uri="{9D8B030D-6E8A-4147-A177-3AD203B41FA5}">
                      <a16:colId xmlns:a16="http://schemas.microsoft.com/office/drawing/2014/main" val="3441083124"/>
                    </a:ext>
                  </a:extLst>
                </a:gridCol>
                <a:gridCol w="658368">
                  <a:extLst>
                    <a:ext uri="{9D8B030D-6E8A-4147-A177-3AD203B41FA5}">
                      <a16:colId xmlns:a16="http://schemas.microsoft.com/office/drawing/2014/main" val="2876583513"/>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Images</a:t>
                      </a:r>
                    </a:p>
                  </a:txBody>
                  <a:tcPr/>
                </a:tc>
                <a:tc>
                  <a:txBody>
                    <a:bodyPr/>
                    <a:lstStyle/>
                    <a:p>
                      <a:r>
                        <a:rPr lang="en-US" sz="1000"/>
                        <a:t>Carousels</a:t>
                      </a:r>
                    </a:p>
                  </a:txBody>
                  <a:tcPr/>
                </a:tc>
                <a:tc>
                  <a:txBody>
                    <a:bodyPr/>
                    <a:lstStyle/>
                    <a:p>
                      <a:r>
                        <a:rPr lang="en-US" sz="1000"/>
                        <a:t>Videos</a:t>
                      </a:r>
                    </a:p>
                  </a:txBody>
                  <a:tcPr/>
                </a:tc>
                <a:tc>
                  <a:txBody>
                    <a:bodyPr/>
                    <a:lstStyle/>
                    <a:p>
                      <a:r>
                        <a:rPr lang="en-US" sz="1000"/>
                        <a:t>Posts</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extLst>
                  <a:ext uri="{0D108BD9-81ED-4DB2-BD59-A6C34878D82A}">
                    <a16:rowId xmlns:a16="http://schemas.microsoft.com/office/drawing/2014/main" val="3026402883"/>
                  </a:ext>
                </a:extLst>
              </a:tr>
              <a:tr h="370840">
                <a:tc>
                  <a:txBody>
                    <a:bodyPr/>
                    <a:lstStyle/>
                    <a:p>
                      <a:r>
                        <a:rPr lang="en-US" sz="1000"/>
                        <a:t>phlyinsurance</a:t>
                      </a:r>
                    </a:p>
                  </a:txBody>
                  <a:tcPr/>
                </a:tc>
                <a:tc>
                  <a:txBody>
                    <a:bodyPr/>
                    <a:lstStyle/>
                    <a:p>
                      <a:r>
                        <a:rPr lang="en-US" sz="1000"/>
                        <a:t>1465</a:t>
                      </a:r>
                    </a:p>
                  </a:txBody>
                  <a:tcPr/>
                </a:tc>
                <a:tc>
                  <a:txBody>
                    <a:bodyPr/>
                    <a:lstStyle/>
                    <a:p>
                      <a:r>
                        <a:rPr lang="en-US" sz="1000"/>
                        <a:t>54</a:t>
                      </a:r>
                    </a:p>
                  </a:txBody>
                  <a:tcPr/>
                </a:tc>
                <a:tc>
                  <a:txBody>
                    <a:bodyPr/>
                    <a:lstStyle/>
                    <a:p>
                      <a:r>
                        <a:rPr lang="en-US" sz="1000"/>
                        <a:t>8</a:t>
                      </a:r>
                    </a:p>
                  </a:txBody>
                  <a:tcPr/>
                </a:tc>
                <a:tc>
                  <a:txBody>
                    <a:bodyPr/>
                    <a:lstStyle/>
                    <a:p>
                      <a:r>
                        <a:rPr lang="en-US" sz="1000"/>
                        <a:t>12</a:t>
                      </a:r>
                    </a:p>
                  </a:txBody>
                  <a:tcPr/>
                </a:tc>
                <a:tc>
                  <a:txBody>
                    <a:bodyPr/>
                    <a:lstStyle/>
                    <a:p>
                      <a:r>
                        <a:rPr lang="en-US" sz="1000"/>
                        <a:t>1</a:t>
                      </a:r>
                    </a:p>
                  </a:txBody>
                  <a:tcPr/>
                </a:tc>
                <a:tc>
                  <a:txBody>
                    <a:bodyPr/>
                    <a:lstStyle/>
                    <a:p>
                      <a:r>
                        <a:rPr lang="en-US" sz="1000"/>
                        <a:t>21</a:t>
                      </a:r>
                    </a:p>
                  </a:txBody>
                  <a:tcPr/>
                </a:tc>
                <a:tc>
                  <a:txBody>
                    <a:bodyPr/>
                    <a:lstStyle/>
                    <a:p>
                      <a:r>
                        <a:rPr lang="en-US" sz="1000"/>
                        <a:t>1230</a:t>
                      </a:r>
                    </a:p>
                  </a:txBody>
                  <a:tcPr/>
                </a:tc>
                <a:tc>
                  <a:txBody>
                    <a:bodyPr/>
                    <a:lstStyle/>
                    <a:p>
                      <a:r>
                        <a:rPr lang="en-US" sz="1000"/>
                        <a:t>10</a:t>
                      </a:r>
                    </a:p>
                  </a:txBody>
                  <a:tcPr/>
                </a:tc>
                <a:tc>
                  <a:txBody>
                    <a:bodyPr/>
                    <a:lstStyle/>
                    <a:p>
                      <a:r>
                        <a:rPr lang="en-US" sz="1000"/>
                        <a:t>4.1062 %</a:t>
                      </a:r>
                    </a:p>
                  </a:txBody>
                  <a:tcPr/>
                </a:tc>
                <a:extLst>
                  <a:ext uri="{0D108BD9-81ED-4DB2-BD59-A6C34878D82A}">
                    <a16:rowId xmlns:a16="http://schemas.microsoft.com/office/drawing/2014/main" val="2590909143"/>
                  </a:ext>
                </a:extLst>
              </a:tr>
            </a:tbl>
          </a:graphicData>
        </a:graphic>
      </p:graphicFrame>
      <p:sp>
        <p:nvSpPr>
          <p:cNvPr id="4" name="Text Placeholder 3">
            <a:extLst>
              <a:ext uri="{FF2B5EF4-FFF2-40B4-BE49-F238E27FC236}">
                <a16:creationId xmlns:a16="http://schemas.microsoft.com/office/drawing/2014/main" id="{38F463AC-AF78-43F9-8F36-C4ABA8A3B35E}"/>
              </a:ext>
            </a:extLst>
          </p:cNvPr>
          <p:cNvSpPr>
            <a:spLocks noGrp="1"/>
          </p:cNvSpPr>
          <p:nvPr>
            <p:ph type="body" sz="quarter" idx="14"/>
          </p:nvPr>
        </p:nvSpPr>
        <p:spPr/>
        <p:txBody>
          <a:bodyPr/>
          <a:lstStyle/>
          <a:p>
            <a:r>
              <a:rPr lang="en-US"/>
              <a:t>09/01/2019 - 09/30/2019</a:t>
            </a:r>
          </a:p>
        </p:txBody>
      </p:sp>
    </p:spTree>
    <p:extLst>
      <p:ext uri="{BB962C8B-B14F-4D97-AF65-F5344CB8AC3E}">
        <p14:creationId xmlns:p14="http://schemas.microsoft.com/office/powerpoint/2010/main" val="409105503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70E5A7-CF41-4DED-AC24-92A67B723DFE}"/>
              </a:ext>
            </a:extLst>
          </p:cNvPr>
          <p:cNvSpPr>
            <a:spLocks noGrp="1"/>
          </p:cNvSpPr>
          <p:nvPr>
            <p:ph type="title"/>
          </p:nvPr>
        </p:nvSpPr>
        <p:spPr/>
        <p:txBody>
          <a:bodyPr/>
          <a:lstStyle/>
          <a:p>
            <a:r>
              <a:rPr lang="en-US"/>
              <a:t>Instagram Instagram Followers Change | Philadelphia Insurance</a:t>
            </a:r>
          </a:p>
        </p:txBody>
      </p:sp>
      <p:graphicFrame>
        <p:nvGraphicFramePr>
          <p:cNvPr id="6" name="Chart Placeholder 5">
            <a:extLst>
              <a:ext uri="{FF2B5EF4-FFF2-40B4-BE49-F238E27FC236}">
                <a16:creationId xmlns:a16="http://schemas.microsoft.com/office/drawing/2014/main" id="{41AC0119-27E0-4F40-9FB8-7806B4632432}"/>
              </a:ext>
            </a:extLst>
          </p:cNvPr>
          <p:cNvGraphicFramePr>
            <a:graphicFrameLocks noGrp="1"/>
          </p:cNvGraphicFramePr>
          <p:nvPr>
            <p:ph type="chart" sz="quarter" idx="13"/>
            <p:extLst>
              <p:ext uri="{D42A27DB-BD31-4B8C-83A1-F6EECF244321}">
                <p14:modId xmlns:p14="http://schemas.microsoft.com/office/powerpoint/2010/main" val="200604759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A5CF3A7-8D0A-4911-B410-714ABFC56328}"/>
              </a:ext>
            </a:extLst>
          </p:cNvPr>
          <p:cNvSpPr>
            <a:spLocks noGrp="1"/>
          </p:cNvSpPr>
          <p:nvPr>
            <p:ph type="body" sz="quarter" idx="14"/>
          </p:nvPr>
        </p:nvSpPr>
        <p:spPr/>
        <p:txBody>
          <a:bodyPr/>
          <a:lstStyle/>
          <a:p>
            <a:r>
              <a:rPr lang="en-US"/>
              <a:t>01/01/2019 - 12/31/2019</a:t>
            </a:r>
          </a:p>
        </p:txBody>
      </p:sp>
      <p:sp>
        <p:nvSpPr>
          <p:cNvPr id="5" name="Footer Placeholder 4">
            <a:extLst>
              <a:ext uri="{FF2B5EF4-FFF2-40B4-BE49-F238E27FC236}">
                <a16:creationId xmlns:a16="http://schemas.microsoft.com/office/drawing/2014/main" id="{1B7B10AC-463A-49D8-9524-554E803CCEE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72580905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C8F449-6879-4446-B497-911A8952D60B}"/>
              </a:ext>
            </a:extLst>
          </p:cNvPr>
          <p:cNvSpPr>
            <a:spLocks noGrp="1"/>
          </p:cNvSpPr>
          <p:nvPr>
            <p:ph type="title"/>
          </p:nvPr>
        </p:nvSpPr>
        <p:spPr/>
        <p:txBody>
          <a:bodyPr/>
          <a:lstStyle/>
          <a:p>
            <a:r>
              <a:rPr lang="en-US"/>
              <a:t>Instagram Average Interactions Per Instagram Post | Philadelphia Insurance</a:t>
            </a:r>
          </a:p>
        </p:txBody>
      </p:sp>
      <p:graphicFrame>
        <p:nvGraphicFramePr>
          <p:cNvPr id="6" name="Chart Placeholder 5">
            <a:extLst>
              <a:ext uri="{FF2B5EF4-FFF2-40B4-BE49-F238E27FC236}">
                <a16:creationId xmlns:a16="http://schemas.microsoft.com/office/drawing/2014/main" id="{FE32609C-51AF-43BA-84B5-B10D8FE91D0C}"/>
              </a:ext>
            </a:extLst>
          </p:cNvPr>
          <p:cNvGraphicFramePr>
            <a:graphicFrameLocks noGrp="1"/>
          </p:cNvGraphicFramePr>
          <p:nvPr>
            <p:ph type="chart" sz="quarter" idx="13"/>
            <p:extLst>
              <p:ext uri="{D42A27DB-BD31-4B8C-83A1-F6EECF244321}">
                <p14:modId xmlns:p14="http://schemas.microsoft.com/office/powerpoint/2010/main" val="409267140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53AF8BE-304F-41C7-B3C9-9F166BF0F896}"/>
              </a:ext>
            </a:extLst>
          </p:cNvPr>
          <p:cNvSpPr>
            <a:spLocks noGrp="1"/>
          </p:cNvSpPr>
          <p:nvPr>
            <p:ph type="body" sz="quarter" idx="14"/>
          </p:nvPr>
        </p:nvSpPr>
        <p:spPr/>
        <p:txBody>
          <a:bodyPr/>
          <a:lstStyle/>
          <a:p>
            <a:r>
              <a:rPr lang="en-US"/>
              <a:t>01/01/2019 - 12/31/2019</a:t>
            </a:r>
          </a:p>
        </p:txBody>
      </p:sp>
      <p:sp>
        <p:nvSpPr>
          <p:cNvPr id="5" name="Footer Placeholder 4">
            <a:extLst>
              <a:ext uri="{FF2B5EF4-FFF2-40B4-BE49-F238E27FC236}">
                <a16:creationId xmlns:a16="http://schemas.microsoft.com/office/drawing/2014/main" id="{947794C4-47CC-4D8B-82F7-F9E5E561909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52416810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2D8764-BB88-47E9-80A8-31FADA9BF4AD}"/>
              </a:ext>
            </a:extLst>
          </p:cNvPr>
          <p:cNvSpPr>
            <a:spLocks noGrp="1"/>
          </p:cNvSpPr>
          <p:nvPr>
            <p:ph type="title"/>
          </p:nvPr>
        </p:nvSpPr>
        <p:spPr/>
        <p:txBody>
          <a:bodyPr/>
          <a:lstStyle/>
          <a:p>
            <a:r>
              <a:rPr lang="en-US"/>
              <a:t>Instagram Posts Table | Philadelphia Insurance - 1 of 5</a:t>
            </a:r>
          </a:p>
        </p:txBody>
      </p:sp>
      <p:graphicFrame>
        <p:nvGraphicFramePr>
          <p:cNvPr id="5" name="Table Placeholder 4">
            <a:extLst>
              <a:ext uri="{FF2B5EF4-FFF2-40B4-BE49-F238E27FC236}">
                <a16:creationId xmlns:a16="http://schemas.microsoft.com/office/drawing/2014/main" id="{40DE765A-D608-497C-808E-E9C979262E62}"/>
              </a:ext>
            </a:extLst>
          </p:cNvPr>
          <p:cNvGraphicFramePr>
            <a:graphicFrameLocks noGrp="1"/>
          </p:cNvGraphicFramePr>
          <p:nvPr>
            <p:ph type="tbl" sz="quarter" idx="13"/>
            <p:extLst>
              <p:ext uri="{D42A27DB-BD31-4B8C-83A1-F6EECF244321}">
                <p14:modId xmlns:p14="http://schemas.microsoft.com/office/powerpoint/2010/main" val="169374730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1862889850"/>
                    </a:ext>
                  </a:extLst>
                </a:gridCol>
                <a:gridCol w="1810512">
                  <a:extLst>
                    <a:ext uri="{9D8B030D-6E8A-4147-A177-3AD203B41FA5}">
                      <a16:colId xmlns:a16="http://schemas.microsoft.com/office/drawing/2014/main" val="983705461"/>
                    </a:ext>
                  </a:extLst>
                </a:gridCol>
                <a:gridCol w="822960">
                  <a:extLst>
                    <a:ext uri="{9D8B030D-6E8A-4147-A177-3AD203B41FA5}">
                      <a16:colId xmlns:a16="http://schemas.microsoft.com/office/drawing/2014/main" val="676554396"/>
                    </a:ext>
                  </a:extLst>
                </a:gridCol>
                <a:gridCol w="822960">
                  <a:extLst>
                    <a:ext uri="{9D8B030D-6E8A-4147-A177-3AD203B41FA5}">
                      <a16:colId xmlns:a16="http://schemas.microsoft.com/office/drawing/2014/main" val="820137533"/>
                    </a:ext>
                  </a:extLst>
                </a:gridCol>
                <a:gridCol w="822960">
                  <a:extLst>
                    <a:ext uri="{9D8B030D-6E8A-4147-A177-3AD203B41FA5}">
                      <a16:colId xmlns:a16="http://schemas.microsoft.com/office/drawing/2014/main" val="3993099818"/>
                    </a:ext>
                  </a:extLst>
                </a:gridCol>
                <a:gridCol w="822960">
                  <a:extLst>
                    <a:ext uri="{9D8B030D-6E8A-4147-A177-3AD203B41FA5}">
                      <a16:colId xmlns:a16="http://schemas.microsoft.com/office/drawing/2014/main" val="961441663"/>
                    </a:ext>
                  </a:extLst>
                </a:gridCol>
                <a:gridCol w="822960">
                  <a:extLst>
                    <a:ext uri="{9D8B030D-6E8A-4147-A177-3AD203B41FA5}">
                      <a16:colId xmlns:a16="http://schemas.microsoft.com/office/drawing/2014/main" val="169050076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4294616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phlyinsurance - 2019-08-06 17:03:56</a:t>
                      </a:r>
                      <a:r>
                        <a:rPr kumimoji="0" lang="en-US" sz="1000" b="0" i="0" u="none" strike="noStrike" kern="1200" cap="none" spc="0" normalizeH="0" baseline="0" noProof="0">
                          <a:ln>
                            <a:noFill/>
                          </a:ln>
                          <a:solidFill>
                            <a:prstClr val="black"/>
                          </a:solidFill>
                          <a:effectLst/>
                          <a:uLnTx/>
                          <a:uFillTx/>
                          <a:latin typeface="+mn-lt"/>
                          <a:ea typeface="+mn-ea"/>
                          <a:cs typeface="+mn-cs"/>
                        </a:rPr>
                        <a:t>
 A big congratulations to our Class of 2019 Summer Associates on a successful program! Yesterday, our #youngprofessionals ended their 10-week #summerinternship by delivering their final presentations to our senior leadership team. We wish you the best of luck in your future endeavors! ☺️👏🏼 Learn more about our #internship opportunities: bit.ly/PHLYsummerassociates 👈🏼 #PHLYInternLife #ThinkPHLY #congrats #futureleaders #intern #insurancelife #philly #insurancecareers #nextgen #instajob #genz #insurance #picoftheday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undefinedmedia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10/09/2019 00:04:17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7.8871 %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408876657"/>
                  </a:ext>
                </a:extLst>
              </a:tr>
            </a:tbl>
          </a:graphicData>
        </a:graphic>
      </p:graphicFrame>
      <p:sp>
        <p:nvSpPr>
          <p:cNvPr id="4" name="Text Placeholder 3">
            <a:extLst>
              <a:ext uri="{FF2B5EF4-FFF2-40B4-BE49-F238E27FC236}">
                <a16:creationId xmlns:a16="http://schemas.microsoft.com/office/drawing/2014/main" id="{52B3D1BF-A5D3-44C4-BF1E-D472D6CA8EE2}"/>
              </a:ext>
            </a:extLst>
          </p:cNvPr>
          <p:cNvSpPr>
            <a:spLocks noGrp="1"/>
          </p:cNvSpPr>
          <p:nvPr>
            <p:ph type="body" sz="quarter" idx="14"/>
          </p:nvPr>
        </p:nvSpPr>
        <p:spPr/>
        <p:txBody>
          <a:bodyPr/>
          <a:lstStyle/>
          <a:p>
            <a:r>
              <a:rPr lang="en-US"/>
              <a:t>07/01/2019 - 08/31/2019</a:t>
            </a:r>
          </a:p>
        </p:txBody>
      </p:sp>
    </p:spTree>
    <p:extLst>
      <p:ext uri="{BB962C8B-B14F-4D97-AF65-F5344CB8AC3E}">
        <p14:creationId xmlns:p14="http://schemas.microsoft.com/office/powerpoint/2010/main" val="117674110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F07DF6-AC8F-4317-9777-627952378564}"/>
              </a:ext>
            </a:extLst>
          </p:cNvPr>
          <p:cNvSpPr>
            <a:spLocks noGrp="1"/>
          </p:cNvSpPr>
          <p:nvPr>
            <p:ph type="title"/>
          </p:nvPr>
        </p:nvSpPr>
        <p:spPr/>
        <p:txBody>
          <a:bodyPr/>
          <a:lstStyle/>
          <a:p>
            <a:r>
              <a:rPr lang="en-US"/>
              <a:t>Instagram Posts Table | Philadelphia Insurance - 2 of 5</a:t>
            </a:r>
          </a:p>
        </p:txBody>
      </p:sp>
      <p:graphicFrame>
        <p:nvGraphicFramePr>
          <p:cNvPr id="5" name="Table Placeholder 4">
            <a:extLst>
              <a:ext uri="{FF2B5EF4-FFF2-40B4-BE49-F238E27FC236}">
                <a16:creationId xmlns:a16="http://schemas.microsoft.com/office/drawing/2014/main" id="{3F636C82-5012-4BE3-BB13-55DA6795A251}"/>
              </a:ext>
            </a:extLst>
          </p:cNvPr>
          <p:cNvGraphicFramePr>
            <a:graphicFrameLocks noGrp="1"/>
          </p:cNvGraphicFramePr>
          <p:nvPr>
            <p:ph type="tbl" sz="quarter" idx="13"/>
            <p:extLst>
              <p:ext uri="{D42A27DB-BD31-4B8C-83A1-F6EECF244321}">
                <p14:modId xmlns:p14="http://schemas.microsoft.com/office/powerpoint/2010/main" val="322206012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508168739"/>
                    </a:ext>
                  </a:extLst>
                </a:gridCol>
                <a:gridCol w="1810512">
                  <a:extLst>
                    <a:ext uri="{9D8B030D-6E8A-4147-A177-3AD203B41FA5}">
                      <a16:colId xmlns:a16="http://schemas.microsoft.com/office/drawing/2014/main" val="1299964552"/>
                    </a:ext>
                  </a:extLst>
                </a:gridCol>
                <a:gridCol w="822960">
                  <a:extLst>
                    <a:ext uri="{9D8B030D-6E8A-4147-A177-3AD203B41FA5}">
                      <a16:colId xmlns:a16="http://schemas.microsoft.com/office/drawing/2014/main" val="3335279348"/>
                    </a:ext>
                  </a:extLst>
                </a:gridCol>
                <a:gridCol w="822960">
                  <a:extLst>
                    <a:ext uri="{9D8B030D-6E8A-4147-A177-3AD203B41FA5}">
                      <a16:colId xmlns:a16="http://schemas.microsoft.com/office/drawing/2014/main" val="3668198664"/>
                    </a:ext>
                  </a:extLst>
                </a:gridCol>
                <a:gridCol w="822960">
                  <a:extLst>
                    <a:ext uri="{9D8B030D-6E8A-4147-A177-3AD203B41FA5}">
                      <a16:colId xmlns:a16="http://schemas.microsoft.com/office/drawing/2014/main" val="2035457286"/>
                    </a:ext>
                  </a:extLst>
                </a:gridCol>
                <a:gridCol w="822960">
                  <a:extLst>
                    <a:ext uri="{9D8B030D-6E8A-4147-A177-3AD203B41FA5}">
                      <a16:colId xmlns:a16="http://schemas.microsoft.com/office/drawing/2014/main" val="3892043543"/>
                    </a:ext>
                  </a:extLst>
                </a:gridCol>
                <a:gridCol w="822960">
                  <a:extLst>
                    <a:ext uri="{9D8B030D-6E8A-4147-A177-3AD203B41FA5}">
                      <a16:colId xmlns:a16="http://schemas.microsoft.com/office/drawing/2014/main" val="408374173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5812454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phlyinsurance - 2019-08-01 16:39:23</a:t>
                      </a:r>
                      <a:r>
                        <a:rPr kumimoji="0" lang="en-US" sz="1000" b="0" i="0" u="none" strike="noStrike" kern="1200" cap="none" spc="0" normalizeH="0" baseline="0" noProof="0">
                          <a:ln>
                            <a:noFill/>
                          </a:ln>
                          <a:solidFill>
                            <a:prstClr val="black"/>
                          </a:solidFill>
                          <a:effectLst/>
                          <a:uLnTx/>
                          <a:uFillTx/>
                          <a:latin typeface="+mn-lt"/>
                          <a:ea typeface="+mn-ea"/>
                          <a:cs typeface="+mn-cs"/>
                        </a:rPr>
                        <a:t>
 Employees from several Tokio Marine Group companies recently participated in a #leadership panel for the Tokio Marine #NextGeneration program. #PHLY’s executive team joined sister companies tmna_services and Reliance Standard for an engaging discussion focused on further developing employees’ #leadershipskills. #ThinkPHLY #TEAMPHLY #insurance #futureleaders #nextgen #business #insurancecareers #instajob #professionaldevelopment #goodcompany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undefinedmedia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10/09/2019 00:04:17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6.5076 %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Carousel_album</a:t>
                      </a:r>
                    </a:p>
                  </a:txBody>
                  <a:tcPr/>
                </a:tc>
                <a:extLst>
                  <a:ext uri="{0D108BD9-81ED-4DB2-BD59-A6C34878D82A}">
                    <a16:rowId xmlns:a16="http://schemas.microsoft.com/office/drawing/2014/main" val="36915024"/>
                  </a:ext>
                </a:extLst>
              </a:tr>
            </a:tbl>
          </a:graphicData>
        </a:graphic>
      </p:graphicFrame>
      <p:sp>
        <p:nvSpPr>
          <p:cNvPr id="4" name="Text Placeholder 3">
            <a:extLst>
              <a:ext uri="{FF2B5EF4-FFF2-40B4-BE49-F238E27FC236}">
                <a16:creationId xmlns:a16="http://schemas.microsoft.com/office/drawing/2014/main" id="{303A46CE-E977-4DF7-B02C-8F06DFC1349F}"/>
              </a:ext>
            </a:extLst>
          </p:cNvPr>
          <p:cNvSpPr>
            <a:spLocks noGrp="1"/>
          </p:cNvSpPr>
          <p:nvPr>
            <p:ph type="body" sz="quarter" idx="14"/>
          </p:nvPr>
        </p:nvSpPr>
        <p:spPr/>
        <p:txBody>
          <a:bodyPr/>
          <a:lstStyle/>
          <a:p>
            <a:r>
              <a:rPr lang="en-US"/>
              <a:t>07/01/2019 - 08/31/2019</a:t>
            </a:r>
          </a:p>
        </p:txBody>
      </p:sp>
    </p:spTree>
    <p:extLst>
      <p:ext uri="{BB962C8B-B14F-4D97-AF65-F5344CB8AC3E}">
        <p14:creationId xmlns:p14="http://schemas.microsoft.com/office/powerpoint/2010/main" val="204363051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57F36A-FF78-4C3A-8CD4-BD6969DF8ABC}"/>
              </a:ext>
            </a:extLst>
          </p:cNvPr>
          <p:cNvSpPr>
            <a:spLocks noGrp="1"/>
          </p:cNvSpPr>
          <p:nvPr>
            <p:ph type="title"/>
          </p:nvPr>
        </p:nvSpPr>
        <p:spPr/>
        <p:txBody>
          <a:bodyPr/>
          <a:lstStyle/>
          <a:p>
            <a:r>
              <a:rPr lang="en-US"/>
              <a:t>Instagram Posts Table | Philadelphia Insurance - 3 of 5</a:t>
            </a:r>
          </a:p>
        </p:txBody>
      </p:sp>
      <p:graphicFrame>
        <p:nvGraphicFramePr>
          <p:cNvPr id="5" name="Table Placeholder 4">
            <a:extLst>
              <a:ext uri="{FF2B5EF4-FFF2-40B4-BE49-F238E27FC236}">
                <a16:creationId xmlns:a16="http://schemas.microsoft.com/office/drawing/2014/main" id="{ECCEC757-9C6D-4F28-B636-4284B2035F97}"/>
              </a:ext>
            </a:extLst>
          </p:cNvPr>
          <p:cNvGraphicFramePr>
            <a:graphicFrameLocks noGrp="1"/>
          </p:cNvGraphicFramePr>
          <p:nvPr>
            <p:ph type="tbl" sz="quarter" idx="13"/>
            <p:extLst>
              <p:ext uri="{D42A27DB-BD31-4B8C-83A1-F6EECF244321}">
                <p14:modId xmlns:p14="http://schemas.microsoft.com/office/powerpoint/2010/main" val="245227748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3954033269"/>
                    </a:ext>
                  </a:extLst>
                </a:gridCol>
                <a:gridCol w="1810512">
                  <a:extLst>
                    <a:ext uri="{9D8B030D-6E8A-4147-A177-3AD203B41FA5}">
                      <a16:colId xmlns:a16="http://schemas.microsoft.com/office/drawing/2014/main" val="1555458606"/>
                    </a:ext>
                  </a:extLst>
                </a:gridCol>
                <a:gridCol w="822960">
                  <a:extLst>
                    <a:ext uri="{9D8B030D-6E8A-4147-A177-3AD203B41FA5}">
                      <a16:colId xmlns:a16="http://schemas.microsoft.com/office/drawing/2014/main" val="183452279"/>
                    </a:ext>
                  </a:extLst>
                </a:gridCol>
                <a:gridCol w="822960">
                  <a:extLst>
                    <a:ext uri="{9D8B030D-6E8A-4147-A177-3AD203B41FA5}">
                      <a16:colId xmlns:a16="http://schemas.microsoft.com/office/drawing/2014/main" val="1292924640"/>
                    </a:ext>
                  </a:extLst>
                </a:gridCol>
                <a:gridCol w="822960">
                  <a:extLst>
                    <a:ext uri="{9D8B030D-6E8A-4147-A177-3AD203B41FA5}">
                      <a16:colId xmlns:a16="http://schemas.microsoft.com/office/drawing/2014/main" val="2514977066"/>
                    </a:ext>
                  </a:extLst>
                </a:gridCol>
                <a:gridCol w="822960">
                  <a:extLst>
                    <a:ext uri="{9D8B030D-6E8A-4147-A177-3AD203B41FA5}">
                      <a16:colId xmlns:a16="http://schemas.microsoft.com/office/drawing/2014/main" val="1607798707"/>
                    </a:ext>
                  </a:extLst>
                </a:gridCol>
                <a:gridCol w="822960">
                  <a:extLst>
                    <a:ext uri="{9D8B030D-6E8A-4147-A177-3AD203B41FA5}">
                      <a16:colId xmlns:a16="http://schemas.microsoft.com/office/drawing/2014/main" val="179874961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9476418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phlyinsurance - 2019-07-12 14:55:59</a:t>
                      </a:r>
                      <a:r>
                        <a:rPr kumimoji="0" lang="en-US" sz="1000" b="0" i="0" u="none" strike="noStrike" kern="1200" cap="none" spc="0" normalizeH="0" baseline="0" noProof="0">
                          <a:ln>
                            <a:noFill/>
                          </a:ln>
                          <a:solidFill>
                            <a:prstClr val="black"/>
                          </a:solidFill>
                          <a:effectLst/>
                          <a:uLnTx/>
                          <a:uFillTx/>
                          <a:latin typeface="+mn-lt"/>
                          <a:ea typeface="+mn-ea"/>
                          <a:cs typeface="+mn-cs"/>
                        </a:rPr>
                        <a:t>
 #Congratulations to our #Underwriting Trainees for completing their training program! Our recent #graduates represent various #PHLY field offices across the U.S. as well as different departments in the Home Office. Way to go #TEAMPHLY! 👏🏼😄 #ThinkPHLY #grads #insurancelife #careergoals #success #goodjob #professionaldevelopment #insurance #business #instagood #photooftheday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undefinedmedia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09/19/2019 00:02:57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6.4658 %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110592271"/>
                  </a:ext>
                </a:extLst>
              </a:tr>
            </a:tbl>
          </a:graphicData>
        </a:graphic>
      </p:graphicFrame>
      <p:sp>
        <p:nvSpPr>
          <p:cNvPr id="4" name="Text Placeholder 3">
            <a:extLst>
              <a:ext uri="{FF2B5EF4-FFF2-40B4-BE49-F238E27FC236}">
                <a16:creationId xmlns:a16="http://schemas.microsoft.com/office/drawing/2014/main" id="{FADEB573-8B55-493E-BF07-6F36311A8FCB}"/>
              </a:ext>
            </a:extLst>
          </p:cNvPr>
          <p:cNvSpPr>
            <a:spLocks noGrp="1"/>
          </p:cNvSpPr>
          <p:nvPr>
            <p:ph type="body" sz="quarter" idx="14"/>
          </p:nvPr>
        </p:nvSpPr>
        <p:spPr/>
        <p:txBody>
          <a:bodyPr/>
          <a:lstStyle/>
          <a:p>
            <a:r>
              <a:rPr lang="en-US"/>
              <a:t>07/01/2019 - 08/31/2019</a:t>
            </a:r>
          </a:p>
        </p:txBody>
      </p:sp>
    </p:spTree>
    <p:extLst>
      <p:ext uri="{BB962C8B-B14F-4D97-AF65-F5344CB8AC3E}">
        <p14:creationId xmlns:p14="http://schemas.microsoft.com/office/powerpoint/2010/main" val="384918794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A82568-83A6-44F5-8B78-72925F2AEFD8}"/>
              </a:ext>
            </a:extLst>
          </p:cNvPr>
          <p:cNvSpPr>
            <a:spLocks noGrp="1"/>
          </p:cNvSpPr>
          <p:nvPr>
            <p:ph type="title"/>
          </p:nvPr>
        </p:nvSpPr>
        <p:spPr/>
        <p:txBody>
          <a:bodyPr/>
          <a:lstStyle/>
          <a:p>
            <a:r>
              <a:rPr lang="en-US"/>
              <a:t>Instagram Posts Table | Philadelphia Insurance - 4 of 5</a:t>
            </a:r>
          </a:p>
        </p:txBody>
      </p:sp>
      <p:graphicFrame>
        <p:nvGraphicFramePr>
          <p:cNvPr id="5" name="Table Placeholder 4">
            <a:extLst>
              <a:ext uri="{FF2B5EF4-FFF2-40B4-BE49-F238E27FC236}">
                <a16:creationId xmlns:a16="http://schemas.microsoft.com/office/drawing/2014/main" id="{8C08B1CD-AC56-419C-A23E-00EF672EA2DB}"/>
              </a:ext>
            </a:extLst>
          </p:cNvPr>
          <p:cNvGraphicFramePr>
            <a:graphicFrameLocks noGrp="1"/>
          </p:cNvGraphicFramePr>
          <p:nvPr>
            <p:ph type="tbl" sz="quarter" idx="13"/>
            <p:extLst>
              <p:ext uri="{D42A27DB-BD31-4B8C-83A1-F6EECF244321}">
                <p14:modId xmlns:p14="http://schemas.microsoft.com/office/powerpoint/2010/main" val="402424325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844910447"/>
                    </a:ext>
                  </a:extLst>
                </a:gridCol>
                <a:gridCol w="1810512">
                  <a:extLst>
                    <a:ext uri="{9D8B030D-6E8A-4147-A177-3AD203B41FA5}">
                      <a16:colId xmlns:a16="http://schemas.microsoft.com/office/drawing/2014/main" val="505267386"/>
                    </a:ext>
                  </a:extLst>
                </a:gridCol>
                <a:gridCol w="822960">
                  <a:extLst>
                    <a:ext uri="{9D8B030D-6E8A-4147-A177-3AD203B41FA5}">
                      <a16:colId xmlns:a16="http://schemas.microsoft.com/office/drawing/2014/main" val="3415501383"/>
                    </a:ext>
                  </a:extLst>
                </a:gridCol>
                <a:gridCol w="822960">
                  <a:extLst>
                    <a:ext uri="{9D8B030D-6E8A-4147-A177-3AD203B41FA5}">
                      <a16:colId xmlns:a16="http://schemas.microsoft.com/office/drawing/2014/main" val="2984813457"/>
                    </a:ext>
                  </a:extLst>
                </a:gridCol>
                <a:gridCol w="822960">
                  <a:extLst>
                    <a:ext uri="{9D8B030D-6E8A-4147-A177-3AD203B41FA5}">
                      <a16:colId xmlns:a16="http://schemas.microsoft.com/office/drawing/2014/main" val="3312121937"/>
                    </a:ext>
                  </a:extLst>
                </a:gridCol>
                <a:gridCol w="822960">
                  <a:extLst>
                    <a:ext uri="{9D8B030D-6E8A-4147-A177-3AD203B41FA5}">
                      <a16:colId xmlns:a16="http://schemas.microsoft.com/office/drawing/2014/main" val="962276224"/>
                    </a:ext>
                  </a:extLst>
                </a:gridCol>
                <a:gridCol w="822960">
                  <a:extLst>
                    <a:ext uri="{9D8B030D-6E8A-4147-A177-3AD203B41FA5}">
                      <a16:colId xmlns:a16="http://schemas.microsoft.com/office/drawing/2014/main" val="404435400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8055047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phlyinsurance - 2019-08-15 17:07:45</a:t>
                      </a:r>
                      <a:r>
                        <a:rPr kumimoji="0" lang="en-US" sz="1000" b="0" i="0" u="none" strike="noStrike" kern="1200" cap="none" spc="0" normalizeH="0" baseline="0" noProof="0">
                          <a:ln>
                            <a:noFill/>
                          </a:ln>
                          <a:solidFill>
                            <a:prstClr val="black"/>
                          </a:solidFill>
                          <a:effectLst/>
                          <a:uLnTx/>
                          <a:uFillTx/>
                          <a:latin typeface="+mn-lt"/>
                          <a:ea typeface="+mn-ea"/>
                          <a:cs typeface="+mn-cs"/>
                        </a:rPr>
                        <a:t>
 PHLY is proud to be the Presenting Sponsor of the philadelphiaeagles Community Red Zone program for the 2019 - 2020 season! Throughout the season, #PHLY is partnering with the #Eagles to highlight charitable organizations at each Eagles home game. Congratulations to Community Interactions, covenanthousepa, and kidssmilesinc for being highlighted at last week's #preseason game. 🏈🦅 Enter this link into your web browser to learn more about our partnership with the Eagles: http://bit.ly/PHLYRedZone2019 #ThinkPHLY #TEAMPHLY #philadelphiaeagles #flyeaglesfly #football #philly #charity #goodcause #community #insurance #bestoftheday #instagood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undefinedmedia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10/09/2019 00:04:17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6.2004 %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Carousel_album</a:t>
                      </a:r>
                    </a:p>
                  </a:txBody>
                  <a:tcPr/>
                </a:tc>
                <a:extLst>
                  <a:ext uri="{0D108BD9-81ED-4DB2-BD59-A6C34878D82A}">
                    <a16:rowId xmlns:a16="http://schemas.microsoft.com/office/drawing/2014/main" val="3486960247"/>
                  </a:ext>
                </a:extLst>
              </a:tr>
            </a:tbl>
          </a:graphicData>
        </a:graphic>
      </p:graphicFrame>
      <p:sp>
        <p:nvSpPr>
          <p:cNvPr id="4" name="Text Placeholder 3">
            <a:extLst>
              <a:ext uri="{FF2B5EF4-FFF2-40B4-BE49-F238E27FC236}">
                <a16:creationId xmlns:a16="http://schemas.microsoft.com/office/drawing/2014/main" id="{BB64138F-3E95-4EF4-B0DE-6417BAE8CBF1}"/>
              </a:ext>
            </a:extLst>
          </p:cNvPr>
          <p:cNvSpPr>
            <a:spLocks noGrp="1"/>
          </p:cNvSpPr>
          <p:nvPr>
            <p:ph type="body" sz="quarter" idx="14"/>
          </p:nvPr>
        </p:nvSpPr>
        <p:spPr/>
        <p:txBody>
          <a:bodyPr/>
          <a:lstStyle/>
          <a:p>
            <a:r>
              <a:rPr lang="en-US"/>
              <a:t>07/01/2019 - 08/31/2019</a:t>
            </a:r>
          </a:p>
        </p:txBody>
      </p:sp>
    </p:spTree>
    <p:extLst>
      <p:ext uri="{BB962C8B-B14F-4D97-AF65-F5344CB8AC3E}">
        <p14:creationId xmlns:p14="http://schemas.microsoft.com/office/powerpoint/2010/main" val="242930355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5E53B0-8FC8-4F9A-8F4F-E43AE3207396}"/>
              </a:ext>
            </a:extLst>
          </p:cNvPr>
          <p:cNvSpPr>
            <a:spLocks noGrp="1"/>
          </p:cNvSpPr>
          <p:nvPr>
            <p:ph type="title"/>
          </p:nvPr>
        </p:nvSpPr>
        <p:spPr/>
        <p:txBody>
          <a:bodyPr/>
          <a:lstStyle/>
          <a:p>
            <a:r>
              <a:rPr lang="en-US"/>
              <a:t>Instagram Posts Table | Philadelphia Insurance - 5 of 5</a:t>
            </a:r>
          </a:p>
        </p:txBody>
      </p:sp>
      <p:graphicFrame>
        <p:nvGraphicFramePr>
          <p:cNvPr id="5" name="Table Placeholder 4">
            <a:extLst>
              <a:ext uri="{FF2B5EF4-FFF2-40B4-BE49-F238E27FC236}">
                <a16:creationId xmlns:a16="http://schemas.microsoft.com/office/drawing/2014/main" id="{B68EF957-A844-40D7-835D-8DD7416E8703}"/>
              </a:ext>
            </a:extLst>
          </p:cNvPr>
          <p:cNvGraphicFramePr>
            <a:graphicFrameLocks noGrp="1"/>
          </p:cNvGraphicFramePr>
          <p:nvPr>
            <p:ph type="tbl" sz="quarter" idx="13"/>
            <p:extLst>
              <p:ext uri="{D42A27DB-BD31-4B8C-83A1-F6EECF244321}">
                <p14:modId xmlns:p14="http://schemas.microsoft.com/office/powerpoint/2010/main" val="109283698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2437771793"/>
                    </a:ext>
                  </a:extLst>
                </a:gridCol>
                <a:gridCol w="1810512">
                  <a:extLst>
                    <a:ext uri="{9D8B030D-6E8A-4147-A177-3AD203B41FA5}">
                      <a16:colId xmlns:a16="http://schemas.microsoft.com/office/drawing/2014/main" val="526654565"/>
                    </a:ext>
                  </a:extLst>
                </a:gridCol>
                <a:gridCol w="822960">
                  <a:extLst>
                    <a:ext uri="{9D8B030D-6E8A-4147-A177-3AD203B41FA5}">
                      <a16:colId xmlns:a16="http://schemas.microsoft.com/office/drawing/2014/main" val="2408079569"/>
                    </a:ext>
                  </a:extLst>
                </a:gridCol>
                <a:gridCol w="822960">
                  <a:extLst>
                    <a:ext uri="{9D8B030D-6E8A-4147-A177-3AD203B41FA5}">
                      <a16:colId xmlns:a16="http://schemas.microsoft.com/office/drawing/2014/main" val="2705591499"/>
                    </a:ext>
                  </a:extLst>
                </a:gridCol>
                <a:gridCol w="822960">
                  <a:extLst>
                    <a:ext uri="{9D8B030D-6E8A-4147-A177-3AD203B41FA5}">
                      <a16:colId xmlns:a16="http://schemas.microsoft.com/office/drawing/2014/main" val="2282776766"/>
                    </a:ext>
                  </a:extLst>
                </a:gridCol>
                <a:gridCol w="822960">
                  <a:extLst>
                    <a:ext uri="{9D8B030D-6E8A-4147-A177-3AD203B41FA5}">
                      <a16:colId xmlns:a16="http://schemas.microsoft.com/office/drawing/2014/main" val="3607758321"/>
                    </a:ext>
                  </a:extLst>
                </a:gridCol>
                <a:gridCol w="822960">
                  <a:extLst>
                    <a:ext uri="{9D8B030D-6E8A-4147-A177-3AD203B41FA5}">
                      <a16:colId xmlns:a16="http://schemas.microsoft.com/office/drawing/2014/main" val="383979560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2157932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phlyinsurance - 2019-07-23 16:08:25</a:t>
                      </a:r>
                      <a:r>
                        <a:rPr kumimoji="0" lang="en-US" sz="1000" b="0" i="0" u="none" strike="noStrike" kern="1200" cap="none" spc="0" normalizeH="0" baseline="0" noProof="0">
                          <a:ln>
                            <a:noFill/>
                          </a:ln>
                          <a:solidFill>
                            <a:prstClr val="black"/>
                          </a:solidFill>
                          <a:effectLst/>
                          <a:uLnTx/>
                          <a:uFillTx/>
                          <a:latin typeface="+mn-lt"/>
                          <a:ea typeface="+mn-ea"/>
                          <a:cs typeface="+mn-cs"/>
                        </a:rPr>
                        <a:t>
 The future of #insurance is now – a new generation of insurance professionals are on the rise and they’re learning about the many exciting #career opportunities that await them in the #insuranceindustry! Here’s a snapshot of our #SummerAssociates networking at the ISOP #NextGen #Intern Forum. 😊🙌🏼 #PHLYInternLife #ThinkPHLY #TEAMPHLY #futureleaders #internship #philadelphia #photooftheday #college #collegestudents #genz #instajob #goals #instagood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undefinedmedia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09/30/2019 00:02:15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6.1224 %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Carousel_album</a:t>
                      </a:r>
                    </a:p>
                  </a:txBody>
                  <a:tcPr/>
                </a:tc>
                <a:extLst>
                  <a:ext uri="{0D108BD9-81ED-4DB2-BD59-A6C34878D82A}">
                    <a16:rowId xmlns:a16="http://schemas.microsoft.com/office/drawing/2014/main" val="2735812902"/>
                  </a:ext>
                </a:extLst>
              </a:tr>
            </a:tbl>
          </a:graphicData>
        </a:graphic>
      </p:graphicFrame>
      <p:sp>
        <p:nvSpPr>
          <p:cNvPr id="4" name="Text Placeholder 3">
            <a:extLst>
              <a:ext uri="{FF2B5EF4-FFF2-40B4-BE49-F238E27FC236}">
                <a16:creationId xmlns:a16="http://schemas.microsoft.com/office/drawing/2014/main" id="{47C0BECF-08F1-4104-AAF2-6FB9BB5B4DCC}"/>
              </a:ext>
            </a:extLst>
          </p:cNvPr>
          <p:cNvSpPr>
            <a:spLocks noGrp="1"/>
          </p:cNvSpPr>
          <p:nvPr>
            <p:ph type="body" sz="quarter" idx="14"/>
          </p:nvPr>
        </p:nvSpPr>
        <p:spPr/>
        <p:txBody>
          <a:bodyPr/>
          <a:lstStyle/>
          <a:p>
            <a:r>
              <a:rPr lang="en-US"/>
              <a:t>07/01/2019 - 08/31/2019</a:t>
            </a:r>
          </a:p>
        </p:txBody>
      </p:sp>
    </p:spTree>
    <p:extLst>
      <p:ext uri="{BB962C8B-B14F-4D97-AF65-F5344CB8AC3E}">
        <p14:creationId xmlns:p14="http://schemas.microsoft.com/office/powerpoint/2010/main" val="114718334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2C86D6-5AE7-4A17-86AE-D5723D5F4199}"/>
              </a:ext>
            </a:extLst>
          </p:cNvPr>
          <p:cNvSpPr>
            <a:spLocks noGrp="1"/>
          </p:cNvSpPr>
          <p:nvPr>
            <p:ph type="title"/>
          </p:nvPr>
        </p:nvSpPr>
        <p:spPr/>
        <p:txBody>
          <a:bodyPr/>
          <a:lstStyle/>
          <a:p>
            <a:r>
              <a:rPr lang="en-US"/>
              <a:t>Instagram Stories Key Metrics Table | Philadelphia Insurance</a:t>
            </a:r>
          </a:p>
        </p:txBody>
      </p:sp>
      <p:graphicFrame>
        <p:nvGraphicFramePr>
          <p:cNvPr id="5" name="Table Placeholder 4">
            <a:extLst>
              <a:ext uri="{FF2B5EF4-FFF2-40B4-BE49-F238E27FC236}">
                <a16:creationId xmlns:a16="http://schemas.microsoft.com/office/drawing/2014/main" id="{22017386-2D28-411E-867B-DCB0AC1FDBB7}"/>
              </a:ext>
            </a:extLst>
          </p:cNvPr>
          <p:cNvGraphicFramePr>
            <a:graphicFrameLocks noGrp="1"/>
          </p:cNvGraphicFramePr>
          <p:nvPr>
            <p:ph type="tbl" sz="quarter" idx="13"/>
            <p:extLst>
              <p:ext uri="{D42A27DB-BD31-4B8C-83A1-F6EECF244321}">
                <p14:modId xmlns:p14="http://schemas.microsoft.com/office/powerpoint/2010/main" val="155948133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4">
                  <a:extLst>
                    <a:ext uri="{9D8B030D-6E8A-4147-A177-3AD203B41FA5}">
                      <a16:colId xmlns:a16="http://schemas.microsoft.com/office/drawing/2014/main" val="846945566"/>
                    </a:ext>
                  </a:extLst>
                </a:gridCol>
                <a:gridCol w="707746">
                  <a:extLst>
                    <a:ext uri="{9D8B030D-6E8A-4147-A177-3AD203B41FA5}">
                      <a16:colId xmlns:a16="http://schemas.microsoft.com/office/drawing/2014/main" val="540613504"/>
                    </a:ext>
                  </a:extLst>
                </a:gridCol>
                <a:gridCol w="707746">
                  <a:extLst>
                    <a:ext uri="{9D8B030D-6E8A-4147-A177-3AD203B41FA5}">
                      <a16:colId xmlns:a16="http://schemas.microsoft.com/office/drawing/2014/main" val="2784595220"/>
                    </a:ext>
                  </a:extLst>
                </a:gridCol>
                <a:gridCol w="353873">
                  <a:extLst>
                    <a:ext uri="{9D8B030D-6E8A-4147-A177-3AD203B41FA5}">
                      <a16:colId xmlns:a16="http://schemas.microsoft.com/office/drawing/2014/main" val="251416335"/>
                    </a:ext>
                  </a:extLst>
                </a:gridCol>
                <a:gridCol w="353873">
                  <a:extLst>
                    <a:ext uri="{9D8B030D-6E8A-4147-A177-3AD203B41FA5}">
                      <a16:colId xmlns:a16="http://schemas.microsoft.com/office/drawing/2014/main" val="2620272385"/>
                    </a:ext>
                  </a:extLst>
                </a:gridCol>
                <a:gridCol w="707746">
                  <a:extLst>
                    <a:ext uri="{9D8B030D-6E8A-4147-A177-3AD203B41FA5}">
                      <a16:colId xmlns:a16="http://schemas.microsoft.com/office/drawing/2014/main" val="2364095357"/>
                    </a:ext>
                  </a:extLst>
                </a:gridCol>
                <a:gridCol w="707746">
                  <a:extLst>
                    <a:ext uri="{9D8B030D-6E8A-4147-A177-3AD203B41FA5}">
                      <a16:colId xmlns:a16="http://schemas.microsoft.com/office/drawing/2014/main" val="90435806"/>
                    </a:ext>
                  </a:extLst>
                </a:gridCol>
                <a:gridCol w="707746">
                  <a:extLst>
                    <a:ext uri="{9D8B030D-6E8A-4147-A177-3AD203B41FA5}">
                      <a16:colId xmlns:a16="http://schemas.microsoft.com/office/drawing/2014/main" val="3630794391"/>
                    </a:ext>
                  </a:extLst>
                </a:gridCol>
                <a:gridCol w="707746">
                  <a:extLst>
                    <a:ext uri="{9D8B030D-6E8A-4147-A177-3AD203B41FA5}">
                      <a16:colId xmlns:a16="http://schemas.microsoft.com/office/drawing/2014/main" val="3500349568"/>
                    </a:ext>
                  </a:extLst>
                </a:gridCol>
                <a:gridCol w="707746">
                  <a:extLst>
                    <a:ext uri="{9D8B030D-6E8A-4147-A177-3AD203B41FA5}">
                      <a16:colId xmlns:a16="http://schemas.microsoft.com/office/drawing/2014/main" val="909434122"/>
                    </a:ext>
                  </a:extLst>
                </a:gridCol>
                <a:gridCol w="707746">
                  <a:extLst>
                    <a:ext uri="{9D8B030D-6E8A-4147-A177-3AD203B41FA5}">
                      <a16:colId xmlns:a16="http://schemas.microsoft.com/office/drawing/2014/main" val="1125563274"/>
                    </a:ext>
                  </a:extLst>
                </a:gridCol>
                <a:gridCol w="707746">
                  <a:extLst>
                    <a:ext uri="{9D8B030D-6E8A-4147-A177-3AD203B41FA5}">
                      <a16:colId xmlns:a16="http://schemas.microsoft.com/office/drawing/2014/main" val="921534401"/>
                    </a:ext>
                  </a:extLst>
                </a:gridCol>
              </a:tblGrid>
              <a:tr h="370840">
                <a:tc>
                  <a:txBody>
                    <a:bodyPr/>
                    <a:lstStyle/>
                    <a:p>
                      <a:r>
                        <a:rPr lang="en-US" sz="1000"/>
                        <a:t>Page Name</a:t>
                      </a:r>
                    </a:p>
                  </a:txBody>
                  <a:tcPr/>
                </a:tc>
                <a:tc>
                  <a:txBody>
                    <a:bodyPr/>
                    <a:lstStyle/>
                    <a:p>
                      <a:r>
                        <a:rPr lang="en-US" sz="1000"/>
                        <a:t>Total Stories</a:t>
                      </a:r>
                    </a:p>
                  </a:txBody>
                  <a:tcPr/>
                </a:tc>
                <a:tc>
                  <a:txBody>
                    <a:bodyPr/>
                    <a:lstStyle/>
                    <a:p>
                      <a:r>
                        <a:rPr lang="en-US" sz="1000"/>
                        <a:t>Avg. Interaction-Rate</a:t>
                      </a:r>
                    </a:p>
                  </a:txBody>
                  <a:tcPr/>
                </a:tc>
                <a:tc>
                  <a:txBody>
                    <a:bodyPr/>
                    <a:lstStyle/>
                    <a:p>
                      <a:r>
                        <a:rPr lang="en-US" sz="1000"/>
                        <a:t>Avg. Exits per Story</a:t>
                      </a:r>
                    </a:p>
                  </a:txBody>
                  <a:tcPr/>
                </a:tc>
                <a:tc>
                  <a:txBody>
                    <a:bodyPr/>
                    <a:lstStyle/>
                    <a:p>
                      <a:r>
                        <a:rPr lang="en-US" sz="1000"/>
                        <a:t>Avg. Replies per Story</a:t>
                      </a:r>
                    </a:p>
                  </a:txBody>
                  <a:tcPr/>
                </a:tc>
                <a:tc>
                  <a:txBody>
                    <a:bodyPr/>
                    <a:lstStyle/>
                    <a:p>
                      <a:r>
                        <a:rPr lang="en-US" sz="1000"/>
                        <a:t>Avg. Impressions per Story</a:t>
                      </a:r>
                    </a:p>
                  </a:txBody>
                  <a:tcPr/>
                </a:tc>
                <a:tc>
                  <a:txBody>
                    <a:bodyPr/>
                    <a:lstStyle/>
                    <a:p>
                      <a:r>
                        <a:rPr lang="en-US" sz="1000"/>
                        <a:t>Avg. Reach per Story</a:t>
                      </a:r>
                    </a:p>
                  </a:txBody>
                  <a:tcPr/>
                </a:tc>
                <a:tc>
                  <a:txBody>
                    <a:bodyPr/>
                    <a:lstStyle/>
                    <a:p>
                      <a:r>
                        <a:rPr lang="en-US" sz="1000"/>
                        <a:t>Avg. Engagements per Story</a:t>
                      </a:r>
                    </a:p>
                  </a:txBody>
                  <a:tcPr/>
                </a:tc>
                <a:tc>
                  <a:txBody>
                    <a:bodyPr/>
                    <a:lstStyle/>
                    <a:p>
                      <a:r>
                        <a:rPr lang="en-US" sz="1000"/>
                        <a:t>Avg. Taps per Story</a:t>
                      </a:r>
                    </a:p>
                  </a:txBody>
                  <a:tcPr/>
                </a:tc>
                <a:tc>
                  <a:txBody>
                    <a:bodyPr/>
                    <a:lstStyle/>
                    <a:p>
                      <a:r>
                        <a:rPr lang="en-US" sz="1000"/>
                        <a:t>Total Impressions</a:t>
                      </a:r>
                    </a:p>
                  </a:txBody>
                  <a:tcPr/>
                </a:tc>
                <a:tc>
                  <a:txBody>
                    <a:bodyPr/>
                    <a:lstStyle/>
                    <a:p>
                      <a:r>
                        <a:rPr lang="en-US" sz="1000"/>
                        <a:t>Total Exits</a:t>
                      </a:r>
                    </a:p>
                  </a:txBody>
                  <a:tcPr/>
                </a:tc>
                <a:tc>
                  <a:txBody>
                    <a:bodyPr/>
                    <a:lstStyle/>
                    <a:p>
                      <a:r>
                        <a:rPr lang="en-US" sz="1000"/>
                        <a:t>Total Engagements</a:t>
                      </a:r>
                    </a:p>
                  </a:txBody>
                  <a:tcPr/>
                </a:tc>
                <a:extLst>
                  <a:ext uri="{0D108BD9-81ED-4DB2-BD59-A6C34878D82A}">
                    <a16:rowId xmlns:a16="http://schemas.microsoft.com/office/drawing/2014/main" val="3367297797"/>
                  </a:ext>
                </a:extLst>
              </a:tr>
              <a:tr h="370840">
                <a:tc>
                  <a:txBody>
                    <a:bodyPr/>
                    <a:lstStyle/>
                    <a:p>
                      <a:r>
                        <a:rPr lang="en-US" sz="1000"/>
                        <a:t>phlyinsurance</a:t>
                      </a:r>
                    </a:p>
                  </a:txBody>
                  <a:tcPr/>
                </a:tc>
                <a:tc>
                  <a:txBody>
                    <a:bodyPr/>
                    <a:lstStyle/>
                    <a:p>
                      <a:r>
                        <a:rPr lang="en-US" sz="1000"/>
                        <a:t>44</a:t>
                      </a:r>
                    </a:p>
                  </a:txBody>
                  <a:tcPr/>
                </a:tc>
                <a:tc>
                  <a:txBody>
                    <a:bodyPr/>
                    <a:lstStyle/>
                    <a:p>
                      <a:r>
                        <a:rPr lang="en-US" sz="1000"/>
                        <a:t>0.7712</a:t>
                      </a:r>
                    </a:p>
                  </a:txBody>
                  <a:tcPr/>
                </a:tc>
                <a:tc>
                  <a:txBody>
                    <a:bodyPr/>
                    <a:lstStyle/>
                    <a:p>
                      <a:r>
                        <a:rPr lang="en-US" sz="1000"/>
                        <a:t>16.55</a:t>
                      </a:r>
                    </a:p>
                  </a:txBody>
                  <a:tcPr/>
                </a:tc>
                <a:tc>
                  <a:txBody>
                    <a:bodyPr/>
                    <a:lstStyle/>
                    <a:p>
                      <a:r>
                        <a:rPr lang="en-US" sz="1000"/>
                        <a:t>0.36</a:t>
                      </a:r>
                    </a:p>
                  </a:txBody>
                  <a:tcPr/>
                </a:tc>
                <a:tc>
                  <a:txBody>
                    <a:bodyPr/>
                    <a:lstStyle/>
                    <a:p>
                      <a:r>
                        <a:rPr lang="en-US" sz="1000"/>
                        <a:t>299.20</a:t>
                      </a:r>
                    </a:p>
                  </a:txBody>
                  <a:tcPr/>
                </a:tc>
                <a:tc>
                  <a:txBody>
                    <a:bodyPr/>
                    <a:lstStyle/>
                    <a:p>
                      <a:r>
                        <a:rPr lang="en-US" sz="1000"/>
                        <a:t>239.80</a:t>
                      </a:r>
                    </a:p>
                  </a:txBody>
                  <a:tcPr/>
                </a:tc>
                <a:tc>
                  <a:txBody>
                    <a:bodyPr/>
                    <a:lstStyle/>
                    <a:p>
                      <a:r>
                        <a:rPr lang="en-US" sz="1000"/>
                        <a:t>184.23</a:t>
                      </a:r>
                    </a:p>
                  </a:txBody>
                  <a:tcPr/>
                </a:tc>
                <a:tc>
                  <a:txBody>
                    <a:bodyPr/>
                    <a:lstStyle/>
                    <a:p>
                      <a:r>
                        <a:rPr lang="en-US" sz="1000"/>
                        <a:t>183.86</a:t>
                      </a:r>
                    </a:p>
                  </a:txBody>
                  <a:tcPr/>
                </a:tc>
                <a:tc>
                  <a:txBody>
                    <a:bodyPr/>
                    <a:lstStyle/>
                    <a:p>
                      <a:r>
                        <a:rPr lang="en-US" sz="1000"/>
                        <a:t>13165</a:t>
                      </a:r>
                    </a:p>
                  </a:txBody>
                  <a:tcPr/>
                </a:tc>
                <a:tc>
                  <a:txBody>
                    <a:bodyPr/>
                    <a:lstStyle/>
                    <a:p>
                      <a:r>
                        <a:rPr lang="en-US" sz="1000"/>
                        <a:t>728</a:t>
                      </a:r>
                    </a:p>
                  </a:txBody>
                  <a:tcPr/>
                </a:tc>
                <a:tc>
                  <a:txBody>
                    <a:bodyPr/>
                    <a:lstStyle/>
                    <a:p>
                      <a:r>
                        <a:rPr lang="en-US" sz="1000"/>
                        <a:t>8106</a:t>
                      </a:r>
                    </a:p>
                  </a:txBody>
                  <a:tcPr/>
                </a:tc>
                <a:extLst>
                  <a:ext uri="{0D108BD9-81ED-4DB2-BD59-A6C34878D82A}">
                    <a16:rowId xmlns:a16="http://schemas.microsoft.com/office/drawing/2014/main" val="2315447642"/>
                  </a:ext>
                </a:extLst>
              </a:tr>
            </a:tbl>
          </a:graphicData>
        </a:graphic>
      </p:graphicFrame>
      <p:sp>
        <p:nvSpPr>
          <p:cNvPr id="4" name="Text Placeholder 3">
            <a:extLst>
              <a:ext uri="{FF2B5EF4-FFF2-40B4-BE49-F238E27FC236}">
                <a16:creationId xmlns:a16="http://schemas.microsoft.com/office/drawing/2014/main" id="{FF5B3CF5-4A3B-4116-AA7B-FCE166E6B259}"/>
              </a:ext>
            </a:extLst>
          </p:cNvPr>
          <p:cNvSpPr>
            <a:spLocks noGrp="1"/>
          </p:cNvSpPr>
          <p:nvPr>
            <p:ph type="body" sz="quarter" idx="14"/>
          </p:nvPr>
        </p:nvSpPr>
        <p:spPr/>
        <p:txBody>
          <a:bodyPr/>
          <a:lstStyle/>
          <a:p>
            <a:r>
              <a:rPr lang="en-US"/>
              <a:t>09/01/2019 - 09/30/2019</a:t>
            </a:r>
          </a:p>
        </p:txBody>
      </p:sp>
    </p:spTree>
    <p:extLst>
      <p:ext uri="{BB962C8B-B14F-4D97-AF65-F5344CB8AC3E}">
        <p14:creationId xmlns:p14="http://schemas.microsoft.com/office/powerpoint/2010/main" val="309375139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617DCC-1A13-41C7-A53C-84FCE21050B5}"/>
              </a:ext>
            </a:extLst>
          </p:cNvPr>
          <p:cNvSpPr>
            <a:spLocks noGrp="1"/>
          </p:cNvSpPr>
          <p:nvPr>
            <p:ph type="title"/>
          </p:nvPr>
        </p:nvSpPr>
        <p:spPr/>
        <p:txBody>
          <a:bodyPr/>
          <a:lstStyle/>
          <a:p>
            <a:r>
              <a:rPr lang="en-US"/>
              <a:t>Instagram Stories Table  | Philadelphia Insurance - 1 of 5</a:t>
            </a:r>
          </a:p>
        </p:txBody>
      </p:sp>
      <p:graphicFrame>
        <p:nvGraphicFramePr>
          <p:cNvPr id="5" name="Table Placeholder 4">
            <a:extLst>
              <a:ext uri="{FF2B5EF4-FFF2-40B4-BE49-F238E27FC236}">
                <a16:creationId xmlns:a16="http://schemas.microsoft.com/office/drawing/2014/main" id="{105F6270-9586-45F9-A9A4-FC79221741C0}"/>
              </a:ext>
            </a:extLst>
          </p:cNvPr>
          <p:cNvGraphicFramePr>
            <a:graphicFrameLocks noGrp="1"/>
          </p:cNvGraphicFramePr>
          <p:nvPr>
            <p:ph type="tbl" sz="quarter" idx="13"/>
            <p:extLst>
              <p:ext uri="{D42A27DB-BD31-4B8C-83A1-F6EECF244321}">
                <p14:modId xmlns:p14="http://schemas.microsoft.com/office/powerpoint/2010/main" val="88642857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367371113"/>
                    </a:ext>
                  </a:extLst>
                </a:gridCol>
                <a:gridCol w="1316736">
                  <a:extLst>
                    <a:ext uri="{9D8B030D-6E8A-4147-A177-3AD203B41FA5}">
                      <a16:colId xmlns:a16="http://schemas.microsoft.com/office/drawing/2014/main" val="2244362204"/>
                    </a:ext>
                  </a:extLst>
                </a:gridCol>
                <a:gridCol w="658368">
                  <a:extLst>
                    <a:ext uri="{9D8B030D-6E8A-4147-A177-3AD203B41FA5}">
                      <a16:colId xmlns:a16="http://schemas.microsoft.com/office/drawing/2014/main" val="1124115626"/>
                    </a:ext>
                  </a:extLst>
                </a:gridCol>
                <a:gridCol w="658368">
                  <a:extLst>
                    <a:ext uri="{9D8B030D-6E8A-4147-A177-3AD203B41FA5}">
                      <a16:colId xmlns:a16="http://schemas.microsoft.com/office/drawing/2014/main" val="4228929289"/>
                    </a:ext>
                  </a:extLst>
                </a:gridCol>
                <a:gridCol w="658368">
                  <a:extLst>
                    <a:ext uri="{9D8B030D-6E8A-4147-A177-3AD203B41FA5}">
                      <a16:colId xmlns:a16="http://schemas.microsoft.com/office/drawing/2014/main" val="2071928380"/>
                    </a:ext>
                  </a:extLst>
                </a:gridCol>
                <a:gridCol w="658368">
                  <a:extLst>
                    <a:ext uri="{9D8B030D-6E8A-4147-A177-3AD203B41FA5}">
                      <a16:colId xmlns:a16="http://schemas.microsoft.com/office/drawing/2014/main" val="3023183359"/>
                    </a:ext>
                  </a:extLst>
                </a:gridCol>
                <a:gridCol w="658368">
                  <a:extLst>
                    <a:ext uri="{9D8B030D-6E8A-4147-A177-3AD203B41FA5}">
                      <a16:colId xmlns:a16="http://schemas.microsoft.com/office/drawing/2014/main" val="891921061"/>
                    </a:ext>
                  </a:extLst>
                </a:gridCol>
                <a:gridCol w="658368">
                  <a:extLst>
                    <a:ext uri="{9D8B030D-6E8A-4147-A177-3AD203B41FA5}">
                      <a16:colId xmlns:a16="http://schemas.microsoft.com/office/drawing/2014/main" val="2054276821"/>
                    </a:ext>
                  </a:extLst>
                </a:gridCol>
                <a:gridCol w="658368">
                  <a:extLst>
                    <a:ext uri="{9D8B030D-6E8A-4147-A177-3AD203B41FA5}">
                      <a16:colId xmlns:a16="http://schemas.microsoft.com/office/drawing/2014/main" val="3819224477"/>
                    </a:ext>
                  </a:extLst>
                </a:gridCol>
                <a:gridCol w="658368">
                  <a:extLst>
                    <a:ext uri="{9D8B030D-6E8A-4147-A177-3AD203B41FA5}">
                      <a16:colId xmlns:a16="http://schemas.microsoft.com/office/drawing/2014/main" val="73365314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18023521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phlyinsurance - 2019-09-29 09:51:27</a:t>
                      </a:r>
                      <a:r>
                        <a:rPr kumimoji="0" lang="en-US" sz="1000" b="0" i="0" u="none" strike="noStrike" kern="1200" cap="none" spc="0" normalizeH="0" baseline="0" noProof="0">
                          <a:ln>
                            <a:noFill/>
                          </a:ln>
                          <a:solidFill>
                            <a:prstClr val="black"/>
                          </a:solidFill>
                          <a:effectLst/>
                          <a:uLnTx/>
                          <a:uFillTx/>
                          <a:latin typeface="+mn-lt"/>
                          <a:ea typeface="+mn-ea"/>
                          <a:cs typeface="+mn-cs"/>
                        </a:rPr>
                        <a:t>
 @childrensphila  #TEAMPHLY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https://scontent.xx.fbcdn.net/v/t51.12442-15/69703870_389402211972915_424298019544112566_n.jpg?_nc_cat=101&amp;_nc_oc=AQnLD1pR3K69QFF1GFcN24RE04nM94lweKYtEr5NtLXNoBiIrljv_yZK-pM3XlM1efE&amp;_nc_ht=scontent.xx&amp;oh=b5b6ecbc40d84c88245f4ab5c662012c&amp;oe=5DF4212C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09/30/2019 09:30:19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extLst>
                  <a:ext uri="{0D108BD9-81ED-4DB2-BD59-A6C34878D82A}">
                    <a16:rowId xmlns:a16="http://schemas.microsoft.com/office/drawing/2014/main" val="3781822068"/>
                  </a:ext>
                </a:extLst>
              </a:tr>
            </a:tbl>
          </a:graphicData>
        </a:graphic>
      </p:graphicFrame>
      <p:sp>
        <p:nvSpPr>
          <p:cNvPr id="4" name="Text Placeholder 3">
            <a:extLst>
              <a:ext uri="{FF2B5EF4-FFF2-40B4-BE49-F238E27FC236}">
                <a16:creationId xmlns:a16="http://schemas.microsoft.com/office/drawing/2014/main" id="{CBDBDB98-5626-4702-B667-54F4707543E6}"/>
              </a:ext>
            </a:extLst>
          </p:cNvPr>
          <p:cNvSpPr>
            <a:spLocks noGrp="1"/>
          </p:cNvSpPr>
          <p:nvPr>
            <p:ph type="body" sz="quarter" idx="14"/>
          </p:nvPr>
        </p:nvSpPr>
        <p:spPr/>
        <p:txBody>
          <a:bodyPr/>
          <a:lstStyle/>
          <a:p>
            <a:r>
              <a:rPr lang="en-US"/>
              <a:t>09/01/2019 - 09/30/2019</a:t>
            </a:r>
          </a:p>
        </p:txBody>
      </p:sp>
    </p:spTree>
    <p:extLst>
      <p:ext uri="{BB962C8B-B14F-4D97-AF65-F5344CB8AC3E}">
        <p14:creationId xmlns:p14="http://schemas.microsoft.com/office/powerpoint/2010/main" val="211409756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58E7E3-2420-4CCB-9845-946F0425B038}"/>
              </a:ext>
            </a:extLst>
          </p:cNvPr>
          <p:cNvSpPr>
            <a:spLocks noGrp="1"/>
          </p:cNvSpPr>
          <p:nvPr>
            <p:ph type="title"/>
          </p:nvPr>
        </p:nvSpPr>
        <p:spPr/>
        <p:txBody>
          <a:bodyPr/>
          <a:lstStyle/>
          <a:p>
            <a:r>
              <a:rPr lang="en-US"/>
              <a:t>Instagram Stories Table  | Philadelphia Insurance - 2 of 5</a:t>
            </a:r>
          </a:p>
        </p:txBody>
      </p:sp>
      <p:graphicFrame>
        <p:nvGraphicFramePr>
          <p:cNvPr id="5" name="Table Placeholder 4">
            <a:extLst>
              <a:ext uri="{FF2B5EF4-FFF2-40B4-BE49-F238E27FC236}">
                <a16:creationId xmlns:a16="http://schemas.microsoft.com/office/drawing/2014/main" id="{0A06DD13-CD91-4C76-8B51-E1DFCE8FE8B7}"/>
              </a:ext>
            </a:extLst>
          </p:cNvPr>
          <p:cNvGraphicFramePr>
            <a:graphicFrameLocks noGrp="1"/>
          </p:cNvGraphicFramePr>
          <p:nvPr>
            <p:ph type="tbl" sz="quarter" idx="13"/>
            <p:extLst>
              <p:ext uri="{D42A27DB-BD31-4B8C-83A1-F6EECF244321}">
                <p14:modId xmlns:p14="http://schemas.microsoft.com/office/powerpoint/2010/main" val="235389634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1520597388"/>
                    </a:ext>
                  </a:extLst>
                </a:gridCol>
                <a:gridCol w="1316736">
                  <a:extLst>
                    <a:ext uri="{9D8B030D-6E8A-4147-A177-3AD203B41FA5}">
                      <a16:colId xmlns:a16="http://schemas.microsoft.com/office/drawing/2014/main" val="431249745"/>
                    </a:ext>
                  </a:extLst>
                </a:gridCol>
                <a:gridCol w="658368">
                  <a:extLst>
                    <a:ext uri="{9D8B030D-6E8A-4147-A177-3AD203B41FA5}">
                      <a16:colId xmlns:a16="http://schemas.microsoft.com/office/drawing/2014/main" val="1771233916"/>
                    </a:ext>
                  </a:extLst>
                </a:gridCol>
                <a:gridCol w="658368">
                  <a:extLst>
                    <a:ext uri="{9D8B030D-6E8A-4147-A177-3AD203B41FA5}">
                      <a16:colId xmlns:a16="http://schemas.microsoft.com/office/drawing/2014/main" val="2598379659"/>
                    </a:ext>
                  </a:extLst>
                </a:gridCol>
                <a:gridCol w="658368">
                  <a:extLst>
                    <a:ext uri="{9D8B030D-6E8A-4147-A177-3AD203B41FA5}">
                      <a16:colId xmlns:a16="http://schemas.microsoft.com/office/drawing/2014/main" val="3778774836"/>
                    </a:ext>
                  </a:extLst>
                </a:gridCol>
                <a:gridCol w="658368">
                  <a:extLst>
                    <a:ext uri="{9D8B030D-6E8A-4147-A177-3AD203B41FA5}">
                      <a16:colId xmlns:a16="http://schemas.microsoft.com/office/drawing/2014/main" val="1242338771"/>
                    </a:ext>
                  </a:extLst>
                </a:gridCol>
                <a:gridCol w="658368">
                  <a:extLst>
                    <a:ext uri="{9D8B030D-6E8A-4147-A177-3AD203B41FA5}">
                      <a16:colId xmlns:a16="http://schemas.microsoft.com/office/drawing/2014/main" val="3740351668"/>
                    </a:ext>
                  </a:extLst>
                </a:gridCol>
                <a:gridCol w="658368">
                  <a:extLst>
                    <a:ext uri="{9D8B030D-6E8A-4147-A177-3AD203B41FA5}">
                      <a16:colId xmlns:a16="http://schemas.microsoft.com/office/drawing/2014/main" val="3251691787"/>
                    </a:ext>
                  </a:extLst>
                </a:gridCol>
                <a:gridCol w="658368">
                  <a:extLst>
                    <a:ext uri="{9D8B030D-6E8A-4147-A177-3AD203B41FA5}">
                      <a16:colId xmlns:a16="http://schemas.microsoft.com/office/drawing/2014/main" val="2004893828"/>
                    </a:ext>
                  </a:extLst>
                </a:gridCol>
                <a:gridCol w="658368">
                  <a:extLst>
                    <a:ext uri="{9D8B030D-6E8A-4147-A177-3AD203B41FA5}">
                      <a16:colId xmlns:a16="http://schemas.microsoft.com/office/drawing/2014/main" val="5124184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23046610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phlyinsurance - 2019-09-29 09:44:51</a:t>
                      </a:r>
                      <a:r>
                        <a:rPr kumimoji="0" lang="en-US" sz="1000" b="0" i="0" u="none" strike="noStrike" kern="1200" cap="none" spc="0" normalizeH="0" baseline="0" noProof="0">
                          <a:ln>
                            <a:noFill/>
                          </a:ln>
                          <a:solidFill>
                            <a:prstClr val="black"/>
                          </a:solidFill>
                          <a:effectLst/>
                          <a:uLnTx/>
                          <a:uFillTx/>
                          <a:latin typeface="+mn-lt"/>
                          <a:ea typeface="+mn-ea"/>
                          <a:cs typeface="+mn-cs"/>
                        </a:rPr>
                        <a:t>
 Crossing the finish line #TEAMPHLY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https://scontent.xx.fbcdn.net/v/t51.12442-15/69896231_152545225841356_6102188467391692876_n.jpg?_nc_cat=102&amp;_nc_oc=AQmA8S6Fb4VX_2WZDx4bbZyAYBmbuUjW_WQMKQxut0yJcT6JBxa6Nmv7VrbxkX6VuWg&amp;_nc_ht=scontent.xx&amp;oh=54e35c1333e789567a27abbd3f75951b&amp;oe=5E3C8B9A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09/30/2019 09:30:19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extLst>
                  <a:ext uri="{0D108BD9-81ED-4DB2-BD59-A6C34878D82A}">
                    <a16:rowId xmlns:a16="http://schemas.microsoft.com/office/drawing/2014/main" val="4074569351"/>
                  </a:ext>
                </a:extLst>
              </a:tr>
            </a:tbl>
          </a:graphicData>
        </a:graphic>
      </p:graphicFrame>
      <p:sp>
        <p:nvSpPr>
          <p:cNvPr id="4" name="Text Placeholder 3">
            <a:extLst>
              <a:ext uri="{FF2B5EF4-FFF2-40B4-BE49-F238E27FC236}">
                <a16:creationId xmlns:a16="http://schemas.microsoft.com/office/drawing/2014/main" id="{153F383C-7AB1-45C0-A1D1-915821E4DAB6}"/>
              </a:ext>
            </a:extLst>
          </p:cNvPr>
          <p:cNvSpPr>
            <a:spLocks noGrp="1"/>
          </p:cNvSpPr>
          <p:nvPr>
            <p:ph type="body" sz="quarter" idx="14"/>
          </p:nvPr>
        </p:nvSpPr>
        <p:spPr/>
        <p:txBody>
          <a:bodyPr/>
          <a:lstStyle/>
          <a:p>
            <a:r>
              <a:rPr lang="en-US"/>
              <a:t>09/01/2019 - 09/30/2019</a:t>
            </a:r>
          </a:p>
        </p:txBody>
      </p:sp>
    </p:spTree>
    <p:extLst>
      <p:ext uri="{BB962C8B-B14F-4D97-AF65-F5344CB8AC3E}">
        <p14:creationId xmlns:p14="http://schemas.microsoft.com/office/powerpoint/2010/main" val="51998151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EAC126-FE7B-4097-ACA1-88F1C34B6E27}"/>
              </a:ext>
            </a:extLst>
          </p:cNvPr>
          <p:cNvSpPr>
            <a:spLocks noGrp="1"/>
          </p:cNvSpPr>
          <p:nvPr>
            <p:ph type="title"/>
          </p:nvPr>
        </p:nvSpPr>
        <p:spPr/>
        <p:txBody>
          <a:bodyPr/>
          <a:lstStyle/>
          <a:p>
            <a:r>
              <a:rPr lang="en-US"/>
              <a:t>Instagram Stories Table  | Philadelphia Insurance - 3 of 5</a:t>
            </a:r>
          </a:p>
        </p:txBody>
      </p:sp>
      <p:graphicFrame>
        <p:nvGraphicFramePr>
          <p:cNvPr id="5" name="Table Placeholder 4">
            <a:extLst>
              <a:ext uri="{FF2B5EF4-FFF2-40B4-BE49-F238E27FC236}">
                <a16:creationId xmlns:a16="http://schemas.microsoft.com/office/drawing/2014/main" id="{FC142573-7D97-48DB-B083-A68A81BFD93D}"/>
              </a:ext>
            </a:extLst>
          </p:cNvPr>
          <p:cNvGraphicFramePr>
            <a:graphicFrameLocks noGrp="1"/>
          </p:cNvGraphicFramePr>
          <p:nvPr>
            <p:ph type="tbl" sz="quarter" idx="13"/>
            <p:extLst>
              <p:ext uri="{D42A27DB-BD31-4B8C-83A1-F6EECF244321}">
                <p14:modId xmlns:p14="http://schemas.microsoft.com/office/powerpoint/2010/main" val="73031378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3839137821"/>
                    </a:ext>
                  </a:extLst>
                </a:gridCol>
                <a:gridCol w="1316736">
                  <a:extLst>
                    <a:ext uri="{9D8B030D-6E8A-4147-A177-3AD203B41FA5}">
                      <a16:colId xmlns:a16="http://schemas.microsoft.com/office/drawing/2014/main" val="3412730725"/>
                    </a:ext>
                  </a:extLst>
                </a:gridCol>
                <a:gridCol w="658368">
                  <a:extLst>
                    <a:ext uri="{9D8B030D-6E8A-4147-A177-3AD203B41FA5}">
                      <a16:colId xmlns:a16="http://schemas.microsoft.com/office/drawing/2014/main" val="2823841073"/>
                    </a:ext>
                  </a:extLst>
                </a:gridCol>
                <a:gridCol w="658368">
                  <a:extLst>
                    <a:ext uri="{9D8B030D-6E8A-4147-A177-3AD203B41FA5}">
                      <a16:colId xmlns:a16="http://schemas.microsoft.com/office/drawing/2014/main" val="3770499548"/>
                    </a:ext>
                  </a:extLst>
                </a:gridCol>
                <a:gridCol w="658368">
                  <a:extLst>
                    <a:ext uri="{9D8B030D-6E8A-4147-A177-3AD203B41FA5}">
                      <a16:colId xmlns:a16="http://schemas.microsoft.com/office/drawing/2014/main" val="560190725"/>
                    </a:ext>
                  </a:extLst>
                </a:gridCol>
                <a:gridCol w="658368">
                  <a:extLst>
                    <a:ext uri="{9D8B030D-6E8A-4147-A177-3AD203B41FA5}">
                      <a16:colId xmlns:a16="http://schemas.microsoft.com/office/drawing/2014/main" val="3048204006"/>
                    </a:ext>
                  </a:extLst>
                </a:gridCol>
                <a:gridCol w="658368">
                  <a:extLst>
                    <a:ext uri="{9D8B030D-6E8A-4147-A177-3AD203B41FA5}">
                      <a16:colId xmlns:a16="http://schemas.microsoft.com/office/drawing/2014/main" val="2868360935"/>
                    </a:ext>
                  </a:extLst>
                </a:gridCol>
                <a:gridCol w="658368">
                  <a:extLst>
                    <a:ext uri="{9D8B030D-6E8A-4147-A177-3AD203B41FA5}">
                      <a16:colId xmlns:a16="http://schemas.microsoft.com/office/drawing/2014/main" val="3638681435"/>
                    </a:ext>
                  </a:extLst>
                </a:gridCol>
                <a:gridCol w="658368">
                  <a:extLst>
                    <a:ext uri="{9D8B030D-6E8A-4147-A177-3AD203B41FA5}">
                      <a16:colId xmlns:a16="http://schemas.microsoft.com/office/drawing/2014/main" val="2858166306"/>
                    </a:ext>
                  </a:extLst>
                </a:gridCol>
                <a:gridCol w="658368">
                  <a:extLst>
                    <a:ext uri="{9D8B030D-6E8A-4147-A177-3AD203B41FA5}">
                      <a16:colId xmlns:a16="http://schemas.microsoft.com/office/drawing/2014/main" val="315007920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19622103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phlyinsurance - 2019-09-29 08:13:45</a:t>
                      </a:r>
                      <a:r>
                        <a:rPr kumimoji="0" lang="en-US" sz="1000" b="0" i="0" u="none" strike="noStrike" kern="1200" cap="none" spc="0" normalizeH="0" baseline="0" noProof="0">
                          <a:ln>
                            <a:noFill/>
                          </a:ln>
                          <a:solidFill>
                            <a:prstClr val="black"/>
                          </a:solidFill>
                          <a:effectLst/>
                          <a:uLnTx/>
                          <a:uFillTx/>
                          <a:latin typeface="+mn-lt"/>
                          <a:ea typeface="+mn-ea"/>
                          <a:cs typeface="+mn-cs"/>
                        </a:rPr>
                        <a:t>
 @childrensphila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https://scontent.xx.fbcdn.net/v/t51.12442-15/69546942_727168984372725_5845954902798924314_n.jpg?_nc_cat=108&amp;_nc_oc=AQnOdqa3bn9suFLhhpqFTXfV22uhITkiaDvm9weHe_OW450cVAN3yEiH3cEwRLQZyWs&amp;_nc_ht=scontent.xx&amp;oh=aea4c0dcde9ac8d4158a5d6918b21060&amp;oe=5DF22FF3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09/30/2019 07:30:34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extLst>
                  <a:ext uri="{0D108BD9-81ED-4DB2-BD59-A6C34878D82A}">
                    <a16:rowId xmlns:a16="http://schemas.microsoft.com/office/drawing/2014/main" val="1984584792"/>
                  </a:ext>
                </a:extLst>
              </a:tr>
            </a:tbl>
          </a:graphicData>
        </a:graphic>
      </p:graphicFrame>
      <p:sp>
        <p:nvSpPr>
          <p:cNvPr id="4" name="Text Placeholder 3">
            <a:extLst>
              <a:ext uri="{FF2B5EF4-FFF2-40B4-BE49-F238E27FC236}">
                <a16:creationId xmlns:a16="http://schemas.microsoft.com/office/drawing/2014/main" id="{ADD86B8A-E804-416E-9DF6-1E9DFB66A98A}"/>
              </a:ext>
            </a:extLst>
          </p:cNvPr>
          <p:cNvSpPr>
            <a:spLocks noGrp="1"/>
          </p:cNvSpPr>
          <p:nvPr>
            <p:ph type="body" sz="quarter" idx="14"/>
          </p:nvPr>
        </p:nvSpPr>
        <p:spPr/>
        <p:txBody>
          <a:bodyPr/>
          <a:lstStyle/>
          <a:p>
            <a:r>
              <a:rPr lang="en-US"/>
              <a:t>09/01/2019 - 09/30/2019</a:t>
            </a:r>
          </a:p>
        </p:txBody>
      </p:sp>
    </p:spTree>
    <p:extLst>
      <p:ext uri="{BB962C8B-B14F-4D97-AF65-F5344CB8AC3E}">
        <p14:creationId xmlns:p14="http://schemas.microsoft.com/office/powerpoint/2010/main" val="15769863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6D553B-0EB4-408D-962F-154EF78841BE}"/>
              </a:ext>
            </a:extLst>
          </p:cNvPr>
          <p:cNvSpPr>
            <a:spLocks noGrp="1"/>
          </p:cNvSpPr>
          <p:nvPr>
            <p:ph type="title"/>
          </p:nvPr>
        </p:nvSpPr>
        <p:spPr/>
        <p:txBody>
          <a:bodyPr/>
          <a:lstStyle/>
          <a:p>
            <a:r>
              <a:rPr lang="en-US"/>
              <a:t>Instagram Stories Table  | Philadelphia Insurance - 4 of 5</a:t>
            </a:r>
          </a:p>
        </p:txBody>
      </p:sp>
      <p:graphicFrame>
        <p:nvGraphicFramePr>
          <p:cNvPr id="5" name="Table Placeholder 4">
            <a:extLst>
              <a:ext uri="{FF2B5EF4-FFF2-40B4-BE49-F238E27FC236}">
                <a16:creationId xmlns:a16="http://schemas.microsoft.com/office/drawing/2014/main" id="{A6337CEA-0A05-40DF-802A-3B09F9A9093A}"/>
              </a:ext>
            </a:extLst>
          </p:cNvPr>
          <p:cNvGraphicFramePr>
            <a:graphicFrameLocks noGrp="1"/>
          </p:cNvGraphicFramePr>
          <p:nvPr>
            <p:ph type="tbl" sz="quarter" idx="13"/>
            <p:extLst>
              <p:ext uri="{D42A27DB-BD31-4B8C-83A1-F6EECF244321}">
                <p14:modId xmlns:p14="http://schemas.microsoft.com/office/powerpoint/2010/main" val="397023833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688747300"/>
                    </a:ext>
                  </a:extLst>
                </a:gridCol>
                <a:gridCol w="1316736">
                  <a:extLst>
                    <a:ext uri="{9D8B030D-6E8A-4147-A177-3AD203B41FA5}">
                      <a16:colId xmlns:a16="http://schemas.microsoft.com/office/drawing/2014/main" val="1848523427"/>
                    </a:ext>
                  </a:extLst>
                </a:gridCol>
                <a:gridCol w="658368">
                  <a:extLst>
                    <a:ext uri="{9D8B030D-6E8A-4147-A177-3AD203B41FA5}">
                      <a16:colId xmlns:a16="http://schemas.microsoft.com/office/drawing/2014/main" val="2218341460"/>
                    </a:ext>
                  </a:extLst>
                </a:gridCol>
                <a:gridCol w="658368">
                  <a:extLst>
                    <a:ext uri="{9D8B030D-6E8A-4147-A177-3AD203B41FA5}">
                      <a16:colId xmlns:a16="http://schemas.microsoft.com/office/drawing/2014/main" val="965769093"/>
                    </a:ext>
                  </a:extLst>
                </a:gridCol>
                <a:gridCol w="658368">
                  <a:extLst>
                    <a:ext uri="{9D8B030D-6E8A-4147-A177-3AD203B41FA5}">
                      <a16:colId xmlns:a16="http://schemas.microsoft.com/office/drawing/2014/main" val="3674228925"/>
                    </a:ext>
                  </a:extLst>
                </a:gridCol>
                <a:gridCol w="658368">
                  <a:extLst>
                    <a:ext uri="{9D8B030D-6E8A-4147-A177-3AD203B41FA5}">
                      <a16:colId xmlns:a16="http://schemas.microsoft.com/office/drawing/2014/main" val="3556291949"/>
                    </a:ext>
                  </a:extLst>
                </a:gridCol>
                <a:gridCol w="658368">
                  <a:extLst>
                    <a:ext uri="{9D8B030D-6E8A-4147-A177-3AD203B41FA5}">
                      <a16:colId xmlns:a16="http://schemas.microsoft.com/office/drawing/2014/main" val="1274283084"/>
                    </a:ext>
                  </a:extLst>
                </a:gridCol>
                <a:gridCol w="658368">
                  <a:extLst>
                    <a:ext uri="{9D8B030D-6E8A-4147-A177-3AD203B41FA5}">
                      <a16:colId xmlns:a16="http://schemas.microsoft.com/office/drawing/2014/main" val="2899749532"/>
                    </a:ext>
                  </a:extLst>
                </a:gridCol>
                <a:gridCol w="658368">
                  <a:extLst>
                    <a:ext uri="{9D8B030D-6E8A-4147-A177-3AD203B41FA5}">
                      <a16:colId xmlns:a16="http://schemas.microsoft.com/office/drawing/2014/main" val="3880503630"/>
                    </a:ext>
                  </a:extLst>
                </a:gridCol>
                <a:gridCol w="658368">
                  <a:extLst>
                    <a:ext uri="{9D8B030D-6E8A-4147-A177-3AD203B41FA5}">
                      <a16:colId xmlns:a16="http://schemas.microsoft.com/office/drawing/2014/main" val="282469907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6936192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phlyinsurance - 2019-09-29 07:44:17</a:t>
                      </a:r>
                      <a:r>
                        <a:rPr kumimoji="0" lang="en-US" sz="1000" b="0" i="0" u="none" strike="noStrike" kern="1200" cap="none" spc="0" normalizeH="0" baseline="0" noProof="0">
                          <a:ln>
                            <a:noFill/>
                          </a:ln>
                          <a:solidFill>
                            <a:prstClr val="black"/>
                          </a:solidFill>
                          <a:effectLst/>
                          <a:uLnTx/>
                          <a:uFillTx/>
                          <a:latin typeface="+mn-lt"/>
                          <a:ea typeface="+mn-ea"/>
                          <a:cs typeface="+mn-cs"/>
                        </a:rPr>
                        <a:t>
 @childrensphila 
Signing Wall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https://scontent.xx.fbcdn.net/v/t51.12442-15/70301294_2319352601713495_5321323370386446859_n.jpg?_nc_cat=105&amp;_nc_oc=AQmbXhRKNZfGOqrQ6oxkuMTvols1MezX9BeGonr8eMKzkR6ulueYFGR1sVGnaJrtFD4&amp;_nc_ht=scontent.xx&amp;oh=e7eeceae09fc0a7c1fd2295452e90e3a&amp;oe=5E33B3C5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09/30/2019 07:30:34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extLst>
                  <a:ext uri="{0D108BD9-81ED-4DB2-BD59-A6C34878D82A}">
                    <a16:rowId xmlns:a16="http://schemas.microsoft.com/office/drawing/2014/main" val="2459689212"/>
                  </a:ext>
                </a:extLst>
              </a:tr>
            </a:tbl>
          </a:graphicData>
        </a:graphic>
      </p:graphicFrame>
      <p:sp>
        <p:nvSpPr>
          <p:cNvPr id="4" name="Text Placeholder 3">
            <a:extLst>
              <a:ext uri="{FF2B5EF4-FFF2-40B4-BE49-F238E27FC236}">
                <a16:creationId xmlns:a16="http://schemas.microsoft.com/office/drawing/2014/main" id="{16312DF4-4CBD-49C3-B6EC-54F1DC7ADCC9}"/>
              </a:ext>
            </a:extLst>
          </p:cNvPr>
          <p:cNvSpPr>
            <a:spLocks noGrp="1"/>
          </p:cNvSpPr>
          <p:nvPr>
            <p:ph type="body" sz="quarter" idx="14"/>
          </p:nvPr>
        </p:nvSpPr>
        <p:spPr/>
        <p:txBody>
          <a:bodyPr/>
          <a:lstStyle/>
          <a:p>
            <a:r>
              <a:rPr lang="en-US"/>
              <a:t>09/01/2019 - 09/30/2019</a:t>
            </a:r>
          </a:p>
        </p:txBody>
      </p:sp>
    </p:spTree>
    <p:extLst>
      <p:ext uri="{BB962C8B-B14F-4D97-AF65-F5344CB8AC3E}">
        <p14:creationId xmlns:p14="http://schemas.microsoft.com/office/powerpoint/2010/main" val="335189807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6C7D7C-5C57-4F51-BE57-ECA9E8412F08}"/>
              </a:ext>
            </a:extLst>
          </p:cNvPr>
          <p:cNvSpPr>
            <a:spLocks noGrp="1"/>
          </p:cNvSpPr>
          <p:nvPr>
            <p:ph type="title"/>
          </p:nvPr>
        </p:nvSpPr>
        <p:spPr/>
        <p:txBody>
          <a:bodyPr/>
          <a:lstStyle/>
          <a:p>
            <a:r>
              <a:rPr lang="en-US"/>
              <a:t>Instagram Stories Table  | Philadelphia Insurance - 5 of 5</a:t>
            </a:r>
          </a:p>
        </p:txBody>
      </p:sp>
      <p:graphicFrame>
        <p:nvGraphicFramePr>
          <p:cNvPr id="5" name="Table Placeholder 4">
            <a:extLst>
              <a:ext uri="{FF2B5EF4-FFF2-40B4-BE49-F238E27FC236}">
                <a16:creationId xmlns:a16="http://schemas.microsoft.com/office/drawing/2014/main" id="{2EDD8E4B-4D54-47CE-BA3D-07610DA462BF}"/>
              </a:ext>
            </a:extLst>
          </p:cNvPr>
          <p:cNvGraphicFramePr>
            <a:graphicFrameLocks noGrp="1"/>
          </p:cNvGraphicFramePr>
          <p:nvPr>
            <p:ph type="tbl" sz="quarter" idx="13"/>
            <p:extLst>
              <p:ext uri="{D42A27DB-BD31-4B8C-83A1-F6EECF244321}">
                <p14:modId xmlns:p14="http://schemas.microsoft.com/office/powerpoint/2010/main" val="428952989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1806495481"/>
                    </a:ext>
                  </a:extLst>
                </a:gridCol>
                <a:gridCol w="1316736">
                  <a:extLst>
                    <a:ext uri="{9D8B030D-6E8A-4147-A177-3AD203B41FA5}">
                      <a16:colId xmlns:a16="http://schemas.microsoft.com/office/drawing/2014/main" val="37524014"/>
                    </a:ext>
                  </a:extLst>
                </a:gridCol>
                <a:gridCol w="658368">
                  <a:extLst>
                    <a:ext uri="{9D8B030D-6E8A-4147-A177-3AD203B41FA5}">
                      <a16:colId xmlns:a16="http://schemas.microsoft.com/office/drawing/2014/main" val="2213221038"/>
                    </a:ext>
                  </a:extLst>
                </a:gridCol>
                <a:gridCol w="658368">
                  <a:extLst>
                    <a:ext uri="{9D8B030D-6E8A-4147-A177-3AD203B41FA5}">
                      <a16:colId xmlns:a16="http://schemas.microsoft.com/office/drawing/2014/main" val="3159675438"/>
                    </a:ext>
                  </a:extLst>
                </a:gridCol>
                <a:gridCol w="658368">
                  <a:extLst>
                    <a:ext uri="{9D8B030D-6E8A-4147-A177-3AD203B41FA5}">
                      <a16:colId xmlns:a16="http://schemas.microsoft.com/office/drawing/2014/main" val="3996187065"/>
                    </a:ext>
                  </a:extLst>
                </a:gridCol>
                <a:gridCol w="658368">
                  <a:extLst>
                    <a:ext uri="{9D8B030D-6E8A-4147-A177-3AD203B41FA5}">
                      <a16:colId xmlns:a16="http://schemas.microsoft.com/office/drawing/2014/main" val="3807333467"/>
                    </a:ext>
                  </a:extLst>
                </a:gridCol>
                <a:gridCol w="658368">
                  <a:extLst>
                    <a:ext uri="{9D8B030D-6E8A-4147-A177-3AD203B41FA5}">
                      <a16:colId xmlns:a16="http://schemas.microsoft.com/office/drawing/2014/main" val="1582772842"/>
                    </a:ext>
                  </a:extLst>
                </a:gridCol>
                <a:gridCol w="658368">
                  <a:extLst>
                    <a:ext uri="{9D8B030D-6E8A-4147-A177-3AD203B41FA5}">
                      <a16:colId xmlns:a16="http://schemas.microsoft.com/office/drawing/2014/main" val="2771342159"/>
                    </a:ext>
                  </a:extLst>
                </a:gridCol>
                <a:gridCol w="658368">
                  <a:extLst>
                    <a:ext uri="{9D8B030D-6E8A-4147-A177-3AD203B41FA5}">
                      <a16:colId xmlns:a16="http://schemas.microsoft.com/office/drawing/2014/main" val="1913982452"/>
                    </a:ext>
                  </a:extLst>
                </a:gridCol>
                <a:gridCol w="658368">
                  <a:extLst>
                    <a:ext uri="{9D8B030D-6E8A-4147-A177-3AD203B41FA5}">
                      <a16:colId xmlns:a16="http://schemas.microsoft.com/office/drawing/2014/main" val="294328945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17132127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phlyinsurance - 2019-09-29 07:23:04</a:t>
                      </a:r>
                      <a:r>
                        <a:rPr kumimoji="0" lang="en-US" sz="1000" b="0" i="0" u="none" strike="noStrike" kern="1200" cap="none" spc="0" normalizeH="0" baseline="0" noProof="0">
                          <a:ln>
                            <a:noFill/>
                          </a:ln>
                          <a:solidFill>
                            <a:prstClr val="black"/>
                          </a:solidFill>
                          <a:effectLst/>
                          <a:uLnTx/>
                          <a:uFillTx/>
                          <a:latin typeface="+mn-lt"/>
                          <a:ea typeface="+mn-ea"/>
                          <a:cs typeface="+mn-cs"/>
                        </a:rPr>
                        <a:t>
 We’re  ready for the @childrensphila #ParkwayRun  #forbreakthroughs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https://scontent.xx.fbcdn.net/v/t51.12442-15/70780277_1161946433998205_3995104835562512158_n.jpg?_nc_cat=110&amp;_nc_oc=AQlftj6TD5jWetFPj5jSQjYKtmVvfxKas7Sg3gJyQIpRntl8eb9dzUUf38eLT7TQSvg&amp;_nc_ht=scontent.xx&amp;oh=660a4ab719f44fe2045822cfb2079d51&amp;oe=5DF67634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09/30/2019 07:00:20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extLst>
                  <a:ext uri="{0D108BD9-81ED-4DB2-BD59-A6C34878D82A}">
                    <a16:rowId xmlns:a16="http://schemas.microsoft.com/office/drawing/2014/main" val="3532414233"/>
                  </a:ext>
                </a:extLst>
              </a:tr>
            </a:tbl>
          </a:graphicData>
        </a:graphic>
      </p:graphicFrame>
      <p:sp>
        <p:nvSpPr>
          <p:cNvPr id="4" name="Text Placeholder 3">
            <a:extLst>
              <a:ext uri="{FF2B5EF4-FFF2-40B4-BE49-F238E27FC236}">
                <a16:creationId xmlns:a16="http://schemas.microsoft.com/office/drawing/2014/main" id="{654EA996-25EC-45ED-8D26-FFF84F8E7957}"/>
              </a:ext>
            </a:extLst>
          </p:cNvPr>
          <p:cNvSpPr>
            <a:spLocks noGrp="1"/>
          </p:cNvSpPr>
          <p:nvPr>
            <p:ph type="body" sz="quarter" idx="14"/>
          </p:nvPr>
        </p:nvSpPr>
        <p:spPr/>
        <p:txBody>
          <a:bodyPr/>
          <a:lstStyle/>
          <a:p>
            <a:r>
              <a:rPr lang="en-US"/>
              <a:t>09/01/2019 - 09/30/2019</a:t>
            </a:r>
          </a:p>
        </p:txBody>
      </p:sp>
    </p:spTree>
    <p:extLst>
      <p:ext uri="{BB962C8B-B14F-4D97-AF65-F5344CB8AC3E}">
        <p14:creationId xmlns:p14="http://schemas.microsoft.com/office/powerpoint/2010/main" val="4259861989"/>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1650</Words>
  <Application>Microsoft Office PowerPoint</Application>
  <PresentationFormat>On-screen Show (4:3)</PresentationFormat>
  <Paragraphs>562</Paragraphs>
  <Slides>37</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37</vt:i4>
      </vt:variant>
    </vt:vector>
  </HeadingPairs>
  <TitlesOfParts>
    <vt:vector size="40" baseType="lpstr">
      <vt:lpstr>Arial</vt:lpstr>
      <vt:lpstr>Calibri</vt:lpstr>
      <vt:lpstr>quintly_template</vt:lpstr>
      <vt:lpstr>PHLY Social Media</vt:lpstr>
      <vt:lpstr>Overall Overall Audience | Philadelphia Insurance</vt:lpstr>
      <vt:lpstr>Facebook Key Metrics | Philadelphia Insurance</vt:lpstr>
      <vt:lpstr>Facebook Facebook Fans Change | Philadelphia Insurance</vt:lpstr>
      <vt:lpstr>Facebook Average Interactions Per Facebook Post | Philadelphia Insurance</vt:lpstr>
      <vt:lpstr>Facebook Facebook Impressions | Philadelphia Insurance</vt:lpstr>
      <vt:lpstr>Facebook Own Posts Table | Philadelphia Insurance</vt:lpstr>
      <vt:lpstr>Facebook Fan Demographics | Philadelphia Insurance</vt:lpstr>
      <vt:lpstr>Twitter Key Metrics Table | Philadelphia Insurance</vt:lpstr>
      <vt:lpstr>Twitter Twitter Followers Change | Philadelphia Insurance</vt:lpstr>
      <vt:lpstr>Twitter Average Interactions Per Tweet | Philadelphia Insurance</vt:lpstr>
      <vt:lpstr>Twitter PHLY Twitter Mentions | Philadelphia Insurance</vt:lpstr>
      <vt:lpstr>Twitter Key Influencers | Philadelphia Insurance</vt:lpstr>
      <vt:lpstr>Twitter Own and Retweeted Tweets Table | Philadelphia Insurance - 1 of 2</vt:lpstr>
      <vt:lpstr>Twitter Own and Retweeted Tweets Table | Philadelphia Insurance - 2 of 2</vt:lpstr>
      <vt:lpstr>LinkedIn Key Metrics Table | Philadelphia Insurance</vt:lpstr>
      <vt:lpstr>LinkedIn LinkedIn Followers Change | Philadelphia Insurance</vt:lpstr>
      <vt:lpstr>LinkedIn Average Interactions Per LinkedIn Update | Philadelphia Insurance</vt:lpstr>
      <vt:lpstr>LinkedIn Updates Table | Philadelphia Insurance - 1 of 5</vt:lpstr>
      <vt:lpstr>LinkedIn Updates Table | Philadelphia Insurance - 2 of 5</vt:lpstr>
      <vt:lpstr>LinkedIn Updates Table | Philadelphia Insurance - 3 of 5</vt:lpstr>
      <vt:lpstr>LinkedIn Updates Table | Philadelphia Insurance - 4 of 5</vt:lpstr>
      <vt:lpstr>LinkedIn Updates Table | Philadelphia Insurance - 5 of 5</vt:lpstr>
      <vt:lpstr>Instagram Key Metrics Table | Philadelphia Insurance</vt:lpstr>
      <vt:lpstr>Instagram Instagram Followers Change | Philadelphia Insurance</vt:lpstr>
      <vt:lpstr>Instagram Average Interactions Per Instagram Post | Philadelphia Insurance</vt:lpstr>
      <vt:lpstr>Instagram Posts Table | Philadelphia Insurance - 1 of 5</vt:lpstr>
      <vt:lpstr>Instagram Posts Table | Philadelphia Insurance - 2 of 5</vt:lpstr>
      <vt:lpstr>Instagram Posts Table | Philadelphia Insurance - 3 of 5</vt:lpstr>
      <vt:lpstr>Instagram Posts Table | Philadelphia Insurance - 4 of 5</vt:lpstr>
      <vt:lpstr>Instagram Posts Table | Philadelphia Insurance - 5 of 5</vt:lpstr>
      <vt:lpstr>Instagram Stories Key Metrics Table | Philadelphia Insurance</vt:lpstr>
      <vt:lpstr>Instagram Stories Table  | Philadelphia Insurance - 1 of 5</vt:lpstr>
      <vt:lpstr>Instagram Stories Table  | Philadelphia Insurance - 2 of 5</vt:lpstr>
      <vt:lpstr>Instagram Stories Table  | Philadelphia Insurance - 3 of 5</vt:lpstr>
      <vt:lpstr>Instagram Stories Table  | Philadelphia Insurance - 4 of 5</vt:lpstr>
      <vt:lpstr>Instagram Stories Table  | Philadelphia Insurance - 5 of 5</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PHLY Social Media</dc:title>
  <dc:creator>Frederik Peiniger</dc:creator>
  <cp:lastModifiedBy>Frederik Peiniger</cp:lastModifiedBy>
  <cp:revision>1</cp:revision>
  <dcterms:created xsi:type="dcterms:W3CDTF">2019-10-09T14:37:54Z</dcterms:created>
  <dcterms:modified xsi:type="dcterms:W3CDTF">2019-10-09T14:38:41Z</dcterms:modified>
</cp:coreProperties>
</file>