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43709</c:v>
                </c:pt>
              </c:numCache>
            </c:numRef>
          </c:cat>
          <c:val>
            <c:numRef>
              <c:f>Sheet1!$B$2</c:f>
              <c:numCache>
                <c:formatCode>General</c:formatCode>
                <c:ptCount val="1"/>
                <c:pt idx="0">
                  <c:v>1655</c:v>
                </c:pt>
              </c:numCache>
            </c:numRef>
          </c:val>
          <c:extLst>
            <c:ext xmlns:c16="http://schemas.microsoft.com/office/drawing/2014/chart" uri="{C3380CC4-5D6E-409C-BE32-E72D297353CC}">
              <c16:uniqueId val="{00000000-DCC7-4AD8-9963-DBE3B993FC4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43709</c:v>
                </c:pt>
              </c:numCache>
            </c:numRef>
          </c:cat>
          <c:val>
            <c:numRef>
              <c:f>Sheet1!$C$2</c:f>
              <c:numCache>
                <c:formatCode>General</c:formatCode>
                <c:ptCount val="1"/>
                <c:pt idx="0">
                  <c:v>2464</c:v>
                </c:pt>
              </c:numCache>
            </c:numRef>
          </c:val>
          <c:extLst>
            <c:ext xmlns:c16="http://schemas.microsoft.com/office/drawing/2014/chart" uri="{C3380CC4-5D6E-409C-BE32-E72D297353CC}">
              <c16:uniqueId val="{00000001-DCC7-4AD8-9963-DBE3B993FC4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43709</c:v>
                </c:pt>
              </c:numCache>
            </c:numRef>
          </c:cat>
          <c:val>
            <c:numRef>
              <c:f>Sheet1!$D$2</c:f>
              <c:numCache>
                <c:formatCode>General</c:formatCode>
                <c:ptCount val="1"/>
                <c:pt idx="0">
                  <c:v>1505</c:v>
                </c:pt>
              </c:numCache>
            </c:numRef>
          </c:val>
          <c:extLst>
            <c:ext xmlns:c16="http://schemas.microsoft.com/office/drawing/2014/chart" uri="{C3380CC4-5D6E-409C-BE32-E72D297353CC}">
              <c16:uniqueId val="{00000002-DCC7-4AD8-9963-DBE3B993FC4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43709</c:v>
                </c:pt>
              </c:numCache>
            </c:numRef>
          </c:cat>
          <c:val>
            <c:numRef>
              <c:f>Sheet1!$E$2</c:f>
              <c:numCache>
                <c:formatCode>General</c:formatCode>
                <c:ptCount val="1"/>
                <c:pt idx="0">
                  <c:v>1219</c:v>
                </c:pt>
              </c:numCache>
            </c:numRef>
          </c:val>
          <c:extLst>
            <c:ext xmlns:c16="http://schemas.microsoft.com/office/drawing/2014/chart" uri="{C3380CC4-5D6E-409C-BE32-E72D297353CC}">
              <c16:uniqueId val="{00000003-DCC7-4AD8-9963-DBE3B993FC43}"/>
            </c:ext>
          </c:extLst>
        </c:ser>
        <c:dLbls>
          <c:showLegendKey val="0"/>
          <c:showVal val="0"/>
          <c:showCatName val="0"/>
          <c:showSerName val="0"/>
          <c:showPercent val="0"/>
          <c:showBubbleSize val="0"/>
        </c:dLbls>
        <c:gapWidth val="219"/>
        <c:overlap val="-27"/>
        <c:axId val="292707928"/>
        <c:axId val="292714488"/>
      </c:barChart>
      <c:dateAx>
        <c:axId val="292707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14488"/>
        <c:crosses val="autoZero"/>
        <c:auto val="1"/>
        <c:lblOffset val="100"/>
        <c:baseTimeUnit val="days"/>
      </c:dateAx>
      <c:valAx>
        <c:axId val="29271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07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-2</c:v>
                </c:pt>
                <c:pt idx="8">
                  <c:v>7</c:v>
                </c:pt>
                <c:pt idx="9">
                  <c:v>0</c:v>
                </c:pt>
              </c:numCache>
            </c:numRef>
          </c:val>
          <c:extLst>
            <c:ext xmlns:c16="http://schemas.microsoft.com/office/drawing/2014/chart" uri="{C3380CC4-5D6E-409C-BE32-E72D297353CC}">
              <c16:uniqueId val="{00000000-19B1-47BD-8260-004CB3861848}"/>
            </c:ext>
          </c:extLst>
        </c:ser>
        <c:dLbls>
          <c:showLegendKey val="0"/>
          <c:showVal val="0"/>
          <c:showCatName val="0"/>
          <c:showSerName val="0"/>
          <c:showPercent val="0"/>
          <c:showBubbleSize val="0"/>
        </c:dLbls>
        <c:gapWidth val="219"/>
        <c:overlap val="-27"/>
        <c:axId val="295797704"/>
        <c:axId val="295794096"/>
      </c:barChart>
      <c:dateAx>
        <c:axId val="29579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94096"/>
        <c:crosses val="autoZero"/>
        <c:auto val="1"/>
        <c:lblOffset val="100"/>
        <c:baseTimeUnit val="months"/>
      </c:dateAx>
      <c:valAx>
        <c:axId val="29579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9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31</c:v>
                </c:pt>
                <c:pt idx="8">
                  <c:v>25</c:v>
                </c:pt>
                <c:pt idx="9">
                  <c:v>15</c:v>
                </c:pt>
                <c:pt idx="10">
                  <c:v>0</c:v>
                </c:pt>
                <c:pt idx="11">
                  <c:v>0</c:v>
                </c:pt>
              </c:numCache>
            </c:numRef>
          </c:val>
          <c:extLst>
            <c:ext xmlns:c16="http://schemas.microsoft.com/office/drawing/2014/chart" uri="{C3380CC4-5D6E-409C-BE32-E72D297353CC}">
              <c16:uniqueId val="{00000000-78BB-4C32-A6C4-E9E014CB0B37}"/>
            </c:ext>
          </c:extLst>
        </c:ser>
        <c:dLbls>
          <c:showLegendKey val="0"/>
          <c:showVal val="0"/>
          <c:showCatName val="0"/>
          <c:showSerName val="0"/>
          <c:showPercent val="0"/>
          <c:showBubbleSize val="0"/>
        </c:dLbls>
        <c:gapWidth val="219"/>
        <c:overlap val="-27"/>
        <c:axId val="296318344"/>
        <c:axId val="296320312"/>
      </c:barChart>
      <c:dateAx>
        <c:axId val="29631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20312"/>
        <c:crosses val="autoZero"/>
        <c:auto val="1"/>
        <c:lblOffset val="100"/>
        <c:baseTimeUnit val="months"/>
      </c:dateAx>
      <c:valAx>
        <c:axId val="29632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1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17319</c:v>
                </c:pt>
                <c:pt idx="8">
                  <c:v>18681</c:v>
                </c:pt>
              </c:numCache>
            </c:numRef>
          </c:val>
          <c:extLst>
            <c:ext xmlns:c16="http://schemas.microsoft.com/office/drawing/2014/chart" uri="{C3380CC4-5D6E-409C-BE32-E72D297353CC}">
              <c16:uniqueId val="{00000000-5718-4580-A3E2-4FD6243C3EEB}"/>
            </c:ext>
          </c:extLst>
        </c:ser>
        <c:dLbls>
          <c:showLegendKey val="0"/>
          <c:showVal val="0"/>
          <c:showCatName val="0"/>
          <c:showSerName val="0"/>
          <c:showPercent val="0"/>
          <c:showBubbleSize val="0"/>
        </c:dLbls>
        <c:gapWidth val="219"/>
        <c:overlap val="-27"/>
        <c:axId val="296319000"/>
        <c:axId val="296313752"/>
      </c:barChart>
      <c:dateAx>
        <c:axId val="29631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13752"/>
        <c:crosses val="autoZero"/>
        <c:auto val="1"/>
        <c:lblOffset val="100"/>
        <c:baseTimeUnit val="months"/>
      </c:dateAx>
      <c:valAx>
        <c:axId val="29631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1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4</c:v>
                </c:pt>
                <c:pt idx="8">
                  <c:v>-8</c:v>
                </c:pt>
                <c:pt idx="9">
                  <c:v>-1</c:v>
                </c:pt>
              </c:numCache>
            </c:numRef>
          </c:val>
          <c:extLst>
            <c:ext xmlns:c16="http://schemas.microsoft.com/office/drawing/2014/chart" uri="{C3380CC4-5D6E-409C-BE32-E72D297353CC}">
              <c16:uniqueId val="{00000000-3639-4B34-B43A-9466647BDCD8}"/>
            </c:ext>
          </c:extLst>
        </c:ser>
        <c:dLbls>
          <c:showLegendKey val="0"/>
          <c:showVal val="0"/>
          <c:showCatName val="0"/>
          <c:showSerName val="0"/>
          <c:showPercent val="0"/>
          <c:showBubbleSize val="0"/>
        </c:dLbls>
        <c:gapWidth val="219"/>
        <c:overlap val="-27"/>
        <c:axId val="302543576"/>
        <c:axId val="302542920"/>
      </c:barChart>
      <c:dateAx>
        <c:axId val="30254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42920"/>
        <c:crosses val="autoZero"/>
        <c:auto val="1"/>
        <c:lblOffset val="100"/>
        <c:baseTimeUnit val="months"/>
      </c:dateAx>
      <c:valAx>
        <c:axId val="30254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4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1</c:v>
                </c:pt>
                <c:pt idx="9">
                  <c:v>0</c:v>
                </c:pt>
                <c:pt idx="10">
                  <c:v>0</c:v>
                </c:pt>
                <c:pt idx="11">
                  <c:v>0</c:v>
                </c:pt>
              </c:numCache>
            </c:numRef>
          </c:val>
          <c:extLst>
            <c:ext xmlns:c16="http://schemas.microsoft.com/office/drawing/2014/chart" uri="{C3380CC4-5D6E-409C-BE32-E72D297353CC}">
              <c16:uniqueId val="{00000000-B69A-4DBC-B757-02CCB2CC4E33}"/>
            </c:ext>
          </c:extLst>
        </c:ser>
        <c:dLbls>
          <c:showLegendKey val="0"/>
          <c:showVal val="0"/>
          <c:showCatName val="0"/>
          <c:showSerName val="0"/>
          <c:showPercent val="0"/>
          <c:showBubbleSize val="0"/>
        </c:dLbls>
        <c:gapWidth val="219"/>
        <c:overlap val="-27"/>
        <c:axId val="302542264"/>
        <c:axId val="302542592"/>
      </c:barChart>
      <c:dateAx>
        <c:axId val="30254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42592"/>
        <c:crosses val="autoZero"/>
        <c:auto val="1"/>
        <c:lblOffset val="100"/>
        <c:baseTimeUnit val="months"/>
      </c:dateAx>
      <c:valAx>
        <c:axId val="30254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4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90</c:v>
                </c:pt>
                <c:pt idx="8">
                  <c:v>108</c:v>
                </c:pt>
                <c:pt idx="9">
                  <c:v>10</c:v>
                </c:pt>
              </c:numCache>
            </c:numRef>
          </c:val>
          <c:extLst>
            <c:ext xmlns:c16="http://schemas.microsoft.com/office/drawing/2014/chart" uri="{C3380CC4-5D6E-409C-BE32-E72D297353CC}">
              <c16:uniqueId val="{00000000-8415-407B-8206-CC2ACF023B73}"/>
            </c:ext>
          </c:extLst>
        </c:ser>
        <c:dLbls>
          <c:showLegendKey val="0"/>
          <c:showVal val="0"/>
          <c:showCatName val="0"/>
          <c:showSerName val="0"/>
          <c:showPercent val="0"/>
          <c:showBubbleSize val="0"/>
        </c:dLbls>
        <c:gapWidth val="219"/>
        <c:overlap val="-27"/>
        <c:axId val="302758200"/>
        <c:axId val="302752296"/>
      </c:barChart>
      <c:dateAx>
        <c:axId val="30275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2296"/>
        <c:crosses val="autoZero"/>
        <c:auto val="1"/>
        <c:lblOffset val="100"/>
        <c:baseTimeUnit val="months"/>
      </c:dateAx>
      <c:valAx>
        <c:axId val="30275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35</c:v>
                </c:pt>
                <c:pt idx="4">
                  <c:v>37</c:v>
                </c:pt>
                <c:pt idx="5">
                  <c:v>46</c:v>
                </c:pt>
                <c:pt idx="6">
                  <c:v>29</c:v>
                </c:pt>
                <c:pt idx="7">
                  <c:v>48</c:v>
                </c:pt>
                <c:pt idx="8">
                  <c:v>29</c:v>
                </c:pt>
                <c:pt idx="9">
                  <c:v>35</c:v>
                </c:pt>
                <c:pt idx="10">
                  <c:v>0</c:v>
                </c:pt>
                <c:pt idx="11">
                  <c:v>0</c:v>
                </c:pt>
              </c:numCache>
            </c:numRef>
          </c:val>
          <c:extLst>
            <c:ext xmlns:c16="http://schemas.microsoft.com/office/drawing/2014/chart" uri="{C3380CC4-5D6E-409C-BE32-E72D297353CC}">
              <c16:uniqueId val="{00000000-75C0-440F-BBC4-4E0D90A758DA}"/>
            </c:ext>
          </c:extLst>
        </c:ser>
        <c:dLbls>
          <c:showLegendKey val="0"/>
          <c:showVal val="0"/>
          <c:showCatName val="0"/>
          <c:showSerName val="0"/>
          <c:showPercent val="0"/>
          <c:showBubbleSize val="0"/>
        </c:dLbls>
        <c:gapWidth val="219"/>
        <c:overlap val="-27"/>
        <c:axId val="302756888"/>
        <c:axId val="302759512"/>
      </c:barChart>
      <c:dateAx>
        <c:axId val="30275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9512"/>
        <c:crosses val="autoZero"/>
        <c:auto val="1"/>
        <c:lblOffset val="100"/>
        <c:baseTimeUnit val="months"/>
      </c:dateAx>
      <c:valAx>
        <c:axId val="30275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5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-18</c:v>
                </c:pt>
                <c:pt idx="8">
                  <c:v>13</c:v>
                </c:pt>
                <c:pt idx="9">
                  <c:v>1</c:v>
                </c:pt>
              </c:numCache>
            </c:numRef>
          </c:val>
          <c:extLst>
            <c:ext xmlns:c16="http://schemas.microsoft.com/office/drawing/2014/chart" uri="{C3380CC4-5D6E-409C-BE32-E72D297353CC}">
              <c16:uniqueId val="{00000000-2BAE-41A1-B1E6-F81F1B2860B5}"/>
            </c:ext>
          </c:extLst>
        </c:ser>
        <c:dLbls>
          <c:showLegendKey val="0"/>
          <c:showVal val="0"/>
          <c:showCatName val="0"/>
          <c:showSerName val="0"/>
          <c:showPercent val="0"/>
          <c:showBubbleSize val="0"/>
        </c:dLbls>
        <c:gapWidth val="219"/>
        <c:overlap val="-27"/>
        <c:axId val="356193656"/>
        <c:axId val="356189720"/>
      </c:barChart>
      <c:dateAx>
        <c:axId val="356193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89720"/>
        <c:crosses val="autoZero"/>
        <c:auto val="1"/>
        <c:lblOffset val="100"/>
        <c:baseTimeUnit val="months"/>
      </c:dateAx>
      <c:valAx>
        <c:axId val="35618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3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34</c:v>
                </c:pt>
                <c:pt idx="8">
                  <c:v>35</c:v>
                </c:pt>
                <c:pt idx="9">
                  <c:v>15</c:v>
                </c:pt>
                <c:pt idx="10">
                  <c:v>0</c:v>
                </c:pt>
                <c:pt idx="11">
                  <c:v>0</c:v>
                </c:pt>
              </c:numCache>
            </c:numRef>
          </c:val>
          <c:extLst>
            <c:ext xmlns:c16="http://schemas.microsoft.com/office/drawing/2014/chart" uri="{C3380CC4-5D6E-409C-BE32-E72D297353CC}">
              <c16:uniqueId val="{00000000-1489-45EA-80B4-8B40B59E0CFB}"/>
            </c:ext>
          </c:extLst>
        </c:ser>
        <c:dLbls>
          <c:showLegendKey val="0"/>
          <c:showVal val="0"/>
          <c:showCatName val="0"/>
          <c:showSerName val="0"/>
          <c:showPercent val="0"/>
          <c:showBubbleSize val="0"/>
        </c:dLbls>
        <c:gapWidth val="219"/>
        <c:overlap val="-27"/>
        <c:axId val="356193984"/>
        <c:axId val="356198248"/>
      </c:barChart>
      <c:dateAx>
        <c:axId val="356193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8248"/>
        <c:crosses val="autoZero"/>
        <c:auto val="1"/>
        <c:lblOffset val="100"/>
        <c:baseTimeUnit val="months"/>
      </c:dateAx>
      <c:valAx>
        <c:axId val="35619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A827-B061-4FC9-8BE8-907FBCCB930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A7900FE3-F2E5-4340-87C6-5005EF005EF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84795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312E9-D954-4DFE-803A-3A43095AF3A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78C2E52-D400-4C65-95FF-C51689292CF5}"/>
              </a:ext>
            </a:extLst>
          </p:cNvPr>
          <p:cNvGraphicFramePr>
            <a:graphicFrameLocks noGrp="1"/>
          </p:cNvGraphicFramePr>
          <p:nvPr>
            <p:ph type="chart" sz="quarter" idx="13"/>
            <p:extLst>
              <p:ext uri="{D42A27DB-BD31-4B8C-83A1-F6EECF244321}">
                <p14:modId xmlns:p14="http://schemas.microsoft.com/office/powerpoint/2010/main" val="894380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BD432B-C7D6-40BE-8A6B-3CA2DF870AF1}"/>
              </a:ext>
            </a:extLst>
          </p:cNvPr>
          <p:cNvSpPr>
            <a:spLocks noGrp="1"/>
          </p:cNvSpPr>
          <p:nvPr>
            <p:ph type="body" sz="quarter" idx="14"/>
          </p:nvPr>
        </p:nvSpPr>
        <p:spPr/>
        <p:txBody>
          <a:bodyPr/>
          <a:lstStyle/>
          <a:p>
            <a:r>
              <a:rPr lang="en-US"/>
              <a:t>09/01/2019 - 09/30/2019</a:t>
            </a:r>
          </a:p>
        </p:txBody>
      </p:sp>
      <p:sp>
        <p:nvSpPr>
          <p:cNvPr id="5" name="Footer Placeholder 4">
            <a:extLst>
              <a:ext uri="{FF2B5EF4-FFF2-40B4-BE49-F238E27FC236}">
                <a16:creationId xmlns:a16="http://schemas.microsoft.com/office/drawing/2014/main" id="{FD59BAE7-7AF8-40F0-8867-E4768670C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7189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4A52-F91E-4F60-BE72-FAE1CF477898}"/>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48CFBBC-CFD0-4B3C-8B59-B28C92123854}"/>
              </a:ext>
            </a:extLst>
          </p:cNvPr>
          <p:cNvGraphicFramePr>
            <a:graphicFrameLocks noGrp="1"/>
          </p:cNvGraphicFramePr>
          <p:nvPr>
            <p:ph type="tbl" sz="quarter" idx="13"/>
            <p:extLst>
              <p:ext uri="{D42A27DB-BD31-4B8C-83A1-F6EECF244321}">
                <p14:modId xmlns:p14="http://schemas.microsoft.com/office/powerpoint/2010/main" val="55819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20869360"/>
                    </a:ext>
                  </a:extLst>
                </a:gridCol>
                <a:gridCol w="740664">
                  <a:extLst>
                    <a:ext uri="{9D8B030D-6E8A-4147-A177-3AD203B41FA5}">
                      <a16:colId xmlns:a16="http://schemas.microsoft.com/office/drawing/2014/main" val="3024367198"/>
                    </a:ext>
                  </a:extLst>
                </a:gridCol>
                <a:gridCol w="740664">
                  <a:extLst>
                    <a:ext uri="{9D8B030D-6E8A-4147-A177-3AD203B41FA5}">
                      <a16:colId xmlns:a16="http://schemas.microsoft.com/office/drawing/2014/main" val="4249459410"/>
                    </a:ext>
                  </a:extLst>
                </a:gridCol>
                <a:gridCol w="740664">
                  <a:extLst>
                    <a:ext uri="{9D8B030D-6E8A-4147-A177-3AD203B41FA5}">
                      <a16:colId xmlns:a16="http://schemas.microsoft.com/office/drawing/2014/main" val="3144040947"/>
                    </a:ext>
                  </a:extLst>
                </a:gridCol>
                <a:gridCol w="740664">
                  <a:extLst>
                    <a:ext uri="{9D8B030D-6E8A-4147-A177-3AD203B41FA5}">
                      <a16:colId xmlns:a16="http://schemas.microsoft.com/office/drawing/2014/main" val="165626327"/>
                    </a:ext>
                  </a:extLst>
                </a:gridCol>
                <a:gridCol w="740664">
                  <a:extLst>
                    <a:ext uri="{9D8B030D-6E8A-4147-A177-3AD203B41FA5}">
                      <a16:colId xmlns:a16="http://schemas.microsoft.com/office/drawing/2014/main" val="692612128"/>
                    </a:ext>
                  </a:extLst>
                </a:gridCol>
                <a:gridCol w="740664">
                  <a:extLst>
                    <a:ext uri="{9D8B030D-6E8A-4147-A177-3AD203B41FA5}">
                      <a16:colId xmlns:a16="http://schemas.microsoft.com/office/drawing/2014/main" val="2478065980"/>
                    </a:ext>
                  </a:extLst>
                </a:gridCol>
                <a:gridCol w="740664">
                  <a:extLst>
                    <a:ext uri="{9D8B030D-6E8A-4147-A177-3AD203B41FA5}">
                      <a16:colId xmlns:a16="http://schemas.microsoft.com/office/drawing/2014/main" val="3397866401"/>
                    </a:ext>
                  </a:extLst>
                </a:gridCol>
                <a:gridCol w="740664">
                  <a:extLst>
                    <a:ext uri="{9D8B030D-6E8A-4147-A177-3AD203B41FA5}">
                      <a16:colId xmlns:a16="http://schemas.microsoft.com/office/drawing/2014/main" val="1019607298"/>
                    </a:ext>
                  </a:extLst>
                </a:gridCol>
                <a:gridCol w="740664">
                  <a:extLst>
                    <a:ext uri="{9D8B030D-6E8A-4147-A177-3AD203B41FA5}">
                      <a16:colId xmlns:a16="http://schemas.microsoft.com/office/drawing/2014/main" val="29013902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06617847"/>
                  </a:ext>
                </a:extLst>
              </a:tr>
              <a:tr h="370840">
                <a:tc>
                  <a:txBody>
                    <a:bodyPr/>
                    <a:lstStyle/>
                    <a:p>
                      <a:r>
                        <a:rPr lang="en-US" sz="1000"/>
                        <a:t>First Insurance Company of Hawaii, LTD</a:t>
                      </a:r>
                    </a:p>
                  </a:txBody>
                  <a:tcPr/>
                </a:tc>
                <a:tc>
                  <a:txBody>
                    <a:bodyPr/>
                    <a:lstStyle/>
                    <a:p>
                      <a:r>
                        <a:rPr lang="en-US" sz="1000"/>
                        <a:t>1655</a:t>
                      </a:r>
                    </a:p>
                  </a:txBody>
                  <a:tcPr/>
                </a:tc>
                <a:tc>
                  <a:txBody>
                    <a:bodyPr/>
                    <a:lstStyle/>
                    <a:p>
                      <a:r>
                        <a:rPr lang="en-US" sz="1000"/>
                        <a:t>7</a:t>
                      </a:r>
                    </a:p>
                  </a:txBody>
                  <a:tcPr/>
                </a:tc>
                <a:tc>
                  <a:txBody>
                    <a:bodyPr/>
                    <a:lstStyle/>
                    <a:p>
                      <a:r>
                        <a:rPr lang="en-US" sz="1000"/>
                        <a:t>19</a:t>
                      </a:r>
                    </a:p>
                  </a:txBody>
                  <a:tcPr/>
                </a:tc>
                <a:tc>
                  <a:txBody>
                    <a:bodyPr/>
                    <a:lstStyle/>
                    <a:p>
                      <a:r>
                        <a:rPr lang="en-US" sz="1000"/>
                        <a:t>498</a:t>
                      </a:r>
                    </a:p>
                  </a:txBody>
                  <a:tcPr/>
                </a:tc>
                <a:tc>
                  <a:txBody>
                    <a:bodyPr/>
                    <a:lstStyle/>
                    <a:p>
                      <a:r>
                        <a:rPr lang="en-US" sz="1000"/>
                        <a:t>9</a:t>
                      </a:r>
                    </a:p>
                  </a:txBody>
                  <a:tcPr/>
                </a:tc>
                <a:tc>
                  <a:txBody>
                    <a:bodyPr/>
                    <a:lstStyle/>
                    <a:p>
                      <a:r>
                        <a:rPr lang="en-US" sz="1000"/>
                        <a:t>13</a:t>
                      </a:r>
                    </a:p>
                  </a:txBody>
                  <a:tcPr/>
                </a:tc>
                <a:tc>
                  <a:txBody>
                    <a:bodyPr/>
                    <a:lstStyle/>
                    <a:p>
                      <a:r>
                        <a:rPr lang="en-US" sz="1000"/>
                        <a:t>0</a:t>
                      </a:r>
                    </a:p>
                  </a:txBody>
                  <a:tcPr/>
                </a:tc>
                <a:tc>
                  <a:txBody>
                    <a:bodyPr/>
                    <a:lstStyle/>
                    <a:p>
                      <a:r>
                        <a:rPr lang="en-US" sz="1000"/>
                        <a:t>1.6577 %</a:t>
                      </a:r>
                    </a:p>
                  </a:txBody>
                  <a:tcPr/>
                </a:tc>
                <a:tc>
                  <a:txBody>
                    <a:bodyPr/>
                    <a:lstStyle/>
                    <a:p>
                      <a:r>
                        <a:rPr lang="en-US" sz="1000"/>
                        <a:t>0.0 %</a:t>
                      </a:r>
                    </a:p>
                  </a:txBody>
                  <a:tcPr/>
                </a:tc>
                <a:extLst>
                  <a:ext uri="{0D108BD9-81ED-4DB2-BD59-A6C34878D82A}">
                    <a16:rowId xmlns:a16="http://schemas.microsoft.com/office/drawing/2014/main" val="3938073340"/>
                  </a:ext>
                </a:extLst>
              </a:tr>
            </a:tbl>
          </a:graphicData>
        </a:graphic>
      </p:graphicFrame>
      <p:sp>
        <p:nvSpPr>
          <p:cNvPr id="4" name="Text Placeholder 3">
            <a:extLst>
              <a:ext uri="{FF2B5EF4-FFF2-40B4-BE49-F238E27FC236}">
                <a16:creationId xmlns:a16="http://schemas.microsoft.com/office/drawing/2014/main" id="{96A9BA3F-BE05-4441-A433-5745EDFA0D7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943048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4A434-0767-4F39-812F-5F8533FE318B}"/>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23514220-F5B1-4970-960C-60D073B3DC6D}"/>
              </a:ext>
            </a:extLst>
          </p:cNvPr>
          <p:cNvGraphicFramePr>
            <a:graphicFrameLocks noGrp="1"/>
          </p:cNvGraphicFramePr>
          <p:nvPr>
            <p:ph type="chart" sz="quarter" idx="13"/>
            <p:extLst>
              <p:ext uri="{D42A27DB-BD31-4B8C-83A1-F6EECF244321}">
                <p14:modId xmlns:p14="http://schemas.microsoft.com/office/powerpoint/2010/main" val="1654054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6A7348-2822-4146-8F4C-36AFEAA1787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811A319-ED23-43C0-8133-EF53B3F655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865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CDA56-B70A-4EAA-8245-1224A36AA9E5}"/>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9550E891-0AF7-4782-89C6-0234698CF21B}"/>
              </a:ext>
            </a:extLst>
          </p:cNvPr>
          <p:cNvGraphicFramePr>
            <a:graphicFrameLocks noGrp="1"/>
          </p:cNvGraphicFramePr>
          <p:nvPr>
            <p:ph type="chart" sz="quarter" idx="13"/>
            <p:extLst>
              <p:ext uri="{D42A27DB-BD31-4B8C-83A1-F6EECF244321}">
                <p14:modId xmlns:p14="http://schemas.microsoft.com/office/powerpoint/2010/main" val="2237011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F7C220-556A-4C20-BBC1-7B82A9FC3F7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0869F9C-3940-4CEF-A682-2A33EEAA29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2355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1C6A4-28C1-4083-8F9E-CA8934201854}"/>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7080C9AD-5FDE-4EAF-ABA6-3EAB27165DDB}"/>
              </a:ext>
            </a:extLst>
          </p:cNvPr>
          <p:cNvGraphicFramePr>
            <a:graphicFrameLocks noGrp="1"/>
          </p:cNvGraphicFramePr>
          <p:nvPr>
            <p:ph type="chart" sz="quarter" idx="13"/>
            <p:extLst>
              <p:ext uri="{D42A27DB-BD31-4B8C-83A1-F6EECF244321}">
                <p14:modId xmlns:p14="http://schemas.microsoft.com/office/powerpoint/2010/main" val="2606691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348A3-2B10-4AC2-81C2-4F6274E72A5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04B1725-39D1-4C3D-95DE-EB860A5197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401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BD1EE-38AB-435D-A809-E2C3C6E00ED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345A9438-7810-4B58-9B35-732F0CE895A8}"/>
              </a:ext>
            </a:extLst>
          </p:cNvPr>
          <p:cNvGraphicFramePr>
            <a:graphicFrameLocks noGrp="1"/>
          </p:cNvGraphicFramePr>
          <p:nvPr>
            <p:ph type="tbl" sz="quarter" idx="13"/>
            <p:extLst>
              <p:ext uri="{D42A27DB-BD31-4B8C-83A1-F6EECF244321}">
                <p14:modId xmlns:p14="http://schemas.microsoft.com/office/powerpoint/2010/main" val="60524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0847685"/>
                    </a:ext>
                  </a:extLst>
                </a:gridCol>
                <a:gridCol w="658368">
                  <a:extLst>
                    <a:ext uri="{9D8B030D-6E8A-4147-A177-3AD203B41FA5}">
                      <a16:colId xmlns:a16="http://schemas.microsoft.com/office/drawing/2014/main" val="384365579"/>
                    </a:ext>
                  </a:extLst>
                </a:gridCol>
                <a:gridCol w="658368">
                  <a:extLst>
                    <a:ext uri="{9D8B030D-6E8A-4147-A177-3AD203B41FA5}">
                      <a16:colId xmlns:a16="http://schemas.microsoft.com/office/drawing/2014/main" val="1534039833"/>
                    </a:ext>
                  </a:extLst>
                </a:gridCol>
                <a:gridCol w="658368">
                  <a:extLst>
                    <a:ext uri="{9D8B030D-6E8A-4147-A177-3AD203B41FA5}">
                      <a16:colId xmlns:a16="http://schemas.microsoft.com/office/drawing/2014/main" val="1266008106"/>
                    </a:ext>
                  </a:extLst>
                </a:gridCol>
                <a:gridCol w="658368">
                  <a:extLst>
                    <a:ext uri="{9D8B030D-6E8A-4147-A177-3AD203B41FA5}">
                      <a16:colId xmlns:a16="http://schemas.microsoft.com/office/drawing/2014/main" val="1436344744"/>
                    </a:ext>
                  </a:extLst>
                </a:gridCol>
                <a:gridCol w="658368">
                  <a:extLst>
                    <a:ext uri="{9D8B030D-6E8A-4147-A177-3AD203B41FA5}">
                      <a16:colId xmlns:a16="http://schemas.microsoft.com/office/drawing/2014/main" val="2720661798"/>
                    </a:ext>
                  </a:extLst>
                </a:gridCol>
                <a:gridCol w="658368">
                  <a:extLst>
                    <a:ext uri="{9D8B030D-6E8A-4147-A177-3AD203B41FA5}">
                      <a16:colId xmlns:a16="http://schemas.microsoft.com/office/drawing/2014/main" val="1400362734"/>
                    </a:ext>
                  </a:extLst>
                </a:gridCol>
                <a:gridCol w="658368">
                  <a:extLst>
                    <a:ext uri="{9D8B030D-6E8A-4147-A177-3AD203B41FA5}">
                      <a16:colId xmlns:a16="http://schemas.microsoft.com/office/drawing/2014/main" val="39786378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060013631"/>
                  </a:ext>
                </a:extLst>
              </a:tr>
              <a:tr h="370840">
                <a:tc>
                  <a:txBody>
                    <a:bodyPr/>
                    <a:lstStyle/>
                    <a:p>
                      <a:r>
                        <a:rPr lang="en-US" sz="1000" b="1"/>
                        <a:t>First Insurance Company of Hawaii, LTD - 2019-09-12 16:34:14</a:t>
                      </a:r>
                      <a:r>
                        <a:rPr lang="en-US" sz="1000"/>
                        <a:t>
 FICOH’s West Oahu Office (WOO) opened its doors on Monday at Campbell Square in Kapolei. This morning, Kahu Kordell blessed the new space at an event attended by our WOO associates and officer team.</a:t>
                      </a:r>
                    </a:p>
                  </a:txBody>
                  <a:tcPr/>
                </a:tc>
                <a:tc>
                  <a:txBody>
                    <a:bodyPr/>
                    <a:lstStyle/>
                    <a:p>
                      <a:r>
                        <a:rPr lang="en-US" sz="1000"/>
                        <a:t>51</a:t>
                      </a:r>
                    </a:p>
                  </a:txBody>
                  <a:tcPr/>
                </a:tc>
                <a:tc>
                  <a:txBody>
                    <a:bodyPr/>
                    <a:lstStyle/>
                    <a:p>
                      <a:r>
                        <a:rPr lang="en-US" sz="1000"/>
                        <a:t>43</a:t>
                      </a:r>
                    </a:p>
                  </a:txBody>
                  <a:tcPr/>
                </a:tc>
                <a:tc>
                  <a:txBody>
                    <a:bodyPr/>
                    <a:lstStyle/>
                    <a:p>
                      <a:r>
                        <a:rPr lang="en-US" sz="1000"/>
                        <a:t>5</a:t>
                      </a:r>
                    </a:p>
                  </a:txBody>
                  <a:tcPr/>
                </a:tc>
                <a:tc>
                  <a:txBody>
                    <a:bodyPr/>
                    <a:lstStyle/>
                    <a:p>
                      <a:r>
                        <a:rPr lang="en-US" sz="1000"/>
                        <a:t>3</a:t>
                      </a:r>
                    </a:p>
                  </a:txBody>
                  <a:tcPr/>
                </a:tc>
                <a:tc>
                  <a:txBody>
                    <a:bodyPr/>
                    <a:lstStyle/>
                    <a:p>
                      <a:r>
                        <a:rPr lang="en-US" sz="1000"/>
                        <a:t>3.0947 %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4232926666"/>
                  </a:ext>
                </a:extLst>
              </a:tr>
              <a:tr h="370840">
                <a:tc>
                  <a:txBody>
                    <a:bodyPr/>
                    <a:lstStyle/>
                    <a:p>
                      <a:r>
                        <a:rPr lang="en-US" sz="1000" b="1"/>
                        <a:t>First Insurance Company of Hawaii, LTD - 2019-09-18 21:57:16</a:t>
                      </a:r>
                      <a:r>
                        <a:rPr lang="en-US" sz="1000"/>
                        <a:t>
 Our CEO Jeff Shonka inspires us to stay healthy by living active lifestyles. He takes between 20,000 and 30,000 steps every day! If you drive by our office on Ward Ave. during lunch, you might just see him walking the streets! 
"All you need is a good pair of shoes and you're ready to go." Let's get moving on this #WellnessWednesday!</a:t>
                      </a:r>
                    </a:p>
                  </a:txBody>
                  <a:tcPr/>
                </a:tc>
                <a:tc>
                  <a:txBody>
                    <a:bodyPr/>
                    <a:lstStyle/>
                    <a:p>
                      <a:r>
                        <a:rPr lang="en-US" sz="1000"/>
                        <a:t>51</a:t>
                      </a:r>
                    </a:p>
                  </a:txBody>
                  <a:tcPr/>
                </a:tc>
                <a:tc>
                  <a:txBody>
                    <a:bodyPr/>
                    <a:lstStyle/>
                    <a:p>
                      <a:r>
                        <a:rPr lang="en-US" sz="1000"/>
                        <a:t>50</a:t>
                      </a:r>
                    </a:p>
                  </a:txBody>
                  <a:tcPr/>
                </a:tc>
                <a:tc>
                  <a:txBody>
                    <a:bodyPr/>
                    <a:lstStyle/>
                    <a:p>
                      <a:r>
                        <a:rPr lang="en-US" sz="1000"/>
                        <a:t>0</a:t>
                      </a:r>
                    </a:p>
                  </a:txBody>
                  <a:tcPr/>
                </a:tc>
                <a:tc>
                  <a:txBody>
                    <a:bodyPr/>
                    <a:lstStyle/>
                    <a:p>
                      <a:r>
                        <a:rPr lang="en-US" sz="1000"/>
                        <a:t>1</a:t>
                      </a:r>
                    </a:p>
                  </a:txBody>
                  <a:tcPr/>
                </a:tc>
                <a:tc>
                  <a:txBody>
                    <a:bodyPr/>
                    <a:lstStyle/>
                    <a:p>
                      <a:r>
                        <a:rPr lang="en-US" sz="1000"/>
                        <a:t>3.0890 %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1324631"/>
                  </a:ext>
                </a:extLst>
              </a:tr>
              <a:tr h="370840">
                <a:tc>
                  <a:txBody>
                    <a:bodyPr/>
                    <a:lstStyle/>
                    <a:p>
                      <a:r>
                        <a:rPr lang="en-US" sz="1000" b="1"/>
                        <a:t>First Insurance Company of Hawaii, LTD - 2019-09-10 21:45:30</a:t>
                      </a:r>
                      <a:r>
                        <a:rPr lang="en-US" sz="1000"/>
                        <a:t>
 #TokioMarine recently completed its 20th expedition of mangrove planting in Sabah, Malaysia. Geoff J. of our Corporate Underwriting department had the opportunity to join 25 other group company associates from across the globe to contribute to global environmental and biodiversity protection. 
Pictured is Geoff with fellow group company associates from Tokio Marine Holdings, Tokio Marine Malaysia, TM Claims Service, Inc., Tokio Marine America, Philadelphia Insurance Companies, &amp; TMNA Services and a member of the International Society of Mangrove Ecosystems (ISME).</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2.4287 %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60165834"/>
                  </a:ext>
                </a:extLst>
              </a:tr>
            </a:tbl>
          </a:graphicData>
        </a:graphic>
      </p:graphicFrame>
      <p:sp>
        <p:nvSpPr>
          <p:cNvPr id="4" name="Text Placeholder 3">
            <a:extLst>
              <a:ext uri="{FF2B5EF4-FFF2-40B4-BE49-F238E27FC236}">
                <a16:creationId xmlns:a16="http://schemas.microsoft.com/office/drawing/2014/main" id="{7B4FA30B-88CE-45B0-8EC5-59630D3523A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329112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336C9-4C61-41A0-A871-17149FF74F74}"/>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99594BC-F107-4F9E-8863-6D3EE6009858}"/>
              </a:ext>
            </a:extLst>
          </p:cNvPr>
          <p:cNvGraphicFramePr>
            <a:graphicFrameLocks noGrp="1"/>
          </p:cNvGraphicFramePr>
          <p:nvPr>
            <p:ph type="tbl" sz="quarter" idx="13"/>
            <p:extLst>
              <p:ext uri="{D42A27DB-BD31-4B8C-83A1-F6EECF244321}">
                <p14:modId xmlns:p14="http://schemas.microsoft.com/office/powerpoint/2010/main" val="325569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08946301"/>
                    </a:ext>
                  </a:extLst>
                </a:gridCol>
                <a:gridCol w="493776">
                  <a:extLst>
                    <a:ext uri="{9D8B030D-6E8A-4147-A177-3AD203B41FA5}">
                      <a16:colId xmlns:a16="http://schemas.microsoft.com/office/drawing/2014/main" val="150656456"/>
                    </a:ext>
                  </a:extLst>
                </a:gridCol>
                <a:gridCol w="493776">
                  <a:extLst>
                    <a:ext uri="{9D8B030D-6E8A-4147-A177-3AD203B41FA5}">
                      <a16:colId xmlns:a16="http://schemas.microsoft.com/office/drawing/2014/main" val="971612965"/>
                    </a:ext>
                  </a:extLst>
                </a:gridCol>
                <a:gridCol w="493776">
                  <a:extLst>
                    <a:ext uri="{9D8B030D-6E8A-4147-A177-3AD203B41FA5}">
                      <a16:colId xmlns:a16="http://schemas.microsoft.com/office/drawing/2014/main" val="697814513"/>
                    </a:ext>
                  </a:extLst>
                </a:gridCol>
                <a:gridCol w="493776">
                  <a:extLst>
                    <a:ext uri="{9D8B030D-6E8A-4147-A177-3AD203B41FA5}">
                      <a16:colId xmlns:a16="http://schemas.microsoft.com/office/drawing/2014/main" val="67800587"/>
                    </a:ext>
                  </a:extLst>
                </a:gridCol>
                <a:gridCol w="493776">
                  <a:extLst>
                    <a:ext uri="{9D8B030D-6E8A-4147-A177-3AD203B41FA5}">
                      <a16:colId xmlns:a16="http://schemas.microsoft.com/office/drawing/2014/main" val="2564586676"/>
                    </a:ext>
                  </a:extLst>
                </a:gridCol>
                <a:gridCol w="493776">
                  <a:extLst>
                    <a:ext uri="{9D8B030D-6E8A-4147-A177-3AD203B41FA5}">
                      <a16:colId xmlns:a16="http://schemas.microsoft.com/office/drawing/2014/main" val="619267867"/>
                    </a:ext>
                  </a:extLst>
                </a:gridCol>
                <a:gridCol w="493776">
                  <a:extLst>
                    <a:ext uri="{9D8B030D-6E8A-4147-A177-3AD203B41FA5}">
                      <a16:colId xmlns:a16="http://schemas.microsoft.com/office/drawing/2014/main" val="710367714"/>
                    </a:ext>
                  </a:extLst>
                </a:gridCol>
                <a:gridCol w="493776">
                  <a:extLst>
                    <a:ext uri="{9D8B030D-6E8A-4147-A177-3AD203B41FA5}">
                      <a16:colId xmlns:a16="http://schemas.microsoft.com/office/drawing/2014/main" val="3010867979"/>
                    </a:ext>
                  </a:extLst>
                </a:gridCol>
                <a:gridCol w="493776">
                  <a:extLst>
                    <a:ext uri="{9D8B030D-6E8A-4147-A177-3AD203B41FA5}">
                      <a16:colId xmlns:a16="http://schemas.microsoft.com/office/drawing/2014/main" val="3594467579"/>
                    </a:ext>
                  </a:extLst>
                </a:gridCol>
                <a:gridCol w="493776">
                  <a:extLst>
                    <a:ext uri="{9D8B030D-6E8A-4147-A177-3AD203B41FA5}">
                      <a16:colId xmlns:a16="http://schemas.microsoft.com/office/drawing/2014/main" val="3039553969"/>
                    </a:ext>
                  </a:extLst>
                </a:gridCol>
                <a:gridCol w="493776">
                  <a:extLst>
                    <a:ext uri="{9D8B030D-6E8A-4147-A177-3AD203B41FA5}">
                      <a16:colId xmlns:a16="http://schemas.microsoft.com/office/drawing/2014/main" val="3067698880"/>
                    </a:ext>
                  </a:extLst>
                </a:gridCol>
                <a:gridCol w="493776">
                  <a:extLst>
                    <a:ext uri="{9D8B030D-6E8A-4147-A177-3AD203B41FA5}">
                      <a16:colId xmlns:a16="http://schemas.microsoft.com/office/drawing/2014/main" val="1777215197"/>
                    </a:ext>
                  </a:extLst>
                </a:gridCol>
                <a:gridCol w="493776">
                  <a:extLst>
                    <a:ext uri="{9D8B030D-6E8A-4147-A177-3AD203B41FA5}">
                      <a16:colId xmlns:a16="http://schemas.microsoft.com/office/drawing/2014/main" val="21649251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29310332"/>
                  </a:ext>
                </a:extLst>
              </a:tr>
              <a:tr h="370840">
                <a:tc>
                  <a:txBody>
                    <a:bodyPr/>
                    <a:lstStyle/>
                    <a:p>
                      <a:r>
                        <a:rPr lang="en-US" sz="1000"/>
                        <a:t>First Insurance HI</a:t>
                      </a:r>
                    </a:p>
                  </a:txBody>
                  <a:tcPr/>
                </a:tc>
                <a:tc>
                  <a:txBody>
                    <a:bodyPr/>
                    <a:lstStyle/>
                    <a:p>
                      <a:r>
                        <a:rPr lang="en-US" sz="1000"/>
                        <a:t>1219</a:t>
                      </a:r>
                    </a:p>
                  </a:txBody>
                  <a:tcPr/>
                </a:tc>
                <a:tc>
                  <a:txBody>
                    <a:bodyPr/>
                    <a:lstStyle/>
                    <a:p>
                      <a:r>
                        <a:rPr lang="en-US" sz="1000"/>
                        <a:t>-8</a:t>
                      </a:r>
                    </a:p>
                  </a:txBody>
                  <a:tcPr/>
                </a:tc>
                <a:tc>
                  <a:txBody>
                    <a:bodyPr/>
                    <a:lstStyle/>
                    <a:p>
                      <a:r>
                        <a:rPr lang="en-US" sz="1000"/>
                        <a:t>20</a:t>
                      </a:r>
                    </a:p>
                  </a:txBody>
                  <a:tcPr/>
                </a:tc>
                <a:tc>
                  <a:txBody>
                    <a:bodyPr/>
                    <a:lstStyle/>
                    <a:p>
                      <a:r>
                        <a:rPr lang="en-US" sz="1000"/>
                        <a:t>19</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1</a:t>
                      </a:r>
                    </a:p>
                  </a:txBody>
                  <a:tcPr/>
                </a:tc>
                <a:tc>
                  <a:txBody>
                    <a:bodyPr/>
                    <a:lstStyle/>
                    <a:p>
                      <a:r>
                        <a:rPr lang="en-US" sz="1000"/>
                        <a:t>3</a:t>
                      </a:r>
                    </a:p>
                  </a:txBody>
                  <a:tcPr/>
                </a:tc>
                <a:tc>
                  <a:txBody>
                    <a:bodyPr/>
                    <a:lstStyle/>
                    <a:p>
                      <a:r>
                        <a:rPr lang="en-US" sz="1000"/>
                        <a:t>0.1377 %</a:t>
                      </a:r>
                    </a:p>
                  </a:txBody>
                  <a:tcPr/>
                </a:tc>
                <a:tc>
                  <a:txBody>
                    <a:bodyPr/>
                    <a:lstStyle/>
                    <a:p>
                      <a:r>
                        <a:rPr lang="en-US" sz="1000"/>
                        <a:t>0.0 %</a:t>
                      </a:r>
                    </a:p>
                  </a:txBody>
                  <a:tcPr/>
                </a:tc>
                <a:extLst>
                  <a:ext uri="{0D108BD9-81ED-4DB2-BD59-A6C34878D82A}">
                    <a16:rowId xmlns:a16="http://schemas.microsoft.com/office/drawing/2014/main" val="4066621679"/>
                  </a:ext>
                </a:extLst>
              </a:tr>
            </a:tbl>
          </a:graphicData>
        </a:graphic>
      </p:graphicFrame>
      <p:sp>
        <p:nvSpPr>
          <p:cNvPr id="4" name="Text Placeholder 3">
            <a:extLst>
              <a:ext uri="{FF2B5EF4-FFF2-40B4-BE49-F238E27FC236}">
                <a16:creationId xmlns:a16="http://schemas.microsoft.com/office/drawing/2014/main" id="{223DD0FF-808C-4C83-B216-488819F1E06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06131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B8D3-F463-49BD-B5A7-D5473D879794}"/>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85FA6390-FEED-4586-A7CC-5759D5D34E75}"/>
              </a:ext>
            </a:extLst>
          </p:cNvPr>
          <p:cNvGraphicFramePr>
            <a:graphicFrameLocks noGrp="1"/>
          </p:cNvGraphicFramePr>
          <p:nvPr>
            <p:ph type="chart" sz="quarter" idx="13"/>
            <p:extLst>
              <p:ext uri="{D42A27DB-BD31-4B8C-83A1-F6EECF244321}">
                <p14:modId xmlns:p14="http://schemas.microsoft.com/office/powerpoint/2010/main" val="134869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7CAEC9-187A-48AE-B037-6A0C78BB048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C2FBE8F-8A48-41ED-8EC4-9DF85D57FA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705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96D10-02E3-4CF8-BC06-09A153C06026}"/>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542EAFBB-8ADB-4ECF-A817-046F57289D75}"/>
              </a:ext>
            </a:extLst>
          </p:cNvPr>
          <p:cNvGraphicFramePr>
            <a:graphicFrameLocks noGrp="1"/>
          </p:cNvGraphicFramePr>
          <p:nvPr>
            <p:ph type="chart" sz="quarter" idx="13"/>
            <p:extLst>
              <p:ext uri="{D42A27DB-BD31-4B8C-83A1-F6EECF244321}">
                <p14:modId xmlns:p14="http://schemas.microsoft.com/office/powerpoint/2010/main" val="212270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553905-72AF-4045-96E6-E498D7288CC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D26B5B1-1FAD-4749-B558-D4FB67511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6355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4DAB8-838E-47B2-929F-F401D0D6312C}"/>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9FB33AD-4986-45C4-A33C-E717748E4767}"/>
              </a:ext>
            </a:extLst>
          </p:cNvPr>
          <p:cNvGraphicFramePr>
            <a:graphicFrameLocks noGrp="1"/>
          </p:cNvGraphicFramePr>
          <p:nvPr>
            <p:ph type="tbl" sz="quarter" idx="13"/>
            <p:extLst>
              <p:ext uri="{D42A27DB-BD31-4B8C-83A1-F6EECF244321}">
                <p14:modId xmlns:p14="http://schemas.microsoft.com/office/powerpoint/2010/main" val="133371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756196750"/>
                    </a:ext>
                  </a:extLst>
                </a:gridCol>
                <a:gridCol w="411480">
                  <a:extLst>
                    <a:ext uri="{9D8B030D-6E8A-4147-A177-3AD203B41FA5}">
                      <a16:colId xmlns:a16="http://schemas.microsoft.com/office/drawing/2014/main" val="3940259235"/>
                    </a:ext>
                  </a:extLst>
                </a:gridCol>
                <a:gridCol w="822960">
                  <a:extLst>
                    <a:ext uri="{9D8B030D-6E8A-4147-A177-3AD203B41FA5}">
                      <a16:colId xmlns:a16="http://schemas.microsoft.com/office/drawing/2014/main" val="2316409870"/>
                    </a:ext>
                  </a:extLst>
                </a:gridCol>
                <a:gridCol w="822960">
                  <a:extLst>
                    <a:ext uri="{9D8B030D-6E8A-4147-A177-3AD203B41FA5}">
                      <a16:colId xmlns:a16="http://schemas.microsoft.com/office/drawing/2014/main" val="2059375624"/>
                    </a:ext>
                  </a:extLst>
                </a:gridCol>
                <a:gridCol w="822960">
                  <a:extLst>
                    <a:ext uri="{9D8B030D-6E8A-4147-A177-3AD203B41FA5}">
                      <a16:colId xmlns:a16="http://schemas.microsoft.com/office/drawing/2014/main" val="78612458"/>
                    </a:ext>
                  </a:extLst>
                </a:gridCol>
                <a:gridCol w="822960">
                  <a:extLst>
                    <a:ext uri="{9D8B030D-6E8A-4147-A177-3AD203B41FA5}">
                      <a16:colId xmlns:a16="http://schemas.microsoft.com/office/drawing/2014/main" val="2315394291"/>
                    </a:ext>
                  </a:extLst>
                </a:gridCol>
                <a:gridCol w="822960">
                  <a:extLst>
                    <a:ext uri="{9D8B030D-6E8A-4147-A177-3AD203B41FA5}">
                      <a16:colId xmlns:a16="http://schemas.microsoft.com/office/drawing/2014/main" val="229675353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571879928"/>
                  </a:ext>
                </a:extLst>
              </a:tr>
              <a:tr h="370840">
                <a:tc>
                  <a:txBody>
                    <a:bodyPr/>
                    <a:lstStyle/>
                    <a:p>
                      <a:r>
                        <a:rPr lang="en-US" sz="1000" b="1"/>
                        <a:t>@FirstInsHI - 2019-09-20 20:32:54</a:t>
                      </a:r>
                      <a:r>
                        <a:rPr lang="en-US" sz="1000"/>
                        <a:t>
  This morning, our CEO Jeff Shonka spoke on behalf of @HeartHawaii about their upcoming Worksite Wellness Workshop! FICOH loves supporting the American Heart Association! Click the link to watch the segment: 
https://t.co/2P6cyQSlCW</a:t>
                      </a:r>
                    </a:p>
                  </a:txBody>
                  <a:tcPr/>
                </a:tc>
                <a:tc>
                  <a:txBody>
                    <a:bodyPr/>
                    <a:lstStyle/>
                    <a:p>
                      <a:r>
                        <a:rPr lang="en-US" sz="1000"/>
                        <a:t>09/25/2019 14:12:57</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0.3265 %</a:t>
                      </a:r>
                    </a:p>
                  </a:txBody>
                  <a:tcPr/>
                </a:tc>
                <a:extLst>
                  <a:ext uri="{0D108BD9-81ED-4DB2-BD59-A6C34878D82A}">
                    <a16:rowId xmlns:a16="http://schemas.microsoft.com/office/drawing/2014/main" val="2718114010"/>
                  </a:ext>
                </a:extLst>
              </a:tr>
              <a:tr h="370840">
                <a:tc>
                  <a:txBody>
                    <a:bodyPr/>
                    <a:lstStyle/>
                    <a:p>
                      <a:r>
                        <a:rPr lang="en-US" sz="1000" b="1"/>
                        <a:t>@FirstInsHI - 2019-09-06 18:22:33</a:t>
                      </a:r>
                      <a:r>
                        <a:rPr lang="en-US" sz="1000"/>
                        <a:t>
  Today is #ReadABookDay! 📚 Every summer, our associates love supporting the @HSPLSHIgov @flhhawaii Summer Reading Program by reading to kids in our local community. 
#teamficoh https://t.co/A7GbqvtFue</a:t>
                      </a:r>
                    </a:p>
                  </a:txBody>
                  <a:tcPr/>
                </a:tc>
                <a:tc>
                  <a:txBody>
                    <a:bodyPr/>
                    <a:lstStyle/>
                    <a:p>
                      <a:r>
                        <a:rPr lang="en-US" sz="1000"/>
                        <a:t>09/07/2019 02:14:40</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0.3260 %</a:t>
                      </a:r>
                    </a:p>
                  </a:txBody>
                  <a:tcPr/>
                </a:tc>
                <a:extLst>
                  <a:ext uri="{0D108BD9-81ED-4DB2-BD59-A6C34878D82A}">
                    <a16:rowId xmlns:a16="http://schemas.microsoft.com/office/drawing/2014/main" val="158012618"/>
                  </a:ext>
                </a:extLst>
              </a:tr>
              <a:tr h="370840">
                <a:tc>
                  <a:txBody>
                    <a:bodyPr/>
                    <a:lstStyle/>
                    <a:p>
                      <a:r>
                        <a:rPr lang="en-US" sz="1000" b="1"/>
                        <a:t>@FirstInsHI - 2019-09-27 21:34:47</a:t>
                      </a:r>
                      <a:r>
                        <a:rPr lang="en-US" sz="1000"/>
                        <a:t>
  FICOH VP Darren O. and group company team members from @RelianceStdLife, @safetynational, &amp;amp; @PHLYINS presented to @TokioMAmerica &amp;amp; PHLY staff and management at the TMA office in Jersey City, NJ last week. We’re so jealous of their awesome skyline view!
#tokiomarine https://t.co/xF01QO7xEX</a:t>
                      </a:r>
                    </a:p>
                  </a:txBody>
                  <a:tcPr/>
                </a:tc>
                <a:tc>
                  <a:txBody>
                    <a:bodyPr/>
                    <a:lstStyle/>
                    <a:p>
                      <a:r>
                        <a:rPr lang="en-US" sz="1000"/>
                        <a:t>09/30/2019 14:13:40</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0.2465 %</a:t>
                      </a:r>
                    </a:p>
                  </a:txBody>
                  <a:tcPr/>
                </a:tc>
                <a:extLst>
                  <a:ext uri="{0D108BD9-81ED-4DB2-BD59-A6C34878D82A}">
                    <a16:rowId xmlns:a16="http://schemas.microsoft.com/office/drawing/2014/main" val="1803613406"/>
                  </a:ext>
                </a:extLst>
              </a:tr>
            </a:tbl>
          </a:graphicData>
        </a:graphic>
      </p:graphicFrame>
      <p:sp>
        <p:nvSpPr>
          <p:cNvPr id="4" name="Text Placeholder 3">
            <a:extLst>
              <a:ext uri="{FF2B5EF4-FFF2-40B4-BE49-F238E27FC236}">
                <a16:creationId xmlns:a16="http://schemas.microsoft.com/office/drawing/2014/main" id="{79C729E5-A042-4132-BE31-33113D6555B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780231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50B8-68A8-4288-B900-FCFDF0F24D4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B82220E6-9E15-419F-BE3E-02BB8BF13B46}"/>
              </a:ext>
            </a:extLst>
          </p:cNvPr>
          <p:cNvGraphicFramePr>
            <a:graphicFrameLocks noGrp="1"/>
          </p:cNvGraphicFramePr>
          <p:nvPr>
            <p:ph type="tbl" sz="quarter" idx="13"/>
            <p:extLst>
              <p:ext uri="{D42A27DB-BD31-4B8C-83A1-F6EECF244321}">
                <p14:modId xmlns:p14="http://schemas.microsoft.com/office/powerpoint/2010/main" val="4072083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6918925"/>
                    </a:ext>
                  </a:extLst>
                </a:gridCol>
                <a:gridCol w="1069848">
                  <a:extLst>
                    <a:ext uri="{9D8B030D-6E8A-4147-A177-3AD203B41FA5}">
                      <a16:colId xmlns:a16="http://schemas.microsoft.com/office/drawing/2014/main" val="2103369226"/>
                    </a:ext>
                  </a:extLst>
                </a:gridCol>
                <a:gridCol w="1069848">
                  <a:extLst>
                    <a:ext uri="{9D8B030D-6E8A-4147-A177-3AD203B41FA5}">
                      <a16:colId xmlns:a16="http://schemas.microsoft.com/office/drawing/2014/main" val="1798981283"/>
                    </a:ext>
                  </a:extLst>
                </a:gridCol>
                <a:gridCol w="1069848">
                  <a:extLst>
                    <a:ext uri="{9D8B030D-6E8A-4147-A177-3AD203B41FA5}">
                      <a16:colId xmlns:a16="http://schemas.microsoft.com/office/drawing/2014/main" val="3838414063"/>
                    </a:ext>
                  </a:extLst>
                </a:gridCol>
                <a:gridCol w="1069848">
                  <a:extLst>
                    <a:ext uri="{9D8B030D-6E8A-4147-A177-3AD203B41FA5}">
                      <a16:colId xmlns:a16="http://schemas.microsoft.com/office/drawing/2014/main" val="1223490240"/>
                    </a:ext>
                  </a:extLst>
                </a:gridCol>
                <a:gridCol w="1069848">
                  <a:extLst>
                    <a:ext uri="{9D8B030D-6E8A-4147-A177-3AD203B41FA5}">
                      <a16:colId xmlns:a16="http://schemas.microsoft.com/office/drawing/2014/main" val="1120983257"/>
                    </a:ext>
                  </a:extLst>
                </a:gridCol>
                <a:gridCol w="1069848">
                  <a:extLst>
                    <a:ext uri="{9D8B030D-6E8A-4147-A177-3AD203B41FA5}">
                      <a16:colId xmlns:a16="http://schemas.microsoft.com/office/drawing/2014/main" val="38695721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40405203"/>
                  </a:ext>
                </a:extLst>
              </a:tr>
              <a:tr h="370840">
                <a:tc>
                  <a:txBody>
                    <a:bodyPr/>
                    <a:lstStyle/>
                    <a:p>
                      <a:r>
                        <a:rPr lang="en-US" sz="1000"/>
                        <a:t>First Insurance Company of Hawaii</a:t>
                      </a:r>
                    </a:p>
                  </a:txBody>
                  <a:tcPr/>
                </a:tc>
                <a:tc>
                  <a:txBody>
                    <a:bodyPr/>
                    <a:lstStyle/>
                    <a:p>
                      <a:r>
                        <a:rPr lang="en-US" sz="1000"/>
                        <a:t>1505</a:t>
                      </a:r>
                    </a:p>
                  </a:txBody>
                  <a:tcPr/>
                </a:tc>
                <a:tc>
                  <a:txBody>
                    <a:bodyPr/>
                    <a:lstStyle/>
                    <a:p>
                      <a:r>
                        <a:rPr lang="en-US" sz="1000"/>
                        <a:t>108</a:t>
                      </a:r>
                    </a:p>
                  </a:txBody>
                  <a:tcPr/>
                </a:tc>
                <a:tc>
                  <a:txBody>
                    <a:bodyPr/>
                    <a:lstStyle/>
                    <a:p>
                      <a:r>
                        <a:rPr lang="en-US" sz="1000"/>
                        <a:t>5</a:t>
                      </a:r>
                    </a:p>
                  </a:txBody>
                  <a:tcPr/>
                </a:tc>
                <a:tc>
                  <a:txBody>
                    <a:bodyPr/>
                    <a:lstStyle/>
                    <a:p>
                      <a:r>
                        <a:rPr lang="en-US" sz="1000"/>
                        <a:t>142</a:t>
                      </a:r>
                    </a:p>
                  </a:txBody>
                  <a:tcPr/>
                </a:tc>
                <a:tc>
                  <a:txBody>
                    <a:bodyPr/>
                    <a:lstStyle/>
                    <a:p>
                      <a:r>
                        <a:rPr lang="en-US" sz="1000"/>
                        <a:t>4</a:t>
                      </a:r>
                    </a:p>
                  </a:txBody>
                  <a:tcPr/>
                </a:tc>
                <a:tc>
                  <a:txBody>
                    <a:bodyPr/>
                    <a:lstStyle/>
                    <a:p>
                      <a:r>
                        <a:rPr lang="en-US" sz="1000"/>
                        <a:t>2.0124 %</a:t>
                      </a:r>
                    </a:p>
                  </a:txBody>
                  <a:tcPr/>
                </a:tc>
                <a:extLst>
                  <a:ext uri="{0D108BD9-81ED-4DB2-BD59-A6C34878D82A}">
                    <a16:rowId xmlns:a16="http://schemas.microsoft.com/office/drawing/2014/main" val="604075855"/>
                  </a:ext>
                </a:extLst>
              </a:tr>
            </a:tbl>
          </a:graphicData>
        </a:graphic>
      </p:graphicFrame>
      <p:sp>
        <p:nvSpPr>
          <p:cNvPr id="4" name="Text Placeholder 3">
            <a:extLst>
              <a:ext uri="{FF2B5EF4-FFF2-40B4-BE49-F238E27FC236}">
                <a16:creationId xmlns:a16="http://schemas.microsoft.com/office/drawing/2014/main" id="{5DEDA0FC-756A-479F-9ED9-1FCABBD0ECF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255528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13FB3-DEB0-4F1B-99D4-B4ABBECCD2C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E8F97C6-FA08-4167-BCE1-ECAB4F602212}"/>
              </a:ext>
            </a:extLst>
          </p:cNvPr>
          <p:cNvGraphicFramePr>
            <a:graphicFrameLocks noGrp="1"/>
          </p:cNvGraphicFramePr>
          <p:nvPr>
            <p:ph type="chart" sz="quarter" idx="13"/>
            <p:extLst>
              <p:ext uri="{D42A27DB-BD31-4B8C-83A1-F6EECF244321}">
                <p14:modId xmlns:p14="http://schemas.microsoft.com/office/powerpoint/2010/main" val="2379612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175F33-DF08-41E2-B8EF-6D3F9866283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61ECB88-E846-4C88-AFA4-B013A5171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530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328D5-3498-4611-90B8-06125D4A3DE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5AC722C5-DB6F-4AE1-BF91-243BC1848981}"/>
              </a:ext>
            </a:extLst>
          </p:cNvPr>
          <p:cNvGraphicFramePr>
            <a:graphicFrameLocks noGrp="1"/>
          </p:cNvGraphicFramePr>
          <p:nvPr>
            <p:ph type="chart" sz="quarter" idx="13"/>
            <p:extLst>
              <p:ext uri="{D42A27DB-BD31-4B8C-83A1-F6EECF244321}">
                <p14:modId xmlns:p14="http://schemas.microsoft.com/office/powerpoint/2010/main" val="917847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BAF740-D8BB-417F-B2CC-161E2D4C998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CF7C462-E51D-4152-9AD2-5B8A8E4DF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610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14B1-9B4F-40FE-98A7-A826ECF8381C}"/>
              </a:ext>
            </a:extLst>
          </p:cNvPr>
          <p:cNvSpPr>
            <a:spLocks noGrp="1"/>
          </p:cNvSpPr>
          <p:nvPr>
            <p:ph type="title"/>
          </p:nvPr>
        </p:nvSpPr>
        <p:spPr/>
        <p:txBody>
          <a:bodyPr/>
          <a:lstStyle/>
          <a:p>
            <a:r>
              <a:rPr lang="en-US"/>
              <a:t>LinkedIn Updates Table | FICOH - 1 of 3</a:t>
            </a:r>
          </a:p>
        </p:txBody>
      </p:sp>
      <p:graphicFrame>
        <p:nvGraphicFramePr>
          <p:cNvPr id="5" name="Table Placeholder 4">
            <a:extLst>
              <a:ext uri="{FF2B5EF4-FFF2-40B4-BE49-F238E27FC236}">
                <a16:creationId xmlns:a16="http://schemas.microsoft.com/office/drawing/2014/main" id="{1D6730FE-86A8-4E80-8932-3BDF96BD4C52}"/>
              </a:ext>
            </a:extLst>
          </p:cNvPr>
          <p:cNvGraphicFramePr>
            <a:graphicFrameLocks noGrp="1"/>
          </p:cNvGraphicFramePr>
          <p:nvPr>
            <p:ph type="tbl" sz="quarter" idx="13"/>
            <p:extLst>
              <p:ext uri="{D42A27DB-BD31-4B8C-83A1-F6EECF244321}">
                <p14:modId xmlns:p14="http://schemas.microsoft.com/office/powerpoint/2010/main" val="1021350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35211196"/>
                    </a:ext>
                  </a:extLst>
                </a:gridCol>
                <a:gridCol w="905256">
                  <a:extLst>
                    <a:ext uri="{9D8B030D-6E8A-4147-A177-3AD203B41FA5}">
                      <a16:colId xmlns:a16="http://schemas.microsoft.com/office/drawing/2014/main" val="1080168666"/>
                    </a:ext>
                  </a:extLst>
                </a:gridCol>
                <a:gridCol w="822960">
                  <a:extLst>
                    <a:ext uri="{9D8B030D-6E8A-4147-A177-3AD203B41FA5}">
                      <a16:colId xmlns:a16="http://schemas.microsoft.com/office/drawing/2014/main" val="40319822"/>
                    </a:ext>
                  </a:extLst>
                </a:gridCol>
                <a:gridCol w="987552">
                  <a:extLst>
                    <a:ext uri="{9D8B030D-6E8A-4147-A177-3AD203B41FA5}">
                      <a16:colId xmlns:a16="http://schemas.microsoft.com/office/drawing/2014/main" val="2626420445"/>
                    </a:ext>
                  </a:extLst>
                </a:gridCol>
                <a:gridCol w="987552">
                  <a:extLst>
                    <a:ext uri="{9D8B030D-6E8A-4147-A177-3AD203B41FA5}">
                      <a16:colId xmlns:a16="http://schemas.microsoft.com/office/drawing/2014/main" val="3530511999"/>
                    </a:ext>
                  </a:extLst>
                </a:gridCol>
                <a:gridCol w="987552">
                  <a:extLst>
                    <a:ext uri="{9D8B030D-6E8A-4147-A177-3AD203B41FA5}">
                      <a16:colId xmlns:a16="http://schemas.microsoft.com/office/drawing/2014/main" val="3851324030"/>
                    </a:ext>
                  </a:extLst>
                </a:gridCol>
                <a:gridCol w="987552">
                  <a:extLst>
                    <a:ext uri="{9D8B030D-6E8A-4147-A177-3AD203B41FA5}">
                      <a16:colId xmlns:a16="http://schemas.microsoft.com/office/drawing/2014/main" val="1348312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355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- 2019-09-10 19:31:18</a:t>
                      </a:r>
                      <a:r>
                        <a:rPr kumimoji="0" lang="en-US" sz="1000" b="0" i="0" u="none" strike="noStrike" kern="1200" cap="none" spc="0" normalizeH="0" baseline="0" noProof="0">
                          <a:ln>
                            <a:noFill/>
                          </a:ln>
                          <a:solidFill>
                            <a:prstClr val="black"/>
                          </a:solidFill>
                          <a:effectLst/>
                          <a:uLnTx/>
                          <a:uFillTx/>
                          <a:latin typeface="+mn-lt"/>
                          <a:ea typeface="+mn-ea"/>
                          <a:cs typeface="+mn-cs"/>
                        </a:rPr>
                        <a:t>
  #TokioMarine recently completed its 20th expedition of mangrove planting in Sabah, Malaysia. Geoff Johnson of our Corporate Underwriting department had the opportunity to join 25 other group company associates from across the globe to contribute to global environmental and biodiversity protection. 
Pictured is Geoff with fellow group company associates from Tokio Marine Holdings, Tokio Marine Malaysia, TM Claims Service, Inc., Tokio Marine America, Philadelphia Insurance Companies, &amp; TMNA Services and a member of the International Society of Mangrove Ecosystems (ISME).
#teamficoh #environment #teamwork #corporatesocialresponsibility #globalbusiness #malaysia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https://media.licdn.com/dms/image/C4E22AQGzGgYhdhxS_w/feedshare-shrink_800/0?e=1573084800&amp;v=beta&amp;t=f9J0p3dKNyVc9yDXuwQbXW6_Hofz2mdVM-EVz_KOapU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10/01/2019 00:12:17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5454395"/>
                  </a:ext>
                </a:extLst>
              </a:tr>
            </a:tbl>
          </a:graphicData>
        </a:graphic>
      </p:graphicFrame>
      <p:sp>
        <p:nvSpPr>
          <p:cNvPr id="4" name="Text Placeholder 3">
            <a:extLst>
              <a:ext uri="{FF2B5EF4-FFF2-40B4-BE49-F238E27FC236}">
                <a16:creationId xmlns:a16="http://schemas.microsoft.com/office/drawing/2014/main" id="{8504DFC0-02F7-4439-B92D-B7A500DE9BEC}"/>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765507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E27A3-B768-4A6D-8CFE-D0F17AE0A27D}"/>
              </a:ext>
            </a:extLst>
          </p:cNvPr>
          <p:cNvSpPr>
            <a:spLocks noGrp="1"/>
          </p:cNvSpPr>
          <p:nvPr>
            <p:ph type="title"/>
          </p:nvPr>
        </p:nvSpPr>
        <p:spPr/>
        <p:txBody>
          <a:bodyPr/>
          <a:lstStyle/>
          <a:p>
            <a:r>
              <a:rPr lang="en-US"/>
              <a:t>LinkedIn Updates Table | FICOH - 2 of 3</a:t>
            </a:r>
          </a:p>
        </p:txBody>
      </p:sp>
      <p:graphicFrame>
        <p:nvGraphicFramePr>
          <p:cNvPr id="5" name="Table Placeholder 4">
            <a:extLst>
              <a:ext uri="{FF2B5EF4-FFF2-40B4-BE49-F238E27FC236}">
                <a16:creationId xmlns:a16="http://schemas.microsoft.com/office/drawing/2014/main" id="{3113D6A6-D332-43F2-8D37-90038A5DDF8C}"/>
              </a:ext>
            </a:extLst>
          </p:cNvPr>
          <p:cNvGraphicFramePr>
            <a:graphicFrameLocks noGrp="1"/>
          </p:cNvGraphicFramePr>
          <p:nvPr>
            <p:ph type="tbl" sz="quarter" idx="13"/>
            <p:extLst>
              <p:ext uri="{D42A27DB-BD31-4B8C-83A1-F6EECF244321}">
                <p14:modId xmlns:p14="http://schemas.microsoft.com/office/powerpoint/2010/main" val="1708187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95407231"/>
                    </a:ext>
                  </a:extLst>
                </a:gridCol>
                <a:gridCol w="905256">
                  <a:extLst>
                    <a:ext uri="{9D8B030D-6E8A-4147-A177-3AD203B41FA5}">
                      <a16:colId xmlns:a16="http://schemas.microsoft.com/office/drawing/2014/main" val="2585399355"/>
                    </a:ext>
                  </a:extLst>
                </a:gridCol>
                <a:gridCol w="822960">
                  <a:extLst>
                    <a:ext uri="{9D8B030D-6E8A-4147-A177-3AD203B41FA5}">
                      <a16:colId xmlns:a16="http://schemas.microsoft.com/office/drawing/2014/main" val="2945958681"/>
                    </a:ext>
                  </a:extLst>
                </a:gridCol>
                <a:gridCol w="987552">
                  <a:extLst>
                    <a:ext uri="{9D8B030D-6E8A-4147-A177-3AD203B41FA5}">
                      <a16:colId xmlns:a16="http://schemas.microsoft.com/office/drawing/2014/main" val="4038538595"/>
                    </a:ext>
                  </a:extLst>
                </a:gridCol>
                <a:gridCol w="987552">
                  <a:extLst>
                    <a:ext uri="{9D8B030D-6E8A-4147-A177-3AD203B41FA5}">
                      <a16:colId xmlns:a16="http://schemas.microsoft.com/office/drawing/2014/main" val="2512617505"/>
                    </a:ext>
                  </a:extLst>
                </a:gridCol>
                <a:gridCol w="987552">
                  <a:extLst>
                    <a:ext uri="{9D8B030D-6E8A-4147-A177-3AD203B41FA5}">
                      <a16:colId xmlns:a16="http://schemas.microsoft.com/office/drawing/2014/main" val="3244775792"/>
                    </a:ext>
                  </a:extLst>
                </a:gridCol>
                <a:gridCol w="987552">
                  <a:extLst>
                    <a:ext uri="{9D8B030D-6E8A-4147-A177-3AD203B41FA5}">
                      <a16:colId xmlns:a16="http://schemas.microsoft.com/office/drawing/2014/main" val="3834426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315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- 2019-09-23 21:23:19</a:t>
                      </a:r>
                      <a:r>
                        <a:rPr kumimoji="0" lang="en-US" sz="1000" b="0" i="0" u="none" strike="noStrike" kern="1200" cap="none" spc="0" normalizeH="0" baseline="0" noProof="0">
                          <a:ln>
                            <a:noFill/>
                          </a:ln>
                          <a:solidFill>
                            <a:prstClr val="black"/>
                          </a:solidFill>
                          <a:effectLst/>
                          <a:uLnTx/>
                          <a:uFillTx/>
                          <a:latin typeface="+mn-lt"/>
                          <a:ea typeface="+mn-ea"/>
                          <a:cs typeface="+mn-cs"/>
                        </a:rPr>
                        <a:t>
  This past Saturday, our community action team had the opportunity to participate in Mālama Loko Ea's community work day on the North Shore of O'ahu. Loko Ea is an ancestral place of importance to the people of Waialua, as it once helped to sustain its community by providing aquatic food resources. Overtime, Loko Ea has taken on stress due to surrounding developments and lack of continuous cultural practices. With the help of Mālama Loko Ea Foundation, Loko Ea fishpond is on a path to restoration. Our volunteers helped to remove invasive grass from the pond, as well as non-native plants on land.
#teamficoh #malamalokoea #communityservice #restoration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https://media.licdn.com/dms/image/C4E22AQHCkBANQpBJvw/feedshare-shrink_800/0?e=1573084800&amp;v=beta&amp;t=0KavUVdJ_TAJPJcNzmASi_G-l6-en8p9TV4M5oF1zXA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10/01/2019 00:12:17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75552197"/>
                  </a:ext>
                </a:extLst>
              </a:tr>
            </a:tbl>
          </a:graphicData>
        </a:graphic>
      </p:graphicFrame>
      <p:sp>
        <p:nvSpPr>
          <p:cNvPr id="4" name="Text Placeholder 3">
            <a:extLst>
              <a:ext uri="{FF2B5EF4-FFF2-40B4-BE49-F238E27FC236}">
                <a16:creationId xmlns:a16="http://schemas.microsoft.com/office/drawing/2014/main" id="{81B68E69-D484-4DF9-8A5D-DBF8936ECC7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195900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10173-29D8-40B2-ACAF-4D57E755FA40}"/>
              </a:ext>
            </a:extLst>
          </p:cNvPr>
          <p:cNvSpPr>
            <a:spLocks noGrp="1"/>
          </p:cNvSpPr>
          <p:nvPr>
            <p:ph type="title"/>
          </p:nvPr>
        </p:nvSpPr>
        <p:spPr/>
        <p:txBody>
          <a:bodyPr/>
          <a:lstStyle/>
          <a:p>
            <a:r>
              <a:rPr lang="en-US"/>
              <a:t>LinkedIn Updates Table | FICOH - 3 of 3</a:t>
            </a:r>
          </a:p>
        </p:txBody>
      </p:sp>
      <p:graphicFrame>
        <p:nvGraphicFramePr>
          <p:cNvPr id="5" name="Table Placeholder 4">
            <a:extLst>
              <a:ext uri="{FF2B5EF4-FFF2-40B4-BE49-F238E27FC236}">
                <a16:creationId xmlns:a16="http://schemas.microsoft.com/office/drawing/2014/main" id="{A89CC515-79C7-4943-B993-E7AD53831380}"/>
              </a:ext>
            </a:extLst>
          </p:cNvPr>
          <p:cNvGraphicFramePr>
            <a:graphicFrameLocks noGrp="1"/>
          </p:cNvGraphicFramePr>
          <p:nvPr>
            <p:ph type="tbl" sz="quarter" idx="13"/>
            <p:extLst>
              <p:ext uri="{D42A27DB-BD31-4B8C-83A1-F6EECF244321}">
                <p14:modId xmlns:p14="http://schemas.microsoft.com/office/powerpoint/2010/main" val="229540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44614505"/>
                    </a:ext>
                  </a:extLst>
                </a:gridCol>
                <a:gridCol w="905256">
                  <a:extLst>
                    <a:ext uri="{9D8B030D-6E8A-4147-A177-3AD203B41FA5}">
                      <a16:colId xmlns:a16="http://schemas.microsoft.com/office/drawing/2014/main" val="800912654"/>
                    </a:ext>
                  </a:extLst>
                </a:gridCol>
                <a:gridCol w="822960">
                  <a:extLst>
                    <a:ext uri="{9D8B030D-6E8A-4147-A177-3AD203B41FA5}">
                      <a16:colId xmlns:a16="http://schemas.microsoft.com/office/drawing/2014/main" val="790731849"/>
                    </a:ext>
                  </a:extLst>
                </a:gridCol>
                <a:gridCol w="987552">
                  <a:extLst>
                    <a:ext uri="{9D8B030D-6E8A-4147-A177-3AD203B41FA5}">
                      <a16:colId xmlns:a16="http://schemas.microsoft.com/office/drawing/2014/main" val="2221782536"/>
                    </a:ext>
                  </a:extLst>
                </a:gridCol>
                <a:gridCol w="987552">
                  <a:extLst>
                    <a:ext uri="{9D8B030D-6E8A-4147-A177-3AD203B41FA5}">
                      <a16:colId xmlns:a16="http://schemas.microsoft.com/office/drawing/2014/main" val="3471327792"/>
                    </a:ext>
                  </a:extLst>
                </a:gridCol>
                <a:gridCol w="987552">
                  <a:extLst>
                    <a:ext uri="{9D8B030D-6E8A-4147-A177-3AD203B41FA5}">
                      <a16:colId xmlns:a16="http://schemas.microsoft.com/office/drawing/2014/main" val="2402310247"/>
                    </a:ext>
                  </a:extLst>
                </a:gridCol>
                <a:gridCol w="987552">
                  <a:extLst>
                    <a:ext uri="{9D8B030D-6E8A-4147-A177-3AD203B41FA5}">
                      <a16:colId xmlns:a16="http://schemas.microsoft.com/office/drawing/2014/main" val="1117645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010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- 2019-09-24 21:31:50</a:t>
                      </a:r>
                      <a:r>
                        <a:rPr kumimoji="0" lang="en-US" sz="1000" b="0" i="0" u="none" strike="noStrike" kern="1200" cap="none" spc="0" normalizeH="0" baseline="0" noProof="0">
                          <a:ln>
                            <a:noFill/>
                          </a:ln>
                          <a:solidFill>
                            <a:prstClr val="black"/>
                          </a:solidFill>
                          <a:effectLst/>
                          <a:uLnTx/>
                          <a:uFillTx/>
                          <a:latin typeface="+mn-lt"/>
                          <a:ea typeface="+mn-ea"/>
                          <a:cs typeface="+mn-cs"/>
                        </a:rPr>
                        <a:t>
  A team of Tokio Marine members presented products and services to Marsh in New York last week. Pictured is FICOH VP Darren Okihara, with teammates from Reliance Standard (Chris Nakaishi), Tokio Marine America, Philadelphia Insurance Companies, and Safety National.
#teamficoh #tokiomarine #insurancecompanies #teamwork #collaboration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https://media.licdn.com/dms/image/C5622AQGa7EmzSKWzBg/feedshare-shrink_800/0?e=1573084800&amp;v=beta&amp;t=0cfruUYitxFcJZ8ht-CfYNi3wr2XDfBCaRZ6I1RYWJs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10/01/2019 00:12:17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1073560"/>
                  </a:ext>
                </a:extLst>
              </a:tr>
            </a:tbl>
          </a:graphicData>
        </a:graphic>
      </p:graphicFrame>
      <p:sp>
        <p:nvSpPr>
          <p:cNvPr id="4" name="Text Placeholder 3">
            <a:extLst>
              <a:ext uri="{FF2B5EF4-FFF2-40B4-BE49-F238E27FC236}">
                <a16:creationId xmlns:a16="http://schemas.microsoft.com/office/drawing/2014/main" id="{EF34A587-A6E5-4A5B-BEF6-523F3D49AC0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26965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00119-7D91-42FE-B118-7F5708A7CCDD}"/>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32C8191-C559-49D6-9C2C-48E93E187C62}"/>
              </a:ext>
            </a:extLst>
          </p:cNvPr>
          <p:cNvGraphicFramePr>
            <a:graphicFrameLocks noGrp="1"/>
          </p:cNvGraphicFramePr>
          <p:nvPr>
            <p:ph type="tbl" sz="quarter" idx="13"/>
            <p:extLst>
              <p:ext uri="{D42A27DB-BD31-4B8C-83A1-F6EECF244321}">
                <p14:modId xmlns:p14="http://schemas.microsoft.com/office/powerpoint/2010/main" val="340232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2265603"/>
                    </a:ext>
                  </a:extLst>
                </a:gridCol>
                <a:gridCol w="699516">
                  <a:extLst>
                    <a:ext uri="{9D8B030D-6E8A-4147-A177-3AD203B41FA5}">
                      <a16:colId xmlns:a16="http://schemas.microsoft.com/office/drawing/2014/main" val="4050822519"/>
                    </a:ext>
                  </a:extLst>
                </a:gridCol>
                <a:gridCol w="699516">
                  <a:extLst>
                    <a:ext uri="{9D8B030D-6E8A-4147-A177-3AD203B41FA5}">
                      <a16:colId xmlns:a16="http://schemas.microsoft.com/office/drawing/2014/main" val="1403824580"/>
                    </a:ext>
                  </a:extLst>
                </a:gridCol>
                <a:gridCol w="658368">
                  <a:extLst>
                    <a:ext uri="{9D8B030D-6E8A-4147-A177-3AD203B41FA5}">
                      <a16:colId xmlns:a16="http://schemas.microsoft.com/office/drawing/2014/main" val="3495492800"/>
                    </a:ext>
                  </a:extLst>
                </a:gridCol>
                <a:gridCol w="658368">
                  <a:extLst>
                    <a:ext uri="{9D8B030D-6E8A-4147-A177-3AD203B41FA5}">
                      <a16:colId xmlns:a16="http://schemas.microsoft.com/office/drawing/2014/main" val="404753347"/>
                    </a:ext>
                  </a:extLst>
                </a:gridCol>
                <a:gridCol w="658368">
                  <a:extLst>
                    <a:ext uri="{9D8B030D-6E8A-4147-A177-3AD203B41FA5}">
                      <a16:colId xmlns:a16="http://schemas.microsoft.com/office/drawing/2014/main" val="1377378535"/>
                    </a:ext>
                  </a:extLst>
                </a:gridCol>
                <a:gridCol w="699516">
                  <a:extLst>
                    <a:ext uri="{9D8B030D-6E8A-4147-A177-3AD203B41FA5}">
                      <a16:colId xmlns:a16="http://schemas.microsoft.com/office/drawing/2014/main" val="2778518004"/>
                    </a:ext>
                  </a:extLst>
                </a:gridCol>
                <a:gridCol w="699516">
                  <a:extLst>
                    <a:ext uri="{9D8B030D-6E8A-4147-A177-3AD203B41FA5}">
                      <a16:colId xmlns:a16="http://schemas.microsoft.com/office/drawing/2014/main" val="2098448595"/>
                    </a:ext>
                  </a:extLst>
                </a:gridCol>
                <a:gridCol w="699516">
                  <a:extLst>
                    <a:ext uri="{9D8B030D-6E8A-4147-A177-3AD203B41FA5}">
                      <a16:colId xmlns:a16="http://schemas.microsoft.com/office/drawing/2014/main" val="4202361573"/>
                    </a:ext>
                  </a:extLst>
                </a:gridCol>
                <a:gridCol w="658368">
                  <a:extLst>
                    <a:ext uri="{9D8B030D-6E8A-4147-A177-3AD203B41FA5}">
                      <a16:colId xmlns:a16="http://schemas.microsoft.com/office/drawing/2014/main" val="246410424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98206710"/>
                  </a:ext>
                </a:extLst>
              </a:tr>
              <a:tr h="370840">
                <a:tc>
                  <a:txBody>
                    <a:bodyPr/>
                    <a:lstStyle/>
                    <a:p>
                      <a:r>
                        <a:rPr lang="en-US" sz="1000"/>
                        <a:t>firstinshi</a:t>
                      </a:r>
                    </a:p>
                  </a:txBody>
                  <a:tcPr/>
                </a:tc>
                <a:tc>
                  <a:txBody>
                    <a:bodyPr/>
                    <a:lstStyle/>
                    <a:p>
                      <a:r>
                        <a:rPr lang="en-US" sz="1000"/>
                        <a:t>2464</a:t>
                      </a:r>
                    </a:p>
                  </a:txBody>
                  <a:tcPr/>
                </a:tc>
                <a:tc>
                  <a:txBody>
                    <a:bodyPr/>
                    <a:lstStyle/>
                    <a:p>
                      <a:r>
                        <a:rPr lang="en-US" sz="1000"/>
                        <a:t>13</a:t>
                      </a:r>
                    </a:p>
                  </a:txBody>
                  <a:tcPr/>
                </a:tc>
                <a:tc>
                  <a:txBody>
                    <a:bodyPr/>
                    <a:lstStyle/>
                    <a:p>
                      <a:r>
                        <a:rPr lang="en-US" sz="1000"/>
                        <a:t>7</a:t>
                      </a:r>
                    </a:p>
                  </a:txBody>
                  <a:tcPr/>
                </a:tc>
                <a:tc>
                  <a:txBody>
                    <a:bodyPr/>
                    <a:lstStyle/>
                    <a:p>
                      <a:r>
                        <a:rPr lang="en-US" sz="1000"/>
                        <a:t>4</a:t>
                      </a:r>
                    </a:p>
                  </a:txBody>
                  <a:tcPr/>
                </a:tc>
                <a:tc>
                  <a:txBody>
                    <a:bodyPr/>
                    <a:lstStyle/>
                    <a:p>
                      <a:r>
                        <a:rPr lang="en-US" sz="1000"/>
                        <a:t>2</a:t>
                      </a:r>
                    </a:p>
                  </a:txBody>
                  <a:tcPr/>
                </a:tc>
                <a:tc>
                  <a:txBody>
                    <a:bodyPr/>
                    <a:lstStyle/>
                    <a:p>
                      <a:r>
                        <a:rPr lang="en-US" sz="1000"/>
                        <a:t>13</a:t>
                      </a:r>
                    </a:p>
                  </a:txBody>
                  <a:tcPr/>
                </a:tc>
                <a:tc>
                  <a:txBody>
                    <a:bodyPr/>
                    <a:lstStyle/>
                    <a:p>
                      <a:r>
                        <a:rPr lang="en-US" sz="1000"/>
                        <a:t>455</a:t>
                      </a:r>
                    </a:p>
                  </a:txBody>
                  <a:tcPr/>
                </a:tc>
                <a:tc>
                  <a:txBody>
                    <a:bodyPr/>
                    <a:lstStyle/>
                    <a:p>
                      <a:r>
                        <a:rPr lang="en-US" sz="1000"/>
                        <a:t>3</a:t>
                      </a:r>
                    </a:p>
                  </a:txBody>
                  <a:tcPr/>
                </a:tc>
                <a:tc>
                  <a:txBody>
                    <a:bodyPr/>
                    <a:lstStyle/>
                    <a:p>
                      <a:r>
                        <a:rPr lang="en-US" sz="1000"/>
                        <a:t>1.4339 %</a:t>
                      </a:r>
                    </a:p>
                  </a:txBody>
                  <a:tcPr/>
                </a:tc>
                <a:extLst>
                  <a:ext uri="{0D108BD9-81ED-4DB2-BD59-A6C34878D82A}">
                    <a16:rowId xmlns:a16="http://schemas.microsoft.com/office/drawing/2014/main" val="1007195425"/>
                  </a:ext>
                </a:extLst>
              </a:tr>
            </a:tbl>
          </a:graphicData>
        </a:graphic>
      </p:graphicFrame>
      <p:sp>
        <p:nvSpPr>
          <p:cNvPr id="4" name="Text Placeholder 3">
            <a:extLst>
              <a:ext uri="{FF2B5EF4-FFF2-40B4-BE49-F238E27FC236}">
                <a16:creationId xmlns:a16="http://schemas.microsoft.com/office/drawing/2014/main" id="{CE78B62C-F1F2-409E-B43C-C62D7912BD3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70346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1333-4780-4B55-B65F-AE9CDE8D1E1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606A2923-03AE-4F07-8170-95DEC4F2A8E9}"/>
              </a:ext>
            </a:extLst>
          </p:cNvPr>
          <p:cNvGraphicFramePr>
            <a:graphicFrameLocks noGrp="1"/>
          </p:cNvGraphicFramePr>
          <p:nvPr>
            <p:ph type="chart" sz="quarter" idx="13"/>
            <p:extLst>
              <p:ext uri="{D42A27DB-BD31-4B8C-83A1-F6EECF244321}">
                <p14:modId xmlns:p14="http://schemas.microsoft.com/office/powerpoint/2010/main" val="3211502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DA2C17-5C4A-4970-9BF8-57410F73D02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C255CE1-AA38-4F19-9BE7-84870C6BA9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575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14E75-6EB9-4C62-8E4C-41A92B755F97}"/>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6807F44-40C7-4BAF-ADB6-D2DBB2954978}"/>
              </a:ext>
            </a:extLst>
          </p:cNvPr>
          <p:cNvGraphicFramePr>
            <a:graphicFrameLocks noGrp="1"/>
          </p:cNvGraphicFramePr>
          <p:nvPr>
            <p:ph type="chart" sz="quarter" idx="13"/>
            <p:extLst>
              <p:ext uri="{D42A27DB-BD31-4B8C-83A1-F6EECF244321}">
                <p14:modId xmlns:p14="http://schemas.microsoft.com/office/powerpoint/2010/main" val="3557717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F27D20-A64E-47A3-887A-A5A3908967A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A8C80D5-C475-454A-A74B-2EE72C4771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9525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90418-E935-4129-BDB3-C7A91ACE1EA4}"/>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513663A4-656D-4F08-A8AF-F7452A38DFFA}"/>
              </a:ext>
            </a:extLst>
          </p:cNvPr>
          <p:cNvGraphicFramePr>
            <a:graphicFrameLocks noGrp="1"/>
          </p:cNvGraphicFramePr>
          <p:nvPr>
            <p:ph type="tbl" sz="quarter" idx="13"/>
            <p:extLst>
              <p:ext uri="{D42A27DB-BD31-4B8C-83A1-F6EECF244321}">
                <p14:modId xmlns:p14="http://schemas.microsoft.com/office/powerpoint/2010/main" val="380650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8302656"/>
                    </a:ext>
                  </a:extLst>
                </a:gridCol>
                <a:gridCol w="987552">
                  <a:extLst>
                    <a:ext uri="{9D8B030D-6E8A-4147-A177-3AD203B41FA5}">
                      <a16:colId xmlns:a16="http://schemas.microsoft.com/office/drawing/2014/main" val="1164094196"/>
                    </a:ext>
                  </a:extLst>
                </a:gridCol>
                <a:gridCol w="987552">
                  <a:extLst>
                    <a:ext uri="{9D8B030D-6E8A-4147-A177-3AD203B41FA5}">
                      <a16:colId xmlns:a16="http://schemas.microsoft.com/office/drawing/2014/main" val="1126360287"/>
                    </a:ext>
                  </a:extLst>
                </a:gridCol>
                <a:gridCol w="987552">
                  <a:extLst>
                    <a:ext uri="{9D8B030D-6E8A-4147-A177-3AD203B41FA5}">
                      <a16:colId xmlns:a16="http://schemas.microsoft.com/office/drawing/2014/main" val="2678475606"/>
                    </a:ext>
                  </a:extLst>
                </a:gridCol>
                <a:gridCol w="987552">
                  <a:extLst>
                    <a:ext uri="{9D8B030D-6E8A-4147-A177-3AD203B41FA5}">
                      <a16:colId xmlns:a16="http://schemas.microsoft.com/office/drawing/2014/main" val="2584784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0635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- 2019-09-18 22:18:35</a:t>
                      </a:r>
                      <a:r>
                        <a:rPr kumimoji="0" lang="en-US" sz="1000" b="0" i="0" u="none" strike="noStrike" kern="1200" cap="none" spc="0" normalizeH="0" baseline="0" noProof="0">
                          <a:ln>
                            <a:noFill/>
                          </a:ln>
                          <a:solidFill>
                            <a:prstClr val="black"/>
                          </a:solidFill>
                          <a:effectLst/>
                          <a:uLnTx/>
                          <a:uFillTx/>
                          <a:latin typeface="+mn-lt"/>
                          <a:ea typeface="+mn-ea"/>
                          <a:cs typeface="+mn-cs"/>
                        </a:rPr>
                        <a:t>
 Our CEO Jeff Shonka inspires us to stay healthy by living active lifestyles. He takes between 20,000 and 30,000 steps every day! If you drive by our office on Ward Ave. during lunch, you might just see him walking the streets! "All you need is a good pair of shoes and you're ready to go." Let's get moving on this #WellnessWednesday!
#getupandgetmoving #healthyhabits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9695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- 2019-09-16 22:18:02</a:t>
                      </a:r>
                      <a:r>
                        <a:rPr kumimoji="0" lang="en-US" sz="1000" b="0" i="0" u="none" strike="noStrike" kern="1200" cap="none" spc="0" normalizeH="0" baseline="0" noProof="0">
                          <a:ln>
                            <a:noFill/>
                          </a:ln>
                          <a:solidFill>
                            <a:prstClr val="black"/>
                          </a:solidFill>
                          <a:effectLst/>
                          <a:uLnTx/>
                          <a:uFillTx/>
                          <a:latin typeface="+mn-lt"/>
                          <a:ea typeface="+mn-ea"/>
                          <a:cs typeface="+mn-cs"/>
                        </a:rPr>
                        <a:t>
 Thirty-five associates are adjusting to new surroundings and shorter commutes since FICOH's West Oahu Office (WOO) opened its doors last week at Campbell Square in Kapolei. Kahu Kordell Kekoa blessed the new space at an event attended by our WOO associates and officer team. FICOH estimates the associates who have relocated to WOO will collectively save about 24 hours and 275 miles on the road each day! 
#teamficoh #tokiomarine #tobeagoodcompany #worklifebalance #grandopening #kapolei #satelliteoffice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8250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- 2019-09-25 22:19:03</a:t>
                      </a:r>
                      <a:r>
                        <a:rPr kumimoji="0" lang="en-US" sz="1000" b="0" i="0" u="none" strike="noStrike" kern="1200" cap="none" spc="0" normalizeH="0" baseline="0" noProof="0">
                          <a:ln>
                            <a:noFill/>
                          </a:ln>
                          <a:solidFill>
                            <a:prstClr val="black"/>
                          </a:solidFill>
                          <a:effectLst/>
                          <a:uLnTx/>
                          <a:uFillTx/>
                          <a:latin typeface="+mn-lt"/>
                          <a:ea typeface="+mn-ea"/>
                          <a:cs typeface="+mn-cs"/>
                        </a:rPr>
                        <a:t>
 On Monday, FICOH associates enjoyed homemade banana bread, sidestreetinn’s Chocolate Peanut Butter Crunch Brownies, and ice cream all to benefit the alohaunitedway. Pictured are our WOO friends enjoying their yummy treats. Look at their smiles!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32240905"/>
                  </a:ext>
                </a:extLst>
              </a:tr>
            </a:tbl>
          </a:graphicData>
        </a:graphic>
      </p:graphicFrame>
      <p:sp>
        <p:nvSpPr>
          <p:cNvPr id="4" name="Text Placeholder 3">
            <a:extLst>
              <a:ext uri="{FF2B5EF4-FFF2-40B4-BE49-F238E27FC236}">
                <a16:creationId xmlns:a16="http://schemas.microsoft.com/office/drawing/2014/main" id="{192C2780-12F9-4466-995A-CB676137938D}"/>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4121796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D15D3-1184-464A-B113-3421CB33AB94}"/>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2D5DC1C8-92E8-4DB0-B0AB-3D5CD5BCD0F1}"/>
              </a:ext>
            </a:extLst>
          </p:cNvPr>
          <p:cNvGraphicFramePr>
            <a:graphicFrameLocks noGrp="1"/>
          </p:cNvGraphicFramePr>
          <p:nvPr>
            <p:ph type="tbl" sz="quarter" idx="13"/>
            <p:extLst>
              <p:ext uri="{D42A27DB-BD31-4B8C-83A1-F6EECF244321}">
                <p14:modId xmlns:p14="http://schemas.microsoft.com/office/powerpoint/2010/main" val="694380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07540619"/>
                    </a:ext>
                  </a:extLst>
                </a:gridCol>
                <a:gridCol w="987552">
                  <a:extLst>
                    <a:ext uri="{9D8B030D-6E8A-4147-A177-3AD203B41FA5}">
                      <a16:colId xmlns:a16="http://schemas.microsoft.com/office/drawing/2014/main" val="3978251169"/>
                    </a:ext>
                  </a:extLst>
                </a:gridCol>
                <a:gridCol w="987552">
                  <a:extLst>
                    <a:ext uri="{9D8B030D-6E8A-4147-A177-3AD203B41FA5}">
                      <a16:colId xmlns:a16="http://schemas.microsoft.com/office/drawing/2014/main" val="1584495585"/>
                    </a:ext>
                  </a:extLst>
                </a:gridCol>
                <a:gridCol w="987552">
                  <a:extLst>
                    <a:ext uri="{9D8B030D-6E8A-4147-A177-3AD203B41FA5}">
                      <a16:colId xmlns:a16="http://schemas.microsoft.com/office/drawing/2014/main" val="491617093"/>
                    </a:ext>
                  </a:extLst>
                </a:gridCol>
                <a:gridCol w="987552">
                  <a:extLst>
                    <a:ext uri="{9D8B030D-6E8A-4147-A177-3AD203B41FA5}">
                      <a16:colId xmlns:a16="http://schemas.microsoft.com/office/drawing/2014/main" val="184466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775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- 2019-09-23 21:36:43</a:t>
                      </a:r>
                      <a:r>
                        <a:rPr kumimoji="0" lang="en-US" sz="1000" b="0" i="0" u="none" strike="noStrike" kern="1200" cap="none" spc="0" normalizeH="0" baseline="0" noProof="0">
                          <a:ln>
                            <a:noFill/>
                          </a:ln>
                          <a:solidFill>
                            <a:prstClr val="black"/>
                          </a:solidFill>
                          <a:effectLst/>
                          <a:uLnTx/>
                          <a:uFillTx/>
                          <a:latin typeface="+mn-lt"/>
                          <a:ea typeface="+mn-ea"/>
                          <a:cs typeface="+mn-cs"/>
                        </a:rPr>
                        <a:t>
 This past Saturday, our community action team had the opportunity to participate in lokoeafishpond’s community work day on the North Shore of O'ahu. Loko Ea is an ancestral place of importance to the people of Waialua, as it once helped to sustain its community by providing aquatic food resources. Overtime, Loko Ea has taken on stress due to surrounding developments and lack of continuous cultural practices. With the help of Mālama Loko Ea Foundation, Loko Ea is on a path to restoration. Our volunteers helped to remove invasive grass from the pond, as well as non-native plants on land. Mahalo for allowing us to spend the morning in this beautiful and sacred place!
#teamficoh #malamalokoea #waialua #fishpond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013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- 2019-09-27 22:08:51</a:t>
                      </a:r>
                      <a:r>
                        <a:rPr kumimoji="0" lang="en-US" sz="1000" b="0" i="0" u="none" strike="noStrike" kern="1200" cap="none" spc="0" normalizeH="0" baseline="0" noProof="0">
                          <a:ln>
                            <a:noFill/>
                          </a:ln>
                          <a:solidFill>
                            <a:prstClr val="black"/>
                          </a:solidFill>
                          <a:effectLst/>
                          <a:uLnTx/>
                          <a:uFillTx/>
                          <a:latin typeface="+mn-lt"/>
                          <a:ea typeface="+mn-ea"/>
                          <a:cs typeface="+mn-cs"/>
                        </a:rPr>
                        <a:t>
 FICOH VP Darren O. and team members from Reliance Standard, Safety National, &amp; phlyinsurance presented to tmamerica &amp; PHLY staff and management at the TMA office in Jersey City, NJ last week. We’re so jealous of their awesome skyline view! 
#tokiomarine #collaboration #tobeagoodcompany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2524669"/>
                  </a:ext>
                </a:extLst>
              </a:tr>
            </a:tbl>
          </a:graphicData>
        </a:graphic>
      </p:graphicFrame>
      <p:sp>
        <p:nvSpPr>
          <p:cNvPr id="4" name="Text Placeholder 3">
            <a:extLst>
              <a:ext uri="{FF2B5EF4-FFF2-40B4-BE49-F238E27FC236}">
                <a16:creationId xmlns:a16="http://schemas.microsoft.com/office/drawing/2014/main" id="{54D0D902-D602-410D-95B3-62D1D20776A9}"/>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8835335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3EA3-4B7A-471E-A9CB-CD2E8AF273B8}"/>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A892662C-FA44-4A76-A9F6-F41CCADE8302}"/>
              </a:ext>
            </a:extLst>
          </p:cNvPr>
          <p:cNvGraphicFramePr>
            <a:graphicFrameLocks noGrp="1"/>
          </p:cNvGraphicFramePr>
          <p:nvPr>
            <p:ph type="tbl" sz="quarter" idx="13"/>
            <p:extLst>
              <p:ext uri="{D42A27DB-BD31-4B8C-83A1-F6EECF244321}">
                <p14:modId xmlns:p14="http://schemas.microsoft.com/office/powerpoint/2010/main" val="16970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15733715"/>
                    </a:ext>
                  </a:extLst>
                </a:gridCol>
                <a:gridCol w="707746">
                  <a:extLst>
                    <a:ext uri="{9D8B030D-6E8A-4147-A177-3AD203B41FA5}">
                      <a16:colId xmlns:a16="http://schemas.microsoft.com/office/drawing/2014/main" val="1006764924"/>
                    </a:ext>
                  </a:extLst>
                </a:gridCol>
                <a:gridCol w="707746">
                  <a:extLst>
                    <a:ext uri="{9D8B030D-6E8A-4147-A177-3AD203B41FA5}">
                      <a16:colId xmlns:a16="http://schemas.microsoft.com/office/drawing/2014/main" val="1366085619"/>
                    </a:ext>
                  </a:extLst>
                </a:gridCol>
                <a:gridCol w="353873">
                  <a:extLst>
                    <a:ext uri="{9D8B030D-6E8A-4147-A177-3AD203B41FA5}">
                      <a16:colId xmlns:a16="http://schemas.microsoft.com/office/drawing/2014/main" val="4034827868"/>
                    </a:ext>
                  </a:extLst>
                </a:gridCol>
                <a:gridCol w="353873">
                  <a:extLst>
                    <a:ext uri="{9D8B030D-6E8A-4147-A177-3AD203B41FA5}">
                      <a16:colId xmlns:a16="http://schemas.microsoft.com/office/drawing/2014/main" val="2355685462"/>
                    </a:ext>
                  </a:extLst>
                </a:gridCol>
                <a:gridCol w="707746">
                  <a:extLst>
                    <a:ext uri="{9D8B030D-6E8A-4147-A177-3AD203B41FA5}">
                      <a16:colId xmlns:a16="http://schemas.microsoft.com/office/drawing/2014/main" val="3399329607"/>
                    </a:ext>
                  </a:extLst>
                </a:gridCol>
                <a:gridCol w="707746">
                  <a:extLst>
                    <a:ext uri="{9D8B030D-6E8A-4147-A177-3AD203B41FA5}">
                      <a16:colId xmlns:a16="http://schemas.microsoft.com/office/drawing/2014/main" val="764060248"/>
                    </a:ext>
                  </a:extLst>
                </a:gridCol>
                <a:gridCol w="707746">
                  <a:extLst>
                    <a:ext uri="{9D8B030D-6E8A-4147-A177-3AD203B41FA5}">
                      <a16:colId xmlns:a16="http://schemas.microsoft.com/office/drawing/2014/main" val="1463692025"/>
                    </a:ext>
                  </a:extLst>
                </a:gridCol>
                <a:gridCol w="707746">
                  <a:extLst>
                    <a:ext uri="{9D8B030D-6E8A-4147-A177-3AD203B41FA5}">
                      <a16:colId xmlns:a16="http://schemas.microsoft.com/office/drawing/2014/main" val="4162402681"/>
                    </a:ext>
                  </a:extLst>
                </a:gridCol>
                <a:gridCol w="707746">
                  <a:extLst>
                    <a:ext uri="{9D8B030D-6E8A-4147-A177-3AD203B41FA5}">
                      <a16:colId xmlns:a16="http://schemas.microsoft.com/office/drawing/2014/main" val="3077921581"/>
                    </a:ext>
                  </a:extLst>
                </a:gridCol>
                <a:gridCol w="707746">
                  <a:extLst>
                    <a:ext uri="{9D8B030D-6E8A-4147-A177-3AD203B41FA5}">
                      <a16:colId xmlns:a16="http://schemas.microsoft.com/office/drawing/2014/main" val="796094261"/>
                    </a:ext>
                  </a:extLst>
                </a:gridCol>
                <a:gridCol w="707746">
                  <a:extLst>
                    <a:ext uri="{9D8B030D-6E8A-4147-A177-3AD203B41FA5}">
                      <a16:colId xmlns:a16="http://schemas.microsoft.com/office/drawing/2014/main" val="55123122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94574594"/>
                  </a:ext>
                </a:extLst>
              </a:tr>
              <a:tr h="370840">
                <a:tc>
                  <a:txBody>
                    <a:bodyPr/>
                    <a:lstStyle/>
                    <a:p>
                      <a:r>
                        <a:rPr lang="en-US" sz="1000"/>
                        <a:t>firstinshi</a:t>
                      </a:r>
                    </a:p>
                  </a:txBody>
                  <a:tcPr/>
                </a:tc>
                <a:tc>
                  <a:txBody>
                    <a:bodyPr/>
                    <a:lstStyle/>
                    <a:p>
                      <a:r>
                        <a:rPr lang="en-US" sz="1000"/>
                        <a:t>34</a:t>
                      </a:r>
                    </a:p>
                  </a:txBody>
                  <a:tcPr/>
                </a:tc>
                <a:tc>
                  <a:txBody>
                    <a:bodyPr/>
                    <a:lstStyle/>
                    <a:p>
                      <a:r>
                        <a:rPr lang="en-US" sz="1000"/>
                        <a:t>0.6929</a:t>
                      </a:r>
                    </a:p>
                  </a:txBody>
                  <a:tcPr/>
                </a:tc>
                <a:tc>
                  <a:txBody>
                    <a:bodyPr/>
                    <a:lstStyle/>
                    <a:p>
                      <a:r>
                        <a:rPr lang="en-US" sz="1000"/>
                        <a:t>8.94</a:t>
                      </a:r>
                    </a:p>
                  </a:txBody>
                  <a:tcPr/>
                </a:tc>
                <a:tc>
                  <a:txBody>
                    <a:bodyPr/>
                    <a:lstStyle/>
                    <a:p>
                      <a:r>
                        <a:rPr lang="en-US" sz="1000"/>
                        <a:t>0.12</a:t>
                      </a:r>
                    </a:p>
                  </a:txBody>
                  <a:tcPr/>
                </a:tc>
                <a:tc>
                  <a:txBody>
                    <a:bodyPr/>
                    <a:lstStyle/>
                    <a:p>
                      <a:r>
                        <a:rPr lang="en-US" sz="1000"/>
                        <a:t>126.74</a:t>
                      </a:r>
                    </a:p>
                  </a:txBody>
                  <a:tcPr/>
                </a:tc>
                <a:tc>
                  <a:txBody>
                    <a:bodyPr/>
                    <a:lstStyle/>
                    <a:p>
                      <a:r>
                        <a:rPr lang="en-US" sz="1000"/>
                        <a:t>98.15</a:t>
                      </a:r>
                    </a:p>
                  </a:txBody>
                  <a:tcPr/>
                </a:tc>
                <a:tc>
                  <a:txBody>
                    <a:bodyPr/>
                    <a:lstStyle/>
                    <a:p>
                      <a:r>
                        <a:rPr lang="en-US" sz="1000"/>
                        <a:t>66.85</a:t>
                      </a:r>
                    </a:p>
                  </a:txBody>
                  <a:tcPr/>
                </a:tc>
                <a:tc>
                  <a:txBody>
                    <a:bodyPr/>
                    <a:lstStyle/>
                    <a:p>
                      <a:r>
                        <a:rPr lang="en-US" sz="1000"/>
                        <a:t>66.74</a:t>
                      </a:r>
                    </a:p>
                  </a:txBody>
                  <a:tcPr/>
                </a:tc>
                <a:tc>
                  <a:txBody>
                    <a:bodyPr/>
                    <a:lstStyle/>
                    <a:p>
                      <a:r>
                        <a:rPr lang="en-US" sz="1000"/>
                        <a:t>4309</a:t>
                      </a:r>
                    </a:p>
                  </a:txBody>
                  <a:tcPr/>
                </a:tc>
                <a:tc>
                  <a:txBody>
                    <a:bodyPr/>
                    <a:lstStyle/>
                    <a:p>
                      <a:r>
                        <a:rPr lang="en-US" sz="1000"/>
                        <a:t>304</a:t>
                      </a:r>
                    </a:p>
                  </a:txBody>
                  <a:tcPr/>
                </a:tc>
                <a:tc>
                  <a:txBody>
                    <a:bodyPr/>
                    <a:lstStyle/>
                    <a:p>
                      <a:r>
                        <a:rPr lang="en-US" sz="1000"/>
                        <a:t>2273</a:t>
                      </a:r>
                    </a:p>
                  </a:txBody>
                  <a:tcPr/>
                </a:tc>
                <a:extLst>
                  <a:ext uri="{0D108BD9-81ED-4DB2-BD59-A6C34878D82A}">
                    <a16:rowId xmlns:a16="http://schemas.microsoft.com/office/drawing/2014/main" val="3743676664"/>
                  </a:ext>
                </a:extLst>
              </a:tr>
            </a:tbl>
          </a:graphicData>
        </a:graphic>
      </p:graphicFrame>
      <p:sp>
        <p:nvSpPr>
          <p:cNvPr id="4" name="Text Placeholder 3">
            <a:extLst>
              <a:ext uri="{FF2B5EF4-FFF2-40B4-BE49-F238E27FC236}">
                <a16:creationId xmlns:a16="http://schemas.microsoft.com/office/drawing/2014/main" id="{691AFF42-7EF0-43C4-9D17-45602D32192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02107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FFC0F-0ACF-4B88-800B-5A41AA3343B4}"/>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00C577CB-C4C8-4DDD-BB0D-EF4010EE6BB0}"/>
              </a:ext>
            </a:extLst>
          </p:cNvPr>
          <p:cNvGraphicFramePr>
            <a:graphicFrameLocks noGrp="1"/>
          </p:cNvGraphicFramePr>
          <p:nvPr>
            <p:ph type="tbl" sz="quarter" idx="13"/>
            <p:extLst>
              <p:ext uri="{D42A27DB-BD31-4B8C-83A1-F6EECF244321}">
                <p14:modId xmlns:p14="http://schemas.microsoft.com/office/powerpoint/2010/main" val="354622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6520772"/>
                    </a:ext>
                  </a:extLst>
                </a:gridCol>
                <a:gridCol w="1316736">
                  <a:extLst>
                    <a:ext uri="{9D8B030D-6E8A-4147-A177-3AD203B41FA5}">
                      <a16:colId xmlns:a16="http://schemas.microsoft.com/office/drawing/2014/main" val="1675906908"/>
                    </a:ext>
                  </a:extLst>
                </a:gridCol>
                <a:gridCol w="658368">
                  <a:extLst>
                    <a:ext uri="{9D8B030D-6E8A-4147-A177-3AD203B41FA5}">
                      <a16:colId xmlns:a16="http://schemas.microsoft.com/office/drawing/2014/main" val="3870636223"/>
                    </a:ext>
                  </a:extLst>
                </a:gridCol>
                <a:gridCol w="658368">
                  <a:extLst>
                    <a:ext uri="{9D8B030D-6E8A-4147-A177-3AD203B41FA5}">
                      <a16:colId xmlns:a16="http://schemas.microsoft.com/office/drawing/2014/main" val="2062305336"/>
                    </a:ext>
                  </a:extLst>
                </a:gridCol>
                <a:gridCol w="658368">
                  <a:extLst>
                    <a:ext uri="{9D8B030D-6E8A-4147-A177-3AD203B41FA5}">
                      <a16:colId xmlns:a16="http://schemas.microsoft.com/office/drawing/2014/main" val="566432730"/>
                    </a:ext>
                  </a:extLst>
                </a:gridCol>
                <a:gridCol w="658368">
                  <a:extLst>
                    <a:ext uri="{9D8B030D-6E8A-4147-A177-3AD203B41FA5}">
                      <a16:colId xmlns:a16="http://schemas.microsoft.com/office/drawing/2014/main" val="391534305"/>
                    </a:ext>
                  </a:extLst>
                </a:gridCol>
                <a:gridCol w="658368">
                  <a:extLst>
                    <a:ext uri="{9D8B030D-6E8A-4147-A177-3AD203B41FA5}">
                      <a16:colId xmlns:a16="http://schemas.microsoft.com/office/drawing/2014/main" val="3650115225"/>
                    </a:ext>
                  </a:extLst>
                </a:gridCol>
                <a:gridCol w="658368">
                  <a:extLst>
                    <a:ext uri="{9D8B030D-6E8A-4147-A177-3AD203B41FA5}">
                      <a16:colId xmlns:a16="http://schemas.microsoft.com/office/drawing/2014/main" val="1509561891"/>
                    </a:ext>
                  </a:extLst>
                </a:gridCol>
                <a:gridCol w="658368">
                  <a:extLst>
                    <a:ext uri="{9D8B030D-6E8A-4147-A177-3AD203B41FA5}">
                      <a16:colId xmlns:a16="http://schemas.microsoft.com/office/drawing/2014/main" val="2042493180"/>
                    </a:ext>
                  </a:extLst>
                </a:gridCol>
                <a:gridCol w="658368">
                  <a:extLst>
                    <a:ext uri="{9D8B030D-6E8A-4147-A177-3AD203B41FA5}">
                      <a16:colId xmlns:a16="http://schemas.microsoft.com/office/drawing/2014/main" val="600753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8339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- 2019-09-25 21:24:36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https://scontent.xx.fbcdn.net/v/t51.12442-15/69637060_658019787938469_2289034840185268323_n.jpg?_nc_cat=106&amp;_nc_oc=AQk_qUl7uf5I1SEJ5gZweZuXAGiE3vZkQvbex73RkoK4eefS9yehn8MR40E76qswGRo&amp;_nc_ht=scontent.xx&amp;oh=b7c9f7827b6baab1d779092714b9c8e7&amp;oe=5DF02585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09/26/2019 21:00:43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3230113"/>
                  </a:ext>
                </a:extLst>
              </a:tr>
            </a:tbl>
          </a:graphicData>
        </a:graphic>
      </p:graphicFrame>
      <p:sp>
        <p:nvSpPr>
          <p:cNvPr id="4" name="Text Placeholder 3">
            <a:extLst>
              <a:ext uri="{FF2B5EF4-FFF2-40B4-BE49-F238E27FC236}">
                <a16:creationId xmlns:a16="http://schemas.microsoft.com/office/drawing/2014/main" id="{9BE2882A-A2C1-4953-B946-F0B650C797E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316108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75FEF-50FF-49F5-BBF3-4B5C2590A95D}"/>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6B4702C1-A3BB-4B48-97EC-2A2F0B903DB3}"/>
              </a:ext>
            </a:extLst>
          </p:cNvPr>
          <p:cNvGraphicFramePr>
            <a:graphicFrameLocks noGrp="1"/>
          </p:cNvGraphicFramePr>
          <p:nvPr>
            <p:ph type="tbl" sz="quarter" idx="13"/>
            <p:extLst>
              <p:ext uri="{D42A27DB-BD31-4B8C-83A1-F6EECF244321}">
                <p14:modId xmlns:p14="http://schemas.microsoft.com/office/powerpoint/2010/main" val="154691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04343251"/>
                    </a:ext>
                  </a:extLst>
                </a:gridCol>
                <a:gridCol w="1316736">
                  <a:extLst>
                    <a:ext uri="{9D8B030D-6E8A-4147-A177-3AD203B41FA5}">
                      <a16:colId xmlns:a16="http://schemas.microsoft.com/office/drawing/2014/main" val="580370009"/>
                    </a:ext>
                  </a:extLst>
                </a:gridCol>
                <a:gridCol w="658368">
                  <a:extLst>
                    <a:ext uri="{9D8B030D-6E8A-4147-A177-3AD203B41FA5}">
                      <a16:colId xmlns:a16="http://schemas.microsoft.com/office/drawing/2014/main" val="941439737"/>
                    </a:ext>
                  </a:extLst>
                </a:gridCol>
                <a:gridCol w="658368">
                  <a:extLst>
                    <a:ext uri="{9D8B030D-6E8A-4147-A177-3AD203B41FA5}">
                      <a16:colId xmlns:a16="http://schemas.microsoft.com/office/drawing/2014/main" val="2772047925"/>
                    </a:ext>
                  </a:extLst>
                </a:gridCol>
                <a:gridCol w="658368">
                  <a:extLst>
                    <a:ext uri="{9D8B030D-6E8A-4147-A177-3AD203B41FA5}">
                      <a16:colId xmlns:a16="http://schemas.microsoft.com/office/drawing/2014/main" val="1568637211"/>
                    </a:ext>
                  </a:extLst>
                </a:gridCol>
                <a:gridCol w="658368">
                  <a:extLst>
                    <a:ext uri="{9D8B030D-6E8A-4147-A177-3AD203B41FA5}">
                      <a16:colId xmlns:a16="http://schemas.microsoft.com/office/drawing/2014/main" val="4270437871"/>
                    </a:ext>
                  </a:extLst>
                </a:gridCol>
                <a:gridCol w="658368">
                  <a:extLst>
                    <a:ext uri="{9D8B030D-6E8A-4147-A177-3AD203B41FA5}">
                      <a16:colId xmlns:a16="http://schemas.microsoft.com/office/drawing/2014/main" val="1914407896"/>
                    </a:ext>
                  </a:extLst>
                </a:gridCol>
                <a:gridCol w="658368">
                  <a:extLst>
                    <a:ext uri="{9D8B030D-6E8A-4147-A177-3AD203B41FA5}">
                      <a16:colId xmlns:a16="http://schemas.microsoft.com/office/drawing/2014/main" val="2154374965"/>
                    </a:ext>
                  </a:extLst>
                </a:gridCol>
                <a:gridCol w="658368">
                  <a:extLst>
                    <a:ext uri="{9D8B030D-6E8A-4147-A177-3AD203B41FA5}">
                      <a16:colId xmlns:a16="http://schemas.microsoft.com/office/drawing/2014/main" val="1300322364"/>
                    </a:ext>
                  </a:extLst>
                </a:gridCol>
                <a:gridCol w="658368">
                  <a:extLst>
                    <a:ext uri="{9D8B030D-6E8A-4147-A177-3AD203B41FA5}">
                      <a16:colId xmlns:a16="http://schemas.microsoft.com/office/drawing/2014/main" val="2387017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3182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- 2019-09-24 22:20:14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https://scontent.xx.fbcdn.net/v/t51.12442-15/69254646_139966337262928_5270989014476591760_n.jpg?_nc_cat=101&amp;_nc_oc=AQmyOxPKIIP5l1_hrKJ78COZhWzQpn1URP-e9oU3MtgUn6yGo9uOYM-FSRgj-tYp_uw&amp;_nc_ht=scontent.xx&amp;oh=072439371b1cb589f5c5be39a475ca70&amp;oe=5DF5A90C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09/25/2019 22:01:41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14761703"/>
                  </a:ext>
                </a:extLst>
              </a:tr>
            </a:tbl>
          </a:graphicData>
        </a:graphic>
      </p:graphicFrame>
      <p:sp>
        <p:nvSpPr>
          <p:cNvPr id="4" name="Text Placeholder 3">
            <a:extLst>
              <a:ext uri="{FF2B5EF4-FFF2-40B4-BE49-F238E27FC236}">
                <a16:creationId xmlns:a16="http://schemas.microsoft.com/office/drawing/2014/main" id="{7BC3244C-8129-489B-96A2-668D834BF17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227859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7ACD9-F03E-4D72-BB3D-50713FDFF2B5}"/>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9A9F18F1-5ED7-47CF-B3BF-F43DBF474152}"/>
              </a:ext>
            </a:extLst>
          </p:cNvPr>
          <p:cNvGraphicFramePr>
            <a:graphicFrameLocks noGrp="1"/>
          </p:cNvGraphicFramePr>
          <p:nvPr>
            <p:ph type="tbl" sz="quarter" idx="13"/>
            <p:extLst>
              <p:ext uri="{D42A27DB-BD31-4B8C-83A1-F6EECF244321}">
                <p14:modId xmlns:p14="http://schemas.microsoft.com/office/powerpoint/2010/main" val="67391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45320322"/>
                    </a:ext>
                  </a:extLst>
                </a:gridCol>
                <a:gridCol w="1316736">
                  <a:extLst>
                    <a:ext uri="{9D8B030D-6E8A-4147-A177-3AD203B41FA5}">
                      <a16:colId xmlns:a16="http://schemas.microsoft.com/office/drawing/2014/main" val="2727298259"/>
                    </a:ext>
                  </a:extLst>
                </a:gridCol>
                <a:gridCol w="658368">
                  <a:extLst>
                    <a:ext uri="{9D8B030D-6E8A-4147-A177-3AD203B41FA5}">
                      <a16:colId xmlns:a16="http://schemas.microsoft.com/office/drawing/2014/main" val="1710101125"/>
                    </a:ext>
                  </a:extLst>
                </a:gridCol>
                <a:gridCol w="658368">
                  <a:extLst>
                    <a:ext uri="{9D8B030D-6E8A-4147-A177-3AD203B41FA5}">
                      <a16:colId xmlns:a16="http://schemas.microsoft.com/office/drawing/2014/main" val="2242573246"/>
                    </a:ext>
                  </a:extLst>
                </a:gridCol>
                <a:gridCol w="658368">
                  <a:extLst>
                    <a:ext uri="{9D8B030D-6E8A-4147-A177-3AD203B41FA5}">
                      <a16:colId xmlns:a16="http://schemas.microsoft.com/office/drawing/2014/main" val="1534955994"/>
                    </a:ext>
                  </a:extLst>
                </a:gridCol>
                <a:gridCol w="658368">
                  <a:extLst>
                    <a:ext uri="{9D8B030D-6E8A-4147-A177-3AD203B41FA5}">
                      <a16:colId xmlns:a16="http://schemas.microsoft.com/office/drawing/2014/main" val="3711579174"/>
                    </a:ext>
                  </a:extLst>
                </a:gridCol>
                <a:gridCol w="658368">
                  <a:extLst>
                    <a:ext uri="{9D8B030D-6E8A-4147-A177-3AD203B41FA5}">
                      <a16:colId xmlns:a16="http://schemas.microsoft.com/office/drawing/2014/main" val="3310135356"/>
                    </a:ext>
                  </a:extLst>
                </a:gridCol>
                <a:gridCol w="658368">
                  <a:extLst>
                    <a:ext uri="{9D8B030D-6E8A-4147-A177-3AD203B41FA5}">
                      <a16:colId xmlns:a16="http://schemas.microsoft.com/office/drawing/2014/main" val="2346274360"/>
                    </a:ext>
                  </a:extLst>
                </a:gridCol>
                <a:gridCol w="658368">
                  <a:extLst>
                    <a:ext uri="{9D8B030D-6E8A-4147-A177-3AD203B41FA5}">
                      <a16:colId xmlns:a16="http://schemas.microsoft.com/office/drawing/2014/main" val="1600707447"/>
                    </a:ext>
                  </a:extLst>
                </a:gridCol>
                <a:gridCol w="658368">
                  <a:extLst>
                    <a:ext uri="{9D8B030D-6E8A-4147-A177-3AD203B41FA5}">
                      <a16:colId xmlns:a16="http://schemas.microsoft.com/office/drawing/2014/main" val="353657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5503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- 2019-09-23 20:31:46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https://scontent.xx.fbcdn.net/v/t51.12442-15/70014937_149955782888497_5221111063224620962_n.jpg?_nc_cat=108&amp;_nc_oc=AQnoGVZsx1VmH9z3TonV1CJfUqJfVtAzN3ici0nSU4BPRyBbxvfxrqbypDgD2TRZoeM&amp;_nc_ht=scontent.xx&amp;oh=d1e5ac7be2a2ec37e9eecb91da6ad336&amp;oe=5DF0C587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20:31:42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80767947"/>
                  </a:ext>
                </a:extLst>
              </a:tr>
            </a:tbl>
          </a:graphicData>
        </a:graphic>
      </p:graphicFrame>
      <p:sp>
        <p:nvSpPr>
          <p:cNvPr id="4" name="Text Placeholder 3">
            <a:extLst>
              <a:ext uri="{FF2B5EF4-FFF2-40B4-BE49-F238E27FC236}">
                <a16:creationId xmlns:a16="http://schemas.microsoft.com/office/drawing/2014/main" id="{0AB7C194-6904-49B6-A6D8-6EDFF7E8F47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1240980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57D64-B0BC-44B5-8F82-33D89728A1EC}"/>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82D8E54A-C95B-4635-8929-FC94606E7718}"/>
              </a:ext>
            </a:extLst>
          </p:cNvPr>
          <p:cNvGraphicFramePr>
            <a:graphicFrameLocks noGrp="1"/>
          </p:cNvGraphicFramePr>
          <p:nvPr>
            <p:ph type="tbl" sz="quarter" idx="13"/>
            <p:extLst>
              <p:ext uri="{D42A27DB-BD31-4B8C-83A1-F6EECF244321}">
                <p14:modId xmlns:p14="http://schemas.microsoft.com/office/powerpoint/2010/main" val="3834543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25281052"/>
                    </a:ext>
                  </a:extLst>
                </a:gridCol>
                <a:gridCol w="1316736">
                  <a:extLst>
                    <a:ext uri="{9D8B030D-6E8A-4147-A177-3AD203B41FA5}">
                      <a16:colId xmlns:a16="http://schemas.microsoft.com/office/drawing/2014/main" val="543764364"/>
                    </a:ext>
                  </a:extLst>
                </a:gridCol>
                <a:gridCol w="658368">
                  <a:extLst>
                    <a:ext uri="{9D8B030D-6E8A-4147-A177-3AD203B41FA5}">
                      <a16:colId xmlns:a16="http://schemas.microsoft.com/office/drawing/2014/main" val="314527162"/>
                    </a:ext>
                  </a:extLst>
                </a:gridCol>
                <a:gridCol w="658368">
                  <a:extLst>
                    <a:ext uri="{9D8B030D-6E8A-4147-A177-3AD203B41FA5}">
                      <a16:colId xmlns:a16="http://schemas.microsoft.com/office/drawing/2014/main" val="1147439297"/>
                    </a:ext>
                  </a:extLst>
                </a:gridCol>
                <a:gridCol w="658368">
                  <a:extLst>
                    <a:ext uri="{9D8B030D-6E8A-4147-A177-3AD203B41FA5}">
                      <a16:colId xmlns:a16="http://schemas.microsoft.com/office/drawing/2014/main" val="2199068792"/>
                    </a:ext>
                  </a:extLst>
                </a:gridCol>
                <a:gridCol w="658368">
                  <a:extLst>
                    <a:ext uri="{9D8B030D-6E8A-4147-A177-3AD203B41FA5}">
                      <a16:colId xmlns:a16="http://schemas.microsoft.com/office/drawing/2014/main" val="1602570437"/>
                    </a:ext>
                  </a:extLst>
                </a:gridCol>
                <a:gridCol w="658368">
                  <a:extLst>
                    <a:ext uri="{9D8B030D-6E8A-4147-A177-3AD203B41FA5}">
                      <a16:colId xmlns:a16="http://schemas.microsoft.com/office/drawing/2014/main" val="2175760803"/>
                    </a:ext>
                  </a:extLst>
                </a:gridCol>
                <a:gridCol w="658368">
                  <a:extLst>
                    <a:ext uri="{9D8B030D-6E8A-4147-A177-3AD203B41FA5}">
                      <a16:colId xmlns:a16="http://schemas.microsoft.com/office/drawing/2014/main" val="2473577983"/>
                    </a:ext>
                  </a:extLst>
                </a:gridCol>
                <a:gridCol w="658368">
                  <a:extLst>
                    <a:ext uri="{9D8B030D-6E8A-4147-A177-3AD203B41FA5}">
                      <a16:colId xmlns:a16="http://schemas.microsoft.com/office/drawing/2014/main" val="1377292223"/>
                    </a:ext>
                  </a:extLst>
                </a:gridCol>
                <a:gridCol w="658368">
                  <a:extLst>
                    <a:ext uri="{9D8B030D-6E8A-4147-A177-3AD203B41FA5}">
                      <a16:colId xmlns:a16="http://schemas.microsoft.com/office/drawing/2014/main" val="1798894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0731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- 2019-09-23 20:30:45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https://scontent.xx.fbcdn.net/v/t51.12442-15/69239119_131009838275431_1384295144541244391_n.jpg?_nc_cat=101&amp;_nc_oc=AQkDwozf87_PtCQQBGV95NL15B1aJYjVNDcvvh2AeEUSgLDskqMqlByOFqiK-rddfNY&amp;_nc_ht=scontent.xx&amp;oh=9081e85915708c3a00526cb7c7958731&amp;oe=5E3C8992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20:15:14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59924442"/>
                  </a:ext>
                </a:extLst>
              </a:tr>
            </a:tbl>
          </a:graphicData>
        </a:graphic>
      </p:graphicFrame>
      <p:sp>
        <p:nvSpPr>
          <p:cNvPr id="4" name="Text Placeholder 3">
            <a:extLst>
              <a:ext uri="{FF2B5EF4-FFF2-40B4-BE49-F238E27FC236}">
                <a16:creationId xmlns:a16="http://schemas.microsoft.com/office/drawing/2014/main" id="{28EBE470-85D8-42C0-A076-ACBD87F4287A}"/>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214318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ED16-C207-4CBD-BE3C-06573F5C634C}"/>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110B2067-2C96-40D1-A94C-2FBB590DB288}"/>
              </a:ext>
            </a:extLst>
          </p:cNvPr>
          <p:cNvGraphicFramePr>
            <a:graphicFrameLocks noGrp="1"/>
          </p:cNvGraphicFramePr>
          <p:nvPr>
            <p:ph type="tbl" sz="quarter" idx="13"/>
            <p:extLst>
              <p:ext uri="{D42A27DB-BD31-4B8C-83A1-F6EECF244321}">
                <p14:modId xmlns:p14="http://schemas.microsoft.com/office/powerpoint/2010/main" val="2655954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02317115"/>
                    </a:ext>
                  </a:extLst>
                </a:gridCol>
                <a:gridCol w="1316736">
                  <a:extLst>
                    <a:ext uri="{9D8B030D-6E8A-4147-A177-3AD203B41FA5}">
                      <a16:colId xmlns:a16="http://schemas.microsoft.com/office/drawing/2014/main" val="588348141"/>
                    </a:ext>
                  </a:extLst>
                </a:gridCol>
                <a:gridCol w="658368">
                  <a:extLst>
                    <a:ext uri="{9D8B030D-6E8A-4147-A177-3AD203B41FA5}">
                      <a16:colId xmlns:a16="http://schemas.microsoft.com/office/drawing/2014/main" val="1349374296"/>
                    </a:ext>
                  </a:extLst>
                </a:gridCol>
                <a:gridCol w="658368">
                  <a:extLst>
                    <a:ext uri="{9D8B030D-6E8A-4147-A177-3AD203B41FA5}">
                      <a16:colId xmlns:a16="http://schemas.microsoft.com/office/drawing/2014/main" val="3220728387"/>
                    </a:ext>
                  </a:extLst>
                </a:gridCol>
                <a:gridCol w="658368">
                  <a:extLst>
                    <a:ext uri="{9D8B030D-6E8A-4147-A177-3AD203B41FA5}">
                      <a16:colId xmlns:a16="http://schemas.microsoft.com/office/drawing/2014/main" val="3282395618"/>
                    </a:ext>
                  </a:extLst>
                </a:gridCol>
                <a:gridCol w="658368">
                  <a:extLst>
                    <a:ext uri="{9D8B030D-6E8A-4147-A177-3AD203B41FA5}">
                      <a16:colId xmlns:a16="http://schemas.microsoft.com/office/drawing/2014/main" val="1735374926"/>
                    </a:ext>
                  </a:extLst>
                </a:gridCol>
                <a:gridCol w="658368">
                  <a:extLst>
                    <a:ext uri="{9D8B030D-6E8A-4147-A177-3AD203B41FA5}">
                      <a16:colId xmlns:a16="http://schemas.microsoft.com/office/drawing/2014/main" val="3120322891"/>
                    </a:ext>
                  </a:extLst>
                </a:gridCol>
                <a:gridCol w="658368">
                  <a:extLst>
                    <a:ext uri="{9D8B030D-6E8A-4147-A177-3AD203B41FA5}">
                      <a16:colId xmlns:a16="http://schemas.microsoft.com/office/drawing/2014/main" val="2378060396"/>
                    </a:ext>
                  </a:extLst>
                </a:gridCol>
                <a:gridCol w="658368">
                  <a:extLst>
                    <a:ext uri="{9D8B030D-6E8A-4147-A177-3AD203B41FA5}">
                      <a16:colId xmlns:a16="http://schemas.microsoft.com/office/drawing/2014/main" val="2161928273"/>
                    </a:ext>
                  </a:extLst>
                </a:gridCol>
                <a:gridCol w="658368">
                  <a:extLst>
                    <a:ext uri="{9D8B030D-6E8A-4147-A177-3AD203B41FA5}">
                      <a16:colId xmlns:a16="http://schemas.microsoft.com/office/drawing/2014/main" val="507635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0191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- 2019-09-23 20:29:58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https://scontent.xx.fbcdn.net/v/t51.12442-15/69880034_509492306294168_847819179815314231_n.jpg?_nc_cat=104&amp;_nc_oc=AQncWQD_PKIWrkOqjnAtDGn9iZwYia0ESR7EB8Axq-F5oD5r5QQv5D-o3_-1s5CTEzs&amp;_nc_ht=scontent.xx&amp;oh=f17174df1cf99bd1a07b2aedc5676eb1&amp;oe=5DF2B780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09/24/2019 20:15:14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3285104"/>
                  </a:ext>
                </a:extLst>
              </a:tr>
            </a:tbl>
          </a:graphicData>
        </a:graphic>
      </p:graphicFrame>
      <p:sp>
        <p:nvSpPr>
          <p:cNvPr id="4" name="Text Placeholder 3">
            <a:extLst>
              <a:ext uri="{FF2B5EF4-FFF2-40B4-BE49-F238E27FC236}">
                <a16:creationId xmlns:a16="http://schemas.microsoft.com/office/drawing/2014/main" id="{238AEE0C-063B-4730-A903-6E9892E56BA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680811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1202</Words>
  <Application>Microsoft Office PowerPoint</Application>
  <PresentationFormat>On-screen Show (4:3)</PresentationFormat>
  <Paragraphs>409</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 - 1 of 3</vt:lpstr>
      <vt:lpstr>LinkedIn Updates Table | FICOH - 2 of 3</vt:lpstr>
      <vt:lpstr>LinkedIn Updates Table | FICOH - 3 of 3</vt:lpstr>
      <vt:lpstr>Instagram Key Metrics Table | FICOH</vt:lpstr>
      <vt:lpstr>Instagram Instagram Followers Change | FICOH</vt:lpstr>
      <vt:lpstr>Instagram Average Interactions Per Instagram Post | FICOH</vt:lpstr>
      <vt:lpstr>Instagram Top Instagram Posts Table | FICOH - 1 of 2</vt:lpstr>
      <vt:lpstr>Instagram Top Instagram Posts Table | FICOH - 2 of 2</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2019-10-02T18:06:23Z</dcterms:created>
  <dcterms:modified xsi:type="dcterms:W3CDTF">2019-10-02T18:06:56Z</dcterms:modified>
</cp:coreProperties>
</file>