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4163</c:v>
                </c:pt>
              </c:numCache>
            </c:numRef>
          </c:val>
          <c:extLst>
            <c:ext xmlns:c16="http://schemas.microsoft.com/office/drawing/2014/chart" uri="{C3380CC4-5D6E-409C-BE32-E72D297353CC}">
              <c16:uniqueId val="{00000000-AB95-476B-BB32-AEE9024DCD2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1411</c:v>
                </c:pt>
              </c:numCache>
            </c:numRef>
          </c:val>
          <c:extLst>
            <c:ext xmlns:c16="http://schemas.microsoft.com/office/drawing/2014/chart" uri="{C3380CC4-5D6E-409C-BE32-E72D297353CC}">
              <c16:uniqueId val="{00000001-AB95-476B-BB32-AEE9024DCD2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20597</c:v>
                </c:pt>
              </c:numCache>
            </c:numRef>
          </c:val>
          <c:extLst>
            <c:ext xmlns:c16="http://schemas.microsoft.com/office/drawing/2014/chart" uri="{C3380CC4-5D6E-409C-BE32-E72D297353CC}">
              <c16:uniqueId val="{00000002-AB95-476B-BB32-AEE9024DCD2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3334</c:v>
                </c:pt>
              </c:numCache>
            </c:numRef>
          </c:val>
          <c:extLst>
            <c:ext xmlns:c16="http://schemas.microsoft.com/office/drawing/2014/chart" uri="{C3380CC4-5D6E-409C-BE32-E72D297353CC}">
              <c16:uniqueId val="{00000003-AB95-476B-BB32-AEE9024DCD24}"/>
            </c:ext>
          </c:extLst>
        </c:ser>
        <c:dLbls>
          <c:showLegendKey val="0"/>
          <c:showVal val="0"/>
          <c:showCatName val="0"/>
          <c:showSerName val="0"/>
          <c:showPercent val="0"/>
          <c:showBubbleSize val="0"/>
        </c:dLbls>
        <c:gapWidth val="219"/>
        <c:overlap val="-27"/>
        <c:axId val="261640304"/>
        <c:axId val="260188880"/>
      </c:barChart>
      <c:dateAx>
        <c:axId val="26164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88880"/>
        <c:crosses val="autoZero"/>
        <c:auto val="1"/>
        <c:lblOffset val="100"/>
        <c:baseTimeUnit val="days"/>
      </c:dateAx>
      <c:valAx>
        <c:axId val="26018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4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8</c:v>
                </c:pt>
              </c:numCache>
            </c:numRef>
          </c:val>
          <c:extLst>
            <c:ext xmlns:c16="http://schemas.microsoft.com/office/drawing/2014/chart" uri="{C3380CC4-5D6E-409C-BE32-E72D297353CC}">
              <c16:uniqueId val="{00000000-7B5D-4809-B37C-1B25D36B6E17}"/>
            </c:ext>
          </c:extLst>
        </c:ser>
        <c:dLbls>
          <c:showLegendKey val="0"/>
          <c:showVal val="0"/>
          <c:showCatName val="0"/>
          <c:showSerName val="0"/>
          <c:showPercent val="0"/>
          <c:showBubbleSize val="0"/>
        </c:dLbls>
        <c:gapWidth val="219"/>
        <c:overlap val="-27"/>
        <c:axId val="265578296"/>
        <c:axId val="265579608"/>
      </c:barChart>
      <c:dateAx>
        <c:axId val="26557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79608"/>
        <c:crosses val="autoZero"/>
        <c:auto val="1"/>
        <c:lblOffset val="100"/>
        <c:baseTimeUnit val="months"/>
      </c:dateAx>
      <c:valAx>
        <c:axId val="26557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7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30</c:v>
                </c:pt>
                <c:pt idx="9">
                  <c:v>0</c:v>
                </c:pt>
                <c:pt idx="10">
                  <c:v>0</c:v>
                </c:pt>
                <c:pt idx="11">
                  <c:v>0</c:v>
                </c:pt>
              </c:numCache>
            </c:numRef>
          </c:val>
          <c:extLst>
            <c:ext xmlns:c16="http://schemas.microsoft.com/office/drawing/2014/chart" uri="{C3380CC4-5D6E-409C-BE32-E72D297353CC}">
              <c16:uniqueId val="{00000000-74B6-4611-8F6F-F15B29887C5B}"/>
            </c:ext>
          </c:extLst>
        </c:ser>
        <c:dLbls>
          <c:showLegendKey val="0"/>
          <c:showVal val="0"/>
          <c:showCatName val="0"/>
          <c:showSerName val="0"/>
          <c:showPercent val="0"/>
          <c:showBubbleSize val="0"/>
        </c:dLbls>
        <c:gapWidth val="219"/>
        <c:overlap val="-27"/>
        <c:axId val="312022720"/>
        <c:axId val="312024688"/>
      </c:barChart>
      <c:dateAx>
        <c:axId val="31202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24688"/>
        <c:crosses val="autoZero"/>
        <c:auto val="1"/>
        <c:lblOffset val="100"/>
        <c:baseTimeUnit val="months"/>
      </c:dateAx>
      <c:valAx>
        <c:axId val="31202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2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344747</c:v>
                </c:pt>
              </c:numCache>
            </c:numRef>
          </c:val>
          <c:extLst>
            <c:ext xmlns:c16="http://schemas.microsoft.com/office/drawing/2014/chart" uri="{C3380CC4-5D6E-409C-BE32-E72D297353CC}">
              <c16:uniqueId val="{00000000-06A5-4763-8E74-30F6E8FBC2BE}"/>
            </c:ext>
          </c:extLst>
        </c:ser>
        <c:dLbls>
          <c:showLegendKey val="0"/>
          <c:showVal val="0"/>
          <c:showCatName val="0"/>
          <c:showSerName val="0"/>
          <c:showPercent val="0"/>
          <c:showBubbleSize val="0"/>
        </c:dLbls>
        <c:gapWidth val="219"/>
        <c:overlap val="-27"/>
        <c:axId val="312546304"/>
        <c:axId val="312547288"/>
      </c:barChart>
      <c:dateAx>
        <c:axId val="31254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47288"/>
        <c:crosses val="autoZero"/>
        <c:auto val="1"/>
        <c:lblOffset val="100"/>
        <c:baseTimeUnit val="months"/>
      </c:dateAx>
      <c:valAx>
        <c:axId val="31254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4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47</c:v>
                </c:pt>
                <c:pt idx="1">
                  <c:v>325</c:v>
                </c:pt>
                <c:pt idx="2">
                  <c:v>412</c:v>
                </c:pt>
                <c:pt idx="3">
                  <c:v>361</c:v>
                </c:pt>
                <c:pt idx="4">
                  <c:v>319</c:v>
                </c:pt>
                <c:pt idx="5">
                  <c:v>206</c:v>
                </c:pt>
                <c:pt idx="6">
                  <c:v>0</c:v>
                </c:pt>
              </c:numCache>
            </c:numRef>
          </c:val>
          <c:extLst>
            <c:ext xmlns:c16="http://schemas.microsoft.com/office/drawing/2014/chart" uri="{C3380CC4-5D6E-409C-BE32-E72D297353CC}">
              <c16:uniqueId val="{00000000-DCB7-4FC7-9EDE-D551E6555A7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405</c:v>
                </c:pt>
                <c:pt idx="2">
                  <c:v>566</c:v>
                </c:pt>
                <c:pt idx="3">
                  <c:v>629</c:v>
                </c:pt>
                <c:pt idx="4">
                  <c:v>530</c:v>
                </c:pt>
                <c:pt idx="5">
                  <c:v>251</c:v>
                </c:pt>
                <c:pt idx="6">
                  <c:v>1</c:v>
                </c:pt>
              </c:numCache>
            </c:numRef>
          </c:val>
          <c:extLst>
            <c:ext xmlns:c16="http://schemas.microsoft.com/office/drawing/2014/chart" uri="{C3380CC4-5D6E-409C-BE32-E72D297353CC}">
              <c16:uniqueId val="{00000001-DCB7-4FC7-9EDE-D551E6555A71}"/>
            </c:ext>
          </c:extLst>
        </c:ser>
        <c:dLbls>
          <c:showLegendKey val="0"/>
          <c:showVal val="0"/>
          <c:showCatName val="0"/>
          <c:showSerName val="0"/>
          <c:showPercent val="0"/>
          <c:showBubbleSize val="0"/>
        </c:dLbls>
        <c:gapWidth val="219"/>
        <c:overlap val="-27"/>
        <c:axId val="322338336"/>
        <c:axId val="322338992"/>
      </c:barChart>
      <c:catAx>
        <c:axId val="32233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8992"/>
        <c:crosses val="autoZero"/>
        <c:auto val="1"/>
        <c:lblAlgn val="ctr"/>
        <c:lblOffset val="100"/>
        <c:noMultiLvlLbl val="0"/>
      </c:catAx>
      <c:valAx>
        <c:axId val="32233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67</c:v>
                </c:pt>
              </c:numCache>
            </c:numRef>
          </c:val>
          <c:extLst>
            <c:ext xmlns:c16="http://schemas.microsoft.com/office/drawing/2014/chart" uri="{C3380CC4-5D6E-409C-BE32-E72D297353CC}">
              <c16:uniqueId val="{00000000-3FAE-4163-9544-E1D4BD7DBC83}"/>
            </c:ext>
          </c:extLst>
        </c:ser>
        <c:dLbls>
          <c:showLegendKey val="0"/>
          <c:showVal val="0"/>
          <c:showCatName val="0"/>
          <c:showSerName val="0"/>
          <c:showPercent val="0"/>
          <c:showBubbleSize val="0"/>
        </c:dLbls>
        <c:gapWidth val="219"/>
        <c:overlap val="-27"/>
        <c:axId val="318153384"/>
        <c:axId val="318153712"/>
      </c:barChart>
      <c:dateAx>
        <c:axId val="31815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3712"/>
        <c:crosses val="autoZero"/>
        <c:auto val="1"/>
        <c:lblOffset val="100"/>
        <c:baseTimeUnit val="months"/>
      </c:dateAx>
      <c:valAx>
        <c:axId val="31815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0</c:v>
                </c:pt>
                <c:pt idx="10">
                  <c:v>0</c:v>
                </c:pt>
                <c:pt idx="11">
                  <c:v>0</c:v>
                </c:pt>
              </c:numCache>
            </c:numRef>
          </c:val>
          <c:extLst>
            <c:ext xmlns:c16="http://schemas.microsoft.com/office/drawing/2014/chart" uri="{C3380CC4-5D6E-409C-BE32-E72D297353CC}">
              <c16:uniqueId val="{00000000-0A5B-4200-84AA-1147D92C227D}"/>
            </c:ext>
          </c:extLst>
        </c:ser>
        <c:dLbls>
          <c:showLegendKey val="0"/>
          <c:showVal val="0"/>
          <c:showCatName val="0"/>
          <c:showSerName val="0"/>
          <c:showPercent val="0"/>
          <c:showBubbleSize val="0"/>
        </c:dLbls>
        <c:gapWidth val="219"/>
        <c:overlap val="-27"/>
        <c:axId val="318150104"/>
        <c:axId val="318145840"/>
      </c:barChart>
      <c:dateAx>
        <c:axId val="31815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45840"/>
        <c:crosses val="autoZero"/>
        <c:auto val="1"/>
        <c:lblOffset val="100"/>
        <c:baseTimeUnit val="months"/>
      </c:dateAx>
      <c:valAx>
        <c:axId val="31814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18</c:v>
                </c:pt>
                <c:pt idx="9">
                  <c:v>0</c:v>
                </c:pt>
                <c:pt idx="10">
                  <c:v>0</c:v>
                </c:pt>
                <c:pt idx="11">
                  <c:v>0</c:v>
                </c:pt>
              </c:numCache>
            </c:numRef>
          </c:val>
          <c:extLst>
            <c:ext xmlns:c16="http://schemas.microsoft.com/office/drawing/2014/chart" uri="{C3380CC4-5D6E-409C-BE32-E72D297353CC}">
              <c16:uniqueId val="{00000000-2D89-46A5-97FC-6915AD80322F}"/>
            </c:ext>
          </c:extLst>
        </c:ser>
        <c:dLbls>
          <c:showLegendKey val="0"/>
          <c:showVal val="0"/>
          <c:showCatName val="0"/>
          <c:showSerName val="0"/>
          <c:showPercent val="0"/>
          <c:showBubbleSize val="0"/>
        </c:dLbls>
        <c:gapWidth val="219"/>
        <c:overlap val="-27"/>
        <c:axId val="318156008"/>
        <c:axId val="318154368"/>
      </c:barChart>
      <c:dateAx>
        <c:axId val="31815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4368"/>
        <c:crosses val="autoZero"/>
        <c:auto val="1"/>
        <c:lblOffset val="100"/>
        <c:baseTimeUnit val="months"/>
      </c:dateAx>
      <c:valAx>
        <c:axId val="31815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5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298</c:v>
                </c:pt>
              </c:numCache>
            </c:numRef>
          </c:val>
          <c:extLst>
            <c:ext xmlns:c16="http://schemas.microsoft.com/office/drawing/2014/chart" uri="{C3380CC4-5D6E-409C-BE32-E72D297353CC}">
              <c16:uniqueId val="{00000000-81E6-4BE5-BE61-6FF6E9D98CAB}"/>
            </c:ext>
          </c:extLst>
        </c:ser>
        <c:dLbls>
          <c:showLegendKey val="0"/>
          <c:showVal val="0"/>
          <c:showCatName val="0"/>
          <c:showSerName val="0"/>
          <c:showPercent val="0"/>
          <c:showBubbleSize val="0"/>
        </c:dLbls>
        <c:gapWidth val="219"/>
        <c:overlap val="-27"/>
        <c:axId val="377273536"/>
        <c:axId val="377280096"/>
      </c:barChart>
      <c:dateAx>
        <c:axId val="377273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80096"/>
        <c:crosses val="autoZero"/>
        <c:auto val="1"/>
        <c:lblOffset val="100"/>
        <c:baseTimeUnit val="months"/>
      </c:dateAx>
      <c:valAx>
        <c:axId val="37728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7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71</c:v>
                </c:pt>
                <c:pt idx="7">
                  <c:v>52</c:v>
                </c:pt>
                <c:pt idx="8">
                  <c:v>54</c:v>
                </c:pt>
                <c:pt idx="9">
                  <c:v>0</c:v>
                </c:pt>
                <c:pt idx="10">
                  <c:v>0</c:v>
                </c:pt>
                <c:pt idx="11">
                  <c:v>0</c:v>
                </c:pt>
              </c:numCache>
            </c:numRef>
          </c:val>
          <c:extLst>
            <c:ext xmlns:c16="http://schemas.microsoft.com/office/drawing/2014/chart" uri="{C3380CC4-5D6E-409C-BE32-E72D297353CC}">
              <c16:uniqueId val="{00000000-7172-45E9-860B-8C56814D6E47}"/>
            </c:ext>
          </c:extLst>
        </c:ser>
        <c:dLbls>
          <c:showLegendKey val="0"/>
          <c:showVal val="0"/>
          <c:showCatName val="0"/>
          <c:showSerName val="0"/>
          <c:showPercent val="0"/>
          <c:showBubbleSize val="0"/>
        </c:dLbls>
        <c:gapWidth val="219"/>
        <c:overlap val="-27"/>
        <c:axId val="377272880"/>
        <c:axId val="377276160"/>
      </c:barChart>
      <c:dateAx>
        <c:axId val="37727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76160"/>
        <c:crosses val="autoZero"/>
        <c:auto val="1"/>
        <c:lblOffset val="100"/>
        <c:baseTimeUnit val="months"/>
      </c:dateAx>
      <c:valAx>
        <c:axId val="37727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7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23</c:v>
                </c:pt>
              </c:numCache>
            </c:numRef>
          </c:val>
          <c:extLst>
            <c:ext xmlns:c16="http://schemas.microsoft.com/office/drawing/2014/chart" uri="{C3380CC4-5D6E-409C-BE32-E72D297353CC}">
              <c16:uniqueId val="{00000000-19DB-4E42-8C44-B9F9EF511E5A}"/>
            </c:ext>
          </c:extLst>
        </c:ser>
        <c:dLbls>
          <c:showLegendKey val="0"/>
          <c:showVal val="0"/>
          <c:showCatName val="0"/>
          <c:showSerName val="0"/>
          <c:showPercent val="0"/>
          <c:showBubbleSize val="0"/>
        </c:dLbls>
        <c:gapWidth val="219"/>
        <c:overlap val="-27"/>
        <c:axId val="408890880"/>
        <c:axId val="408884320"/>
      </c:barChart>
      <c:dateAx>
        <c:axId val="40889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84320"/>
        <c:crosses val="autoZero"/>
        <c:auto val="1"/>
        <c:lblOffset val="100"/>
        <c:baseTimeUnit val="months"/>
      </c:dateAx>
      <c:valAx>
        <c:axId val="40888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9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55</c:v>
                </c:pt>
                <c:pt idx="9">
                  <c:v>0</c:v>
                </c:pt>
                <c:pt idx="10">
                  <c:v>0</c:v>
                </c:pt>
                <c:pt idx="11">
                  <c:v>0</c:v>
                </c:pt>
              </c:numCache>
            </c:numRef>
          </c:val>
          <c:extLst>
            <c:ext xmlns:c16="http://schemas.microsoft.com/office/drawing/2014/chart" uri="{C3380CC4-5D6E-409C-BE32-E72D297353CC}">
              <c16:uniqueId val="{00000000-0FBE-4946-B3B5-A4F5F3236445}"/>
            </c:ext>
          </c:extLst>
        </c:ser>
        <c:dLbls>
          <c:showLegendKey val="0"/>
          <c:showVal val="0"/>
          <c:showCatName val="0"/>
          <c:showSerName val="0"/>
          <c:showPercent val="0"/>
          <c:showBubbleSize val="0"/>
        </c:dLbls>
        <c:gapWidth val="219"/>
        <c:overlap val="-27"/>
        <c:axId val="408885960"/>
        <c:axId val="408883336"/>
      </c:barChart>
      <c:dateAx>
        <c:axId val="40888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83336"/>
        <c:crosses val="autoZero"/>
        <c:auto val="1"/>
        <c:lblOffset val="100"/>
        <c:baseTimeUnit val="months"/>
      </c:dateAx>
      <c:valAx>
        <c:axId val="40888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8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962D2-46F6-4229-AEDC-D0818186A7F3}"/>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A6DCA0F-CB9E-468A-A61D-D3C0604D26D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13763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772E-527D-4AE2-9D78-6D1BD119AA7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CD0B5E1-8A96-44EE-AF9C-3C3C9E8C72F2}"/>
              </a:ext>
            </a:extLst>
          </p:cNvPr>
          <p:cNvGraphicFramePr>
            <a:graphicFrameLocks noGrp="1"/>
          </p:cNvGraphicFramePr>
          <p:nvPr>
            <p:ph type="chart" sz="quarter" idx="13"/>
            <p:extLst>
              <p:ext uri="{D42A27DB-BD31-4B8C-83A1-F6EECF244321}">
                <p14:modId xmlns:p14="http://schemas.microsoft.com/office/powerpoint/2010/main" val="1383714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900CB-53FA-42C2-87BB-DB921652726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6D893BD-C0F0-45F0-8174-858FC6460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135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102E0-D032-434D-9665-7551A5563E3E}"/>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A8A1976B-156C-40B1-890B-0D6110A0EEC7}"/>
              </a:ext>
            </a:extLst>
          </p:cNvPr>
          <p:cNvGraphicFramePr>
            <a:graphicFrameLocks noGrp="1"/>
          </p:cNvGraphicFramePr>
          <p:nvPr>
            <p:ph type="tbl" sz="quarter" idx="13"/>
            <p:extLst>
              <p:ext uri="{D42A27DB-BD31-4B8C-83A1-F6EECF244321}">
                <p14:modId xmlns:p14="http://schemas.microsoft.com/office/powerpoint/2010/main" val="382005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40703193"/>
                    </a:ext>
                  </a:extLst>
                </a:gridCol>
                <a:gridCol w="740664">
                  <a:extLst>
                    <a:ext uri="{9D8B030D-6E8A-4147-A177-3AD203B41FA5}">
                      <a16:colId xmlns:a16="http://schemas.microsoft.com/office/drawing/2014/main" val="2776855367"/>
                    </a:ext>
                  </a:extLst>
                </a:gridCol>
                <a:gridCol w="740664">
                  <a:extLst>
                    <a:ext uri="{9D8B030D-6E8A-4147-A177-3AD203B41FA5}">
                      <a16:colId xmlns:a16="http://schemas.microsoft.com/office/drawing/2014/main" val="1082214936"/>
                    </a:ext>
                  </a:extLst>
                </a:gridCol>
                <a:gridCol w="740664">
                  <a:extLst>
                    <a:ext uri="{9D8B030D-6E8A-4147-A177-3AD203B41FA5}">
                      <a16:colId xmlns:a16="http://schemas.microsoft.com/office/drawing/2014/main" val="731721730"/>
                    </a:ext>
                  </a:extLst>
                </a:gridCol>
                <a:gridCol w="740664">
                  <a:extLst>
                    <a:ext uri="{9D8B030D-6E8A-4147-A177-3AD203B41FA5}">
                      <a16:colId xmlns:a16="http://schemas.microsoft.com/office/drawing/2014/main" val="2590810273"/>
                    </a:ext>
                  </a:extLst>
                </a:gridCol>
                <a:gridCol w="740664">
                  <a:extLst>
                    <a:ext uri="{9D8B030D-6E8A-4147-A177-3AD203B41FA5}">
                      <a16:colId xmlns:a16="http://schemas.microsoft.com/office/drawing/2014/main" val="699738672"/>
                    </a:ext>
                  </a:extLst>
                </a:gridCol>
                <a:gridCol w="740664">
                  <a:extLst>
                    <a:ext uri="{9D8B030D-6E8A-4147-A177-3AD203B41FA5}">
                      <a16:colId xmlns:a16="http://schemas.microsoft.com/office/drawing/2014/main" val="1320080411"/>
                    </a:ext>
                  </a:extLst>
                </a:gridCol>
                <a:gridCol w="740664">
                  <a:extLst>
                    <a:ext uri="{9D8B030D-6E8A-4147-A177-3AD203B41FA5}">
                      <a16:colId xmlns:a16="http://schemas.microsoft.com/office/drawing/2014/main" val="305498103"/>
                    </a:ext>
                  </a:extLst>
                </a:gridCol>
                <a:gridCol w="740664">
                  <a:extLst>
                    <a:ext uri="{9D8B030D-6E8A-4147-A177-3AD203B41FA5}">
                      <a16:colId xmlns:a16="http://schemas.microsoft.com/office/drawing/2014/main" val="1880786412"/>
                    </a:ext>
                  </a:extLst>
                </a:gridCol>
                <a:gridCol w="740664">
                  <a:extLst>
                    <a:ext uri="{9D8B030D-6E8A-4147-A177-3AD203B41FA5}">
                      <a16:colId xmlns:a16="http://schemas.microsoft.com/office/drawing/2014/main" val="11251553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477862"/>
                  </a:ext>
                </a:extLst>
              </a:tr>
              <a:tr h="370840">
                <a:tc>
                  <a:txBody>
                    <a:bodyPr/>
                    <a:lstStyle/>
                    <a:p>
                      <a:r>
                        <a:rPr lang="en-US" sz="1000"/>
                        <a:t>Philadelphia Insurance Companies</a:t>
                      </a:r>
                    </a:p>
                  </a:txBody>
                  <a:tcPr/>
                </a:tc>
                <a:tc>
                  <a:txBody>
                    <a:bodyPr/>
                    <a:lstStyle/>
                    <a:p>
                      <a:r>
                        <a:rPr lang="en-US" sz="1000"/>
                        <a:t>4163</a:t>
                      </a:r>
                    </a:p>
                  </a:txBody>
                  <a:tcPr/>
                </a:tc>
                <a:tc>
                  <a:txBody>
                    <a:bodyPr/>
                    <a:lstStyle/>
                    <a:p>
                      <a:r>
                        <a:rPr lang="en-US" sz="1000"/>
                        <a:t>23</a:t>
                      </a:r>
                    </a:p>
                  </a:txBody>
                  <a:tcPr/>
                </a:tc>
                <a:tc>
                  <a:txBody>
                    <a:bodyPr/>
                    <a:lstStyle/>
                    <a:p>
                      <a:r>
                        <a:rPr lang="en-US" sz="1000"/>
                        <a:t>34</a:t>
                      </a:r>
                    </a:p>
                  </a:txBody>
                  <a:tcPr/>
                </a:tc>
                <a:tc>
                  <a:txBody>
                    <a:bodyPr/>
                    <a:lstStyle/>
                    <a:p>
                      <a:r>
                        <a:rPr lang="en-US" sz="1000"/>
                        <a:t>872</a:t>
                      </a:r>
                    </a:p>
                  </a:txBody>
                  <a:tcPr/>
                </a:tc>
                <a:tc>
                  <a:txBody>
                    <a:bodyPr/>
                    <a:lstStyle/>
                    <a:p>
                      <a:r>
                        <a:rPr lang="en-US" sz="1000"/>
                        <a:t>14</a:t>
                      </a:r>
                    </a:p>
                  </a:txBody>
                  <a:tcPr/>
                </a:tc>
                <a:tc>
                  <a:txBody>
                    <a:bodyPr/>
                    <a:lstStyle/>
                    <a:p>
                      <a:r>
                        <a:rPr lang="en-US" sz="1000"/>
                        <a:t>71</a:t>
                      </a:r>
                    </a:p>
                  </a:txBody>
                  <a:tcPr/>
                </a:tc>
                <a:tc>
                  <a:txBody>
                    <a:bodyPr/>
                    <a:lstStyle/>
                    <a:p>
                      <a:r>
                        <a:rPr lang="en-US" sz="1000"/>
                        <a:t>0</a:t>
                      </a:r>
                    </a:p>
                  </a:txBody>
                  <a:tcPr/>
                </a:tc>
                <a:tc>
                  <a:txBody>
                    <a:bodyPr/>
                    <a:lstStyle/>
                    <a:p>
                      <a:r>
                        <a:rPr lang="en-US" sz="1000"/>
                        <a:t>0.6781 %</a:t>
                      </a:r>
                    </a:p>
                  </a:txBody>
                  <a:tcPr/>
                </a:tc>
                <a:tc>
                  <a:txBody>
                    <a:bodyPr/>
                    <a:lstStyle/>
                    <a:p>
                      <a:r>
                        <a:rPr lang="en-US" sz="1000"/>
                        <a:t>0.0 %</a:t>
                      </a:r>
                    </a:p>
                  </a:txBody>
                  <a:tcPr/>
                </a:tc>
                <a:extLst>
                  <a:ext uri="{0D108BD9-81ED-4DB2-BD59-A6C34878D82A}">
                    <a16:rowId xmlns:a16="http://schemas.microsoft.com/office/drawing/2014/main" val="61647621"/>
                  </a:ext>
                </a:extLst>
              </a:tr>
            </a:tbl>
          </a:graphicData>
        </a:graphic>
      </p:graphicFrame>
      <p:sp>
        <p:nvSpPr>
          <p:cNvPr id="4" name="Text Placeholder 3">
            <a:extLst>
              <a:ext uri="{FF2B5EF4-FFF2-40B4-BE49-F238E27FC236}">
                <a16:creationId xmlns:a16="http://schemas.microsoft.com/office/drawing/2014/main" id="{711CAB1A-324F-4E59-A2D0-063E74C5768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919389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CB337-7BBC-4DD4-9376-DD384FD23B59}"/>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16DB92AA-C011-4548-A06F-679320B2BBF9}"/>
              </a:ext>
            </a:extLst>
          </p:cNvPr>
          <p:cNvGraphicFramePr>
            <a:graphicFrameLocks noGrp="1"/>
          </p:cNvGraphicFramePr>
          <p:nvPr>
            <p:ph type="chart" sz="quarter" idx="13"/>
            <p:extLst>
              <p:ext uri="{D42A27DB-BD31-4B8C-83A1-F6EECF244321}">
                <p14:modId xmlns:p14="http://schemas.microsoft.com/office/powerpoint/2010/main" val="3408527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F1619-37AD-43E8-9C23-B7025C7154F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60797A3-394A-4DF8-AF08-010AE49BE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9582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61A0-0578-4D42-84F3-8F1E0533388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DB925A5-A07A-4805-A5E2-2711CEFAD200}"/>
              </a:ext>
            </a:extLst>
          </p:cNvPr>
          <p:cNvGraphicFramePr>
            <a:graphicFrameLocks noGrp="1"/>
          </p:cNvGraphicFramePr>
          <p:nvPr>
            <p:ph type="chart" sz="quarter" idx="13"/>
            <p:extLst>
              <p:ext uri="{D42A27DB-BD31-4B8C-83A1-F6EECF244321}">
                <p14:modId xmlns:p14="http://schemas.microsoft.com/office/powerpoint/2010/main" val="1805923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CC141-CC7F-42B5-8602-6881C37B622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4AE6655-BF04-4F0F-8C26-90B727578F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346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55488-B74A-4858-871E-13091117A0D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75140B2-FD30-4CF0-80AF-F6FA1BE4B93C}"/>
              </a:ext>
            </a:extLst>
          </p:cNvPr>
          <p:cNvGraphicFramePr>
            <a:graphicFrameLocks noGrp="1"/>
          </p:cNvGraphicFramePr>
          <p:nvPr>
            <p:ph type="chart" sz="quarter" idx="13"/>
            <p:extLst>
              <p:ext uri="{D42A27DB-BD31-4B8C-83A1-F6EECF244321}">
                <p14:modId xmlns:p14="http://schemas.microsoft.com/office/powerpoint/2010/main" val="192512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634CA-3061-4291-A0E0-49A07A34EF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069CD92-15C0-402E-9E15-809BF8381B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742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56D7-B042-49CA-AC27-8E3FD9E0587D}"/>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1060B1C4-1A89-4103-A990-B8FA4F4DE982}"/>
              </a:ext>
            </a:extLst>
          </p:cNvPr>
          <p:cNvGraphicFramePr>
            <a:graphicFrameLocks noGrp="1"/>
          </p:cNvGraphicFramePr>
          <p:nvPr>
            <p:ph type="tbl" sz="quarter" idx="13"/>
            <p:extLst>
              <p:ext uri="{D42A27DB-BD31-4B8C-83A1-F6EECF244321}">
                <p14:modId xmlns:p14="http://schemas.microsoft.com/office/powerpoint/2010/main" val="115196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4445186"/>
                    </a:ext>
                  </a:extLst>
                </a:gridCol>
                <a:gridCol w="658368">
                  <a:extLst>
                    <a:ext uri="{9D8B030D-6E8A-4147-A177-3AD203B41FA5}">
                      <a16:colId xmlns:a16="http://schemas.microsoft.com/office/drawing/2014/main" val="1758557816"/>
                    </a:ext>
                  </a:extLst>
                </a:gridCol>
                <a:gridCol w="658368">
                  <a:extLst>
                    <a:ext uri="{9D8B030D-6E8A-4147-A177-3AD203B41FA5}">
                      <a16:colId xmlns:a16="http://schemas.microsoft.com/office/drawing/2014/main" val="132584071"/>
                    </a:ext>
                  </a:extLst>
                </a:gridCol>
                <a:gridCol w="658368">
                  <a:extLst>
                    <a:ext uri="{9D8B030D-6E8A-4147-A177-3AD203B41FA5}">
                      <a16:colId xmlns:a16="http://schemas.microsoft.com/office/drawing/2014/main" val="526106710"/>
                    </a:ext>
                  </a:extLst>
                </a:gridCol>
                <a:gridCol w="658368">
                  <a:extLst>
                    <a:ext uri="{9D8B030D-6E8A-4147-A177-3AD203B41FA5}">
                      <a16:colId xmlns:a16="http://schemas.microsoft.com/office/drawing/2014/main" val="2315422041"/>
                    </a:ext>
                  </a:extLst>
                </a:gridCol>
                <a:gridCol w="658368">
                  <a:extLst>
                    <a:ext uri="{9D8B030D-6E8A-4147-A177-3AD203B41FA5}">
                      <a16:colId xmlns:a16="http://schemas.microsoft.com/office/drawing/2014/main" val="902290365"/>
                    </a:ext>
                  </a:extLst>
                </a:gridCol>
                <a:gridCol w="658368">
                  <a:extLst>
                    <a:ext uri="{9D8B030D-6E8A-4147-A177-3AD203B41FA5}">
                      <a16:colId xmlns:a16="http://schemas.microsoft.com/office/drawing/2014/main" val="3204731335"/>
                    </a:ext>
                  </a:extLst>
                </a:gridCol>
                <a:gridCol w="658368">
                  <a:extLst>
                    <a:ext uri="{9D8B030D-6E8A-4147-A177-3AD203B41FA5}">
                      <a16:colId xmlns:a16="http://schemas.microsoft.com/office/drawing/2014/main" val="122433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197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16:12:00</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658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16:57:00</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848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- 2019-08-14 13:03:00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 cause! Our Harrisburg, PA office volunteered to help HomewardBound AnimalRescue, a non-profit that rescues pregnant dogs or dogs who have just delivered puppies. #TEAMPHLY cleaned pens, reorganized supplies, and socialized the little pups.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875768"/>
                  </a:ext>
                </a:extLst>
              </a:tr>
            </a:tbl>
          </a:graphicData>
        </a:graphic>
      </p:graphicFrame>
      <p:sp>
        <p:nvSpPr>
          <p:cNvPr id="4" name="Text Placeholder 3">
            <a:extLst>
              <a:ext uri="{FF2B5EF4-FFF2-40B4-BE49-F238E27FC236}">
                <a16:creationId xmlns:a16="http://schemas.microsoft.com/office/drawing/2014/main" id="{CDD6753D-935A-47CF-9FBB-39AE1A4C1F0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694465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67EA-BF6A-4A6F-AC62-9D1771C201CE}"/>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A7E8CDC-4C67-46C3-B23C-5CDFB3EAC24E}"/>
              </a:ext>
            </a:extLst>
          </p:cNvPr>
          <p:cNvGraphicFramePr>
            <a:graphicFrameLocks noGrp="1"/>
          </p:cNvGraphicFramePr>
          <p:nvPr>
            <p:ph type="tbl" sz="quarter" idx="13"/>
            <p:extLst>
              <p:ext uri="{D42A27DB-BD31-4B8C-83A1-F6EECF244321}">
                <p14:modId xmlns:p14="http://schemas.microsoft.com/office/powerpoint/2010/main" val="196566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6642928"/>
                    </a:ext>
                  </a:extLst>
                </a:gridCol>
                <a:gridCol w="658368">
                  <a:extLst>
                    <a:ext uri="{9D8B030D-6E8A-4147-A177-3AD203B41FA5}">
                      <a16:colId xmlns:a16="http://schemas.microsoft.com/office/drawing/2014/main" val="607713763"/>
                    </a:ext>
                  </a:extLst>
                </a:gridCol>
                <a:gridCol w="658368">
                  <a:extLst>
                    <a:ext uri="{9D8B030D-6E8A-4147-A177-3AD203B41FA5}">
                      <a16:colId xmlns:a16="http://schemas.microsoft.com/office/drawing/2014/main" val="1511087502"/>
                    </a:ext>
                  </a:extLst>
                </a:gridCol>
                <a:gridCol w="658368">
                  <a:extLst>
                    <a:ext uri="{9D8B030D-6E8A-4147-A177-3AD203B41FA5}">
                      <a16:colId xmlns:a16="http://schemas.microsoft.com/office/drawing/2014/main" val="1878783290"/>
                    </a:ext>
                  </a:extLst>
                </a:gridCol>
                <a:gridCol w="658368">
                  <a:extLst>
                    <a:ext uri="{9D8B030D-6E8A-4147-A177-3AD203B41FA5}">
                      <a16:colId xmlns:a16="http://schemas.microsoft.com/office/drawing/2014/main" val="849168410"/>
                    </a:ext>
                  </a:extLst>
                </a:gridCol>
                <a:gridCol w="658368">
                  <a:extLst>
                    <a:ext uri="{9D8B030D-6E8A-4147-A177-3AD203B41FA5}">
                      <a16:colId xmlns:a16="http://schemas.microsoft.com/office/drawing/2014/main" val="3715376638"/>
                    </a:ext>
                  </a:extLst>
                </a:gridCol>
                <a:gridCol w="658368">
                  <a:extLst>
                    <a:ext uri="{9D8B030D-6E8A-4147-A177-3AD203B41FA5}">
                      <a16:colId xmlns:a16="http://schemas.microsoft.com/office/drawing/2014/main" val="2554022707"/>
                    </a:ext>
                  </a:extLst>
                </a:gridCol>
                <a:gridCol w="658368">
                  <a:extLst>
                    <a:ext uri="{9D8B030D-6E8A-4147-A177-3AD203B41FA5}">
                      <a16:colId xmlns:a16="http://schemas.microsoft.com/office/drawing/2014/main" val="283685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372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- 2019-08-09 16:53:00</a:t>
                      </a:r>
                      <a:r>
                        <a:rPr kumimoji="0" lang="en-US" sz="1000" b="0" i="0" u="none" strike="noStrike" kern="1200" cap="none" spc="0" normalizeH="0" baseline="0" noProof="0">
                          <a:ln>
                            <a:noFill/>
                          </a:ln>
                          <a:solidFill>
                            <a:prstClr val="black"/>
                          </a:solidFill>
                          <a:effectLst/>
                          <a:uLnTx/>
                          <a:uFillTx/>
                          <a:latin typeface="+mn-lt"/>
                          <a:ea typeface="+mn-ea"/>
                          <a:cs typeface="+mn-cs"/>
                        </a:rPr>
                        <a:t> 
 Notebooks, pencils, binders – these are only a few of the basic essentials kids need to start the school year. With the cost of school supplies rising, #TEAMPHLY’s Altamonte Springs, FL office helped the Wounded Warrior Project stuff backpacks with supplies for children of local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402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- 2019-08-21 13:11:00</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600+ volunteers at their annual Backpack-A-Thon to help the charity stuff 35,000 backpacks with new school supplies. The backpacks will be donated to underprivileged children in the Philadelphia area for the upcoming school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147717"/>
                  </a:ext>
                </a:extLst>
              </a:tr>
            </a:tbl>
          </a:graphicData>
        </a:graphic>
      </p:graphicFrame>
      <p:sp>
        <p:nvSpPr>
          <p:cNvPr id="4" name="Text Placeholder 3">
            <a:extLst>
              <a:ext uri="{FF2B5EF4-FFF2-40B4-BE49-F238E27FC236}">
                <a16:creationId xmlns:a16="http://schemas.microsoft.com/office/drawing/2014/main" id="{8B35CEBD-ABDD-4AAB-B200-BB0ED99BF03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6678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C2249-C170-49F4-9D8B-71F4C3A2B0B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1348C9B-6B51-4B21-A477-37103F1E0DDA}"/>
              </a:ext>
            </a:extLst>
          </p:cNvPr>
          <p:cNvGraphicFramePr>
            <a:graphicFrameLocks noGrp="1"/>
          </p:cNvGraphicFramePr>
          <p:nvPr>
            <p:ph type="chart" sz="quarter" idx="13"/>
            <p:extLst>
              <p:ext uri="{D42A27DB-BD31-4B8C-83A1-F6EECF244321}">
                <p14:modId xmlns:p14="http://schemas.microsoft.com/office/powerpoint/2010/main" val="1936200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D2F014-5CEC-4F38-82C4-BFF1C86EE8F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F0A5C076-FE87-42FB-ABBF-85ECCC70D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44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D350-6BC9-4C98-A370-C120AA026A9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482BB75-5A78-4A2C-95AC-E6020A9DA852}"/>
              </a:ext>
            </a:extLst>
          </p:cNvPr>
          <p:cNvGraphicFramePr>
            <a:graphicFrameLocks noGrp="1"/>
          </p:cNvGraphicFramePr>
          <p:nvPr>
            <p:ph type="tbl" sz="quarter" idx="13"/>
            <p:extLst>
              <p:ext uri="{D42A27DB-BD31-4B8C-83A1-F6EECF244321}">
                <p14:modId xmlns:p14="http://schemas.microsoft.com/office/powerpoint/2010/main" val="157615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83882834"/>
                    </a:ext>
                  </a:extLst>
                </a:gridCol>
                <a:gridCol w="493776">
                  <a:extLst>
                    <a:ext uri="{9D8B030D-6E8A-4147-A177-3AD203B41FA5}">
                      <a16:colId xmlns:a16="http://schemas.microsoft.com/office/drawing/2014/main" val="3029762751"/>
                    </a:ext>
                  </a:extLst>
                </a:gridCol>
                <a:gridCol w="493776">
                  <a:extLst>
                    <a:ext uri="{9D8B030D-6E8A-4147-A177-3AD203B41FA5}">
                      <a16:colId xmlns:a16="http://schemas.microsoft.com/office/drawing/2014/main" val="254985014"/>
                    </a:ext>
                  </a:extLst>
                </a:gridCol>
                <a:gridCol w="493776">
                  <a:extLst>
                    <a:ext uri="{9D8B030D-6E8A-4147-A177-3AD203B41FA5}">
                      <a16:colId xmlns:a16="http://schemas.microsoft.com/office/drawing/2014/main" val="1879840"/>
                    </a:ext>
                  </a:extLst>
                </a:gridCol>
                <a:gridCol w="493776">
                  <a:extLst>
                    <a:ext uri="{9D8B030D-6E8A-4147-A177-3AD203B41FA5}">
                      <a16:colId xmlns:a16="http://schemas.microsoft.com/office/drawing/2014/main" val="808253810"/>
                    </a:ext>
                  </a:extLst>
                </a:gridCol>
                <a:gridCol w="493776">
                  <a:extLst>
                    <a:ext uri="{9D8B030D-6E8A-4147-A177-3AD203B41FA5}">
                      <a16:colId xmlns:a16="http://schemas.microsoft.com/office/drawing/2014/main" val="1432182187"/>
                    </a:ext>
                  </a:extLst>
                </a:gridCol>
                <a:gridCol w="493776">
                  <a:extLst>
                    <a:ext uri="{9D8B030D-6E8A-4147-A177-3AD203B41FA5}">
                      <a16:colId xmlns:a16="http://schemas.microsoft.com/office/drawing/2014/main" val="1056413007"/>
                    </a:ext>
                  </a:extLst>
                </a:gridCol>
                <a:gridCol w="493776">
                  <a:extLst>
                    <a:ext uri="{9D8B030D-6E8A-4147-A177-3AD203B41FA5}">
                      <a16:colId xmlns:a16="http://schemas.microsoft.com/office/drawing/2014/main" val="2652734313"/>
                    </a:ext>
                  </a:extLst>
                </a:gridCol>
                <a:gridCol w="493776">
                  <a:extLst>
                    <a:ext uri="{9D8B030D-6E8A-4147-A177-3AD203B41FA5}">
                      <a16:colId xmlns:a16="http://schemas.microsoft.com/office/drawing/2014/main" val="3670195810"/>
                    </a:ext>
                  </a:extLst>
                </a:gridCol>
                <a:gridCol w="493776">
                  <a:extLst>
                    <a:ext uri="{9D8B030D-6E8A-4147-A177-3AD203B41FA5}">
                      <a16:colId xmlns:a16="http://schemas.microsoft.com/office/drawing/2014/main" val="2318984835"/>
                    </a:ext>
                  </a:extLst>
                </a:gridCol>
                <a:gridCol w="493776">
                  <a:extLst>
                    <a:ext uri="{9D8B030D-6E8A-4147-A177-3AD203B41FA5}">
                      <a16:colId xmlns:a16="http://schemas.microsoft.com/office/drawing/2014/main" val="736586439"/>
                    </a:ext>
                  </a:extLst>
                </a:gridCol>
                <a:gridCol w="493776">
                  <a:extLst>
                    <a:ext uri="{9D8B030D-6E8A-4147-A177-3AD203B41FA5}">
                      <a16:colId xmlns:a16="http://schemas.microsoft.com/office/drawing/2014/main" val="3654454064"/>
                    </a:ext>
                  </a:extLst>
                </a:gridCol>
                <a:gridCol w="493776">
                  <a:extLst>
                    <a:ext uri="{9D8B030D-6E8A-4147-A177-3AD203B41FA5}">
                      <a16:colId xmlns:a16="http://schemas.microsoft.com/office/drawing/2014/main" val="2554399716"/>
                    </a:ext>
                  </a:extLst>
                </a:gridCol>
                <a:gridCol w="493776">
                  <a:extLst>
                    <a:ext uri="{9D8B030D-6E8A-4147-A177-3AD203B41FA5}">
                      <a16:colId xmlns:a16="http://schemas.microsoft.com/office/drawing/2014/main" val="32264140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2766602"/>
                  </a:ext>
                </a:extLst>
              </a:tr>
              <a:tr h="370840">
                <a:tc>
                  <a:txBody>
                    <a:bodyPr/>
                    <a:lstStyle/>
                    <a:p>
                      <a:r>
                        <a:rPr lang="en-US" sz="1000"/>
                        <a:t>PHLY Insurance Co.</a:t>
                      </a:r>
                    </a:p>
                  </a:txBody>
                  <a:tcPr/>
                </a:tc>
                <a:tc>
                  <a:txBody>
                    <a:bodyPr/>
                    <a:lstStyle/>
                    <a:p>
                      <a:r>
                        <a:rPr lang="en-US" sz="1000"/>
                        <a:t>3334</a:t>
                      </a:r>
                    </a:p>
                  </a:txBody>
                  <a:tcPr/>
                </a:tc>
                <a:tc>
                  <a:txBody>
                    <a:bodyPr/>
                    <a:lstStyle/>
                    <a:p>
                      <a:r>
                        <a:rPr lang="en-US" sz="1000"/>
                        <a:t>27</a:t>
                      </a:r>
                    </a:p>
                  </a:txBody>
                  <a:tcPr/>
                </a:tc>
                <a:tc>
                  <a:txBody>
                    <a:bodyPr/>
                    <a:lstStyle/>
                    <a:p>
                      <a:r>
                        <a:rPr lang="en-US" sz="1000"/>
                        <a:t>43</a:t>
                      </a:r>
                    </a:p>
                  </a:txBody>
                  <a:tcPr/>
                </a:tc>
                <a:tc>
                  <a:txBody>
                    <a:bodyPr/>
                    <a:lstStyle/>
                    <a:p>
                      <a:r>
                        <a:rPr lang="en-US" sz="1000"/>
                        <a:t>39</a:t>
                      </a:r>
                    </a:p>
                  </a:txBody>
                  <a:tcPr/>
                </a:tc>
                <a:tc>
                  <a:txBody>
                    <a:bodyPr/>
                    <a:lstStyle/>
                    <a:p>
                      <a:r>
                        <a:rPr lang="en-US" sz="1000"/>
                        <a:t>3</a:t>
                      </a:r>
                    </a:p>
                  </a:txBody>
                  <a:tcPr/>
                </a:tc>
                <a:tc>
                  <a:txBody>
                    <a:bodyPr/>
                    <a:lstStyle/>
                    <a:p>
                      <a:r>
                        <a:rPr lang="en-US" sz="1000"/>
                        <a:t>1</a:t>
                      </a:r>
                    </a:p>
                  </a:txBody>
                  <a:tcPr/>
                </a:tc>
                <a:tc>
                  <a:txBody>
                    <a:bodyPr/>
                    <a:lstStyle/>
                    <a:p>
                      <a:r>
                        <a:rPr lang="en-US" sz="1000"/>
                        <a:t>38</a:t>
                      </a:r>
                    </a:p>
                  </a:txBody>
                  <a:tcPr/>
                </a:tc>
                <a:tc>
                  <a:txBody>
                    <a:bodyPr/>
                    <a:lstStyle/>
                    <a:p>
                      <a:r>
                        <a:rPr lang="en-US" sz="1000"/>
                        <a:t>38</a:t>
                      </a:r>
                    </a:p>
                  </a:txBody>
                  <a:tcPr/>
                </a:tc>
                <a:tc>
                  <a:txBody>
                    <a:bodyPr/>
                    <a:lstStyle/>
                    <a:p>
                      <a:r>
                        <a:rPr lang="en-US" sz="1000"/>
                        <a:t>180</a:t>
                      </a:r>
                    </a:p>
                  </a:txBody>
                  <a:tcPr/>
                </a:tc>
                <a:tc>
                  <a:txBody>
                    <a:bodyPr/>
                    <a:lstStyle/>
                    <a:p>
                      <a:r>
                        <a:rPr lang="en-US" sz="1000"/>
                        <a:t>3</a:t>
                      </a:r>
                    </a:p>
                  </a:txBody>
                  <a:tcPr/>
                </a:tc>
                <a:tc>
                  <a:txBody>
                    <a:bodyPr/>
                    <a:lstStyle/>
                    <a:p>
                      <a:r>
                        <a:rPr lang="en-US" sz="1000"/>
                        <a:t>15</a:t>
                      </a:r>
                    </a:p>
                  </a:txBody>
                  <a:tcPr/>
                </a:tc>
                <a:tc>
                  <a:txBody>
                    <a:bodyPr/>
                    <a:lstStyle/>
                    <a:p>
                      <a:r>
                        <a:rPr lang="en-US" sz="1000"/>
                        <a:t>0.1707 %</a:t>
                      </a:r>
                    </a:p>
                  </a:txBody>
                  <a:tcPr/>
                </a:tc>
                <a:tc>
                  <a:txBody>
                    <a:bodyPr/>
                    <a:lstStyle/>
                    <a:p>
                      <a:r>
                        <a:rPr lang="en-US" sz="1000"/>
                        <a:t>0.0 %</a:t>
                      </a:r>
                    </a:p>
                  </a:txBody>
                  <a:tcPr/>
                </a:tc>
                <a:extLst>
                  <a:ext uri="{0D108BD9-81ED-4DB2-BD59-A6C34878D82A}">
                    <a16:rowId xmlns:a16="http://schemas.microsoft.com/office/drawing/2014/main" val="3462759910"/>
                  </a:ext>
                </a:extLst>
              </a:tr>
            </a:tbl>
          </a:graphicData>
        </a:graphic>
      </p:graphicFrame>
      <p:sp>
        <p:nvSpPr>
          <p:cNvPr id="4" name="Text Placeholder 3">
            <a:extLst>
              <a:ext uri="{FF2B5EF4-FFF2-40B4-BE49-F238E27FC236}">
                <a16:creationId xmlns:a16="http://schemas.microsoft.com/office/drawing/2014/main" id="{FC7E1483-5DFF-4F10-BE6F-24F2E734074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87427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28AF-D0CD-496F-B89A-7946F7E84F1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4F08278-B3C2-45A9-881C-5D1014F3FE3C}"/>
              </a:ext>
            </a:extLst>
          </p:cNvPr>
          <p:cNvGraphicFramePr>
            <a:graphicFrameLocks noGrp="1"/>
          </p:cNvGraphicFramePr>
          <p:nvPr>
            <p:ph type="chart" sz="quarter" idx="13"/>
            <p:extLst>
              <p:ext uri="{D42A27DB-BD31-4B8C-83A1-F6EECF244321}">
                <p14:modId xmlns:p14="http://schemas.microsoft.com/office/powerpoint/2010/main" val="401900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A58C29-794F-439F-8EF5-E1E91AF004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38AE90E-12C8-4234-951E-78155363CB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41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47F55-2E5F-4D14-8516-7B33D2DD25E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6E1F14D-3E58-47BE-8F9C-D287194C247F}"/>
              </a:ext>
            </a:extLst>
          </p:cNvPr>
          <p:cNvGraphicFramePr>
            <a:graphicFrameLocks noGrp="1"/>
          </p:cNvGraphicFramePr>
          <p:nvPr>
            <p:ph type="chart" sz="quarter" idx="13"/>
            <p:extLst>
              <p:ext uri="{D42A27DB-BD31-4B8C-83A1-F6EECF244321}">
                <p14:modId xmlns:p14="http://schemas.microsoft.com/office/powerpoint/2010/main" val="3320941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41826-5BAB-4237-BDD9-47379324E96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3271458-D3A9-4138-BC47-612BF9E40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4734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31ED-1963-47E9-82D9-4FB297C1301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DEBA9E0A-CAF9-4117-8E26-08B266F39508}"/>
              </a:ext>
            </a:extLst>
          </p:cNvPr>
          <p:cNvGraphicFramePr>
            <a:graphicFrameLocks noGrp="1"/>
          </p:cNvGraphicFramePr>
          <p:nvPr>
            <p:ph type="chart" sz="quarter" idx="13"/>
            <p:extLst>
              <p:ext uri="{D42A27DB-BD31-4B8C-83A1-F6EECF244321}">
                <p14:modId xmlns:p14="http://schemas.microsoft.com/office/powerpoint/2010/main" val="976693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9E78CF-208A-4818-B322-3852324E45C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09D4DD4-2121-49F4-8F8A-EE228B509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6576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8899D-F807-473F-9581-AEAB8E99DC4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11935EE-D228-4DB5-B793-B587ED51B83F}"/>
              </a:ext>
            </a:extLst>
          </p:cNvPr>
          <p:cNvGraphicFramePr>
            <a:graphicFrameLocks noGrp="1"/>
          </p:cNvGraphicFramePr>
          <p:nvPr>
            <p:ph type="tbl" sz="quarter" idx="13"/>
            <p:extLst>
              <p:ext uri="{D42A27DB-BD31-4B8C-83A1-F6EECF244321}">
                <p14:modId xmlns:p14="http://schemas.microsoft.com/office/powerpoint/2010/main" val="388059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7957458"/>
                    </a:ext>
                  </a:extLst>
                </a:gridCol>
                <a:gridCol w="2468880">
                  <a:extLst>
                    <a:ext uri="{9D8B030D-6E8A-4147-A177-3AD203B41FA5}">
                      <a16:colId xmlns:a16="http://schemas.microsoft.com/office/drawing/2014/main" val="2011520875"/>
                    </a:ext>
                  </a:extLst>
                </a:gridCol>
                <a:gridCol w="2468880">
                  <a:extLst>
                    <a:ext uri="{9D8B030D-6E8A-4147-A177-3AD203B41FA5}">
                      <a16:colId xmlns:a16="http://schemas.microsoft.com/office/drawing/2014/main" val="340615926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506166692"/>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4003034954"/>
                  </a:ext>
                </a:extLst>
              </a:tr>
              <a:tr h="370840">
                <a:tc>
                  <a:txBody>
                    <a:bodyPr/>
                    <a:lstStyle/>
                    <a:p>
                      <a:r>
                        <a:rPr lang="en-US" sz="1000" b="1"/>
                        <a:t>@Regore2</a:t>
                      </a:r>
                    </a:p>
                  </a:txBody>
                  <a:tcPr/>
                </a:tc>
                <a:tc>
                  <a:txBody>
                    <a:bodyPr/>
                    <a:lstStyle/>
                    <a:p>
                      <a:r>
                        <a:rPr lang="en-US" sz="1000"/>
                        <a:t>PHLY Insurance Co. (42)</a:t>
                      </a:r>
                    </a:p>
                  </a:txBody>
                  <a:tcPr/>
                </a:tc>
                <a:tc>
                  <a:txBody>
                    <a:bodyPr/>
                    <a:lstStyle/>
                    <a:p>
                      <a:r>
                        <a:rPr lang="en-US" sz="1000"/>
                        <a:t>42</a:t>
                      </a:r>
                    </a:p>
                  </a:txBody>
                  <a:tcPr/>
                </a:tc>
                <a:extLst>
                  <a:ext uri="{0D108BD9-81ED-4DB2-BD59-A6C34878D82A}">
                    <a16:rowId xmlns:a16="http://schemas.microsoft.com/office/drawing/2014/main" val="1159698295"/>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2863195291"/>
                  </a:ext>
                </a:extLst>
              </a:tr>
              <a:tr h="370840">
                <a:tc>
                  <a:txBody>
                    <a:bodyPr/>
                    <a:lstStyle/>
                    <a:p>
                      <a:r>
                        <a:rPr lang="en-US" sz="1000" b="1"/>
                        <a:t>@EaglesCommunity</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254402882"/>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536134748"/>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713487646"/>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710820725"/>
                  </a:ext>
                </a:extLst>
              </a:tr>
              <a:tr h="370840">
                <a:tc>
                  <a:txBody>
                    <a:bodyPr/>
                    <a:lstStyle/>
                    <a:p>
                      <a:r>
                        <a:rPr lang="en-US" sz="1000" b="1"/>
                        <a:t>@TMNA_Services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814921360"/>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943127467"/>
                  </a:ext>
                </a:extLst>
              </a:tr>
              <a:tr h="370840">
                <a:tc>
                  <a:txBody>
                    <a:bodyPr/>
                    <a:lstStyle/>
                    <a:p>
                      <a:r>
                        <a:rPr lang="en-US" sz="1000" b="1"/>
                        <a:t>@C2CPhiladelphia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417016173"/>
                  </a:ext>
                </a:extLst>
              </a:tr>
            </a:tbl>
          </a:graphicData>
        </a:graphic>
      </p:graphicFrame>
      <p:sp>
        <p:nvSpPr>
          <p:cNvPr id="4" name="Text Placeholder 3">
            <a:extLst>
              <a:ext uri="{FF2B5EF4-FFF2-40B4-BE49-F238E27FC236}">
                <a16:creationId xmlns:a16="http://schemas.microsoft.com/office/drawing/2014/main" id="{6889370F-5F20-4981-BD2A-026F08DC0AB5}"/>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21331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F23A2-3945-4462-9D29-2451E235AE88}"/>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4D3C7993-444F-4ACE-8749-5D200B759D34}"/>
              </a:ext>
            </a:extLst>
          </p:cNvPr>
          <p:cNvGraphicFramePr>
            <a:graphicFrameLocks noGrp="1"/>
          </p:cNvGraphicFramePr>
          <p:nvPr>
            <p:ph type="tbl" sz="quarter" idx="13"/>
            <p:extLst>
              <p:ext uri="{D42A27DB-BD31-4B8C-83A1-F6EECF244321}">
                <p14:modId xmlns:p14="http://schemas.microsoft.com/office/powerpoint/2010/main" val="327585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124635329"/>
                    </a:ext>
                  </a:extLst>
                </a:gridCol>
                <a:gridCol w="411480">
                  <a:extLst>
                    <a:ext uri="{9D8B030D-6E8A-4147-A177-3AD203B41FA5}">
                      <a16:colId xmlns:a16="http://schemas.microsoft.com/office/drawing/2014/main" val="2229355917"/>
                    </a:ext>
                  </a:extLst>
                </a:gridCol>
                <a:gridCol w="822960">
                  <a:extLst>
                    <a:ext uri="{9D8B030D-6E8A-4147-A177-3AD203B41FA5}">
                      <a16:colId xmlns:a16="http://schemas.microsoft.com/office/drawing/2014/main" val="1932719110"/>
                    </a:ext>
                  </a:extLst>
                </a:gridCol>
                <a:gridCol w="822960">
                  <a:extLst>
                    <a:ext uri="{9D8B030D-6E8A-4147-A177-3AD203B41FA5}">
                      <a16:colId xmlns:a16="http://schemas.microsoft.com/office/drawing/2014/main" val="3943674335"/>
                    </a:ext>
                  </a:extLst>
                </a:gridCol>
                <a:gridCol w="822960">
                  <a:extLst>
                    <a:ext uri="{9D8B030D-6E8A-4147-A177-3AD203B41FA5}">
                      <a16:colId xmlns:a16="http://schemas.microsoft.com/office/drawing/2014/main" val="1890892160"/>
                    </a:ext>
                  </a:extLst>
                </a:gridCol>
                <a:gridCol w="822960">
                  <a:extLst>
                    <a:ext uri="{9D8B030D-6E8A-4147-A177-3AD203B41FA5}">
                      <a16:colId xmlns:a16="http://schemas.microsoft.com/office/drawing/2014/main" val="2508993561"/>
                    </a:ext>
                  </a:extLst>
                </a:gridCol>
                <a:gridCol w="822960">
                  <a:extLst>
                    <a:ext uri="{9D8B030D-6E8A-4147-A177-3AD203B41FA5}">
                      <a16:colId xmlns:a16="http://schemas.microsoft.com/office/drawing/2014/main" val="3842062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3897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- 2019-08-14 13:40:10</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cuddling with puppies? Cuddling with puppies for a #goodcause! Our Harrisburg, PA office helped Homeward Bound #AnimalRescue, a non-profit that rescues pregnant #dogs or dogs who have just delivered puppies. #TEAMPHLY cleaned pens &amp;amp; socialized the little pups. https://t.co/BXqF5eKC98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09/14/2019 18:13:30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2.0500 %</a:t>
                      </a:r>
                    </a:p>
                  </a:txBody>
                  <a:tcPr/>
                </a:tc>
                <a:extLst>
                  <a:ext uri="{0D108BD9-81ED-4DB2-BD59-A6C34878D82A}">
                    <a16:rowId xmlns:a16="http://schemas.microsoft.com/office/drawing/2014/main" val="201392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- 2019-08-01 14:40:07</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participated in a leadership panel for the Tokio Marine #NextGeneration program. #PHLY’s executive team joined sister companies @TMNA_Services &amp;amp; @RelianceStdLife for a discussion on developing employees’ #leadership skills. https://t.co/YKsNzEW7d1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08/09/2019 18:16:23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0.3629 %</a:t>
                      </a:r>
                    </a:p>
                  </a:txBody>
                  <a:tcPr/>
                </a:tc>
                <a:extLst>
                  <a:ext uri="{0D108BD9-81ED-4DB2-BD59-A6C34878D82A}">
                    <a16:rowId xmlns:a16="http://schemas.microsoft.com/office/drawing/2014/main" val="245413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- 2019-08-05 15:35:07</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#Naperville, IL office partnered with @DuPageHabitat, a locally run non-profit that brings people together to build affordable homes in the community. #TEAMPHLY helped work on the non-profit’s new home construction in Hanover Park. #volunteer #giveback https://t.co/78kO3Y3N5w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18:13:11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0.3623 %</a:t>
                      </a:r>
                    </a:p>
                  </a:txBody>
                  <a:tcPr/>
                </a:tc>
                <a:extLst>
                  <a:ext uri="{0D108BD9-81ED-4DB2-BD59-A6C34878D82A}">
                    <a16:rowId xmlns:a16="http://schemas.microsoft.com/office/drawing/2014/main" val="2742649161"/>
                  </a:ext>
                </a:extLst>
              </a:tr>
            </a:tbl>
          </a:graphicData>
        </a:graphic>
      </p:graphicFrame>
      <p:sp>
        <p:nvSpPr>
          <p:cNvPr id="4" name="Text Placeholder 3">
            <a:extLst>
              <a:ext uri="{FF2B5EF4-FFF2-40B4-BE49-F238E27FC236}">
                <a16:creationId xmlns:a16="http://schemas.microsoft.com/office/drawing/2014/main" id="{9DF25FCB-B24E-4C27-AFFD-D57FD6BAEDF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39583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1BA5-6C8A-486D-9109-585A5E5056E9}"/>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343E562B-8F7D-45BE-B3E2-5575CBCA7633}"/>
              </a:ext>
            </a:extLst>
          </p:cNvPr>
          <p:cNvGraphicFramePr>
            <a:graphicFrameLocks noGrp="1"/>
          </p:cNvGraphicFramePr>
          <p:nvPr>
            <p:ph type="tbl" sz="quarter" idx="13"/>
            <p:extLst>
              <p:ext uri="{D42A27DB-BD31-4B8C-83A1-F6EECF244321}">
                <p14:modId xmlns:p14="http://schemas.microsoft.com/office/powerpoint/2010/main" val="5909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932327410"/>
                    </a:ext>
                  </a:extLst>
                </a:gridCol>
                <a:gridCol w="411480">
                  <a:extLst>
                    <a:ext uri="{9D8B030D-6E8A-4147-A177-3AD203B41FA5}">
                      <a16:colId xmlns:a16="http://schemas.microsoft.com/office/drawing/2014/main" val="2951495843"/>
                    </a:ext>
                  </a:extLst>
                </a:gridCol>
                <a:gridCol w="822960">
                  <a:extLst>
                    <a:ext uri="{9D8B030D-6E8A-4147-A177-3AD203B41FA5}">
                      <a16:colId xmlns:a16="http://schemas.microsoft.com/office/drawing/2014/main" val="667168341"/>
                    </a:ext>
                  </a:extLst>
                </a:gridCol>
                <a:gridCol w="822960">
                  <a:extLst>
                    <a:ext uri="{9D8B030D-6E8A-4147-A177-3AD203B41FA5}">
                      <a16:colId xmlns:a16="http://schemas.microsoft.com/office/drawing/2014/main" val="3530016665"/>
                    </a:ext>
                  </a:extLst>
                </a:gridCol>
                <a:gridCol w="822960">
                  <a:extLst>
                    <a:ext uri="{9D8B030D-6E8A-4147-A177-3AD203B41FA5}">
                      <a16:colId xmlns:a16="http://schemas.microsoft.com/office/drawing/2014/main" val="3626153389"/>
                    </a:ext>
                  </a:extLst>
                </a:gridCol>
                <a:gridCol w="822960">
                  <a:extLst>
                    <a:ext uri="{9D8B030D-6E8A-4147-A177-3AD203B41FA5}">
                      <a16:colId xmlns:a16="http://schemas.microsoft.com/office/drawing/2014/main" val="2795691622"/>
                    </a:ext>
                  </a:extLst>
                </a:gridCol>
                <a:gridCol w="822960">
                  <a:extLst>
                    <a:ext uri="{9D8B030D-6E8A-4147-A177-3AD203B41FA5}">
                      <a16:colId xmlns:a16="http://schemas.microsoft.com/office/drawing/2014/main" val="135406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8255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- 2019-08-23 16:15:09</a:t>
                      </a:r>
                      <a:r>
                        <a:rPr kumimoji="0" lang="en-US" sz="1000" b="0" i="0" u="none" strike="noStrike" kern="1200" cap="none" spc="0" normalizeH="0" baseline="0" noProof="0">
                          <a:ln>
                            <a:noFill/>
                          </a:ln>
                          <a:solidFill>
                            <a:prstClr val="black"/>
                          </a:solidFill>
                          <a:effectLst/>
                          <a:uLnTx/>
                          <a:uFillTx/>
                          <a:latin typeface="+mn-lt"/>
                          <a:ea typeface="+mn-ea"/>
                          <a:cs typeface="+mn-cs"/>
                        </a:rPr>
                        <a:t>
  PHLY is excited to sponsor the #ParkwayRun benefiting the @ChildrensPhila for the 16th consecutive year! As part of our fundraising initiative, #TEAMPHLY dressed down to raise money for pediatric cancer research. Stay tuned for photos &amp;amp; updates! #ForBreakThroughs #FridayFeeling https://t.co/8EZQj5VMiu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extLst>
                  <a:ext uri="{0D108BD9-81ED-4DB2-BD59-A6C34878D82A}">
                    <a16:rowId xmlns:a16="http://schemas.microsoft.com/office/drawing/2014/main" val="163161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- 2019-08-21 15:50:08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600+ volunteers at their annual #BackpackAThon to help the #charity stuff 35K backpacks with new school supplies. The backpacks will be donated to underprivileged children in the #Philadelphia area for the upcoming school year. https://t.co/ukVAYnJPLu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08/23/2019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extLst>
                  <a:ext uri="{0D108BD9-81ED-4DB2-BD59-A6C34878D82A}">
                    <a16:rowId xmlns:a16="http://schemas.microsoft.com/office/drawing/2014/main" val="942706427"/>
                  </a:ext>
                </a:extLst>
              </a:tr>
            </a:tbl>
          </a:graphicData>
        </a:graphic>
      </p:graphicFrame>
      <p:sp>
        <p:nvSpPr>
          <p:cNvPr id="4" name="Text Placeholder 3">
            <a:extLst>
              <a:ext uri="{FF2B5EF4-FFF2-40B4-BE49-F238E27FC236}">
                <a16:creationId xmlns:a16="http://schemas.microsoft.com/office/drawing/2014/main" id="{F4D6455F-07FC-491E-BED8-DC67CC01233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024253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23D3B-9DBB-431E-BCBC-9C2A238C6E7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CC5B2A0-B81C-4AF8-81CE-FE1E6B80CCAD}"/>
              </a:ext>
            </a:extLst>
          </p:cNvPr>
          <p:cNvGraphicFramePr>
            <a:graphicFrameLocks noGrp="1"/>
          </p:cNvGraphicFramePr>
          <p:nvPr>
            <p:ph type="tbl" sz="quarter" idx="13"/>
            <p:extLst>
              <p:ext uri="{D42A27DB-BD31-4B8C-83A1-F6EECF244321}">
                <p14:modId xmlns:p14="http://schemas.microsoft.com/office/powerpoint/2010/main" val="111700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13526169"/>
                    </a:ext>
                  </a:extLst>
                </a:gridCol>
                <a:gridCol w="1069848">
                  <a:extLst>
                    <a:ext uri="{9D8B030D-6E8A-4147-A177-3AD203B41FA5}">
                      <a16:colId xmlns:a16="http://schemas.microsoft.com/office/drawing/2014/main" val="1201004621"/>
                    </a:ext>
                  </a:extLst>
                </a:gridCol>
                <a:gridCol w="1069848">
                  <a:extLst>
                    <a:ext uri="{9D8B030D-6E8A-4147-A177-3AD203B41FA5}">
                      <a16:colId xmlns:a16="http://schemas.microsoft.com/office/drawing/2014/main" val="84534511"/>
                    </a:ext>
                  </a:extLst>
                </a:gridCol>
                <a:gridCol w="1069848">
                  <a:extLst>
                    <a:ext uri="{9D8B030D-6E8A-4147-A177-3AD203B41FA5}">
                      <a16:colId xmlns:a16="http://schemas.microsoft.com/office/drawing/2014/main" val="2548541087"/>
                    </a:ext>
                  </a:extLst>
                </a:gridCol>
                <a:gridCol w="1069848">
                  <a:extLst>
                    <a:ext uri="{9D8B030D-6E8A-4147-A177-3AD203B41FA5}">
                      <a16:colId xmlns:a16="http://schemas.microsoft.com/office/drawing/2014/main" val="1945431810"/>
                    </a:ext>
                  </a:extLst>
                </a:gridCol>
                <a:gridCol w="1069848">
                  <a:extLst>
                    <a:ext uri="{9D8B030D-6E8A-4147-A177-3AD203B41FA5}">
                      <a16:colId xmlns:a16="http://schemas.microsoft.com/office/drawing/2014/main" val="2669322743"/>
                    </a:ext>
                  </a:extLst>
                </a:gridCol>
                <a:gridCol w="1069848">
                  <a:extLst>
                    <a:ext uri="{9D8B030D-6E8A-4147-A177-3AD203B41FA5}">
                      <a16:colId xmlns:a16="http://schemas.microsoft.com/office/drawing/2014/main" val="13773901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47549089"/>
                  </a:ext>
                </a:extLst>
              </a:tr>
              <a:tr h="370840">
                <a:tc>
                  <a:txBody>
                    <a:bodyPr/>
                    <a:lstStyle/>
                    <a:p>
                      <a:r>
                        <a:rPr lang="en-US" sz="1000"/>
                        <a:t>Philadelphia Insurance Companies</a:t>
                      </a:r>
                    </a:p>
                  </a:txBody>
                  <a:tcPr/>
                </a:tc>
                <a:tc>
                  <a:txBody>
                    <a:bodyPr/>
                    <a:lstStyle/>
                    <a:p>
                      <a:r>
                        <a:rPr lang="en-US" sz="1000"/>
                        <a:t>20597</a:t>
                      </a:r>
                    </a:p>
                  </a:txBody>
                  <a:tcPr/>
                </a:tc>
                <a:tc>
                  <a:txBody>
                    <a:bodyPr/>
                    <a:lstStyle/>
                    <a:p>
                      <a:r>
                        <a:rPr lang="en-US" sz="1000"/>
                        <a:t>511</a:t>
                      </a:r>
                    </a:p>
                  </a:txBody>
                  <a:tcPr/>
                </a:tc>
                <a:tc>
                  <a:txBody>
                    <a:bodyPr/>
                    <a:lstStyle/>
                    <a:p>
                      <a:r>
                        <a:rPr lang="en-US" sz="1000"/>
                        <a:t>29</a:t>
                      </a:r>
                    </a:p>
                  </a:txBody>
                  <a:tcPr/>
                </a:tc>
                <a:tc>
                  <a:txBody>
                    <a:bodyPr/>
                    <a:lstStyle/>
                    <a:p>
                      <a:r>
                        <a:rPr lang="en-US" sz="1000"/>
                        <a:t>1505</a:t>
                      </a:r>
                    </a:p>
                  </a:txBody>
                  <a:tcPr/>
                </a:tc>
                <a:tc>
                  <a:txBody>
                    <a:bodyPr/>
                    <a:lstStyle/>
                    <a:p>
                      <a:r>
                        <a:rPr lang="en-US" sz="1000"/>
                        <a:t>10</a:t>
                      </a:r>
                    </a:p>
                  </a:txBody>
                  <a:tcPr/>
                </a:tc>
                <a:tc>
                  <a:txBody>
                    <a:bodyPr/>
                    <a:lstStyle/>
                    <a:p>
                      <a:r>
                        <a:rPr lang="en-US" sz="1000"/>
                        <a:t>0.2568 %</a:t>
                      </a:r>
                    </a:p>
                  </a:txBody>
                  <a:tcPr/>
                </a:tc>
                <a:extLst>
                  <a:ext uri="{0D108BD9-81ED-4DB2-BD59-A6C34878D82A}">
                    <a16:rowId xmlns:a16="http://schemas.microsoft.com/office/drawing/2014/main" val="3740957200"/>
                  </a:ext>
                </a:extLst>
              </a:tr>
            </a:tbl>
          </a:graphicData>
        </a:graphic>
      </p:graphicFrame>
      <p:sp>
        <p:nvSpPr>
          <p:cNvPr id="4" name="Text Placeholder 3">
            <a:extLst>
              <a:ext uri="{FF2B5EF4-FFF2-40B4-BE49-F238E27FC236}">
                <a16:creationId xmlns:a16="http://schemas.microsoft.com/office/drawing/2014/main" id="{C13E8AE8-B674-4313-B9E3-EB56F75F9B2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719079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7AA92-D52A-4534-9FDB-5CDDF7DD567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7A49972-BE8A-4E5D-A347-E475C96896EA}"/>
              </a:ext>
            </a:extLst>
          </p:cNvPr>
          <p:cNvGraphicFramePr>
            <a:graphicFrameLocks noGrp="1"/>
          </p:cNvGraphicFramePr>
          <p:nvPr>
            <p:ph type="chart" sz="quarter" idx="13"/>
            <p:extLst>
              <p:ext uri="{D42A27DB-BD31-4B8C-83A1-F6EECF244321}">
                <p14:modId xmlns:p14="http://schemas.microsoft.com/office/powerpoint/2010/main" val="4166759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79BF7-5DF8-446C-ABA7-BF53B215D10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7C2BC65-64EC-406A-B6D1-DDB32B41F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839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DE3E-BA9B-454A-B612-6DCD7F71BD0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D7B78DD-DC67-451F-8CE1-124A38E36EB6}"/>
              </a:ext>
            </a:extLst>
          </p:cNvPr>
          <p:cNvGraphicFramePr>
            <a:graphicFrameLocks noGrp="1"/>
          </p:cNvGraphicFramePr>
          <p:nvPr>
            <p:ph type="chart" sz="quarter" idx="13"/>
            <p:extLst>
              <p:ext uri="{D42A27DB-BD31-4B8C-83A1-F6EECF244321}">
                <p14:modId xmlns:p14="http://schemas.microsoft.com/office/powerpoint/2010/main" val="2607625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1ACBE-9308-44C8-B595-DD9C9F6FC3A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994D4DD-5378-4CD6-A38A-DAFE6BA772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661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D8B9F-093E-4BFD-9CC6-300B96427933}"/>
              </a:ext>
            </a:extLst>
          </p:cNvPr>
          <p:cNvSpPr>
            <a:spLocks noGrp="1"/>
          </p:cNvSpPr>
          <p:nvPr>
            <p:ph type="title"/>
          </p:nvPr>
        </p:nvSpPr>
        <p:spPr/>
        <p:txBody>
          <a:bodyPr/>
          <a:lstStyle/>
          <a:p>
            <a:r>
              <a:rPr lang="en-US"/>
              <a:t>LinkedIn Updates Table | Philadelphia Insurance - 1 of 4</a:t>
            </a:r>
          </a:p>
        </p:txBody>
      </p:sp>
      <p:graphicFrame>
        <p:nvGraphicFramePr>
          <p:cNvPr id="5" name="Table Placeholder 4">
            <a:extLst>
              <a:ext uri="{FF2B5EF4-FFF2-40B4-BE49-F238E27FC236}">
                <a16:creationId xmlns:a16="http://schemas.microsoft.com/office/drawing/2014/main" id="{2BF6835D-53F0-473D-A834-DA436C565B7A}"/>
              </a:ext>
            </a:extLst>
          </p:cNvPr>
          <p:cNvGraphicFramePr>
            <a:graphicFrameLocks noGrp="1"/>
          </p:cNvGraphicFramePr>
          <p:nvPr>
            <p:ph type="tbl" sz="quarter" idx="13"/>
            <p:extLst>
              <p:ext uri="{D42A27DB-BD31-4B8C-83A1-F6EECF244321}">
                <p14:modId xmlns:p14="http://schemas.microsoft.com/office/powerpoint/2010/main" val="285478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13969056"/>
                    </a:ext>
                  </a:extLst>
                </a:gridCol>
                <a:gridCol w="905256">
                  <a:extLst>
                    <a:ext uri="{9D8B030D-6E8A-4147-A177-3AD203B41FA5}">
                      <a16:colId xmlns:a16="http://schemas.microsoft.com/office/drawing/2014/main" val="2801669086"/>
                    </a:ext>
                  </a:extLst>
                </a:gridCol>
                <a:gridCol w="822960">
                  <a:extLst>
                    <a:ext uri="{9D8B030D-6E8A-4147-A177-3AD203B41FA5}">
                      <a16:colId xmlns:a16="http://schemas.microsoft.com/office/drawing/2014/main" val="1902758681"/>
                    </a:ext>
                  </a:extLst>
                </a:gridCol>
                <a:gridCol w="987552">
                  <a:extLst>
                    <a:ext uri="{9D8B030D-6E8A-4147-A177-3AD203B41FA5}">
                      <a16:colId xmlns:a16="http://schemas.microsoft.com/office/drawing/2014/main" val="33242451"/>
                    </a:ext>
                  </a:extLst>
                </a:gridCol>
                <a:gridCol w="987552">
                  <a:extLst>
                    <a:ext uri="{9D8B030D-6E8A-4147-A177-3AD203B41FA5}">
                      <a16:colId xmlns:a16="http://schemas.microsoft.com/office/drawing/2014/main" val="4164608819"/>
                    </a:ext>
                  </a:extLst>
                </a:gridCol>
                <a:gridCol w="987552">
                  <a:extLst>
                    <a:ext uri="{9D8B030D-6E8A-4147-A177-3AD203B41FA5}">
                      <a16:colId xmlns:a16="http://schemas.microsoft.com/office/drawing/2014/main" val="3041650228"/>
                    </a:ext>
                  </a:extLst>
                </a:gridCol>
                <a:gridCol w="987552">
                  <a:extLst>
                    <a:ext uri="{9D8B030D-6E8A-4147-A177-3AD203B41FA5}">
                      <a16:colId xmlns:a16="http://schemas.microsoft.com/office/drawing/2014/main" val="390386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975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- 2019-08-06 16:57:42</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 professionals ended their 10-week summer internship by delivering their final presentations to our senior leadership team. We wish you the best of luck in your future endeavors! 
Learn more about our #internship opportunities: https://lnkd.in/eYE_2pn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https://media.licdn.com/dms/image/C4E22AQEE3Rb6iMOILA/feedshare-shrink_8192/0?e=1571875200&amp;v=beta&amp;t=BdJB654XzFK3tFP39kS3QgHyhzLAqzUa42OxKF8sCUg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44850"/>
                  </a:ext>
                </a:extLst>
              </a:tr>
            </a:tbl>
          </a:graphicData>
        </a:graphic>
      </p:graphicFrame>
      <p:sp>
        <p:nvSpPr>
          <p:cNvPr id="4" name="Text Placeholder 3">
            <a:extLst>
              <a:ext uri="{FF2B5EF4-FFF2-40B4-BE49-F238E27FC236}">
                <a16:creationId xmlns:a16="http://schemas.microsoft.com/office/drawing/2014/main" id="{47135C7F-1528-4BB2-A849-E3BF8E282CFF}"/>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516090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8F03F-BA87-4EC4-9D29-639CDC2C7B41}"/>
              </a:ext>
            </a:extLst>
          </p:cNvPr>
          <p:cNvSpPr>
            <a:spLocks noGrp="1"/>
          </p:cNvSpPr>
          <p:nvPr>
            <p:ph type="title"/>
          </p:nvPr>
        </p:nvSpPr>
        <p:spPr/>
        <p:txBody>
          <a:bodyPr/>
          <a:lstStyle/>
          <a:p>
            <a:r>
              <a:rPr lang="en-US"/>
              <a:t>LinkedIn Updates Table | Philadelphia Insurance - 2 of 4</a:t>
            </a:r>
          </a:p>
        </p:txBody>
      </p:sp>
      <p:graphicFrame>
        <p:nvGraphicFramePr>
          <p:cNvPr id="5" name="Table Placeholder 4">
            <a:extLst>
              <a:ext uri="{FF2B5EF4-FFF2-40B4-BE49-F238E27FC236}">
                <a16:creationId xmlns:a16="http://schemas.microsoft.com/office/drawing/2014/main" id="{A96D2E09-EFE4-4C5B-A02B-1D961CBE6F3E}"/>
              </a:ext>
            </a:extLst>
          </p:cNvPr>
          <p:cNvGraphicFramePr>
            <a:graphicFrameLocks noGrp="1"/>
          </p:cNvGraphicFramePr>
          <p:nvPr>
            <p:ph type="tbl" sz="quarter" idx="13"/>
            <p:extLst>
              <p:ext uri="{D42A27DB-BD31-4B8C-83A1-F6EECF244321}">
                <p14:modId xmlns:p14="http://schemas.microsoft.com/office/powerpoint/2010/main" val="399300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01560610"/>
                    </a:ext>
                  </a:extLst>
                </a:gridCol>
                <a:gridCol w="905256">
                  <a:extLst>
                    <a:ext uri="{9D8B030D-6E8A-4147-A177-3AD203B41FA5}">
                      <a16:colId xmlns:a16="http://schemas.microsoft.com/office/drawing/2014/main" val="121762992"/>
                    </a:ext>
                  </a:extLst>
                </a:gridCol>
                <a:gridCol w="822960">
                  <a:extLst>
                    <a:ext uri="{9D8B030D-6E8A-4147-A177-3AD203B41FA5}">
                      <a16:colId xmlns:a16="http://schemas.microsoft.com/office/drawing/2014/main" val="3239983417"/>
                    </a:ext>
                  </a:extLst>
                </a:gridCol>
                <a:gridCol w="987552">
                  <a:extLst>
                    <a:ext uri="{9D8B030D-6E8A-4147-A177-3AD203B41FA5}">
                      <a16:colId xmlns:a16="http://schemas.microsoft.com/office/drawing/2014/main" val="2410821007"/>
                    </a:ext>
                  </a:extLst>
                </a:gridCol>
                <a:gridCol w="987552">
                  <a:extLst>
                    <a:ext uri="{9D8B030D-6E8A-4147-A177-3AD203B41FA5}">
                      <a16:colId xmlns:a16="http://schemas.microsoft.com/office/drawing/2014/main" val="1181272710"/>
                    </a:ext>
                  </a:extLst>
                </a:gridCol>
                <a:gridCol w="987552">
                  <a:extLst>
                    <a:ext uri="{9D8B030D-6E8A-4147-A177-3AD203B41FA5}">
                      <a16:colId xmlns:a16="http://schemas.microsoft.com/office/drawing/2014/main" val="3158118351"/>
                    </a:ext>
                  </a:extLst>
                </a:gridCol>
                <a:gridCol w="987552">
                  <a:extLst>
                    <a:ext uri="{9D8B030D-6E8A-4147-A177-3AD203B41FA5}">
                      <a16:colId xmlns:a16="http://schemas.microsoft.com/office/drawing/2014/main" val="215762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680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- 2019-08-01 16:31:28</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 Generation program. PHLY’s executive team joined sister companies TMNA Services and Reliance Standard for an engaging discussion focused on further developing employees’ leadership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https://media.licdn.com/dms/image/C4E22AQFM-Bod5_12pw/feedshare-shrink_1280/0?e=1571875200&amp;v=beta&amp;t=RF38nvGx_Z2wzd10Xupcq3kCghPfNK0btjqQJMfgpjI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090702"/>
                  </a:ext>
                </a:extLst>
              </a:tr>
            </a:tbl>
          </a:graphicData>
        </a:graphic>
      </p:graphicFrame>
      <p:sp>
        <p:nvSpPr>
          <p:cNvPr id="4" name="Text Placeholder 3">
            <a:extLst>
              <a:ext uri="{FF2B5EF4-FFF2-40B4-BE49-F238E27FC236}">
                <a16:creationId xmlns:a16="http://schemas.microsoft.com/office/drawing/2014/main" id="{C4AAEC92-30B4-4012-84F2-1981F667B1C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626898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8149-9701-4E85-B6CB-09FEB0428CFD}"/>
              </a:ext>
            </a:extLst>
          </p:cNvPr>
          <p:cNvSpPr>
            <a:spLocks noGrp="1"/>
          </p:cNvSpPr>
          <p:nvPr>
            <p:ph type="title"/>
          </p:nvPr>
        </p:nvSpPr>
        <p:spPr/>
        <p:txBody>
          <a:bodyPr/>
          <a:lstStyle/>
          <a:p>
            <a:r>
              <a:rPr lang="en-US"/>
              <a:t>LinkedIn Updates Table | Philadelphia Insurance - 3 of 4</a:t>
            </a:r>
          </a:p>
        </p:txBody>
      </p:sp>
      <p:graphicFrame>
        <p:nvGraphicFramePr>
          <p:cNvPr id="5" name="Table Placeholder 4">
            <a:extLst>
              <a:ext uri="{FF2B5EF4-FFF2-40B4-BE49-F238E27FC236}">
                <a16:creationId xmlns:a16="http://schemas.microsoft.com/office/drawing/2014/main" id="{CA447D3F-CA25-4226-8368-DB676DF18D00}"/>
              </a:ext>
            </a:extLst>
          </p:cNvPr>
          <p:cNvGraphicFramePr>
            <a:graphicFrameLocks noGrp="1"/>
          </p:cNvGraphicFramePr>
          <p:nvPr>
            <p:ph type="tbl" sz="quarter" idx="13"/>
            <p:extLst>
              <p:ext uri="{D42A27DB-BD31-4B8C-83A1-F6EECF244321}">
                <p14:modId xmlns:p14="http://schemas.microsoft.com/office/powerpoint/2010/main" val="404809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52204871"/>
                    </a:ext>
                  </a:extLst>
                </a:gridCol>
                <a:gridCol w="905256">
                  <a:extLst>
                    <a:ext uri="{9D8B030D-6E8A-4147-A177-3AD203B41FA5}">
                      <a16:colId xmlns:a16="http://schemas.microsoft.com/office/drawing/2014/main" val="1342358576"/>
                    </a:ext>
                  </a:extLst>
                </a:gridCol>
                <a:gridCol w="822960">
                  <a:extLst>
                    <a:ext uri="{9D8B030D-6E8A-4147-A177-3AD203B41FA5}">
                      <a16:colId xmlns:a16="http://schemas.microsoft.com/office/drawing/2014/main" val="3696074315"/>
                    </a:ext>
                  </a:extLst>
                </a:gridCol>
                <a:gridCol w="987552">
                  <a:extLst>
                    <a:ext uri="{9D8B030D-6E8A-4147-A177-3AD203B41FA5}">
                      <a16:colId xmlns:a16="http://schemas.microsoft.com/office/drawing/2014/main" val="2377299625"/>
                    </a:ext>
                  </a:extLst>
                </a:gridCol>
                <a:gridCol w="987552">
                  <a:extLst>
                    <a:ext uri="{9D8B030D-6E8A-4147-A177-3AD203B41FA5}">
                      <a16:colId xmlns:a16="http://schemas.microsoft.com/office/drawing/2014/main" val="102849363"/>
                    </a:ext>
                  </a:extLst>
                </a:gridCol>
                <a:gridCol w="987552">
                  <a:extLst>
                    <a:ext uri="{9D8B030D-6E8A-4147-A177-3AD203B41FA5}">
                      <a16:colId xmlns:a16="http://schemas.microsoft.com/office/drawing/2014/main" val="4004520731"/>
                    </a:ext>
                  </a:extLst>
                </a:gridCol>
                <a:gridCol w="987552">
                  <a:extLst>
                    <a:ext uri="{9D8B030D-6E8A-4147-A177-3AD203B41FA5}">
                      <a16:colId xmlns:a16="http://schemas.microsoft.com/office/drawing/2014/main" val="307065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839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- 2019-08-15 14:27:30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charitable organizations at each Eagles home game. Congratulations to Community Interactions Inc, Covenant House Pennsylvania, and Kids Smiles Inc. for being highlighted at last week's preseason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https://media.licdn.com/dms/image/C4E22AQGQsSxyCN0oGA/feedshare-shrink_800/0?e=1571875200&amp;v=beta&amp;t=1OqUqMg0np83yt_hkH0vW7Y8n-2ikA31iFNBFJ_DU0c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09/17/2019 00:08:05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565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- 2019-08-05 15:10:17</a:t>
                      </a:r>
                      <a:r>
                        <a:rPr kumimoji="0" lang="en-US" sz="1000" b="0" i="0" u="none" strike="noStrike" kern="1200" cap="none" spc="0" normalizeH="0" baseline="0" noProof="0">
                          <a:ln>
                            <a:noFill/>
                          </a:ln>
                          <a:solidFill>
                            <a:prstClr val="black"/>
                          </a:solidFill>
                          <a:effectLst/>
                          <a:uLnTx/>
                          <a:uFillTx/>
                          <a:latin typeface="+mn-lt"/>
                          <a:ea typeface="+mn-ea"/>
                          <a:cs typeface="+mn-cs"/>
                        </a:rPr>
                        <a:t>
  Each year, PHLY’s Regional Account Managers (RAM) from offices across the U.S. gather together to discuss ideas and participate in team building activities and group outings. Here’s a snapshot of #TEAMPHLY at the annual RAM Summit in Plano, 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https://image-store.slidesharecdn.com/128d1443-3a90-439d-8969-d5e8bf8f5eb5-large.jpeg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00:07:36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3227380"/>
                  </a:ext>
                </a:extLst>
              </a:tr>
            </a:tbl>
          </a:graphicData>
        </a:graphic>
      </p:graphicFrame>
      <p:sp>
        <p:nvSpPr>
          <p:cNvPr id="4" name="Text Placeholder 3">
            <a:extLst>
              <a:ext uri="{FF2B5EF4-FFF2-40B4-BE49-F238E27FC236}">
                <a16:creationId xmlns:a16="http://schemas.microsoft.com/office/drawing/2014/main" id="{6608C1AD-8310-4E66-ACCE-9EBFBFADF6CE}"/>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13161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E360-96AC-44C9-AB79-B341FE7006F9}"/>
              </a:ext>
            </a:extLst>
          </p:cNvPr>
          <p:cNvSpPr>
            <a:spLocks noGrp="1"/>
          </p:cNvSpPr>
          <p:nvPr>
            <p:ph type="title"/>
          </p:nvPr>
        </p:nvSpPr>
        <p:spPr/>
        <p:txBody>
          <a:bodyPr/>
          <a:lstStyle/>
          <a:p>
            <a:r>
              <a:rPr lang="en-US"/>
              <a:t>LinkedIn Updates Table | Philadelphia Insurance - 4 of 4</a:t>
            </a:r>
          </a:p>
        </p:txBody>
      </p:sp>
      <p:graphicFrame>
        <p:nvGraphicFramePr>
          <p:cNvPr id="5" name="Table Placeholder 4">
            <a:extLst>
              <a:ext uri="{FF2B5EF4-FFF2-40B4-BE49-F238E27FC236}">
                <a16:creationId xmlns:a16="http://schemas.microsoft.com/office/drawing/2014/main" id="{2C17BCAF-6632-4462-B32B-67E506F80584}"/>
              </a:ext>
            </a:extLst>
          </p:cNvPr>
          <p:cNvGraphicFramePr>
            <a:graphicFrameLocks noGrp="1"/>
          </p:cNvGraphicFramePr>
          <p:nvPr>
            <p:ph type="tbl" sz="quarter" idx="13"/>
            <p:extLst>
              <p:ext uri="{D42A27DB-BD31-4B8C-83A1-F6EECF244321}">
                <p14:modId xmlns:p14="http://schemas.microsoft.com/office/powerpoint/2010/main" val="421714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41660269"/>
                    </a:ext>
                  </a:extLst>
                </a:gridCol>
                <a:gridCol w="905256">
                  <a:extLst>
                    <a:ext uri="{9D8B030D-6E8A-4147-A177-3AD203B41FA5}">
                      <a16:colId xmlns:a16="http://schemas.microsoft.com/office/drawing/2014/main" val="1969499717"/>
                    </a:ext>
                  </a:extLst>
                </a:gridCol>
                <a:gridCol w="822960">
                  <a:extLst>
                    <a:ext uri="{9D8B030D-6E8A-4147-A177-3AD203B41FA5}">
                      <a16:colId xmlns:a16="http://schemas.microsoft.com/office/drawing/2014/main" val="380245699"/>
                    </a:ext>
                  </a:extLst>
                </a:gridCol>
                <a:gridCol w="987552">
                  <a:extLst>
                    <a:ext uri="{9D8B030D-6E8A-4147-A177-3AD203B41FA5}">
                      <a16:colId xmlns:a16="http://schemas.microsoft.com/office/drawing/2014/main" val="2465144002"/>
                    </a:ext>
                  </a:extLst>
                </a:gridCol>
                <a:gridCol w="987552">
                  <a:extLst>
                    <a:ext uri="{9D8B030D-6E8A-4147-A177-3AD203B41FA5}">
                      <a16:colId xmlns:a16="http://schemas.microsoft.com/office/drawing/2014/main" val="2425632039"/>
                    </a:ext>
                  </a:extLst>
                </a:gridCol>
                <a:gridCol w="987552">
                  <a:extLst>
                    <a:ext uri="{9D8B030D-6E8A-4147-A177-3AD203B41FA5}">
                      <a16:colId xmlns:a16="http://schemas.microsoft.com/office/drawing/2014/main" val="3523799849"/>
                    </a:ext>
                  </a:extLst>
                </a:gridCol>
                <a:gridCol w="987552">
                  <a:extLst>
                    <a:ext uri="{9D8B030D-6E8A-4147-A177-3AD203B41FA5}">
                      <a16:colId xmlns:a16="http://schemas.microsoft.com/office/drawing/2014/main" val="309998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95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- 2019-08-22 16:10:11</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Dublin office created Welcome Blankets for Ronald McDonald House Charities of Central Ohio. The cozy, no-sew blankets #TEAMPHLY made will help comfort seriously ill children when they arrive at the 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https://image-store.slidesharecdn.com/99455409-8ac0-4061-9c6d-57a5c0506cf3-large.jpeg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00:07:22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573937"/>
                  </a:ext>
                </a:extLst>
              </a:tr>
            </a:tbl>
          </a:graphicData>
        </a:graphic>
      </p:graphicFrame>
      <p:sp>
        <p:nvSpPr>
          <p:cNvPr id="4" name="Text Placeholder 3">
            <a:extLst>
              <a:ext uri="{FF2B5EF4-FFF2-40B4-BE49-F238E27FC236}">
                <a16:creationId xmlns:a16="http://schemas.microsoft.com/office/drawing/2014/main" id="{B6E278B2-3FAC-4220-A5ED-8643D794211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490515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F0784-691A-4138-914D-17532D12C2F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A8B6243-938A-4AA4-8441-3CDDD688094E}"/>
              </a:ext>
            </a:extLst>
          </p:cNvPr>
          <p:cNvGraphicFramePr>
            <a:graphicFrameLocks noGrp="1"/>
          </p:cNvGraphicFramePr>
          <p:nvPr>
            <p:ph type="tbl" sz="quarter" idx="13"/>
            <p:extLst>
              <p:ext uri="{D42A27DB-BD31-4B8C-83A1-F6EECF244321}">
                <p14:modId xmlns:p14="http://schemas.microsoft.com/office/powerpoint/2010/main" val="341963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2290315"/>
                    </a:ext>
                  </a:extLst>
                </a:gridCol>
                <a:gridCol w="699516">
                  <a:extLst>
                    <a:ext uri="{9D8B030D-6E8A-4147-A177-3AD203B41FA5}">
                      <a16:colId xmlns:a16="http://schemas.microsoft.com/office/drawing/2014/main" val="2634866506"/>
                    </a:ext>
                  </a:extLst>
                </a:gridCol>
                <a:gridCol w="699516">
                  <a:extLst>
                    <a:ext uri="{9D8B030D-6E8A-4147-A177-3AD203B41FA5}">
                      <a16:colId xmlns:a16="http://schemas.microsoft.com/office/drawing/2014/main" val="1200344977"/>
                    </a:ext>
                  </a:extLst>
                </a:gridCol>
                <a:gridCol w="658368">
                  <a:extLst>
                    <a:ext uri="{9D8B030D-6E8A-4147-A177-3AD203B41FA5}">
                      <a16:colId xmlns:a16="http://schemas.microsoft.com/office/drawing/2014/main" val="2136036671"/>
                    </a:ext>
                  </a:extLst>
                </a:gridCol>
                <a:gridCol w="658368">
                  <a:extLst>
                    <a:ext uri="{9D8B030D-6E8A-4147-A177-3AD203B41FA5}">
                      <a16:colId xmlns:a16="http://schemas.microsoft.com/office/drawing/2014/main" val="3102973658"/>
                    </a:ext>
                  </a:extLst>
                </a:gridCol>
                <a:gridCol w="658368">
                  <a:extLst>
                    <a:ext uri="{9D8B030D-6E8A-4147-A177-3AD203B41FA5}">
                      <a16:colId xmlns:a16="http://schemas.microsoft.com/office/drawing/2014/main" val="2801635754"/>
                    </a:ext>
                  </a:extLst>
                </a:gridCol>
                <a:gridCol w="699516">
                  <a:extLst>
                    <a:ext uri="{9D8B030D-6E8A-4147-A177-3AD203B41FA5}">
                      <a16:colId xmlns:a16="http://schemas.microsoft.com/office/drawing/2014/main" val="1781853483"/>
                    </a:ext>
                  </a:extLst>
                </a:gridCol>
                <a:gridCol w="699516">
                  <a:extLst>
                    <a:ext uri="{9D8B030D-6E8A-4147-A177-3AD203B41FA5}">
                      <a16:colId xmlns:a16="http://schemas.microsoft.com/office/drawing/2014/main" val="3509765991"/>
                    </a:ext>
                  </a:extLst>
                </a:gridCol>
                <a:gridCol w="699516">
                  <a:extLst>
                    <a:ext uri="{9D8B030D-6E8A-4147-A177-3AD203B41FA5}">
                      <a16:colId xmlns:a16="http://schemas.microsoft.com/office/drawing/2014/main" val="1343484919"/>
                    </a:ext>
                  </a:extLst>
                </a:gridCol>
                <a:gridCol w="658368">
                  <a:extLst>
                    <a:ext uri="{9D8B030D-6E8A-4147-A177-3AD203B41FA5}">
                      <a16:colId xmlns:a16="http://schemas.microsoft.com/office/drawing/2014/main" val="6667126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9092115"/>
                  </a:ext>
                </a:extLst>
              </a:tr>
              <a:tr h="370840">
                <a:tc>
                  <a:txBody>
                    <a:bodyPr/>
                    <a:lstStyle/>
                    <a:p>
                      <a:r>
                        <a:rPr lang="en-US" sz="1000"/>
                        <a:t>phlyinsurance</a:t>
                      </a:r>
                    </a:p>
                  </a:txBody>
                  <a:tcPr/>
                </a:tc>
                <a:tc>
                  <a:txBody>
                    <a:bodyPr/>
                    <a:lstStyle/>
                    <a:p>
                      <a:r>
                        <a:rPr lang="en-US" sz="1000"/>
                        <a:t>1411</a:t>
                      </a:r>
                    </a:p>
                  </a:txBody>
                  <a:tcPr/>
                </a:tc>
                <a:tc>
                  <a:txBody>
                    <a:bodyPr/>
                    <a:lstStyle/>
                    <a:p>
                      <a:r>
                        <a:rPr lang="en-US" sz="1000"/>
                        <a:t>31</a:t>
                      </a:r>
                    </a:p>
                  </a:txBody>
                  <a:tcPr/>
                </a:tc>
                <a:tc>
                  <a:txBody>
                    <a:bodyPr/>
                    <a:lstStyle/>
                    <a:p>
                      <a:r>
                        <a:rPr lang="en-US" sz="1000"/>
                        <a:t>18</a:t>
                      </a:r>
                    </a:p>
                  </a:txBody>
                  <a:tcPr/>
                </a:tc>
                <a:tc>
                  <a:txBody>
                    <a:bodyPr/>
                    <a:lstStyle/>
                    <a:p>
                      <a:r>
                        <a:rPr lang="en-US" sz="1000"/>
                        <a:t>5</a:t>
                      </a:r>
                    </a:p>
                  </a:txBody>
                  <a:tcPr/>
                </a:tc>
                <a:tc>
                  <a:txBody>
                    <a:bodyPr/>
                    <a:lstStyle/>
                    <a:p>
                      <a:r>
                        <a:rPr lang="en-US" sz="1000"/>
                        <a:t>0</a:t>
                      </a:r>
                    </a:p>
                  </a:txBody>
                  <a:tcPr/>
                </a:tc>
                <a:tc>
                  <a:txBody>
                    <a:bodyPr/>
                    <a:lstStyle/>
                    <a:p>
                      <a:r>
                        <a:rPr lang="en-US" sz="1000"/>
                        <a:t>23</a:t>
                      </a:r>
                    </a:p>
                  </a:txBody>
                  <a:tcPr/>
                </a:tc>
                <a:tc>
                  <a:txBody>
                    <a:bodyPr/>
                    <a:lstStyle/>
                    <a:p>
                      <a:r>
                        <a:rPr lang="en-US" sz="1000"/>
                        <a:t>1158</a:t>
                      </a:r>
                    </a:p>
                  </a:txBody>
                  <a:tcPr/>
                </a:tc>
                <a:tc>
                  <a:txBody>
                    <a:bodyPr/>
                    <a:lstStyle/>
                    <a:p>
                      <a:r>
                        <a:rPr lang="en-US" sz="1000"/>
                        <a:t>12</a:t>
                      </a:r>
                    </a:p>
                  </a:txBody>
                  <a:tcPr/>
                </a:tc>
                <a:tc>
                  <a:txBody>
                    <a:bodyPr/>
                    <a:lstStyle/>
                    <a:p>
                      <a:r>
                        <a:rPr lang="en-US" sz="1000"/>
                        <a:t>3.6466 %</a:t>
                      </a:r>
                    </a:p>
                  </a:txBody>
                  <a:tcPr/>
                </a:tc>
                <a:extLst>
                  <a:ext uri="{0D108BD9-81ED-4DB2-BD59-A6C34878D82A}">
                    <a16:rowId xmlns:a16="http://schemas.microsoft.com/office/drawing/2014/main" val="2426286416"/>
                  </a:ext>
                </a:extLst>
              </a:tr>
            </a:tbl>
          </a:graphicData>
        </a:graphic>
      </p:graphicFrame>
      <p:sp>
        <p:nvSpPr>
          <p:cNvPr id="4" name="Text Placeholder 3">
            <a:extLst>
              <a:ext uri="{FF2B5EF4-FFF2-40B4-BE49-F238E27FC236}">
                <a16:creationId xmlns:a16="http://schemas.microsoft.com/office/drawing/2014/main" id="{8A303780-2FD4-491C-BE6F-A13E3E3CF507}"/>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981319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7B92-BD85-42F7-AC2B-84BC0887131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194BDA1-1C7E-4F1A-81C6-2B33E369690C}"/>
              </a:ext>
            </a:extLst>
          </p:cNvPr>
          <p:cNvGraphicFramePr>
            <a:graphicFrameLocks noGrp="1"/>
          </p:cNvGraphicFramePr>
          <p:nvPr>
            <p:ph type="chart" sz="quarter" idx="13"/>
            <p:extLst>
              <p:ext uri="{D42A27DB-BD31-4B8C-83A1-F6EECF244321}">
                <p14:modId xmlns:p14="http://schemas.microsoft.com/office/powerpoint/2010/main" val="1054043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E30094-CC3E-4A48-9536-1A60817630E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DD2874E-7AD2-4BA5-856D-CFAFA5816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363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9E95-F0CB-4647-96D3-4722277B930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DB85A0D-9A68-40E3-A380-CED2DD3BF21B}"/>
              </a:ext>
            </a:extLst>
          </p:cNvPr>
          <p:cNvGraphicFramePr>
            <a:graphicFrameLocks noGrp="1"/>
          </p:cNvGraphicFramePr>
          <p:nvPr>
            <p:ph type="chart" sz="quarter" idx="13"/>
            <p:extLst>
              <p:ext uri="{D42A27DB-BD31-4B8C-83A1-F6EECF244321}">
                <p14:modId xmlns:p14="http://schemas.microsoft.com/office/powerpoint/2010/main" val="1064873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87B1C-38D1-4B64-B74C-D52D4265961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B0BEEE7-33C3-4CB6-8E92-72AE1CC91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544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A1FA-5F5F-4C41-9147-73B79456062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917FF78-A3DF-49DC-9176-F398A286CB41}"/>
              </a:ext>
            </a:extLst>
          </p:cNvPr>
          <p:cNvGraphicFramePr>
            <a:graphicFrameLocks noGrp="1"/>
          </p:cNvGraphicFramePr>
          <p:nvPr>
            <p:ph type="tbl" sz="quarter" idx="13"/>
            <p:extLst>
              <p:ext uri="{D42A27DB-BD31-4B8C-83A1-F6EECF244321}">
                <p14:modId xmlns:p14="http://schemas.microsoft.com/office/powerpoint/2010/main" val="347805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4694403"/>
                    </a:ext>
                  </a:extLst>
                </a:gridCol>
                <a:gridCol w="1810512">
                  <a:extLst>
                    <a:ext uri="{9D8B030D-6E8A-4147-A177-3AD203B41FA5}">
                      <a16:colId xmlns:a16="http://schemas.microsoft.com/office/drawing/2014/main" val="2665052557"/>
                    </a:ext>
                  </a:extLst>
                </a:gridCol>
                <a:gridCol w="822960">
                  <a:extLst>
                    <a:ext uri="{9D8B030D-6E8A-4147-A177-3AD203B41FA5}">
                      <a16:colId xmlns:a16="http://schemas.microsoft.com/office/drawing/2014/main" val="1031339145"/>
                    </a:ext>
                  </a:extLst>
                </a:gridCol>
                <a:gridCol w="822960">
                  <a:extLst>
                    <a:ext uri="{9D8B030D-6E8A-4147-A177-3AD203B41FA5}">
                      <a16:colId xmlns:a16="http://schemas.microsoft.com/office/drawing/2014/main" val="1870688431"/>
                    </a:ext>
                  </a:extLst>
                </a:gridCol>
                <a:gridCol w="822960">
                  <a:extLst>
                    <a:ext uri="{9D8B030D-6E8A-4147-A177-3AD203B41FA5}">
                      <a16:colId xmlns:a16="http://schemas.microsoft.com/office/drawing/2014/main" val="488004371"/>
                    </a:ext>
                  </a:extLst>
                </a:gridCol>
                <a:gridCol w="822960">
                  <a:extLst>
                    <a:ext uri="{9D8B030D-6E8A-4147-A177-3AD203B41FA5}">
                      <a16:colId xmlns:a16="http://schemas.microsoft.com/office/drawing/2014/main" val="1320857358"/>
                    </a:ext>
                  </a:extLst>
                </a:gridCol>
                <a:gridCol w="822960">
                  <a:extLst>
                    <a:ext uri="{9D8B030D-6E8A-4147-A177-3AD203B41FA5}">
                      <a16:colId xmlns:a16="http://schemas.microsoft.com/office/drawing/2014/main" val="2459590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97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17:03:56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2019 Summer Associates on a successful program! Yesterday, our #youngprofessionals ended their 10-week #summerinternship by delivering their final presentations to our senior leadership team. We wish you the best of luck in your future endeavors! ☺️👏🏼 Learn more about our #internship opportunities: bit.ly/PHLYsummerassociates 👈🏼 #PHLYInternLife #ThinkPHLY #congrats #futureleaders #intern #insurancelife #philly #insurancecareers #nextgen #instajob #genz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https://www.instagram.com/p/B01kGVOjx5R/media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5017654"/>
                  </a:ext>
                </a:extLst>
              </a:tr>
            </a:tbl>
          </a:graphicData>
        </a:graphic>
      </p:graphicFrame>
      <p:sp>
        <p:nvSpPr>
          <p:cNvPr id="4" name="Text Placeholder 3">
            <a:extLst>
              <a:ext uri="{FF2B5EF4-FFF2-40B4-BE49-F238E27FC236}">
                <a16:creationId xmlns:a16="http://schemas.microsoft.com/office/drawing/2014/main" id="{10B99E87-A619-4DC5-8EDE-AFE513A06DC4}"/>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451026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630A-3F16-4563-819E-4C42BB753C51}"/>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2EAB926C-83C8-47C8-A623-6D33E3B96C36}"/>
              </a:ext>
            </a:extLst>
          </p:cNvPr>
          <p:cNvGraphicFramePr>
            <a:graphicFrameLocks noGrp="1"/>
          </p:cNvGraphicFramePr>
          <p:nvPr>
            <p:ph type="tbl" sz="quarter" idx="13"/>
            <p:extLst>
              <p:ext uri="{D42A27DB-BD31-4B8C-83A1-F6EECF244321}">
                <p14:modId xmlns:p14="http://schemas.microsoft.com/office/powerpoint/2010/main" val="269648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4719644"/>
                    </a:ext>
                  </a:extLst>
                </a:gridCol>
                <a:gridCol w="1810512">
                  <a:extLst>
                    <a:ext uri="{9D8B030D-6E8A-4147-A177-3AD203B41FA5}">
                      <a16:colId xmlns:a16="http://schemas.microsoft.com/office/drawing/2014/main" val="3404352864"/>
                    </a:ext>
                  </a:extLst>
                </a:gridCol>
                <a:gridCol w="822960">
                  <a:extLst>
                    <a:ext uri="{9D8B030D-6E8A-4147-A177-3AD203B41FA5}">
                      <a16:colId xmlns:a16="http://schemas.microsoft.com/office/drawing/2014/main" val="3512285962"/>
                    </a:ext>
                  </a:extLst>
                </a:gridCol>
                <a:gridCol w="822960">
                  <a:extLst>
                    <a:ext uri="{9D8B030D-6E8A-4147-A177-3AD203B41FA5}">
                      <a16:colId xmlns:a16="http://schemas.microsoft.com/office/drawing/2014/main" val="1509811268"/>
                    </a:ext>
                  </a:extLst>
                </a:gridCol>
                <a:gridCol w="822960">
                  <a:extLst>
                    <a:ext uri="{9D8B030D-6E8A-4147-A177-3AD203B41FA5}">
                      <a16:colId xmlns:a16="http://schemas.microsoft.com/office/drawing/2014/main" val="703167074"/>
                    </a:ext>
                  </a:extLst>
                </a:gridCol>
                <a:gridCol w="822960">
                  <a:extLst>
                    <a:ext uri="{9D8B030D-6E8A-4147-A177-3AD203B41FA5}">
                      <a16:colId xmlns:a16="http://schemas.microsoft.com/office/drawing/2014/main" val="3227984702"/>
                    </a:ext>
                  </a:extLst>
                </a:gridCol>
                <a:gridCol w="822960">
                  <a:extLst>
                    <a:ext uri="{9D8B030D-6E8A-4147-A177-3AD203B41FA5}">
                      <a16:colId xmlns:a16="http://schemas.microsoft.com/office/drawing/2014/main" val="9628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58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- 2019-08-01 16:39:23</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several Tokio Marine Group companies recently participated in a #leadership panel for the Tokio Marine #NextGeneration program. #PHLY’s executive team joined sister companies tmna_services and Reliance Standard for an engaging discussion focused on further developing employees’ #leadershipskills. #ThinkPHLY #TEAMPHLY #insurance #futureleaders #nextgen #business #insurancecareers #instajob #professionaldevelopment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https://www.instagram.com/p/B0opUNrHNbo/media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5906803"/>
                  </a:ext>
                </a:extLst>
              </a:tr>
            </a:tbl>
          </a:graphicData>
        </a:graphic>
      </p:graphicFrame>
      <p:sp>
        <p:nvSpPr>
          <p:cNvPr id="4" name="Text Placeholder 3">
            <a:extLst>
              <a:ext uri="{FF2B5EF4-FFF2-40B4-BE49-F238E27FC236}">
                <a16:creationId xmlns:a16="http://schemas.microsoft.com/office/drawing/2014/main" id="{5F8B6617-51D9-49E8-88CD-11AB5CD5665B}"/>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1487250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76D3-1CA9-433C-AF23-B7C2C630051A}"/>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614BEE5-EFD6-4A16-8638-F3950713D969}"/>
              </a:ext>
            </a:extLst>
          </p:cNvPr>
          <p:cNvGraphicFramePr>
            <a:graphicFrameLocks noGrp="1"/>
          </p:cNvGraphicFramePr>
          <p:nvPr>
            <p:ph type="tbl" sz="quarter" idx="13"/>
            <p:extLst>
              <p:ext uri="{D42A27DB-BD31-4B8C-83A1-F6EECF244321}">
                <p14:modId xmlns:p14="http://schemas.microsoft.com/office/powerpoint/2010/main" val="94149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1222737"/>
                    </a:ext>
                  </a:extLst>
                </a:gridCol>
                <a:gridCol w="1810512">
                  <a:extLst>
                    <a:ext uri="{9D8B030D-6E8A-4147-A177-3AD203B41FA5}">
                      <a16:colId xmlns:a16="http://schemas.microsoft.com/office/drawing/2014/main" val="3144583572"/>
                    </a:ext>
                  </a:extLst>
                </a:gridCol>
                <a:gridCol w="822960">
                  <a:extLst>
                    <a:ext uri="{9D8B030D-6E8A-4147-A177-3AD203B41FA5}">
                      <a16:colId xmlns:a16="http://schemas.microsoft.com/office/drawing/2014/main" val="2884353105"/>
                    </a:ext>
                  </a:extLst>
                </a:gridCol>
                <a:gridCol w="822960">
                  <a:extLst>
                    <a:ext uri="{9D8B030D-6E8A-4147-A177-3AD203B41FA5}">
                      <a16:colId xmlns:a16="http://schemas.microsoft.com/office/drawing/2014/main" val="347520857"/>
                    </a:ext>
                  </a:extLst>
                </a:gridCol>
                <a:gridCol w="822960">
                  <a:extLst>
                    <a:ext uri="{9D8B030D-6E8A-4147-A177-3AD203B41FA5}">
                      <a16:colId xmlns:a16="http://schemas.microsoft.com/office/drawing/2014/main" val="2370903777"/>
                    </a:ext>
                  </a:extLst>
                </a:gridCol>
                <a:gridCol w="822960">
                  <a:extLst>
                    <a:ext uri="{9D8B030D-6E8A-4147-A177-3AD203B41FA5}">
                      <a16:colId xmlns:a16="http://schemas.microsoft.com/office/drawing/2014/main" val="153310722"/>
                    </a:ext>
                  </a:extLst>
                </a:gridCol>
                <a:gridCol w="822960">
                  <a:extLst>
                    <a:ext uri="{9D8B030D-6E8A-4147-A177-3AD203B41FA5}">
                      <a16:colId xmlns:a16="http://schemas.microsoft.com/office/drawing/2014/main" val="140363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605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- 2019-07-12 14:55:59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 👏🏼😄 #ThinkPHLY #grads #insurancelife #careergoals #success #goodjob #professionaldevelopment #insurance #business #instagood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https://www.instagram.com/p/Bz09la1nCKn/media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984508"/>
                  </a:ext>
                </a:extLst>
              </a:tr>
            </a:tbl>
          </a:graphicData>
        </a:graphic>
      </p:graphicFrame>
      <p:sp>
        <p:nvSpPr>
          <p:cNvPr id="4" name="Text Placeholder 3">
            <a:extLst>
              <a:ext uri="{FF2B5EF4-FFF2-40B4-BE49-F238E27FC236}">
                <a16:creationId xmlns:a16="http://schemas.microsoft.com/office/drawing/2014/main" id="{5F0F502F-399D-47C6-9B66-8C3B0E552F21}"/>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3093854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8F0E5-6AC1-4B16-92AE-2B28FE35638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A875525-CFC2-4D19-B143-A92BCF6C9E9D}"/>
              </a:ext>
            </a:extLst>
          </p:cNvPr>
          <p:cNvGraphicFramePr>
            <a:graphicFrameLocks noGrp="1"/>
          </p:cNvGraphicFramePr>
          <p:nvPr>
            <p:ph type="tbl" sz="quarter" idx="13"/>
            <p:extLst>
              <p:ext uri="{D42A27DB-BD31-4B8C-83A1-F6EECF244321}">
                <p14:modId xmlns:p14="http://schemas.microsoft.com/office/powerpoint/2010/main" val="300127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78058017"/>
                    </a:ext>
                  </a:extLst>
                </a:gridCol>
                <a:gridCol w="1810512">
                  <a:extLst>
                    <a:ext uri="{9D8B030D-6E8A-4147-A177-3AD203B41FA5}">
                      <a16:colId xmlns:a16="http://schemas.microsoft.com/office/drawing/2014/main" val="3740379328"/>
                    </a:ext>
                  </a:extLst>
                </a:gridCol>
                <a:gridCol w="822960">
                  <a:extLst>
                    <a:ext uri="{9D8B030D-6E8A-4147-A177-3AD203B41FA5}">
                      <a16:colId xmlns:a16="http://schemas.microsoft.com/office/drawing/2014/main" val="3305323198"/>
                    </a:ext>
                  </a:extLst>
                </a:gridCol>
                <a:gridCol w="822960">
                  <a:extLst>
                    <a:ext uri="{9D8B030D-6E8A-4147-A177-3AD203B41FA5}">
                      <a16:colId xmlns:a16="http://schemas.microsoft.com/office/drawing/2014/main" val="1192951864"/>
                    </a:ext>
                  </a:extLst>
                </a:gridCol>
                <a:gridCol w="822960">
                  <a:extLst>
                    <a:ext uri="{9D8B030D-6E8A-4147-A177-3AD203B41FA5}">
                      <a16:colId xmlns:a16="http://schemas.microsoft.com/office/drawing/2014/main" val="2311130809"/>
                    </a:ext>
                  </a:extLst>
                </a:gridCol>
                <a:gridCol w="822960">
                  <a:extLst>
                    <a:ext uri="{9D8B030D-6E8A-4147-A177-3AD203B41FA5}">
                      <a16:colId xmlns:a16="http://schemas.microsoft.com/office/drawing/2014/main" val="1615380269"/>
                    </a:ext>
                  </a:extLst>
                </a:gridCol>
                <a:gridCol w="822960">
                  <a:extLst>
                    <a:ext uri="{9D8B030D-6E8A-4147-A177-3AD203B41FA5}">
                      <a16:colId xmlns:a16="http://schemas.microsoft.com/office/drawing/2014/main" val="329314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546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- 2019-08-15 17:07:45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2019 - 2020 season! Throughout the season, #PHLY is partnering with the #Eagles to highlight charitable organizations at each Eagles home game. Congratulations to Community Interactions, covenanthousepa, and kidssmilesinc for being highlighted at last week's #preseason game. 🏈🦅 Enter this link into your web browser to learn more about our partnership with the Eagles: http://bit.ly/PHLYRedZone2019 #ThinkPHLY #TEAMPHLY #philadelphiaeagles #flyeaglesfly #football #philly #charity #goodcause #community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https://www.instagram.com/p/B1MvsRen4_Y/media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4362920"/>
                  </a:ext>
                </a:extLst>
              </a:tr>
            </a:tbl>
          </a:graphicData>
        </a:graphic>
      </p:graphicFrame>
      <p:sp>
        <p:nvSpPr>
          <p:cNvPr id="4" name="Text Placeholder 3">
            <a:extLst>
              <a:ext uri="{FF2B5EF4-FFF2-40B4-BE49-F238E27FC236}">
                <a16:creationId xmlns:a16="http://schemas.microsoft.com/office/drawing/2014/main" id="{9078B64C-381B-4596-B304-8D108C0603A2}"/>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1212715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A5A5-3C7D-4606-A291-40E6EA708CB6}"/>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6ED4A45B-3911-4271-AB09-32AFB2B61759}"/>
              </a:ext>
            </a:extLst>
          </p:cNvPr>
          <p:cNvGraphicFramePr>
            <a:graphicFrameLocks noGrp="1"/>
          </p:cNvGraphicFramePr>
          <p:nvPr>
            <p:ph type="tbl" sz="quarter" idx="13"/>
            <p:extLst>
              <p:ext uri="{D42A27DB-BD31-4B8C-83A1-F6EECF244321}">
                <p14:modId xmlns:p14="http://schemas.microsoft.com/office/powerpoint/2010/main" val="193574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530202"/>
                    </a:ext>
                  </a:extLst>
                </a:gridCol>
                <a:gridCol w="1810512">
                  <a:extLst>
                    <a:ext uri="{9D8B030D-6E8A-4147-A177-3AD203B41FA5}">
                      <a16:colId xmlns:a16="http://schemas.microsoft.com/office/drawing/2014/main" val="1728375113"/>
                    </a:ext>
                  </a:extLst>
                </a:gridCol>
                <a:gridCol w="822960">
                  <a:extLst>
                    <a:ext uri="{9D8B030D-6E8A-4147-A177-3AD203B41FA5}">
                      <a16:colId xmlns:a16="http://schemas.microsoft.com/office/drawing/2014/main" val="3174052114"/>
                    </a:ext>
                  </a:extLst>
                </a:gridCol>
                <a:gridCol w="822960">
                  <a:extLst>
                    <a:ext uri="{9D8B030D-6E8A-4147-A177-3AD203B41FA5}">
                      <a16:colId xmlns:a16="http://schemas.microsoft.com/office/drawing/2014/main" val="523465707"/>
                    </a:ext>
                  </a:extLst>
                </a:gridCol>
                <a:gridCol w="822960">
                  <a:extLst>
                    <a:ext uri="{9D8B030D-6E8A-4147-A177-3AD203B41FA5}">
                      <a16:colId xmlns:a16="http://schemas.microsoft.com/office/drawing/2014/main" val="1380573068"/>
                    </a:ext>
                  </a:extLst>
                </a:gridCol>
                <a:gridCol w="822960">
                  <a:extLst>
                    <a:ext uri="{9D8B030D-6E8A-4147-A177-3AD203B41FA5}">
                      <a16:colId xmlns:a16="http://schemas.microsoft.com/office/drawing/2014/main" val="1125817310"/>
                    </a:ext>
                  </a:extLst>
                </a:gridCol>
                <a:gridCol w="822960">
                  <a:extLst>
                    <a:ext uri="{9D8B030D-6E8A-4147-A177-3AD203B41FA5}">
                      <a16:colId xmlns:a16="http://schemas.microsoft.com/office/drawing/2014/main" val="662430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499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- 2019-07-23 16:08:25</a:t>
                      </a:r>
                      <a:r>
                        <a:rPr kumimoji="0" lang="en-US" sz="1000" b="0" i="0" u="none" strike="noStrike" kern="1200" cap="none" spc="0" normalizeH="0" baseline="0" noProof="0">
                          <a:ln>
                            <a:noFill/>
                          </a:ln>
                          <a:solidFill>
                            <a:prstClr val="black"/>
                          </a:solidFill>
                          <a:effectLst/>
                          <a:uLnTx/>
                          <a:uFillTx/>
                          <a:latin typeface="+mn-lt"/>
                          <a:ea typeface="+mn-ea"/>
                          <a:cs typeface="+mn-cs"/>
                        </a:rPr>
                        <a:t>
 The future of #insurance is now – a new generation of insurance professionals are on the rise and they’re learning about the many exciting #career opportunities that await them in the #insuranceindustry! Here’s a snapshot of our #SummerAssociates networking at the ISOP #NextGen #Intern Forum. 😊🙌🏼 #PHLYInternLife #ThinkPHLY #TEAMPHLY #futureleaders #internship #philadelphia #photooftheday #college #collegestudents #genz #instajob #goals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https://www.instagram.com/p/B0RanicH2Cj/media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09/18/2019 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91345302"/>
                  </a:ext>
                </a:extLst>
              </a:tr>
            </a:tbl>
          </a:graphicData>
        </a:graphic>
      </p:graphicFrame>
      <p:sp>
        <p:nvSpPr>
          <p:cNvPr id="4" name="Text Placeholder 3">
            <a:extLst>
              <a:ext uri="{FF2B5EF4-FFF2-40B4-BE49-F238E27FC236}">
                <a16:creationId xmlns:a16="http://schemas.microsoft.com/office/drawing/2014/main" id="{788B355B-68D2-43B3-896F-1321D758C827}"/>
              </a:ext>
            </a:extLst>
          </p:cNvPr>
          <p:cNvSpPr>
            <a:spLocks noGrp="1"/>
          </p:cNvSpPr>
          <p:nvPr>
            <p:ph type="body" sz="quarter" idx="14"/>
          </p:nvPr>
        </p:nvSpPr>
        <p:spPr/>
        <p:txBody>
          <a:bodyPr/>
          <a:lstStyle/>
          <a:p>
            <a:r>
              <a:rPr lang="en-US"/>
              <a:t>07/01/2019 - 08/31/2019</a:t>
            </a:r>
          </a:p>
        </p:txBody>
      </p:sp>
    </p:spTree>
    <p:extLst>
      <p:ext uri="{BB962C8B-B14F-4D97-AF65-F5344CB8AC3E}">
        <p14:creationId xmlns:p14="http://schemas.microsoft.com/office/powerpoint/2010/main" val="2667141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2BF6-E80E-41E4-ADF5-F0E8B05B349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D067F4E6-50D5-45BD-8241-E2162ACE5D3D}"/>
              </a:ext>
            </a:extLst>
          </p:cNvPr>
          <p:cNvGraphicFramePr>
            <a:graphicFrameLocks noGrp="1"/>
          </p:cNvGraphicFramePr>
          <p:nvPr>
            <p:ph type="tbl" sz="quarter" idx="13"/>
            <p:extLst>
              <p:ext uri="{D42A27DB-BD31-4B8C-83A1-F6EECF244321}">
                <p14:modId xmlns:p14="http://schemas.microsoft.com/office/powerpoint/2010/main" val="190441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87313764"/>
                    </a:ext>
                  </a:extLst>
                </a:gridCol>
                <a:gridCol w="707746">
                  <a:extLst>
                    <a:ext uri="{9D8B030D-6E8A-4147-A177-3AD203B41FA5}">
                      <a16:colId xmlns:a16="http://schemas.microsoft.com/office/drawing/2014/main" val="2078335944"/>
                    </a:ext>
                  </a:extLst>
                </a:gridCol>
                <a:gridCol w="707746">
                  <a:extLst>
                    <a:ext uri="{9D8B030D-6E8A-4147-A177-3AD203B41FA5}">
                      <a16:colId xmlns:a16="http://schemas.microsoft.com/office/drawing/2014/main" val="4288300321"/>
                    </a:ext>
                  </a:extLst>
                </a:gridCol>
                <a:gridCol w="353873">
                  <a:extLst>
                    <a:ext uri="{9D8B030D-6E8A-4147-A177-3AD203B41FA5}">
                      <a16:colId xmlns:a16="http://schemas.microsoft.com/office/drawing/2014/main" val="3834208305"/>
                    </a:ext>
                  </a:extLst>
                </a:gridCol>
                <a:gridCol w="353873">
                  <a:extLst>
                    <a:ext uri="{9D8B030D-6E8A-4147-A177-3AD203B41FA5}">
                      <a16:colId xmlns:a16="http://schemas.microsoft.com/office/drawing/2014/main" val="957016047"/>
                    </a:ext>
                  </a:extLst>
                </a:gridCol>
                <a:gridCol w="707746">
                  <a:extLst>
                    <a:ext uri="{9D8B030D-6E8A-4147-A177-3AD203B41FA5}">
                      <a16:colId xmlns:a16="http://schemas.microsoft.com/office/drawing/2014/main" val="1444740412"/>
                    </a:ext>
                  </a:extLst>
                </a:gridCol>
                <a:gridCol w="707746">
                  <a:extLst>
                    <a:ext uri="{9D8B030D-6E8A-4147-A177-3AD203B41FA5}">
                      <a16:colId xmlns:a16="http://schemas.microsoft.com/office/drawing/2014/main" val="1062893546"/>
                    </a:ext>
                  </a:extLst>
                </a:gridCol>
                <a:gridCol w="707746">
                  <a:extLst>
                    <a:ext uri="{9D8B030D-6E8A-4147-A177-3AD203B41FA5}">
                      <a16:colId xmlns:a16="http://schemas.microsoft.com/office/drawing/2014/main" val="3201156899"/>
                    </a:ext>
                  </a:extLst>
                </a:gridCol>
                <a:gridCol w="707746">
                  <a:extLst>
                    <a:ext uri="{9D8B030D-6E8A-4147-A177-3AD203B41FA5}">
                      <a16:colId xmlns:a16="http://schemas.microsoft.com/office/drawing/2014/main" val="3418133569"/>
                    </a:ext>
                  </a:extLst>
                </a:gridCol>
                <a:gridCol w="707746">
                  <a:extLst>
                    <a:ext uri="{9D8B030D-6E8A-4147-A177-3AD203B41FA5}">
                      <a16:colId xmlns:a16="http://schemas.microsoft.com/office/drawing/2014/main" val="837523743"/>
                    </a:ext>
                  </a:extLst>
                </a:gridCol>
                <a:gridCol w="707746">
                  <a:extLst>
                    <a:ext uri="{9D8B030D-6E8A-4147-A177-3AD203B41FA5}">
                      <a16:colId xmlns:a16="http://schemas.microsoft.com/office/drawing/2014/main" val="1346946934"/>
                    </a:ext>
                  </a:extLst>
                </a:gridCol>
                <a:gridCol w="707746">
                  <a:extLst>
                    <a:ext uri="{9D8B030D-6E8A-4147-A177-3AD203B41FA5}">
                      <a16:colId xmlns:a16="http://schemas.microsoft.com/office/drawing/2014/main" val="127011424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6849050"/>
                  </a:ext>
                </a:extLst>
              </a:tr>
              <a:tr h="370840">
                <a:tc>
                  <a:txBody>
                    <a:bodyPr/>
                    <a:lstStyle/>
                    <a:p>
                      <a:r>
                        <a:rPr lang="en-US" sz="1000"/>
                        <a:t>phlyinsurance</a:t>
                      </a:r>
                    </a:p>
                  </a:txBody>
                  <a:tcPr/>
                </a:tc>
                <a:tc>
                  <a:txBody>
                    <a:bodyPr/>
                    <a:lstStyle/>
                    <a:p>
                      <a:r>
                        <a:rPr lang="en-US" sz="1000"/>
                        <a:t>3</a:t>
                      </a:r>
                    </a:p>
                  </a:txBody>
                  <a:tcPr/>
                </a:tc>
                <a:tc>
                  <a:txBody>
                    <a:bodyPr/>
                    <a:lstStyle/>
                    <a:p>
                      <a:r>
                        <a:rPr lang="en-US" sz="1000"/>
                        <a:t>0.6379</a:t>
                      </a:r>
                    </a:p>
                  </a:txBody>
                  <a:tcPr/>
                </a:tc>
                <a:tc>
                  <a:txBody>
                    <a:bodyPr/>
                    <a:lstStyle/>
                    <a:p>
                      <a:r>
                        <a:rPr lang="en-US" sz="1000"/>
                        <a:t>32.33</a:t>
                      </a:r>
                    </a:p>
                  </a:txBody>
                  <a:tcPr/>
                </a:tc>
                <a:tc>
                  <a:txBody>
                    <a:bodyPr/>
                    <a:lstStyle/>
                    <a:p>
                      <a:r>
                        <a:rPr lang="en-US" sz="1000"/>
                        <a:t>0.00</a:t>
                      </a:r>
                    </a:p>
                  </a:txBody>
                  <a:tcPr/>
                </a:tc>
                <a:tc>
                  <a:txBody>
                    <a:bodyPr/>
                    <a:lstStyle/>
                    <a:p>
                      <a:r>
                        <a:rPr lang="en-US" sz="1000"/>
                        <a:t>302.00</a:t>
                      </a:r>
                    </a:p>
                  </a:txBody>
                  <a:tcPr/>
                </a:tc>
                <a:tc>
                  <a:txBody>
                    <a:bodyPr/>
                    <a:lstStyle/>
                    <a:p>
                      <a:r>
                        <a:rPr lang="en-US" sz="1000"/>
                        <a:t>256.67</a:t>
                      </a:r>
                    </a:p>
                  </a:txBody>
                  <a:tcPr/>
                </a:tc>
                <a:tc>
                  <a:txBody>
                    <a:bodyPr/>
                    <a:lstStyle/>
                    <a:p>
                      <a:r>
                        <a:rPr lang="en-US" sz="1000"/>
                        <a:t>163.67</a:t>
                      </a:r>
                    </a:p>
                  </a:txBody>
                  <a:tcPr/>
                </a:tc>
                <a:tc>
                  <a:txBody>
                    <a:bodyPr/>
                    <a:lstStyle/>
                    <a:p>
                      <a:r>
                        <a:rPr lang="en-US" sz="1000"/>
                        <a:t>163.67</a:t>
                      </a:r>
                    </a:p>
                  </a:txBody>
                  <a:tcPr/>
                </a:tc>
                <a:tc>
                  <a:txBody>
                    <a:bodyPr/>
                    <a:lstStyle/>
                    <a:p>
                      <a:r>
                        <a:rPr lang="en-US" sz="1000"/>
                        <a:t>906</a:t>
                      </a:r>
                    </a:p>
                  </a:txBody>
                  <a:tcPr/>
                </a:tc>
                <a:tc>
                  <a:txBody>
                    <a:bodyPr/>
                    <a:lstStyle/>
                    <a:p>
                      <a:r>
                        <a:rPr lang="en-US" sz="1000"/>
                        <a:t>97</a:t>
                      </a:r>
                    </a:p>
                  </a:txBody>
                  <a:tcPr/>
                </a:tc>
                <a:tc>
                  <a:txBody>
                    <a:bodyPr/>
                    <a:lstStyle/>
                    <a:p>
                      <a:r>
                        <a:rPr lang="en-US" sz="1000"/>
                        <a:t>491</a:t>
                      </a:r>
                    </a:p>
                  </a:txBody>
                  <a:tcPr/>
                </a:tc>
                <a:extLst>
                  <a:ext uri="{0D108BD9-81ED-4DB2-BD59-A6C34878D82A}">
                    <a16:rowId xmlns:a16="http://schemas.microsoft.com/office/drawing/2014/main" val="504073819"/>
                  </a:ext>
                </a:extLst>
              </a:tr>
            </a:tbl>
          </a:graphicData>
        </a:graphic>
      </p:graphicFrame>
      <p:sp>
        <p:nvSpPr>
          <p:cNvPr id="4" name="Text Placeholder 3">
            <a:extLst>
              <a:ext uri="{FF2B5EF4-FFF2-40B4-BE49-F238E27FC236}">
                <a16:creationId xmlns:a16="http://schemas.microsoft.com/office/drawing/2014/main" id="{342459DF-8873-4D18-A620-325CE783BC21}"/>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85217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B8324-FF3A-47B4-A02B-BEA62AE77B4B}"/>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5D023109-17A2-4298-A436-ABD57286D60E}"/>
              </a:ext>
            </a:extLst>
          </p:cNvPr>
          <p:cNvGraphicFramePr>
            <a:graphicFrameLocks noGrp="1"/>
          </p:cNvGraphicFramePr>
          <p:nvPr>
            <p:ph type="tbl" sz="quarter" idx="13"/>
            <p:extLst>
              <p:ext uri="{D42A27DB-BD31-4B8C-83A1-F6EECF244321}">
                <p14:modId xmlns:p14="http://schemas.microsoft.com/office/powerpoint/2010/main" val="1532473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2532000"/>
                    </a:ext>
                  </a:extLst>
                </a:gridCol>
                <a:gridCol w="1316736">
                  <a:extLst>
                    <a:ext uri="{9D8B030D-6E8A-4147-A177-3AD203B41FA5}">
                      <a16:colId xmlns:a16="http://schemas.microsoft.com/office/drawing/2014/main" val="2928520345"/>
                    </a:ext>
                  </a:extLst>
                </a:gridCol>
                <a:gridCol w="658368">
                  <a:extLst>
                    <a:ext uri="{9D8B030D-6E8A-4147-A177-3AD203B41FA5}">
                      <a16:colId xmlns:a16="http://schemas.microsoft.com/office/drawing/2014/main" val="1257397606"/>
                    </a:ext>
                  </a:extLst>
                </a:gridCol>
                <a:gridCol w="658368">
                  <a:extLst>
                    <a:ext uri="{9D8B030D-6E8A-4147-A177-3AD203B41FA5}">
                      <a16:colId xmlns:a16="http://schemas.microsoft.com/office/drawing/2014/main" val="3479486579"/>
                    </a:ext>
                  </a:extLst>
                </a:gridCol>
                <a:gridCol w="658368">
                  <a:extLst>
                    <a:ext uri="{9D8B030D-6E8A-4147-A177-3AD203B41FA5}">
                      <a16:colId xmlns:a16="http://schemas.microsoft.com/office/drawing/2014/main" val="3420111367"/>
                    </a:ext>
                  </a:extLst>
                </a:gridCol>
                <a:gridCol w="658368">
                  <a:extLst>
                    <a:ext uri="{9D8B030D-6E8A-4147-A177-3AD203B41FA5}">
                      <a16:colId xmlns:a16="http://schemas.microsoft.com/office/drawing/2014/main" val="2425477697"/>
                    </a:ext>
                  </a:extLst>
                </a:gridCol>
                <a:gridCol w="658368">
                  <a:extLst>
                    <a:ext uri="{9D8B030D-6E8A-4147-A177-3AD203B41FA5}">
                      <a16:colId xmlns:a16="http://schemas.microsoft.com/office/drawing/2014/main" val="701662263"/>
                    </a:ext>
                  </a:extLst>
                </a:gridCol>
                <a:gridCol w="658368">
                  <a:extLst>
                    <a:ext uri="{9D8B030D-6E8A-4147-A177-3AD203B41FA5}">
                      <a16:colId xmlns:a16="http://schemas.microsoft.com/office/drawing/2014/main" val="2739747234"/>
                    </a:ext>
                  </a:extLst>
                </a:gridCol>
                <a:gridCol w="658368">
                  <a:extLst>
                    <a:ext uri="{9D8B030D-6E8A-4147-A177-3AD203B41FA5}">
                      <a16:colId xmlns:a16="http://schemas.microsoft.com/office/drawing/2014/main" val="361073088"/>
                    </a:ext>
                  </a:extLst>
                </a:gridCol>
                <a:gridCol w="658368">
                  <a:extLst>
                    <a:ext uri="{9D8B030D-6E8A-4147-A177-3AD203B41FA5}">
                      <a16:colId xmlns:a16="http://schemas.microsoft.com/office/drawing/2014/main" val="297284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8275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13:34:25</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sharing 
your story with us! #parkwayrun @childrensphila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https://scontent.xx.fbcdn.net/v/t51.12442-15/67794225_707360586394986_3352368368741997313_n.jpg?_nc_cat=103&amp;_nc_oc=AQkVAQ5DP2oEQBkDVcPrtkigMWhy7wKnFLshZMudd9w54GAAdrYNpP500lv28rA0yC4&amp;_nc_ht=scontent.xx&amp;oh=ac1c4214ab8920e6078a016aeaa6d4f6&amp;oe=5DD272DD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13:30:25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30262705"/>
                  </a:ext>
                </a:extLst>
              </a:tr>
            </a:tbl>
          </a:graphicData>
        </a:graphic>
      </p:graphicFrame>
      <p:sp>
        <p:nvSpPr>
          <p:cNvPr id="4" name="Text Placeholder 3">
            <a:extLst>
              <a:ext uri="{FF2B5EF4-FFF2-40B4-BE49-F238E27FC236}">
                <a16:creationId xmlns:a16="http://schemas.microsoft.com/office/drawing/2014/main" id="{B2987F76-6393-44E6-A505-0EFA2DBACC4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713439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EF5C0-80BF-4B25-B336-4D965AA500E3}"/>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548D7B04-D47E-400E-BAEE-0792EAF04C04}"/>
              </a:ext>
            </a:extLst>
          </p:cNvPr>
          <p:cNvGraphicFramePr>
            <a:graphicFrameLocks noGrp="1"/>
          </p:cNvGraphicFramePr>
          <p:nvPr>
            <p:ph type="tbl" sz="quarter" idx="13"/>
            <p:extLst>
              <p:ext uri="{D42A27DB-BD31-4B8C-83A1-F6EECF244321}">
                <p14:modId xmlns:p14="http://schemas.microsoft.com/office/powerpoint/2010/main" val="301317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4046639"/>
                    </a:ext>
                  </a:extLst>
                </a:gridCol>
                <a:gridCol w="1316736">
                  <a:extLst>
                    <a:ext uri="{9D8B030D-6E8A-4147-A177-3AD203B41FA5}">
                      <a16:colId xmlns:a16="http://schemas.microsoft.com/office/drawing/2014/main" val="3231950628"/>
                    </a:ext>
                  </a:extLst>
                </a:gridCol>
                <a:gridCol w="658368">
                  <a:extLst>
                    <a:ext uri="{9D8B030D-6E8A-4147-A177-3AD203B41FA5}">
                      <a16:colId xmlns:a16="http://schemas.microsoft.com/office/drawing/2014/main" val="567916991"/>
                    </a:ext>
                  </a:extLst>
                </a:gridCol>
                <a:gridCol w="658368">
                  <a:extLst>
                    <a:ext uri="{9D8B030D-6E8A-4147-A177-3AD203B41FA5}">
                      <a16:colId xmlns:a16="http://schemas.microsoft.com/office/drawing/2014/main" val="3484889337"/>
                    </a:ext>
                  </a:extLst>
                </a:gridCol>
                <a:gridCol w="658368">
                  <a:extLst>
                    <a:ext uri="{9D8B030D-6E8A-4147-A177-3AD203B41FA5}">
                      <a16:colId xmlns:a16="http://schemas.microsoft.com/office/drawing/2014/main" val="2267262282"/>
                    </a:ext>
                  </a:extLst>
                </a:gridCol>
                <a:gridCol w="658368">
                  <a:extLst>
                    <a:ext uri="{9D8B030D-6E8A-4147-A177-3AD203B41FA5}">
                      <a16:colId xmlns:a16="http://schemas.microsoft.com/office/drawing/2014/main" val="688225343"/>
                    </a:ext>
                  </a:extLst>
                </a:gridCol>
                <a:gridCol w="658368">
                  <a:extLst>
                    <a:ext uri="{9D8B030D-6E8A-4147-A177-3AD203B41FA5}">
                      <a16:colId xmlns:a16="http://schemas.microsoft.com/office/drawing/2014/main" val="3515239771"/>
                    </a:ext>
                  </a:extLst>
                </a:gridCol>
                <a:gridCol w="658368">
                  <a:extLst>
                    <a:ext uri="{9D8B030D-6E8A-4147-A177-3AD203B41FA5}">
                      <a16:colId xmlns:a16="http://schemas.microsoft.com/office/drawing/2014/main" val="731882069"/>
                    </a:ext>
                  </a:extLst>
                </a:gridCol>
                <a:gridCol w="658368">
                  <a:extLst>
                    <a:ext uri="{9D8B030D-6E8A-4147-A177-3AD203B41FA5}">
                      <a16:colId xmlns:a16="http://schemas.microsoft.com/office/drawing/2014/main" val="2567094227"/>
                    </a:ext>
                  </a:extLst>
                </a:gridCol>
                <a:gridCol w="658368">
                  <a:extLst>
                    <a:ext uri="{9D8B030D-6E8A-4147-A177-3AD203B41FA5}">
                      <a16:colId xmlns:a16="http://schemas.microsoft.com/office/drawing/2014/main" val="4280596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9765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- 2019-08-19 12:29:45</a:t>
                      </a:r>
                      <a:r>
                        <a:rPr kumimoji="0" lang="en-US" sz="1000" b="0" i="0" u="none" strike="noStrike" kern="1200" cap="none" spc="0" normalizeH="0" baseline="0" noProof="0">
                          <a:ln>
                            <a:noFill/>
                          </a:ln>
                          <a:solidFill>
                            <a:prstClr val="black"/>
                          </a:solidFill>
                          <a:effectLst/>
                          <a:uLnTx/>
                          <a:uFillTx/>
                          <a:latin typeface="+mn-lt"/>
                          <a:ea typeface="+mn-ea"/>
                          <a:cs typeface="+mn-cs"/>
                        </a:rPr>
                        <a:t>
 #teamphly is joining one of this year’s @childrensphila #parkwayrun ambassadors for a lunchtime presentation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https://scontent.xx.fbcdn.net/v/t51.12442-15/69372730_729696897459582_3598751303204712218_n.jpg?_nc_cat=105&amp;_nc_oc=AQlj6dmbpRcjp1aBeBY6O7ITjFNHiJMIUZvqfHnCptFMQ9OmO6verdPrV6mQEfoWH4s&amp;_nc_ht=scontent.xx&amp;oh=41d5d12187a0c65b83436f150759ebc1&amp;oe=5DCCCCFC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12:00:17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99308726"/>
                  </a:ext>
                </a:extLst>
              </a:tr>
            </a:tbl>
          </a:graphicData>
        </a:graphic>
      </p:graphicFrame>
      <p:sp>
        <p:nvSpPr>
          <p:cNvPr id="4" name="Text Placeholder 3">
            <a:extLst>
              <a:ext uri="{FF2B5EF4-FFF2-40B4-BE49-F238E27FC236}">
                <a16:creationId xmlns:a16="http://schemas.microsoft.com/office/drawing/2014/main" id="{26F10495-F98E-47F3-8274-88A4DA4E7D2D}"/>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85074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84D3-1DD6-4462-841A-DB9E76C7F880}"/>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938CEDA1-E7EC-4A81-ABE4-E9E7B417BD93}"/>
              </a:ext>
            </a:extLst>
          </p:cNvPr>
          <p:cNvGraphicFramePr>
            <a:graphicFrameLocks noGrp="1"/>
          </p:cNvGraphicFramePr>
          <p:nvPr>
            <p:ph type="tbl" sz="quarter" idx="13"/>
            <p:extLst>
              <p:ext uri="{D42A27DB-BD31-4B8C-83A1-F6EECF244321}">
                <p14:modId xmlns:p14="http://schemas.microsoft.com/office/powerpoint/2010/main" val="84495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31852790"/>
                    </a:ext>
                  </a:extLst>
                </a:gridCol>
                <a:gridCol w="1316736">
                  <a:extLst>
                    <a:ext uri="{9D8B030D-6E8A-4147-A177-3AD203B41FA5}">
                      <a16:colId xmlns:a16="http://schemas.microsoft.com/office/drawing/2014/main" val="2716895199"/>
                    </a:ext>
                  </a:extLst>
                </a:gridCol>
                <a:gridCol w="658368">
                  <a:extLst>
                    <a:ext uri="{9D8B030D-6E8A-4147-A177-3AD203B41FA5}">
                      <a16:colId xmlns:a16="http://schemas.microsoft.com/office/drawing/2014/main" val="3212350364"/>
                    </a:ext>
                  </a:extLst>
                </a:gridCol>
                <a:gridCol w="658368">
                  <a:extLst>
                    <a:ext uri="{9D8B030D-6E8A-4147-A177-3AD203B41FA5}">
                      <a16:colId xmlns:a16="http://schemas.microsoft.com/office/drawing/2014/main" val="3053308796"/>
                    </a:ext>
                  </a:extLst>
                </a:gridCol>
                <a:gridCol w="658368">
                  <a:extLst>
                    <a:ext uri="{9D8B030D-6E8A-4147-A177-3AD203B41FA5}">
                      <a16:colId xmlns:a16="http://schemas.microsoft.com/office/drawing/2014/main" val="1012835233"/>
                    </a:ext>
                  </a:extLst>
                </a:gridCol>
                <a:gridCol w="658368">
                  <a:extLst>
                    <a:ext uri="{9D8B030D-6E8A-4147-A177-3AD203B41FA5}">
                      <a16:colId xmlns:a16="http://schemas.microsoft.com/office/drawing/2014/main" val="1506081949"/>
                    </a:ext>
                  </a:extLst>
                </a:gridCol>
                <a:gridCol w="658368">
                  <a:extLst>
                    <a:ext uri="{9D8B030D-6E8A-4147-A177-3AD203B41FA5}">
                      <a16:colId xmlns:a16="http://schemas.microsoft.com/office/drawing/2014/main" val="3793832874"/>
                    </a:ext>
                  </a:extLst>
                </a:gridCol>
                <a:gridCol w="658368">
                  <a:extLst>
                    <a:ext uri="{9D8B030D-6E8A-4147-A177-3AD203B41FA5}">
                      <a16:colId xmlns:a16="http://schemas.microsoft.com/office/drawing/2014/main" val="3584212779"/>
                    </a:ext>
                  </a:extLst>
                </a:gridCol>
                <a:gridCol w="658368">
                  <a:extLst>
                    <a:ext uri="{9D8B030D-6E8A-4147-A177-3AD203B41FA5}">
                      <a16:colId xmlns:a16="http://schemas.microsoft.com/office/drawing/2014/main" val="1383576103"/>
                    </a:ext>
                  </a:extLst>
                </a:gridCol>
                <a:gridCol w="658368">
                  <a:extLst>
                    <a:ext uri="{9D8B030D-6E8A-4147-A177-3AD203B41FA5}">
                      <a16:colId xmlns:a16="http://schemas.microsoft.com/office/drawing/2014/main" val="2530547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1047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- 2019-08-06 17:08:37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Summer Associates!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https://scontent.xx.fbcdn.net/v/t51.12442-15/67787999_1596200577183018_3127201242976558206_n.jpg?_nc_cat=100&amp;_nc_oc=AQlPu0nxVK7ut91paQaMvyMmVSZl_st9zOS-B_V0C1NCAIU26FcIHh3VZRMcKfFup4w&amp;_nc_ht=scontent.xx&amp;oh=7846fc6e005e78ed0ba4779b9ecbc0cb&amp;oe=5DEDEA50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17:00:26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47319592"/>
                  </a:ext>
                </a:extLst>
              </a:tr>
            </a:tbl>
          </a:graphicData>
        </a:graphic>
      </p:graphicFrame>
      <p:sp>
        <p:nvSpPr>
          <p:cNvPr id="4" name="Text Placeholder 3">
            <a:extLst>
              <a:ext uri="{FF2B5EF4-FFF2-40B4-BE49-F238E27FC236}">
                <a16:creationId xmlns:a16="http://schemas.microsoft.com/office/drawing/2014/main" id="{713535D3-1456-46EB-AAB5-AB874767226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661438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1492</Words>
  <Application>Microsoft Office PowerPoint</Application>
  <PresentationFormat>On-screen Show (4:3)</PresentationFormat>
  <Paragraphs>519</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4</vt:lpstr>
      <vt:lpstr>LinkedIn Updates Table | Philadelphia Insurance - 2 of 4</vt:lpstr>
      <vt:lpstr>LinkedIn Updates Table | Philadelphia Insurance - 3 of 4</vt:lpstr>
      <vt:lpstr>LinkedIn Updates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2019-09-18T20:55:20Z</dcterms:created>
  <dcterms:modified xsi:type="dcterms:W3CDTF">2019-09-18T20:56:02Z</dcterms:modified>
</cp:coreProperties>
</file>