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4163</c:v>
                </c:pt>
              </c:numCache>
            </c:numRef>
          </c:val>
          <c:extLst>
            <c:ext xmlns:c16="http://schemas.microsoft.com/office/drawing/2014/chart" uri="{C3380CC4-5D6E-409C-BE32-E72D297353CC}">
              <c16:uniqueId val="{00000000-BEB0-4EBA-9376-075EDE48CD2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1411</c:v>
                </c:pt>
              </c:numCache>
            </c:numRef>
          </c:val>
          <c:extLst>
            <c:ext xmlns:c16="http://schemas.microsoft.com/office/drawing/2014/chart" uri="{C3380CC4-5D6E-409C-BE32-E72D297353CC}">
              <c16:uniqueId val="{00000001-BEB0-4EBA-9376-075EDE48CD2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20597</c:v>
                </c:pt>
              </c:numCache>
            </c:numRef>
          </c:val>
          <c:extLst>
            <c:ext xmlns:c16="http://schemas.microsoft.com/office/drawing/2014/chart" uri="{C3380CC4-5D6E-409C-BE32-E72D297353CC}">
              <c16:uniqueId val="{00000002-BEB0-4EBA-9376-075EDE48CD2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3334</c:v>
                </c:pt>
              </c:numCache>
            </c:numRef>
          </c:val>
          <c:extLst>
            <c:ext xmlns:c16="http://schemas.microsoft.com/office/drawing/2014/chart" uri="{C3380CC4-5D6E-409C-BE32-E72D297353CC}">
              <c16:uniqueId val="{00000003-BEB0-4EBA-9376-075EDE48CD26}"/>
            </c:ext>
          </c:extLst>
        </c:ser>
        <c:dLbls>
          <c:showLegendKey val="0"/>
          <c:showVal val="0"/>
          <c:showCatName val="0"/>
          <c:showSerName val="0"/>
          <c:showPercent val="0"/>
          <c:showBubbleSize val="0"/>
        </c:dLbls>
        <c:gapWidth val="219"/>
        <c:overlap val="-27"/>
        <c:axId val="258091576"/>
        <c:axId val="258090592"/>
      </c:barChart>
      <c:dateAx>
        <c:axId val="25809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090592"/>
        <c:crosses val="autoZero"/>
        <c:auto val="1"/>
        <c:lblOffset val="100"/>
        <c:baseTimeUnit val="days"/>
      </c:dateAx>
      <c:valAx>
        <c:axId val="25809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09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8</c:v>
                </c:pt>
              </c:numCache>
            </c:numRef>
          </c:val>
          <c:extLst>
            <c:ext xmlns:c16="http://schemas.microsoft.com/office/drawing/2014/chart" uri="{C3380CC4-5D6E-409C-BE32-E72D297353CC}">
              <c16:uniqueId val="{00000000-607B-47DE-9C1D-C0328E91186E}"/>
            </c:ext>
          </c:extLst>
        </c:ser>
        <c:dLbls>
          <c:showLegendKey val="0"/>
          <c:showVal val="0"/>
          <c:showCatName val="0"/>
          <c:showSerName val="0"/>
          <c:showPercent val="0"/>
          <c:showBubbleSize val="0"/>
        </c:dLbls>
        <c:gapWidth val="219"/>
        <c:overlap val="-27"/>
        <c:axId val="306765632"/>
        <c:axId val="306764320"/>
      </c:barChart>
      <c:dateAx>
        <c:axId val="30676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64320"/>
        <c:crosses val="autoZero"/>
        <c:auto val="1"/>
        <c:lblOffset val="100"/>
        <c:baseTimeUnit val="months"/>
      </c:dateAx>
      <c:valAx>
        <c:axId val="30676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6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30</c:v>
                </c:pt>
                <c:pt idx="9">
                  <c:v>0</c:v>
                </c:pt>
                <c:pt idx="10">
                  <c:v>0</c:v>
                </c:pt>
                <c:pt idx="11">
                  <c:v>0</c:v>
                </c:pt>
              </c:numCache>
            </c:numRef>
          </c:val>
          <c:extLst>
            <c:ext xmlns:c16="http://schemas.microsoft.com/office/drawing/2014/chart" uri="{C3380CC4-5D6E-409C-BE32-E72D297353CC}">
              <c16:uniqueId val="{00000000-2CED-4790-8C5D-4904C76ACCF4}"/>
            </c:ext>
          </c:extLst>
        </c:ser>
        <c:dLbls>
          <c:showLegendKey val="0"/>
          <c:showVal val="0"/>
          <c:showCatName val="0"/>
          <c:showSerName val="0"/>
          <c:showPercent val="0"/>
          <c:showBubbleSize val="0"/>
        </c:dLbls>
        <c:gapWidth val="219"/>
        <c:overlap val="-27"/>
        <c:axId val="307422008"/>
        <c:axId val="307424632"/>
      </c:barChart>
      <c:dateAx>
        <c:axId val="30742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24632"/>
        <c:crosses val="autoZero"/>
        <c:auto val="1"/>
        <c:lblOffset val="100"/>
        <c:baseTimeUnit val="months"/>
      </c:dateAx>
      <c:valAx>
        <c:axId val="30742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2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344747</c:v>
                </c:pt>
              </c:numCache>
            </c:numRef>
          </c:val>
          <c:extLst>
            <c:ext xmlns:c16="http://schemas.microsoft.com/office/drawing/2014/chart" uri="{C3380CC4-5D6E-409C-BE32-E72D297353CC}">
              <c16:uniqueId val="{00000000-9378-47FB-A438-FE66E832F8A6}"/>
            </c:ext>
          </c:extLst>
        </c:ser>
        <c:dLbls>
          <c:showLegendKey val="0"/>
          <c:showVal val="0"/>
          <c:showCatName val="0"/>
          <c:showSerName val="0"/>
          <c:showPercent val="0"/>
          <c:showBubbleSize val="0"/>
        </c:dLbls>
        <c:gapWidth val="219"/>
        <c:overlap val="-27"/>
        <c:axId val="307423320"/>
        <c:axId val="307418400"/>
      </c:barChart>
      <c:dateAx>
        <c:axId val="30742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18400"/>
        <c:crosses val="autoZero"/>
        <c:auto val="1"/>
        <c:lblOffset val="100"/>
        <c:baseTimeUnit val="months"/>
      </c:dateAx>
      <c:valAx>
        <c:axId val="30741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2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47</c:v>
                </c:pt>
                <c:pt idx="1">
                  <c:v>325</c:v>
                </c:pt>
                <c:pt idx="2">
                  <c:v>412</c:v>
                </c:pt>
                <c:pt idx="3">
                  <c:v>361</c:v>
                </c:pt>
                <c:pt idx="4">
                  <c:v>319</c:v>
                </c:pt>
                <c:pt idx="5">
                  <c:v>206</c:v>
                </c:pt>
                <c:pt idx="6">
                  <c:v>0</c:v>
                </c:pt>
              </c:numCache>
            </c:numRef>
          </c:val>
          <c:extLst>
            <c:ext xmlns:c16="http://schemas.microsoft.com/office/drawing/2014/chart" uri="{C3380CC4-5D6E-409C-BE32-E72D297353CC}">
              <c16:uniqueId val="{00000000-365C-4625-8E9F-8BB9E740FD0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405</c:v>
                </c:pt>
                <c:pt idx="2">
                  <c:v>566</c:v>
                </c:pt>
                <c:pt idx="3">
                  <c:v>629</c:v>
                </c:pt>
                <c:pt idx="4">
                  <c:v>530</c:v>
                </c:pt>
                <c:pt idx="5">
                  <c:v>251</c:v>
                </c:pt>
                <c:pt idx="6">
                  <c:v>1</c:v>
                </c:pt>
              </c:numCache>
            </c:numRef>
          </c:val>
          <c:extLst>
            <c:ext xmlns:c16="http://schemas.microsoft.com/office/drawing/2014/chart" uri="{C3380CC4-5D6E-409C-BE32-E72D297353CC}">
              <c16:uniqueId val="{00000001-365C-4625-8E9F-8BB9E740FD06}"/>
            </c:ext>
          </c:extLst>
        </c:ser>
        <c:dLbls>
          <c:showLegendKey val="0"/>
          <c:showVal val="0"/>
          <c:showCatName val="0"/>
          <c:showSerName val="0"/>
          <c:showPercent val="0"/>
          <c:showBubbleSize val="0"/>
        </c:dLbls>
        <c:gapWidth val="219"/>
        <c:overlap val="-27"/>
        <c:axId val="316955760"/>
        <c:axId val="316954120"/>
      </c:barChart>
      <c:catAx>
        <c:axId val="31695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54120"/>
        <c:crosses val="autoZero"/>
        <c:auto val="1"/>
        <c:lblAlgn val="ctr"/>
        <c:lblOffset val="100"/>
        <c:noMultiLvlLbl val="0"/>
      </c:catAx>
      <c:valAx>
        <c:axId val="31695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5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67</c:v>
                </c:pt>
              </c:numCache>
            </c:numRef>
          </c:val>
          <c:extLst>
            <c:ext xmlns:c16="http://schemas.microsoft.com/office/drawing/2014/chart" uri="{C3380CC4-5D6E-409C-BE32-E72D297353CC}">
              <c16:uniqueId val="{00000000-6510-4BD0-AB22-B7EA17393C1B}"/>
            </c:ext>
          </c:extLst>
        </c:ser>
        <c:dLbls>
          <c:showLegendKey val="0"/>
          <c:showVal val="0"/>
          <c:showCatName val="0"/>
          <c:showSerName val="0"/>
          <c:showPercent val="0"/>
          <c:showBubbleSize val="0"/>
        </c:dLbls>
        <c:gapWidth val="219"/>
        <c:overlap val="-27"/>
        <c:axId val="316945592"/>
        <c:axId val="316945920"/>
      </c:barChart>
      <c:dateAx>
        <c:axId val="31694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45920"/>
        <c:crosses val="autoZero"/>
        <c:auto val="1"/>
        <c:lblOffset val="100"/>
        <c:baseTimeUnit val="months"/>
      </c:dateAx>
      <c:valAx>
        <c:axId val="31694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4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0</c:v>
                </c:pt>
                <c:pt idx="10">
                  <c:v>0</c:v>
                </c:pt>
                <c:pt idx="11">
                  <c:v>0</c:v>
                </c:pt>
              </c:numCache>
            </c:numRef>
          </c:val>
          <c:extLst>
            <c:ext xmlns:c16="http://schemas.microsoft.com/office/drawing/2014/chart" uri="{C3380CC4-5D6E-409C-BE32-E72D297353CC}">
              <c16:uniqueId val="{00000000-DBA1-4DE6-B0BB-21A9D3EB8184}"/>
            </c:ext>
          </c:extLst>
        </c:ser>
        <c:dLbls>
          <c:showLegendKey val="0"/>
          <c:showVal val="0"/>
          <c:showCatName val="0"/>
          <c:showSerName val="0"/>
          <c:showPercent val="0"/>
          <c:showBubbleSize val="0"/>
        </c:dLbls>
        <c:gapWidth val="219"/>
        <c:overlap val="-27"/>
        <c:axId val="358816376"/>
        <c:axId val="358819328"/>
      </c:barChart>
      <c:dateAx>
        <c:axId val="35881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19328"/>
        <c:crosses val="autoZero"/>
        <c:auto val="1"/>
        <c:lblOffset val="100"/>
        <c:baseTimeUnit val="months"/>
      </c:dateAx>
      <c:valAx>
        <c:axId val="35881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1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18</c:v>
                </c:pt>
                <c:pt idx="9">
                  <c:v>0</c:v>
                </c:pt>
                <c:pt idx="10">
                  <c:v>0</c:v>
                </c:pt>
                <c:pt idx="11">
                  <c:v>0</c:v>
                </c:pt>
              </c:numCache>
            </c:numRef>
          </c:val>
          <c:extLst>
            <c:ext xmlns:c16="http://schemas.microsoft.com/office/drawing/2014/chart" uri="{C3380CC4-5D6E-409C-BE32-E72D297353CC}">
              <c16:uniqueId val="{00000000-A3DC-4AED-BD35-483551B12433}"/>
            </c:ext>
          </c:extLst>
        </c:ser>
        <c:dLbls>
          <c:showLegendKey val="0"/>
          <c:showVal val="0"/>
          <c:showCatName val="0"/>
          <c:showSerName val="0"/>
          <c:showPercent val="0"/>
          <c:showBubbleSize val="0"/>
        </c:dLbls>
        <c:gapWidth val="219"/>
        <c:overlap val="-27"/>
        <c:axId val="358814080"/>
        <c:axId val="358819984"/>
      </c:barChart>
      <c:dateAx>
        <c:axId val="35881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19984"/>
        <c:crosses val="autoZero"/>
        <c:auto val="1"/>
        <c:lblOffset val="100"/>
        <c:baseTimeUnit val="months"/>
      </c:dateAx>
      <c:valAx>
        <c:axId val="35881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1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298</c:v>
                </c:pt>
              </c:numCache>
            </c:numRef>
          </c:val>
          <c:extLst>
            <c:ext xmlns:c16="http://schemas.microsoft.com/office/drawing/2014/chart" uri="{C3380CC4-5D6E-409C-BE32-E72D297353CC}">
              <c16:uniqueId val="{00000000-8204-4693-8934-DE6BFA1DB04C}"/>
            </c:ext>
          </c:extLst>
        </c:ser>
        <c:dLbls>
          <c:showLegendKey val="0"/>
          <c:showVal val="0"/>
          <c:showCatName val="0"/>
          <c:showSerName val="0"/>
          <c:showPercent val="0"/>
          <c:showBubbleSize val="0"/>
        </c:dLbls>
        <c:gapWidth val="219"/>
        <c:overlap val="-27"/>
        <c:axId val="368721392"/>
        <c:axId val="368718768"/>
      </c:barChart>
      <c:dateAx>
        <c:axId val="36872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18768"/>
        <c:crosses val="autoZero"/>
        <c:auto val="1"/>
        <c:lblOffset val="100"/>
        <c:baseTimeUnit val="months"/>
      </c:dateAx>
      <c:valAx>
        <c:axId val="36871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2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52</c:v>
                </c:pt>
                <c:pt idx="8">
                  <c:v>54</c:v>
                </c:pt>
                <c:pt idx="9">
                  <c:v>0</c:v>
                </c:pt>
                <c:pt idx="10">
                  <c:v>0</c:v>
                </c:pt>
                <c:pt idx="11">
                  <c:v>0</c:v>
                </c:pt>
              </c:numCache>
            </c:numRef>
          </c:val>
          <c:extLst>
            <c:ext xmlns:c16="http://schemas.microsoft.com/office/drawing/2014/chart" uri="{C3380CC4-5D6E-409C-BE32-E72D297353CC}">
              <c16:uniqueId val="{00000000-CBD1-431F-8E31-0BFE06C01171}"/>
            </c:ext>
          </c:extLst>
        </c:ser>
        <c:dLbls>
          <c:showLegendKey val="0"/>
          <c:showVal val="0"/>
          <c:showCatName val="0"/>
          <c:showSerName val="0"/>
          <c:showPercent val="0"/>
          <c:showBubbleSize val="0"/>
        </c:dLbls>
        <c:gapWidth val="219"/>
        <c:overlap val="-27"/>
        <c:axId val="370484760"/>
        <c:axId val="370487056"/>
      </c:barChart>
      <c:dateAx>
        <c:axId val="37048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7056"/>
        <c:crosses val="autoZero"/>
        <c:auto val="1"/>
        <c:lblOffset val="100"/>
        <c:baseTimeUnit val="months"/>
      </c:dateAx>
      <c:valAx>
        <c:axId val="37048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8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23</c:v>
                </c:pt>
              </c:numCache>
            </c:numRef>
          </c:val>
          <c:extLst>
            <c:ext xmlns:c16="http://schemas.microsoft.com/office/drawing/2014/chart" uri="{C3380CC4-5D6E-409C-BE32-E72D297353CC}">
              <c16:uniqueId val="{00000000-954F-4BE0-8158-072ACC672176}"/>
            </c:ext>
          </c:extLst>
        </c:ser>
        <c:dLbls>
          <c:showLegendKey val="0"/>
          <c:showVal val="0"/>
          <c:showCatName val="0"/>
          <c:showSerName val="0"/>
          <c:showPercent val="0"/>
          <c:showBubbleSize val="0"/>
        </c:dLbls>
        <c:gapWidth val="219"/>
        <c:overlap val="-27"/>
        <c:axId val="401876328"/>
        <c:axId val="401873376"/>
      </c:barChart>
      <c:dateAx>
        <c:axId val="40187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73376"/>
        <c:crosses val="autoZero"/>
        <c:auto val="1"/>
        <c:lblOffset val="100"/>
        <c:baseTimeUnit val="months"/>
      </c:dateAx>
      <c:valAx>
        <c:axId val="40187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7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55</c:v>
                </c:pt>
                <c:pt idx="9">
                  <c:v>0</c:v>
                </c:pt>
                <c:pt idx="10">
                  <c:v>0</c:v>
                </c:pt>
                <c:pt idx="11">
                  <c:v>0</c:v>
                </c:pt>
              </c:numCache>
            </c:numRef>
          </c:val>
          <c:extLst>
            <c:ext xmlns:c16="http://schemas.microsoft.com/office/drawing/2014/chart" uri="{C3380CC4-5D6E-409C-BE32-E72D297353CC}">
              <c16:uniqueId val="{00000000-509F-4A76-B50D-9BA32EF56DFE}"/>
            </c:ext>
          </c:extLst>
        </c:ser>
        <c:dLbls>
          <c:showLegendKey val="0"/>
          <c:showVal val="0"/>
          <c:showCatName val="0"/>
          <c:showSerName val="0"/>
          <c:showPercent val="0"/>
          <c:showBubbleSize val="0"/>
        </c:dLbls>
        <c:gapWidth val="219"/>
        <c:overlap val="-27"/>
        <c:axId val="401881576"/>
        <c:axId val="401883544"/>
      </c:barChart>
      <c:dateAx>
        <c:axId val="40188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83544"/>
        <c:crosses val="autoZero"/>
        <c:auto val="1"/>
        <c:lblOffset val="100"/>
        <c:baseTimeUnit val="months"/>
      </c:dateAx>
      <c:valAx>
        <c:axId val="40188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8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8539-BEF0-4C91-8690-5FAABB0CA20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B55D4095-67F8-4DC7-A67A-15A06C4C5C7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52344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B23EF-12CB-4F52-9969-CD4CCB03444C}"/>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5E61671F-B789-46E0-8073-1AE375052E74}"/>
              </a:ext>
            </a:extLst>
          </p:cNvPr>
          <p:cNvGraphicFramePr>
            <a:graphicFrameLocks noGrp="1"/>
          </p:cNvGraphicFramePr>
          <p:nvPr>
            <p:ph type="chart" sz="quarter" idx="13"/>
            <p:extLst>
              <p:ext uri="{D42A27DB-BD31-4B8C-83A1-F6EECF244321}">
                <p14:modId xmlns:p14="http://schemas.microsoft.com/office/powerpoint/2010/main" val="886780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14378-47FF-449D-8784-E2E5C4A720F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9FE2100-C619-4C0D-8E1E-4D8F472AB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731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8DC5-7417-420B-84FF-395DD75333A9}"/>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FA2037E3-52CF-4CB9-A33B-C5B350B120EF}"/>
              </a:ext>
            </a:extLst>
          </p:cNvPr>
          <p:cNvGraphicFramePr>
            <a:graphicFrameLocks noGrp="1"/>
          </p:cNvGraphicFramePr>
          <p:nvPr>
            <p:ph type="tbl" sz="quarter" idx="13"/>
            <p:extLst>
              <p:ext uri="{D42A27DB-BD31-4B8C-83A1-F6EECF244321}">
                <p14:modId xmlns:p14="http://schemas.microsoft.com/office/powerpoint/2010/main" val="2942427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4653423"/>
                    </a:ext>
                  </a:extLst>
                </a:gridCol>
                <a:gridCol w="740664">
                  <a:extLst>
                    <a:ext uri="{9D8B030D-6E8A-4147-A177-3AD203B41FA5}">
                      <a16:colId xmlns:a16="http://schemas.microsoft.com/office/drawing/2014/main" val="3749012174"/>
                    </a:ext>
                  </a:extLst>
                </a:gridCol>
                <a:gridCol w="740664">
                  <a:extLst>
                    <a:ext uri="{9D8B030D-6E8A-4147-A177-3AD203B41FA5}">
                      <a16:colId xmlns:a16="http://schemas.microsoft.com/office/drawing/2014/main" val="3971938651"/>
                    </a:ext>
                  </a:extLst>
                </a:gridCol>
                <a:gridCol w="740664">
                  <a:extLst>
                    <a:ext uri="{9D8B030D-6E8A-4147-A177-3AD203B41FA5}">
                      <a16:colId xmlns:a16="http://schemas.microsoft.com/office/drawing/2014/main" val="2034632165"/>
                    </a:ext>
                  </a:extLst>
                </a:gridCol>
                <a:gridCol w="740664">
                  <a:extLst>
                    <a:ext uri="{9D8B030D-6E8A-4147-A177-3AD203B41FA5}">
                      <a16:colId xmlns:a16="http://schemas.microsoft.com/office/drawing/2014/main" val="2520103212"/>
                    </a:ext>
                  </a:extLst>
                </a:gridCol>
                <a:gridCol w="740664">
                  <a:extLst>
                    <a:ext uri="{9D8B030D-6E8A-4147-A177-3AD203B41FA5}">
                      <a16:colId xmlns:a16="http://schemas.microsoft.com/office/drawing/2014/main" val="844672980"/>
                    </a:ext>
                  </a:extLst>
                </a:gridCol>
                <a:gridCol w="740664">
                  <a:extLst>
                    <a:ext uri="{9D8B030D-6E8A-4147-A177-3AD203B41FA5}">
                      <a16:colId xmlns:a16="http://schemas.microsoft.com/office/drawing/2014/main" val="1423132451"/>
                    </a:ext>
                  </a:extLst>
                </a:gridCol>
                <a:gridCol w="740664">
                  <a:extLst>
                    <a:ext uri="{9D8B030D-6E8A-4147-A177-3AD203B41FA5}">
                      <a16:colId xmlns:a16="http://schemas.microsoft.com/office/drawing/2014/main" val="2825888629"/>
                    </a:ext>
                  </a:extLst>
                </a:gridCol>
                <a:gridCol w="740664">
                  <a:extLst>
                    <a:ext uri="{9D8B030D-6E8A-4147-A177-3AD203B41FA5}">
                      <a16:colId xmlns:a16="http://schemas.microsoft.com/office/drawing/2014/main" val="2780890877"/>
                    </a:ext>
                  </a:extLst>
                </a:gridCol>
                <a:gridCol w="740664">
                  <a:extLst>
                    <a:ext uri="{9D8B030D-6E8A-4147-A177-3AD203B41FA5}">
                      <a16:colId xmlns:a16="http://schemas.microsoft.com/office/drawing/2014/main" val="4956067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27612509"/>
                  </a:ext>
                </a:extLst>
              </a:tr>
              <a:tr h="370840">
                <a:tc>
                  <a:txBody>
                    <a:bodyPr/>
                    <a:lstStyle/>
                    <a:p>
                      <a:r>
                        <a:rPr lang="en-US" sz="1000"/>
                        <a:t>Philadelphia Insurance Companies</a:t>
                      </a:r>
                    </a:p>
                  </a:txBody>
                  <a:tcPr/>
                </a:tc>
                <a:tc>
                  <a:txBody>
                    <a:bodyPr/>
                    <a:lstStyle/>
                    <a:p>
                      <a:r>
                        <a:rPr lang="en-US" sz="1000"/>
                        <a:t>4163</a:t>
                      </a:r>
                    </a:p>
                  </a:txBody>
                  <a:tcPr/>
                </a:tc>
                <a:tc>
                  <a:txBody>
                    <a:bodyPr/>
                    <a:lstStyle/>
                    <a:p>
                      <a:r>
                        <a:rPr lang="en-US" sz="1000"/>
                        <a:t>23</a:t>
                      </a:r>
                    </a:p>
                  </a:txBody>
                  <a:tcPr/>
                </a:tc>
                <a:tc>
                  <a:txBody>
                    <a:bodyPr/>
                    <a:lstStyle/>
                    <a:p>
                      <a:r>
                        <a:rPr lang="en-US" sz="1000"/>
                        <a:t>34</a:t>
                      </a:r>
                    </a:p>
                  </a:txBody>
                  <a:tcPr/>
                </a:tc>
                <a:tc>
                  <a:txBody>
                    <a:bodyPr/>
                    <a:lstStyle/>
                    <a:p>
                      <a:r>
                        <a:rPr lang="en-US" sz="1000"/>
                        <a:t>872</a:t>
                      </a:r>
                    </a:p>
                  </a:txBody>
                  <a:tcPr/>
                </a:tc>
                <a:tc>
                  <a:txBody>
                    <a:bodyPr/>
                    <a:lstStyle/>
                    <a:p>
                      <a:r>
                        <a:rPr lang="en-US" sz="1000"/>
                        <a:t>14</a:t>
                      </a:r>
                    </a:p>
                  </a:txBody>
                  <a:tcPr/>
                </a:tc>
                <a:tc>
                  <a:txBody>
                    <a:bodyPr/>
                    <a:lstStyle/>
                    <a:p>
                      <a:r>
                        <a:rPr lang="en-US" sz="1000"/>
                        <a:t>71</a:t>
                      </a:r>
                    </a:p>
                  </a:txBody>
                  <a:tcPr/>
                </a:tc>
                <a:tc>
                  <a:txBody>
                    <a:bodyPr/>
                    <a:lstStyle/>
                    <a:p>
                      <a:r>
                        <a:rPr lang="en-US" sz="1000"/>
                        <a:t>0</a:t>
                      </a:r>
                    </a:p>
                  </a:txBody>
                  <a:tcPr/>
                </a:tc>
                <a:tc>
                  <a:txBody>
                    <a:bodyPr/>
                    <a:lstStyle/>
                    <a:p>
                      <a:r>
                        <a:rPr lang="en-US" sz="1000"/>
                        <a:t>0.6781 %</a:t>
                      </a:r>
                    </a:p>
                  </a:txBody>
                  <a:tcPr/>
                </a:tc>
                <a:tc>
                  <a:txBody>
                    <a:bodyPr/>
                    <a:lstStyle/>
                    <a:p>
                      <a:r>
                        <a:rPr lang="en-US" sz="1000"/>
                        <a:t>0.0 %</a:t>
                      </a:r>
                    </a:p>
                  </a:txBody>
                  <a:tcPr/>
                </a:tc>
                <a:extLst>
                  <a:ext uri="{0D108BD9-81ED-4DB2-BD59-A6C34878D82A}">
                    <a16:rowId xmlns:a16="http://schemas.microsoft.com/office/drawing/2014/main" val="2590269929"/>
                  </a:ext>
                </a:extLst>
              </a:tr>
            </a:tbl>
          </a:graphicData>
        </a:graphic>
      </p:graphicFrame>
      <p:sp>
        <p:nvSpPr>
          <p:cNvPr id="4" name="Text Placeholder 3">
            <a:extLst>
              <a:ext uri="{FF2B5EF4-FFF2-40B4-BE49-F238E27FC236}">
                <a16:creationId xmlns:a16="http://schemas.microsoft.com/office/drawing/2014/main" id="{859299E8-F07E-4F7C-9D41-02A2E4C18C0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449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EDB3-51E5-4E72-9FEF-9C2D037FBA0B}"/>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63D808B-6747-4D98-94F7-F4A5EB09E867}"/>
              </a:ext>
            </a:extLst>
          </p:cNvPr>
          <p:cNvGraphicFramePr>
            <a:graphicFrameLocks noGrp="1"/>
          </p:cNvGraphicFramePr>
          <p:nvPr>
            <p:ph type="chart" sz="quarter" idx="13"/>
            <p:extLst>
              <p:ext uri="{D42A27DB-BD31-4B8C-83A1-F6EECF244321}">
                <p14:modId xmlns:p14="http://schemas.microsoft.com/office/powerpoint/2010/main" val="3675491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5B23F8-3C8D-480B-AB93-D3A6E339FD8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E858A6D-E06A-480A-AAA6-CE88A1857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739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6AD4-F2F0-4B8B-94B7-D6012D72EBF9}"/>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33837DD-78BF-4879-ABBC-5C25A8222B45}"/>
              </a:ext>
            </a:extLst>
          </p:cNvPr>
          <p:cNvGraphicFramePr>
            <a:graphicFrameLocks noGrp="1"/>
          </p:cNvGraphicFramePr>
          <p:nvPr>
            <p:ph type="chart" sz="quarter" idx="13"/>
            <p:extLst>
              <p:ext uri="{D42A27DB-BD31-4B8C-83A1-F6EECF244321}">
                <p14:modId xmlns:p14="http://schemas.microsoft.com/office/powerpoint/2010/main" val="2821742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6E7B10-DAEC-4952-9B51-24544CA556A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D1C5D26-5C0A-4384-AF0D-9BF1DBBAE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717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2F603-6590-447D-9293-A756C76CFFE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D0BFB20-4CDB-41E5-A740-4BC947F784C7}"/>
              </a:ext>
            </a:extLst>
          </p:cNvPr>
          <p:cNvGraphicFramePr>
            <a:graphicFrameLocks noGrp="1"/>
          </p:cNvGraphicFramePr>
          <p:nvPr>
            <p:ph type="chart" sz="quarter" idx="13"/>
            <p:extLst>
              <p:ext uri="{D42A27DB-BD31-4B8C-83A1-F6EECF244321}">
                <p14:modId xmlns:p14="http://schemas.microsoft.com/office/powerpoint/2010/main" val="1482924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BE334-7FBA-459C-B8D1-AAA9C4BB54D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A34C5B8-1FBE-478C-889A-64B507440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049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05F0C-873C-4967-BF60-511F96C4B783}"/>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F81B3F2C-7C86-4433-A423-F3E295DEBF72}"/>
              </a:ext>
            </a:extLst>
          </p:cNvPr>
          <p:cNvGraphicFramePr>
            <a:graphicFrameLocks noGrp="1"/>
          </p:cNvGraphicFramePr>
          <p:nvPr>
            <p:ph type="tbl" sz="quarter" idx="13"/>
            <p:extLst>
              <p:ext uri="{D42A27DB-BD31-4B8C-83A1-F6EECF244321}">
                <p14:modId xmlns:p14="http://schemas.microsoft.com/office/powerpoint/2010/main" val="377435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712054"/>
                    </a:ext>
                  </a:extLst>
                </a:gridCol>
                <a:gridCol w="658368">
                  <a:extLst>
                    <a:ext uri="{9D8B030D-6E8A-4147-A177-3AD203B41FA5}">
                      <a16:colId xmlns:a16="http://schemas.microsoft.com/office/drawing/2014/main" val="1666884045"/>
                    </a:ext>
                  </a:extLst>
                </a:gridCol>
                <a:gridCol w="658368">
                  <a:extLst>
                    <a:ext uri="{9D8B030D-6E8A-4147-A177-3AD203B41FA5}">
                      <a16:colId xmlns:a16="http://schemas.microsoft.com/office/drawing/2014/main" val="1143826522"/>
                    </a:ext>
                  </a:extLst>
                </a:gridCol>
                <a:gridCol w="658368">
                  <a:extLst>
                    <a:ext uri="{9D8B030D-6E8A-4147-A177-3AD203B41FA5}">
                      <a16:colId xmlns:a16="http://schemas.microsoft.com/office/drawing/2014/main" val="3306789035"/>
                    </a:ext>
                  </a:extLst>
                </a:gridCol>
                <a:gridCol w="658368">
                  <a:extLst>
                    <a:ext uri="{9D8B030D-6E8A-4147-A177-3AD203B41FA5}">
                      <a16:colId xmlns:a16="http://schemas.microsoft.com/office/drawing/2014/main" val="1279745161"/>
                    </a:ext>
                  </a:extLst>
                </a:gridCol>
                <a:gridCol w="658368">
                  <a:extLst>
                    <a:ext uri="{9D8B030D-6E8A-4147-A177-3AD203B41FA5}">
                      <a16:colId xmlns:a16="http://schemas.microsoft.com/office/drawing/2014/main" val="133664200"/>
                    </a:ext>
                  </a:extLst>
                </a:gridCol>
                <a:gridCol w="658368">
                  <a:extLst>
                    <a:ext uri="{9D8B030D-6E8A-4147-A177-3AD203B41FA5}">
                      <a16:colId xmlns:a16="http://schemas.microsoft.com/office/drawing/2014/main" val="955512732"/>
                    </a:ext>
                  </a:extLst>
                </a:gridCol>
                <a:gridCol w="658368">
                  <a:extLst>
                    <a:ext uri="{9D8B030D-6E8A-4147-A177-3AD203B41FA5}">
                      <a16:colId xmlns:a16="http://schemas.microsoft.com/office/drawing/2014/main" val="3802948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379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16:12:00</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674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16:57:00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096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- 2019-08-14 13:03:00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 cause! Our Harrisburg, PA office volunteered to help HomewardBound AnimalRescue, a non-profit that rescues pregnant dogs or dogs who have just delivered puppies. #TEAMPHLY cleaned pens, reorganized supplies, and socialized the little pups.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2606774"/>
                  </a:ext>
                </a:extLst>
              </a:tr>
            </a:tbl>
          </a:graphicData>
        </a:graphic>
      </p:graphicFrame>
      <p:sp>
        <p:nvSpPr>
          <p:cNvPr id="4" name="Text Placeholder 3">
            <a:extLst>
              <a:ext uri="{FF2B5EF4-FFF2-40B4-BE49-F238E27FC236}">
                <a16:creationId xmlns:a16="http://schemas.microsoft.com/office/drawing/2014/main" id="{BD52DB1B-1DC7-4EC5-A8AA-E38A6BCADE9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9446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03022-8596-46ED-B2B8-223728F41B24}"/>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0ED9C59-0680-4B05-960A-FF062BC69635}"/>
              </a:ext>
            </a:extLst>
          </p:cNvPr>
          <p:cNvGraphicFramePr>
            <a:graphicFrameLocks noGrp="1"/>
          </p:cNvGraphicFramePr>
          <p:nvPr>
            <p:ph type="tbl" sz="quarter" idx="13"/>
            <p:extLst>
              <p:ext uri="{D42A27DB-BD31-4B8C-83A1-F6EECF244321}">
                <p14:modId xmlns:p14="http://schemas.microsoft.com/office/powerpoint/2010/main" val="269002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9562438"/>
                    </a:ext>
                  </a:extLst>
                </a:gridCol>
                <a:gridCol w="658368">
                  <a:extLst>
                    <a:ext uri="{9D8B030D-6E8A-4147-A177-3AD203B41FA5}">
                      <a16:colId xmlns:a16="http://schemas.microsoft.com/office/drawing/2014/main" val="1661520602"/>
                    </a:ext>
                  </a:extLst>
                </a:gridCol>
                <a:gridCol w="658368">
                  <a:extLst>
                    <a:ext uri="{9D8B030D-6E8A-4147-A177-3AD203B41FA5}">
                      <a16:colId xmlns:a16="http://schemas.microsoft.com/office/drawing/2014/main" val="1925612588"/>
                    </a:ext>
                  </a:extLst>
                </a:gridCol>
                <a:gridCol w="658368">
                  <a:extLst>
                    <a:ext uri="{9D8B030D-6E8A-4147-A177-3AD203B41FA5}">
                      <a16:colId xmlns:a16="http://schemas.microsoft.com/office/drawing/2014/main" val="1036581540"/>
                    </a:ext>
                  </a:extLst>
                </a:gridCol>
                <a:gridCol w="658368">
                  <a:extLst>
                    <a:ext uri="{9D8B030D-6E8A-4147-A177-3AD203B41FA5}">
                      <a16:colId xmlns:a16="http://schemas.microsoft.com/office/drawing/2014/main" val="2313257004"/>
                    </a:ext>
                  </a:extLst>
                </a:gridCol>
                <a:gridCol w="658368">
                  <a:extLst>
                    <a:ext uri="{9D8B030D-6E8A-4147-A177-3AD203B41FA5}">
                      <a16:colId xmlns:a16="http://schemas.microsoft.com/office/drawing/2014/main" val="3150135508"/>
                    </a:ext>
                  </a:extLst>
                </a:gridCol>
                <a:gridCol w="658368">
                  <a:extLst>
                    <a:ext uri="{9D8B030D-6E8A-4147-A177-3AD203B41FA5}">
                      <a16:colId xmlns:a16="http://schemas.microsoft.com/office/drawing/2014/main" val="3606210621"/>
                    </a:ext>
                  </a:extLst>
                </a:gridCol>
                <a:gridCol w="658368">
                  <a:extLst>
                    <a:ext uri="{9D8B030D-6E8A-4147-A177-3AD203B41FA5}">
                      <a16:colId xmlns:a16="http://schemas.microsoft.com/office/drawing/2014/main" val="155071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514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- 2019-08-09 16:53:00</a:t>
                      </a:r>
                      <a:r>
                        <a:rPr kumimoji="0" lang="en-US" sz="1000" b="0" i="0" u="none" strike="noStrike" kern="1200" cap="none" spc="0" normalizeH="0" baseline="0" noProof="0">
                          <a:ln>
                            <a:noFill/>
                          </a:ln>
                          <a:solidFill>
                            <a:prstClr val="black"/>
                          </a:solidFill>
                          <a:effectLst/>
                          <a:uLnTx/>
                          <a:uFillTx/>
                          <a:latin typeface="+mn-lt"/>
                          <a:ea typeface="+mn-ea"/>
                          <a:cs typeface="+mn-cs"/>
                        </a:rPr>
                        <a:t> 
 Notebooks, pencils, binders – these are only a few of the basic essentials kids need to start the school year. With the cost of school supplies rising, #TEAMPHLY’s Altamonte Springs, FL office helped the Wounded Warrior Project stuff backpacks with supplies for children of local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87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- 2019-08-21 13:11:00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600+ volunteers at their annual Backpack-A-Thon to help the charity stuff 35,000 backpacks with new school supplies. The backpacks will be donated to underprivileged children in the Philadelphia area for the upcoming school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5186839"/>
                  </a:ext>
                </a:extLst>
              </a:tr>
            </a:tbl>
          </a:graphicData>
        </a:graphic>
      </p:graphicFrame>
      <p:sp>
        <p:nvSpPr>
          <p:cNvPr id="4" name="Text Placeholder 3">
            <a:extLst>
              <a:ext uri="{FF2B5EF4-FFF2-40B4-BE49-F238E27FC236}">
                <a16:creationId xmlns:a16="http://schemas.microsoft.com/office/drawing/2014/main" id="{6C8F63FC-D2D4-4899-955C-9BC8F02561D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2527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7137B-366F-42A7-8594-8A870F109B5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C1853FD-E484-4384-8A7A-7E1C648D58D4}"/>
              </a:ext>
            </a:extLst>
          </p:cNvPr>
          <p:cNvGraphicFramePr>
            <a:graphicFrameLocks noGrp="1"/>
          </p:cNvGraphicFramePr>
          <p:nvPr>
            <p:ph type="chart" sz="quarter" idx="13"/>
            <p:extLst>
              <p:ext uri="{D42A27DB-BD31-4B8C-83A1-F6EECF244321}">
                <p14:modId xmlns:p14="http://schemas.microsoft.com/office/powerpoint/2010/main" val="2726383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E3A45-89E9-44C6-991D-81C83F757C0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920670B-CBA7-4AFA-8D52-F14097670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073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9AA09-B281-4F78-8F8E-12C9599910D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5BF431D-B122-46F1-9E3E-CDC9BBDE49D5}"/>
              </a:ext>
            </a:extLst>
          </p:cNvPr>
          <p:cNvGraphicFramePr>
            <a:graphicFrameLocks noGrp="1"/>
          </p:cNvGraphicFramePr>
          <p:nvPr>
            <p:ph type="tbl" sz="quarter" idx="13"/>
            <p:extLst>
              <p:ext uri="{D42A27DB-BD31-4B8C-83A1-F6EECF244321}">
                <p14:modId xmlns:p14="http://schemas.microsoft.com/office/powerpoint/2010/main" val="389002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52038956"/>
                    </a:ext>
                  </a:extLst>
                </a:gridCol>
                <a:gridCol w="493776">
                  <a:extLst>
                    <a:ext uri="{9D8B030D-6E8A-4147-A177-3AD203B41FA5}">
                      <a16:colId xmlns:a16="http://schemas.microsoft.com/office/drawing/2014/main" val="440920011"/>
                    </a:ext>
                  </a:extLst>
                </a:gridCol>
                <a:gridCol w="493776">
                  <a:extLst>
                    <a:ext uri="{9D8B030D-6E8A-4147-A177-3AD203B41FA5}">
                      <a16:colId xmlns:a16="http://schemas.microsoft.com/office/drawing/2014/main" val="3802341036"/>
                    </a:ext>
                  </a:extLst>
                </a:gridCol>
                <a:gridCol w="493776">
                  <a:extLst>
                    <a:ext uri="{9D8B030D-6E8A-4147-A177-3AD203B41FA5}">
                      <a16:colId xmlns:a16="http://schemas.microsoft.com/office/drawing/2014/main" val="1699228654"/>
                    </a:ext>
                  </a:extLst>
                </a:gridCol>
                <a:gridCol w="493776">
                  <a:extLst>
                    <a:ext uri="{9D8B030D-6E8A-4147-A177-3AD203B41FA5}">
                      <a16:colId xmlns:a16="http://schemas.microsoft.com/office/drawing/2014/main" val="1704997047"/>
                    </a:ext>
                  </a:extLst>
                </a:gridCol>
                <a:gridCol w="493776">
                  <a:extLst>
                    <a:ext uri="{9D8B030D-6E8A-4147-A177-3AD203B41FA5}">
                      <a16:colId xmlns:a16="http://schemas.microsoft.com/office/drawing/2014/main" val="2914496547"/>
                    </a:ext>
                  </a:extLst>
                </a:gridCol>
                <a:gridCol w="493776">
                  <a:extLst>
                    <a:ext uri="{9D8B030D-6E8A-4147-A177-3AD203B41FA5}">
                      <a16:colId xmlns:a16="http://schemas.microsoft.com/office/drawing/2014/main" val="672451795"/>
                    </a:ext>
                  </a:extLst>
                </a:gridCol>
                <a:gridCol w="493776">
                  <a:extLst>
                    <a:ext uri="{9D8B030D-6E8A-4147-A177-3AD203B41FA5}">
                      <a16:colId xmlns:a16="http://schemas.microsoft.com/office/drawing/2014/main" val="2320789798"/>
                    </a:ext>
                  </a:extLst>
                </a:gridCol>
                <a:gridCol w="493776">
                  <a:extLst>
                    <a:ext uri="{9D8B030D-6E8A-4147-A177-3AD203B41FA5}">
                      <a16:colId xmlns:a16="http://schemas.microsoft.com/office/drawing/2014/main" val="326047303"/>
                    </a:ext>
                  </a:extLst>
                </a:gridCol>
                <a:gridCol w="493776">
                  <a:extLst>
                    <a:ext uri="{9D8B030D-6E8A-4147-A177-3AD203B41FA5}">
                      <a16:colId xmlns:a16="http://schemas.microsoft.com/office/drawing/2014/main" val="2608201765"/>
                    </a:ext>
                  </a:extLst>
                </a:gridCol>
                <a:gridCol w="493776">
                  <a:extLst>
                    <a:ext uri="{9D8B030D-6E8A-4147-A177-3AD203B41FA5}">
                      <a16:colId xmlns:a16="http://schemas.microsoft.com/office/drawing/2014/main" val="3206020362"/>
                    </a:ext>
                  </a:extLst>
                </a:gridCol>
                <a:gridCol w="493776">
                  <a:extLst>
                    <a:ext uri="{9D8B030D-6E8A-4147-A177-3AD203B41FA5}">
                      <a16:colId xmlns:a16="http://schemas.microsoft.com/office/drawing/2014/main" val="1319463066"/>
                    </a:ext>
                  </a:extLst>
                </a:gridCol>
                <a:gridCol w="493776">
                  <a:extLst>
                    <a:ext uri="{9D8B030D-6E8A-4147-A177-3AD203B41FA5}">
                      <a16:colId xmlns:a16="http://schemas.microsoft.com/office/drawing/2014/main" val="1965197022"/>
                    </a:ext>
                  </a:extLst>
                </a:gridCol>
                <a:gridCol w="493776">
                  <a:extLst>
                    <a:ext uri="{9D8B030D-6E8A-4147-A177-3AD203B41FA5}">
                      <a16:colId xmlns:a16="http://schemas.microsoft.com/office/drawing/2014/main" val="21160261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36800898"/>
                  </a:ext>
                </a:extLst>
              </a:tr>
              <a:tr h="370840">
                <a:tc>
                  <a:txBody>
                    <a:bodyPr/>
                    <a:lstStyle/>
                    <a:p>
                      <a:r>
                        <a:rPr lang="en-US" sz="1000"/>
                        <a:t>PHLY Insurance Co.</a:t>
                      </a:r>
                    </a:p>
                  </a:txBody>
                  <a:tcPr/>
                </a:tc>
                <a:tc>
                  <a:txBody>
                    <a:bodyPr/>
                    <a:lstStyle/>
                    <a:p>
                      <a:r>
                        <a:rPr lang="en-US" sz="1000"/>
                        <a:t>3334</a:t>
                      </a:r>
                    </a:p>
                  </a:txBody>
                  <a:tcPr/>
                </a:tc>
                <a:tc>
                  <a:txBody>
                    <a:bodyPr/>
                    <a:lstStyle/>
                    <a:p>
                      <a:r>
                        <a:rPr lang="en-US" sz="1000"/>
                        <a:t>27</a:t>
                      </a:r>
                    </a:p>
                  </a:txBody>
                  <a:tcPr/>
                </a:tc>
                <a:tc>
                  <a:txBody>
                    <a:bodyPr/>
                    <a:lstStyle/>
                    <a:p>
                      <a:r>
                        <a:rPr lang="en-US" sz="1000"/>
                        <a:t>43</a:t>
                      </a:r>
                    </a:p>
                  </a:txBody>
                  <a:tcPr/>
                </a:tc>
                <a:tc>
                  <a:txBody>
                    <a:bodyPr/>
                    <a:lstStyle/>
                    <a:p>
                      <a:r>
                        <a:rPr lang="en-US" sz="1000"/>
                        <a:t>39</a:t>
                      </a:r>
                    </a:p>
                  </a:txBody>
                  <a:tcPr/>
                </a:tc>
                <a:tc>
                  <a:txBody>
                    <a:bodyPr/>
                    <a:lstStyle/>
                    <a:p>
                      <a:r>
                        <a:rPr lang="en-US" sz="1000"/>
                        <a:t>3</a:t>
                      </a:r>
                    </a:p>
                  </a:txBody>
                  <a:tcPr/>
                </a:tc>
                <a:tc>
                  <a:txBody>
                    <a:bodyPr/>
                    <a:lstStyle/>
                    <a:p>
                      <a:r>
                        <a:rPr lang="en-US" sz="1000"/>
                        <a:t>1</a:t>
                      </a:r>
                    </a:p>
                  </a:txBody>
                  <a:tcPr/>
                </a:tc>
                <a:tc>
                  <a:txBody>
                    <a:bodyPr/>
                    <a:lstStyle/>
                    <a:p>
                      <a:r>
                        <a:rPr lang="en-US" sz="1000"/>
                        <a:t>38</a:t>
                      </a:r>
                    </a:p>
                  </a:txBody>
                  <a:tcPr/>
                </a:tc>
                <a:tc>
                  <a:txBody>
                    <a:bodyPr/>
                    <a:lstStyle/>
                    <a:p>
                      <a:r>
                        <a:rPr lang="en-US" sz="1000"/>
                        <a:t>38</a:t>
                      </a:r>
                    </a:p>
                  </a:txBody>
                  <a:tcPr/>
                </a:tc>
                <a:tc>
                  <a:txBody>
                    <a:bodyPr/>
                    <a:lstStyle/>
                    <a:p>
                      <a:r>
                        <a:rPr lang="en-US" sz="1000"/>
                        <a:t>180</a:t>
                      </a:r>
                    </a:p>
                  </a:txBody>
                  <a:tcPr/>
                </a:tc>
                <a:tc>
                  <a:txBody>
                    <a:bodyPr/>
                    <a:lstStyle/>
                    <a:p>
                      <a:r>
                        <a:rPr lang="en-US" sz="1000"/>
                        <a:t>3</a:t>
                      </a:r>
                    </a:p>
                  </a:txBody>
                  <a:tcPr/>
                </a:tc>
                <a:tc>
                  <a:txBody>
                    <a:bodyPr/>
                    <a:lstStyle/>
                    <a:p>
                      <a:r>
                        <a:rPr lang="en-US" sz="1000"/>
                        <a:t>15</a:t>
                      </a:r>
                    </a:p>
                  </a:txBody>
                  <a:tcPr/>
                </a:tc>
                <a:tc>
                  <a:txBody>
                    <a:bodyPr/>
                    <a:lstStyle/>
                    <a:p>
                      <a:r>
                        <a:rPr lang="en-US" sz="1000"/>
                        <a:t>0.1707 %</a:t>
                      </a:r>
                    </a:p>
                  </a:txBody>
                  <a:tcPr/>
                </a:tc>
                <a:tc>
                  <a:txBody>
                    <a:bodyPr/>
                    <a:lstStyle/>
                    <a:p>
                      <a:r>
                        <a:rPr lang="en-US" sz="1000"/>
                        <a:t>0.0 %</a:t>
                      </a:r>
                    </a:p>
                  </a:txBody>
                  <a:tcPr/>
                </a:tc>
                <a:extLst>
                  <a:ext uri="{0D108BD9-81ED-4DB2-BD59-A6C34878D82A}">
                    <a16:rowId xmlns:a16="http://schemas.microsoft.com/office/drawing/2014/main" val="2576583494"/>
                  </a:ext>
                </a:extLst>
              </a:tr>
            </a:tbl>
          </a:graphicData>
        </a:graphic>
      </p:graphicFrame>
      <p:sp>
        <p:nvSpPr>
          <p:cNvPr id="4" name="Text Placeholder 3">
            <a:extLst>
              <a:ext uri="{FF2B5EF4-FFF2-40B4-BE49-F238E27FC236}">
                <a16:creationId xmlns:a16="http://schemas.microsoft.com/office/drawing/2014/main" id="{8362C7A3-8F46-4975-932A-F6C46DF82CE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738386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C7A7C-A8A0-48C1-B60A-3388D1B05606}"/>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E4431677-23A4-4EAB-B888-B5CFCAFB677D}"/>
              </a:ext>
            </a:extLst>
          </p:cNvPr>
          <p:cNvGraphicFramePr>
            <a:graphicFrameLocks noGrp="1"/>
          </p:cNvGraphicFramePr>
          <p:nvPr>
            <p:ph type="chart" sz="quarter" idx="13"/>
            <p:extLst>
              <p:ext uri="{D42A27DB-BD31-4B8C-83A1-F6EECF244321}">
                <p14:modId xmlns:p14="http://schemas.microsoft.com/office/powerpoint/2010/main" val="130619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4DC98-ECD4-4758-A6F5-A079D32949A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1644EF7-7E9C-41C7-BB19-F4DCE964B8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6092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FF1A-78C0-4D47-8610-FC16D3ACAAD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E958810-C33A-4B38-AE89-3670367AD01B}"/>
              </a:ext>
            </a:extLst>
          </p:cNvPr>
          <p:cNvGraphicFramePr>
            <a:graphicFrameLocks noGrp="1"/>
          </p:cNvGraphicFramePr>
          <p:nvPr>
            <p:ph type="chart" sz="quarter" idx="13"/>
            <p:extLst>
              <p:ext uri="{D42A27DB-BD31-4B8C-83A1-F6EECF244321}">
                <p14:modId xmlns:p14="http://schemas.microsoft.com/office/powerpoint/2010/main" val="45677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5688EF-8FAF-463E-8E2E-F18373912DD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86902AD-48AD-4E28-AAE4-A421AB1A1F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3445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C7957-DDC2-4D66-A8F0-BE92206D2BF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0EBFD6F-C9DE-4ACF-B0EC-55B24C61FE3E}"/>
              </a:ext>
            </a:extLst>
          </p:cNvPr>
          <p:cNvGraphicFramePr>
            <a:graphicFrameLocks noGrp="1"/>
          </p:cNvGraphicFramePr>
          <p:nvPr>
            <p:ph type="chart" sz="quarter" idx="13"/>
            <p:extLst>
              <p:ext uri="{D42A27DB-BD31-4B8C-83A1-F6EECF244321}">
                <p14:modId xmlns:p14="http://schemas.microsoft.com/office/powerpoint/2010/main" val="3840129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5F9A2-0581-4440-A7B5-4FC15E2BEC6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4818122-0AE8-46EE-B6D7-058DF3BB5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437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05428-9885-4BAB-A86B-AFE37C72140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AF55B99-24A6-4D20-9C0C-71020618960F}"/>
              </a:ext>
            </a:extLst>
          </p:cNvPr>
          <p:cNvGraphicFramePr>
            <a:graphicFrameLocks noGrp="1"/>
          </p:cNvGraphicFramePr>
          <p:nvPr>
            <p:ph type="tbl" sz="quarter" idx="13"/>
            <p:extLst>
              <p:ext uri="{D42A27DB-BD31-4B8C-83A1-F6EECF244321}">
                <p14:modId xmlns:p14="http://schemas.microsoft.com/office/powerpoint/2010/main" val="264574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3967620"/>
                    </a:ext>
                  </a:extLst>
                </a:gridCol>
                <a:gridCol w="2468880">
                  <a:extLst>
                    <a:ext uri="{9D8B030D-6E8A-4147-A177-3AD203B41FA5}">
                      <a16:colId xmlns:a16="http://schemas.microsoft.com/office/drawing/2014/main" val="1055807111"/>
                    </a:ext>
                  </a:extLst>
                </a:gridCol>
                <a:gridCol w="2468880">
                  <a:extLst>
                    <a:ext uri="{9D8B030D-6E8A-4147-A177-3AD203B41FA5}">
                      <a16:colId xmlns:a16="http://schemas.microsoft.com/office/drawing/2014/main" val="308848909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316072337"/>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2963261478"/>
                  </a:ext>
                </a:extLst>
              </a:tr>
              <a:tr h="370840">
                <a:tc>
                  <a:txBody>
                    <a:bodyPr/>
                    <a:lstStyle/>
                    <a:p>
                      <a:r>
                        <a:rPr lang="en-US" sz="1000" b="1"/>
                        <a:t>@Regore2</a:t>
                      </a:r>
                    </a:p>
                  </a:txBody>
                  <a:tcPr/>
                </a:tc>
                <a:tc>
                  <a:txBody>
                    <a:bodyPr/>
                    <a:lstStyle/>
                    <a:p>
                      <a:r>
                        <a:rPr lang="en-US" sz="1000"/>
                        <a:t>PHLY Insurance Co. (42)</a:t>
                      </a:r>
                    </a:p>
                  </a:txBody>
                  <a:tcPr/>
                </a:tc>
                <a:tc>
                  <a:txBody>
                    <a:bodyPr/>
                    <a:lstStyle/>
                    <a:p>
                      <a:r>
                        <a:rPr lang="en-US" sz="1000"/>
                        <a:t>42</a:t>
                      </a:r>
                    </a:p>
                  </a:txBody>
                  <a:tcPr/>
                </a:tc>
                <a:extLst>
                  <a:ext uri="{0D108BD9-81ED-4DB2-BD59-A6C34878D82A}">
                    <a16:rowId xmlns:a16="http://schemas.microsoft.com/office/drawing/2014/main" val="1727590169"/>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1060781217"/>
                  </a:ext>
                </a:extLst>
              </a:tr>
              <a:tr h="370840">
                <a:tc>
                  <a:txBody>
                    <a:bodyPr/>
                    <a:lstStyle/>
                    <a:p>
                      <a:r>
                        <a:rPr lang="en-US" sz="1000" b="1"/>
                        <a:t>@EaglesCommunity</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617718126"/>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564008593"/>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65263666"/>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020488632"/>
                  </a:ext>
                </a:extLst>
              </a:tr>
              <a:tr h="370840">
                <a:tc>
                  <a:txBody>
                    <a:bodyPr/>
                    <a:lstStyle/>
                    <a:p>
                      <a:r>
                        <a:rPr lang="en-US" sz="1000" b="1"/>
                        <a:t>@TMNA_Services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033473676"/>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4020761364"/>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2891065022"/>
                  </a:ext>
                </a:extLst>
              </a:tr>
            </a:tbl>
          </a:graphicData>
        </a:graphic>
      </p:graphicFrame>
      <p:sp>
        <p:nvSpPr>
          <p:cNvPr id="4" name="Text Placeholder 3">
            <a:extLst>
              <a:ext uri="{FF2B5EF4-FFF2-40B4-BE49-F238E27FC236}">
                <a16:creationId xmlns:a16="http://schemas.microsoft.com/office/drawing/2014/main" id="{635C79CF-707D-4288-8E07-12536134107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27930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1E61E-1723-4CD9-B94F-975D43C5AF36}"/>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BD097270-25FB-4805-BAE4-9572264EE966}"/>
              </a:ext>
            </a:extLst>
          </p:cNvPr>
          <p:cNvGraphicFramePr>
            <a:graphicFrameLocks noGrp="1"/>
          </p:cNvGraphicFramePr>
          <p:nvPr>
            <p:ph type="tbl" sz="quarter" idx="13"/>
            <p:extLst>
              <p:ext uri="{D42A27DB-BD31-4B8C-83A1-F6EECF244321}">
                <p14:modId xmlns:p14="http://schemas.microsoft.com/office/powerpoint/2010/main" val="117921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23063063"/>
                    </a:ext>
                  </a:extLst>
                </a:gridCol>
                <a:gridCol w="411480">
                  <a:extLst>
                    <a:ext uri="{9D8B030D-6E8A-4147-A177-3AD203B41FA5}">
                      <a16:colId xmlns:a16="http://schemas.microsoft.com/office/drawing/2014/main" val="413264764"/>
                    </a:ext>
                  </a:extLst>
                </a:gridCol>
                <a:gridCol w="822960">
                  <a:extLst>
                    <a:ext uri="{9D8B030D-6E8A-4147-A177-3AD203B41FA5}">
                      <a16:colId xmlns:a16="http://schemas.microsoft.com/office/drawing/2014/main" val="851112736"/>
                    </a:ext>
                  </a:extLst>
                </a:gridCol>
                <a:gridCol w="822960">
                  <a:extLst>
                    <a:ext uri="{9D8B030D-6E8A-4147-A177-3AD203B41FA5}">
                      <a16:colId xmlns:a16="http://schemas.microsoft.com/office/drawing/2014/main" val="3781191349"/>
                    </a:ext>
                  </a:extLst>
                </a:gridCol>
                <a:gridCol w="822960">
                  <a:extLst>
                    <a:ext uri="{9D8B030D-6E8A-4147-A177-3AD203B41FA5}">
                      <a16:colId xmlns:a16="http://schemas.microsoft.com/office/drawing/2014/main" val="2661316026"/>
                    </a:ext>
                  </a:extLst>
                </a:gridCol>
                <a:gridCol w="822960">
                  <a:extLst>
                    <a:ext uri="{9D8B030D-6E8A-4147-A177-3AD203B41FA5}">
                      <a16:colId xmlns:a16="http://schemas.microsoft.com/office/drawing/2014/main" val="3765255954"/>
                    </a:ext>
                  </a:extLst>
                </a:gridCol>
                <a:gridCol w="822960">
                  <a:extLst>
                    <a:ext uri="{9D8B030D-6E8A-4147-A177-3AD203B41FA5}">
                      <a16:colId xmlns:a16="http://schemas.microsoft.com/office/drawing/2014/main" val="188583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556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- 2019-08-14 13:40:10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#goodcause! Our Harrisburg, PA office helped Homeward Bound #AnimalRescue, a non-profit that rescues pregnant #dogs or dogs who have just delivered puppies. #TEAMPHLY cleaned pens &amp;amp; socialized the little pups. https://t.co/BXqF5eKC98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18:13:30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2.0500 %</a:t>
                      </a:r>
                    </a:p>
                  </a:txBody>
                  <a:tcPr/>
                </a:tc>
                <a:extLst>
                  <a:ext uri="{0D108BD9-81ED-4DB2-BD59-A6C34878D82A}">
                    <a16:rowId xmlns:a16="http://schemas.microsoft.com/office/drawing/2014/main" val="406135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- 2019-08-01 14:40:07</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participated in a leadership panel for the Tokio Marine #NextGeneration program. #PHLY’s executive team joined sister companies @TMNA_Services &amp;amp; @RelianceStdLife for a discussion on developing employees’ #leadership skills. https://t.co/YKsNzEW7d1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18:16:23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0.3629 %</a:t>
                      </a:r>
                    </a:p>
                  </a:txBody>
                  <a:tcPr/>
                </a:tc>
                <a:extLst>
                  <a:ext uri="{0D108BD9-81ED-4DB2-BD59-A6C34878D82A}">
                    <a16:rowId xmlns:a16="http://schemas.microsoft.com/office/drawing/2014/main" val="223274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- 2019-08-05 15:35:07</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#Naperville, IL office partnered with @DuPageHabitat, a locally run non-profit that brings people together to build affordable homes in the community. #TEAMPHLY helped work on the non-profit’s new home construction in Hanover Park. #volunteer #giveback https://t.co/78kO3Y3N5w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18:13:11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0.3623 %</a:t>
                      </a:r>
                    </a:p>
                  </a:txBody>
                  <a:tcPr/>
                </a:tc>
                <a:extLst>
                  <a:ext uri="{0D108BD9-81ED-4DB2-BD59-A6C34878D82A}">
                    <a16:rowId xmlns:a16="http://schemas.microsoft.com/office/drawing/2014/main" val="2044501085"/>
                  </a:ext>
                </a:extLst>
              </a:tr>
            </a:tbl>
          </a:graphicData>
        </a:graphic>
      </p:graphicFrame>
      <p:sp>
        <p:nvSpPr>
          <p:cNvPr id="4" name="Text Placeholder 3">
            <a:extLst>
              <a:ext uri="{FF2B5EF4-FFF2-40B4-BE49-F238E27FC236}">
                <a16:creationId xmlns:a16="http://schemas.microsoft.com/office/drawing/2014/main" id="{7D6DB92D-3FBA-480E-83A4-20CB0FC9657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1140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D317-4A0B-4803-A1C3-E3BD046DA18C}"/>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5C94A171-E278-4B25-AF29-085E73DDE73E}"/>
              </a:ext>
            </a:extLst>
          </p:cNvPr>
          <p:cNvGraphicFramePr>
            <a:graphicFrameLocks noGrp="1"/>
          </p:cNvGraphicFramePr>
          <p:nvPr>
            <p:ph type="tbl" sz="quarter" idx="13"/>
            <p:extLst>
              <p:ext uri="{D42A27DB-BD31-4B8C-83A1-F6EECF244321}">
                <p14:modId xmlns:p14="http://schemas.microsoft.com/office/powerpoint/2010/main" val="251661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80691125"/>
                    </a:ext>
                  </a:extLst>
                </a:gridCol>
                <a:gridCol w="411480">
                  <a:extLst>
                    <a:ext uri="{9D8B030D-6E8A-4147-A177-3AD203B41FA5}">
                      <a16:colId xmlns:a16="http://schemas.microsoft.com/office/drawing/2014/main" val="1429546813"/>
                    </a:ext>
                  </a:extLst>
                </a:gridCol>
                <a:gridCol w="822960">
                  <a:extLst>
                    <a:ext uri="{9D8B030D-6E8A-4147-A177-3AD203B41FA5}">
                      <a16:colId xmlns:a16="http://schemas.microsoft.com/office/drawing/2014/main" val="3559244022"/>
                    </a:ext>
                  </a:extLst>
                </a:gridCol>
                <a:gridCol w="822960">
                  <a:extLst>
                    <a:ext uri="{9D8B030D-6E8A-4147-A177-3AD203B41FA5}">
                      <a16:colId xmlns:a16="http://schemas.microsoft.com/office/drawing/2014/main" val="2092662955"/>
                    </a:ext>
                  </a:extLst>
                </a:gridCol>
                <a:gridCol w="822960">
                  <a:extLst>
                    <a:ext uri="{9D8B030D-6E8A-4147-A177-3AD203B41FA5}">
                      <a16:colId xmlns:a16="http://schemas.microsoft.com/office/drawing/2014/main" val="3049895524"/>
                    </a:ext>
                  </a:extLst>
                </a:gridCol>
                <a:gridCol w="822960">
                  <a:extLst>
                    <a:ext uri="{9D8B030D-6E8A-4147-A177-3AD203B41FA5}">
                      <a16:colId xmlns:a16="http://schemas.microsoft.com/office/drawing/2014/main" val="2451933237"/>
                    </a:ext>
                  </a:extLst>
                </a:gridCol>
                <a:gridCol w="822960">
                  <a:extLst>
                    <a:ext uri="{9D8B030D-6E8A-4147-A177-3AD203B41FA5}">
                      <a16:colId xmlns:a16="http://schemas.microsoft.com/office/drawing/2014/main" val="19700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3094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- 2019-08-23 16:15:09</a:t>
                      </a:r>
                      <a:r>
                        <a:rPr kumimoji="0" lang="en-US" sz="1000" b="0" i="0" u="none" strike="noStrike" kern="1200" cap="none" spc="0" normalizeH="0" baseline="0" noProof="0">
                          <a:ln>
                            <a:noFill/>
                          </a:ln>
                          <a:solidFill>
                            <a:prstClr val="black"/>
                          </a:solidFill>
                          <a:effectLst/>
                          <a:uLnTx/>
                          <a:uFillTx/>
                          <a:latin typeface="+mn-lt"/>
                          <a:ea typeface="+mn-ea"/>
                          <a:cs typeface="+mn-cs"/>
                        </a:rPr>
                        <a:t>
  PHLY is excited to sponsor the #ParkwayRun benefiting the @ChildrensPhila for the 16th consecutive year! As part of our fundraising initiative, #TEAMPHLY dressed down to raise money for pediatric cancer research. Stay tuned for photos &amp;amp; updates! #ForBreakThroughs #FridayFeeling https://t.co/8EZQj5VMiu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extLst>
                  <a:ext uri="{0D108BD9-81ED-4DB2-BD59-A6C34878D82A}">
                    <a16:rowId xmlns:a16="http://schemas.microsoft.com/office/drawing/2014/main" val="161388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- 2019-08-21 15:50:08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600+ volunteers at their annual #BackpackAThon to help the #charity stuff 35K backpacks with new school supplies. The backpacks will be donated to underprivileged children in the #Philadelphia area for the upcoming school year. https://t.co/ukVAYnJPLu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extLst>
                  <a:ext uri="{0D108BD9-81ED-4DB2-BD59-A6C34878D82A}">
                    <a16:rowId xmlns:a16="http://schemas.microsoft.com/office/drawing/2014/main" val="1161102718"/>
                  </a:ext>
                </a:extLst>
              </a:tr>
            </a:tbl>
          </a:graphicData>
        </a:graphic>
      </p:graphicFrame>
      <p:sp>
        <p:nvSpPr>
          <p:cNvPr id="4" name="Text Placeholder 3">
            <a:extLst>
              <a:ext uri="{FF2B5EF4-FFF2-40B4-BE49-F238E27FC236}">
                <a16:creationId xmlns:a16="http://schemas.microsoft.com/office/drawing/2014/main" id="{2AC7E645-9BFC-42AD-9634-992AACD13D9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22910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C31F-683F-4D02-A619-D68142C42BC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2F9CFF5-A8A8-47BF-A05B-C1A2A31B2785}"/>
              </a:ext>
            </a:extLst>
          </p:cNvPr>
          <p:cNvGraphicFramePr>
            <a:graphicFrameLocks noGrp="1"/>
          </p:cNvGraphicFramePr>
          <p:nvPr>
            <p:ph type="tbl" sz="quarter" idx="13"/>
            <p:extLst>
              <p:ext uri="{D42A27DB-BD31-4B8C-83A1-F6EECF244321}">
                <p14:modId xmlns:p14="http://schemas.microsoft.com/office/powerpoint/2010/main" val="154589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7655459"/>
                    </a:ext>
                  </a:extLst>
                </a:gridCol>
                <a:gridCol w="1069848">
                  <a:extLst>
                    <a:ext uri="{9D8B030D-6E8A-4147-A177-3AD203B41FA5}">
                      <a16:colId xmlns:a16="http://schemas.microsoft.com/office/drawing/2014/main" val="4014939599"/>
                    </a:ext>
                  </a:extLst>
                </a:gridCol>
                <a:gridCol w="1069848">
                  <a:extLst>
                    <a:ext uri="{9D8B030D-6E8A-4147-A177-3AD203B41FA5}">
                      <a16:colId xmlns:a16="http://schemas.microsoft.com/office/drawing/2014/main" val="491924852"/>
                    </a:ext>
                  </a:extLst>
                </a:gridCol>
                <a:gridCol w="1069848">
                  <a:extLst>
                    <a:ext uri="{9D8B030D-6E8A-4147-A177-3AD203B41FA5}">
                      <a16:colId xmlns:a16="http://schemas.microsoft.com/office/drawing/2014/main" val="2790259163"/>
                    </a:ext>
                  </a:extLst>
                </a:gridCol>
                <a:gridCol w="1069848">
                  <a:extLst>
                    <a:ext uri="{9D8B030D-6E8A-4147-A177-3AD203B41FA5}">
                      <a16:colId xmlns:a16="http://schemas.microsoft.com/office/drawing/2014/main" val="3154573459"/>
                    </a:ext>
                  </a:extLst>
                </a:gridCol>
                <a:gridCol w="1069848">
                  <a:extLst>
                    <a:ext uri="{9D8B030D-6E8A-4147-A177-3AD203B41FA5}">
                      <a16:colId xmlns:a16="http://schemas.microsoft.com/office/drawing/2014/main" val="1108958395"/>
                    </a:ext>
                  </a:extLst>
                </a:gridCol>
                <a:gridCol w="1069848">
                  <a:extLst>
                    <a:ext uri="{9D8B030D-6E8A-4147-A177-3AD203B41FA5}">
                      <a16:colId xmlns:a16="http://schemas.microsoft.com/office/drawing/2014/main" val="12153067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00499603"/>
                  </a:ext>
                </a:extLst>
              </a:tr>
              <a:tr h="370840">
                <a:tc>
                  <a:txBody>
                    <a:bodyPr/>
                    <a:lstStyle/>
                    <a:p>
                      <a:r>
                        <a:rPr lang="en-US" sz="1000"/>
                        <a:t>Philadelphia Insurance Companies</a:t>
                      </a:r>
                    </a:p>
                  </a:txBody>
                  <a:tcPr/>
                </a:tc>
                <a:tc>
                  <a:txBody>
                    <a:bodyPr/>
                    <a:lstStyle/>
                    <a:p>
                      <a:r>
                        <a:rPr lang="en-US" sz="1000"/>
                        <a:t>20597</a:t>
                      </a:r>
                    </a:p>
                  </a:txBody>
                  <a:tcPr/>
                </a:tc>
                <a:tc>
                  <a:txBody>
                    <a:bodyPr/>
                    <a:lstStyle/>
                    <a:p>
                      <a:r>
                        <a:rPr lang="en-US" sz="1000"/>
                        <a:t>511</a:t>
                      </a:r>
                    </a:p>
                  </a:txBody>
                  <a:tcPr/>
                </a:tc>
                <a:tc>
                  <a:txBody>
                    <a:bodyPr/>
                    <a:lstStyle/>
                    <a:p>
                      <a:r>
                        <a:rPr lang="en-US" sz="1000"/>
                        <a:t>29</a:t>
                      </a:r>
                    </a:p>
                  </a:txBody>
                  <a:tcPr/>
                </a:tc>
                <a:tc>
                  <a:txBody>
                    <a:bodyPr/>
                    <a:lstStyle/>
                    <a:p>
                      <a:r>
                        <a:rPr lang="en-US" sz="1000"/>
                        <a:t>1505</a:t>
                      </a:r>
                    </a:p>
                  </a:txBody>
                  <a:tcPr/>
                </a:tc>
                <a:tc>
                  <a:txBody>
                    <a:bodyPr/>
                    <a:lstStyle/>
                    <a:p>
                      <a:r>
                        <a:rPr lang="en-US" sz="1000"/>
                        <a:t>10</a:t>
                      </a:r>
                    </a:p>
                  </a:txBody>
                  <a:tcPr/>
                </a:tc>
                <a:tc>
                  <a:txBody>
                    <a:bodyPr/>
                    <a:lstStyle/>
                    <a:p>
                      <a:r>
                        <a:rPr lang="en-US" sz="1000"/>
                        <a:t>0.2568 %</a:t>
                      </a:r>
                    </a:p>
                  </a:txBody>
                  <a:tcPr/>
                </a:tc>
                <a:extLst>
                  <a:ext uri="{0D108BD9-81ED-4DB2-BD59-A6C34878D82A}">
                    <a16:rowId xmlns:a16="http://schemas.microsoft.com/office/drawing/2014/main" val="322741483"/>
                  </a:ext>
                </a:extLst>
              </a:tr>
            </a:tbl>
          </a:graphicData>
        </a:graphic>
      </p:graphicFrame>
      <p:sp>
        <p:nvSpPr>
          <p:cNvPr id="4" name="Text Placeholder 3">
            <a:extLst>
              <a:ext uri="{FF2B5EF4-FFF2-40B4-BE49-F238E27FC236}">
                <a16:creationId xmlns:a16="http://schemas.microsoft.com/office/drawing/2014/main" id="{E4A54D66-8709-4E87-B220-76351D8668F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12829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3B438-C002-4E2F-ACF2-8EF92EEDB77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E762351A-D6F9-4A0A-B1F5-918916774FCB}"/>
              </a:ext>
            </a:extLst>
          </p:cNvPr>
          <p:cNvGraphicFramePr>
            <a:graphicFrameLocks noGrp="1"/>
          </p:cNvGraphicFramePr>
          <p:nvPr>
            <p:ph type="chart" sz="quarter" idx="13"/>
            <p:extLst>
              <p:ext uri="{D42A27DB-BD31-4B8C-83A1-F6EECF244321}">
                <p14:modId xmlns:p14="http://schemas.microsoft.com/office/powerpoint/2010/main" val="5862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C55E3-3114-41F6-9C54-A65F3A9C158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134ECF9-BDBE-4713-B36C-779400431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567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D710A-717D-42B9-8CCA-A413042D814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49AD0A6-C0F4-42CF-9BAD-C8FE35DB938E}"/>
              </a:ext>
            </a:extLst>
          </p:cNvPr>
          <p:cNvGraphicFramePr>
            <a:graphicFrameLocks noGrp="1"/>
          </p:cNvGraphicFramePr>
          <p:nvPr>
            <p:ph type="chart" sz="quarter" idx="13"/>
            <p:extLst>
              <p:ext uri="{D42A27DB-BD31-4B8C-83A1-F6EECF244321}">
                <p14:modId xmlns:p14="http://schemas.microsoft.com/office/powerpoint/2010/main" val="3018797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F9A101-9B83-4F90-AD36-02440924B8A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DD60749-C5AD-4178-9CC8-07090315C6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76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6A9E-5288-40C6-B480-879958E120BE}"/>
              </a:ext>
            </a:extLst>
          </p:cNvPr>
          <p:cNvSpPr>
            <a:spLocks noGrp="1"/>
          </p:cNvSpPr>
          <p:nvPr>
            <p:ph type="title"/>
          </p:nvPr>
        </p:nvSpPr>
        <p:spPr/>
        <p:txBody>
          <a:bodyPr/>
          <a:lstStyle/>
          <a:p>
            <a:r>
              <a:rPr lang="en-US"/>
              <a:t>LinkedIn Updates Table | Philadelphia Insurance - 1 of 4</a:t>
            </a:r>
          </a:p>
        </p:txBody>
      </p:sp>
      <p:graphicFrame>
        <p:nvGraphicFramePr>
          <p:cNvPr id="5" name="Table Placeholder 4">
            <a:extLst>
              <a:ext uri="{FF2B5EF4-FFF2-40B4-BE49-F238E27FC236}">
                <a16:creationId xmlns:a16="http://schemas.microsoft.com/office/drawing/2014/main" id="{2A66C68D-AA7D-491D-A062-CFB27B7A3D6E}"/>
              </a:ext>
            </a:extLst>
          </p:cNvPr>
          <p:cNvGraphicFramePr>
            <a:graphicFrameLocks noGrp="1"/>
          </p:cNvGraphicFramePr>
          <p:nvPr>
            <p:ph type="tbl" sz="quarter" idx="13"/>
            <p:extLst>
              <p:ext uri="{D42A27DB-BD31-4B8C-83A1-F6EECF244321}">
                <p14:modId xmlns:p14="http://schemas.microsoft.com/office/powerpoint/2010/main" val="259464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34227598"/>
                    </a:ext>
                  </a:extLst>
                </a:gridCol>
                <a:gridCol w="905256">
                  <a:extLst>
                    <a:ext uri="{9D8B030D-6E8A-4147-A177-3AD203B41FA5}">
                      <a16:colId xmlns:a16="http://schemas.microsoft.com/office/drawing/2014/main" val="3640668920"/>
                    </a:ext>
                  </a:extLst>
                </a:gridCol>
                <a:gridCol w="822960">
                  <a:extLst>
                    <a:ext uri="{9D8B030D-6E8A-4147-A177-3AD203B41FA5}">
                      <a16:colId xmlns:a16="http://schemas.microsoft.com/office/drawing/2014/main" val="750091625"/>
                    </a:ext>
                  </a:extLst>
                </a:gridCol>
                <a:gridCol w="987552">
                  <a:extLst>
                    <a:ext uri="{9D8B030D-6E8A-4147-A177-3AD203B41FA5}">
                      <a16:colId xmlns:a16="http://schemas.microsoft.com/office/drawing/2014/main" val="1768539337"/>
                    </a:ext>
                  </a:extLst>
                </a:gridCol>
                <a:gridCol w="987552">
                  <a:extLst>
                    <a:ext uri="{9D8B030D-6E8A-4147-A177-3AD203B41FA5}">
                      <a16:colId xmlns:a16="http://schemas.microsoft.com/office/drawing/2014/main" val="4115218576"/>
                    </a:ext>
                  </a:extLst>
                </a:gridCol>
                <a:gridCol w="987552">
                  <a:extLst>
                    <a:ext uri="{9D8B030D-6E8A-4147-A177-3AD203B41FA5}">
                      <a16:colId xmlns:a16="http://schemas.microsoft.com/office/drawing/2014/main" val="976199537"/>
                    </a:ext>
                  </a:extLst>
                </a:gridCol>
                <a:gridCol w="987552">
                  <a:extLst>
                    <a:ext uri="{9D8B030D-6E8A-4147-A177-3AD203B41FA5}">
                      <a16:colId xmlns:a16="http://schemas.microsoft.com/office/drawing/2014/main" val="125343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873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16:57:42</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https://lnkd.in/eYE_2pn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https://media.licdn.com/dms/image/C4E22AQEE3Rb6iMOILA/feedshare-shrink_8192/0?e=1571875200&amp;v=beta&amp;t=BdJB654XzFK3tFP39kS3QgHyhzLAqzUa42OxKF8sCUg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2746922"/>
                  </a:ext>
                </a:extLst>
              </a:tr>
            </a:tbl>
          </a:graphicData>
        </a:graphic>
      </p:graphicFrame>
      <p:sp>
        <p:nvSpPr>
          <p:cNvPr id="4" name="Text Placeholder 3">
            <a:extLst>
              <a:ext uri="{FF2B5EF4-FFF2-40B4-BE49-F238E27FC236}">
                <a16:creationId xmlns:a16="http://schemas.microsoft.com/office/drawing/2014/main" id="{96567478-01DC-4ABF-B5C2-4C96A723D82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71413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D8D4-3670-492F-82BB-82D13F7D2533}"/>
              </a:ext>
            </a:extLst>
          </p:cNvPr>
          <p:cNvSpPr>
            <a:spLocks noGrp="1"/>
          </p:cNvSpPr>
          <p:nvPr>
            <p:ph type="title"/>
          </p:nvPr>
        </p:nvSpPr>
        <p:spPr/>
        <p:txBody>
          <a:bodyPr/>
          <a:lstStyle/>
          <a:p>
            <a:r>
              <a:rPr lang="en-US"/>
              <a:t>LinkedIn Updates Table | Philadelphia Insurance - 2 of 4</a:t>
            </a:r>
          </a:p>
        </p:txBody>
      </p:sp>
      <p:graphicFrame>
        <p:nvGraphicFramePr>
          <p:cNvPr id="5" name="Table Placeholder 4">
            <a:extLst>
              <a:ext uri="{FF2B5EF4-FFF2-40B4-BE49-F238E27FC236}">
                <a16:creationId xmlns:a16="http://schemas.microsoft.com/office/drawing/2014/main" id="{F37BF6E9-17F8-4AAF-8BF9-D8565A79385C}"/>
              </a:ext>
            </a:extLst>
          </p:cNvPr>
          <p:cNvGraphicFramePr>
            <a:graphicFrameLocks noGrp="1"/>
          </p:cNvGraphicFramePr>
          <p:nvPr>
            <p:ph type="tbl" sz="quarter" idx="13"/>
            <p:extLst>
              <p:ext uri="{D42A27DB-BD31-4B8C-83A1-F6EECF244321}">
                <p14:modId xmlns:p14="http://schemas.microsoft.com/office/powerpoint/2010/main" val="201742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50043415"/>
                    </a:ext>
                  </a:extLst>
                </a:gridCol>
                <a:gridCol w="905256">
                  <a:extLst>
                    <a:ext uri="{9D8B030D-6E8A-4147-A177-3AD203B41FA5}">
                      <a16:colId xmlns:a16="http://schemas.microsoft.com/office/drawing/2014/main" val="319114669"/>
                    </a:ext>
                  </a:extLst>
                </a:gridCol>
                <a:gridCol w="822960">
                  <a:extLst>
                    <a:ext uri="{9D8B030D-6E8A-4147-A177-3AD203B41FA5}">
                      <a16:colId xmlns:a16="http://schemas.microsoft.com/office/drawing/2014/main" val="1348518537"/>
                    </a:ext>
                  </a:extLst>
                </a:gridCol>
                <a:gridCol w="987552">
                  <a:extLst>
                    <a:ext uri="{9D8B030D-6E8A-4147-A177-3AD203B41FA5}">
                      <a16:colId xmlns:a16="http://schemas.microsoft.com/office/drawing/2014/main" val="2646683476"/>
                    </a:ext>
                  </a:extLst>
                </a:gridCol>
                <a:gridCol w="987552">
                  <a:extLst>
                    <a:ext uri="{9D8B030D-6E8A-4147-A177-3AD203B41FA5}">
                      <a16:colId xmlns:a16="http://schemas.microsoft.com/office/drawing/2014/main" val="3218709024"/>
                    </a:ext>
                  </a:extLst>
                </a:gridCol>
                <a:gridCol w="987552">
                  <a:extLst>
                    <a:ext uri="{9D8B030D-6E8A-4147-A177-3AD203B41FA5}">
                      <a16:colId xmlns:a16="http://schemas.microsoft.com/office/drawing/2014/main" val="3887867704"/>
                    </a:ext>
                  </a:extLst>
                </a:gridCol>
                <a:gridCol w="987552">
                  <a:extLst>
                    <a:ext uri="{9D8B030D-6E8A-4147-A177-3AD203B41FA5}">
                      <a16:colId xmlns:a16="http://schemas.microsoft.com/office/drawing/2014/main" val="221520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944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- 2019-08-01 16:31:28</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 Generation program. PHLY’s executive team joined sister companies TMNA Services and Reliance Standard for an engaging discussion focused on further developing employees’ leadership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https://media.licdn.com/dms/image/C4E22AQFM-Bod5_12pw/feedshare-shrink_1280/0?e=1571875200&amp;v=beta&amp;t=RF38nvGx_Z2wzd10Xupcq3kCghPfNK0btjqQJMfgpjI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298908"/>
                  </a:ext>
                </a:extLst>
              </a:tr>
            </a:tbl>
          </a:graphicData>
        </a:graphic>
      </p:graphicFrame>
      <p:sp>
        <p:nvSpPr>
          <p:cNvPr id="4" name="Text Placeholder 3">
            <a:extLst>
              <a:ext uri="{FF2B5EF4-FFF2-40B4-BE49-F238E27FC236}">
                <a16:creationId xmlns:a16="http://schemas.microsoft.com/office/drawing/2014/main" id="{3E5A2A12-0995-4D06-8CA7-D81DA3662FF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73460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21201-AA8B-408F-B154-943CFF51BFE2}"/>
              </a:ext>
            </a:extLst>
          </p:cNvPr>
          <p:cNvSpPr>
            <a:spLocks noGrp="1"/>
          </p:cNvSpPr>
          <p:nvPr>
            <p:ph type="title"/>
          </p:nvPr>
        </p:nvSpPr>
        <p:spPr/>
        <p:txBody>
          <a:bodyPr/>
          <a:lstStyle/>
          <a:p>
            <a:r>
              <a:rPr lang="en-US"/>
              <a:t>LinkedIn Updates Table | Philadelphia Insurance - 3 of 4</a:t>
            </a:r>
          </a:p>
        </p:txBody>
      </p:sp>
      <p:graphicFrame>
        <p:nvGraphicFramePr>
          <p:cNvPr id="5" name="Table Placeholder 4">
            <a:extLst>
              <a:ext uri="{FF2B5EF4-FFF2-40B4-BE49-F238E27FC236}">
                <a16:creationId xmlns:a16="http://schemas.microsoft.com/office/drawing/2014/main" id="{0CB85B54-F89E-4227-9835-537583683217}"/>
              </a:ext>
            </a:extLst>
          </p:cNvPr>
          <p:cNvGraphicFramePr>
            <a:graphicFrameLocks noGrp="1"/>
          </p:cNvGraphicFramePr>
          <p:nvPr>
            <p:ph type="tbl" sz="quarter" idx="13"/>
            <p:extLst>
              <p:ext uri="{D42A27DB-BD31-4B8C-83A1-F6EECF244321}">
                <p14:modId xmlns:p14="http://schemas.microsoft.com/office/powerpoint/2010/main" val="371796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20518523"/>
                    </a:ext>
                  </a:extLst>
                </a:gridCol>
                <a:gridCol w="905256">
                  <a:extLst>
                    <a:ext uri="{9D8B030D-6E8A-4147-A177-3AD203B41FA5}">
                      <a16:colId xmlns:a16="http://schemas.microsoft.com/office/drawing/2014/main" val="2728421829"/>
                    </a:ext>
                  </a:extLst>
                </a:gridCol>
                <a:gridCol w="822960">
                  <a:extLst>
                    <a:ext uri="{9D8B030D-6E8A-4147-A177-3AD203B41FA5}">
                      <a16:colId xmlns:a16="http://schemas.microsoft.com/office/drawing/2014/main" val="2329000232"/>
                    </a:ext>
                  </a:extLst>
                </a:gridCol>
                <a:gridCol w="987552">
                  <a:extLst>
                    <a:ext uri="{9D8B030D-6E8A-4147-A177-3AD203B41FA5}">
                      <a16:colId xmlns:a16="http://schemas.microsoft.com/office/drawing/2014/main" val="709789477"/>
                    </a:ext>
                  </a:extLst>
                </a:gridCol>
                <a:gridCol w="987552">
                  <a:extLst>
                    <a:ext uri="{9D8B030D-6E8A-4147-A177-3AD203B41FA5}">
                      <a16:colId xmlns:a16="http://schemas.microsoft.com/office/drawing/2014/main" val="2820757853"/>
                    </a:ext>
                  </a:extLst>
                </a:gridCol>
                <a:gridCol w="987552">
                  <a:extLst>
                    <a:ext uri="{9D8B030D-6E8A-4147-A177-3AD203B41FA5}">
                      <a16:colId xmlns:a16="http://schemas.microsoft.com/office/drawing/2014/main" val="126490473"/>
                    </a:ext>
                  </a:extLst>
                </a:gridCol>
                <a:gridCol w="987552">
                  <a:extLst>
                    <a:ext uri="{9D8B030D-6E8A-4147-A177-3AD203B41FA5}">
                      <a16:colId xmlns:a16="http://schemas.microsoft.com/office/drawing/2014/main" val="715070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34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- 2019-08-15 14:27:30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Community Interactions Inc, Covenant House Pennsylvania, and Kids Smiles Inc. for being highlighted at last week's preseason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https://media.licdn.com/dms/image/C4E22AQGQsSxyCN0oGA/feedshare-shrink_800/0?e=1571875200&amp;v=beta&amp;t=1OqUqMg0np83yt_hkH0vW7Y8n-2ikA31iFNBFJ_DU0c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721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- 2019-08-05 15:10:17</a:t>
                      </a:r>
                      <a:r>
                        <a:rPr kumimoji="0" lang="en-US" sz="1000" b="0" i="0" u="none" strike="noStrike" kern="1200" cap="none" spc="0" normalizeH="0" baseline="0" noProof="0">
                          <a:ln>
                            <a:noFill/>
                          </a:ln>
                          <a:solidFill>
                            <a:prstClr val="black"/>
                          </a:solidFill>
                          <a:effectLst/>
                          <a:uLnTx/>
                          <a:uFillTx/>
                          <a:latin typeface="+mn-lt"/>
                          <a:ea typeface="+mn-ea"/>
                          <a:cs typeface="+mn-cs"/>
                        </a:rPr>
                        <a:t>
  Each year, PHLY’s Regional Account Managers (RAM) from offices across the U.S. gather together to discuss ideas and participate in team building activities and group outings. Here’s a snapshot of #TEAMPHLY at the annual RAM Summit in Plano, 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https://image-store.slidesharecdn.com/128d1443-3a90-439d-8969-d5e8bf8f5eb5-large.jpeg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00:07:36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5056145"/>
                  </a:ext>
                </a:extLst>
              </a:tr>
            </a:tbl>
          </a:graphicData>
        </a:graphic>
      </p:graphicFrame>
      <p:sp>
        <p:nvSpPr>
          <p:cNvPr id="4" name="Text Placeholder 3">
            <a:extLst>
              <a:ext uri="{FF2B5EF4-FFF2-40B4-BE49-F238E27FC236}">
                <a16:creationId xmlns:a16="http://schemas.microsoft.com/office/drawing/2014/main" id="{752E6DEE-49C8-4D78-B8BE-AD5E9D4473A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45572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21FF-B661-4699-8E6D-974F74D80EC2}"/>
              </a:ext>
            </a:extLst>
          </p:cNvPr>
          <p:cNvSpPr>
            <a:spLocks noGrp="1"/>
          </p:cNvSpPr>
          <p:nvPr>
            <p:ph type="title"/>
          </p:nvPr>
        </p:nvSpPr>
        <p:spPr/>
        <p:txBody>
          <a:bodyPr/>
          <a:lstStyle/>
          <a:p>
            <a:r>
              <a:rPr lang="en-US"/>
              <a:t>LinkedIn Updates Table | Philadelphia Insurance - 4 of 4</a:t>
            </a:r>
          </a:p>
        </p:txBody>
      </p:sp>
      <p:graphicFrame>
        <p:nvGraphicFramePr>
          <p:cNvPr id="5" name="Table Placeholder 4">
            <a:extLst>
              <a:ext uri="{FF2B5EF4-FFF2-40B4-BE49-F238E27FC236}">
                <a16:creationId xmlns:a16="http://schemas.microsoft.com/office/drawing/2014/main" id="{60014A88-01B9-4DFA-9DC2-1C53B9AC19CB}"/>
              </a:ext>
            </a:extLst>
          </p:cNvPr>
          <p:cNvGraphicFramePr>
            <a:graphicFrameLocks noGrp="1"/>
          </p:cNvGraphicFramePr>
          <p:nvPr>
            <p:ph type="tbl" sz="quarter" idx="13"/>
            <p:extLst>
              <p:ext uri="{D42A27DB-BD31-4B8C-83A1-F6EECF244321}">
                <p14:modId xmlns:p14="http://schemas.microsoft.com/office/powerpoint/2010/main" val="425251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74063751"/>
                    </a:ext>
                  </a:extLst>
                </a:gridCol>
                <a:gridCol w="905256">
                  <a:extLst>
                    <a:ext uri="{9D8B030D-6E8A-4147-A177-3AD203B41FA5}">
                      <a16:colId xmlns:a16="http://schemas.microsoft.com/office/drawing/2014/main" val="1571775690"/>
                    </a:ext>
                  </a:extLst>
                </a:gridCol>
                <a:gridCol w="822960">
                  <a:extLst>
                    <a:ext uri="{9D8B030D-6E8A-4147-A177-3AD203B41FA5}">
                      <a16:colId xmlns:a16="http://schemas.microsoft.com/office/drawing/2014/main" val="4256414291"/>
                    </a:ext>
                  </a:extLst>
                </a:gridCol>
                <a:gridCol w="987552">
                  <a:extLst>
                    <a:ext uri="{9D8B030D-6E8A-4147-A177-3AD203B41FA5}">
                      <a16:colId xmlns:a16="http://schemas.microsoft.com/office/drawing/2014/main" val="1132061182"/>
                    </a:ext>
                  </a:extLst>
                </a:gridCol>
                <a:gridCol w="987552">
                  <a:extLst>
                    <a:ext uri="{9D8B030D-6E8A-4147-A177-3AD203B41FA5}">
                      <a16:colId xmlns:a16="http://schemas.microsoft.com/office/drawing/2014/main" val="1026209104"/>
                    </a:ext>
                  </a:extLst>
                </a:gridCol>
                <a:gridCol w="987552">
                  <a:extLst>
                    <a:ext uri="{9D8B030D-6E8A-4147-A177-3AD203B41FA5}">
                      <a16:colId xmlns:a16="http://schemas.microsoft.com/office/drawing/2014/main" val="3323370791"/>
                    </a:ext>
                  </a:extLst>
                </a:gridCol>
                <a:gridCol w="987552">
                  <a:extLst>
                    <a:ext uri="{9D8B030D-6E8A-4147-A177-3AD203B41FA5}">
                      <a16:colId xmlns:a16="http://schemas.microsoft.com/office/drawing/2014/main" val="148615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783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16:10:11</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https://image-store.slidesharecdn.com/99455409-8ac0-4061-9c6d-57a5c0506cf3-large.jpeg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00:07:22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8023876"/>
                  </a:ext>
                </a:extLst>
              </a:tr>
            </a:tbl>
          </a:graphicData>
        </a:graphic>
      </p:graphicFrame>
      <p:sp>
        <p:nvSpPr>
          <p:cNvPr id="4" name="Text Placeholder 3">
            <a:extLst>
              <a:ext uri="{FF2B5EF4-FFF2-40B4-BE49-F238E27FC236}">
                <a16:creationId xmlns:a16="http://schemas.microsoft.com/office/drawing/2014/main" id="{BE90E88F-6CD2-4F1E-983E-FE3D68EE85B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64854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5D45-68D6-472E-80C2-CF1CD88AEA2F}"/>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18299CA1-BFFE-42F8-B9C2-321E368A9039}"/>
              </a:ext>
            </a:extLst>
          </p:cNvPr>
          <p:cNvGraphicFramePr>
            <a:graphicFrameLocks noGrp="1"/>
          </p:cNvGraphicFramePr>
          <p:nvPr>
            <p:ph type="tbl" sz="quarter" idx="13"/>
            <p:extLst>
              <p:ext uri="{D42A27DB-BD31-4B8C-83A1-F6EECF244321}">
                <p14:modId xmlns:p14="http://schemas.microsoft.com/office/powerpoint/2010/main" val="358327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7499242"/>
                    </a:ext>
                  </a:extLst>
                </a:gridCol>
                <a:gridCol w="699516">
                  <a:extLst>
                    <a:ext uri="{9D8B030D-6E8A-4147-A177-3AD203B41FA5}">
                      <a16:colId xmlns:a16="http://schemas.microsoft.com/office/drawing/2014/main" val="718961270"/>
                    </a:ext>
                  </a:extLst>
                </a:gridCol>
                <a:gridCol w="699516">
                  <a:extLst>
                    <a:ext uri="{9D8B030D-6E8A-4147-A177-3AD203B41FA5}">
                      <a16:colId xmlns:a16="http://schemas.microsoft.com/office/drawing/2014/main" val="2313247942"/>
                    </a:ext>
                  </a:extLst>
                </a:gridCol>
                <a:gridCol w="658368">
                  <a:extLst>
                    <a:ext uri="{9D8B030D-6E8A-4147-A177-3AD203B41FA5}">
                      <a16:colId xmlns:a16="http://schemas.microsoft.com/office/drawing/2014/main" val="3022321367"/>
                    </a:ext>
                  </a:extLst>
                </a:gridCol>
                <a:gridCol w="658368">
                  <a:extLst>
                    <a:ext uri="{9D8B030D-6E8A-4147-A177-3AD203B41FA5}">
                      <a16:colId xmlns:a16="http://schemas.microsoft.com/office/drawing/2014/main" val="744890887"/>
                    </a:ext>
                  </a:extLst>
                </a:gridCol>
                <a:gridCol w="658368">
                  <a:extLst>
                    <a:ext uri="{9D8B030D-6E8A-4147-A177-3AD203B41FA5}">
                      <a16:colId xmlns:a16="http://schemas.microsoft.com/office/drawing/2014/main" val="1731821118"/>
                    </a:ext>
                  </a:extLst>
                </a:gridCol>
                <a:gridCol w="699516">
                  <a:extLst>
                    <a:ext uri="{9D8B030D-6E8A-4147-A177-3AD203B41FA5}">
                      <a16:colId xmlns:a16="http://schemas.microsoft.com/office/drawing/2014/main" val="3292437023"/>
                    </a:ext>
                  </a:extLst>
                </a:gridCol>
                <a:gridCol w="699516">
                  <a:extLst>
                    <a:ext uri="{9D8B030D-6E8A-4147-A177-3AD203B41FA5}">
                      <a16:colId xmlns:a16="http://schemas.microsoft.com/office/drawing/2014/main" val="859240908"/>
                    </a:ext>
                  </a:extLst>
                </a:gridCol>
                <a:gridCol w="699516">
                  <a:extLst>
                    <a:ext uri="{9D8B030D-6E8A-4147-A177-3AD203B41FA5}">
                      <a16:colId xmlns:a16="http://schemas.microsoft.com/office/drawing/2014/main" val="2502849507"/>
                    </a:ext>
                  </a:extLst>
                </a:gridCol>
                <a:gridCol w="658368">
                  <a:extLst>
                    <a:ext uri="{9D8B030D-6E8A-4147-A177-3AD203B41FA5}">
                      <a16:colId xmlns:a16="http://schemas.microsoft.com/office/drawing/2014/main" val="26605211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55013394"/>
                  </a:ext>
                </a:extLst>
              </a:tr>
              <a:tr h="370840">
                <a:tc>
                  <a:txBody>
                    <a:bodyPr/>
                    <a:lstStyle/>
                    <a:p>
                      <a:r>
                        <a:rPr lang="en-US" sz="1000"/>
                        <a:t>phlyinsurance</a:t>
                      </a:r>
                    </a:p>
                  </a:txBody>
                  <a:tcPr/>
                </a:tc>
                <a:tc>
                  <a:txBody>
                    <a:bodyPr/>
                    <a:lstStyle/>
                    <a:p>
                      <a:r>
                        <a:rPr lang="en-US" sz="1000"/>
                        <a:t>1411</a:t>
                      </a:r>
                    </a:p>
                  </a:txBody>
                  <a:tcPr/>
                </a:tc>
                <a:tc>
                  <a:txBody>
                    <a:bodyPr/>
                    <a:lstStyle/>
                    <a:p>
                      <a:r>
                        <a:rPr lang="en-US" sz="1000"/>
                        <a:t>31</a:t>
                      </a:r>
                    </a:p>
                  </a:txBody>
                  <a:tcPr/>
                </a:tc>
                <a:tc>
                  <a:txBody>
                    <a:bodyPr/>
                    <a:lstStyle/>
                    <a:p>
                      <a:r>
                        <a:rPr lang="en-US" sz="1000"/>
                        <a:t>18</a:t>
                      </a:r>
                    </a:p>
                  </a:txBody>
                  <a:tcPr/>
                </a:tc>
                <a:tc>
                  <a:txBody>
                    <a:bodyPr/>
                    <a:lstStyle/>
                    <a:p>
                      <a:r>
                        <a:rPr lang="en-US" sz="1000"/>
                        <a:t>5</a:t>
                      </a:r>
                    </a:p>
                  </a:txBody>
                  <a:tcPr/>
                </a:tc>
                <a:tc>
                  <a:txBody>
                    <a:bodyPr/>
                    <a:lstStyle/>
                    <a:p>
                      <a:r>
                        <a:rPr lang="en-US" sz="1000"/>
                        <a:t>0</a:t>
                      </a:r>
                    </a:p>
                  </a:txBody>
                  <a:tcPr/>
                </a:tc>
                <a:tc>
                  <a:txBody>
                    <a:bodyPr/>
                    <a:lstStyle/>
                    <a:p>
                      <a:r>
                        <a:rPr lang="en-US" sz="1000"/>
                        <a:t>23</a:t>
                      </a:r>
                    </a:p>
                  </a:txBody>
                  <a:tcPr/>
                </a:tc>
                <a:tc>
                  <a:txBody>
                    <a:bodyPr/>
                    <a:lstStyle/>
                    <a:p>
                      <a:r>
                        <a:rPr lang="en-US" sz="1000"/>
                        <a:t>1158</a:t>
                      </a:r>
                    </a:p>
                  </a:txBody>
                  <a:tcPr/>
                </a:tc>
                <a:tc>
                  <a:txBody>
                    <a:bodyPr/>
                    <a:lstStyle/>
                    <a:p>
                      <a:r>
                        <a:rPr lang="en-US" sz="1000"/>
                        <a:t>12</a:t>
                      </a:r>
                    </a:p>
                  </a:txBody>
                  <a:tcPr/>
                </a:tc>
                <a:tc>
                  <a:txBody>
                    <a:bodyPr/>
                    <a:lstStyle/>
                    <a:p>
                      <a:r>
                        <a:rPr lang="en-US" sz="1000"/>
                        <a:t>3.6466 %</a:t>
                      </a:r>
                    </a:p>
                  </a:txBody>
                  <a:tcPr/>
                </a:tc>
                <a:extLst>
                  <a:ext uri="{0D108BD9-81ED-4DB2-BD59-A6C34878D82A}">
                    <a16:rowId xmlns:a16="http://schemas.microsoft.com/office/drawing/2014/main" val="4057169782"/>
                  </a:ext>
                </a:extLst>
              </a:tr>
            </a:tbl>
          </a:graphicData>
        </a:graphic>
      </p:graphicFrame>
      <p:sp>
        <p:nvSpPr>
          <p:cNvPr id="4" name="Text Placeholder 3">
            <a:extLst>
              <a:ext uri="{FF2B5EF4-FFF2-40B4-BE49-F238E27FC236}">
                <a16:creationId xmlns:a16="http://schemas.microsoft.com/office/drawing/2014/main" id="{64FEFDB6-C5D0-4E4D-84E7-B12E41DBAC6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85838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0224-8C8E-46E2-B660-6708B8E5508D}"/>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0DF1AD5-2FD3-43D6-B4D3-4B15D834B79D}"/>
              </a:ext>
            </a:extLst>
          </p:cNvPr>
          <p:cNvGraphicFramePr>
            <a:graphicFrameLocks noGrp="1"/>
          </p:cNvGraphicFramePr>
          <p:nvPr>
            <p:ph type="chart" sz="quarter" idx="13"/>
            <p:extLst>
              <p:ext uri="{D42A27DB-BD31-4B8C-83A1-F6EECF244321}">
                <p14:modId xmlns:p14="http://schemas.microsoft.com/office/powerpoint/2010/main" val="2934355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DF1D5-5251-429A-8E60-9334F4E9E97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B16DC08-E59D-4121-9C70-97CE6BA3C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892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68C4-3192-464F-A676-F2E57390345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7D4DA5D-B46A-47FB-8DF6-FDDB9419FECF}"/>
              </a:ext>
            </a:extLst>
          </p:cNvPr>
          <p:cNvGraphicFramePr>
            <a:graphicFrameLocks noGrp="1"/>
          </p:cNvGraphicFramePr>
          <p:nvPr>
            <p:ph type="chart" sz="quarter" idx="13"/>
            <p:extLst>
              <p:ext uri="{D42A27DB-BD31-4B8C-83A1-F6EECF244321}">
                <p14:modId xmlns:p14="http://schemas.microsoft.com/office/powerpoint/2010/main" val="1337560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8207B-E0FF-4AA1-BF31-B575DC6D0B1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0235CEC-2BDD-4677-811A-CA90F964F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496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5FDF-04E5-47F7-9A6B-4B7D98C87C15}"/>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088DDA9C-4EA0-4BAC-B535-7CB47A2F6A63}"/>
              </a:ext>
            </a:extLst>
          </p:cNvPr>
          <p:cNvGraphicFramePr>
            <a:graphicFrameLocks noGrp="1"/>
          </p:cNvGraphicFramePr>
          <p:nvPr>
            <p:ph type="tbl" sz="quarter" idx="13"/>
            <p:extLst>
              <p:ext uri="{D42A27DB-BD31-4B8C-83A1-F6EECF244321}">
                <p14:modId xmlns:p14="http://schemas.microsoft.com/office/powerpoint/2010/main" val="592532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0398893"/>
                    </a:ext>
                  </a:extLst>
                </a:gridCol>
                <a:gridCol w="1810512">
                  <a:extLst>
                    <a:ext uri="{9D8B030D-6E8A-4147-A177-3AD203B41FA5}">
                      <a16:colId xmlns:a16="http://schemas.microsoft.com/office/drawing/2014/main" val="1490515242"/>
                    </a:ext>
                  </a:extLst>
                </a:gridCol>
                <a:gridCol w="822960">
                  <a:extLst>
                    <a:ext uri="{9D8B030D-6E8A-4147-A177-3AD203B41FA5}">
                      <a16:colId xmlns:a16="http://schemas.microsoft.com/office/drawing/2014/main" val="3974785961"/>
                    </a:ext>
                  </a:extLst>
                </a:gridCol>
                <a:gridCol w="822960">
                  <a:extLst>
                    <a:ext uri="{9D8B030D-6E8A-4147-A177-3AD203B41FA5}">
                      <a16:colId xmlns:a16="http://schemas.microsoft.com/office/drawing/2014/main" val="1010174870"/>
                    </a:ext>
                  </a:extLst>
                </a:gridCol>
                <a:gridCol w="822960">
                  <a:extLst>
                    <a:ext uri="{9D8B030D-6E8A-4147-A177-3AD203B41FA5}">
                      <a16:colId xmlns:a16="http://schemas.microsoft.com/office/drawing/2014/main" val="3364217131"/>
                    </a:ext>
                  </a:extLst>
                </a:gridCol>
                <a:gridCol w="822960">
                  <a:extLst>
                    <a:ext uri="{9D8B030D-6E8A-4147-A177-3AD203B41FA5}">
                      <a16:colId xmlns:a16="http://schemas.microsoft.com/office/drawing/2014/main" val="2296399249"/>
                    </a:ext>
                  </a:extLst>
                </a:gridCol>
                <a:gridCol w="822960">
                  <a:extLst>
                    <a:ext uri="{9D8B030D-6E8A-4147-A177-3AD203B41FA5}">
                      <a16:colId xmlns:a16="http://schemas.microsoft.com/office/drawing/2014/main" val="171297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16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17:03:56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#youngprofessionals ended their 10-week #summerinternship by delivering their final presentations to our senior leadership team. We wish you the best of luck in your future endeavors! ☺️👏🏼 Learn more about our #internship opportunities: bit.ly/PHLYsummerassociates 👈🏼 #PHLYInternLife #ThinkPHLY #congrats #futureleaders #intern #insurancelife #philly #insurancecareers #nextgen #instajob #genz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https://www.instagram.com/p/B01kGVOjx5R/media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343503"/>
                  </a:ext>
                </a:extLst>
              </a:tr>
            </a:tbl>
          </a:graphicData>
        </a:graphic>
      </p:graphicFrame>
      <p:sp>
        <p:nvSpPr>
          <p:cNvPr id="4" name="Text Placeholder 3">
            <a:extLst>
              <a:ext uri="{FF2B5EF4-FFF2-40B4-BE49-F238E27FC236}">
                <a16:creationId xmlns:a16="http://schemas.microsoft.com/office/drawing/2014/main" id="{CFA9BA95-E00A-41AE-9910-6667C674E369}"/>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406210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85A74-5102-4631-94AC-6F768FF04D5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E7FDCB83-AAB0-4146-9F3C-C2D23E390AF6}"/>
              </a:ext>
            </a:extLst>
          </p:cNvPr>
          <p:cNvGraphicFramePr>
            <a:graphicFrameLocks noGrp="1"/>
          </p:cNvGraphicFramePr>
          <p:nvPr>
            <p:ph type="tbl" sz="quarter" idx="13"/>
            <p:extLst>
              <p:ext uri="{D42A27DB-BD31-4B8C-83A1-F6EECF244321}">
                <p14:modId xmlns:p14="http://schemas.microsoft.com/office/powerpoint/2010/main" val="30780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6353567"/>
                    </a:ext>
                  </a:extLst>
                </a:gridCol>
                <a:gridCol w="1810512">
                  <a:extLst>
                    <a:ext uri="{9D8B030D-6E8A-4147-A177-3AD203B41FA5}">
                      <a16:colId xmlns:a16="http://schemas.microsoft.com/office/drawing/2014/main" val="4073258994"/>
                    </a:ext>
                  </a:extLst>
                </a:gridCol>
                <a:gridCol w="822960">
                  <a:extLst>
                    <a:ext uri="{9D8B030D-6E8A-4147-A177-3AD203B41FA5}">
                      <a16:colId xmlns:a16="http://schemas.microsoft.com/office/drawing/2014/main" val="2132328747"/>
                    </a:ext>
                  </a:extLst>
                </a:gridCol>
                <a:gridCol w="822960">
                  <a:extLst>
                    <a:ext uri="{9D8B030D-6E8A-4147-A177-3AD203B41FA5}">
                      <a16:colId xmlns:a16="http://schemas.microsoft.com/office/drawing/2014/main" val="1700803664"/>
                    </a:ext>
                  </a:extLst>
                </a:gridCol>
                <a:gridCol w="822960">
                  <a:extLst>
                    <a:ext uri="{9D8B030D-6E8A-4147-A177-3AD203B41FA5}">
                      <a16:colId xmlns:a16="http://schemas.microsoft.com/office/drawing/2014/main" val="4271255636"/>
                    </a:ext>
                  </a:extLst>
                </a:gridCol>
                <a:gridCol w="822960">
                  <a:extLst>
                    <a:ext uri="{9D8B030D-6E8A-4147-A177-3AD203B41FA5}">
                      <a16:colId xmlns:a16="http://schemas.microsoft.com/office/drawing/2014/main" val="2080255005"/>
                    </a:ext>
                  </a:extLst>
                </a:gridCol>
                <a:gridCol w="822960">
                  <a:extLst>
                    <a:ext uri="{9D8B030D-6E8A-4147-A177-3AD203B41FA5}">
                      <a16:colId xmlns:a16="http://schemas.microsoft.com/office/drawing/2014/main" val="30590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999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- 2019-08-01 16:39:23</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#NextGeneration program. #PHLY’s executive team joined sister companies tmna_services and Reliance Standard for an engaging discussion focused on further developing employees’ #leadershipskills. #ThinkPHLY #TEAMPHLY #insurance #futureleaders #nextgen #business #insurancecareers #instajob #professionaldevelopment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https://www.instagram.com/p/B0opUNrHNbo/media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8109499"/>
                  </a:ext>
                </a:extLst>
              </a:tr>
            </a:tbl>
          </a:graphicData>
        </a:graphic>
      </p:graphicFrame>
      <p:sp>
        <p:nvSpPr>
          <p:cNvPr id="4" name="Text Placeholder 3">
            <a:extLst>
              <a:ext uri="{FF2B5EF4-FFF2-40B4-BE49-F238E27FC236}">
                <a16:creationId xmlns:a16="http://schemas.microsoft.com/office/drawing/2014/main" id="{20529995-9662-4586-BDE1-EA867ACCBC68}"/>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4276541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C0080-2408-4CC1-A07B-168AB769692A}"/>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633E36D1-EBA5-4F3E-86EE-F7996897B212}"/>
              </a:ext>
            </a:extLst>
          </p:cNvPr>
          <p:cNvGraphicFramePr>
            <a:graphicFrameLocks noGrp="1"/>
          </p:cNvGraphicFramePr>
          <p:nvPr>
            <p:ph type="tbl" sz="quarter" idx="13"/>
            <p:extLst>
              <p:ext uri="{D42A27DB-BD31-4B8C-83A1-F6EECF244321}">
                <p14:modId xmlns:p14="http://schemas.microsoft.com/office/powerpoint/2010/main" val="289198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728688"/>
                    </a:ext>
                  </a:extLst>
                </a:gridCol>
                <a:gridCol w="1810512">
                  <a:extLst>
                    <a:ext uri="{9D8B030D-6E8A-4147-A177-3AD203B41FA5}">
                      <a16:colId xmlns:a16="http://schemas.microsoft.com/office/drawing/2014/main" val="3774945271"/>
                    </a:ext>
                  </a:extLst>
                </a:gridCol>
                <a:gridCol w="822960">
                  <a:extLst>
                    <a:ext uri="{9D8B030D-6E8A-4147-A177-3AD203B41FA5}">
                      <a16:colId xmlns:a16="http://schemas.microsoft.com/office/drawing/2014/main" val="3755804506"/>
                    </a:ext>
                  </a:extLst>
                </a:gridCol>
                <a:gridCol w="822960">
                  <a:extLst>
                    <a:ext uri="{9D8B030D-6E8A-4147-A177-3AD203B41FA5}">
                      <a16:colId xmlns:a16="http://schemas.microsoft.com/office/drawing/2014/main" val="499394107"/>
                    </a:ext>
                  </a:extLst>
                </a:gridCol>
                <a:gridCol w="822960">
                  <a:extLst>
                    <a:ext uri="{9D8B030D-6E8A-4147-A177-3AD203B41FA5}">
                      <a16:colId xmlns:a16="http://schemas.microsoft.com/office/drawing/2014/main" val="73599547"/>
                    </a:ext>
                  </a:extLst>
                </a:gridCol>
                <a:gridCol w="822960">
                  <a:extLst>
                    <a:ext uri="{9D8B030D-6E8A-4147-A177-3AD203B41FA5}">
                      <a16:colId xmlns:a16="http://schemas.microsoft.com/office/drawing/2014/main" val="3686962827"/>
                    </a:ext>
                  </a:extLst>
                </a:gridCol>
                <a:gridCol w="822960">
                  <a:extLst>
                    <a:ext uri="{9D8B030D-6E8A-4147-A177-3AD203B41FA5}">
                      <a16:colId xmlns:a16="http://schemas.microsoft.com/office/drawing/2014/main" val="1383638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476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- 2019-07-12 14:55:59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 👏🏼😄 #ThinkPHLY #grads #insurancelife #careergoals #success #goodjob #professionaldevelopment #insurance #business #instagood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https://www.instagram.com/p/Bz09la1nCKn/media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1868450"/>
                  </a:ext>
                </a:extLst>
              </a:tr>
            </a:tbl>
          </a:graphicData>
        </a:graphic>
      </p:graphicFrame>
      <p:sp>
        <p:nvSpPr>
          <p:cNvPr id="4" name="Text Placeholder 3">
            <a:extLst>
              <a:ext uri="{FF2B5EF4-FFF2-40B4-BE49-F238E27FC236}">
                <a16:creationId xmlns:a16="http://schemas.microsoft.com/office/drawing/2014/main" id="{77B53133-1E82-4166-9F60-814B726C1414}"/>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175420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CEC4-E681-4B9C-BA25-6108A467B40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3A4DB0B-7A62-412B-87E9-4A4CD136CC73}"/>
              </a:ext>
            </a:extLst>
          </p:cNvPr>
          <p:cNvGraphicFramePr>
            <a:graphicFrameLocks noGrp="1"/>
          </p:cNvGraphicFramePr>
          <p:nvPr>
            <p:ph type="tbl" sz="quarter" idx="13"/>
            <p:extLst>
              <p:ext uri="{D42A27DB-BD31-4B8C-83A1-F6EECF244321}">
                <p14:modId xmlns:p14="http://schemas.microsoft.com/office/powerpoint/2010/main" val="706068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7683298"/>
                    </a:ext>
                  </a:extLst>
                </a:gridCol>
                <a:gridCol w="1810512">
                  <a:extLst>
                    <a:ext uri="{9D8B030D-6E8A-4147-A177-3AD203B41FA5}">
                      <a16:colId xmlns:a16="http://schemas.microsoft.com/office/drawing/2014/main" val="1592279654"/>
                    </a:ext>
                  </a:extLst>
                </a:gridCol>
                <a:gridCol w="822960">
                  <a:extLst>
                    <a:ext uri="{9D8B030D-6E8A-4147-A177-3AD203B41FA5}">
                      <a16:colId xmlns:a16="http://schemas.microsoft.com/office/drawing/2014/main" val="2344302692"/>
                    </a:ext>
                  </a:extLst>
                </a:gridCol>
                <a:gridCol w="822960">
                  <a:extLst>
                    <a:ext uri="{9D8B030D-6E8A-4147-A177-3AD203B41FA5}">
                      <a16:colId xmlns:a16="http://schemas.microsoft.com/office/drawing/2014/main" val="629104264"/>
                    </a:ext>
                  </a:extLst>
                </a:gridCol>
                <a:gridCol w="822960">
                  <a:extLst>
                    <a:ext uri="{9D8B030D-6E8A-4147-A177-3AD203B41FA5}">
                      <a16:colId xmlns:a16="http://schemas.microsoft.com/office/drawing/2014/main" val="2923510023"/>
                    </a:ext>
                  </a:extLst>
                </a:gridCol>
                <a:gridCol w="822960">
                  <a:extLst>
                    <a:ext uri="{9D8B030D-6E8A-4147-A177-3AD203B41FA5}">
                      <a16:colId xmlns:a16="http://schemas.microsoft.com/office/drawing/2014/main" val="754207444"/>
                    </a:ext>
                  </a:extLst>
                </a:gridCol>
                <a:gridCol w="822960">
                  <a:extLst>
                    <a:ext uri="{9D8B030D-6E8A-4147-A177-3AD203B41FA5}">
                      <a16:colId xmlns:a16="http://schemas.microsoft.com/office/drawing/2014/main" val="128984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15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- 2019-08-15 17:07:45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2019 - 2020 season! Throughout the season, #PHLY is partnering with the #Eagles to highlight charitable organizations at each Eagles home game. Congratulations to Community Interactions, covenanthousepa, and kidssmilesinc for being highlighted at last week's #preseason game. 🏈🦅 Enter this link into your web browser to learn more about our partnership with the Eagles: http://bit.ly/PHLYRedZone2019 #ThinkPHLY #TEAMPHLY #philadelphiaeagles #flyeaglesfly #football #philly #charity #goodcause #community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https://www.instagram.com/p/B1MvsRen4_Y/media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57582980"/>
                  </a:ext>
                </a:extLst>
              </a:tr>
            </a:tbl>
          </a:graphicData>
        </a:graphic>
      </p:graphicFrame>
      <p:sp>
        <p:nvSpPr>
          <p:cNvPr id="4" name="Text Placeholder 3">
            <a:extLst>
              <a:ext uri="{FF2B5EF4-FFF2-40B4-BE49-F238E27FC236}">
                <a16:creationId xmlns:a16="http://schemas.microsoft.com/office/drawing/2014/main" id="{81367BFD-22B0-4367-8F8C-0D697CD3B9BC}"/>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3407448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D6102-0C22-4A85-BC61-BDA86D16E2D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F01DFCB-558F-4C2D-806D-A579D1BB5919}"/>
              </a:ext>
            </a:extLst>
          </p:cNvPr>
          <p:cNvGraphicFramePr>
            <a:graphicFrameLocks noGrp="1"/>
          </p:cNvGraphicFramePr>
          <p:nvPr>
            <p:ph type="tbl" sz="quarter" idx="13"/>
            <p:extLst>
              <p:ext uri="{D42A27DB-BD31-4B8C-83A1-F6EECF244321}">
                <p14:modId xmlns:p14="http://schemas.microsoft.com/office/powerpoint/2010/main" val="37033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3827482"/>
                    </a:ext>
                  </a:extLst>
                </a:gridCol>
                <a:gridCol w="1810512">
                  <a:extLst>
                    <a:ext uri="{9D8B030D-6E8A-4147-A177-3AD203B41FA5}">
                      <a16:colId xmlns:a16="http://schemas.microsoft.com/office/drawing/2014/main" val="137636461"/>
                    </a:ext>
                  </a:extLst>
                </a:gridCol>
                <a:gridCol w="822960">
                  <a:extLst>
                    <a:ext uri="{9D8B030D-6E8A-4147-A177-3AD203B41FA5}">
                      <a16:colId xmlns:a16="http://schemas.microsoft.com/office/drawing/2014/main" val="2597309044"/>
                    </a:ext>
                  </a:extLst>
                </a:gridCol>
                <a:gridCol w="822960">
                  <a:extLst>
                    <a:ext uri="{9D8B030D-6E8A-4147-A177-3AD203B41FA5}">
                      <a16:colId xmlns:a16="http://schemas.microsoft.com/office/drawing/2014/main" val="1732515229"/>
                    </a:ext>
                  </a:extLst>
                </a:gridCol>
                <a:gridCol w="822960">
                  <a:extLst>
                    <a:ext uri="{9D8B030D-6E8A-4147-A177-3AD203B41FA5}">
                      <a16:colId xmlns:a16="http://schemas.microsoft.com/office/drawing/2014/main" val="1878609210"/>
                    </a:ext>
                  </a:extLst>
                </a:gridCol>
                <a:gridCol w="822960">
                  <a:extLst>
                    <a:ext uri="{9D8B030D-6E8A-4147-A177-3AD203B41FA5}">
                      <a16:colId xmlns:a16="http://schemas.microsoft.com/office/drawing/2014/main" val="732149600"/>
                    </a:ext>
                  </a:extLst>
                </a:gridCol>
                <a:gridCol w="822960">
                  <a:extLst>
                    <a:ext uri="{9D8B030D-6E8A-4147-A177-3AD203B41FA5}">
                      <a16:colId xmlns:a16="http://schemas.microsoft.com/office/drawing/2014/main" val="160381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88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- 2019-07-23 16:08:25</a:t>
                      </a:r>
                      <a:r>
                        <a:rPr kumimoji="0" lang="en-US" sz="1000" b="0" i="0" u="none" strike="noStrike" kern="1200" cap="none" spc="0" normalizeH="0" baseline="0" noProof="0">
                          <a:ln>
                            <a:noFill/>
                          </a:ln>
                          <a:solidFill>
                            <a:prstClr val="black"/>
                          </a:solidFill>
                          <a:effectLst/>
                          <a:uLnTx/>
                          <a:uFillTx/>
                          <a:latin typeface="+mn-lt"/>
                          <a:ea typeface="+mn-ea"/>
                          <a:cs typeface="+mn-cs"/>
                        </a:rPr>
                        <a:t>
 The future of #insurance is now – a new generation of insurance professionals are on the rise and they’re learning about the many exciting #career opportunities that await them in the #insuranceindustry! Here’s a snapshot of our #SummerAssociates networking at the ISOP #NextGen #Intern Forum. 😊🙌🏼 #PHLYInternLife #ThinkPHLY #TEAMPHLY #futureleaders #internship #philadelphia #photooftheday #college #collegestudents #genz #instajob #goals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https://www.instagram.com/p/B0RanicH2Cj/media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3755114"/>
                  </a:ext>
                </a:extLst>
              </a:tr>
            </a:tbl>
          </a:graphicData>
        </a:graphic>
      </p:graphicFrame>
      <p:sp>
        <p:nvSpPr>
          <p:cNvPr id="4" name="Text Placeholder 3">
            <a:extLst>
              <a:ext uri="{FF2B5EF4-FFF2-40B4-BE49-F238E27FC236}">
                <a16:creationId xmlns:a16="http://schemas.microsoft.com/office/drawing/2014/main" id="{0FE802D9-22E0-4E30-A4E8-9A9FCB3C9033}"/>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3156069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DE4B-D3AA-4E3E-906A-B5A76AD8650A}"/>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480D564-704C-4E9A-92CC-65176B35A1CE}"/>
              </a:ext>
            </a:extLst>
          </p:cNvPr>
          <p:cNvGraphicFramePr>
            <a:graphicFrameLocks noGrp="1"/>
          </p:cNvGraphicFramePr>
          <p:nvPr>
            <p:ph type="tbl" sz="quarter" idx="13"/>
            <p:extLst>
              <p:ext uri="{D42A27DB-BD31-4B8C-83A1-F6EECF244321}">
                <p14:modId xmlns:p14="http://schemas.microsoft.com/office/powerpoint/2010/main" val="222660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63708900"/>
                    </a:ext>
                  </a:extLst>
                </a:gridCol>
                <a:gridCol w="707746">
                  <a:extLst>
                    <a:ext uri="{9D8B030D-6E8A-4147-A177-3AD203B41FA5}">
                      <a16:colId xmlns:a16="http://schemas.microsoft.com/office/drawing/2014/main" val="3645466356"/>
                    </a:ext>
                  </a:extLst>
                </a:gridCol>
                <a:gridCol w="707746">
                  <a:extLst>
                    <a:ext uri="{9D8B030D-6E8A-4147-A177-3AD203B41FA5}">
                      <a16:colId xmlns:a16="http://schemas.microsoft.com/office/drawing/2014/main" val="511390171"/>
                    </a:ext>
                  </a:extLst>
                </a:gridCol>
                <a:gridCol w="353873">
                  <a:extLst>
                    <a:ext uri="{9D8B030D-6E8A-4147-A177-3AD203B41FA5}">
                      <a16:colId xmlns:a16="http://schemas.microsoft.com/office/drawing/2014/main" val="3170026845"/>
                    </a:ext>
                  </a:extLst>
                </a:gridCol>
                <a:gridCol w="353873">
                  <a:extLst>
                    <a:ext uri="{9D8B030D-6E8A-4147-A177-3AD203B41FA5}">
                      <a16:colId xmlns:a16="http://schemas.microsoft.com/office/drawing/2014/main" val="778752803"/>
                    </a:ext>
                  </a:extLst>
                </a:gridCol>
                <a:gridCol w="707746">
                  <a:extLst>
                    <a:ext uri="{9D8B030D-6E8A-4147-A177-3AD203B41FA5}">
                      <a16:colId xmlns:a16="http://schemas.microsoft.com/office/drawing/2014/main" val="1212551509"/>
                    </a:ext>
                  </a:extLst>
                </a:gridCol>
                <a:gridCol w="707746">
                  <a:extLst>
                    <a:ext uri="{9D8B030D-6E8A-4147-A177-3AD203B41FA5}">
                      <a16:colId xmlns:a16="http://schemas.microsoft.com/office/drawing/2014/main" val="3440693398"/>
                    </a:ext>
                  </a:extLst>
                </a:gridCol>
                <a:gridCol w="707746">
                  <a:extLst>
                    <a:ext uri="{9D8B030D-6E8A-4147-A177-3AD203B41FA5}">
                      <a16:colId xmlns:a16="http://schemas.microsoft.com/office/drawing/2014/main" val="4197050291"/>
                    </a:ext>
                  </a:extLst>
                </a:gridCol>
                <a:gridCol w="707746">
                  <a:extLst>
                    <a:ext uri="{9D8B030D-6E8A-4147-A177-3AD203B41FA5}">
                      <a16:colId xmlns:a16="http://schemas.microsoft.com/office/drawing/2014/main" val="2298350253"/>
                    </a:ext>
                  </a:extLst>
                </a:gridCol>
                <a:gridCol w="707746">
                  <a:extLst>
                    <a:ext uri="{9D8B030D-6E8A-4147-A177-3AD203B41FA5}">
                      <a16:colId xmlns:a16="http://schemas.microsoft.com/office/drawing/2014/main" val="2721323275"/>
                    </a:ext>
                  </a:extLst>
                </a:gridCol>
                <a:gridCol w="707746">
                  <a:extLst>
                    <a:ext uri="{9D8B030D-6E8A-4147-A177-3AD203B41FA5}">
                      <a16:colId xmlns:a16="http://schemas.microsoft.com/office/drawing/2014/main" val="2840855652"/>
                    </a:ext>
                  </a:extLst>
                </a:gridCol>
                <a:gridCol w="707746">
                  <a:extLst>
                    <a:ext uri="{9D8B030D-6E8A-4147-A177-3AD203B41FA5}">
                      <a16:colId xmlns:a16="http://schemas.microsoft.com/office/drawing/2014/main" val="293539800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617784554"/>
                  </a:ext>
                </a:extLst>
              </a:tr>
              <a:tr h="370840">
                <a:tc>
                  <a:txBody>
                    <a:bodyPr/>
                    <a:lstStyle/>
                    <a:p>
                      <a:r>
                        <a:rPr lang="en-US" sz="1000"/>
                        <a:t>phlyinsurance</a:t>
                      </a:r>
                    </a:p>
                  </a:txBody>
                  <a:tcPr/>
                </a:tc>
                <a:tc>
                  <a:txBody>
                    <a:bodyPr/>
                    <a:lstStyle/>
                    <a:p>
                      <a:r>
                        <a:rPr lang="en-US" sz="1000"/>
                        <a:t>3</a:t>
                      </a:r>
                    </a:p>
                  </a:txBody>
                  <a:tcPr/>
                </a:tc>
                <a:tc>
                  <a:txBody>
                    <a:bodyPr/>
                    <a:lstStyle/>
                    <a:p>
                      <a:r>
                        <a:rPr lang="en-US" sz="1000"/>
                        <a:t>0.6379</a:t>
                      </a:r>
                    </a:p>
                  </a:txBody>
                  <a:tcPr/>
                </a:tc>
                <a:tc>
                  <a:txBody>
                    <a:bodyPr/>
                    <a:lstStyle/>
                    <a:p>
                      <a:r>
                        <a:rPr lang="en-US" sz="1000"/>
                        <a:t>32.33</a:t>
                      </a:r>
                    </a:p>
                  </a:txBody>
                  <a:tcPr/>
                </a:tc>
                <a:tc>
                  <a:txBody>
                    <a:bodyPr/>
                    <a:lstStyle/>
                    <a:p>
                      <a:r>
                        <a:rPr lang="en-US" sz="1000"/>
                        <a:t>0.00</a:t>
                      </a:r>
                    </a:p>
                  </a:txBody>
                  <a:tcPr/>
                </a:tc>
                <a:tc>
                  <a:txBody>
                    <a:bodyPr/>
                    <a:lstStyle/>
                    <a:p>
                      <a:r>
                        <a:rPr lang="en-US" sz="1000"/>
                        <a:t>302.00</a:t>
                      </a:r>
                    </a:p>
                  </a:txBody>
                  <a:tcPr/>
                </a:tc>
                <a:tc>
                  <a:txBody>
                    <a:bodyPr/>
                    <a:lstStyle/>
                    <a:p>
                      <a:r>
                        <a:rPr lang="en-US" sz="1000"/>
                        <a:t>256.67</a:t>
                      </a:r>
                    </a:p>
                  </a:txBody>
                  <a:tcPr/>
                </a:tc>
                <a:tc>
                  <a:txBody>
                    <a:bodyPr/>
                    <a:lstStyle/>
                    <a:p>
                      <a:r>
                        <a:rPr lang="en-US" sz="1000"/>
                        <a:t>163.67</a:t>
                      </a:r>
                    </a:p>
                  </a:txBody>
                  <a:tcPr/>
                </a:tc>
                <a:tc>
                  <a:txBody>
                    <a:bodyPr/>
                    <a:lstStyle/>
                    <a:p>
                      <a:r>
                        <a:rPr lang="en-US" sz="1000"/>
                        <a:t>163.67</a:t>
                      </a:r>
                    </a:p>
                  </a:txBody>
                  <a:tcPr/>
                </a:tc>
                <a:tc>
                  <a:txBody>
                    <a:bodyPr/>
                    <a:lstStyle/>
                    <a:p>
                      <a:r>
                        <a:rPr lang="en-US" sz="1000"/>
                        <a:t>906</a:t>
                      </a:r>
                    </a:p>
                  </a:txBody>
                  <a:tcPr/>
                </a:tc>
                <a:tc>
                  <a:txBody>
                    <a:bodyPr/>
                    <a:lstStyle/>
                    <a:p>
                      <a:r>
                        <a:rPr lang="en-US" sz="1000"/>
                        <a:t>97</a:t>
                      </a:r>
                    </a:p>
                  </a:txBody>
                  <a:tcPr/>
                </a:tc>
                <a:tc>
                  <a:txBody>
                    <a:bodyPr/>
                    <a:lstStyle/>
                    <a:p>
                      <a:r>
                        <a:rPr lang="en-US" sz="1000"/>
                        <a:t>491</a:t>
                      </a:r>
                    </a:p>
                  </a:txBody>
                  <a:tcPr/>
                </a:tc>
                <a:extLst>
                  <a:ext uri="{0D108BD9-81ED-4DB2-BD59-A6C34878D82A}">
                    <a16:rowId xmlns:a16="http://schemas.microsoft.com/office/drawing/2014/main" val="3716771703"/>
                  </a:ext>
                </a:extLst>
              </a:tr>
            </a:tbl>
          </a:graphicData>
        </a:graphic>
      </p:graphicFrame>
      <p:sp>
        <p:nvSpPr>
          <p:cNvPr id="4" name="Text Placeholder 3">
            <a:extLst>
              <a:ext uri="{FF2B5EF4-FFF2-40B4-BE49-F238E27FC236}">
                <a16:creationId xmlns:a16="http://schemas.microsoft.com/office/drawing/2014/main" id="{EDABF7A5-10BF-4028-B150-84E3F62C168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9161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AD2D-643A-431A-BC1A-F9A9EF26A036}"/>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02C86E09-CD49-4E97-8DA8-4DBCBD5C1483}"/>
              </a:ext>
            </a:extLst>
          </p:cNvPr>
          <p:cNvGraphicFramePr>
            <a:graphicFrameLocks noGrp="1"/>
          </p:cNvGraphicFramePr>
          <p:nvPr>
            <p:ph type="tbl" sz="quarter" idx="13"/>
            <p:extLst>
              <p:ext uri="{D42A27DB-BD31-4B8C-83A1-F6EECF244321}">
                <p14:modId xmlns:p14="http://schemas.microsoft.com/office/powerpoint/2010/main" val="331754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2149475"/>
                    </a:ext>
                  </a:extLst>
                </a:gridCol>
                <a:gridCol w="1316736">
                  <a:extLst>
                    <a:ext uri="{9D8B030D-6E8A-4147-A177-3AD203B41FA5}">
                      <a16:colId xmlns:a16="http://schemas.microsoft.com/office/drawing/2014/main" val="289443585"/>
                    </a:ext>
                  </a:extLst>
                </a:gridCol>
                <a:gridCol w="658368">
                  <a:extLst>
                    <a:ext uri="{9D8B030D-6E8A-4147-A177-3AD203B41FA5}">
                      <a16:colId xmlns:a16="http://schemas.microsoft.com/office/drawing/2014/main" val="1420877861"/>
                    </a:ext>
                  </a:extLst>
                </a:gridCol>
                <a:gridCol w="658368">
                  <a:extLst>
                    <a:ext uri="{9D8B030D-6E8A-4147-A177-3AD203B41FA5}">
                      <a16:colId xmlns:a16="http://schemas.microsoft.com/office/drawing/2014/main" val="2439616253"/>
                    </a:ext>
                  </a:extLst>
                </a:gridCol>
                <a:gridCol w="658368">
                  <a:extLst>
                    <a:ext uri="{9D8B030D-6E8A-4147-A177-3AD203B41FA5}">
                      <a16:colId xmlns:a16="http://schemas.microsoft.com/office/drawing/2014/main" val="1752215556"/>
                    </a:ext>
                  </a:extLst>
                </a:gridCol>
                <a:gridCol w="658368">
                  <a:extLst>
                    <a:ext uri="{9D8B030D-6E8A-4147-A177-3AD203B41FA5}">
                      <a16:colId xmlns:a16="http://schemas.microsoft.com/office/drawing/2014/main" val="2408772923"/>
                    </a:ext>
                  </a:extLst>
                </a:gridCol>
                <a:gridCol w="658368">
                  <a:extLst>
                    <a:ext uri="{9D8B030D-6E8A-4147-A177-3AD203B41FA5}">
                      <a16:colId xmlns:a16="http://schemas.microsoft.com/office/drawing/2014/main" val="1779183509"/>
                    </a:ext>
                  </a:extLst>
                </a:gridCol>
                <a:gridCol w="658368">
                  <a:extLst>
                    <a:ext uri="{9D8B030D-6E8A-4147-A177-3AD203B41FA5}">
                      <a16:colId xmlns:a16="http://schemas.microsoft.com/office/drawing/2014/main" val="4191434089"/>
                    </a:ext>
                  </a:extLst>
                </a:gridCol>
                <a:gridCol w="658368">
                  <a:extLst>
                    <a:ext uri="{9D8B030D-6E8A-4147-A177-3AD203B41FA5}">
                      <a16:colId xmlns:a16="http://schemas.microsoft.com/office/drawing/2014/main" val="19366100"/>
                    </a:ext>
                  </a:extLst>
                </a:gridCol>
                <a:gridCol w="658368">
                  <a:extLst>
                    <a:ext uri="{9D8B030D-6E8A-4147-A177-3AD203B41FA5}">
                      <a16:colId xmlns:a16="http://schemas.microsoft.com/office/drawing/2014/main" val="23948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8661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13:34:25</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with us! #parkwayrun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https://scontent.xx.fbcdn.net/v/t51.12442-15/67794225_707360586394986_3352368368741997313_n.jpg?_nc_cat=103&amp;_nc_oc=AQkVAQ5DP2oEQBkDVcPrtkigMWhy7wKnFLshZMudd9w54GAAdrYNpP500lv28rA0yC4&amp;_nc_ht=scontent.xx&amp;oh=ac1c4214ab8920e6078a016aeaa6d4f6&amp;oe=5DD272DD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13:30:25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312686569"/>
                  </a:ext>
                </a:extLst>
              </a:tr>
            </a:tbl>
          </a:graphicData>
        </a:graphic>
      </p:graphicFrame>
      <p:sp>
        <p:nvSpPr>
          <p:cNvPr id="4" name="Text Placeholder 3">
            <a:extLst>
              <a:ext uri="{FF2B5EF4-FFF2-40B4-BE49-F238E27FC236}">
                <a16:creationId xmlns:a16="http://schemas.microsoft.com/office/drawing/2014/main" id="{E0A48147-C393-46CB-B8C6-0EB81EA7C48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19733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1C474-E6CB-4498-A270-6FE6A42C2EA7}"/>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258885C5-6578-4FE2-80F8-5C1C0155B3E9}"/>
              </a:ext>
            </a:extLst>
          </p:cNvPr>
          <p:cNvGraphicFramePr>
            <a:graphicFrameLocks noGrp="1"/>
          </p:cNvGraphicFramePr>
          <p:nvPr>
            <p:ph type="tbl" sz="quarter" idx="13"/>
            <p:extLst>
              <p:ext uri="{D42A27DB-BD31-4B8C-83A1-F6EECF244321}">
                <p14:modId xmlns:p14="http://schemas.microsoft.com/office/powerpoint/2010/main" val="128152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9372448"/>
                    </a:ext>
                  </a:extLst>
                </a:gridCol>
                <a:gridCol w="1316736">
                  <a:extLst>
                    <a:ext uri="{9D8B030D-6E8A-4147-A177-3AD203B41FA5}">
                      <a16:colId xmlns:a16="http://schemas.microsoft.com/office/drawing/2014/main" val="2178840254"/>
                    </a:ext>
                  </a:extLst>
                </a:gridCol>
                <a:gridCol w="658368">
                  <a:extLst>
                    <a:ext uri="{9D8B030D-6E8A-4147-A177-3AD203B41FA5}">
                      <a16:colId xmlns:a16="http://schemas.microsoft.com/office/drawing/2014/main" val="491289004"/>
                    </a:ext>
                  </a:extLst>
                </a:gridCol>
                <a:gridCol w="658368">
                  <a:extLst>
                    <a:ext uri="{9D8B030D-6E8A-4147-A177-3AD203B41FA5}">
                      <a16:colId xmlns:a16="http://schemas.microsoft.com/office/drawing/2014/main" val="3280774091"/>
                    </a:ext>
                  </a:extLst>
                </a:gridCol>
                <a:gridCol w="658368">
                  <a:extLst>
                    <a:ext uri="{9D8B030D-6E8A-4147-A177-3AD203B41FA5}">
                      <a16:colId xmlns:a16="http://schemas.microsoft.com/office/drawing/2014/main" val="661855587"/>
                    </a:ext>
                  </a:extLst>
                </a:gridCol>
                <a:gridCol w="658368">
                  <a:extLst>
                    <a:ext uri="{9D8B030D-6E8A-4147-A177-3AD203B41FA5}">
                      <a16:colId xmlns:a16="http://schemas.microsoft.com/office/drawing/2014/main" val="79367408"/>
                    </a:ext>
                  </a:extLst>
                </a:gridCol>
                <a:gridCol w="658368">
                  <a:extLst>
                    <a:ext uri="{9D8B030D-6E8A-4147-A177-3AD203B41FA5}">
                      <a16:colId xmlns:a16="http://schemas.microsoft.com/office/drawing/2014/main" val="1315498692"/>
                    </a:ext>
                  </a:extLst>
                </a:gridCol>
                <a:gridCol w="658368">
                  <a:extLst>
                    <a:ext uri="{9D8B030D-6E8A-4147-A177-3AD203B41FA5}">
                      <a16:colId xmlns:a16="http://schemas.microsoft.com/office/drawing/2014/main" val="43472938"/>
                    </a:ext>
                  </a:extLst>
                </a:gridCol>
                <a:gridCol w="658368">
                  <a:extLst>
                    <a:ext uri="{9D8B030D-6E8A-4147-A177-3AD203B41FA5}">
                      <a16:colId xmlns:a16="http://schemas.microsoft.com/office/drawing/2014/main" val="753610723"/>
                    </a:ext>
                  </a:extLst>
                </a:gridCol>
                <a:gridCol w="658368">
                  <a:extLst>
                    <a:ext uri="{9D8B030D-6E8A-4147-A177-3AD203B41FA5}">
                      <a16:colId xmlns:a16="http://schemas.microsoft.com/office/drawing/2014/main" val="226919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8908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12:29:45</a:t>
                      </a:r>
                      <a:r>
                        <a:rPr kumimoji="0" lang="en-US" sz="1000" b="0" i="0" u="none" strike="noStrike" kern="1200" cap="none" spc="0" normalizeH="0" baseline="0" noProof="0">
                          <a:ln>
                            <a:noFill/>
                          </a:ln>
                          <a:solidFill>
                            <a:prstClr val="black"/>
                          </a:solidFill>
                          <a:effectLst/>
                          <a:uLnTx/>
                          <a:uFillTx/>
                          <a:latin typeface="+mn-lt"/>
                          <a:ea typeface="+mn-ea"/>
                          <a:cs typeface="+mn-cs"/>
                        </a:rPr>
                        <a:t>
 #teamphly is joining one of this year’s @childrensphila #parkwayrun ambassadors for a lunchtime presentation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https://scontent.xx.fbcdn.net/v/t51.12442-15/69372730_729696897459582_3598751303204712218_n.jpg?_nc_cat=105&amp;_nc_oc=AQlj6dmbpRcjp1aBeBY6O7ITjFNHiJMIUZvqfHnCptFMQ9OmO6verdPrV6mQEfoWH4s&amp;_nc_ht=scontent.xx&amp;oh=41d5d12187a0c65b83436f150759ebc1&amp;oe=5DCCCCFC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12:00:17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408027840"/>
                  </a:ext>
                </a:extLst>
              </a:tr>
            </a:tbl>
          </a:graphicData>
        </a:graphic>
      </p:graphicFrame>
      <p:sp>
        <p:nvSpPr>
          <p:cNvPr id="4" name="Text Placeholder 3">
            <a:extLst>
              <a:ext uri="{FF2B5EF4-FFF2-40B4-BE49-F238E27FC236}">
                <a16:creationId xmlns:a16="http://schemas.microsoft.com/office/drawing/2014/main" id="{27DC59A8-D9C0-465E-9FBC-0FCD60F66A1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78963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DD2A-B6EB-4C2B-9FD5-6A50E926BA65}"/>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D2734866-5D06-491B-9C8C-BB1867640831}"/>
              </a:ext>
            </a:extLst>
          </p:cNvPr>
          <p:cNvGraphicFramePr>
            <a:graphicFrameLocks noGrp="1"/>
          </p:cNvGraphicFramePr>
          <p:nvPr>
            <p:ph type="tbl" sz="quarter" idx="13"/>
            <p:extLst>
              <p:ext uri="{D42A27DB-BD31-4B8C-83A1-F6EECF244321}">
                <p14:modId xmlns:p14="http://schemas.microsoft.com/office/powerpoint/2010/main" val="300436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8575078"/>
                    </a:ext>
                  </a:extLst>
                </a:gridCol>
                <a:gridCol w="1316736">
                  <a:extLst>
                    <a:ext uri="{9D8B030D-6E8A-4147-A177-3AD203B41FA5}">
                      <a16:colId xmlns:a16="http://schemas.microsoft.com/office/drawing/2014/main" val="635392261"/>
                    </a:ext>
                  </a:extLst>
                </a:gridCol>
                <a:gridCol w="658368">
                  <a:extLst>
                    <a:ext uri="{9D8B030D-6E8A-4147-A177-3AD203B41FA5}">
                      <a16:colId xmlns:a16="http://schemas.microsoft.com/office/drawing/2014/main" val="2458329478"/>
                    </a:ext>
                  </a:extLst>
                </a:gridCol>
                <a:gridCol w="658368">
                  <a:extLst>
                    <a:ext uri="{9D8B030D-6E8A-4147-A177-3AD203B41FA5}">
                      <a16:colId xmlns:a16="http://schemas.microsoft.com/office/drawing/2014/main" val="4200446608"/>
                    </a:ext>
                  </a:extLst>
                </a:gridCol>
                <a:gridCol w="658368">
                  <a:extLst>
                    <a:ext uri="{9D8B030D-6E8A-4147-A177-3AD203B41FA5}">
                      <a16:colId xmlns:a16="http://schemas.microsoft.com/office/drawing/2014/main" val="983820573"/>
                    </a:ext>
                  </a:extLst>
                </a:gridCol>
                <a:gridCol w="658368">
                  <a:extLst>
                    <a:ext uri="{9D8B030D-6E8A-4147-A177-3AD203B41FA5}">
                      <a16:colId xmlns:a16="http://schemas.microsoft.com/office/drawing/2014/main" val="2402694130"/>
                    </a:ext>
                  </a:extLst>
                </a:gridCol>
                <a:gridCol w="658368">
                  <a:extLst>
                    <a:ext uri="{9D8B030D-6E8A-4147-A177-3AD203B41FA5}">
                      <a16:colId xmlns:a16="http://schemas.microsoft.com/office/drawing/2014/main" val="103409661"/>
                    </a:ext>
                  </a:extLst>
                </a:gridCol>
                <a:gridCol w="658368">
                  <a:extLst>
                    <a:ext uri="{9D8B030D-6E8A-4147-A177-3AD203B41FA5}">
                      <a16:colId xmlns:a16="http://schemas.microsoft.com/office/drawing/2014/main" val="2818045752"/>
                    </a:ext>
                  </a:extLst>
                </a:gridCol>
                <a:gridCol w="658368">
                  <a:extLst>
                    <a:ext uri="{9D8B030D-6E8A-4147-A177-3AD203B41FA5}">
                      <a16:colId xmlns:a16="http://schemas.microsoft.com/office/drawing/2014/main" val="37189761"/>
                    </a:ext>
                  </a:extLst>
                </a:gridCol>
                <a:gridCol w="658368">
                  <a:extLst>
                    <a:ext uri="{9D8B030D-6E8A-4147-A177-3AD203B41FA5}">
                      <a16:colId xmlns:a16="http://schemas.microsoft.com/office/drawing/2014/main" val="497957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7318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17:08:37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Summer Associates!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https://scontent.xx.fbcdn.net/v/t51.12442-15/67787999_1596200577183018_3127201242976558206_n.jpg?_nc_cat=100&amp;_nc_oc=AQlPu0nxVK7ut91paQaMvyMmVSZl_st9zOS-B_V0C1NCAIU26FcIHh3VZRMcKfFup4w&amp;_nc_ht=scontent.xx&amp;oh=7846fc6e005e78ed0ba4779b9ecbc0cb&amp;oe=5DEDEA50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17:00:26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94121914"/>
                  </a:ext>
                </a:extLst>
              </a:tr>
            </a:tbl>
          </a:graphicData>
        </a:graphic>
      </p:graphicFrame>
      <p:sp>
        <p:nvSpPr>
          <p:cNvPr id="4" name="Text Placeholder 3">
            <a:extLst>
              <a:ext uri="{FF2B5EF4-FFF2-40B4-BE49-F238E27FC236}">
                <a16:creationId xmlns:a16="http://schemas.microsoft.com/office/drawing/2014/main" id="{69FB69DD-FF8A-4A00-A13C-B914CE666A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16659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1492</Words>
  <Application>Microsoft Office PowerPoint</Application>
  <PresentationFormat>On-screen Show (4:3)</PresentationFormat>
  <Paragraphs>519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4</vt:lpstr>
      <vt:lpstr>LinkedIn Updates Table | Philadelphia Insurance - 2 of 4</vt:lpstr>
      <vt:lpstr>LinkedIn Updates Table | Philadelphia Insurance - 3 of 4</vt:lpstr>
      <vt:lpstr>LinkedIn Updates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2019-09-18T20:50:09Z</dcterms:created>
  <dcterms:modified xsi:type="dcterms:W3CDTF">2019-09-18T20:50:51Z</dcterms:modified>
</cp:coreProperties>
</file>