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4163</c:v>
                </c:pt>
              </c:numCache>
            </c:numRef>
          </c:val>
          <c:extLst>
            <c:ext xmlns:c16="http://schemas.microsoft.com/office/drawing/2014/chart" uri="{C3380CC4-5D6E-409C-BE32-E72D297353CC}">
              <c16:uniqueId val="{00000000-BBF6-4E5F-BB8C-D8711BFA0D4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1411</c:v>
                </c:pt>
              </c:numCache>
            </c:numRef>
          </c:val>
          <c:extLst>
            <c:ext xmlns:c16="http://schemas.microsoft.com/office/drawing/2014/chart" uri="{C3380CC4-5D6E-409C-BE32-E72D297353CC}">
              <c16:uniqueId val="{00000001-BBF6-4E5F-BB8C-D8711BFA0D4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20597</c:v>
                </c:pt>
              </c:numCache>
            </c:numRef>
          </c:val>
          <c:extLst>
            <c:ext xmlns:c16="http://schemas.microsoft.com/office/drawing/2014/chart" uri="{C3380CC4-5D6E-409C-BE32-E72D297353CC}">
              <c16:uniqueId val="{00000002-BBF6-4E5F-BB8C-D8711BFA0D4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3334</c:v>
                </c:pt>
              </c:numCache>
            </c:numRef>
          </c:val>
          <c:extLst>
            <c:ext xmlns:c16="http://schemas.microsoft.com/office/drawing/2014/chart" uri="{C3380CC4-5D6E-409C-BE32-E72D297353CC}">
              <c16:uniqueId val="{00000003-BBF6-4E5F-BB8C-D8711BFA0D45}"/>
            </c:ext>
          </c:extLst>
        </c:ser>
        <c:dLbls>
          <c:showLegendKey val="0"/>
          <c:showVal val="0"/>
          <c:showCatName val="0"/>
          <c:showSerName val="0"/>
          <c:showPercent val="0"/>
          <c:showBubbleSize val="0"/>
        </c:dLbls>
        <c:gapWidth val="219"/>
        <c:overlap val="-27"/>
        <c:axId val="305326240"/>
        <c:axId val="305327224"/>
      </c:barChart>
      <c:dateAx>
        <c:axId val="30532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27224"/>
        <c:crosses val="autoZero"/>
        <c:auto val="1"/>
        <c:lblOffset val="100"/>
        <c:baseTimeUnit val="days"/>
      </c:dateAx>
      <c:valAx>
        <c:axId val="30532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2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8</c:v>
                </c:pt>
              </c:numCache>
            </c:numRef>
          </c:val>
          <c:extLst>
            <c:ext xmlns:c16="http://schemas.microsoft.com/office/drawing/2014/chart" uri="{C3380CC4-5D6E-409C-BE32-E72D297353CC}">
              <c16:uniqueId val="{00000000-2A0C-416E-82E3-A409D2787796}"/>
            </c:ext>
          </c:extLst>
        </c:ser>
        <c:dLbls>
          <c:showLegendKey val="0"/>
          <c:showVal val="0"/>
          <c:showCatName val="0"/>
          <c:showSerName val="0"/>
          <c:showPercent val="0"/>
          <c:showBubbleSize val="0"/>
        </c:dLbls>
        <c:gapWidth val="219"/>
        <c:overlap val="-27"/>
        <c:axId val="254536944"/>
        <c:axId val="308150400"/>
      </c:barChart>
      <c:dateAx>
        <c:axId val="25453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50400"/>
        <c:crosses val="autoZero"/>
        <c:auto val="1"/>
        <c:lblOffset val="100"/>
        <c:baseTimeUnit val="months"/>
      </c:dateAx>
      <c:valAx>
        <c:axId val="30815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53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30</c:v>
                </c:pt>
                <c:pt idx="9">
                  <c:v>0</c:v>
                </c:pt>
                <c:pt idx="10">
                  <c:v>0</c:v>
                </c:pt>
                <c:pt idx="11">
                  <c:v>0</c:v>
                </c:pt>
              </c:numCache>
            </c:numRef>
          </c:val>
          <c:extLst>
            <c:ext xmlns:c16="http://schemas.microsoft.com/office/drawing/2014/chart" uri="{C3380CC4-5D6E-409C-BE32-E72D297353CC}">
              <c16:uniqueId val="{00000000-8964-48AC-B49E-038255177CDC}"/>
            </c:ext>
          </c:extLst>
        </c:ser>
        <c:dLbls>
          <c:showLegendKey val="0"/>
          <c:showVal val="0"/>
          <c:showCatName val="0"/>
          <c:showSerName val="0"/>
          <c:showPercent val="0"/>
          <c:showBubbleSize val="0"/>
        </c:dLbls>
        <c:gapWidth val="219"/>
        <c:overlap val="-27"/>
        <c:axId val="308150072"/>
        <c:axId val="308152040"/>
      </c:barChart>
      <c:dateAx>
        <c:axId val="30815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52040"/>
        <c:crosses val="autoZero"/>
        <c:auto val="1"/>
        <c:lblOffset val="100"/>
        <c:baseTimeUnit val="months"/>
      </c:dateAx>
      <c:valAx>
        <c:axId val="30815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5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344747</c:v>
                </c:pt>
              </c:numCache>
            </c:numRef>
          </c:val>
          <c:extLst>
            <c:ext xmlns:c16="http://schemas.microsoft.com/office/drawing/2014/chart" uri="{C3380CC4-5D6E-409C-BE32-E72D297353CC}">
              <c16:uniqueId val="{00000000-A071-4054-BC01-21D9EFF97DE0}"/>
            </c:ext>
          </c:extLst>
        </c:ser>
        <c:dLbls>
          <c:showLegendKey val="0"/>
          <c:showVal val="0"/>
          <c:showCatName val="0"/>
          <c:showSerName val="0"/>
          <c:showPercent val="0"/>
          <c:showBubbleSize val="0"/>
        </c:dLbls>
        <c:gapWidth val="219"/>
        <c:overlap val="-27"/>
        <c:axId val="308452488"/>
        <c:axId val="308446912"/>
      </c:barChart>
      <c:dateAx>
        <c:axId val="30845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46912"/>
        <c:crosses val="autoZero"/>
        <c:auto val="1"/>
        <c:lblOffset val="100"/>
        <c:baseTimeUnit val="months"/>
      </c:dateAx>
      <c:valAx>
        <c:axId val="30844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5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47</c:v>
                </c:pt>
                <c:pt idx="1">
                  <c:v>325</c:v>
                </c:pt>
                <c:pt idx="2">
                  <c:v>412</c:v>
                </c:pt>
                <c:pt idx="3">
                  <c:v>361</c:v>
                </c:pt>
                <c:pt idx="4">
                  <c:v>319</c:v>
                </c:pt>
                <c:pt idx="5">
                  <c:v>206</c:v>
                </c:pt>
                <c:pt idx="6">
                  <c:v>0</c:v>
                </c:pt>
              </c:numCache>
            </c:numRef>
          </c:val>
          <c:extLst>
            <c:ext xmlns:c16="http://schemas.microsoft.com/office/drawing/2014/chart" uri="{C3380CC4-5D6E-409C-BE32-E72D297353CC}">
              <c16:uniqueId val="{00000000-9B23-4CE4-A70D-4AE1F75E9F0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405</c:v>
                </c:pt>
                <c:pt idx="2">
                  <c:v>566</c:v>
                </c:pt>
                <c:pt idx="3">
                  <c:v>629</c:v>
                </c:pt>
                <c:pt idx="4">
                  <c:v>530</c:v>
                </c:pt>
                <c:pt idx="5">
                  <c:v>251</c:v>
                </c:pt>
                <c:pt idx="6">
                  <c:v>1</c:v>
                </c:pt>
              </c:numCache>
            </c:numRef>
          </c:val>
          <c:extLst>
            <c:ext xmlns:c16="http://schemas.microsoft.com/office/drawing/2014/chart" uri="{C3380CC4-5D6E-409C-BE32-E72D297353CC}">
              <c16:uniqueId val="{00000001-9B23-4CE4-A70D-4AE1F75E9F0A}"/>
            </c:ext>
          </c:extLst>
        </c:ser>
        <c:dLbls>
          <c:showLegendKey val="0"/>
          <c:showVal val="0"/>
          <c:showCatName val="0"/>
          <c:showSerName val="0"/>
          <c:showPercent val="0"/>
          <c:showBubbleSize val="0"/>
        </c:dLbls>
        <c:gapWidth val="219"/>
        <c:overlap val="-27"/>
        <c:axId val="363664632"/>
        <c:axId val="363664960"/>
      </c:barChart>
      <c:catAx>
        <c:axId val="36366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4960"/>
        <c:crosses val="autoZero"/>
        <c:auto val="1"/>
        <c:lblAlgn val="ctr"/>
        <c:lblOffset val="100"/>
        <c:noMultiLvlLbl val="0"/>
      </c:catAx>
      <c:valAx>
        <c:axId val="36366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67</c:v>
                </c:pt>
              </c:numCache>
            </c:numRef>
          </c:val>
          <c:extLst>
            <c:ext xmlns:c16="http://schemas.microsoft.com/office/drawing/2014/chart" uri="{C3380CC4-5D6E-409C-BE32-E72D297353CC}">
              <c16:uniqueId val="{00000000-BC12-4E1F-B24E-5B6BDD2AADA3}"/>
            </c:ext>
          </c:extLst>
        </c:ser>
        <c:dLbls>
          <c:showLegendKey val="0"/>
          <c:showVal val="0"/>
          <c:showCatName val="0"/>
          <c:showSerName val="0"/>
          <c:showPercent val="0"/>
          <c:showBubbleSize val="0"/>
        </c:dLbls>
        <c:gapWidth val="219"/>
        <c:overlap val="-27"/>
        <c:axId val="366595112"/>
        <c:axId val="366594784"/>
      </c:barChart>
      <c:dateAx>
        <c:axId val="36659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94784"/>
        <c:crosses val="autoZero"/>
        <c:auto val="1"/>
        <c:lblOffset val="100"/>
        <c:baseTimeUnit val="months"/>
      </c:dateAx>
      <c:valAx>
        <c:axId val="36659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9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0</c:v>
                </c:pt>
                <c:pt idx="10">
                  <c:v>0</c:v>
                </c:pt>
                <c:pt idx="11">
                  <c:v>0</c:v>
                </c:pt>
              </c:numCache>
            </c:numRef>
          </c:val>
          <c:extLst>
            <c:ext xmlns:c16="http://schemas.microsoft.com/office/drawing/2014/chart" uri="{C3380CC4-5D6E-409C-BE32-E72D297353CC}">
              <c16:uniqueId val="{00000000-540F-4D28-B1FA-C800E1422BA1}"/>
            </c:ext>
          </c:extLst>
        </c:ser>
        <c:dLbls>
          <c:showLegendKey val="0"/>
          <c:showVal val="0"/>
          <c:showCatName val="0"/>
          <c:showSerName val="0"/>
          <c:showPercent val="0"/>
          <c:showBubbleSize val="0"/>
        </c:dLbls>
        <c:gapWidth val="219"/>
        <c:overlap val="-27"/>
        <c:axId val="366588552"/>
        <c:axId val="366592816"/>
      </c:barChart>
      <c:dateAx>
        <c:axId val="36658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92816"/>
        <c:crosses val="autoZero"/>
        <c:auto val="1"/>
        <c:lblOffset val="100"/>
        <c:baseTimeUnit val="months"/>
      </c:dateAx>
      <c:valAx>
        <c:axId val="36659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8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17</c:v>
                </c:pt>
                <c:pt idx="9">
                  <c:v>0</c:v>
                </c:pt>
                <c:pt idx="10">
                  <c:v>0</c:v>
                </c:pt>
                <c:pt idx="11">
                  <c:v>0</c:v>
                </c:pt>
              </c:numCache>
            </c:numRef>
          </c:val>
          <c:extLst>
            <c:ext xmlns:c16="http://schemas.microsoft.com/office/drawing/2014/chart" uri="{C3380CC4-5D6E-409C-BE32-E72D297353CC}">
              <c16:uniqueId val="{00000000-6D36-4E2E-987D-354B8A3641C2}"/>
            </c:ext>
          </c:extLst>
        </c:ser>
        <c:dLbls>
          <c:showLegendKey val="0"/>
          <c:showVal val="0"/>
          <c:showCatName val="0"/>
          <c:showSerName val="0"/>
          <c:showPercent val="0"/>
          <c:showBubbleSize val="0"/>
        </c:dLbls>
        <c:gapWidth val="219"/>
        <c:overlap val="-27"/>
        <c:axId val="366596424"/>
        <c:axId val="366596752"/>
      </c:barChart>
      <c:dateAx>
        <c:axId val="36659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96752"/>
        <c:crosses val="autoZero"/>
        <c:auto val="1"/>
        <c:lblOffset val="100"/>
        <c:baseTimeUnit val="months"/>
      </c:dateAx>
      <c:valAx>
        <c:axId val="36659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9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282</c:v>
                </c:pt>
              </c:numCache>
            </c:numRef>
          </c:val>
          <c:extLst>
            <c:ext xmlns:c16="http://schemas.microsoft.com/office/drawing/2014/chart" uri="{C3380CC4-5D6E-409C-BE32-E72D297353CC}">
              <c16:uniqueId val="{00000000-1C0E-4183-B8F0-0A5EA6365499}"/>
            </c:ext>
          </c:extLst>
        </c:ser>
        <c:dLbls>
          <c:showLegendKey val="0"/>
          <c:showVal val="0"/>
          <c:showCatName val="0"/>
          <c:showSerName val="0"/>
          <c:showPercent val="0"/>
          <c:showBubbleSize val="0"/>
        </c:dLbls>
        <c:gapWidth val="219"/>
        <c:overlap val="-27"/>
        <c:axId val="377315624"/>
        <c:axId val="377317592"/>
      </c:barChart>
      <c:dateAx>
        <c:axId val="37731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17592"/>
        <c:crosses val="autoZero"/>
        <c:auto val="1"/>
        <c:lblOffset val="100"/>
        <c:baseTimeUnit val="months"/>
      </c:dateAx>
      <c:valAx>
        <c:axId val="37731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1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71</c:v>
                </c:pt>
                <c:pt idx="7">
                  <c:v>52</c:v>
                </c:pt>
                <c:pt idx="8">
                  <c:v>54</c:v>
                </c:pt>
                <c:pt idx="9">
                  <c:v>0</c:v>
                </c:pt>
                <c:pt idx="10">
                  <c:v>0</c:v>
                </c:pt>
                <c:pt idx="11">
                  <c:v>0</c:v>
                </c:pt>
              </c:numCache>
            </c:numRef>
          </c:val>
          <c:extLst>
            <c:ext xmlns:c16="http://schemas.microsoft.com/office/drawing/2014/chart" uri="{C3380CC4-5D6E-409C-BE32-E72D297353CC}">
              <c16:uniqueId val="{00000000-2514-4C4A-8A63-BBFD23382B61}"/>
            </c:ext>
          </c:extLst>
        </c:ser>
        <c:dLbls>
          <c:showLegendKey val="0"/>
          <c:showVal val="0"/>
          <c:showCatName val="0"/>
          <c:showSerName val="0"/>
          <c:showPercent val="0"/>
          <c:showBubbleSize val="0"/>
        </c:dLbls>
        <c:gapWidth val="219"/>
        <c:overlap val="-27"/>
        <c:axId val="379826272"/>
        <c:axId val="379828568"/>
      </c:barChart>
      <c:dateAx>
        <c:axId val="37982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8568"/>
        <c:crosses val="autoZero"/>
        <c:auto val="1"/>
        <c:lblOffset val="100"/>
        <c:baseTimeUnit val="months"/>
      </c:dateAx>
      <c:valAx>
        <c:axId val="37982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23</c:v>
                </c:pt>
              </c:numCache>
            </c:numRef>
          </c:val>
          <c:extLst>
            <c:ext xmlns:c16="http://schemas.microsoft.com/office/drawing/2014/chart" uri="{C3380CC4-5D6E-409C-BE32-E72D297353CC}">
              <c16:uniqueId val="{00000000-F7F3-4EE3-B655-70EFDE9BEA74}"/>
            </c:ext>
          </c:extLst>
        </c:ser>
        <c:dLbls>
          <c:showLegendKey val="0"/>
          <c:showVal val="0"/>
          <c:showCatName val="0"/>
          <c:showSerName val="0"/>
          <c:showPercent val="0"/>
          <c:showBubbleSize val="0"/>
        </c:dLbls>
        <c:gapWidth val="219"/>
        <c:overlap val="-27"/>
        <c:axId val="403486584"/>
        <c:axId val="403485600"/>
      </c:barChart>
      <c:dateAx>
        <c:axId val="40348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85600"/>
        <c:crosses val="autoZero"/>
        <c:auto val="1"/>
        <c:lblOffset val="100"/>
        <c:baseTimeUnit val="months"/>
      </c:dateAx>
      <c:valAx>
        <c:axId val="40348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8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55</c:v>
                </c:pt>
                <c:pt idx="9">
                  <c:v>0</c:v>
                </c:pt>
                <c:pt idx="10">
                  <c:v>0</c:v>
                </c:pt>
                <c:pt idx="11">
                  <c:v>0</c:v>
                </c:pt>
              </c:numCache>
            </c:numRef>
          </c:val>
          <c:extLst>
            <c:ext xmlns:c16="http://schemas.microsoft.com/office/drawing/2014/chart" uri="{C3380CC4-5D6E-409C-BE32-E72D297353CC}">
              <c16:uniqueId val="{00000000-D916-4BD4-998C-16459B04E0AE}"/>
            </c:ext>
          </c:extLst>
        </c:ser>
        <c:dLbls>
          <c:showLegendKey val="0"/>
          <c:showVal val="0"/>
          <c:showCatName val="0"/>
          <c:showSerName val="0"/>
          <c:showPercent val="0"/>
          <c:showBubbleSize val="0"/>
        </c:dLbls>
        <c:gapWidth val="219"/>
        <c:overlap val="-27"/>
        <c:axId val="403499704"/>
        <c:axId val="403497080"/>
      </c:barChart>
      <c:dateAx>
        <c:axId val="40349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97080"/>
        <c:crosses val="autoZero"/>
        <c:auto val="1"/>
        <c:lblOffset val="100"/>
        <c:baseTimeUnit val="months"/>
      </c:dateAx>
      <c:valAx>
        <c:axId val="40349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9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3F146-D8A4-45EA-8C2D-1BEE3A7D8E0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8693A72-A473-4835-8A34-1949E7F076D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46109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AA7BE-2C63-4300-956F-F7705F309001}"/>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56B0D44-7352-4390-B561-6B713C1B5D07}"/>
              </a:ext>
            </a:extLst>
          </p:cNvPr>
          <p:cNvGraphicFramePr>
            <a:graphicFrameLocks noGrp="1"/>
          </p:cNvGraphicFramePr>
          <p:nvPr>
            <p:ph type="chart" sz="quarter" idx="13"/>
            <p:extLst>
              <p:ext uri="{D42A27DB-BD31-4B8C-83A1-F6EECF244321}">
                <p14:modId xmlns:p14="http://schemas.microsoft.com/office/powerpoint/2010/main" val="323959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3052F-96CA-4077-816F-50555C30F72E}"/>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DC179EB3-6C7B-4FA9-A90A-C58A5AFD2C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868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19EC-0F74-44A1-B20D-30D272D910EB}"/>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BC8CFAAA-5330-4344-811C-B2314854C63A}"/>
              </a:ext>
            </a:extLst>
          </p:cNvPr>
          <p:cNvGraphicFramePr>
            <a:graphicFrameLocks noGrp="1"/>
          </p:cNvGraphicFramePr>
          <p:nvPr>
            <p:ph type="tbl" sz="quarter" idx="13"/>
            <p:extLst>
              <p:ext uri="{D42A27DB-BD31-4B8C-83A1-F6EECF244321}">
                <p14:modId xmlns:p14="http://schemas.microsoft.com/office/powerpoint/2010/main" val="425234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8812321"/>
                    </a:ext>
                  </a:extLst>
                </a:gridCol>
                <a:gridCol w="740664">
                  <a:extLst>
                    <a:ext uri="{9D8B030D-6E8A-4147-A177-3AD203B41FA5}">
                      <a16:colId xmlns:a16="http://schemas.microsoft.com/office/drawing/2014/main" val="4231049879"/>
                    </a:ext>
                  </a:extLst>
                </a:gridCol>
                <a:gridCol w="740664">
                  <a:extLst>
                    <a:ext uri="{9D8B030D-6E8A-4147-A177-3AD203B41FA5}">
                      <a16:colId xmlns:a16="http://schemas.microsoft.com/office/drawing/2014/main" val="1598118914"/>
                    </a:ext>
                  </a:extLst>
                </a:gridCol>
                <a:gridCol w="740664">
                  <a:extLst>
                    <a:ext uri="{9D8B030D-6E8A-4147-A177-3AD203B41FA5}">
                      <a16:colId xmlns:a16="http://schemas.microsoft.com/office/drawing/2014/main" val="1606887010"/>
                    </a:ext>
                  </a:extLst>
                </a:gridCol>
                <a:gridCol w="740664">
                  <a:extLst>
                    <a:ext uri="{9D8B030D-6E8A-4147-A177-3AD203B41FA5}">
                      <a16:colId xmlns:a16="http://schemas.microsoft.com/office/drawing/2014/main" val="27850144"/>
                    </a:ext>
                  </a:extLst>
                </a:gridCol>
                <a:gridCol w="740664">
                  <a:extLst>
                    <a:ext uri="{9D8B030D-6E8A-4147-A177-3AD203B41FA5}">
                      <a16:colId xmlns:a16="http://schemas.microsoft.com/office/drawing/2014/main" val="2965789833"/>
                    </a:ext>
                  </a:extLst>
                </a:gridCol>
                <a:gridCol w="740664">
                  <a:extLst>
                    <a:ext uri="{9D8B030D-6E8A-4147-A177-3AD203B41FA5}">
                      <a16:colId xmlns:a16="http://schemas.microsoft.com/office/drawing/2014/main" val="4258956818"/>
                    </a:ext>
                  </a:extLst>
                </a:gridCol>
                <a:gridCol w="740664">
                  <a:extLst>
                    <a:ext uri="{9D8B030D-6E8A-4147-A177-3AD203B41FA5}">
                      <a16:colId xmlns:a16="http://schemas.microsoft.com/office/drawing/2014/main" val="400520624"/>
                    </a:ext>
                  </a:extLst>
                </a:gridCol>
                <a:gridCol w="740664">
                  <a:extLst>
                    <a:ext uri="{9D8B030D-6E8A-4147-A177-3AD203B41FA5}">
                      <a16:colId xmlns:a16="http://schemas.microsoft.com/office/drawing/2014/main" val="3257511949"/>
                    </a:ext>
                  </a:extLst>
                </a:gridCol>
                <a:gridCol w="740664">
                  <a:extLst>
                    <a:ext uri="{9D8B030D-6E8A-4147-A177-3AD203B41FA5}">
                      <a16:colId xmlns:a16="http://schemas.microsoft.com/office/drawing/2014/main" val="38711809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02252012"/>
                  </a:ext>
                </a:extLst>
              </a:tr>
              <a:tr h="370840">
                <a:tc>
                  <a:txBody>
                    <a:bodyPr/>
                    <a:lstStyle/>
                    <a:p>
                      <a:r>
                        <a:rPr lang="en-US" sz="1000"/>
                        <a:t>Philadelphia Insurance Companies</a:t>
                      </a:r>
                    </a:p>
                  </a:txBody>
                  <a:tcPr/>
                </a:tc>
                <a:tc>
                  <a:txBody>
                    <a:bodyPr/>
                    <a:lstStyle/>
                    <a:p>
                      <a:r>
                        <a:rPr lang="en-US" sz="1000"/>
                        <a:t>4163</a:t>
                      </a:r>
                    </a:p>
                  </a:txBody>
                  <a:tcPr/>
                </a:tc>
                <a:tc>
                  <a:txBody>
                    <a:bodyPr/>
                    <a:lstStyle/>
                    <a:p>
                      <a:r>
                        <a:rPr lang="en-US" sz="1000"/>
                        <a:t>23</a:t>
                      </a:r>
                    </a:p>
                  </a:txBody>
                  <a:tcPr/>
                </a:tc>
                <a:tc>
                  <a:txBody>
                    <a:bodyPr/>
                    <a:lstStyle/>
                    <a:p>
                      <a:r>
                        <a:rPr lang="en-US" sz="1000"/>
                        <a:t>34</a:t>
                      </a:r>
                    </a:p>
                  </a:txBody>
                  <a:tcPr/>
                </a:tc>
                <a:tc>
                  <a:txBody>
                    <a:bodyPr/>
                    <a:lstStyle/>
                    <a:p>
                      <a:r>
                        <a:rPr lang="en-US" sz="1000"/>
                        <a:t>872</a:t>
                      </a:r>
                    </a:p>
                  </a:txBody>
                  <a:tcPr/>
                </a:tc>
                <a:tc>
                  <a:txBody>
                    <a:bodyPr/>
                    <a:lstStyle/>
                    <a:p>
                      <a:r>
                        <a:rPr lang="en-US" sz="1000"/>
                        <a:t>14</a:t>
                      </a:r>
                    </a:p>
                  </a:txBody>
                  <a:tcPr/>
                </a:tc>
                <a:tc>
                  <a:txBody>
                    <a:bodyPr/>
                    <a:lstStyle/>
                    <a:p>
                      <a:r>
                        <a:rPr lang="en-US" sz="1000"/>
                        <a:t>71</a:t>
                      </a:r>
                    </a:p>
                  </a:txBody>
                  <a:tcPr/>
                </a:tc>
                <a:tc>
                  <a:txBody>
                    <a:bodyPr/>
                    <a:lstStyle/>
                    <a:p>
                      <a:r>
                        <a:rPr lang="en-US" sz="1000"/>
                        <a:t>0</a:t>
                      </a:r>
                    </a:p>
                  </a:txBody>
                  <a:tcPr/>
                </a:tc>
                <a:tc>
                  <a:txBody>
                    <a:bodyPr/>
                    <a:lstStyle/>
                    <a:p>
                      <a:r>
                        <a:rPr lang="en-US" sz="1000"/>
                        <a:t>0.6781 %</a:t>
                      </a:r>
                    </a:p>
                  </a:txBody>
                  <a:tcPr/>
                </a:tc>
                <a:tc>
                  <a:txBody>
                    <a:bodyPr/>
                    <a:lstStyle/>
                    <a:p>
                      <a:r>
                        <a:rPr lang="en-US" sz="1000"/>
                        <a:t>0.0 %</a:t>
                      </a:r>
                    </a:p>
                  </a:txBody>
                  <a:tcPr/>
                </a:tc>
                <a:extLst>
                  <a:ext uri="{0D108BD9-81ED-4DB2-BD59-A6C34878D82A}">
                    <a16:rowId xmlns:a16="http://schemas.microsoft.com/office/drawing/2014/main" val="1575373380"/>
                  </a:ext>
                </a:extLst>
              </a:tr>
            </a:tbl>
          </a:graphicData>
        </a:graphic>
      </p:graphicFrame>
      <p:sp>
        <p:nvSpPr>
          <p:cNvPr id="4" name="Text Placeholder 3">
            <a:extLst>
              <a:ext uri="{FF2B5EF4-FFF2-40B4-BE49-F238E27FC236}">
                <a16:creationId xmlns:a16="http://schemas.microsoft.com/office/drawing/2014/main" id="{3A57540C-842C-44CA-8423-4898E2BACE2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67040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4B4E-6653-4594-965E-DF8CFC759DB0}"/>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C0BEF93-E5D3-466C-B2D0-AE0A1DCB9BC3}"/>
              </a:ext>
            </a:extLst>
          </p:cNvPr>
          <p:cNvGraphicFramePr>
            <a:graphicFrameLocks noGrp="1"/>
          </p:cNvGraphicFramePr>
          <p:nvPr>
            <p:ph type="chart" sz="quarter" idx="13"/>
            <p:extLst>
              <p:ext uri="{D42A27DB-BD31-4B8C-83A1-F6EECF244321}">
                <p14:modId xmlns:p14="http://schemas.microsoft.com/office/powerpoint/2010/main" val="1478434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23ADA8-6C22-48FB-A6AC-10AC1792DF2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74A4E60-BCC7-46B7-8CFB-596CF4323C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324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D5E45-8D53-4EC0-9A6D-D4E0178B3FD2}"/>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A58F463-0C4E-4D01-A5B2-0AE0BC70CCDE}"/>
              </a:ext>
            </a:extLst>
          </p:cNvPr>
          <p:cNvGraphicFramePr>
            <a:graphicFrameLocks noGrp="1"/>
          </p:cNvGraphicFramePr>
          <p:nvPr>
            <p:ph type="chart" sz="quarter" idx="13"/>
            <p:extLst>
              <p:ext uri="{D42A27DB-BD31-4B8C-83A1-F6EECF244321}">
                <p14:modId xmlns:p14="http://schemas.microsoft.com/office/powerpoint/2010/main" val="2964707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1FD537-17DA-463F-986A-51D4420F0A4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BCBBB5E-477C-4614-A491-B851DAEF0F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273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B582-B3A4-42B6-B23C-13EC4E3AF7D3}"/>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14711BE-82A3-4F35-95A0-2F8AD606593E}"/>
              </a:ext>
            </a:extLst>
          </p:cNvPr>
          <p:cNvGraphicFramePr>
            <a:graphicFrameLocks noGrp="1"/>
          </p:cNvGraphicFramePr>
          <p:nvPr>
            <p:ph type="chart" sz="quarter" idx="13"/>
            <p:extLst>
              <p:ext uri="{D42A27DB-BD31-4B8C-83A1-F6EECF244321}">
                <p14:modId xmlns:p14="http://schemas.microsoft.com/office/powerpoint/2010/main" val="1337079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4D668-CC05-4AB1-B65B-1A4BD6DFF22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654D105-33CA-4E51-A176-CA1EDADA2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902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84CEB-29C9-48C8-84D5-397C29567F6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8382B0DA-E9EC-43DD-B99B-98DD49806615}"/>
              </a:ext>
            </a:extLst>
          </p:cNvPr>
          <p:cNvGraphicFramePr>
            <a:graphicFrameLocks noGrp="1"/>
          </p:cNvGraphicFramePr>
          <p:nvPr>
            <p:ph type="tbl" sz="quarter" idx="13"/>
            <p:extLst>
              <p:ext uri="{D42A27DB-BD31-4B8C-83A1-F6EECF244321}">
                <p14:modId xmlns:p14="http://schemas.microsoft.com/office/powerpoint/2010/main" val="26468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6145800"/>
                    </a:ext>
                  </a:extLst>
                </a:gridCol>
                <a:gridCol w="658368">
                  <a:extLst>
                    <a:ext uri="{9D8B030D-6E8A-4147-A177-3AD203B41FA5}">
                      <a16:colId xmlns:a16="http://schemas.microsoft.com/office/drawing/2014/main" val="2642786635"/>
                    </a:ext>
                  </a:extLst>
                </a:gridCol>
                <a:gridCol w="658368">
                  <a:extLst>
                    <a:ext uri="{9D8B030D-6E8A-4147-A177-3AD203B41FA5}">
                      <a16:colId xmlns:a16="http://schemas.microsoft.com/office/drawing/2014/main" val="3855467894"/>
                    </a:ext>
                  </a:extLst>
                </a:gridCol>
                <a:gridCol w="658368">
                  <a:extLst>
                    <a:ext uri="{9D8B030D-6E8A-4147-A177-3AD203B41FA5}">
                      <a16:colId xmlns:a16="http://schemas.microsoft.com/office/drawing/2014/main" val="170092782"/>
                    </a:ext>
                  </a:extLst>
                </a:gridCol>
                <a:gridCol w="658368">
                  <a:extLst>
                    <a:ext uri="{9D8B030D-6E8A-4147-A177-3AD203B41FA5}">
                      <a16:colId xmlns:a16="http://schemas.microsoft.com/office/drawing/2014/main" val="588132768"/>
                    </a:ext>
                  </a:extLst>
                </a:gridCol>
                <a:gridCol w="658368">
                  <a:extLst>
                    <a:ext uri="{9D8B030D-6E8A-4147-A177-3AD203B41FA5}">
                      <a16:colId xmlns:a16="http://schemas.microsoft.com/office/drawing/2014/main" val="3133485866"/>
                    </a:ext>
                  </a:extLst>
                </a:gridCol>
                <a:gridCol w="658368">
                  <a:extLst>
                    <a:ext uri="{9D8B030D-6E8A-4147-A177-3AD203B41FA5}">
                      <a16:colId xmlns:a16="http://schemas.microsoft.com/office/drawing/2014/main" val="1157794850"/>
                    </a:ext>
                  </a:extLst>
                </a:gridCol>
                <a:gridCol w="658368">
                  <a:extLst>
                    <a:ext uri="{9D8B030D-6E8A-4147-A177-3AD203B41FA5}">
                      <a16:colId xmlns:a16="http://schemas.microsoft.com/office/drawing/2014/main" val="3698222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289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16:12:00</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bit.ly/PHLYsummerassociates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616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16:57:00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624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- 2019-08-14 13:03:00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 cause! Our Harrisburg, PA office volunteered to help HomewardBound AnimalRescue, a non-profit that rescues pregnant dogs or dogs who have just delivered puppies. #TEAMPHLY cleaned pens, reorganized supplies, and socialized the little pups.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9207028"/>
                  </a:ext>
                </a:extLst>
              </a:tr>
            </a:tbl>
          </a:graphicData>
        </a:graphic>
      </p:graphicFrame>
      <p:sp>
        <p:nvSpPr>
          <p:cNvPr id="4" name="Text Placeholder 3">
            <a:extLst>
              <a:ext uri="{FF2B5EF4-FFF2-40B4-BE49-F238E27FC236}">
                <a16:creationId xmlns:a16="http://schemas.microsoft.com/office/drawing/2014/main" id="{F917FE15-7E14-4D43-BF2E-C316ED48CC5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77692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3F4E0-E0E3-40DA-97E9-273DDB65F352}"/>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F9509C46-D03D-47E6-8900-96875A3436FA}"/>
              </a:ext>
            </a:extLst>
          </p:cNvPr>
          <p:cNvGraphicFramePr>
            <a:graphicFrameLocks noGrp="1"/>
          </p:cNvGraphicFramePr>
          <p:nvPr>
            <p:ph type="tbl" sz="quarter" idx="13"/>
            <p:extLst>
              <p:ext uri="{D42A27DB-BD31-4B8C-83A1-F6EECF244321}">
                <p14:modId xmlns:p14="http://schemas.microsoft.com/office/powerpoint/2010/main" val="267636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0773193"/>
                    </a:ext>
                  </a:extLst>
                </a:gridCol>
                <a:gridCol w="658368">
                  <a:extLst>
                    <a:ext uri="{9D8B030D-6E8A-4147-A177-3AD203B41FA5}">
                      <a16:colId xmlns:a16="http://schemas.microsoft.com/office/drawing/2014/main" val="3357979372"/>
                    </a:ext>
                  </a:extLst>
                </a:gridCol>
                <a:gridCol w="658368">
                  <a:extLst>
                    <a:ext uri="{9D8B030D-6E8A-4147-A177-3AD203B41FA5}">
                      <a16:colId xmlns:a16="http://schemas.microsoft.com/office/drawing/2014/main" val="1023687925"/>
                    </a:ext>
                  </a:extLst>
                </a:gridCol>
                <a:gridCol w="658368">
                  <a:extLst>
                    <a:ext uri="{9D8B030D-6E8A-4147-A177-3AD203B41FA5}">
                      <a16:colId xmlns:a16="http://schemas.microsoft.com/office/drawing/2014/main" val="2360190775"/>
                    </a:ext>
                  </a:extLst>
                </a:gridCol>
                <a:gridCol w="658368">
                  <a:extLst>
                    <a:ext uri="{9D8B030D-6E8A-4147-A177-3AD203B41FA5}">
                      <a16:colId xmlns:a16="http://schemas.microsoft.com/office/drawing/2014/main" val="2500564535"/>
                    </a:ext>
                  </a:extLst>
                </a:gridCol>
                <a:gridCol w="658368">
                  <a:extLst>
                    <a:ext uri="{9D8B030D-6E8A-4147-A177-3AD203B41FA5}">
                      <a16:colId xmlns:a16="http://schemas.microsoft.com/office/drawing/2014/main" val="530393680"/>
                    </a:ext>
                  </a:extLst>
                </a:gridCol>
                <a:gridCol w="658368">
                  <a:extLst>
                    <a:ext uri="{9D8B030D-6E8A-4147-A177-3AD203B41FA5}">
                      <a16:colId xmlns:a16="http://schemas.microsoft.com/office/drawing/2014/main" val="1010243709"/>
                    </a:ext>
                  </a:extLst>
                </a:gridCol>
                <a:gridCol w="658368">
                  <a:extLst>
                    <a:ext uri="{9D8B030D-6E8A-4147-A177-3AD203B41FA5}">
                      <a16:colId xmlns:a16="http://schemas.microsoft.com/office/drawing/2014/main" val="313584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000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- 2019-08-09 16:53:00</a:t>
                      </a:r>
                      <a:r>
                        <a:rPr kumimoji="0" lang="en-US" sz="1000" b="0" i="0" u="none" strike="noStrike" kern="1200" cap="none" spc="0" normalizeH="0" baseline="0" noProof="0">
                          <a:ln>
                            <a:noFill/>
                          </a:ln>
                          <a:solidFill>
                            <a:prstClr val="black"/>
                          </a:solidFill>
                          <a:effectLst/>
                          <a:uLnTx/>
                          <a:uFillTx/>
                          <a:latin typeface="+mn-lt"/>
                          <a:ea typeface="+mn-ea"/>
                          <a:cs typeface="+mn-cs"/>
                        </a:rPr>
                        <a:t> 
 Notebooks, pencils, binders – these are only a few of the basic essentials kids need to start the school year. With the cost of school supplies rising, #TEAMPHLY’s Altamonte Springs, FL office helped the Wounded Warrior Project stuff backpacks with supplies for children of local veterans.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661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- 2019-08-21 13:11:00</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Cradles to Crayons Philadelphia alongside 600+ volunteers at their annual Backpack-A-Thon to help the charity stuff 35,000 backpacks with new school supplies. The backpacks will be donated to underprivileged children in the Philadelphia area for the upcoming school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5809651"/>
                  </a:ext>
                </a:extLst>
              </a:tr>
            </a:tbl>
          </a:graphicData>
        </a:graphic>
      </p:graphicFrame>
      <p:sp>
        <p:nvSpPr>
          <p:cNvPr id="4" name="Text Placeholder 3">
            <a:extLst>
              <a:ext uri="{FF2B5EF4-FFF2-40B4-BE49-F238E27FC236}">
                <a16:creationId xmlns:a16="http://schemas.microsoft.com/office/drawing/2014/main" id="{45D74238-0DFE-4ACB-B79D-B52B83874FC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32645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95585-04F1-43CD-9C23-7F00E6B4D9A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E0C9BD2-4B22-40A8-85A3-6B6EA3CF658E}"/>
              </a:ext>
            </a:extLst>
          </p:cNvPr>
          <p:cNvGraphicFramePr>
            <a:graphicFrameLocks noGrp="1"/>
          </p:cNvGraphicFramePr>
          <p:nvPr>
            <p:ph type="chart" sz="quarter" idx="13"/>
            <p:extLst>
              <p:ext uri="{D42A27DB-BD31-4B8C-83A1-F6EECF244321}">
                <p14:modId xmlns:p14="http://schemas.microsoft.com/office/powerpoint/2010/main" val="2636330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9325FC-1C62-4D80-99D1-5A0ABE91FEC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DE81DCC2-9C1D-496C-A6E2-92D20779C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2602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97BA-20BA-4D61-95EA-0F5285CB7F9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04E2191B-77C1-45DE-B214-AC4390781CF0}"/>
              </a:ext>
            </a:extLst>
          </p:cNvPr>
          <p:cNvGraphicFramePr>
            <a:graphicFrameLocks noGrp="1"/>
          </p:cNvGraphicFramePr>
          <p:nvPr>
            <p:ph type="tbl" sz="quarter" idx="13"/>
            <p:extLst>
              <p:ext uri="{D42A27DB-BD31-4B8C-83A1-F6EECF244321}">
                <p14:modId xmlns:p14="http://schemas.microsoft.com/office/powerpoint/2010/main" val="2089907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20763414"/>
                    </a:ext>
                  </a:extLst>
                </a:gridCol>
                <a:gridCol w="493776">
                  <a:extLst>
                    <a:ext uri="{9D8B030D-6E8A-4147-A177-3AD203B41FA5}">
                      <a16:colId xmlns:a16="http://schemas.microsoft.com/office/drawing/2014/main" val="3233975878"/>
                    </a:ext>
                  </a:extLst>
                </a:gridCol>
                <a:gridCol w="493776">
                  <a:extLst>
                    <a:ext uri="{9D8B030D-6E8A-4147-A177-3AD203B41FA5}">
                      <a16:colId xmlns:a16="http://schemas.microsoft.com/office/drawing/2014/main" val="2178882569"/>
                    </a:ext>
                  </a:extLst>
                </a:gridCol>
                <a:gridCol w="493776">
                  <a:extLst>
                    <a:ext uri="{9D8B030D-6E8A-4147-A177-3AD203B41FA5}">
                      <a16:colId xmlns:a16="http://schemas.microsoft.com/office/drawing/2014/main" val="3098782054"/>
                    </a:ext>
                  </a:extLst>
                </a:gridCol>
                <a:gridCol w="493776">
                  <a:extLst>
                    <a:ext uri="{9D8B030D-6E8A-4147-A177-3AD203B41FA5}">
                      <a16:colId xmlns:a16="http://schemas.microsoft.com/office/drawing/2014/main" val="1097028024"/>
                    </a:ext>
                  </a:extLst>
                </a:gridCol>
                <a:gridCol w="493776">
                  <a:extLst>
                    <a:ext uri="{9D8B030D-6E8A-4147-A177-3AD203B41FA5}">
                      <a16:colId xmlns:a16="http://schemas.microsoft.com/office/drawing/2014/main" val="4252464073"/>
                    </a:ext>
                  </a:extLst>
                </a:gridCol>
                <a:gridCol w="493776">
                  <a:extLst>
                    <a:ext uri="{9D8B030D-6E8A-4147-A177-3AD203B41FA5}">
                      <a16:colId xmlns:a16="http://schemas.microsoft.com/office/drawing/2014/main" val="1264452367"/>
                    </a:ext>
                  </a:extLst>
                </a:gridCol>
                <a:gridCol w="493776">
                  <a:extLst>
                    <a:ext uri="{9D8B030D-6E8A-4147-A177-3AD203B41FA5}">
                      <a16:colId xmlns:a16="http://schemas.microsoft.com/office/drawing/2014/main" val="2705496498"/>
                    </a:ext>
                  </a:extLst>
                </a:gridCol>
                <a:gridCol w="493776">
                  <a:extLst>
                    <a:ext uri="{9D8B030D-6E8A-4147-A177-3AD203B41FA5}">
                      <a16:colId xmlns:a16="http://schemas.microsoft.com/office/drawing/2014/main" val="2509001907"/>
                    </a:ext>
                  </a:extLst>
                </a:gridCol>
                <a:gridCol w="493776">
                  <a:extLst>
                    <a:ext uri="{9D8B030D-6E8A-4147-A177-3AD203B41FA5}">
                      <a16:colId xmlns:a16="http://schemas.microsoft.com/office/drawing/2014/main" val="1736168726"/>
                    </a:ext>
                  </a:extLst>
                </a:gridCol>
                <a:gridCol w="493776">
                  <a:extLst>
                    <a:ext uri="{9D8B030D-6E8A-4147-A177-3AD203B41FA5}">
                      <a16:colId xmlns:a16="http://schemas.microsoft.com/office/drawing/2014/main" val="3235634968"/>
                    </a:ext>
                  </a:extLst>
                </a:gridCol>
                <a:gridCol w="493776">
                  <a:extLst>
                    <a:ext uri="{9D8B030D-6E8A-4147-A177-3AD203B41FA5}">
                      <a16:colId xmlns:a16="http://schemas.microsoft.com/office/drawing/2014/main" val="3154472867"/>
                    </a:ext>
                  </a:extLst>
                </a:gridCol>
                <a:gridCol w="493776">
                  <a:extLst>
                    <a:ext uri="{9D8B030D-6E8A-4147-A177-3AD203B41FA5}">
                      <a16:colId xmlns:a16="http://schemas.microsoft.com/office/drawing/2014/main" val="795976090"/>
                    </a:ext>
                  </a:extLst>
                </a:gridCol>
                <a:gridCol w="493776">
                  <a:extLst>
                    <a:ext uri="{9D8B030D-6E8A-4147-A177-3AD203B41FA5}">
                      <a16:colId xmlns:a16="http://schemas.microsoft.com/office/drawing/2014/main" val="31932510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56531629"/>
                  </a:ext>
                </a:extLst>
              </a:tr>
              <a:tr h="370840">
                <a:tc>
                  <a:txBody>
                    <a:bodyPr/>
                    <a:lstStyle/>
                    <a:p>
                      <a:r>
                        <a:rPr lang="en-US" sz="1000"/>
                        <a:t>PHLY Insurance Co.</a:t>
                      </a:r>
                    </a:p>
                  </a:txBody>
                  <a:tcPr/>
                </a:tc>
                <a:tc>
                  <a:txBody>
                    <a:bodyPr/>
                    <a:lstStyle/>
                    <a:p>
                      <a:r>
                        <a:rPr lang="en-US" sz="1000"/>
                        <a:t>3334</a:t>
                      </a:r>
                    </a:p>
                  </a:txBody>
                  <a:tcPr/>
                </a:tc>
                <a:tc>
                  <a:txBody>
                    <a:bodyPr/>
                    <a:lstStyle/>
                    <a:p>
                      <a:r>
                        <a:rPr lang="en-US" sz="1000"/>
                        <a:t>27</a:t>
                      </a:r>
                    </a:p>
                  </a:txBody>
                  <a:tcPr/>
                </a:tc>
                <a:tc>
                  <a:txBody>
                    <a:bodyPr/>
                    <a:lstStyle/>
                    <a:p>
                      <a:r>
                        <a:rPr lang="en-US" sz="1000"/>
                        <a:t>43</a:t>
                      </a:r>
                    </a:p>
                  </a:txBody>
                  <a:tcPr/>
                </a:tc>
                <a:tc>
                  <a:txBody>
                    <a:bodyPr/>
                    <a:lstStyle/>
                    <a:p>
                      <a:r>
                        <a:rPr lang="en-US" sz="1000"/>
                        <a:t>39</a:t>
                      </a:r>
                    </a:p>
                  </a:txBody>
                  <a:tcPr/>
                </a:tc>
                <a:tc>
                  <a:txBody>
                    <a:bodyPr/>
                    <a:lstStyle/>
                    <a:p>
                      <a:r>
                        <a:rPr lang="en-US" sz="1000"/>
                        <a:t>3</a:t>
                      </a:r>
                    </a:p>
                  </a:txBody>
                  <a:tcPr/>
                </a:tc>
                <a:tc>
                  <a:txBody>
                    <a:bodyPr/>
                    <a:lstStyle/>
                    <a:p>
                      <a:r>
                        <a:rPr lang="en-US" sz="1000"/>
                        <a:t>1</a:t>
                      </a:r>
                    </a:p>
                  </a:txBody>
                  <a:tcPr/>
                </a:tc>
                <a:tc>
                  <a:txBody>
                    <a:bodyPr/>
                    <a:lstStyle/>
                    <a:p>
                      <a:r>
                        <a:rPr lang="en-US" sz="1000"/>
                        <a:t>38</a:t>
                      </a:r>
                    </a:p>
                  </a:txBody>
                  <a:tcPr/>
                </a:tc>
                <a:tc>
                  <a:txBody>
                    <a:bodyPr/>
                    <a:lstStyle/>
                    <a:p>
                      <a:r>
                        <a:rPr lang="en-US" sz="1000"/>
                        <a:t>38</a:t>
                      </a:r>
                    </a:p>
                  </a:txBody>
                  <a:tcPr/>
                </a:tc>
                <a:tc>
                  <a:txBody>
                    <a:bodyPr/>
                    <a:lstStyle/>
                    <a:p>
                      <a:r>
                        <a:rPr lang="en-US" sz="1000"/>
                        <a:t>180</a:t>
                      </a:r>
                    </a:p>
                  </a:txBody>
                  <a:tcPr/>
                </a:tc>
                <a:tc>
                  <a:txBody>
                    <a:bodyPr/>
                    <a:lstStyle/>
                    <a:p>
                      <a:r>
                        <a:rPr lang="en-US" sz="1000"/>
                        <a:t>3</a:t>
                      </a:r>
                    </a:p>
                  </a:txBody>
                  <a:tcPr/>
                </a:tc>
                <a:tc>
                  <a:txBody>
                    <a:bodyPr/>
                    <a:lstStyle/>
                    <a:p>
                      <a:r>
                        <a:rPr lang="en-US" sz="1000"/>
                        <a:t>15</a:t>
                      </a:r>
                    </a:p>
                  </a:txBody>
                  <a:tcPr/>
                </a:tc>
                <a:tc>
                  <a:txBody>
                    <a:bodyPr/>
                    <a:lstStyle/>
                    <a:p>
                      <a:r>
                        <a:rPr lang="en-US" sz="1000"/>
                        <a:t>0.1707 %</a:t>
                      </a:r>
                    </a:p>
                  </a:txBody>
                  <a:tcPr/>
                </a:tc>
                <a:tc>
                  <a:txBody>
                    <a:bodyPr/>
                    <a:lstStyle/>
                    <a:p>
                      <a:r>
                        <a:rPr lang="en-US" sz="1000"/>
                        <a:t>0.0 %</a:t>
                      </a:r>
                    </a:p>
                  </a:txBody>
                  <a:tcPr/>
                </a:tc>
                <a:extLst>
                  <a:ext uri="{0D108BD9-81ED-4DB2-BD59-A6C34878D82A}">
                    <a16:rowId xmlns:a16="http://schemas.microsoft.com/office/drawing/2014/main" val="4129890812"/>
                  </a:ext>
                </a:extLst>
              </a:tr>
            </a:tbl>
          </a:graphicData>
        </a:graphic>
      </p:graphicFrame>
      <p:sp>
        <p:nvSpPr>
          <p:cNvPr id="4" name="Text Placeholder 3">
            <a:extLst>
              <a:ext uri="{FF2B5EF4-FFF2-40B4-BE49-F238E27FC236}">
                <a16:creationId xmlns:a16="http://schemas.microsoft.com/office/drawing/2014/main" id="{55415474-1F20-4202-A9E5-8B0A6B01BF4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16094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8392-FA9B-4B5D-899E-4CF51013FC2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C1FC11C-E02D-4231-81AB-CA6744A5E859}"/>
              </a:ext>
            </a:extLst>
          </p:cNvPr>
          <p:cNvGraphicFramePr>
            <a:graphicFrameLocks noGrp="1"/>
          </p:cNvGraphicFramePr>
          <p:nvPr>
            <p:ph type="chart" sz="quarter" idx="13"/>
            <p:extLst>
              <p:ext uri="{D42A27DB-BD31-4B8C-83A1-F6EECF244321}">
                <p14:modId xmlns:p14="http://schemas.microsoft.com/office/powerpoint/2010/main" val="1183152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D1D66D-83AD-41F2-98FF-E585540FD81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8AAAA9D-DA7D-46B1-81BE-4578901CAF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311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A57B4-F2EC-4FD5-A5D0-54C67504F46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323D104-3ED3-4F2F-9931-6228F5DD7D07}"/>
              </a:ext>
            </a:extLst>
          </p:cNvPr>
          <p:cNvGraphicFramePr>
            <a:graphicFrameLocks noGrp="1"/>
          </p:cNvGraphicFramePr>
          <p:nvPr>
            <p:ph type="chart" sz="quarter" idx="13"/>
            <p:extLst>
              <p:ext uri="{D42A27DB-BD31-4B8C-83A1-F6EECF244321}">
                <p14:modId xmlns:p14="http://schemas.microsoft.com/office/powerpoint/2010/main" val="2083838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73C506-12A9-4E63-867E-E33CE0896B7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722D650-825C-419F-93AD-630E8A01CB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579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ECDA-D0B3-4AAB-B278-AC51896CA8C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A7F3755-0840-43F3-A3FB-819105E92511}"/>
              </a:ext>
            </a:extLst>
          </p:cNvPr>
          <p:cNvGraphicFramePr>
            <a:graphicFrameLocks noGrp="1"/>
          </p:cNvGraphicFramePr>
          <p:nvPr>
            <p:ph type="chart" sz="quarter" idx="13"/>
            <p:extLst>
              <p:ext uri="{D42A27DB-BD31-4B8C-83A1-F6EECF244321}">
                <p14:modId xmlns:p14="http://schemas.microsoft.com/office/powerpoint/2010/main" val="1903011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A049F-E5BF-4C56-8E0D-3A1CC0DC67C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70EC838-412D-407D-94D5-EC9F60521D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710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477BA-A433-4FAE-BF1C-AF95F343D2E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3F8EA9F-87FC-4EB7-806A-5F195A343EDC}"/>
              </a:ext>
            </a:extLst>
          </p:cNvPr>
          <p:cNvGraphicFramePr>
            <a:graphicFrameLocks noGrp="1"/>
          </p:cNvGraphicFramePr>
          <p:nvPr>
            <p:ph type="tbl" sz="quarter" idx="13"/>
            <p:extLst>
              <p:ext uri="{D42A27DB-BD31-4B8C-83A1-F6EECF244321}">
                <p14:modId xmlns:p14="http://schemas.microsoft.com/office/powerpoint/2010/main" val="306507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8884780"/>
                    </a:ext>
                  </a:extLst>
                </a:gridCol>
                <a:gridCol w="2468880">
                  <a:extLst>
                    <a:ext uri="{9D8B030D-6E8A-4147-A177-3AD203B41FA5}">
                      <a16:colId xmlns:a16="http://schemas.microsoft.com/office/drawing/2014/main" val="2061217627"/>
                    </a:ext>
                  </a:extLst>
                </a:gridCol>
                <a:gridCol w="2468880">
                  <a:extLst>
                    <a:ext uri="{9D8B030D-6E8A-4147-A177-3AD203B41FA5}">
                      <a16:colId xmlns:a16="http://schemas.microsoft.com/office/drawing/2014/main" val="99672567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80288315"/>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3189423508"/>
                  </a:ext>
                </a:extLst>
              </a:tr>
              <a:tr h="370840">
                <a:tc>
                  <a:txBody>
                    <a:bodyPr/>
                    <a:lstStyle/>
                    <a:p>
                      <a:r>
                        <a:rPr lang="en-US" sz="1000" b="1"/>
                        <a:t>@Regore2</a:t>
                      </a:r>
                    </a:p>
                  </a:txBody>
                  <a:tcPr/>
                </a:tc>
                <a:tc>
                  <a:txBody>
                    <a:bodyPr/>
                    <a:lstStyle/>
                    <a:p>
                      <a:r>
                        <a:rPr lang="en-US" sz="1000"/>
                        <a:t>PHLY Insurance Co. (42)</a:t>
                      </a:r>
                    </a:p>
                  </a:txBody>
                  <a:tcPr/>
                </a:tc>
                <a:tc>
                  <a:txBody>
                    <a:bodyPr/>
                    <a:lstStyle/>
                    <a:p>
                      <a:r>
                        <a:rPr lang="en-US" sz="1000"/>
                        <a:t>42</a:t>
                      </a:r>
                    </a:p>
                  </a:txBody>
                  <a:tcPr/>
                </a:tc>
                <a:extLst>
                  <a:ext uri="{0D108BD9-81ED-4DB2-BD59-A6C34878D82A}">
                    <a16:rowId xmlns:a16="http://schemas.microsoft.com/office/drawing/2014/main" val="567975744"/>
                  </a:ext>
                </a:extLst>
              </a:tr>
              <a:tr h="370840">
                <a:tc>
                  <a:txBody>
                    <a:bodyPr/>
                    <a:lstStyle/>
                    <a:p>
                      <a:r>
                        <a:rPr lang="en-US" sz="1000" b="1"/>
                        <a:t>@GammaIotaSigma</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3096118117"/>
                  </a:ext>
                </a:extLst>
              </a:tr>
              <a:tr h="370840">
                <a:tc>
                  <a:txBody>
                    <a:bodyPr/>
                    <a:lstStyle/>
                    <a:p>
                      <a:r>
                        <a:rPr lang="en-US" sz="1000" b="1"/>
                        <a:t>@EaglesCommunity</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759176169"/>
                  </a:ext>
                </a:extLst>
              </a:tr>
              <a:tr h="370840">
                <a:tc>
                  <a:txBody>
                    <a:bodyPr/>
                    <a:lstStyle/>
                    <a:p>
                      <a:r>
                        <a:rPr lang="en-US" sz="1000" b="1"/>
                        <a:t>@GaryJamesLovett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762483510"/>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023940941"/>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605777377"/>
                  </a:ext>
                </a:extLst>
              </a:tr>
              <a:tr h="370840">
                <a:tc>
                  <a:txBody>
                    <a:bodyPr/>
                    <a:lstStyle/>
                    <a:p>
                      <a:r>
                        <a:rPr lang="en-US" sz="1000" b="1"/>
                        <a:t>@TMNA_Services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949284676"/>
                  </a:ext>
                </a:extLst>
              </a:tr>
              <a:tr h="370840">
                <a:tc>
                  <a:txBody>
                    <a:bodyPr/>
                    <a:lstStyle/>
                    <a:p>
                      <a:r>
                        <a:rPr lang="en-US" sz="1000" b="1"/>
                        <a:t>@TwinForksIns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496682048"/>
                  </a:ext>
                </a:extLst>
              </a:tr>
              <a:tr h="370840">
                <a:tc>
                  <a:txBody>
                    <a:bodyPr/>
                    <a:lstStyle/>
                    <a:p>
                      <a:r>
                        <a:rPr lang="en-US" sz="1000" b="1"/>
                        <a:t>@C2CPhiladelphia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814687635"/>
                  </a:ext>
                </a:extLst>
              </a:tr>
            </a:tbl>
          </a:graphicData>
        </a:graphic>
      </p:graphicFrame>
      <p:sp>
        <p:nvSpPr>
          <p:cNvPr id="4" name="Text Placeholder 3">
            <a:extLst>
              <a:ext uri="{FF2B5EF4-FFF2-40B4-BE49-F238E27FC236}">
                <a16:creationId xmlns:a16="http://schemas.microsoft.com/office/drawing/2014/main" id="{5D29F284-1B30-41BD-9D5F-3D87A5F9AFF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952738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274AF-A166-4DC3-9521-AC2C5F18F679}"/>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2736072E-46EC-4F46-8518-9C4AFF99989C}"/>
              </a:ext>
            </a:extLst>
          </p:cNvPr>
          <p:cNvGraphicFramePr>
            <a:graphicFrameLocks noGrp="1"/>
          </p:cNvGraphicFramePr>
          <p:nvPr>
            <p:ph type="tbl" sz="quarter" idx="13"/>
            <p:extLst>
              <p:ext uri="{D42A27DB-BD31-4B8C-83A1-F6EECF244321}">
                <p14:modId xmlns:p14="http://schemas.microsoft.com/office/powerpoint/2010/main" val="199785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44689619"/>
                    </a:ext>
                  </a:extLst>
                </a:gridCol>
                <a:gridCol w="411480">
                  <a:extLst>
                    <a:ext uri="{9D8B030D-6E8A-4147-A177-3AD203B41FA5}">
                      <a16:colId xmlns:a16="http://schemas.microsoft.com/office/drawing/2014/main" val="2732272438"/>
                    </a:ext>
                  </a:extLst>
                </a:gridCol>
                <a:gridCol w="822960">
                  <a:extLst>
                    <a:ext uri="{9D8B030D-6E8A-4147-A177-3AD203B41FA5}">
                      <a16:colId xmlns:a16="http://schemas.microsoft.com/office/drawing/2014/main" val="2963596888"/>
                    </a:ext>
                  </a:extLst>
                </a:gridCol>
                <a:gridCol w="822960">
                  <a:extLst>
                    <a:ext uri="{9D8B030D-6E8A-4147-A177-3AD203B41FA5}">
                      <a16:colId xmlns:a16="http://schemas.microsoft.com/office/drawing/2014/main" val="2113578272"/>
                    </a:ext>
                  </a:extLst>
                </a:gridCol>
                <a:gridCol w="822960">
                  <a:extLst>
                    <a:ext uri="{9D8B030D-6E8A-4147-A177-3AD203B41FA5}">
                      <a16:colId xmlns:a16="http://schemas.microsoft.com/office/drawing/2014/main" val="612894106"/>
                    </a:ext>
                  </a:extLst>
                </a:gridCol>
                <a:gridCol w="822960">
                  <a:extLst>
                    <a:ext uri="{9D8B030D-6E8A-4147-A177-3AD203B41FA5}">
                      <a16:colId xmlns:a16="http://schemas.microsoft.com/office/drawing/2014/main" val="796169593"/>
                    </a:ext>
                  </a:extLst>
                </a:gridCol>
                <a:gridCol w="822960">
                  <a:extLst>
                    <a:ext uri="{9D8B030D-6E8A-4147-A177-3AD203B41FA5}">
                      <a16:colId xmlns:a16="http://schemas.microsoft.com/office/drawing/2014/main" val="906818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822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- 2019-08-14 13:40:10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#goodcause! Our Harrisburg, PA office helped Homeward Bound #AnimalRescue, a non-profit that rescues pregnant #dogs or dogs who have just delivered puppies. #TEAMPHLY cleaned pens &amp;amp; socialized the little pups. https://t.co/BXqF5eKC98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18:13:30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2.0500 %</a:t>
                      </a:r>
                    </a:p>
                  </a:txBody>
                  <a:tcPr/>
                </a:tc>
                <a:extLst>
                  <a:ext uri="{0D108BD9-81ED-4DB2-BD59-A6C34878D82A}">
                    <a16:rowId xmlns:a16="http://schemas.microsoft.com/office/drawing/2014/main" val="242880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- 2019-08-01 14:40:07</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participated in a leadership panel for the Tokio Marine #NextGeneration program. #PHLY’s executive team joined sister companies @TMNA_Services &amp;amp; @RelianceStdLife for a discussion on developing employees’ #leadership skills. https://t.co/YKsNzEW7d1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18:16:23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0.3629 %</a:t>
                      </a:r>
                    </a:p>
                  </a:txBody>
                  <a:tcPr/>
                </a:tc>
                <a:extLst>
                  <a:ext uri="{0D108BD9-81ED-4DB2-BD59-A6C34878D82A}">
                    <a16:rowId xmlns:a16="http://schemas.microsoft.com/office/drawing/2014/main" val="403970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- 2019-08-05 15:35:07</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#Naperville, IL office partnered with @DuPageHabitat, a locally run non-profit that brings people together to build affordable homes in the community. #TEAMPHLY helped work on the non-profit’s new home construction in Hanover Park. #volunteer #giveback https://t.co/78kO3Y3N5w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18:13:11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0.3623 %</a:t>
                      </a:r>
                    </a:p>
                  </a:txBody>
                  <a:tcPr/>
                </a:tc>
                <a:extLst>
                  <a:ext uri="{0D108BD9-81ED-4DB2-BD59-A6C34878D82A}">
                    <a16:rowId xmlns:a16="http://schemas.microsoft.com/office/drawing/2014/main" val="604890491"/>
                  </a:ext>
                </a:extLst>
              </a:tr>
            </a:tbl>
          </a:graphicData>
        </a:graphic>
      </p:graphicFrame>
      <p:sp>
        <p:nvSpPr>
          <p:cNvPr id="4" name="Text Placeholder 3">
            <a:extLst>
              <a:ext uri="{FF2B5EF4-FFF2-40B4-BE49-F238E27FC236}">
                <a16:creationId xmlns:a16="http://schemas.microsoft.com/office/drawing/2014/main" id="{D1D3F365-A447-4FC8-B39F-DD1A1E27EBD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94457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F5F5E-64AC-40AC-9455-8BEA8E90FBAE}"/>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CBE229CF-0A73-42BB-A1A5-BA876E5D14E0}"/>
              </a:ext>
            </a:extLst>
          </p:cNvPr>
          <p:cNvGraphicFramePr>
            <a:graphicFrameLocks noGrp="1"/>
          </p:cNvGraphicFramePr>
          <p:nvPr>
            <p:ph type="tbl" sz="quarter" idx="13"/>
            <p:extLst>
              <p:ext uri="{D42A27DB-BD31-4B8C-83A1-F6EECF244321}">
                <p14:modId xmlns:p14="http://schemas.microsoft.com/office/powerpoint/2010/main" val="147292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22640120"/>
                    </a:ext>
                  </a:extLst>
                </a:gridCol>
                <a:gridCol w="411480">
                  <a:extLst>
                    <a:ext uri="{9D8B030D-6E8A-4147-A177-3AD203B41FA5}">
                      <a16:colId xmlns:a16="http://schemas.microsoft.com/office/drawing/2014/main" val="1494580258"/>
                    </a:ext>
                  </a:extLst>
                </a:gridCol>
                <a:gridCol w="822960">
                  <a:extLst>
                    <a:ext uri="{9D8B030D-6E8A-4147-A177-3AD203B41FA5}">
                      <a16:colId xmlns:a16="http://schemas.microsoft.com/office/drawing/2014/main" val="1969043205"/>
                    </a:ext>
                  </a:extLst>
                </a:gridCol>
                <a:gridCol w="822960">
                  <a:extLst>
                    <a:ext uri="{9D8B030D-6E8A-4147-A177-3AD203B41FA5}">
                      <a16:colId xmlns:a16="http://schemas.microsoft.com/office/drawing/2014/main" val="72830717"/>
                    </a:ext>
                  </a:extLst>
                </a:gridCol>
                <a:gridCol w="822960">
                  <a:extLst>
                    <a:ext uri="{9D8B030D-6E8A-4147-A177-3AD203B41FA5}">
                      <a16:colId xmlns:a16="http://schemas.microsoft.com/office/drawing/2014/main" val="1264022272"/>
                    </a:ext>
                  </a:extLst>
                </a:gridCol>
                <a:gridCol w="822960">
                  <a:extLst>
                    <a:ext uri="{9D8B030D-6E8A-4147-A177-3AD203B41FA5}">
                      <a16:colId xmlns:a16="http://schemas.microsoft.com/office/drawing/2014/main" val="1535768985"/>
                    </a:ext>
                  </a:extLst>
                </a:gridCol>
                <a:gridCol w="822960">
                  <a:extLst>
                    <a:ext uri="{9D8B030D-6E8A-4147-A177-3AD203B41FA5}">
                      <a16:colId xmlns:a16="http://schemas.microsoft.com/office/drawing/2014/main" val="184808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542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- 2019-08-23 16:15:09</a:t>
                      </a:r>
                      <a:r>
                        <a:rPr kumimoji="0" lang="en-US" sz="1000" b="0" i="0" u="none" strike="noStrike" kern="1200" cap="none" spc="0" normalizeH="0" baseline="0" noProof="0">
                          <a:ln>
                            <a:noFill/>
                          </a:ln>
                          <a:solidFill>
                            <a:prstClr val="black"/>
                          </a:solidFill>
                          <a:effectLst/>
                          <a:uLnTx/>
                          <a:uFillTx/>
                          <a:latin typeface="+mn-lt"/>
                          <a:ea typeface="+mn-ea"/>
                          <a:cs typeface="+mn-cs"/>
                        </a:rPr>
                        <a:t>
  PHLY is excited to sponsor the #ParkwayRun benefiting the @ChildrensPhila for the 16th consecutive year! As part of our fundraising initiative, #TEAMPHLY dressed down to raise money for pediatric cancer research. Stay tuned for photos &amp;amp; updates! #ForBreakThroughs #FridayFeeling https://t.co/8EZQj5VMiu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0.3003 %</a:t>
                      </a:r>
                    </a:p>
                  </a:txBody>
                  <a:tcPr/>
                </a:tc>
                <a:extLst>
                  <a:ext uri="{0D108BD9-81ED-4DB2-BD59-A6C34878D82A}">
                    <a16:rowId xmlns:a16="http://schemas.microsoft.com/office/drawing/2014/main" val="394652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- 2019-08-21 15:50:08</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600+ volunteers at their annual #BackpackAThon to help the #charity stuff 35K backpacks with new school supplies. The backpacks will be donated to underprivileged children in the #Philadelphia area for the upcoming school year. https://t.co/ukVAYnJPLu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08/23/2019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extLst>
                  <a:ext uri="{0D108BD9-81ED-4DB2-BD59-A6C34878D82A}">
                    <a16:rowId xmlns:a16="http://schemas.microsoft.com/office/drawing/2014/main" val="3275795992"/>
                  </a:ext>
                </a:extLst>
              </a:tr>
            </a:tbl>
          </a:graphicData>
        </a:graphic>
      </p:graphicFrame>
      <p:sp>
        <p:nvSpPr>
          <p:cNvPr id="4" name="Text Placeholder 3">
            <a:extLst>
              <a:ext uri="{FF2B5EF4-FFF2-40B4-BE49-F238E27FC236}">
                <a16:creationId xmlns:a16="http://schemas.microsoft.com/office/drawing/2014/main" id="{CE2DDC05-0A37-4FFB-B2FB-5130084861B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57095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96F50-BBE1-48BA-8773-4ABB6B87B46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33AED5D-F668-4BD8-A59C-5158E67A972A}"/>
              </a:ext>
            </a:extLst>
          </p:cNvPr>
          <p:cNvGraphicFramePr>
            <a:graphicFrameLocks noGrp="1"/>
          </p:cNvGraphicFramePr>
          <p:nvPr>
            <p:ph type="tbl" sz="quarter" idx="13"/>
            <p:extLst>
              <p:ext uri="{D42A27DB-BD31-4B8C-83A1-F6EECF244321}">
                <p14:modId xmlns:p14="http://schemas.microsoft.com/office/powerpoint/2010/main" val="134952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7686614"/>
                    </a:ext>
                  </a:extLst>
                </a:gridCol>
                <a:gridCol w="1069848">
                  <a:extLst>
                    <a:ext uri="{9D8B030D-6E8A-4147-A177-3AD203B41FA5}">
                      <a16:colId xmlns:a16="http://schemas.microsoft.com/office/drawing/2014/main" val="2437765042"/>
                    </a:ext>
                  </a:extLst>
                </a:gridCol>
                <a:gridCol w="1069848">
                  <a:extLst>
                    <a:ext uri="{9D8B030D-6E8A-4147-A177-3AD203B41FA5}">
                      <a16:colId xmlns:a16="http://schemas.microsoft.com/office/drawing/2014/main" val="2158305562"/>
                    </a:ext>
                  </a:extLst>
                </a:gridCol>
                <a:gridCol w="1069848">
                  <a:extLst>
                    <a:ext uri="{9D8B030D-6E8A-4147-A177-3AD203B41FA5}">
                      <a16:colId xmlns:a16="http://schemas.microsoft.com/office/drawing/2014/main" val="2324966683"/>
                    </a:ext>
                  </a:extLst>
                </a:gridCol>
                <a:gridCol w="1069848">
                  <a:extLst>
                    <a:ext uri="{9D8B030D-6E8A-4147-A177-3AD203B41FA5}">
                      <a16:colId xmlns:a16="http://schemas.microsoft.com/office/drawing/2014/main" val="1931285191"/>
                    </a:ext>
                  </a:extLst>
                </a:gridCol>
                <a:gridCol w="1069848">
                  <a:extLst>
                    <a:ext uri="{9D8B030D-6E8A-4147-A177-3AD203B41FA5}">
                      <a16:colId xmlns:a16="http://schemas.microsoft.com/office/drawing/2014/main" val="2035824484"/>
                    </a:ext>
                  </a:extLst>
                </a:gridCol>
                <a:gridCol w="1069848">
                  <a:extLst>
                    <a:ext uri="{9D8B030D-6E8A-4147-A177-3AD203B41FA5}">
                      <a16:colId xmlns:a16="http://schemas.microsoft.com/office/drawing/2014/main" val="18056649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63001140"/>
                  </a:ext>
                </a:extLst>
              </a:tr>
              <a:tr h="370840">
                <a:tc>
                  <a:txBody>
                    <a:bodyPr/>
                    <a:lstStyle/>
                    <a:p>
                      <a:r>
                        <a:rPr lang="en-US" sz="1000"/>
                        <a:t>Philadelphia Insurance Companies</a:t>
                      </a:r>
                    </a:p>
                  </a:txBody>
                  <a:tcPr/>
                </a:tc>
                <a:tc>
                  <a:txBody>
                    <a:bodyPr/>
                    <a:lstStyle/>
                    <a:p>
                      <a:r>
                        <a:rPr lang="en-US" sz="1000"/>
                        <a:t>20597</a:t>
                      </a:r>
                    </a:p>
                  </a:txBody>
                  <a:tcPr/>
                </a:tc>
                <a:tc>
                  <a:txBody>
                    <a:bodyPr/>
                    <a:lstStyle/>
                    <a:p>
                      <a:r>
                        <a:rPr lang="en-US" sz="1000"/>
                        <a:t>511</a:t>
                      </a:r>
                    </a:p>
                  </a:txBody>
                  <a:tcPr/>
                </a:tc>
                <a:tc>
                  <a:txBody>
                    <a:bodyPr/>
                    <a:lstStyle/>
                    <a:p>
                      <a:r>
                        <a:rPr lang="en-US" sz="1000"/>
                        <a:t>29</a:t>
                      </a:r>
                    </a:p>
                  </a:txBody>
                  <a:tcPr/>
                </a:tc>
                <a:tc>
                  <a:txBody>
                    <a:bodyPr/>
                    <a:lstStyle/>
                    <a:p>
                      <a:r>
                        <a:rPr lang="en-US" sz="1000"/>
                        <a:t>1505</a:t>
                      </a:r>
                    </a:p>
                  </a:txBody>
                  <a:tcPr/>
                </a:tc>
                <a:tc>
                  <a:txBody>
                    <a:bodyPr/>
                    <a:lstStyle/>
                    <a:p>
                      <a:r>
                        <a:rPr lang="en-US" sz="1000"/>
                        <a:t>10</a:t>
                      </a:r>
                    </a:p>
                  </a:txBody>
                  <a:tcPr/>
                </a:tc>
                <a:tc>
                  <a:txBody>
                    <a:bodyPr/>
                    <a:lstStyle/>
                    <a:p>
                      <a:r>
                        <a:rPr lang="en-US" sz="1000"/>
                        <a:t>0.2568 %</a:t>
                      </a:r>
                    </a:p>
                  </a:txBody>
                  <a:tcPr/>
                </a:tc>
                <a:extLst>
                  <a:ext uri="{0D108BD9-81ED-4DB2-BD59-A6C34878D82A}">
                    <a16:rowId xmlns:a16="http://schemas.microsoft.com/office/drawing/2014/main" val="1119432429"/>
                  </a:ext>
                </a:extLst>
              </a:tr>
            </a:tbl>
          </a:graphicData>
        </a:graphic>
      </p:graphicFrame>
      <p:sp>
        <p:nvSpPr>
          <p:cNvPr id="4" name="Text Placeholder 3">
            <a:extLst>
              <a:ext uri="{FF2B5EF4-FFF2-40B4-BE49-F238E27FC236}">
                <a16:creationId xmlns:a16="http://schemas.microsoft.com/office/drawing/2014/main" id="{A7E05E2A-025C-4C16-B39B-49BFC34679B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7683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DBB77-7AC4-44EA-880B-7CF46CD548F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E80A43EC-87A8-45D7-B763-94A43C186A86}"/>
              </a:ext>
            </a:extLst>
          </p:cNvPr>
          <p:cNvGraphicFramePr>
            <a:graphicFrameLocks noGrp="1"/>
          </p:cNvGraphicFramePr>
          <p:nvPr>
            <p:ph type="chart" sz="quarter" idx="13"/>
            <p:extLst>
              <p:ext uri="{D42A27DB-BD31-4B8C-83A1-F6EECF244321}">
                <p14:modId xmlns:p14="http://schemas.microsoft.com/office/powerpoint/2010/main" val="1088899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E1652-532C-4F6D-B1D1-D09C44BC622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D1E4F88-DE8D-4C73-AE42-08EE8EFBF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048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923B-347F-4406-8050-B0F62EF3439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F3B59C6-3FF9-4C49-8588-7B0C4DAC26ED}"/>
              </a:ext>
            </a:extLst>
          </p:cNvPr>
          <p:cNvGraphicFramePr>
            <a:graphicFrameLocks noGrp="1"/>
          </p:cNvGraphicFramePr>
          <p:nvPr>
            <p:ph type="chart" sz="quarter" idx="13"/>
            <p:extLst>
              <p:ext uri="{D42A27DB-BD31-4B8C-83A1-F6EECF244321}">
                <p14:modId xmlns:p14="http://schemas.microsoft.com/office/powerpoint/2010/main" val="1903521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D48FCA-42D0-425C-A821-AAFC49E2C14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E9751B3-A2F6-4CE1-8BB0-AA4F589F4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219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CEFA0-6FF8-46C1-981D-CF0CF081081F}"/>
              </a:ext>
            </a:extLst>
          </p:cNvPr>
          <p:cNvSpPr>
            <a:spLocks noGrp="1"/>
          </p:cNvSpPr>
          <p:nvPr>
            <p:ph type="title"/>
          </p:nvPr>
        </p:nvSpPr>
        <p:spPr/>
        <p:txBody>
          <a:bodyPr/>
          <a:lstStyle/>
          <a:p>
            <a:r>
              <a:rPr lang="en-US"/>
              <a:t>LinkedIn Updates Table | Philadelphia Insurance - 1 of 4</a:t>
            </a:r>
          </a:p>
        </p:txBody>
      </p:sp>
      <p:graphicFrame>
        <p:nvGraphicFramePr>
          <p:cNvPr id="5" name="Table Placeholder 4">
            <a:extLst>
              <a:ext uri="{FF2B5EF4-FFF2-40B4-BE49-F238E27FC236}">
                <a16:creationId xmlns:a16="http://schemas.microsoft.com/office/drawing/2014/main" id="{9A2B2A90-9AAB-4979-A07A-0F8E98BD4599}"/>
              </a:ext>
            </a:extLst>
          </p:cNvPr>
          <p:cNvGraphicFramePr>
            <a:graphicFrameLocks noGrp="1"/>
          </p:cNvGraphicFramePr>
          <p:nvPr>
            <p:ph type="tbl" sz="quarter" idx="13"/>
            <p:extLst>
              <p:ext uri="{D42A27DB-BD31-4B8C-83A1-F6EECF244321}">
                <p14:modId xmlns:p14="http://schemas.microsoft.com/office/powerpoint/2010/main" val="283012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23705975"/>
                    </a:ext>
                  </a:extLst>
                </a:gridCol>
                <a:gridCol w="905256">
                  <a:extLst>
                    <a:ext uri="{9D8B030D-6E8A-4147-A177-3AD203B41FA5}">
                      <a16:colId xmlns:a16="http://schemas.microsoft.com/office/drawing/2014/main" val="233218545"/>
                    </a:ext>
                  </a:extLst>
                </a:gridCol>
                <a:gridCol w="822960">
                  <a:extLst>
                    <a:ext uri="{9D8B030D-6E8A-4147-A177-3AD203B41FA5}">
                      <a16:colId xmlns:a16="http://schemas.microsoft.com/office/drawing/2014/main" val="3136515690"/>
                    </a:ext>
                  </a:extLst>
                </a:gridCol>
                <a:gridCol w="987552">
                  <a:extLst>
                    <a:ext uri="{9D8B030D-6E8A-4147-A177-3AD203B41FA5}">
                      <a16:colId xmlns:a16="http://schemas.microsoft.com/office/drawing/2014/main" val="4097291868"/>
                    </a:ext>
                  </a:extLst>
                </a:gridCol>
                <a:gridCol w="987552">
                  <a:extLst>
                    <a:ext uri="{9D8B030D-6E8A-4147-A177-3AD203B41FA5}">
                      <a16:colId xmlns:a16="http://schemas.microsoft.com/office/drawing/2014/main" val="3852169822"/>
                    </a:ext>
                  </a:extLst>
                </a:gridCol>
                <a:gridCol w="987552">
                  <a:extLst>
                    <a:ext uri="{9D8B030D-6E8A-4147-A177-3AD203B41FA5}">
                      <a16:colId xmlns:a16="http://schemas.microsoft.com/office/drawing/2014/main" val="2036224774"/>
                    </a:ext>
                  </a:extLst>
                </a:gridCol>
                <a:gridCol w="987552">
                  <a:extLst>
                    <a:ext uri="{9D8B030D-6E8A-4147-A177-3AD203B41FA5}">
                      <a16:colId xmlns:a16="http://schemas.microsoft.com/office/drawing/2014/main" val="302137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435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16:57:42</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https://lnkd.in/eYE_2pn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https://media.licdn.com/dms/image/C4E22AQEE3Rb6iMOILA/feedshare-shrink_8192/0?e=1571875200&amp;v=beta&amp;t=BdJB654XzFK3tFP39kS3QgHyhzLAqzUa42OxKF8sCUg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8582356"/>
                  </a:ext>
                </a:extLst>
              </a:tr>
            </a:tbl>
          </a:graphicData>
        </a:graphic>
      </p:graphicFrame>
      <p:sp>
        <p:nvSpPr>
          <p:cNvPr id="4" name="Text Placeholder 3">
            <a:extLst>
              <a:ext uri="{FF2B5EF4-FFF2-40B4-BE49-F238E27FC236}">
                <a16:creationId xmlns:a16="http://schemas.microsoft.com/office/drawing/2014/main" id="{6C3094CE-9E06-4940-8560-7F16C90DEF1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307855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D892-7792-4E86-8B8A-4D3F9C4E129E}"/>
              </a:ext>
            </a:extLst>
          </p:cNvPr>
          <p:cNvSpPr>
            <a:spLocks noGrp="1"/>
          </p:cNvSpPr>
          <p:nvPr>
            <p:ph type="title"/>
          </p:nvPr>
        </p:nvSpPr>
        <p:spPr/>
        <p:txBody>
          <a:bodyPr/>
          <a:lstStyle/>
          <a:p>
            <a:r>
              <a:rPr lang="en-US"/>
              <a:t>LinkedIn Updates Table | Philadelphia Insurance - 2 of 4</a:t>
            </a:r>
          </a:p>
        </p:txBody>
      </p:sp>
      <p:graphicFrame>
        <p:nvGraphicFramePr>
          <p:cNvPr id="5" name="Table Placeholder 4">
            <a:extLst>
              <a:ext uri="{FF2B5EF4-FFF2-40B4-BE49-F238E27FC236}">
                <a16:creationId xmlns:a16="http://schemas.microsoft.com/office/drawing/2014/main" id="{0201FBE4-5EF4-4701-94F4-6965B95B5F35}"/>
              </a:ext>
            </a:extLst>
          </p:cNvPr>
          <p:cNvGraphicFramePr>
            <a:graphicFrameLocks noGrp="1"/>
          </p:cNvGraphicFramePr>
          <p:nvPr>
            <p:ph type="tbl" sz="quarter" idx="13"/>
            <p:extLst>
              <p:ext uri="{D42A27DB-BD31-4B8C-83A1-F6EECF244321}">
                <p14:modId xmlns:p14="http://schemas.microsoft.com/office/powerpoint/2010/main" val="214103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44708371"/>
                    </a:ext>
                  </a:extLst>
                </a:gridCol>
                <a:gridCol w="905256">
                  <a:extLst>
                    <a:ext uri="{9D8B030D-6E8A-4147-A177-3AD203B41FA5}">
                      <a16:colId xmlns:a16="http://schemas.microsoft.com/office/drawing/2014/main" val="2442600079"/>
                    </a:ext>
                  </a:extLst>
                </a:gridCol>
                <a:gridCol w="822960">
                  <a:extLst>
                    <a:ext uri="{9D8B030D-6E8A-4147-A177-3AD203B41FA5}">
                      <a16:colId xmlns:a16="http://schemas.microsoft.com/office/drawing/2014/main" val="1437166689"/>
                    </a:ext>
                  </a:extLst>
                </a:gridCol>
                <a:gridCol w="987552">
                  <a:extLst>
                    <a:ext uri="{9D8B030D-6E8A-4147-A177-3AD203B41FA5}">
                      <a16:colId xmlns:a16="http://schemas.microsoft.com/office/drawing/2014/main" val="335012289"/>
                    </a:ext>
                  </a:extLst>
                </a:gridCol>
                <a:gridCol w="987552">
                  <a:extLst>
                    <a:ext uri="{9D8B030D-6E8A-4147-A177-3AD203B41FA5}">
                      <a16:colId xmlns:a16="http://schemas.microsoft.com/office/drawing/2014/main" val="3953170564"/>
                    </a:ext>
                  </a:extLst>
                </a:gridCol>
                <a:gridCol w="987552">
                  <a:extLst>
                    <a:ext uri="{9D8B030D-6E8A-4147-A177-3AD203B41FA5}">
                      <a16:colId xmlns:a16="http://schemas.microsoft.com/office/drawing/2014/main" val="323491587"/>
                    </a:ext>
                  </a:extLst>
                </a:gridCol>
                <a:gridCol w="987552">
                  <a:extLst>
                    <a:ext uri="{9D8B030D-6E8A-4147-A177-3AD203B41FA5}">
                      <a16:colId xmlns:a16="http://schemas.microsoft.com/office/drawing/2014/main" val="301640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638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- 2019-08-01 16:31:28</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 Generation program. PHLY’s executive team joined sister companies TMNA Services and Reliance Standard for an engaging discussion focused on further developing employees’ leadership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https://media.licdn.com/dms/image/C4E22AQFM-Bod5_12pw/feedshare-shrink_1280/0?e=1571875200&amp;v=beta&amp;t=RF38nvGx_Z2wzd10Xupcq3kCghPfNK0btjqQJMfgpjI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9565863"/>
                  </a:ext>
                </a:extLst>
              </a:tr>
            </a:tbl>
          </a:graphicData>
        </a:graphic>
      </p:graphicFrame>
      <p:sp>
        <p:nvSpPr>
          <p:cNvPr id="4" name="Text Placeholder 3">
            <a:extLst>
              <a:ext uri="{FF2B5EF4-FFF2-40B4-BE49-F238E27FC236}">
                <a16:creationId xmlns:a16="http://schemas.microsoft.com/office/drawing/2014/main" id="{B242C221-3E73-4DD5-9BFA-ACF44434D9A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217288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110B9-3749-44A2-9A27-812DC5CC8A41}"/>
              </a:ext>
            </a:extLst>
          </p:cNvPr>
          <p:cNvSpPr>
            <a:spLocks noGrp="1"/>
          </p:cNvSpPr>
          <p:nvPr>
            <p:ph type="title"/>
          </p:nvPr>
        </p:nvSpPr>
        <p:spPr/>
        <p:txBody>
          <a:bodyPr/>
          <a:lstStyle/>
          <a:p>
            <a:r>
              <a:rPr lang="en-US"/>
              <a:t>LinkedIn Updates Table | Philadelphia Insurance - 3 of 4</a:t>
            </a:r>
          </a:p>
        </p:txBody>
      </p:sp>
      <p:graphicFrame>
        <p:nvGraphicFramePr>
          <p:cNvPr id="5" name="Table Placeholder 4">
            <a:extLst>
              <a:ext uri="{FF2B5EF4-FFF2-40B4-BE49-F238E27FC236}">
                <a16:creationId xmlns:a16="http://schemas.microsoft.com/office/drawing/2014/main" id="{6D6F4DAD-B351-40D7-B43F-BEE4D8D78A0F}"/>
              </a:ext>
            </a:extLst>
          </p:cNvPr>
          <p:cNvGraphicFramePr>
            <a:graphicFrameLocks noGrp="1"/>
          </p:cNvGraphicFramePr>
          <p:nvPr>
            <p:ph type="tbl" sz="quarter" idx="13"/>
            <p:extLst>
              <p:ext uri="{D42A27DB-BD31-4B8C-83A1-F6EECF244321}">
                <p14:modId xmlns:p14="http://schemas.microsoft.com/office/powerpoint/2010/main" val="104597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89256701"/>
                    </a:ext>
                  </a:extLst>
                </a:gridCol>
                <a:gridCol w="905256">
                  <a:extLst>
                    <a:ext uri="{9D8B030D-6E8A-4147-A177-3AD203B41FA5}">
                      <a16:colId xmlns:a16="http://schemas.microsoft.com/office/drawing/2014/main" val="2968881385"/>
                    </a:ext>
                  </a:extLst>
                </a:gridCol>
                <a:gridCol w="822960">
                  <a:extLst>
                    <a:ext uri="{9D8B030D-6E8A-4147-A177-3AD203B41FA5}">
                      <a16:colId xmlns:a16="http://schemas.microsoft.com/office/drawing/2014/main" val="255162628"/>
                    </a:ext>
                  </a:extLst>
                </a:gridCol>
                <a:gridCol w="987552">
                  <a:extLst>
                    <a:ext uri="{9D8B030D-6E8A-4147-A177-3AD203B41FA5}">
                      <a16:colId xmlns:a16="http://schemas.microsoft.com/office/drawing/2014/main" val="2022604033"/>
                    </a:ext>
                  </a:extLst>
                </a:gridCol>
                <a:gridCol w="987552">
                  <a:extLst>
                    <a:ext uri="{9D8B030D-6E8A-4147-A177-3AD203B41FA5}">
                      <a16:colId xmlns:a16="http://schemas.microsoft.com/office/drawing/2014/main" val="3322597913"/>
                    </a:ext>
                  </a:extLst>
                </a:gridCol>
                <a:gridCol w="987552">
                  <a:extLst>
                    <a:ext uri="{9D8B030D-6E8A-4147-A177-3AD203B41FA5}">
                      <a16:colId xmlns:a16="http://schemas.microsoft.com/office/drawing/2014/main" val="3918798231"/>
                    </a:ext>
                  </a:extLst>
                </a:gridCol>
                <a:gridCol w="987552">
                  <a:extLst>
                    <a:ext uri="{9D8B030D-6E8A-4147-A177-3AD203B41FA5}">
                      <a16:colId xmlns:a16="http://schemas.microsoft.com/office/drawing/2014/main" val="124432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276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- 2019-08-15 14:27:30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charitable organizations at each Eagles home game. Congratulations to Community Interactions Inc, Covenant House Pennsylvania, and Kids Smiles Inc. for being highlighted at last week's preseason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https://media.licdn.com/dms/image/C4E22AQGQsSxyCN0oGA/feedshare-shrink_800/0?e=1571875200&amp;v=beta&amp;t=1OqUqMg0np83yt_hkH0vW7Y8n-2ikA31iFNBFJ_DU0c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112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- 2019-08-05 15:10:17</a:t>
                      </a:r>
                      <a:r>
                        <a:rPr kumimoji="0" lang="en-US" sz="1000" b="0" i="0" u="none" strike="noStrike" kern="1200" cap="none" spc="0" normalizeH="0" baseline="0" noProof="0">
                          <a:ln>
                            <a:noFill/>
                          </a:ln>
                          <a:solidFill>
                            <a:prstClr val="black"/>
                          </a:solidFill>
                          <a:effectLst/>
                          <a:uLnTx/>
                          <a:uFillTx/>
                          <a:latin typeface="+mn-lt"/>
                          <a:ea typeface="+mn-ea"/>
                          <a:cs typeface="+mn-cs"/>
                        </a:rPr>
                        <a:t>
  Each year, PHLY’s Regional Account Managers (RAM) from offices across the U.S. gather together to discuss ideas and participate in team building activities and group outings. Here’s a snapshot of #TEAMPHLY at the annual RAM Summit in Plano, 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https://image-store.slidesharecdn.com/128d1443-3a90-439d-8969-d5e8bf8f5eb5-large.jpeg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00:07:36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3396931"/>
                  </a:ext>
                </a:extLst>
              </a:tr>
            </a:tbl>
          </a:graphicData>
        </a:graphic>
      </p:graphicFrame>
      <p:sp>
        <p:nvSpPr>
          <p:cNvPr id="4" name="Text Placeholder 3">
            <a:extLst>
              <a:ext uri="{FF2B5EF4-FFF2-40B4-BE49-F238E27FC236}">
                <a16:creationId xmlns:a16="http://schemas.microsoft.com/office/drawing/2014/main" id="{4758B6EE-DAF5-4F81-AEEE-F04893B61BA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26569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D6474-8E0E-4A4A-85E7-088F124E41AE}"/>
              </a:ext>
            </a:extLst>
          </p:cNvPr>
          <p:cNvSpPr>
            <a:spLocks noGrp="1"/>
          </p:cNvSpPr>
          <p:nvPr>
            <p:ph type="title"/>
          </p:nvPr>
        </p:nvSpPr>
        <p:spPr/>
        <p:txBody>
          <a:bodyPr/>
          <a:lstStyle/>
          <a:p>
            <a:r>
              <a:rPr lang="en-US"/>
              <a:t>LinkedIn Updates Table | Philadelphia Insurance - 4 of 4</a:t>
            </a:r>
          </a:p>
        </p:txBody>
      </p:sp>
      <p:graphicFrame>
        <p:nvGraphicFramePr>
          <p:cNvPr id="5" name="Table Placeholder 4">
            <a:extLst>
              <a:ext uri="{FF2B5EF4-FFF2-40B4-BE49-F238E27FC236}">
                <a16:creationId xmlns:a16="http://schemas.microsoft.com/office/drawing/2014/main" id="{96C6E505-710C-4399-B89E-2927EF8C8EC3}"/>
              </a:ext>
            </a:extLst>
          </p:cNvPr>
          <p:cNvGraphicFramePr>
            <a:graphicFrameLocks noGrp="1"/>
          </p:cNvGraphicFramePr>
          <p:nvPr>
            <p:ph type="tbl" sz="quarter" idx="13"/>
            <p:extLst>
              <p:ext uri="{D42A27DB-BD31-4B8C-83A1-F6EECF244321}">
                <p14:modId xmlns:p14="http://schemas.microsoft.com/office/powerpoint/2010/main" val="12775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38289845"/>
                    </a:ext>
                  </a:extLst>
                </a:gridCol>
                <a:gridCol w="905256">
                  <a:extLst>
                    <a:ext uri="{9D8B030D-6E8A-4147-A177-3AD203B41FA5}">
                      <a16:colId xmlns:a16="http://schemas.microsoft.com/office/drawing/2014/main" val="3649750685"/>
                    </a:ext>
                  </a:extLst>
                </a:gridCol>
                <a:gridCol w="822960">
                  <a:extLst>
                    <a:ext uri="{9D8B030D-6E8A-4147-A177-3AD203B41FA5}">
                      <a16:colId xmlns:a16="http://schemas.microsoft.com/office/drawing/2014/main" val="3185843873"/>
                    </a:ext>
                  </a:extLst>
                </a:gridCol>
                <a:gridCol w="987552">
                  <a:extLst>
                    <a:ext uri="{9D8B030D-6E8A-4147-A177-3AD203B41FA5}">
                      <a16:colId xmlns:a16="http://schemas.microsoft.com/office/drawing/2014/main" val="1639373234"/>
                    </a:ext>
                  </a:extLst>
                </a:gridCol>
                <a:gridCol w="987552">
                  <a:extLst>
                    <a:ext uri="{9D8B030D-6E8A-4147-A177-3AD203B41FA5}">
                      <a16:colId xmlns:a16="http://schemas.microsoft.com/office/drawing/2014/main" val="3147971118"/>
                    </a:ext>
                  </a:extLst>
                </a:gridCol>
                <a:gridCol w="987552">
                  <a:extLst>
                    <a:ext uri="{9D8B030D-6E8A-4147-A177-3AD203B41FA5}">
                      <a16:colId xmlns:a16="http://schemas.microsoft.com/office/drawing/2014/main" val="3829421197"/>
                    </a:ext>
                  </a:extLst>
                </a:gridCol>
                <a:gridCol w="987552">
                  <a:extLst>
                    <a:ext uri="{9D8B030D-6E8A-4147-A177-3AD203B41FA5}">
                      <a16:colId xmlns:a16="http://schemas.microsoft.com/office/drawing/2014/main" val="325642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89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16:10:11</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https://image-store.slidesharecdn.com/99455409-8ac0-4061-9c6d-57a5c0506cf3-large.jpeg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00:07:22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5080605"/>
                  </a:ext>
                </a:extLst>
              </a:tr>
            </a:tbl>
          </a:graphicData>
        </a:graphic>
      </p:graphicFrame>
      <p:sp>
        <p:nvSpPr>
          <p:cNvPr id="4" name="Text Placeholder 3">
            <a:extLst>
              <a:ext uri="{FF2B5EF4-FFF2-40B4-BE49-F238E27FC236}">
                <a16:creationId xmlns:a16="http://schemas.microsoft.com/office/drawing/2014/main" id="{411E9DAD-8EDF-419D-8D55-2AD989B4910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45912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08B49-B769-4E73-98B8-3CAF7AF5B90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6FED015-503D-4DBF-A958-C78A766EBFBA}"/>
              </a:ext>
            </a:extLst>
          </p:cNvPr>
          <p:cNvGraphicFramePr>
            <a:graphicFrameLocks noGrp="1"/>
          </p:cNvGraphicFramePr>
          <p:nvPr>
            <p:ph type="tbl" sz="quarter" idx="13"/>
            <p:extLst>
              <p:ext uri="{D42A27DB-BD31-4B8C-83A1-F6EECF244321}">
                <p14:modId xmlns:p14="http://schemas.microsoft.com/office/powerpoint/2010/main" val="199768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4882974"/>
                    </a:ext>
                  </a:extLst>
                </a:gridCol>
                <a:gridCol w="699516">
                  <a:extLst>
                    <a:ext uri="{9D8B030D-6E8A-4147-A177-3AD203B41FA5}">
                      <a16:colId xmlns:a16="http://schemas.microsoft.com/office/drawing/2014/main" val="114677615"/>
                    </a:ext>
                  </a:extLst>
                </a:gridCol>
                <a:gridCol w="699516">
                  <a:extLst>
                    <a:ext uri="{9D8B030D-6E8A-4147-A177-3AD203B41FA5}">
                      <a16:colId xmlns:a16="http://schemas.microsoft.com/office/drawing/2014/main" val="758735948"/>
                    </a:ext>
                  </a:extLst>
                </a:gridCol>
                <a:gridCol w="658368">
                  <a:extLst>
                    <a:ext uri="{9D8B030D-6E8A-4147-A177-3AD203B41FA5}">
                      <a16:colId xmlns:a16="http://schemas.microsoft.com/office/drawing/2014/main" val="640252772"/>
                    </a:ext>
                  </a:extLst>
                </a:gridCol>
                <a:gridCol w="658368">
                  <a:extLst>
                    <a:ext uri="{9D8B030D-6E8A-4147-A177-3AD203B41FA5}">
                      <a16:colId xmlns:a16="http://schemas.microsoft.com/office/drawing/2014/main" val="3809000930"/>
                    </a:ext>
                  </a:extLst>
                </a:gridCol>
                <a:gridCol w="658368">
                  <a:extLst>
                    <a:ext uri="{9D8B030D-6E8A-4147-A177-3AD203B41FA5}">
                      <a16:colId xmlns:a16="http://schemas.microsoft.com/office/drawing/2014/main" val="517800868"/>
                    </a:ext>
                  </a:extLst>
                </a:gridCol>
                <a:gridCol w="699516">
                  <a:extLst>
                    <a:ext uri="{9D8B030D-6E8A-4147-A177-3AD203B41FA5}">
                      <a16:colId xmlns:a16="http://schemas.microsoft.com/office/drawing/2014/main" val="3481741185"/>
                    </a:ext>
                  </a:extLst>
                </a:gridCol>
                <a:gridCol w="699516">
                  <a:extLst>
                    <a:ext uri="{9D8B030D-6E8A-4147-A177-3AD203B41FA5}">
                      <a16:colId xmlns:a16="http://schemas.microsoft.com/office/drawing/2014/main" val="3725934024"/>
                    </a:ext>
                  </a:extLst>
                </a:gridCol>
                <a:gridCol w="699516">
                  <a:extLst>
                    <a:ext uri="{9D8B030D-6E8A-4147-A177-3AD203B41FA5}">
                      <a16:colId xmlns:a16="http://schemas.microsoft.com/office/drawing/2014/main" val="3695800786"/>
                    </a:ext>
                  </a:extLst>
                </a:gridCol>
                <a:gridCol w="658368">
                  <a:extLst>
                    <a:ext uri="{9D8B030D-6E8A-4147-A177-3AD203B41FA5}">
                      <a16:colId xmlns:a16="http://schemas.microsoft.com/office/drawing/2014/main" val="15276829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52930167"/>
                  </a:ext>
                </a:extLst>
              </a:tr>
              <a:tr h="370840">
                <a:tc>
                  <a:txBody>
                    <a:bodyPr/>
                    <a:lstStyle/>
                    <a:p>
                      <a:r>
                        <a:rPr lang="en-US" sz="1000"/>
                        <a:t>phlyinsurance</a:t>
                      </a:r>
                    </a:p>
                  </a:txBody>
                  <a:tcPr/>
                </a:tc>
                <a:tc>
                  <a:txBody>
                    <a:bodyPr/>
                    <a:lstStyle/>
                    <a:p>
                      <a:r>
                        <a:rPr lang="en-US" sz="1000"/>
                        <a:t>1411</a:t>
                      </a:r>
                    </a:p>
                  </a:txBody>
                  <a:tcPr/>
                </a:tc>
                <a:tc>
                  <a:txBody>
                    <a:bodyPr/>
                    <a:lstStyle/>
                    <a:p>
                      <a:r>
                        <a:rPr lang="en-US" sz="1000"/>
                        <a:t>31</a:t>
                      </a:r>
                    </a:p>
                  </a:txBody>
                  <a:tcPr/>
                </a:tc>
                <a:tc>
                  <a:txBody>
                    <a:bodyPr/>
                    <a:lstStyle/>
                    <a:p>
                      <a:r>
                        <a:rPr lang="en-US" sz="1000"/>
                        <a:t>18</a:t>
                      </a:r>
                    </a:p>
                  </a:txBody>
                  <a:tcPr/>
                </a:tc>
                <a:tc>
                  <a:txBody>
                    <a:bodyPr/>
                    <a:lstStyle/>
                    <a:p>
                      <a:r>
                        <a:rPr lang="en-US" sz="1000"/>
                        <a:t>5</a:t>
                      </a:r>
                    </a:p>
                  </a:txBody>
                  <a:tcPr/>
                </a:tc>
                <a:tc>
                  <a:txBody>
                    <a:bodyPr/>
                    <a:lstStyle/>
                    <a:p>
                      <a:r>
                        <a:rPr lang="en-US" sz="1000"/>
                        <a:t>0</a:t>
                      </a:r>
                    </a:p>
                  </a:txBody>
                  <a:tcPr/>
                </a:tc>
                <a:tc>
                  <a:txBody>
                    <a:bodyPr/>
                    <a:lstStyle/>
                    <a:p>
                      <a:r>
                        <a:rPr lang="en-US" sz="1000"/>
                        <a:t>23</a:t>
                      </a:r>
                    </a:p>
                  </a:txBody>
                  <a:tcPr/>
                </a:tc>
                <a:tc>
                  <a:txBody>
                    <a:bodyPr/>
                    <a:lstStyle/>
                    <a:p>
                      <a:r>
                        <a:rPr lang="en-US" sz="1000"/>
                        <a:t>1158</a:t>
                      </a:r>
                    </a:p>
                  </a:txBody>
                  <a:tcPr/>
                </a:tc>
                <a:tc>
                  <a:txBody>
                    <a:bodyPr/>
                    <a:lstStyle/>
                    <a:p>
                      <a:r>
                        <a:rPr lang="en-US" sz="1000"/>
                        <a:t>12</a:t>
                      </a:r>
                    </a:p>
                  </a:txBody>
                  <a:tcPr/>
                </a:tc>
                <a:tc>
                  <a:txBody>
                    <a:bodyPr/>
                    <a:lstStyle/>
                    <a:p>
                      <a:r>
                        <a:rPr lang="en-US" sz="1000"/>
                        <a:t>3.6466 %</a:t>
                      </a:r>
                    </a:p>
                  </a:txBody>
                  <a:tcPr/>
                </a:tc>
                <a:extLst>
                  <a:ext uri="{0D108BD9-81ED-4DB2-BD59-A6C34878D82A}">
                    <a16:rowId xmlns:a16="http://schemas.microsoft.com/office/drawing/2014/main" val="1513700814"/>
                  </a:ext>
                </a:extLst>
              </a:tr>
            </a:tbl>
          </a:graphicData>
        </a:graphic>
      </p:graphicFrame>
      <p:sp>
        <p:nvSpPr>
          <p:cNvPr id="4" name="Text Placeholder 3">
            <a:extLst>
              <a:ext uri="{FF2B5EF4-FFF2-40B4-BE49-F238E27FC236}">
                <a16:creationId xmlns:a16="http://schemas.microsoft.com/office/drawing/2014/main" id="{69007F16-0E43-452D-B39F-CBCC6E6CB5B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04660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0784D-2F0D-49F2-9D95-307A73DF547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63AF316-42E6-47C7-85C3-7E0F46DF5257}"/>
              </a:ext>
            </a:extLst>
          </p:cNvPr>
          <p:cNvGraphicFramePr>
            <a:graphicFrameLocks noGrp="1"/>
          </p:cNvGraphicFramePr>
          <p:nvPr>
            <p:ph type="chart" sz="quarter" idx="13"/>
            <p:extLst>
              <p:ext uri="{D42A27DB-BD31-4B8C-83A1-F6EECF244321}">
                <p14:modId xmlns:p14="http://schemas.microsoft.com/office/powerpoint/2010/main" val="1452903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26091-7622-4C0B-BCEE-EB1C3771A2F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3D79FFB-9CC1-450D-ABC8-79AF18494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969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EF6A-AD04-46FD-B630-483C5ED33EF3}"/>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2B5CC557-C871-4BF8-A854-0BFC75FCB33B}"/>
              </a:ext>
            </a:extLst>
          </p:cNvPr>
          <p:cNvGraphicFramePr>
            <a:graphicFrameLocks noGrp="1"/>
          </p:cNvGraphicFramePr>
          <p:nvPr>
            <p:ph type="chart" sz="quarter" idx="13"/>
            <p:extLst>
              <p:ext uri="{D42A27DB-BD31-4B8C-83A1-F6EECF244321}">
                <p14:modId xmlns:p14="http://schemas.microsoft.com/office/powerpoint/2010/main" val="2037162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92733-E11A-4B88-927F-700D1638A13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8BA23E9-9144-4A9B-A8DC-0BA35D3B5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2559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9C459-76EF-4065-920A-DBF5F64A6EC5}"/>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C7334B55-5F3B-4AED-AC7C-40047BFBA429}"/>
              </a:ext>
            </a:extLst>
          </p:cNvPr>
          <p:cNvGraphicFramePr>
            <a:graphicFrameLocks noGrp="1"/>
          </p:cNvGraphicFramePr>
          <p:nvPr>
            <p:ph type="tbl" sz="quarter" idx="13"/>
            <p:extLst>
              <p:ext uri="{D42A27DB-BD31-4B8C-83A1-F6EECF244321}">
                <p14:modId xmlns:p14="http://schemas.microsoft.com/office/powerpoint/2010/main" val="316705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0559391"/>
                    </a:ext>
                  </a:extLst>
                </a:gridCol>
                <a:gridCol w="1810512">
                  <a:extLst>
                    <a:ext uri="{9D8B030D-6E8A-4147-A177-3AD203B41FA5}">
                      <a16:colId xmlns:a16="http://schemas.microsoft.com/office/drawing/2014/main" val="962718117"/>
                    </a:ext>
                  </a:extLst>
                </a:gridCol>
                <a:gridCol w="822960">
                  <a:extLst>
                    <a:ext uri="{9D8B030D-6E8A-4147-A177-3AD203B41FA5}">
                      <a16:colId xmlns:a16="http://schemas.microsoft.com/office/drawing/2014/main" val="2370919274"/>
                    </a:ext>
                  </a:extLst>
                </a:gridCol>
                <a:gridCol w="822960">
                  <a:extLst>
                    <a:ext uri="{9D8B030D-6E8A-4147-A177-3AD203B41FA5}">
                      <a16:colId xmlns:a16="http://schemas.microsoft.com/office/drawing/2014/main" val="1410909572"/>
                    </a:ext>
                  </a:extLst>
                </a:gridCol>
                <a:gridCol w="822960">
                  <a:extLst>
                    <a:ext uri="{9D8B030D-6E8A-4147-A177-3AD203B41FA5}">
                      <a16:colId xmlns:a16="http://schemas.microsoft.com/office/drawing/2014/main" val="28950290"/>
                    </a:ext>
                  </a:extLst>
                </a:gridCol>
                <a:gridCol w="822960">
                  <a:extLst>
                    <a:ext uri="{9D8B030D-6E8A-4147-A177-3AD203B41FA5}">
                      <a16:colId xmlns:a16="http://schemas.microsoft.com/office/drawing/2014/main" val="3545178795"/>
                    </a:ext>
                  </a:extLst>
                </a:gridCol>
                <a:gridCol w="822960">
                  <a:extLst>
                    <a:ext uri="{9D8B030D-6E8A-4147-A177-3AD203B41FA5}">
                      <a16:colId xmlns:a16="http://schemas.microsoft.com/office/drawing/2014/main" val="147102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83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17:03:56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#youngprofessionals ended their 10-week #summerinternship by delivering their final presentations to our senior leadership team. We wish you the best of luck in your future endeavors! ☺️👏🏼 Learn more about our #internship opportunities: bit.ly/PHLYsummerassociates 👈🏼 #PHLYInternLife #ThinkPHLY #congrats #futureleaders #intern #insurancelife #philly #insurancecareers #nextgen #instajob #genz #insurance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https://www.instagram.com/p/B01kGVOjx5R/media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3310334"/>
                  </a:ext>
                </a:extLst>
              </a:tr>
            </a:tbl>
          </a:graphicData>
        </a:graphic>
      </p:graphicFrame>
      <p:sp>
        <p:nvSpPr>
          <p:cNvPr id="4" name="Text Placeholder 3">
            <a:extLst>
              <a:ext uri="{FF2B5EF4-FFF2-40B4-BE49-F238E27FC236}">
                <a16:creationId xmlns:a16="http://schemas.microsoft.com/office/drawing/2014/main" id="{84653007-FEF3-4D34-97DB-A304BE3A35D1}"/>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933968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2F3A-E9D2-4BEF-9CEC-FFEAED87CE4D}"/>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F5B307DC-602C-4C2F-9C29-AD286F6A4DCE}"/>
              </a:ext>
            </a:extLst>
          </p:cNvPr>
          <p:cNvGraphicFramePr>
            <a:graphicFrameLocks noGrp="1"/>
          </p:cNvGraphicFramePr>
          <p:nvPr>
            <p:ph type="tbl" sz="quarter" idx="13"/>
            <p:extLst>
              <p:ext uri="{D42A27DB-BD31-4B8C-83A1-F6EECF244321}">
                <p14:modId xmlns:p14="http://schemas.microsoft.com/office/powerpoint/2010/main" val="201144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19228418"/>
                    </a:ext>
                  </a:extLst>
                </a:gridCol>
                <a:gridCol w="1810512">
                  <a:extLst>
                    <a:ext uri="{9D8B030D-6E8A-4147-A177-3AD203B41FA5}">
                      <a16:colId xmlns:a16="http://schemas.microsoft.com/office/drawing/2014/main" val="144195633"/>
                    </a:ext>
                  </a:extLst>
                </a:gridCol>
                <a:gridCol w="822960">
                  <a:extLst>
                    <a:ext uri="{9D8B030D-6E8A-4147-A177-3AD203B41FA5}">
                      <a16:colId xmlns:a16="http://schemas.microsoft.com/office/drawing/2014/main" val="877784270"/>
                    </a:ext>
                  </a:extLst>
                </a:gridCol>
                <a:gridCol w="822960">
                  <a:extLst>
                    <a:ext uri="{9D8B030D-6E8A-4147-A177-3AD203B41FA5}">
                      <a16:colId xmlns:a16="http://schemas.microsoft.com/office/drawing/2014/main" val="1674513976"/>
                    </a:ext>
                  </a:extLst>
                </a:gridCol>
                <a:gridCol w="822960">
                  <a:extLst>
                    <a:ext uri="{9D8B030D-6E8A-4147-A177-3AD203B41FA5}">
                      <a16:colId xmlns:a16="http://schemas.microsoft.com/office/drawing/2014/main" val="844390281"/>
                    </a:ext>
                  </a:extLst>
                </a:gridCol>
                <a:gridCol w="822960">
                  <a:extLst>
                    <a:ext uri="{9D8B030D-6E8A-4147-A177-3AD203B41FA5}">
                      <a16:colId xmlns:a16="http://schemas.microsoft.com/office/drawing/2014/main" val="2829954358"/>
                    </a:ext>
                  </a:extLst>
                </a:gridCol>
                <a:gridCol w="822960">
                  <a:extLst>
                    <a:ext uri="{9D8B030D-6E8A-4147-A177-3AD203B41FA5}">
                      <a16:colId xmlns:a16="http://schemas.microsoft.com/office/drawing/2014/main" val="361710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37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- 2019-08-01 16:39:23</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#NextGeneration program. #PHLY’s executive team joined sister companies tmna_services and Reliance Standard for an engaging discussion focused on further developing employees’ #leadershipskills. #ThinkPHLY #TEAMPHLY #insurance #futureleaders #nextgen #business #insurancecareers #instajob #professionaldevelopment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https://www.instagram.com/p/B0opUNrHNbo/media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6005585"/>
                  </a:ext>
                </a:extLst>
              </a:tr>
            </a:tbl>
          </a:graphicData>
        </a:graphic>
      </p:graphicFrame>
      <p:sp>
        <p:nvSpPr>
          <p:cNvPr id="4" name="Text Placeholder 3">
            <a:extLst>
              <a:ext uri="{FF2B5EF4-FFF2-40B4-BE49-F238E27FC236}">
                <a16:creationId xmlns:a16="http://schemas.microsoft.com/office/drawing/2014/main" id="{A5323DAD-B6DE-49E5-AD18-D13A88D92257}"/>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011164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D2A2D-9B0A-410F-84CC-5D67A7AF14C0}"/>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26988EE-893F-45AA-8298-93AE0CAB8FE9}"/>
              </a:ext>
            </a:extLst>
          </p:cNvPr>
          <p:cNvGraphicFramePr>
            <a:graphicFrameLocks noGrp="1"/>
          </p:cNvGraphicFramePr>
          <p:nvPr>
            <p:ph type="tbl" sz="quarter" idx="13"/>
            <p:extLst>
              <p:ext uri="{D42A27DB-BD31-4B8C-83A1-F6EECF244321}">
                <p14:modId xmlns:p14="http://schemas.microsoft.com/office/powerpoint/2010/main" val="1457211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9294377"/>
                    </a:ext>
                  </a:extLst>
                </a:gridCol>
                <a:gridCol w="1810512">
                  <a:extLst>
                    <a:ext uri="{9D8B030D-6E8A-4147-A177-3AD203B41FA5}">
                      <a16:colId xmlns:a16="http://schemas.microsoft.com/office/drawing/2014/main" val="1017446510"/>
                    </a:ext>
                  </a:extLst>
                </a:gridCol>
                <a:gridCol w="822960">
                  <a:extLst>
                    <a:ext uri="{9D8B030D-6E8A-4147-A177-3AD203B41FA5}">
                      <a16:colId xmlns:a16="http://schemas.microsoft.com/office/drawing/2014/main" val="1623024252"/>
                    </a:ext>
                  </a:extLst>
                </a:gridCol>
                <a:gridCol w="822960">
                  <a:extLst>
                    <a:ext uri="{9D8B030D-6E8A-4147-A177-3AD203B41FA5}">
                      <a16:colId xmlns:a16="http://schemas.microsoft.com/office/drawing/2014/main" val="613926938"/>
                    </a:ext>
                  </a:extLst>
                </a:gridCol>
                <a:gridCol w="822960">
                  <a:extLst>
                    <a:ext uri="{9D8B030D-6E8A-4147-A177-3AD203B41FA5}">
                      <a16:colId xmlns:a16="http://schemas.microsoft.com/office/drawing/2014/main" val="2135908204"/>
                    </a:ext>
                  </a:extLst>
                </a:gridCol>
                <a:gridCol w="822960">
                  <a:extLst>
                    <a:ext uri="{9D8B030D-6E8A-4147-A177-3AD203B41FA5}">
                      <a16:colId xmlns:a16="http://schemas.microsoft.com/office/drawing/2014/main" val="443133036"/>
                    </a:ext>
                  </a:extLst>
                </a:gridCol>
                <a:gridCol w="822960">
                  <a:extLst>
                    <a:ext uri="{9D8B030D-6E8A-4147-A177-3AD203B41FA5}">
                      <a16:colId xmlns:a16="http://schemas.microsoft.com/office/drawing/2014/main" val="1438747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454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- 2019-07-12 14:55:59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 👏🏼😄 #ThinkPHLY #grads #insurancelife #careergoals #success #goodjob #professionaldevelopment #insurance #business #instagood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https://www.instagram.com/p/Bz09la1nCKn/media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3503517"/>
                  </a:ext>
                </a:extLst>
              </a:tr>
            </a:tbl>
          </a:graphicData>
        </a:graphic>
      </p:graphicFrame>
      <p:sp>
        <p:nvSpPr>
          <p:cNvPr id="4" name="Text Placeholder 3">
            <a:extLst>
              <a:ext uri="{FF2B5EF4-FFF2-40B4-BE49-F238E27FC236}">
                <a16:creationId xmlns:a16="http://schemas.microsoft.com/office/drawing/2014/main" id="{D7D587EF-840E-4347-9FE5-300D678BAA72}"/>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986378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A3CB6-2B22-4E66-9BFE-2C4A39D161DE}"/>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50C53DE5-789B-43D6-B78C-829431B49C96}"/>
              </a:ext>
            </a:extLst>
          </p:cNvPr>
          <p:cNvGraphicFramePr>
            <a:graphicFrameLocks noGrp="1"/>
          </p:cNvGraphicFramePr>
          <p:nvPr>
            <p:ph type="tbl" sz="quarter" idx="13"/>
            <p:extLst>
              <p:ext uri="{D42A27DB-BD31-4B8C-83A1-F6EECF244321}">
                <p14:modId xmlns:p14="http://schemas.microsoft.com/office/powerpoint/2010/main" val="210758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5644939"/>
                    </a:ext>
                  </a:extLst>
                </a:gridCol>
                <a:gridCol w="1810512">
                  <a:extLst>
                    <a:ext uri="{9D8B030D-6E8A-4147-A177-3AD203B41FA5}">
                      <a16:colId xmlns:a16="http://schemas.microsoft.com/office/drawing/2014/main" val="1961092849"/>
                    </a:ext>
                  </a:extLst>
                </a:gridCol>
                <a:gridCol w="822960">
                  <a:extLst>
                    <a:ext uri="{9D8B030D-6E8A-4147-A177-3AD203B41FA5}">
                      <a16:colId xmlns:a16="http://schemas.microsoft.com/office/drawing/2014/main" val="2209101347"/>
                    </a:ext>
                  </a:extLst>
                </a:gridCol>
                <a:gridCol w="822960">
                  <a:extLst>
                    <a:ext uri="{9D8B030D-6E8A-4147-A177-3AD203B41FA5}">
                      <a16:colId xmlns:a16="http://schemas.microsoft.com/office/drawing/2014/main" val="2025133837"/>
                    </a:ext>
                  </a:extLst>
                </a:gridCol>
                <a:gridCol w="822960">
                  <a:extLst>
                    <a:ext uri="{9D8B030D-6E8A-4147-A177-3AD203B41FA5}">
                      <a16:colId xmlns:a16="http://schemas.microsoft.com/office/drawing/2014/main" val="1115530425"/>
                    </a:ext>
                  </a:extLst>
                </a:gridCol>
                <a:gridCol w="822960">
                  <a:extLst>
                    <a:ext uri="{9D8B030D-6E8A-4147-A177-3AD203B41FA5}">
                      <a16:colId xmlns:a16="http://schemas.microsoft.com/office/drawing/2014/main" val="1917109424"/>
                    </a:ext>
                  </a:extLst>
                </a:gridCol>
                <a:gridCol w="822960">
                  <a:extLst>
                    <a:ext uri="{9D8B030D-6E8A-4147-A177-3AD203B41FA5}">
                      <a16:colId xmlns:a16="http://schemas.microsoft.com/office/drawing/2014/main" val="1610639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621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- 2019-08-15 17:07:45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2019 - 2020 season! Throughout the season, #PHLY is partnering with the #Eagles to highlight charitable organizations at each Eagles home game. Congratulations to Community Interactions, covenanthousepa, and kidssmilesinc for being highlighted at last week's #preseason game. 🏈🦅 Enter this link into your web browser to learn more about our partnership with the Eagles: http://bit.ly/PHLYRedZone2019 #ThinkPHLY #TEAMPHLY #philadelphiaeagles #flyeaglesfly #football #philly #charity #goodcause #community #insurance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https://www.instagram.com/p/B1MvsRen4_Y/media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95898"/>
                  </a:ext>
                </a:extLst>
              </a:tr>
            </a:tbl>
          </a:graphicData>
        </a:graphic>
      </p:graphicFrame>
      <p:sp>
        <p:nvSpPr>
          <p:cNvPr id="4" name="Text Placeholder 3">
            <a:extLst>
              <a:ext uri="{FF2B5EF4-FFF2-40B4-BE49-F238E27FC236}">
                <a16:creationId xmlns:a16="http://schemas.microsoft.com/office/drawing/2014/main" id="{3D06DD0E-6946-4BEC-8C48-D380642F11ED}"/>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665644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37FAE-7DE0-4F88-B53F-B956044D6D81}"/>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31AF13DB-8587-467A-AD6E-D03EA1ECFA6A}"/>
              </a:ext>
            </a:extLst>
          </p:cNvPr>
          <p:cNvGraphicFramePr>
            <a:graphicFrameLocks noGrp="1"/>
          </p:cNvGraphicFramePr>
          <p:nvPr>
            <p:ph type="tbl" sz="quarter" idx="13"/>
            <p:extLst>
              <p:ext uri="{D42A27DB-BD31-4B8C-83A1-F6EECF244321}">
                <p14:modId xmlns:p14="http://schemas.microsoft.com/office/powerpoint/2010/main" val="286581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7329709"/>
                    </a:ext>
                  </a:extLst>
                </a:gridCol>
                <a:gridCol w="1810512">
                  <a:extLst>
                    <a:ext uri="{9D8B030D-6E8A-4147-A177-3AD203B41FA5}">
                      <a16:colId xmlns:a16="http://schemas.microsoft.com/office/drawing/2014/main" val="2929198328"/>
                    </a:ext>
                  </a:extLst>
                </a:gridCol>
                <a:gridCol w="822960">
                  <a:extLst>
                    <a:ext uri="{9D8B030D-6E8A-4147-A177-3AD203B41FA5}">
                      <a16:colId xmlns:a16="http://schemas.microsoft.com/office/drawing/2014/main" val="2134915373"/>
                    </a:ext>
                  </a:extLst>
                </a:gridCol>
                <a:gridCol w="822960">
                  <a:extLst>
                    <a:ext uri="{9D8B030D-6E8A-4147-A177-3AD203B41FA5}">
                      <a16:colId xmlns:a16="http://schemas.microsoft.com/office/drawing/2014/main" val="2650209334"/>
                    </a:ext>
                  </a:extLst>
                </a:gridCol>
                <a:gridCol w="822960">
                  <a:extLst>
                    <a:ext uri="{9D8B030D-6E8A-4147-A177-3AD203B41FA5}">
                      <a16:colId xmlns:a16="http://schemas.microsoft.com/office/drawing/2014/main" val="653630727"/>
                    </a:ext>
                  </a:extLst>
                </a:gridCol>
                <a:gridCol w="822960">
                  <a:extLst>
                    <a:ext uri="{9D8B030D-6E8A-4147-A177-3AD203B41FA5}">
                      <a16:colId xmlns:a16="http://schemas.microsoft.com/office/drawing/2014/main" val="215456461"/>
                    </a:ext>
                  </a:extLst>
                </a:gridCol>
                <a:gridCol w="822960">
                  <a:extLst>
                    <a:ext uri="{9D8B030D-6E8A-4147-A177-3AD203B41FA5}">
                      <a16:colId xmlns:a16="http://schemas.microsoft.com/office/drawing/2014/main" val="124274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610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- 2019-07-23 16:08:25</a:t>
                      </a:r>
                      <a:r>
                        <a:rPr kumimoji="0" lang="en-US" sz="1000" b="0" i="0" u="none" strike="noStrike" kern="1200" cap="none" spc="0" normalizeH="0" baseline="0" noProof="0">
                          <a:ln>
                            <a:noFill/>
                          </a:ln>
                          <a:solidFill>
                            <a:prstClr val="black"/>
                          </a:solidFill>
                          <a:effectLst/>
                          <a:uLnTx/>
                          <a:uFillTx/>
                          <a:latin typeface="+mn-lt"/>
                          <a:ea typeface="+mn-ea"/>
                          <a:cs typeface="+mn-cs"/>
                        </a:rPr>
                        <a:t>
 The future of #insurance is now – a new generation of insurance professionals are on the rise and they’re learning about the many exciting #career opportunities that await them in the #insuranceindustry! Here’s a snapshot of our #SummerAssociates networking at the ISOP #NextGen #Intern Forum. 😊🙌🏼 #PHLYInternLife #ThinkPHLY #TEAMPHLY #futureleaders #internship #philadelphia #photooftheday #college #collegestudents #genz #instajob #goals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https://www.instagram.com/p/B0RanicH2Cj/media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98171083"/>
                  </a:ext>
                </a:extLst>
              </a:tr>
            </a:tbl>
          </a:graphicData>
        </a:graphic>
      </p:graphicFrame>
      <p:sp>
        <p:nvSpPr>
          <p:cNvPr id="4" name="Text Placeholder 3">
            <a:extLst>
              <a:ext uri="{FF2B5EF4-FFF2-40B4-BE49-F238E27FC236}">
                <a16:creationId xmlns:a16="http://schemas.microsoft.com/office/drawing/2014/main" id="{D9BB04B5-95CA-4AD8-B938-B281948F78F7}"/>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721385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7A1D-C8F3-4F41-9881-5F275E82701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CEC7B8D-2683-4B6F-B029-0D8019D144CC}"/>
              </a:ext>
            </a:extLst>
          </p:cNvPr>
          <p:cNvGraphicFramePr>
            <a:graphicFrameLocks noGrp="1"/>
          </p:cNvGraphicFramePr>
          <p:nvPr>
            <p:ph type="tbl" sz="quarter" idx="13"/>
            <p:extLst>
              <p:ext uri="{D42A27DB-BD31-4B8C-83A1-F6EECF244321}">
                <p14:modId xmlns:p14="http://schemas.microsoft.com/office/powerpoint/2010/main" val="149328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53672864"/>
                    </a:ext>
                  </a:extLst>
                </a:gridCol>
                <a:gridCol w="707746">
                  <a:extLst>
                    <a:ext uri="{9D8B030D-6E8A-4147-A177-3AD203B41FA5}">
                      <a16:colId xmlns:a16="http://schemas.microsoft.com/office/drawing/2014/main" val="2050666937"/>
                    </a:ext>
                  </a:extLst>
                </a:gridCol>
                <a:gridCol w="707746">
                  <a:extLst>
                    <a:ext uri="{9D8B030D-6E8A-4147-A177-3AD203B41FA5}">
                      <a16:colId xmlns:a16="http://schemas.microsoft.com/office/drawing/2014/main" val="1034426586"/>
                    </a:ext>
                  </a:extLst>
                </a:gridCol>
                <a:gridCol w="353873">
                  <a:extLst>
                    <a:ext uri="{9D8B030D-6E8A-4147-A177-3AD203B41FA5}">
                      <a16:colId xmlns:a16="http://schemas.microsoft.com/office/drawing/2014/main" val="2292662673"/>
                    </a:ext>
                  </a:extLst>
                </a:gridCol>
                <a:gridCol w="353873">
                  <a:extLst>
                    <a:ext uri="{9D8B030D-6E8A-4147-A177-3AD203B41FA5}">
                      <a16:colId xmlns:a16="http://schemas.microsoft.com/office/drawing/2014/main" val="2752558403"/>
                    </a:ext>
                  </a:extLst>
                </a:gridCol>
                <a:gridCol w="707746">
                  <a:extLst>
                    <a:ext uri="{9D8B030D-6E8A-4147-A177-3AD203B41FA5}">
                      <a16:colId xmlns:a16="http://schemas.microsoft.com/office/drawing/2014/main" val="1493564308"/>
                    </a:ext>
                  </a:extLst>
                </a:gridCol>
                <a:gridCol w="707746">
                  <a:extLst>
                    <a:ext uri="{9D8B030D-6E8A-4147-A177-3AD203B41FA5}">
                      <a16:colId xmlns:a16="http://schemas.microsoft.com/office/drawing/2014/main" val="1348943835"/>
                    </a:ext>
                  </a:extLst>
                </a:gridCol>
                <a:gridCol w="707746">
                  <a:extLst>
                    <a:ext uri="{9D8B030D-6E8A-4147-A177-3AD203B41FA5}">
                      <a16:colId xmlns:a16="http://schemas.microsoft.com/office/drawing/2014/main" val="1269867531"/>
                    </a:ext>
                  </a:extLst>
                </a:gridCol>
                <a:gridCol w="707746">
                  <a:extLst>
                    <a:ext uri="{9D8B030D-6E8A-4147-A177-3AD203B41FA5}">
                      <a16:colId xmlns:a16="http://schemas.microsoft.com/office/drawing/2014/main" val="413928439"/>
                    </a:ext>
                  </a:extLst>
                </a:gridCol>
                <a:gridCol w="707746">
                  <a:extLst>
                    <a:ext uri="{9D8B030D-6E8A-4147-A177-3AD203B41FA5}">
                      <a16:colId xmlns:a16="http://schemas.microsoft.com/office/drawing/2014/main" val="2188659878"/>
                    </a:ext>
                  </a:extLst>
                </a:gridCol>
                <a:gridCol w="707746">
                  <a:extLst>
                    <a:ext uri="{9D8B030D-6E8A-4147-A177-3AD203B41FA5}">
                      <a16:colId xmlns:a16="http://schemas.microsoft.com/office/drawing/2014/main" val="1388993747"/>
                    </a:ext>
                  </a:extLst>
                </a:gridCol>
                <a:gridCol w="707746">
                  <a:extLst>
                    <a:ext uri="{9D8B030D-6E8A-4147-A177-3AD203B41FA5}">
                      <a16:colId xmlns:a16="http://schemas.microsoft.com/office/drawing/2014/main" val="38336959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331320006"/>
                  </a:ext>
                </a:extLst>
              </a:tr>
              <a:tr h="370840">
                <a:tc>
                  <a:txBody>
                    <a:bodyPr/>
                    <a:lstStyle/>
                    <a:p>
                      <a:r>
                        <a:rPr lang="en-US" sz="1000"/>
                        <a:t>phlyinsurance</a:t>
                      </a:r>
                    </a:p>
                  </a:txBody>
                  <a:tcPr/>
                </a:tc>
                <a:tc>
                  <a:txBody>
                    <a:bodyPr/>
                    <a:lstStyle/>
                    <a:p>
                      <a:r>
                        <a:rPr lang="en-US" sz="1000"/>
                        <a:t>3</a:t>
                      </a:r>
                    </a:p>
                  </a:txBody>
                  <a:tcPr/>
                </a:tc>
                <a:tc>
                  <a:txBody>
                    <a:bodyPr/>
                    <a:lstStyle/>
                    <a:p>
                      <a:r>
                        <a:rPr lang="en-US" sz="1000"/>
                        <a:t>0.6379</a:t>
                      </a:r>
                    </a:p>
                  </a:txBody>
                  <a:tcPr/>
                </a:tc>
                <a:tc>
                  <a:txBody>
                    <a:bodyPr/>
                    <a:lstStyle/>
                    <a:p>
                      <a:r>
                        <a:rPr lang="en-US" sz="1000"/>
                        <a:t>32.33</a:t>
                      </a:r>
                    </a:p>
                  </a:txBody>
                  <a:tcPr/>
                </a:tc>
                <a:tc>
                  <a:txBody>
                    <a:bodyPr/>
                    <a:lstStyle/>
                    <a:p>
                      <a:r>
                        <a:rPr lang="en-US" sz="1000"/>
                        <a:t>0.00</a:t>
                      </a:r>
                    </a:p>
                  </a:txBody>
                  <a:tcPr/>
                </a:tc>
                <a:tc>
                  <a:txBody>
                    <a:bodyPr/>
                    <a:lstStyle/>
                    <a:p>
                      <a:r>
                        <a:rPr lang="en-US" sz="1000"/>
                        <a:t>302.00</a:t>
                      </a:r>
                    </a:p>
                  </a:txBody>
                  <a:tcPr/>
                </a:tc>
                <a:tc>
                  <a:txBody>
                    <a:bodyPr/>
                    <a:lstStyle/>
                    <a:p>
                      <a:r>
                        <a:rPr lang="en-US" sz="1000"/>
                        <a:t>256.67</a:t>
                      </a:r>
                    </a:p>
                  </a:txBody>
                  <a:tcPr/>
                </a:tc>
                <a:tc>
                  <a:txBody>
                    <a:bodyPr/>
                    <a:lstStyle/>
                    <a:p>
                      <a:r>
                        <a:rPr lang="en-US" sz="1000"/>
                        <a:t>163.67</a:t>
                      </a:r>
                    </a:p>
                  </a:txBody>
                  <a:tcPr/>
                </a:tc>
                <a:tc>
                  <a:txBody>
                    <a:bodyPr/>
                    <a:lstStyle/>
                    <a:p>
                      <a:r>
                        <a:rPr lang="en-US" sz="1000"/>
                        <a:t>163.67</a:t>
                      </a:r>
                    </a:p>
                  </a:txBody>
                  <a:tcPr/>
                </a:tc>
                <a:tc>
                  <a:txBody>
                    <a:bodyPr/>
                    <a:lstStyle/>
                    <a:p>
                      <a:r>
                        <a:rPr lang="en-US" sz="1000"/>
                        <a:t>906</a:t>
                      </a:r>
                    </a:p>
                  </a:txBody>
                  <a:tcPr/>
                </a:tc>
                <a:tc>
                  <a:txBody>
                    <a:bodyPr/>
                    <a:lstStyle/>
                    <a:p>
                      <a:r>
                        <a:rPr lang="en-US" sz="1000"/>
                        <a:t>97</a:t>
                      </a:r>
                    </a:p>
                  </a:txBody>
                  <a:tcPr/>
                </a:tc>
                <a:tc>
                  <a:txBody>
                    <a:bodyPr/>
                    <a:lstStyle/>
                    <a:p>
                      <a:r>
                        <a:rPr lang="en-US" sz="1000"/>
                        <a:t>491</a:t>
                      </a:r>
                    </a:p>
                  </a:txBody>
                  <a:tcPr/>
                </a:tc>
                <a:extLst>
                  <a:ext uri="{0D108BD9-81ED-4DB2-BD59-A6C34878D82A}">
                    <a16:rowId xmlns:a16="http://schemas.microsoft.com/office/drawing/2014/main" val="2076221738"/>
                  </a:ext>
                </a:extLst>
              </a:tr>
            </a:tbl>
          </a:graphicData>
        </a:graphic>
      </p:graphicFrame>
      <p:sp>
        <p:nvSpPr>
          <p:cNvPr id="4" name="Text Placeholder 3">
            <a:extLst>
              <a:ext uri="{FF2B5EF4-FFF2-40B4-BE49-F238E27FC236}">
                <a16:creationId xmlns:a16="http://schemas.microsoft.com/office/drawing/2014/main" id="{E49F4CE8-E586-49B2-BE20-7C42DA62EFA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64917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8C96-E11D-4AAE-A7A9-4A7627A12064}"/>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83C79972-EADE-4E41-B170-FC73651FEA2B}"/>
              </a:ext>
            </a:extLst>
          </p:cNvPr>
          <p:cNvGraphicFramePr>
            <a:graphicFrameLocks noGrp="1"/>
          </p:cNvGraphicFramePr>
          <p:nvPr>
            <p:ph type="tbl" sz="quarter" idx="13"/>
            <p:extLst>
              <p:ext uri="{D42A27DB-BD31-4B8C-83A1-F6EECF244321}">
                <p14:modId xmlns:p14="http://schemas.microsoft.com/office/powerpoint/2010/main" val="397382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94339789"/>
                    </a:ext>
                  </a:extLst>
                </a:gridCol>
                <a:gridCol w="1316736">
                  <a:extLst>
                    <a:ext uri="{9D8B030D-6E8A-4147-A177-3AD203B41FA5}">
                      <a16:colId xmlns:a16="http://schemas.microsoft.com/office/drawing/2014/main" val="2337992506"/>
                    </a:ext>
                  </a:extLst>
                </a:gridCol>
                <a:gridCol w="658368">
                  <a:extLst>
                    <a:ext uri="{9D8B030D-6E8A-4147-A177-3AD203B41FA5}">
                      <a16:colId xmlns:a16="http://schemas.microsoft.com/office/drawing/2014/main" val="3879426125"/>
                    </a:ext>
                  </a:extLst>
                </a:gridCol>
                <a:gridCol w="658368">
                  <a:extLst>
                    <a:ext uri="{9D8B030D-6E8A-4147-A177-3AD203B41FA5}">
                      <a16:colId xmlns:a16="http://schemas.microsoft.com/office/drawing/2014/main" val="825427987"/>
                    </a:ext>
                  </a:extLst>
                </a:gridCol>
                <a:gridCol w="658368">
                  <a:extLst>
                    <a:ext uri="{9D8B030D-6E8A-4147-A177-3AD203B41FA5}">
                      <a16:colId xmlns:a16="http://schemas.microsoft.com/office/drawing/2014/main" val="2489940188"/>
                    </a:ext>
                  </a:extLst>
                </a:gridCol>
                <a:gridCol w="658368">
                  <a:extLst>
                    <a:ext uri="{9D8B030D-6E8A-4147-A177-3AD203B41FA5}">
                      <a16:colId xmlns:a16="http://schemas.microsoft.com/office/drawing/2014/main" val="4144559497"/>
                    </a:ext>
                  </a:extLst>
                </a:gridCol>
                <a:gridCol w="658368">
                  <a:extLst>
                    <a:ext uri="{9D8B030D-6E8A-4147-A177-3AD203B41FA5}">
                      <a16:colId xmlns:a16="http://schemas.microsoft.com/office/drawing/2014/main" val="560221702"/>
                    </a:ext>
                  </a:extLst>
                </a:gridCol>
                <a:gridCol w="658368">
                  <a:extLst>
                    <a:ext uri="{9D8B030D-6E8A-4147-A177-3AD203B41FA5}">
                      <a16:colId xmlns:a16="http://schemas.microsoft.com/office/drawing/2014/main" val="635849804"/>
                    </a:ext>
                  </a:extLst>
                </a:gridCol>
                <a:gridCol w="658368">
                  <a:extLst>
                    <a:ext uri="{9D8B030D-6E8A-4147-A177-3AD203B41FA5}">
                      <a16:colId xmlns:a16="http://schemas.microsoft.com/office/drawing/2014/main" val="3041310137"/>
                    </a:ext>
                  </a:extLst>
                </a:gridCol>
                <a:gridCol w="658368">
                  <a:extLst>
                    <a:ext uri="{9D8B030D-6E8A-4147-A177-3AD203B41FA5}">
                      <a16:colId xmlns:a16="http://schemas.microsoft.com/office/drawing/2014/main" val="3809034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6071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13:34:25</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with us! #parkwayrun @childrensphila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https://scontent.xx.fbcdn.net/v/t51.12442-15/67794225_707360586394986_3352368368741997313_n.jpg?_nc_cat=103&amp;_nc_oc=AQkVAQ5DP2oEQBkDVcPrtkigMWhy7wKnFLshZMudd9w54GAAdrYNpP500lv28rA0yC4&amp;_nc_ht=scontent.xx&amp;oh=ac1c4214ab8920e6078a016aeaa6d4f6&amp;oe=5DD272DD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13:30:25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94802031"/>
                  </a:ext>
                </a:extLst>
              </a:tr>
            </a:tbl>
          </a:graphicData>
        </a:graphic>
      </p:graphicFrame>
      <p:sp>
        <p:nvSpPr>
          <p:cNvPr id="4" name="Text Placeholder 3">
            <a:extLst>
              <a:ext uri="{FF2B5EF4-FFF2-40B4-BE49-F238E27FC236}">
                <a16:creationId xmlns:a16="http://schemas.microsoft.com/office/drawing/2014/main" id="{2B818611-0A7E-4D8D-A45E-F4F952BE155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73618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42BEB-623F-4E55-8FEC-F8B7BEE1D94C}"/>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5CA5CCD8-AA13-4B39-9C61-345B485485C1}"/>
              </a:ext>
            </a:extLst>
          </p:cNvPr>
          <p:cNvGraphicFramePr>
            <a:graphicFrameLocks noGrp="1"/>
          </p:cNvGraphicFramePr>
          <p:nvPr>
            <p:ph type="tbl" sz="quarter" idx="13"/>
            <p:extLst>
              <p:ext uri="{D42A27DB-BD31-4B8C-83A1-F6EECF244321}">
                <p14:modId xmlns:p14="http://schemas.microsoft.com/office/powerpoint/2010/main" val="42039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25692995"/>
                    </a:ext>
                  </a:extLst>
                </a:gridCol>
                <a:gridCol w="1316736">
                  <a:extLst>
                    <a:ext uri="{9D8B030D-6E8A-4147-A177-3AD203B41FA5}">
                      <a16:colId xmlns:a16="http://schemas.microsoft.com/office/drawing/2014/main" val="4045024555"/>
                    </a:ext>
                  </a:extLst>
                </a:gridCol>
                <a:gridCol w="658368">
                  <a:extLst>
                    <a:ext uri="{9D8B030D-6E8A-4147-A177-3AD203B41FA5}">
                      <a16:colId xmlns:a16="http://schemas.microsoft.com/office/drawing/2014/main" val="68861033"/>
                    </a:ext>
                  </a:extLst>
                </a:gridCol>
                <a:gridCol w="658368">
                  <a:extLst>
                    <a:ext uri="{9D8B030D-6E8A-4147-A177-3AD203B41FA5}">
                      <a16:colId xmlns:a16="http://schemas.microsoft.com/office/drawing/2014/main" val="4253150105"/>
                    </a:ext>
                  </a:extLst>
                </a:gridCol>
                <a:gridCol w="658368">
                  <a:extLst>
                    <a:ext uri="{9D8B030D-6E8A-4147-A177-3AD203B41FA5}">
                      <a16:colId xmlns:a16="http://schemas.microsoft.com/office/drawing/2014/main" val="2310379592"/>
                    </a:ext>
                  </a:extLst>
                </a:gridCol>
                <a:gridCol w="658368">
                  <a:extLst>
                    <a:ext uri="{9D8B030D-6E8A-4147-A177-3AD203B41FA5}">
                      <a16:colId xmlns:a16="http://schemas.microsoft.com/office/drawing/2014/main" val="2595069960"/>
                    </a:ext>
                  </a:extLst>
                </a:gridCol>
                <a:gridCol w="658368">
                  <a:extLst>
                    <a:ext uri="{9D8B030D-6E8A-4147-A177-3AD203B41FA5}">
                      <a16:colId xmlns:a16="http://schemas.microsoft.com/office/drawing/2014/main" val="3242542576"/>
                    </a:ext>
                  </a:extLst>
                </a:gridCol>
                <a:gridCol w="658368">
                  <a:extLst>
                    <a:ext uri="{9D8B030D-6E8A-4147-A177-3AD203B41FA5}">
                      <a16:colId xmlns:a16="http://schemas.microsoft.com/office/drawing/2014/main" val="850516601"/>
                    </a:ext>
                  </a:extLst>
                </a:gridCol>
                <a:gridCol w="658368">
                  <a:extLst>
                    <a:ext uri="{9D8B030D-6E8A-4147-A177-3AD203B41FA5}">
                      <a16:colId xmlns:a16="http://schemas.microsoft.com/office/drawing/2014/main" val="1633721703"/>
                    </a:ext>
                  </a:extLst>
                </a:gridCol>
                <a:gridCol w="658368">
                  <a:extLst>
                    <a:ext uri="{9D8B030D-6E8A-4147-A177-3AD203B41FA5}">
                      <a16:colId xmlns:a16="http://schemas.microsoft.com/office/drawing/2014/main" val="45815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7357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12:29:45</a:t>
                      </a:r>
                      <a:r>
                        <a:rPr kumimoji="0" lang="en-US" sz="1000" b="0" i="0" u="none" strike="noStrike" kern="1200" cap="none" spc="0" normalizeH="0" baseline="0" noProof="0">
                          <a:ln>
                            <a:noFill/>
                          </a:ln>
                          <a:solidFill>
                            <a:prstClr val="black"/>
                          </a:solidFill>
                          <a:effectLst/>
                          <a:uLnTx/>
                          <a:uFillTx/>
                          <a:latin typeface="+mn-lt"/>
                          <a:ea typeface="+mn-ea"/>
                          <a:cs typeface="+mn-cs"/>
                        </a:rPr>
                        <a:t>
 #teamphly is joining one of this year’s @childrensphila #parkwayrun ambassadors for a lunchtime presentation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https://scontent.xx.fbcdn.net/v/t51.12442-15/69372730_729696897459582_3598751303204712218_n.jpg?_nc_cat=105&amp;_nc_oc=AQlj6dmbpRcjp1aBeBY6O7ITjFNHiJMIUZvqfHnCptFMQ9OmO6verdPrV6mQEfoWH4s&amp;_nc_ht=scontent.xx&amp;oh=41d5d12187a0c65b83436f150759ebc1&amp;oe=5DCCCCFC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12:00:17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29797617"/>
                  </a:ext>
                </a:extLst>
              </a:tr>
            </a:tbl>
          </a:graphicData>
        </a:graphic>
      </p:graphicFrame>
      <p:sp>
        <p:nvSpPr>
          <p:cNvPr id="4" name="Text Placeholder 3">
            <a:extLst>
              <a:ext uri="{FF2B5EF4-FFF2-40B4-BE49-F238E27FC236}">
                <a16:creationId xmlns:a16="http://schemas.microsoft.com/office/drawing/2014/main" id="{1DA4AF5B-4D09-4DFC-9478-829D941073C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63867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6E764-D0D9-4BBA-86CD-C076076D02E2}"/>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E060D81F-4D93-4FBE-9A45-B7ACEA72D4A5}"/>
              </a:ext>
            </a:extLst>
          </p:cNvPr>
          <p:cNvGraphicFramePr>
            <a:graphicFrameLocks noGrp="1"/>
          </p:cNvGraphicFramePr>
          <p:nvPr>
            <p:ph type="tbl" sz="quarter" idx="13"/>
            <p:extLst>
              <p:ext uri="{D42A27DB-BD31-4B8C-83A1-F6EECF244321}">
                <p14:modId xmlns:p14="http://schemas.microsoft.com/office/powerpoint/2010/main" val="177421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0255767"/>
                    </a:ext>
                  </a:extLst>
                </a:gridCol>
                <a:gridCol w="1316736">
                  <a:extLst>
                    <a:ext uri="{9D8B030D-6E8A-4147-A177-3AD203B41FA5}">
                      <a16:colId xmlns:a16="http://schemas.microsoft.com/office/drawing/2014/main" val="2008292937"/>
                    </a:ext>
                  </a:extLst>
                </a:gridCol>
                <a:gridCol w="658368">
                  <a:extLst>
                    <a:ext uri="{9D8B030D-6E8A-4147-A177-3AD203B41FA5}">
                      <a16:colId xmlns:a16="http://schemas.microsoft.com/office/drawing/2014/main" val="1786982896"/>
                    </a:ext>
                  </a:extLst>
                </a:gridCol>
                <a:gridCol w="658368">
                  <a:extLst>
                    <a:ext uri="{9D8B030D-6E8A-4147-A177-3AD203B41FA5}">
                      <a16:colId xmlns:a16="http://schemas.microsoft.com/office/drawing/2014/main" val="2392636371"/>
                    </a:ext>
                  </a:extLst>
                </a:gridCol>
                <a:gridCol w="658368">
                  <a:extLst>
                    <a:ext uri="{9D8B030D-6E8A-4147-A177-3AD203B41FA5}">
                      <a16:colId xmlns:a16="http://schemas.microsoft.com/office/drawing/2014/main" val="497105649"/>
                    </a:ext>
                  </a:extLst>
                </a:gridCol>
                <a:gridCol w="658368">
                  <a:extLst>
                    <a:ext uri="{9D8B030D-6E8A-4147-A177-3AD203B41FA5}">
                      <a16:colId xmlns:a16="http://schemas.microsoft.com/office/drawing/2014/main" val="768302326"/>
                    </a:ext>
                  </a:extLst>
                </a:gridCol>
                <a:gridCol w="658368">
                  <a:extLst>
                    <a:ext uri="{9D8B030D-6E8A-4147-A177-3AD203B41FA5}">
                      <a16:colId xmlns:a16="http://schemas.microsoft.com/office/drawing/2014/main" val="311971443"/>
                    </a:ext>
                  </a:extLst>
                </a:gridCol>
                <a:gridCol w="658368">
                  <a:extLst>
                    <a:ext uri="{9D8B030D-6E8A-4147-A177-3AD203B41FA5}">
                      <a16:colId xmlns:a16="http://schemas.microsoft.com/office/drawing/2014/main" val="1593671525"/>
                    </a:ext>
                  </a:extLst>
                </a:gridCol>
                <a:gridCol w="658368">
                  <a:extLst>
                    <a:ext uri="{9D8B030D-6E8A-4147-A177-3AD203B41FA5}">
                      <a16:colId xmlns:a16="http://schemas.microsoft.com/office/drawing/2014/main" val="3209715075"/>
                    </a:ext>
                  </a:extLst>
                </a:gridCol>
                <a:gridCol w="658368">
                  <a:extLst>
                    <a:ext uri="{9D8B030D-6E8A-4147-A177-3AD203B41FA5}">
                      <a16:colId xmlns:a16="http://schemas.microsoft.com/office/drawing/2014/main" val="23904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6914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17:08:37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Summer Associates!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https://scontent.xx.fbcdn.net/v/t51.12442-15/67787999_1596200577183018_3127201242976558206_n.jpg?_nc_cat=100&amp;_nc_oc=AQlPu0nxVK7ut91paQaMvyMmVSZl_st9zOS-B_V0C1NCAIU26FcIHh3VZRMcKfFup4w&amp;_nc_ht=scontent.xx&amp;oh=7846fc6e005e78ed0ba4779b9ecbc0cb&amp;oe=5DEDEA50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17:00:26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08120477"/>
                  </a:ext>
                </a:extLst>
              </a:tr>
            </a:tbl>
          </a:graphicData>
        </a:graphic>
      </p:graphicFrame>
      <p:sp>
        <p:nvSpPr>
          <p:cNvPr id="4" name="Text Placeholder 3">
            <a:extLst>
              <a:ext uri="{FF2B5EF4-FFF2-40B4-BE49-F238E27FC236}">
                <a16:creationId xmlns:a16="http://schemas.microsoft.com/office/drawing/2014/main" id="{4E4AF6A3-0166-4095-9BB0-15B146E86BF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501067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1492</Words>
  <Application>Microsoft Office PowerPoint</Application>
  <PresentationFormat>On-screen Show (4:3)</PresentationFormat>
  <Paragraphs>519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4</vt:lpstr>
      <vt:lpstr>LinkedIn Updates Table | Philadelphia Insurance - 2 of 4</vt:lpstr>
      <vt:lpstr>LinkedIn Updates Table | Philadelphia Insurance - 3 of 4</vt:lpstr>
      <vt:lpstr>LinkedIn Updates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2019-09-18T14:35:27Z</dcterms:created>
  <dcterms:modified xsi:type="dcterms:W3CDTF">2019-09-18T14:36:12Z</dcterms:modified>
</cp:coreProperties>
</file>