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2" r:id="rId33"/>
    <p:sldId id="293" r:id="rId34"/>
    <p:sldId id="294"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4163</c:v>
                </c:pt>
              </c:numCache>
            </c:numRef>
          </c:val>
          <c:extLst>
            <c:ext xmlns:c16="http://schemas.microsoft.com/office/drawing/2014/chart" uri="{C3380CC4-5D6E-409C-BE32-E72D297353CC}">
              <c16:uniqueId val="{00000000-5F1F-4BBC-BF17-4B7EC47F7C8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1411</c:v>
                </c:pt>
              </c:numCache>
            </c:numRef>
          </c:val>
          <c:extLst>
            <c:ext xmlns:c16="http://schemas.microsoft.com/office/drawing/2014/chart" uri="{C3380CC4-5D6E-409C-BE32-E72D297353CC}">
              <c16:uniqueId val="{00000001-5F1F-4BBC-BF17-4B7EC47F7C8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20597</c:v>
                </c:pt>
              </c:numCache>
            </c:numRef>
          </c:val>
          <c:extLst>
            <c:ext xmlns:c16="http://schemas.microsoft.com/office/drawing/2014/chart" uri="{C3380CC4-5D6E-409C-BE32-E72D297353CC}">
              <c16:uniqueId val="{00000002-5F1F-4BBC-BF17-4B7EC47F7C8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3334</c:v>
                </c:pt>
              </c:numCache>
            </c:numRef>
          </c:val>
          <c:extLst>
            <c:ext xmlns:c16="http://schemas.microsoft.com/office/drawing/2014/chart" uri="{C3380CC4-5D6E-409C-BE32-E72D297353CC}">
              <c16:uniqueId val="{00000003-5F1F-4BBC-BF17-4B7EC47F7C8A}"/>
            </c:ext>
          </c:extLst>
        </c:ser>
        <c:dLbls>
          <c:showLegendKey val="0"/>
          <c:showVal val="0"/>
          <c:showCatName val="0"/>
          <c:showSerName val="0"/>
          <c:showPercent val="0"/>
          <c:showBubbleSize val="0"/>
        </c:dLbls>
        <c:gapWidth val="219"/>
        <c:overlap val="-27"/>
        <c:axId val="251957952"/>
        <c:axId val="298046784"/>
      </c:barChart>
      <c:dateAx>
        <c:axId val="25195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46784"/>
        <c:crosses val="autoZero"/>
        <c:auto val="1"/>
        <c:lblOffset val="100"/>
        <c:baseTimeUnit val="days"/>
      </c:dateAx>
      <c:valAx>
        <c:axId val="29804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5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5</c:v>
                </c:pt>
              </c:numCache>
            </c:numRef>
          </c:val>
          <c:extLst>
            <c:ext xmlns:c16="http://schemas.microsoft.com/office/drawing/2014/chart" uri="{C3380CC4-5D6E-409C-BE32-E72D297353CC}">
              <c16:uniqueId val="{00000000-2C16-408C-A3C6-C2485563914E}"/>
            </c:ext>
          </c:extLst>
        </c:ser>
        <c:dLbls>
          <c:showLegendKey val="0"/>
          <c:showVal val="0"/>
          <c:showCatName val="0"/>
          <c:showSerName val="0"/>
          <c:showPercent val="0"/>
          <c:showBubbleSize val="0"/>
        </c:dLbls>
        <c:gapWidth val="219"/>
        <c:overlap val="-27"/>
        <c:axId val="302884832"/>
        <c:axId val="302883192"/>
      </c:barChart>
      <c:dateAx>
        <c:axId val="30288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83192"/>
        <c:crosses val="autoZero"/>
        <c:auto val="1"/>
        <c:lblOffset val="100"/>
        <c:baseTimeUnit val="months"/>
      </c:dateAx>
      <c:valAx>
        <c:axId val="30288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8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20</c:v>
                </c:pt>
                <c:pt idx="9">
                  <c:v>0</c:v>
                </c:pt>
                <c:pt idx="10">
                  <c:v>0</c:v>
                </c:pt>
                <c:pt idx="11">
                  <c:v>0</c:v>
                </c:pt>
              </c:numCache>
            </c:numRef>
          </c:val>
          <c:extLst>
            <c:ext xmlns:c16="http://schemas.microsoft.com/office/drawing/2014/chart" uri="{C3380CC4-5D6E-409C-BE32-E72D297353CC}">
              <c16:uniqueId val="{00000000-85DE-490A-90A7-F473DA22E354}"/>
            </c:ext>
          </c:extLst>
        </c:ser>
        <c:dLbls>
          <c:showLegendKey val="0"/>
          <c:showVal val="0"/>
          <c:showCatName val="0"/>
          <c:showSerName val="0"/>
          <c:showPercent val="0"/>
          <c:showBubbleSize val="0"/>
        </c:dLbls>
        <c:gapWidth val="219"/>
        <c:overlap val="-27"/>
        <c:axId val="253347296"/>
        <c:axId val="253346312"/>
      </c:barChart>
      <c:dateAx>
        <c:axId val="253347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346312"/>
        <c:crosses val="autoZero"/>
        <c:auto val="1"/>
        <c:lblOffset val="100"/>
        <c:baseTimeUnit val="months"/>
      </c:dateAx>
      <c:valAx>
        <c:axId val="25334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34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138426</c:v>
                </c:pt>
              </c:numCache>
            </c:numRef>
          </c:val>
          <c:extLst>
            <c:ext xmlns:c16="http://schemas.microsoft.com/office/drawing/2014/chart" uri="{C3380CC4-5D6E-409C-BE32-E72D297353CC}">
              <c16:uniqueId val="{00000000-749A-492F-8BEE-0E45E37873AB}"/>
            </c:ext>
          </c:extLst>
        </c:ser>
        <c:dLbls>
          <c:showLegendKey val="0"/>
          <c:showVal val="0"/>
          <c:showCatName val="0"/>
          <c:showSerName val="0"/>
          <c:showPercent val="0"/>
          <c:showBubbleSize val="0"/>
        </c:dLbls>
        <c:gapWidth val="219"/>
        <c:overlap val="-27"/>
        <c:axId val="303180448"/>
        <c:axId val="303181104"/>
      </c:barChart>
      <c:dateAx>
        <c:axId val="30318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81104"/>
        <c:crosses val="autoZero"/>
        <c:auto val="1"/>
        <c:lblOffset val="100"/>
        <c:baseTimeUnit val="months"/>
      </c:dateAx>
      <c:valAx>
        <c:axId val="30318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8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47</c:v>
                </c:pt>
                <c:pt idx="1">
                  <c:v>325</c:v>
                </c:pt>
                <c:pt idx="2">
                  <c:v>412</c:v>
                </c:pt>
                <c:pt idx="3">
                  <c:v>361</c:v>
                </c:pt>
                <c:pt idx="4">
                  <c:v>319</c:v>
                </c:pt>
                <c:pt idx="5">
                  <c:v>206</c:v>
                </c:pt>
                <c:pt idx="6">
                  <c:v>0</c:v>
                </c:pt>
              </c:numCache>
            </c:numRef>
          </c:val>
          <c:extLst>
            <c:ext xmlns:c16="http://schemas.microsoft.com/office/drawing/2014/chart" uri="{C3380CC4-5D6E-409C-BE32-E72D297353CC}">
              <c16:uniqueId val="{00000000-347C-4C3F-AC3B-B0FEDFF1A8E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405</c:v>
                </c:pt>
                <c:pt idx="2">
                  <c:v>566</c:v>
                </c:pt>
                <c:pt idx="3">
                  <c:v>629</c:v>
                </c:pt>
                <c:pt idx="4">
                  <c:v>530</c:v>
                </c:pt>
                <c:pt idx="5">
                  <c:v>251</c:v>
                </c:pt>
                <c:pt idx="6">
                  <c:v>1</c:v>
                </c:pt>
              </c:numCache>
            </c:numRef>
          </c:val>
          <c:extLst>
            <c:ext xmlns:c16="http://schemas.microsoft.com/office/drawing/2014/chart" uri="{C3380CC4-5D6E-409C-BE32-E72D297353CC}">
              <c16:uniqueId val="{00000001-347C-4C3F-AC3B-B0FEDFF1A8E9}"/>
            </c:ext>
          </c:extLst>
        </c:ser>
        <c:dLbls>
          <c:showLegendKey val="0"/>
          <c:showVal val="0"/>
          <c:showCatName val="0"/>
          <c:showSerName val="0"/>
          <c:showPercent val="0"/>
          <c:showBubbleSize val="0"/>
        </c:dLbls>
        <c:gapWidth val="219"/>
        <c:overlap val="-27"/>
        <c:axId val="299535584"/>
        <c:axId val="299537552"/>
      </c:barChart>
      <c:catAx>
        <c:axId val="29953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7552"/>
        <c:crosses val="autoZero"/>
        <c:auto val="1"/>
        <c:lblAlgn val="ctr"/>
        <c:lblOffset val="100"/>
        <c:noMultiLvlLbl val="0"/>
      </c:catAx>
      <c:valAx>
        <c:axId val="29953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73</c:v>
                </c:pt>
              </c:numCache>
            </c:numRef>
          </c:val>
          <c:extLst>
            <c:ext xmlns:c16="http://schemas.microsoft.com/office/drawing/2014/chart" uri="{C3380CC4-5D6E-409C-BE32-E72D297353CC}">
              <c16:uniqueId val="{00000000-C140-497E-82BC-84D988547AA1}"/>
            </c:ext>
          </c:extLst>
        </c:ser>
        <c:dLbls>
          <c:showLegendKey val="0"/>
          <c:showVal val="0"/>
          <c:showCatName val="0"/>
          <c:showSerName val="0"/>
          <c:showPercent val="0"/>
          <c:showBubbleSize val="0"/>
        </c:dLbls>
        <c:gapWidth val="219"/>
        <c:overlap val="-27"/>
        <c:axId val="359991144"/>
        <c:axId val="359991800"/>
      </c:barChart>
      <c:dateAx>
        <c:axId val="35999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91800"/>
        <c:crosses val="autoZero"/>
        <c:auto val="1"/>
        <c:lblOffset val="100"/>
        <c:baseTimeUnit val="months"/>
      </c:dateAx>
      <c:valAx>
        <c:axId val="35999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9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3</c:v>
                </c:pt>
                <c:pt idx="9">
                  <c:v>0</c:v>
                </c:pt>
                <c:pt idx="10">
                  <c:v>0</c:v>
                </c:pt>
                <c:pt idx="11">
                  <c:v>0</c:v>
                </c:pt>
              </c:numCache>
            </c:numRef>
          </c:val>
          <c:extLst>
            <c:ext xmlns:c16="http://schemas.microsoft.com/office/drawing/2014/chart" uri="{C3380CC4-5D6E-409C-BE32-E72D297353CC}">
              <c16:uniqueId val="{00000000-B20C-4A4D-859B-074A7BB77CF1}"/>
            </c:ext>
          </c:extLst>
        </c:ser>
        <c:dLbls>
          <c:showLegendKey val="0"/>
          <c:showVal val="0"/>
          <c:showCatName val="0"/>
          <c:showSerName val="0"/>
          <c:showPercent val="0"/>
          <c:showBubbleSize val="0"/>
        </c:dLbls>
        <c:gapWidth val="219"/>
        <c:overlap val="-27"/>
        <c:axId val="360076176"/>
        <c:axId val="360076504"/>
      </c:barChart>
      <c:dateAx>
        <c:axId val="36007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76504"/>
        <c:crosses val="autoZero"/>
        <c:auto val="1"/>
        <c:lblOffset val="100"/>
        <c:baseTimeUnit val="months"/>
      </c:dateAx>
      <c:valAx>
        <c:axId val="36007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7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12</c:v>
                </c:pt>
                <c:pt idx="9">
                  <c:v>0</c:v>
                </c:pt>
                <c:pt idx="10">
                  <c:v>0</c:v>
                </c:pt>
                <c:pt idx="11">
                  <c:v>0</c:v>
                </c:pt>
              </c:numCache>
            </c:numRef>
          </c:val>
          <c:extLst>
            <c:ext xmlns:c16="http://schemas.microsoft.com/office/drawing/2014/chart" uri="{C3380CC4-5D6E-409C-BE32-E72D297353CC}">
              <c16:uniqueId val="{00000000-8BED-451C-8A39-9421C6F58906}"/>
            </c:ext>
          </c:extLst>
        </c:ser>
        <c:dLbls>
          <c:showLegendKey val="0"/>
          <c:showVal val="0"/>
          <c:showCatName val="0"/>
          <c:showSerName val="0"/>
          <c:showPercent val="0"/>
          <c:showBubbleSize val="0"/>
        </c:dLbls>
        <c:gapWidth val="219"/>
        <c:overlap val="-27"/>
        <c:axId val="306173680"/>
        <c:axId val="306172696"/>
      </c:barChart>
      <c:dateAx>
        <c:axId val="30617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72696"/>
        <c:crosses val="autoZero"/>
        <c:auto val="1"/>
        <c:lblOffset val="100"/>
        <c:baseTimeUnit val="months"/>
      </c:dateAx>
      <c:valAx>
        <c:axId val="30617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7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155</c:v>
                </c:pt>
              </c:numCache>
            </c:numRef>
          </c:val>
          <c:extLst>
            <c:ext xmlns:c16="http://schemas.microsoft.com/office/drawing/2014/chart" uri="{C3380CC4-5D6E-409C-BE32-E72D297353CC}">
              <c16:uniqueId val="{00000000-7EE4-42A0-913C-84B4CA34C5B3}"/>
            </c:ext>
          </c:extLst>
        </c:ser>
        <c:dLbls>
          <c:showLegendKey val="0"/>
          <c:showVal val="0"/>
          <c:showCatName val="0"/>
          <c:showSerName val="0"/>
          <c:showPercent val="0"/>
          <c:showBubbleSize val="0"/>
        </c:dLbls>
        <c:gapWidth val="219"/>
        <c:overlap val="-27"/>
        <c:axId val="372383136"/>
        <c:axId val="372383464"/>
      </c:barChart>
      <c:dateAx>
        <c:axId val="37238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83464"/>
        <c:crosses val="autoZero"/>
        <c:auto val="1"/>
        <c:lblOffset val="100"/>
        <c:baseTimeUnit val="months"/>
      </c:dateAx>
      <c:valAx>
        <c:axId val="37238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8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71</c:v>
                </c:pt>
                <c:pt idx="7">
                  <c:v>51</c:v>
                </c:pt>
                <c:pt idx="8">
                  <c:v>26</c:v>
                </c:pt>
                <c:pt idx="9">
                  <c:v>0</c:v>
                </c:pt>
                <c:pt idx="10">
                  <c:v>0</c:v>
                </c:pt>
                <c:pt idx="11">
                  <c:v>0</c:v>
                </c:pt>
              </c:numCache>
            </c:numRef>
          </c:val>
          <c:extLst>
            <c:ext xmlns:c16="http://schemas.microsoft.com/office/drawing/2014/chart" uri="{C3380CC4-5D6E-409C-BE32-E72D297353CC}">
              <c16:uniqueId val="{00000000-7F7E-4CB5-B566-E9574A232CE9}"/>
            </c:ext>
          </c:extLst>
        </c:ser>
        <c:dLbls>
          <c:showLegendKey val="0"/>
          <c:showVal val="0"/>
          <c:showCatName val="0"/>
          <c:showSerName val="0"/>
          <c:showPercent val="0"/>
          <c:showBubbleSize val="0"/>
        </c:dLbls>
        <c:gapWidth val="219"/>
        <c:overlap val="-27"/>
        <c:axId val="374138736"/>
        <c:axId val="374140048"/>
      </c:barChart>
      <c:dateAx>
        <c:axId val="37413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40048"/>
        <c:crosses val="autoZero"/>
        <c:auto val="1"/>
        <c:lblOffset val="100"/>
        <c:baseTimeUnit val="months"/>
      </c:dateAx>
      <c:valAx>
        <c:axId val="37414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3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9</c:v>
                </c:pt>
              </c:numCache>
            </c:numRef>
          </c:val>
          <c:extLst>
            <c:ext xmlns:c16="http://schemas.microsoft.com/office/drawing/2014/chart" uri="{C3380CC4-5D6E-409C-BE32-E72D297353CC}">
              <c16:uniqueId val="{00000000-54BA-41C7-8B7E-7E08B4C47F12}"/>
            </c:ext>
          </c:extLst>
        </c:ser>
        <c:dLbls>
          <c:showLegendKey val="0"/>
          <c:showVal val="0"/>
          <c:showCatName val="0"/>
          <c:showSerName val="0"/>
          <c:showPercent val="0"/>
          <c:showBubbleSize val="0"/>
        </c:dLbls>
        <c:gapWidth val="219"/>
        <c:overlap val="-27"/>
        <c:axId val="375352320"/>
        <c:axId val="375354944"/>
      </c:barChart>
      <c:dateAx>
        <c:axId val="37535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54944"/>
        <c:crosses val="autoZero"/>
        <c:auto val="1"/>
        <c:lblOffset val="100"/>
        <c:baseTimeUnit val="months"/>
      </c:dateAx>
      <c:valAx>
        <c:axId val="37535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5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42</c:v>
                </c:pt>
                <c:pt idx="9">
                  <c:v>0</c:v>
                </c:pt>
                <c:pt idx="10">
                  <c:v>0</c:v>
                </c:pt>
                <c:pt idx="11">
                  <c:v>0</c:v>
                </c:pt>
              </c:numCache>
            </c:numRef>
          </c:val>
          <c:extLst>
            <c:ext xmlns:c16="http://schemas.microsoft.com/office/drawing/2014/chart" uri="{C3380CC4-5D6E-409C-BE32-E72D297353CC}">
              <c16:uniqueId val="{00000000-777E-4E6D-9FD1-72E4407C7821}"/>
            </c:ext>
          </c:extLst>
        </c:ser>
        <c:dLbls>
          <c:showLegendKey val="0"/>
          <c:showVal val="0"/>
          <c:showCatName val="0"/>
          <c:showSerName val="0"/>
          <c:showPercent val="0"/>
          <c:showBubbleSize val="0"/>
        </c:dLbls>
        <c:gapWidth val="219"/>
        <c:overlap val="-27"/>
        <c:axId val="299537224"/>
        <c:axId val="299530664"/>
      </c:barChart>
      <c:dateAx>
        <c:axId val="29953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0664"/>
        <c:crosses val="autoZero"/>
        <c:auto val="1"/>
        <c:lblOffset val="100"/>
        <c:baseTimeUnit val="months"/>
      </c:dateAx>
      <c:valAx>
        <c:axId val="29953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665B-D0A0-401F-A10D-DC02477CC13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6DEC4C8-A25E-40C0-8D59-D1B856A38EB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63076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7343-0E69-4303-B915-4B5884C5ACEE}"/>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CDF87E4-648D-43D1-A15E-81EF4034C696}"/>
              </a:ext>
            </a:extLst>
          </p:cNvPr>
          <p:cNvGraphicFramePr>
            <a:graphicFrameLocks noGrp="1"/>
          </p:cNvGraphicFramePr>
          <p:nvPr>
            <p:ph type="chart" sz="quarter" idx="13"/>
            <p:extLst>
              <p:ext uri="{D42A27DB-BD31-4B8C-83A1-F6EECF244321}">
                <p14:modId xmlns:p14="http://schemas.microsoft.com/office/powerpoint/2010/main" val="2587962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F106F-3E67-4EB7-8269-3F3E6B9E233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06F5BF1B-5F60-4003-B1C4-3BA331DD5C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656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5243-6B0B-418A-86F0-CD95196AAF59}"/>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7E1F0358-3FDB-4CCD-8205-599408280F14}"/>
              </a:ext>
            </a:extLst>
          </p:cNvPr>
          <p:cNvGraphicFramePr>
            <a:graphicFrameLocks noGrp="1"/>
          </p:cNvGraphicFramePr>
          <p:nvPr>
            <p:ph type="tbl" sz="quarter" idx="13"/>
            <p:extLst>
              <p:ext uri="{D42A27DB-BD31-4B8C-83A1-F6EECF244321}">
                <p14:modId xmlns:p14="http://schemas.microsoft.com/office/powerpoint/2010/main" val="80556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1052877"/>
                    </a:ext>
                  </a:extLst>
                </a:gridCol>
                <a:gridCol w="740664">
                  <a:extLst>
                    <a:ext uri="{9D8B030D-6E8A-4147-A177-3AD203B41FA5}">
                      <a16:colId xmlns:a16="http://schemas.microsoft.com/office/drawing/2014/main" val="1952541500"/>
                    </a:ext>
                  </a:extLst>
                </a:gridCol>
                <a:gridCol w="740664">
                  <a:extLst>
                    <a:ext uri="{9D8B030D-6E8A-4147-A177-3AD203B41FA5}">
                      <a16:colId xmlns:a16="http://schemas.microsoft.com/office/drawing/2014/main" val="34796127"/>
                    </a:ext>
                  </a:extLst>
                </a:gridCol>
                <a:gridCol w="740664">
                  <a:extLst>
                    <a:ext uri="{9D8B030D-6E8A-4147-A177-3AD203B41FA5}">
                      <a16:colId xmlns:a16="http://schemas.microsoft.com/office/drawing/2014/main" val="3369212188"/>
                    </a:ext>
                  </a:extLst>
                </a:gridCol>
                <a:gridCol w="740664">
                  <a:extLst>
                    <a:ext uri="{9D8B030D-6E8A-4147-A177-3AD203B41FA5}">
                      <a16:colId xmlns:a16="http://schemas.microsoft.com/office/drawing/2014/main" val="4278846106"/>
                    </a:ext>
                  </a:extLst>
                </a:gridCol>
                <a:gridCol w="740664">
                  <a:extLst>
                    <a:ext uri="{9D8B030D-6E8A-4147-A177-3AD203B41FA5}">
                      <a16:colId xmlns:a16="http://schemas.microsoft.com/office/drawing/2014/main" val="2688100347"/>
                    </a:ext>
                  </a:extLst>
                </a:gridCol>
                <a:gridCol w="740664">
                  <a:extLst>
                    <a:ext uri="{9D8B030D-6E8A-4147-A177-3AD203B41FA5}">
                      <a16:colId xmlns:a16="http://schemas.microsoft.com/office/drawing/2014/main" val="2757758809"/>
                    </a:ext>
                  </a:extLst>
                </a:gridCol>
                <a:gridCol w="740664">
                  <a:extLst>
                    <a:ext uri="{9D8B030D-6E8A-4147-A177-3AD203B41FA5}">
                      <a16:colId xmlns:a16="http://schemas.microsoft.com/office/drawing/2014/main" val="4287619267"/>
                    </a:ext>
                  </a:extLst>
                </a:gridCol>
                <a:gridCol w="740664">
                  <a:extLst>
                    <a:ext uri="{9D8B030D-6E8A-4147-A177-3AD203B41FA5}">
                      <a16:colId xmlns:a16="http://schemas.microsoft.com/office/drawing/2014/main" val="4017323190"/>
                    </a:ext>
                  </a:extLst>
                </a:gridCol>
                <a:gridCol w="740664">
                  <a:extLst>
                    <a:ext uri="{9D8B030D-6E8A-4147-A177-3AD203B41FA5}">
                      <a16:colId xmlns:a16="http://schemas.microsoft.com/office/drawing/2014/main" val="10795274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71898611"/>
                  </a:ext>
                </a:extLst>
              </a:tr>
              <a:tr h="370840">
                <a:tc>
                  <a:txBody>
                    <a:bodyPr/>
                    <a:lstStyle/>
                    <a:p>
                      <a:r>
                        <a:rPr lang="en-US" sz="1000"/>
                        <a:t>Philadelphia Insurance Companies</a:t>
                      </a:r>
                    </a:p>
                  </a:txBody>
                  <a:tcPr/>
                </a:tc>
                <a:tc>
                  <a:txBody>
                    <a:bodyPr/>
                    <a:lstStyle/>
                    <a:p>
                      <a:r>
                        <a:rPr lang="en-US" sz="1000"/>
                        <a:t>4163</a:t>
                      </a:r>
                    </a:p>
                  </a:txBody>
                  <a:tcPr/>
                </a:tc>
                <a:tc>
                  <a:txBody>
                    <a:bodyPr/>
                    <a:lstStyle/>
                    <a:p>
                      <a:r>
                        <a:rPr lang="en-US" sz="1000"/>
                        <a:t>23</a:t>
                      </a:r>
                    </a:p>
                  </a:txBody>
                  <a:tcPr/>
                </a:tc>
                <a:tc>
                  <a:txBody>
                    <a:bodyPr/>
                    <a:lstStyle/>
                    <a:p>
                      <a:r>
                        <a:rPr lang="en-US" sz="1000"/>
                        <a:t>34</a:t>
                      </a:r>
                    </a:p>
                  </a:txBody>
                  <a:tcPr/>
                </a:tc>
                <a:tc>
                  <a:txBody>
                    <a:bodyPr/>
                    <a:lstStyle/>
                    <a:p>
                      <a:r>
                        <a:rPr lang="en-US" sz="1000"/>
                        <a:t>872</a:t>
                      </a:r>
                    </a:p>
                  </a:txBody>
                  <a:tcPr/>
                </a:tc>
                <a:tc>
                  <a:txBody>
                    <a:bodyPr/>
                    <a:lstStyle/>
                    <a:p>
                      <a:r>
                        <a:rPr lang="en-US" sz="1000"/>
                        <a:t>14</a:t>
                      </a:r>
                    </a:p>
                  </a:txBody>
                  <a:tcPr/>
                </a:tc>
                <a:tc>
                  <a:txBody>
                    <a:bodyPr/>
                    <a:lstStyle/>
                    <a:p>
                      <a:r>
                        <a:rPr lang="en-US" sz="1000"/>
                        <a:t>72</a:t>
                      </a:r>
                    </a:p>
                  </a:txBody>
                  <a:tcPr/>
                </a:tc>
                <a:tc>
                  <a:txBody>
                    <a:bodyPr/>
                    <a:lstStyle/>
                    <a:p>
                      <a:r>
                        <a:rPr lang="en-US" sz="1000"/>
                        <a:t>0</a:t>
                      </a:r>
                    </a:p>
                  </a:txBody>
                  <a:tcPr/>
                </a:tc>
                <a:tc>
                  <a:txBody>
                    <a:bodyPr/>
                    <a:lstStyle/>
                    <a:p>
                      <a:r>
                        <a:rPr lang="en-US" sz="1000"/>
                        <a:t>0.6788 %</a:t>
                      </a:r>
                    </a:p>
                  </a:txBody>
                  <a:tcPr/>
                </a:tc>
                <a:tc>
                  <a:txBody>
                    <a:bodyPr/>
                    <a:lstStyle/>
                    <a:p>
                      <a:r>
                        <a:rPr lang="en-US" sz="1000"/>
                        <a:t>0.0 %</a:t>
                      </a:r>
                    </a:p>
                  </a:txBody>
                  <a:tcPr/>
                </a:tc>
                <a:extLst>
                  <a:ext uri="{0D108BD9-81ED-4DB2-BD59-A6C34878D82A}">
                    <a16:rowId xmlns:a16="http://schemas.microsoft.com/office/drawing/2014/main" val="3950361321"/>
                  </a:ext>
                </a:extLst>
              </a:tr>
            </a:tbl>
          </a:graphicData>
        </a:graphic>
      </p:graphicFrame>
      <p:sp>
        <p:nvSpPr>
          <p:cNvPr id="4" name="Text Placeholder 3">
            <a:extLst>
              <a:ext uri="{FF2B5EF4-FFF2-40B4-BE49-F238E27FC236}">
                <a16:creationId xmlns:a16="http://schemas.microsoft.com/office/drawing/2014/main" id="{B4DF10AB-AFE5-452D-90A9-A9D1619F1EE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08952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94CE5-F056-44FD-ACAA-E74469B6F9FC}"/>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7562A4F2-9D95-47E2-8A50-606EB808F0CC}"/>
              </a:ext>
            </a:extLst>
          </p:cNvPr>
          <p:cNvGraphicFramePr>
            <a:graphicFrameLocks noGrp="1"/>
          </p:cNvGraphicFramePr>
          <p:nvPr>
            <p:ph type="chart" sz="quarter" idx="13"/>
            <p:extLst>
              <p:ext uri="{D42A27DB-BD31-4B8C-83A1-F6EECF244321}">
                <p14:modId xmlns:p14="http://schemas.microsoft.com/office/powerpoint/2010/main" val="3355918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6A9750-31DB-4DDB-A927-7E228CCC26C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2417DE4-2783-4DE8-A79E-C9DAFA5BB7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123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BE15-7841-4A3F-8C23-76BB780BC7D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F0A40F2-3BD4-49A7-9F23-3444BF42095B}"/>
              </a:ext>
            </a:extLst>
          </p:cNvPr>
          <p:cNvGraphicFramePr>
            <a:graphicFrameLocks noGrp="1"/>
          </p:cNvGraphicFramePr>
          <p:nvPr>
            <p:ph type="chart" sz="quarter" idx="13"/>
            <p:extLst>
              <p:ext uri="{D42A27DB-BD31-4B8C-83A1-F6EECF244321}">
                <p14:modId xmlns:p14="http://schemas.microsoft.com/office/powerpoint/2010/main" val="3436815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37A0B-A59E-4675-A37D-6824102AC5C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966675D-B805-40EC-8EA9-F0AD4DC82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8515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292A3-C516-4F7B-9742-92BCB7B9AEA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79AEF0A-484A-46AB-B74F-6479E0CC4A32}"/>
              </a:ext>
            </a:extLst>
          </p:cNvPr>
          <p:cNvGraphicFramePr>
            <a:graphicFrameLocks noGrp="1"/>
          </p:cNvGraphicFramePr>
          <p:nvPr>
            <p:ph type="chart" sz="quarter" idx="13"/>
            <p:extLst>
              <p:ext uri="{D42A27DB-BD31-4B8C-83A1-F6EECF244321}">
                <p14:modId xmlns:p14="http://schemas.microsoft.com/office/powerpoint/2010/main" val="946385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888071-0DAC-4805-8880-E05D0A19686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70169A6-6C45-4876-AF2C-88886D0142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29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DDD6-9652-42B6-931C-6B27634E10DB}"/>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ADBF79B2-CBDE-40E5-AC06-9C115D2F4B97}"/>
              </a:ext>
            </a:extLst>
          </p:cNvPr>
          <p:cNvGraphicFramePr>
            <a:graphicFrameLocks noGrp="1"/>
          </p:cNvGraphicFramePr>
          <p:nvPr>
            <p:ph type="tbl" sz="quarter" idx="13"/>
            <p:extLst>
              <p:ext uri="{D42A27DB-BD31-4B8C-83A1-F6EECF244321}">
                <p14:modId xmlns:p14="http://schemas.microsoft.com/office/powerpoint/2010/main" val="425592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6896470"/>
                    </a:ext>
                  </a:extLst>
                </a:gridCol>
                <a:gridCol w="658368">
                  <a:extLst>
                    <a:ext uri="{9D8B030D-6E8A-4147-A177-3AD203B41FA5}">
                      <a16:colId xmlns:a16="http://schemas.microsoft.com/office/drawing/2014/main" val="2689303405"/>
                    </a:ext>
                  </a:extLst>
                </a:gridCol>
                <a:gridCol w="658368">
                  <a:extLst>
                    <a:ext uri="{9D8B030D-6E8A-4147-A177-3AD203B41FA5}">
                      <a16:colId xmlns:a16="http://schemas.microsoft.com/office/drawing/2014/main" val="1809354665"/>
                    </a:ext>
                  </a:extLst>
                </a:gridCol>
                <a:gridCol w="658368">
                  <a:extLst>
                    <a:ext uri="{9D8B030D-6E8A-4147-A177-3AD203B41FA5}">
                      <a16:colId xmlns:a16="http://schemas.microsoft.com/office/drawing/2014/main" val="3070687311"/>
                    </a:ext>
                  </a:extLst>
                </a:gridCol>
                <a:gridCol w="658368">
                  <a:extLst>
                    <a:ext uri="{9D8B030D-6E8A-4147-A177-3AD203B41FA5}">
                      <a16:colId xmlns:a16="http://schemas.microsoft.com/office/drawing/2014/main" val="1410352679"/>
                    </a:ext>
                  </a:extLst>
                </a:gridCol>
                <a:gridCol w="658368">
                  <a:extLst>
                    <a:ext uri="{9D8B030D-6E8A-4147-A177-3AD203B41FA5}">
                      <a16:colId xmlns:a16="http://schemas.microsoft.com/office/drawing/2014/main" val="669171072"/>
                    </a:ext>
                  </a:extLst>
                </a:gridCol>
                <a:gridCol w="658368">
                  <a:extLst>
                    <a:ext uri="{9D8B030D-6E8A-4147-A177-3AD203B41FA5}">
                      <a16:colId xmlns:a16="http://schemas.microsoft.com/office/drawing/2014/main" val="3100234502"/>
                    </a:ext>
                  </a:extLst>
                </a:gridCol>
                <a:gridCol w="658368">
                  <a:extLst>
                    <a:ext uri="{9D8B030D-6E8A-4147-A177-3AD203B41FA5}">
                      <a16:colId xmlns:a16="http://schemas.microsoft.com/office/drawing/2014/main" val="114523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484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16:12:00</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bit.ly/PHLYsummerassociates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297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16:57:00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079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- 2019-08-14 13:03:00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 cause! Our Harrisburg, PA office volunteered to help HomewardBound AnimalRescue, a non-profit that rescues pregnant dogs or dogs who have just delivered puppies. #TEAMPHLY cleaned pens, reorganized supplies, and socialized the little pups.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7132831"/>
                  </a:ext>
                </a:extLst>
              </a:tr>
            </a:tbl>
          </a:graphicData>
        </a:graphic>
      </p:graphicFrame>
      <p:sp>
        <p:nvSpPr>
          <p:cNvPr id="4" name="Text Placeholder 3">
            <a:extLst>
              <a:ext uri="{FF2B5EF4-FFF2-40B4-BE49-F238E27FC236}">
                <a16:creationId xmlns:a16="http://schemas.microsoft.com/office/drawing/2014/main" id="{DD2248C3-B76A-4371-AD1E-E0E5A3AE1C6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9905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CEB3-FD90-4C0B-A07D-77D5E0EEA95A}"/>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1A8C90EE-44A2-4337-93DC-42D5036B381F}"/>
              </a:ext>
            </a:extLst>
          </p:cNvPr>
          <p:cNvGraphicFramePr>
            <a:graphicFrameLocks noGrp="1"/>
          </p:cNvGraphicFramePr>
          <p:nvPr>
            <p:ph type="tbl" sz="quarter" idx="13"/>
            <p:extLst>
              <p:ext uri="{D42A27DB-BD31-4B8C-83A1-F6EECF244321}">
                <p14:modId xmlns:p14="http://schemas.microsoft.com/office/powerpoint/2010/main" val="175246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6225523"/>
                    </a:ext>
                  </a:extLst>
                </a:gridCol>
                <a:gridCol w="658368">
                  <a:extLst>
                    <a:ext uri="{9D8B030D-6E8A-4147-A177-3AD203B41FA5}">
                      <a16:colId xmlns:a16="http://schemas.microsoft.com/office/drawing/2014/main" val="199436128"/>
                    </a:ext>
                  </a:extLst>
                </a:gridCol>
                <a:gridCol w="658368">
                  <a:extLst>
                    <a:ext uri="{9D8B030D-6E8A-4147-A177-3AD203B41FA5}">
                      <a16:colId xmlns:a16="http://schemas.microsoft.com/office/drawing/2014/main" val="498156806"/>
                    </a:ext>
                  </a:extLst>
                </a:gridCol>
                <a:gridCol w="658368">
                  <a:extLst>
                    <a:ext uri="{9D8B030D-6E8A-4147-A177-3AD203B41FA5}">
                      <a16:colId xmlns:a16="http://schemas.microsoft.com/office/drawing/2014/main" val="2600868095"/>
                    </a:ext>
                  </a:extLst>
                </a:gridCol>
                <a:gridCol w="658368">
                  <a:extLst>
                    <a:ext uri="{9D8B030D-6E8A-4147-A177-3AD203B41FA5}">
                      <a16:colId xmlns:a16="http://schemas.microsoft.com/office/drawing/2014/main" val="782583221"/>
                    </a:ext>
                  </a:extLst>
                </a:gridCol>
                <a:gridCol w="658368">
                  <a:extLst>
                    <a:ext uri="{9D8B030D-6E8A-4147-A177-3AD203B41FA5}">
                      <a16:colId xmlns:a16="http://schemas.microsoft.com/office/drawing/2014/main" val="3089094911"/>
                    </a:ext>
                  </a:extLst>
                </a:gridCol>
                <a:gridCol w="658368">
                  <a:extLst>
                    <a:ext uri="{9D8B030D-6E8A-4147-A177-3AD203B41FA5}">
                      <a16:colId xmlns:a16="http://schemas.microsoft.com/office/drawing/2014/main" val="938825607"/>
                    </a:ext>
                  </a:extLst>
                </a:gridCol>
                <a:gridCol w="658368">
                  <a:extLst>
                    <a:ext uri="{9D8B030D-6E8A-4147-A177-3AD203B41FA5}">
                      <a16:colId xmlns:a16="http://schemas.microsoft.com/office/drawing/2014/main" val="349336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998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- 2019-08-09 16:53:00</a:t>
                      </a:r>
                      <a:r>
                        <a:rPr kumimoji="0" lang="en-US" sz="1000" b="0" i="0" u="none" strike="noStrike" kern="1200" cap="none" spc="0" normalizeH="0" baseline="0" noProof="0">
                          <a:ln>
                            <a:noFill/>
                          </a:ln>
                          <a:solidFill>
                            <a:prstClr val="black"/>
                          </a:solidFill>
                          <a:effectLst/>
                          <a:uLnTx/>
                          <a:uFillTx/>
                          <a:latin typeface="+mn-lt"/>
                          <a:ea typeface="+mn-ea"/>
                          <a:cs typeface="+mn-cs"/>
                        </a:rPr>
                        <a:t> 
 Notebooks, pencils, binders – these are only a few of the basic essentials kids need to start the school year. With the cost of school supplies rising, #TEAMPHLY’s Altamonte Springs, FL office helped the Wounded Warrior Project stuff backpacks with supplies for children of local veterans.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717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- 2019-08-21 13:11:00</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Cradles to Crayons Philadelphia alongside 600+ volunteers at their annual Backpack-A-Thon to help the charity stuff 35,000 backpacks with new school supplies. The backpacks will be donated to underprivileged children in the Philadelphia area for the upcoming school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2388546"/>
                  </a:ext>
                </a:extLst>
              </a:tr>
            </a:tbl>
          </a:graphicData>
        </a:graphic>
      </p:graphicFrame>
      <p:sp>
        <p:nvSpPr>
          <p:cNvPr id="4" name="Text Placeholder 3">
            <a:extLst>
              <a:ext uri="{FF2B5EF4-FFF2-40B4-BE49-F238E27FC236}">
                <a16:creationId xmlns:a16="http://schemas.microsoft.com/office/drawing/2014/main" id="{8DE59361-59D6-4B65-9236-646AA556144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03082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51327-4822-4225-8D4B-DD84C1962F0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B73161A-1EBB-4F09-8D7E-FE24F3C92726}"/>
              </a:ext>
            </a:extLst>
          </p:cNvPr>
          <p:cNvGraphicFramePr>
            <a:graphicFrameLocks noGrp="1"/>
          </p:cNvGraphicFramePr>
          <p:nvPr>
            <p:ph type="chart" sz="quarter" idx="13"/>
            <p:extLst>
              <p:ext uri="{D42A27DB-BD31-4B8C-83A1-F6EECF244321}">
                <p14:modId xmlns:p14="http://schemas.microsoft.com/office/powerpoint/2010/main" val="1357666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0B65C2-8F01-4F97-BFF7-5C4009CA268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D7FA9BE7-CDB1-420B-9255-23468E7E3C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445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9F19E-3BE5-4B6D-BB93-8C601EE56F4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4631C9E-187B-4A69-867B-B329DDF8F529}"/>
              </a:ext>
            </a:extLst>
          </p:cNvPr>
          <p:cNvGraphicFramePr>
            <a:graphicFrameLocks noGrp="1"/>
          </p:cNvGraphicFramePr>
          <p:nvPr>
            <p:ph type="tbl" sz="quarter" idx="13"/>
            <p:extLst>
              <p:ext uri="{D42A27DB-BD31-4B8C-83A1-F6EECF244321}">
                <p14:modId xmlns:p14="http://schemas.microsoft.com/office/powerpoint/2010/main" val="354350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76161324"/>
                    </a:ext>
                  </a:extLst>
                </a:gridCol>
                <a:gridCol w="493776">
                  <a:extLst>
                    <a:ext uri="{9D8B030D-6E8A-4147-A177-3AD203B41FA5}">
                      <a16:colId xmlns:a16="http://schemas.microsoft.com/office/drawing/2014/main" val="3910566959"/>
                    </a:ext>
                  </a:extLst>
                </a:gridCol>
                <a:gridCol w="493776">
                  <a:extLst>
                    <a:ext uri="{9D8B030D-6E8A-4147-A177-3AD203B41FA5}">
                      <a16:colId xmlns:a16="http://schemas.microsoft.com/office/drawing/2014/main" val="2257909648"/>
                    </a:ext>
                  </a:extLst>
                </a:gridCol>
                <a:gridCol w="493776">
                  <a:extLst>
                    <a:ext uri="{9D8B030D-6E8A-4147-A177-3AD203B41FA5}">
                      <a16:colId xmlns:a16="http://schemas.microsoft.com/office/drawing/2014/main" val="2380801591"/>
                    </a:ext>
                  </a:extLst>
                </a:gridCol>
                <a:gridCol w="493776">
                  <a:extLst>
                    <a:ext uri="{9D8B030D-6E8A-4147-A177-3AD203B41FA5}">
                      <a16:colId xmlns:a16="http://schemas.microsoft.com/office/drawing/2014/main" val="1835429186"/>
                    </a:ext>
                  </a:extLst>
                </a:gridCol>
                <a:gridCol w="493776">
                  <a:extLst>
                    <a:ext uri="{9D8B030D-6E8A-4147-A177-3AD203B41FA5}">
                      <a16:colId xmlns:a16="http://schemas.microsoft.com/office/drawing/2014/main" val="2953317692"/>
                    </a:ext>
                  </a:extLst>
                </a:gridCol>
                <a:gridCol w="493776">
                  <a:extLst>
                    <a:ext uri="{9D8B030D-6E8A-4147-A177-3AD203B41FA5}">
                      <a16:colId xmlns:a16="http://schemas.microsoft.com/office/drawing/2014/main" val="3850052386"/>
                    </a:ext>
                  </a:extLst>
                </a:gridCol>
                <a:gridCol w="493776">
                  <a:extLst>
                    <a:ext uri="{9D8B030D-6E8A-4147-A177-3AD203B41FA5}">
                      <a16:colId xmlns:a16="http://schemas.microsoft.com/office/drawing/2014/main" val="120374086"/>
                    </a:ext>
                  </a:extLst>
                </a:gridCol>
                <a:gridCol w="493776">
                  <a:extLst>
                    <a:ext uri="{9D8B030D-6E8A-4147-A177-3AD203B41FA5}">
                      <a16:colId xmlns:a16="http://schemas.microsoft.com/office/drawing/2014/main" val="930896312"/>
                    </a:ext>
                  </a:extLst>
                </a:gridCol>
                <a:gridCol w="493776">
                  <a:extLst>
                    <a:ext uri="{9D8B030D-6E8A-4147-A177-3AD203B41FA5}">
                      <a16:colId xmlns:a16="http://schemas.microsoft.com/office/drawing/2014/main" val="1088365582"/>
                    </a:ext>
                  </a:extLst>
                </a:gridCol>
                <a:gridCol w="493776">
                  <a:extLst>
                    <a:ext uri="{9D8B030D-6E8A-4147-A177-3AD203B41FA5}">
                      <a16:colId xmlns:a16="http://schemas.microsoft.com/office/drawing/2014/main" val="3468152779"/>
                    </a:ext>
                  </a:extLst>
                </a:gridCol>
                <a:gridCol w="493776">
                  <a:extLst>
                    <a:ext uri="{9D8B030D-6E8A-4147-A177-3AD203B41FA5}">
                      <a16:colId xmlns:a16="http://schemas.microsoft.com/office/drawing/2014/main" val="1331197723"/>
                    </a:ext>
                  </a:extLst>
                </a:gridCol>
                <a:gridCol w="493776">
                  <a:extLst>
                    <a:ext uri="{9D8B030D-6E8A-4147-A177-3AD203B41FA5}">
                      <a16:colId xmlns:a16="http://schemas.microsoft.com/office/drawing/2014/main" val="22843985"/>
                    </a:ext>
                  </a:extLst>
                </a:gridCol>
                <a:gridCol w="493776">
                  <a:extLst>
                    <a:ext uri="{9D8B030D-6E8A-4147-A177-3AD203B41FA5}">
                      <a16:colId xmlns:a16="http://schemas.microsoft.com/office/drawing/2014/main" val="1463406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99042147"/>
                  </a:ext>
                </a:extLst>
              </a:tr>
              <a:tr h="370840">
                <a:tc>
                  <a:txBody>
                    <a:bodyPr/>
                    <a:lstStyle/>
                    <a:p>
                      <a:r>
                        <a:rPr lang="en-US" sz="1000"/>
                        <a:t>PHLY Insurance Co.</a:t>
                      </a:r>
                    </a:p>
                  </a:txBody>
                  <a:tcPr/>
                </a:tc>
                <a:tc>
                  <a:txBody>
                    <a:bodyPr/>
                    <a:lstStyle/>
                    <a:p>
                      <a:r>
                        <a:rPr lang="en-US" sz="1000"/>
                        <a:t>3334</a:t>
                      </a:r>
                    </a:p>
                  </a:txBody>
                  <a:tcPr/>
                </a:tc>
                <a:tc>
                  <a:txBody>
                    <a:bodyPr/>
                    <a:lstStyle/>
                    <a:p>
                      <a:r>
                        <a:rPr lang="en-US" sz="1000"/>
                        <a:t>27</a:t>
                      </a:r>
                    </a:p>
                  </a:txBody>
                  <a:tcPr/>
                </a:tc>
                <a:tc>
                  <a:txBody>
                    <a:bodyPr/>
                    <a:lstStyle/>
                    <a:p>
                      <a:r>
                        <a:rPr lang="en-US" sz="1000"/>
                        <a:t>43</a:t>
                      </a:r>
                    </a:p>
                  </a:txBody>
                  <a:tcPr/>
                </a:tc>
                <a:tc>
                  <a:txBody>
                    <a:bodyPr/>
                    <a:lstStyle/>
                    <a:p>
                      <a:r>
                        <a:rPr lang="en-US" sz="1000"/>
                        <a:t>39</a:t>
                      </a:r>
                    </a:p>
                  </a:txBody>
                  <a:tcPr/>
                </a:tc>
                <a:tc>
                  <a:txBody>
                    <a:bodyPr/>
                    <a:lstStyle/>
                    <a:p>
                      <a:r>
                        <a:rPr lang="en-US" sz="1000"/>
                        <a:t>3</a:t>
                      </a:r>
                    </a:p>
                  </a:txBody>
                  <a:tcPr/>
                </a:tc>
                <a:tc>
                  <a:txBody>
                    <a:bodyPr/>
                    <a:lstStyle/>
                    <a:p>
                      <a:r>
                        <a:rPr lang="en-US" sz="1000"/>
                        <a:t>1</a:t>
                      </a:r>
                    </a:p>
                  </a:txBody>
                  <a:tcPr/>
                </a:tc>
                <a:tc>
                  <a:txBody>
                    <a:bodyPr/>
                    <a:lstStyle/>
                    <a:p>
                      <a:r>
                        <a:rPr lang="en-US" sz="1000"/>
                        <a:t>39</a:t>
                      </a:r>
                    </a:p>
                  </a:txBody>
                  <a:tcPr/>
                </a:tc>
                <a:tc>
                  <a:txBody>
                    <a:bodyPr/>
                    <a:lstStyle/>
                    <a:p>
                      <a:r>
                        <a:rPr lang="en-US" sz="1000"/>
                        <a:t>39</a:t>
                      </a:r>
                    </a:p>
                  </a:txBody>
                  <a:tcPr/>
                </a:tc>
                <a:tc>
                  <a:txBody>
                    <a:bodyPr/>
                    <a:lstStyle/>
                    <a:p>
                      <a:r>
                        <a:rPr lang="en-US" sz="1000"/>
                        <a:t>185</a:t>
                      </a:r>
                    </a:p>
                  </a:txBody>
                  <a:tcPr/>
                </a:tc>
                <a:tc>
                  <a:txBody>
                    <a:bodyPr/>
                    <a:lstStyle/>
                    <a:p>
                      <a:r>
                        <a:rPr lang="en-US" sz="1000"/>
                        <a:t>3</a:t>
                      </a:r>
                    </a:p>
                  </a:txBody>
                  <a:tcPr/>
                </a:tc>
                <a:tc>
                  <a:txBody>
                    <a:bodyPr/>
                    <a:lstStyle/>
                    <a:p>
                      <a:r>
                        <a:rPr lang="en-US" sz="1000"/>
                        <a:t>15</a:t>
                      </a:r>
                    </a:p>
                  </a:txBody>
                  <a:tcPr/>
                </a:tc>
                <a:tc>
                  <a:txBody>
                    <a:bodyPr/>
                    <a:lstStyle/>
                    <a:p>
                      <a:r>
                        <a:rPr lang="en-US" sz="1000"/>
                        <a:t>0.1753 %</a:t>
                      </a:r>
                    </a:p>
                  </a:txBody>
                  <a:tcPr/>
                </a:tc>
                <a:tc>
                  <a:txBody>
                    <a:bodyPr/>
                    <a:lstStyle/>
                    <a:p>
                      <a:r>
                        <a:rPr lang="en-US" sz="1000"/>
                        <a:t>0.0 %</a:t>
                      </a:r>
                    </a:p>
                  </a:txBody>
                  <a:tcPr/>
                </a:tc>
                <a:extLst>
                  <a:ext uri="{0D108BD9-81ED-4DB2-BD59-A6C34878D82A}">
                    <a16:rowId xmlns:a16="http://schemas.microsoft.com/office/drawing/2014/main" val="3240456647"/>
                  </a:ext>
                </a:extLst>
              </a:tr>
            </a:tbl>
          </a:graphicData>
        </a:graphic>
      </p:graphicFrame>
      <p:sp>
        <p:nvSpPr>
          <p:cNvPr id="4" name="Text Placeholder 3">
            <a:extLst>
              <a:ext uri="{FF2B5EF4-FFF2-40B4-BE49-F238E27FC236}">
                <a16:creationId xmlns:a16="http://schemas.microsoft.com/office/drawing/2014/main" id="{E2A7FBAF-356F-4A51-87A6-60D53741E06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93548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D159-2B98-421F-93EB-DC245CF9C16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F791863B-CE45-43AD-A81C-569A230F1669}"/>
              </a:ext>
            </a:extLst>
          </p:cNvPr>
          <p:cNvGraphicFramePr>
            <a:graphicFrameLocks noGrp="1"/>
          </p:cNvGraphicFramePr>
          <p:nvPr>
            <p:ph type="chart" sz="quarter" idx="13"/>
            <p:extLst>
              <p:ext uri="{D42A27DB-BD31-4B8C-83A1-F6EECF244321}">
                <p14:modId xmlns:p14="http://schemas.microsoft.com/office/powerpoint/2010/main" val="306942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B9035-CBEF-419F-A0D6-392C2425EFC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EE8DA75-0FA3-40B2-ABAB-E9F4EE521F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38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1BCA5-0A0C-426E-B46B-B58DDBD7FBF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1DCAAD3-F5E4-4300-A63F-F29F58D7B47B}"/>
              </a:ext>
            </a:extLst>
          </p:cNvPr>
          <p:cNvGraphicFramePr>
            <a:graphicFrameLocks noGrp="1"/>
          </p:cNvGraphicFramePr>
          <p:nvPr>
            <p:ph type="chart" sz="quarter" idx="13"/>
            <p:extLst>
              <p:ext uri="{D42A27DB-BD31-4B8C-83A1-F6EECF244321}">
                <p14:modId xmlns:p14="http://schemas.microsoft.com/office/powerpoint/2010/main" val="109926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B28B1A-05A3-416A-8480-6BE3740DC35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CB40939-EDC8-435D-AFBF-857A0AA7B5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57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4D0C1-A4F5-4851-967B-914479F1F5A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F5C4D17C-2DE4-4102-BCEE-B276C666CA77}"/>
              </a:ext>
            </a:extLst>
          </p:cNvPr>
          <p:cNvGraphicFramePr>
            <a:graphicFrameLocks noGrp="1"/>
          </p:cNvGraphicFramePr>
          <p:nvPr>
            <p:ph type="chart" sz="quarter" idx="13"/>
            <p:extLst>
              <p:ext uri="{D42A27DB-BD31-4B8C-83A1-F6EECF244321}">
                <p14:modId xmlns:p14="http://schemas.microsoft.com/office/powerpoint/2010/main" val="1987007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06740B-2386-43FA-BB57-D891167C9E3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29F346E-2C10-4669-BABC-DA5959EFB7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755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40C5-C296-42DF-A8EC-E48C683B0E4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6B9329F-A399-4659-8458-89C0124060B0}"/>
              </a:ext>
            </a:extLst>
          </p:cNvPr>
          <p:cNvGraphicFramePr>
            <a:graphicFrameLocks noGrp="1"/>
          </p:cNvGraphicFramePr>
          <p:nvPr>
            <p:ph type="tbl" sz="quarter" idx="13"/>
            <p:extLst>
              <p:ext uri="{D42A27DB-BD31-4B8C-83A1-F6EECF244321}">
                <p14:modId xmlns:p14="http://schemas.microsoft.com/office/powerpoint/2010/main" val="228866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0237524"/>
                    </a:ext>
                  </a:extLst>
                </a:gridCol>
                <a:gridCol w="2468880">
                  <a:extLst>
                    <a:ext uri="{9D8B030D-6E8A-4147-A177-3AD203B41FA5}">
                      <a16:colId xmlns:a16="http://schemas.microsoft.com/office/drawing/2014/main" val="1035381161"/>
                    </a:ext>
                  </a:extLst>
                </a:gridCol>
                <a:gridCol w="2468880">
                  <a:extLst>
                    <a:ext uri="{9D8B030D-6E8A-4147-A177-3AD203B41FA5}">
                      <a16:colId xmlns:a16="http://schemas.microsoft.com/office/drawing/2014/main" val="307989352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28344214"/>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2247250671"/>
                  </a:ext>
                </a:extLst>
              </a:tr>
              <a:tr h="370840">
                <a:tc>
                  <a:txBody>
                    <a:bodyPr/>
                    <a:lstStyle/>
                    <a:p>
                      <a:r>
                        <a:rPr lang="en-US" sz="1000" b="1"/>
                        <a:t>@Regore2</a:t>
                      </a:r>
                    </a:p>
                  </a:txBody>
                  <a:tcPr/>
                </a:tc>
                <a:tc>
                  <a:txBody>
                    <a:bodyPr/>
                    <a:lstStyle/>
                    <a:p>
                      <a:r>
                        <a:rPr lang="en-US" sz="1000"/>
                        <a:t>PHLY Insurance Co. (41)</a:t>
                      </a:r>
                    </a:p>
                  </a:txBody>
                  <a:tcPr/>
                </a:tc>
                <a:tc>
                  <a:txBody>
                    <a:bodyPr/>
                    <a:lstStyle/>
                    <a:p>
                      <a:r>
                        <a:rPr lang="en-US" sz="1000"/>
                        <a:t>41</a:t>
                      </a:r>
                    </a:p>
                  </a:txBody>
                  <a:tcPr/>
                </a:tc>
                <a:extLst>
                  <a:ext uri="{0D108BD9-81ED-4DB2-BD59-A6C34878D82A}">
                    <a16:rowId xmlns:a16="http://schemas.microsoft.com/office/drawing/2014/main" val="2872330279"/>
                  </a:ext>
                </a:extLst>
              </a:tr>
              <a:tr h="370840">
                <a:tc>
                  <a:txBody>
                    <a:bodyPr/>
                    <a:lstStyle/>
                    <a:p>
                      <a:r>
                        <a:rPr lang="en-US" sz="1000" b="1"/>
                        <a:t>@GammaIotaSigma</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4142854695"/>
                  </a:ext>
                </a:extLst>
              </a:tr>
              <a:tr h="370840">
                <a:tc>
                  <a:txBody>
                    <a:bodyPr/>
                    <a:lstStyle/>
                    <a:p>
                      <a:r>
                        <a:rPr lang="en-US" sz="1000" b="1"/>
                        <a:t>@EaglesCommunity</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848538034"/>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555874719"/>
                  </a:ext>
                </a:extLst>
              </a:tr>
              <a:tr h="370840">
                <a:tc>
                  <a:txBody>
                    <a:bodyPr/>
                    <a:lstStyle/>
                    <a:p>
                      <a:r>
                        <a:rPr lang="en-US" sz="1000" b="1"/>
                        <a:t>@GaryJamesLovett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355249413"/>
                  </a:ext>
                </a:extLst>
              </a:tr>
              <a:tr h="370840">
                <a:tc>
                  <a:txBody>
                    <a:bodyPr/>
                    <a:lstStyle/>
                    <a:p>
                      <a:r>
                        <a:rPr lang="en-US" sz="1000" b="1"/>
                        <a:t>@TwinForksIns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026475202"/>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875509808"/>
                  </a:ext>
                </a:extLst>
              </a:tr>
              <a:tr h="370840">
                <a:tc>
                  <a:txBody>
                    <a:bodyPr/>
                    <a:lstStyle/>
                    <a:p>
                      <a:r>
                        <a:rPr lang="en-US" sz="1000" b="1"/>
                        <a:t>@TMNA_Services</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633697468"/>
                  </a:ext>
                </a:extLst>
              </a:tr>
              <a:tr h="370840">
                <a:tc>
                  <a:txBody>
                    <a:bodyPr/>
                    <a:lstStyle/>
                    <a:p>
                      <a:r>
                        <a:rPr lang="en-US" sz="1000" b="1"/>
                        <a:t>@C2CPhiladelphia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132447642"/>
                  </a:ext>
                </a:extLst>
              </a:tr>
            </a:tbl>
          </a:graphicData>
        </a:graphic>
      </p:graphicFrame>
      <p:sp>
        <p:nvSpPr>
          <p:cNvPr id="4" name="Text Placeholder 3">
            <a:extLst>
              <a:ext uri="{FF2B5EF4-FFF2-40B4-BE49-F238E27FC236}">
                <a16:creationId xmlns:a16="http://schemas.microsoft.com/office/drawing/2014/main" id="{61C8995C-CBF7-4D04-B176-F93199F3192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022952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3F70B-9327-4594-AEFC-A0D941282B2A}"/>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9A4FEA77-FF64-4809-A1E0-1B52863C1F18}"/>
              </a:ext>
            </a:extLst>
          </p:cNvPr>
          <p:cNvGraphicFramePr>
            <a:graphicFrameLocks noGrp="1"/>
          </p:cNvGraphicFramePr>
          <p:nvPr>
            <p:ph type="tbl" sz="quarter" idx="13"/>
            <p:extLst>
              <p:ext uri="{D42A27DB-BD31-4B8C-83A1-F6EECF244321}">
                <p14:modId xmlns:p14="http://schemas.microsoft.com/office/powerpoint/2010/main" val="184757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114799211"/>
                    </a:ext>
                  </a:extLst>
                </a:gridCol>
                <a:gridCol w="411480">
                  <a:extLst>
                    <a:ext uri="{9D8B030D-6E8A-4147-A177-3AD203B41FA5}">
                      <a16:colId xmlns:a16="http://schemas.microsoft.com/office/drawing/2014/main" val="333871166"/>
                    </a:ext>
                  </a:extLst>
                </a:gridCol>
                <a:gridCol w="822960">
                  <a:extLst>
                    <a:ext uri="{9D8B030D-6E8A-4147-A177-3AD203B41FA5}">
                      <a16:colId xmlns:a16="http://schemas.microsoft.com/office/drawing/2014/main" val="462006429"/>
                    </a:ext>
                  </a:extLst>
                </a:gridCol>
                <a:gridCol w="822960">
                  <a:extLst>
                    <a:ext uri="{9D8B030D-6E8A-4147-A177-3AD203B41FA5}">
                      <a16:colId xmlns:a16="http://schemas.microsoft.com/office/drawing/2014/main" val="459089929"/>
                    </a:ext>
                  </a:extLst>
                </a:gridCol>
                <a:gridCol w="822960">
                  <a:extLst>
                    <a:ext uri="{9D8B030D-6E8A-4147-A177-3AD203B41FA5}">
                      <a16:colId xmlns:a16="http://schemas.microsoft.com/office/drawing/2014/main" val="2327047829"/>
                    </a:ext>
                  </a:extLst>
                </a:gridCol>
                <a:gridCol w="822960">
                  <a:extLst>
                    <a:ext uri="{9D8B030D-6E8A-4147-A177-3AD203B41FA5}">
                      <a16:colId xmlns:a16="http://schemas.microsoft.com/office/drawing/2014/main" val="2803078314"/>
                    </a:ext>
                  </a:extLst>
                </a:gridCol>
                <a:gridCol w="822960">
                  <a:extLst>
                    <a:ext uri="{9D8B030D-6E8A-4147-A177-3AD203B41FA5}">
                      <a16:colId xmlns:a16="http://schemas.microsoft.com/office/drawing/2014/main" val="183574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5771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- 2019-08-14 13:40:10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#goodcause! Our Harrisburg, PA office helped Homeward Bound #AnimalRescue, a non-profit that rescues pregnant #dogs or dogs who have just delivered puppies. #TEAMPHLY cleaned pens &amp;amp; socialized the little pups. https://t.co/BXqF5eKC98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06:15:19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2.0802 %</a:t>
                      </a:r>
                    </a:p>
                  </a:txBody>
                  <a:tcPr/>
                </a:tc>
                <a:extLst>
                  <a:ext uri="{0D108BD9-81ED-4DB2-BD59-A6C34878D82A}">
                    <a16:rowId xmlns:a16="http://schemas.microsoft.com/office/drawing/2014/main" val="341416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- 2019-08-05 15:35:07</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#Naperville, IL office partnered with @DuPageHabitat, a locally run non-profit that brings people together to build affordable homes in the community. #TEAMPHLY helped work on the non-profit’s new home construction in Hanover Park. #volunteer #giveback https://t.co/78kO3Y3N5w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18:15:57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0.3925 %</a:t>
                      </a:r>
                    </a:p>
                  </a:txBody>
                  <a:tcPr/>
                </a:tc>
                <a:extLst>
                  <a:ext uri="{0D108BD9-81ED-4DB2-BD59-A6C34878D82A}">
                    <a16:rowId xmlns:a16="http://schemas.microsoft.com/office/drawing/2014/main" val="229487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- 2019-08-01 14:40:07</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participated in a leadership panel for the Tokio Marine #NextGeneration program. #PHLY’s executive team joined sister companies @TMNA_Services &amp;amp; @RelianceStdLife for a discussion on developing employees’ #leadership skills. https://t.co/YKsNzEW7d1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18:16:23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0.3629 %</a:t>
                      </a:r>
                    </a:p>
                  </a:txBody>
                  <a:tcPr/>
                </a:tc>
                <a:extLst>
                  <a:ext uri="{0D108BD9-81ED-4DB2-BD59-A6C34878D82A}">
                    <a16:rowId xmlns:a16="http://schemas.microsoft.com/office/drawing/2014/main" val="2496702783"/>
                  </a:ext>
                </a:extLst>
              </a:tr>
            </a:tbl>
          </a:graphicData>
        </a:graphic>
      </p:graphicFrame>
      <p:sp>
        <p:nvSpPr>
          <p:cNvPr id="4" name="Text Placeholder 3">
            <a:extLst>
              <a:ext uri="{FF2B5EF4-FFF2-40B4-BE49-F238E27FC236}">
                <a16:creationId xmlns:a16="http://schemas.microsoft.com/office/drawing/2014/main" id="{D7F97F65-C87B-47D9-B535-6DE2EB4A941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55010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6D895-441B-432D-9BFE-FA7B26D978D0}"/>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C40C9D6A-5613-4F8F-9922-4137E2E03D9D}"/>
              </a:ext>
            </a:extLst>
          </p:cNvPr>
          <p:cNvGraphicFramePr>
            <a:graphicFrameLocks noGrp="1"/>
          </p:cNvGraphicFramePr>
          <p:nvPr>
            <p:ph type="tbl" sz="quarter" idx="13"/>
            <p:extLst>
              <p:ext uri="{D42A27DB-BD31-4B8C-83A1-F6EECF244321}">
                <p14:modId xmlns:p14="http://schemas.microsoft.com/office/powerpoint/2010/main" val="197753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33198512"/>
                    </a:ext>
                  </a:extLst>
                </a:gridCol>
                <a:gridCol w="411480">
                  <a:extLst>
                    <a:ext uri="{9D8B030D-6E8A-4147-A177-3AD203B41FA5}">
                      <a16:colId xmlns:a16="http://schemas.microsoft.com/office/drawing/2014/main" val="1423507643"/>
                    </a:ext>
                  </a:extLst>
                </a:gridCol>
                <a:gridCol w="822960">
                  <a:extLst>
                    <a:ext uri="{9D8B030D-6E8A-4147-A177-3AD203B41FA5}">
                      <a16:colId xmlns:a16="http://schemas.microsoft.com/office/drawing/2014/main" val="1546254681"/>
                    </a:ext>
                  </a:extLst>
                </a:gridCol>
                <a:gridCol w="822960">
                  <a:extLst>
                    <a:ext uri="{9D8B030D-6E8A-4147-A177-3AD203B41FA5}">
                      <a16:colId xmlns:a16="http://schemas.microsoft.com/office/drawing/2014/main" val="2140425359"/>
                    </a:ext>
                  </a:extLst>
                </a:gridCol>
                <a:gridCol w="822960">
                  <a:extLst>
                    <a:ext uri="{9D8B030D-6E8A-4147-A177-3AD203B41FA5}">
                      <a16:colId xmlns:a16="http://schemas.microsoft.com/office/drawing/2014/main" val="2672711422"/>
                    </a:ext>
                  </a:extLst>
                </a:gridCol>
                <a:gridCol w="822960">
                  <a:extLst>
                    <a:ext uri="{9D8B030D-6E8A-4147-A177-3AD203B41FA5}">
                      <a16:colId xmlns:a16="http://schemas.microsoft.com/office/drawing/2014/main" val="4057315447"/>
                    </a:ext>
                  </a:extLst>
                </a:gridCol>
                <a:gridCol w="822960">
                  <a:extLst>
                    <a:ext uri="{9D8B030D-6E8A-4147-A177-3AD203B41FA5}">
                      <a16:colId xmlns:a16="http://schemas.microsoft.com/office/drawing/2014/main" val="254761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2356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- 2019-08-23 16:15:09</a:t>
                      </a:r>
                      <a:r>
                        <a:rPr kumimoji="0" lang="en-US" sz="1000" b="0" i="0" u="none" strike="noStrike" kern="1200" cap="none" spc="0" normalizeH="0" baseline="0" noProof="0">
                          <a:ln>
                            <a:noFill/>
                          </a:ln>
                          <a:solidFill>
                            <a:prstClr val="black"/>
                          </a:solidFill>
                          <a:effectLst/>
                          <a:uLnTx/>
                          <a:uFillTx/>
                          <a:latin typeface="+mn-lt"/>
                          <a:ea typeface="+mn-ea"/>
                          <a:cs typeface="+mn-cs"/>
                        </a:rPr>
                        <a:t>
  PHLY is excited to sponsor the #ParkwayRun benefiting the @ChildrensPhila for the 16th consecutive year! As part of our fundraising initiative, #TEAMPHLY dressed down to raise money for pediatric cancer research. Stay tuned for photos &amp;amp; updates! #ForBreakThroughs #FridayFeeling https://t.co/8EZQj5VMiu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0.3003 %</a:t>
                      </a:r>
                    </a:p>
                  </a:txBody>
                  <a:tcPr/>
                </a:tc>
                <a:extLst>
                  <a:ext uri="{0D108BD9-81ED-4DB2-BD59-A6C34878D82A}">
                    <a16:rowId xmlns:a16="http://schemas.microsoft.com/office/drawing/2014/main" val="289814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- 2019-08-21 15:50:08</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600+ volunteers at their annual #BackpackAThon to help the #charity stuff 35K backpacks with new school supplies. The backpacks will be donated to underprivileged children in the #Philadelphia area for the upcoming school year. https://t.co/ukVAYnJPLu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08/23/2019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extLst>
                  <a:ext uri="{0D108BD9-81ED-4DB2-BD59-A6C34878D82A}">
                    <a16:rowId xmlns:a16="http://schemas.microsoft.com/office/drawing/2014/main" val="3034625785"/>
                  </a:ext>
                </a:extLst>
              </a:tr>
            </a:tbl>
          </a:graphicData>
        </a:graphic>
      </p:graphicFrame>
      <p:sp>
        <p:nvSpPr>
          <p:cNvPr id="4" name="Text Placeholder 3">
            <a:extLst>
              <a:ext uri="{FF2B5EF4-FFF2-40B4-BE49-F238E27FC236}">
                <a16:creationId xmlns:a16="http://schemas.microsoft.com/office/drawing/2014/main" id="{762CCF26-D9B7-4A91-B520-1CB425A3A5D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49167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ED56D-DC97-4EE1-A9F2-29290397457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6D62A535-214A-49E6-8540-74F99D38FCBE}"/>
              </a:ext>
            </a:extLst>
          </p:cNvPr>
          <p:cNvGraphicFramePr>
            <a:graphicFrameLocks noGrp="1"/>
          </p:cNvGraphicFramePr>
          <p:nvPr>
            <p:ph type="tbl" sz="quarter" idx="13"/>
            <p:extLst>
              <p:ext uri="{D42A27DB-BD31-4B8C-83A1-F6EECF244321}">
                <p14:modId xmlns:p14="http://schemas.microsoft.com/office/powerpoint/2010/main" val="401313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7605576"/>
                    </a:ext>
                  </a:extLst>
                </a:gridCol>
                <a:gridCol w="1069848">
                  <a:extLst>
                    <a:ext uri="{9D8B030D-6E8A-4147-A177-3AD203B41FA5}">
                      <a16:colId xmlns:a16="http://schemas.microsoft.com/office/drawing/2014/main" val="3126520443"/>
                    </a:ext>
                  </a:extLst>
                </a:gridCol>
                <a:gridCol w="1069848">
                  <a:extLst>
                    <a:ext uri="{9D8B030D-6E8A-4147-A177-3AD203B41FA5}">
                      <a16:colId xmlns:a16="http://schemas.microsoft.com/office/drawing/2014/main" val="2991703410"/>
                    </a:ext>
                  </a:extLst>
                </a:gridCol>
                <a:gridCol w="1069848">
                  <a:extLst>
                    <a:ext uri="{9D8B030D-6E8A-4147-A177-3AD203B41FA5}">
                      <a16:colId xmlns:a16="http://schemas.microsoft.com/office/drawing/2014/main" val="3374493331"/>
                    </a:ext>
                  </a:extLst>
                </a:gridCol>
                <a:gridCol w="1069848">
                  <a:extLst>
                    <a:ext uri="{9D8B030D-6E8A-4147-A177-3AD203B41FA5}">
                      <a16:colId xmlns:a16="http://schemas.microsoft.com/office/drawing/2014/main" val="3883648831"/>
                    </a:ext>
                  </a:extLst>
                </a:gridCol>
                <a:gridCol w="1069848">
                  <a:extLst>
                    <a:ext uri="{9D8B030D-6E8A-4147-A177-3AD203B41FA5}">
                      <a16:colId xmlns:a16="http://schemas.microsoft.com/office/drawing/2014/main" val="1476360349"/>
                    </a:ext>
                  </a:extLst>
                </a:gridCol>
                <a:gridCol w="1069848">
                  <a:extLst>
                    <a:ext uri="{9D8B030D-6E8A-4147-A177-3AD203B41FA5}">
                      <a16:colId xmlns:a16="http://schemas.microsoft.com/office/drawing/2014/main" val="4879804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0648676"/>
                  </a:ext>
                </a:extLst>
              </a:tr>
              <a:tr h="370840">
                <a:tc>
                  <a:txBody>
                    <a:bodyPr/>
                    <a:lstStyle/>
                    <a:p>
                      <a:r>
                        <a:rPr lang="en-US" sz="1000"/>
                        <a:t>Philadelphia Insurance Companies</a:t>
                      </a:r>
                    </a:p>
                  </a:txBody>
                  <a:tcPr/>
                </a:tc>
                <a:tc>
                  <a:txBody>
                    <a:bodyPr/>
                    <a:lstStyle/>
                    <a:p>
                      <a:r>
                        <a:rPr lang="en-US" sz="1000"/>
                        <a:t>20597</a:t>
                      </a:r>
                    </a:p>
                  </a:txBody>
                  <a:tcPr/>
                </a:tc>
                <a:tc>
                  <a:txBody>
                    <a:bodyPr/>
                    <a:lstStyle/>
                    <a:p>
                      <a:r>
                        <a:rPr lang="en-US" sz="1000"/>
                        <a:t>511</a:t>
                      </a:r>
                    </a:p>
                  </a:txBody>
                  <a:tcPr/>
                </a:tc>
                <a:tc>
                  <a:txBody>
                    <a:bodyPr/>
                    <a:lstStyle/>
                    <a:p>
                      <a:r>
                        <a:rPr lang="en-US" sz="1000"/>
                        <a:t>29</a:t>
                      </a:r>
                    </a:p>
                  </a:txBody>
                  <a:tcPr/>
                </a:tc>
                <a:tc>
                  <a:txBody>
                    <a:bodyPr/>
                    <a:lstStyle/>
                    <a:p>
                      <a:r>
                        <a:rPr lang="en-US" sz="1000"/>
                        <a:t>1495</a:t>
                      </a:r>
                    </a:p>
                  </a:txBody>
                  <a:tcPr/>
                </a:tc>
                <a:tc>
                  <a:txBody>
                    <a:bodyPr/>
                    <a:lstStyle/>
                    <a:p>
                      <a:r>
                        <a:rPr lang="en-US" sz="1000"/>
                        <a:t>10</a:t>
                      </a:r>
                    </a:p>
                  </a:txBody>
                  <a:tcPr/>
                </a:tc>
                <a:tc>
                  <a:txBody>
                    <a:bodyPr/>
                    <a:lstStyle/>
                    <a:p>
                      <a:r>
                        <a:rPr lang="en-US" sz="1000"/>
                        <a:t>0.2551 %</a:t>
                      </a:r>
                    </a:p>
                  </a:txBody>
                  <a:tcPr/>
                </a:tc>
                <a:extLst>
                  <a:ext uri="{0D108BD9-81ED-4DB2-BD59-A6C34878D82A}">
                    <a16:rowId xmlns:a16="http://schemas.microsoft.com/office/drawing/2014/main" val="3011640250"/>
                  </a:ext>
                </a:extLst>
              </a:tr>
            </a:tbl>
          </a:graphicData>
        </a:graphic>
      </p:graphicFrame>
      <p:sp>
        <p:nvSpPr>
          <p:cNvPr id="4" name="Text Placeholder 3">
            <a:extLst>
              <a:ext uri="{FF2B5EF4-FFF2-40B4-BE49-F238E27FC236}">
                <a16:creationId xmlns:a16="http://schemas.microsoft.com/office/drawing/2014/main" id="{BAC025A6-835E-4A08-AD45-E23501D888F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29013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9AD22-54A4-4CBD-820B-88548D9F4E5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7B0D57A-F475-452F-BC5D-FD10F502001F}"/>
              </a:ext>
            </a:extLst>
          </p:cNvPr>
          <p:cNvGraphicFramePr>
            <a:graphicFrameLocks noGrp="1"/>
          </p:cNvGraphicFramePr>
          <p:nvPr>
            <p:ph type="chart" sz="quarter" idx="13"/>
            <p:extLst>
              <p:ext uri="{D42A27DB-BD31-4B8C-83A1-F6EECF244321}">
                <p14:modId xmlns:p14="http://schemas.microsoft.com/office/powerpoint/2010/main" val="3607528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AD822-9376-4153-B010-3F3185E8197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366B670-8FA7-4743-AB1D-919A8C95A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23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DF06-26F7-42DE-BDB8-FF365EF2A0C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3AC414B6-0B24-4BC8-88DC-DBEC45F30DE7}"/>
              </a:ext>
            </a:extLst>
          </p:cNvPr>
          <p:cNvGraphicFramePr>
            <a:graphicFrameLocks noGrp="1"/>
          </p:cNvGraphicFramePr>
          <p:nvPr>
            <p:ph type="chart" sz="quarter" idx="13"/>
            <p:extLst>
              <p:ext uri="{D42A27DB-BD31-4B8C-83A1-F6EECF244321}">
                <p14:modId xmlns:p14="http://schemas.microsoft.com/office/powerpoint/2010/main" val="2323051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7D7E9C-D32D-4451-95AA-BBED89A2F5C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E1411D3-E520-49F4-BE6D-1C56E524A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40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F9E5-1D43-424A-B29D-36C5953BB9C2}"/>
              </a:ext>
            </a:extLst>
          </p:cNvPr>
          <p:cNvSpPr>
            <a:spLocks noGrp="1"/>
          </p:cNvSpPr>
          <p:nvPr>
            <p:ph type="title"/>
          </p:nvPr>
        </p:nvSpPr>
        <p:spPr/>
        <p:txBody>
          <a:bodyPr/>
          <a:lstStyle/>
          <a:p>
            <a:r>
              <a:rPr lang="en-US"/>
              <a:t>LinkedIn Updates Table | Philadelphia Insurance - 1 of 4</a:t>
            </a:r>
          </a:p>
        </p:txBody>
      </p:sp>
      <p:graphicFrame>
        <p:nvGraphicFramePr>
          <p:cNvPr id="5" name="Table Placeholder 4">
            <a:extLst>
              <a:ext uri="{FF2B5EF4-FFF2-40B4-BE49-F238E27FC236}">
                <a16:creationId xmlns:a16="http://schemas.microsoft.com/office/drawing/2014/main" id="{9CDEFA43-8704-4924-8667-17E82C6FFA07}"/>
              </a:ext>
            </a:extLst>
          </p:cNvPr>
          <p:cNvGraphicFramePr>
            <a:graphicFrameLocks noGrp="1"/>
          </p:cNvGraphicFramePr>
          <p:nvPr>
            <p:ph type="tbl" sz="quarter" idx="13"/>
            <p:extLst>
              <p:ext uri="{D42A27DB-BD31-4B8C-83A1-F6EECF244321}">
                <p14:modId xmlns:p14="http://schemas.microsoft.com/office/powerpoint/2010/main" val="490391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23343472"/>
                    </a:ext>
                  </a:extLst>
                </a:gridCol>
                <a:gridCol w="905256">
                  <a:extLst>
                    <a:ext uri="{9D8B030D-6E8A-4147-A177-3AD203B41FA5}">
                      <a16:colId xmlns:a16="http://schemas.microsoft.com/office/drawing/2014/main" val="3975983146"/>
                    </a:ext>
                  </a:extLst>
                </a:gridCol>
                <a:gridCol w="822960">
                  <a:extLst>
                    <a:ext uri="{9D8B030D-6E8A-4147-A177-3AD203B41FA5}">
                      <a16:colId xmlns:a16="http://schemas.microsoft.com/office/drawing/2014/main" val="3578087250"/>
                    </a:ext>
                  </a:extLst>
                </a:gridCol>
                <a:gridCol w="987552">
                  <a:extLst>
                    <a:ext uri="{9D8B030D-6E8A-4147-A177-3AD203B41FA5}">
                      <a16:colId xmlns:a16="http://schemas.microsoft.com/office/drawing/2014/main" val="3458978838"/>
                    </a:ext>
                  </a:extLst>
                </a:gridCol>
                <a:gridCol w="987552">
                  <a:extLst>
                    <a:ext uri="{9D8B030D-6E8A-4147-A177-3AD203B41FA5}">
                      <a16:colId xmlns:a16="http://schemas.microsoft.com/office/drawing/2014/main" val="295053650"/>
                    </a:ext>
                  </a:extLst>
                </a:gridCol>
                <a:gridCol w="987552">
                  <a:extLst>
                    <a:ext uri="{9D8B030D-6E8A-4147-A177-3AD203B41FA5}">
                      <a16:colId xmlns:a16="http://schemas.microsoft.com/office/drawing/2014/main" val="1797127342"/>
                    </a:ext>
                  </a:extLst>
                </a:gridCol>
                <a:gridCol w="987552">
                  <a:extLst>
                    <a:ext uri="{9D8B030D-6E8A-4147-A177-3AD203B41FA5}">
                      <a16:colId xmlns:a16="http://schemas.microsoft.com/office/drawing/2014/main" val="348755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11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16:57:42</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https://lnkd.in/eYE_2pn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https://media.licdn.com/dms/image/C4E22AQEE3Rb6iMOILA/feedshare-shrink_8192/0?e=1571270400&amp;v=beta&amp;t=okkxe9dCQgosoLckwbA23HZKpRq1CpsDz98ZmDZFn04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544633"/>
                  </a:ext>
                </a:extLst>
              </a:tr>
            </a:tbl>
          </a:graphicData>
        </a:graphic>
      </p:graphicFrame>
      <p:sp>
        <p:nvSpPr>
          <p:cNvPr id="4" name="Text Placeholder 3">
            <a:extLst>
              <a:ext uri="{FF2B5EF4-FFF2-40B4-BE49-F238E27FC236}">
                <a16:creationId xmlns:a16="http://schemas.microsoft.com/office/drawing/2014/main" id="{41BABB91-BADE-49BF-A99A-522ABDD120B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785637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E3115-F217-437F-8D9F-DD9DF13F325E}"/>
              </a:ext>
            </a:extLst>
          </p:cNvPr>
          <p:cNvSpPr>
            <a:spLocks noGrp="1"/>
          </p:cNvSpPr>
          <p:nvPr>
            <p:ph type="title"/>
          </p:nvPr>
        </p:nvSpPr>
        <p:spPr/>
        <p:txBody>
          <a:bodyPr/>
          <a:lstStyle/>
          <a:p>
            <a:r>
              <a:rPr lang="en-US"/>
              <a:t>LinkedIn Updates Table | Philadelphia Insurance - 2 of 4</a:t>
            </a:r>
          </a:p>
        </p:txBody>
      </p:sp>
      <p:graphicFrame>
        <p:nvGraphicFramePr>
          <p:cNvPr id="5" name="Table Placeholder 4">
            <a:extLst>
              <a:ext uri="{FF2B5EF4-FFF2-40B4-BE49-F238E27FC236}">
                <a16:creationId xmlns:a16="http://schemas.microsoft.com/office/drawing/2014/main" id="{F1D3D15B-022B-413D-B26A-65536E54A217}"/>
              </a:ext>
            </a:extLst>
          </p:cNvPr>
          <p:cNvGraphicFramePr>
            <a:graphicFrameLocks noGrp="1"/>
          </p:cNvGraphicFramePr>
          <p:nvPr>
            <p:ph type="tbl" sz="quarter" idx="13"/>
            <p:extLst>
              <p:ext uri="{D42A27DB-BD31-4B8C-83A1-F6EECF244321}">
                <p14:modId xmlns:p14="http://schemas.microsoft.com/office/powerpoint/2010/main" val="218285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40629296"/>
                    </a:ext>
                  </a:extLst>
                </a:gridCol>
                <a:gridCol w="905256">
                  <a:extLst>
                    <a:ext uri="{9D8B030D-6E8A-4147-A177-3AD203B41FA5}">
                      <a16:colId xmlns:a16="http://schemas.microsoft.com/office/drawing/2014/main" val="605651017"/>
                    </a:ext>
                  </a:extLst>
                </a:gridCol>
                <a:gridCol w="822960">
                  <a:extLst>
                    <a:ext uri="{9D8B030D-6E8A-4147-A177-3AD203B41FA5}">
                      <a16:colId xmlns:a16="http://schemas.microsoft.com/office/drawing/2014/main" val="3867765568"/>
                    </a:ext>
                  </a:extLst>
                </a:gridCol>
                <a:gridCol w="987552">
                  <a:extLst>
                    <a:ext uri="{9D8B030D-6E8A-4147-A177-3AD203B41FA5}">
                      <a16:colId xmlns:a16="http://schemas.microsoft.com/office/drawing/2014/main" val="782126596"/>
                    </a:ext>
                  </a:extLst>
                </a:gridCol>
                <a:gridCol w="987552">
                  <a:extLst>
                    <a:ext uri="{9D8B030D-6E8A-4147-A177-3AD203B41FA5}">
                      <a16:colId xmlns:a16="http://schemas.microsoft.com/office/drawing/2014/main" val="4075073389"/>
                    </a:ext>
                  </a:extLst>
                </a:gridCol>
                <a:gridCol w="987552">
                  <a:extLst>
                    <a:ext uri="{9D8B030D-6E8A-4147-A177-3AD203B41FA5}">
                      <a16:colId xmlns:a16="http://schemas.microsoft.com/office/drawing/2014/main" val="2274506878"/>
                    </a:ext>
                  </a:extLst>
                </a:gridCol>
                <a:gridCol w="987552">
                  <a:extLst>
                    <a:ext uri="{9D8B030D-6E8A-4147-A177-3AD203B41FA5}">
                      <a16:colId xmlns:a16="http://schemas.microsoft.com/office/drawing/2014/main" val="336020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661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- 2019-08-01 16:31:28</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 Generation program. PHLY’s executive team joined sister companies TMNA Services and Reliance Standard for an engaging discussion focused on further developing employees’ leadership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https://media.licdn.com/dms/image/C4E22AQFM-Bod5_12pw/feedshare-shrink_1280/0?e=1571270400&amp;v=beta&amp;t=lam_ZglWwXRlPe9IeVYWkLrSCljOujAI0daj4EcJyIw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736362"/>
                  </a:ext>
                </a:extLst>
              </a:tr>
            </a:tbl>
          </a:graphicData>
        </a:graphic>
      </p:graphicFrame>
      <p:sp>
        <p:nvSpPr>
          <p:cNvPr id="4" name="Text Placeholder 3">
            <a:extLst>
              <a:ext uri="{FF2B5EF4-FFF2-40B4-BE49-F238E27FC236}">
                <a16:creationId xmlns:a16="http://schemas.microsoft.com/office/drawing/2014/main" id="{03F3D4DA-21C4-408D-886F-ADFA98414C1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26531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A1728-DBDB-40D7-ADCB-A232C00C5DE1}"/>
              </a:ext>
            </a:extLst>
          </p:cNvPr>
          <p:cNvSpPr>
            <a:spLocks noGrp="1"/>
          </p:cNvSpPr>
          <p:nvPr>
            <p:ph type="title"/>
          </p:nvPr>
        </p:nvSpPr>
        <p:spPr/>
        <p:txBody>
          <a:bodyPr/>
          <a:lstStyle/>
          <a:p>
            <a:r>
              <a:rPr lang="en-US"/>
              <a:t>LinkedIn Updates Table | Philadelphia Insurance - 3 of 4</a:t>
            </a:r>
          </a:p>
        </p:txBody>
      </p:sp>
      <p:graphicFrame>
        <p:nvGraphicFramePr>
          <p:cNvPr id="5" name="Table Placeholder 4">
            <a:extLst>
              <a:ext uri="{FF2B5EF4-FFF2-40B4-BE49-F238E27FC236}">
                <a16:creationId xmlns:a16="http://schemas.microsoft.com/office/drawing/2014/main" id="{85F60A64-1513-4E05-B0EB-927F8EDC7A98}"/>
              </a:ext>
            </a:extLst>
          </p:cNvPr>
          <p:cNvGraphicFramePr>
            <a:graphicFrameLocks noGrp="1"/>
          </p:cNvGraphicFramePr>
          <p:nvPr>
            <p:ph type="tbl" sz="quarter" idx="13"/>
            <p:extLst>
              <p:ext uri="{D42A27DB-BD31-4B8C-83A1-F6EECF244321}">
                <p14:modId xmlns:p14="http://schemas.microsoft.com/office/powerpoint/2010/main" val="109737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46858386"/>
                    </a:ext>
                  </a:extLst>
                </a:gridCol>
                <a:gridCol w="905256">
                  <a:extLst>
                    <a:ext uri="{9D8B030D-6E8A-4147-A177-3AD203B41FA5}">
                      <a16:colId xmlns:a16="http://schemas.microsoft.com/office/drawing/2014/main" val="4063185807"/>
                    </a:ext>
                  </a:extLst>
                </a:gridCol>
                <a:gridCol w="822960">
                  <a:extLst>
                    <a:ext uri="{9D8B030D-6E8A-4147-A177-3AD203B41FA5}">
                      <a16:colId xmlns:a16="http://schemas.microsoft.com/office/drawing/2014/main" val="2060242270"/>
                    </a:ext>
                  </a:extLst>
                </a:gridCol>
                <a:gridCol w="987552">
                  <a:extLst>
                    <a:ext uri="{9D8B030D-6E8A-4147-A177-3AD203B41FA5}">
                      <a16:colId xmlns:a16="http://schemas.microsoft.com/office/drawing/2014/main" val="3164115346"/>
                    </a:ext>
                  </a:extLst>
                </a:gridCol>
                <a:gridCol w="987552">
                  <a:extLst>
                    <a:ext uri="{9D8B030D-6E8A-4147-A177-3AD203B41FA5}">
                      <a16:colId xmlns:a16="http://schemas.microsoft.com/office/drawing/2014/main" val="1055937120"/>
                    </a:ext>
                  </a:extLst>
                </a:gridCol>
                <a:gridCol w="987552">
                  <a:extLst>
                    <a:ext uri="{9D8B030D-6E8A-4147-A177-3AD203B41FA5}">
                      <a16:colId xmlns:a16="http://schemas.microsoft.com/office/drawing/2014/main" val="2063075606"/>
                    </a:ext>
                  </a:extLst>
                </a:gridCol>
                <a:gridCol w="987552">
                  <a:extLst>
                    <a:ext uri="{9D8B030D-6E8A-4147-A177-3AD203B41FA5}">
                      <a16:colId xmlns:a16="http://schemas.microsoft.com/office/drawing/2014/main" val="1112237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37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- 2019-08-15 14:27:30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charitable organizations at each Eagles home game. Congratulations to Community Interactions Inc, Covenant House Pennsylvania, and Kids Smiles Inc. for being highlighted at last week's preseason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https://media.licdn.com/dms/image/C4E22AQGQsSxyCN0oGA/feedshare-shrink_800/0?e=1571270400&amp;v=beta&amp;t=HC2nLVA1mgphxX1yPOM60bCGAxNGfAf80M8NmfeJNT4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065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- 2019-08-05 15:10:17</a:t>
                      </a:r>
                      <a:r>
                        <a:rPr kumimoji="0" lang="en-US" sz="1000" b="0" i="0" u="none" strike="noStrike" kern="1200" cap="none" spc="0" normalizeH="0" baseline="0" noProof="0">
                          <a:ln>
                            <a:noFill/>
                          </a:ln>
                          <a:solidFill>
                            <a:prstClr val="black"/>
                          </a:solidFill>
                          <a:effectLst/>
                          <a:uLnTx/>
                          <a:uFillTx/>
                          <a:latin typeface="+mn-lt"/>
                          <a:ea typeface="+mn-ea"/>
                          <a:cs typeface="+mn-cs"/>
                        </a:rPr>
                        <a:t>
  Each year, PHLY’s Regional Account Managers (RAM) from offices across the U.S. gather together to discuss ideas and participate in team building activities and group outings. Here’s a snapshot of #TEAMPHLY at the annual RAM Summit in Plano, 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https://image-store.slidesharecdn.com/128d1443-3a90-439d-8969-d5e8bf8f5eb5-large.jpeg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00:07:36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2351615"/>
                  </a:ext>
                </a:extLst>
              </a:tr>
            </a:tbl>
          </a:graphicData>
        </a:graphic>
      </p:graphicFrame>
      <p:sp>
        <p:nvSpPr>
          <p:cNvPr id="4" name="Text Placeholder 3">
            <a:extLst>
              <a:ext uri="{FF2B5EF4-FFF2-40B4-BE49-F238E27FC236}">
                <a16:creationId xmlns:a16="http://schemas.microsoft.com/office/drawing/2014/main" id="{1765D2E8-9120-4D85-B05E-3105CE92A80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50669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679E-6A2C-4764-81F9-109FF29F9CA1}"/>
              </a:ext>
            </a:extLst>
          </p:cNvPr>
          <p:cNvSpPr>
            <a:spLocks noGrp="1"/>
          </p:cNvSpPr>
          <p:nvPr>
            <p:ph type="title"/>
          </p:nvPr>
        </p:nvSpPr>
        <p:spPr/>
        <p:txBody>
          <a:bodyPr/>
          <a:lstStyle/>
          <a:p>
            <a:r>
              <a:rPr lang="en-US"/>
              <a:t>LinkedIn Updates Table | Philadelphia Insurance - 4 of 4</a:t>
            </a:r>
          </a:p>
        </p:txBody>
      </p:sp>
      <p:graphicFrame>
        <p:nvGraphicFramePr>
          <p:cNvPr id="5" name="Table Placeholder 4">
            <a:extLst>
              <a:ext uri="{FF2B5EF4-FFF2-40B4-BE49-F238E27FC236}">
                <a16:creationId xmlns:a16="http://schemas.microsoft.com/office/drawing/2014/main" id="{751E8E77-6D32-4C8C-B24A-5E37849C4701}"/>
              </a:ext>
            </a:extLst>
          </p:cNvPr>
          <p:cNvGraphicFramePr>
            <a:graphicFrameLocks noGrp="1"/>
          </p:cNvGraphicFramePr>
          <p:nvPr>
            <p:ph type="tbl" sz="quarter" idx="13"/>
            <p:extLst>
              <p:ext uri="{D42A27DB-BD31-4B8C-83A1-F6EECF244321}">
                <p14:modId xmlns:p14="http://schemas.microsoft.com/office/powerpoint/2010/main" val="1630961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63761469"/>
                    </a:ext>
                  </a:extLst>
                </a:gridCol>
                <a:gridCol w="905256">
                  <a:extLst>
                    <a:ext uri="{9D8B030D-6E8A-4147-A177-3AD203B41FA5}">
                      <a16:colId xmlns:a16="http://schemas.microsoft.com/office/drawing/2014/main" val="3589839766"/>
                    </a:ext>
                  </a:extLst>
                </a:gridCol>
                <a:gridCol w="822960">
                  <a:extLst>
                    <a:ext uri="{9D8B030D-6E8A-4147-A177-3AD203B41FA5}">
                      <a16:colId xmlns:a16="http://schemas.microsoft.com/office/drawing/2014/main" val="1853246568"/>
                    </a:ext>
                  </a:extLst>
                </a:gridCol>
                <a:gridCol w="987552">
                  <a:extLst>
                    <a:ext uri="{9D8B030D-6E8A-4147-A177-3AD203B41FA5}">
                      <a16:colId xmlns:a16="http://schemas.microsoft.com/office/drawing/2014/main" val="3856938822"/>
                    </a:ext>
                  </a:extLst>
                </a:gridCol>
                <a:gridCol w="987552">
                  <a:extLst>
                    <a:ext uri="{9D8B030D-6E8A-4147-A177-3AD203B41FA5}">
                      <a16:colId xmlns:a16="http://schemas.microsoft.com/office/drawing/2014/main" val="2993901719"/>
                    </a:ext>
                  </a:extLst>
                </a:gridCol>
                <a:gridCol w="987552">
                  <a:extLst>
                    <a:ext uri="{9D8B030D-6E8A-4147-A177-3AD203B41FA5}">
                      <a16:colId xmlns:a16="http://schemas.microsoft.com/office/drawing/2014/main" val="3544589410"/>
                    </a:ext>
                  </a:extLst>
                </a:gridCol>
                <a:gridCol w="987552">
                  <a:extLst>
                    <a:ext uri="{9D8B030D-6E8A-4147-A177-3AD203B41FA5}">
                      <a16:colId xmlns:a16="http://schemas.microsoft.com/office/drawing/2014/main" val="219499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574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16:10:11</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https://image-store.slidesharecdn.com/99455409-8ac0-4061-9c6d-57a5c0506cf3-large.jpeg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420666"/>
                  </a:ext>
                </a:extLst>
              </a:tr>
            </a:tbl>
          </a:graphicData>
        </a:graphic>
      </p:graphicFrame>
      <p:sp>
        <p:nvSpPr>
          <p:cNvPr id="4" name="Text Placeholder 3">
            <a:extLst>
              <a:ext uri="{FF2B5EF4-FFF2-40B4-BE49-F238E27FC236}">
                <a16:creationId xmlns:a16="http://schemas.microsoft.com/office/drawing/2014/main" id="{D2815FD7-AC2A-4B82-A95D-1CBD4D63DBF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62226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8507-0B76-4658-AD08-E3047FAB6F2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C1981F6-5935-4CCA-AE98-3E28FA89C090}"/>
              </a:ext>
            </a:extLst>
          </p:cNvPr>
          <p:cNvGraphicFramePr>
            <a:graphicFrameLocks noGrp="1"/>
          </p:cNvGraphicFramePr>
          <p:nvPr>
            <p:ph type="tbl" sz="quarter" idx="13"/>
            <p:extLst>
              <p:ext uri="{D42A27DB-BD31-4B8C-83A1-F6EECF244321}">
                <p14:modId xmlns:p14="http://schemas.microsoft.com/office/powerpoint/2010/main" val="335554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3275163"/>
                    </a:ext>
                  </a:extLst>
                </a:gridCol>
                <a:gridCol w="699516">
                  <a:extLst>
                    <a:ext uri="{9D8B030D-6E8A-4147-A177-3AD203B41FA5}">
                      <a16:colId xmlns:a16="http://schemas.microsoft.com/office/drawing/2014/main" val="659561106"/>
                    </a:ext>
                  </a:extLst>
                </a:gridCol>
                <a:gridCol w="699516">
                  <a:extLst>
                    <a:ext uri="{9D8B030D-6E8A-4147-A177-3AD203B41FA5}">
                      <a16:colId xmlns:a16="http://schemas.microsoft.com/office/drawing/2014/main" val="4077451702"/>
                    </a:ext>
                  </a:extLst>
                </a:gridCol>
                <a:gridCol w="658368">
                  <a:extLst>
                    <a:ext uri="{9D8B030D-6E8A-4147-A177-3AD203B41FA5}">
                      <a16:colId xmlns:a16="http://schemas.microsoft.com/office/drawing/2014/main" val="2361880571"/>
                    </a:ext>
                  </a:extLst>
                </a:gridCol>
                <a:gridCol w="658368">
                  <a:extLst>
                    <a:ext uri="{9D8B030D-6E8A-4147-A177-3AD203B41FA5}">
                      <a16:colId xmlns:a16="http://schemas.microsoft.com/office/drawing/2014/main" val="2914511028"/>
                    </a:ext>
                  </a:extLst>
                </a:gridCol>
                <a:gridCol w="658368">
                  <a:extLst>
                    <a:ext uri="{9D8B030D-6E8A-4147-A177-3AD203B41FA5}">
                      <a16:colId xmlns:a16="http://schemas.microsoft.com/office/drawing/2014/main" val="963070374"/>
                    </a:ext>
                  </a:extLst>
                </a:gridCol>
                <a:gridCol w="699516">
                  <a:extLst>
                    <a:ext uri="{9D8B030D-6E8A-4147-A177-3AD203B41FA5}">
                      <a16:colId xmlns:a16="http://schemas.microsoft.com/office/drawing/2014/main" val="2163170933"/>
                    </a:ext>
                  </a:extLst>
                </a:gridCol>
                <a:gridCol w="699516">
                  <a:extLst>
                    <a:ext uri="{9D8B030D-6E8A-4147-A177-3AD203B41FA5}">
                      <a16:colId xmlns:a16="http://schemas.microsoft.com/office/drawing/2014/main" val="3647528884"/>
                    </a:ext>
                  </a:extLst>
                </a:gridCol>
                <a:gridCol w="699516">
                  <a:extLst>
                    <a:ext uri="{9D8B030D-6E8A-4147-A177-3AD203B41FA5}">
                      <a16:colId xmlns:a16="http://schemas.microsoft.com/office/drawing/2014/main" val="3396388618"/>
                    </a:ext>
                  </a:extLst>
                </a:gridCol>
                <a:gridCol w="658368">
                  <a:extLst>
                    <a:ext uri="{9D8B030D-6E8A-4147-A177-3AD203B41FA5}">
                      <a16:colId xmlns:a16="http://schemas.microsoft.com/office/drawing/2014/main" val="8415487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42797269"/>
                  </a:ext>
                </a:extLst>
              </a:tr>
              <a:tr h="370840">
                <a:tc>
                  <a:txBody>
                    <a:bodyPr/>
                    <a:lstStyle/>
                    <a:p>
                      <a:r>
                        <a:rPr lang="en-US" sz="1000"/>
                        <a:t>phlyinsurance</a:t>
                      </a:r>
                    </a:p>
                  </a:txBody>
                  <a:tcPr/>
                </a:tc>
                <a:tc>
                  <a:txBody>
                    <a:bodyPr/>
                    <a:lstStyle/>
                    <a:p>
                      <a:r>
                        <a:rPr lang="en-US" sz="1000"/>
                        <a:t>1411</a:t>
                      </a:r>
                    </a:p>
                  </a:txBody>
                  <a:tcPr/>
                </a:tc>
                <a:tc>
                  <a:txBody>
                    <a:bodyPr/>
                    <a:lstStyle/>
                    <a:p>
                      <a:r>
                        <a:rPr lang="en-US" sz="1000"/>
                        <a:t>31</a:t>
                      </a:r>
                    </a:p>
                  </a:txBody>
                  <a:tcPr/>
                </a:tc>
                <a:tc>
                  <a:txBody>
                    <a:bodyPr/>
                    <a:lstStyle/>
                    <a:p>
                      <a:r>
                        <a:rPr lang="en-US" sz="1000"/>
                        <a:t>18</a:t>
                      </a:r>
                    </a:p>
                  </a:txBody>
                  <a:tcPr/>
                </a:tc>
                <a:tc>
                  <a:txBody>
                    <a:bodyPr/>
                    <a:lstStyle/>
                    <a:p>
                      <a:r>
                        <a:rPr lang="en-US" sz="1000"/>
                        <a:t>5</a:t>
                      </a:r>
                    </a:p>
                  </a:txBody>
                  <a:tcPr/>
                </a:tc>
                <a:tc>
                  <a:txBody>
                    <a:bodyPr/>
                    <a:lstStyle/>
                    <a:p>
                      <a:r>
                        <a:rPr lang="en-US" sz="1000"/>
                        <a:t>0</a:t>
                      </a:r>
                    </a:p>
                  </a:txBody>
                  <a:tcPr/>
                </a:tc>
                <a:tc>
                  <a:txBody>
                    <a:bodyPr/>
                    <a:lstStyle/>
                    <a:p>
                      <a:r>
                        <a:rPr lang="en-US" sz="1000"/>
                        <a:t>23</a:t>
                      </a:r>
                    </a:p>
                  </a:txBody>
                  <a:tcPr/>
                </a:tc>
                <a:tc>
                  <a:txBody>
                    <a:bodyPr/>
                    <a:lstStyle/>
                    <a:p>
                      <a:r>
                        <a:rPr lang="en-US" sz="1000"/>
                        <a:t>1158</a:t>
                      </a:r>
                    </a:p>
                  </a:txBody>
                  <a:tcPr/>
                </a:tc>
                <a:tc>
                  <a:txBody>
                    <a:bodyPr/>
                    <a:lstStyle/>
                    <a:p>
                      <a:r>
                        <a:rPr lang="en-US" sz="1000"/>
                        <a:t>12</a:t>
                      </a:r>
                    </a:p>
                  </a:txBody>
                  <a:tcPr/>
                </a:tc>
                <a:tc>
                  <a:txBody>
                    <a:bodyPr/>
                    <a:lstStyle/>
                    <a:p>
                      <a:r>
                        <a:rPr lang="en-US" sz="1000"/>
                        <a:t>3.6466 %</a:t>
                      </a:r>
                    </a:p>
                  </a:txBody>
                  <a:tcPr/>
                </a:tc>
                <a:extLst>
                  <a:ext uri="{0D108BD9-81ED-4DB2-BD59-A6C34878D82A}">
                    <a16:rowId xmlns:a16="http://schemas.microsoft.com/office/drawing/2014/main" val="913003385"/>
                  </a:ext>
                </a:extLst>
              </a:tr>
            </a:tbl>
          </a:graphicData>
        </a:graphic>
      </p:graphicFrame>
      <p:sp>
        <p:nvSpPr>
          <p:cNvPr id="4" name="Text Placeholder 3">
            <a:extLst>
              <a:ext uri="{FF2B5EF4-FFF2-40B4-BE49-F238E27FC236}">
                <a16:creationId xmlns:a16="http://schemas.microsoft.com/office/drawing/2014/main" id="{6A34CE56-7813-4EC6-8F7E-0CA7E1BAC5C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41900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5712-A180-46FB-8306-2B149FC26CA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C236C5D-718F-42F4-86FA-DD763BF61D52}"/>
              </a:ext>
            </a:extLst>
          </p:cNvPr>
          <p:cNvGraphicFramePr>
            <a:graphicFrameLocks noGrp="1"/>
          </p:cNvGraphicFramePr>
          <p:nvPr>
            <p:ph type="chart" sz="quarter" idx="13"/>
            <p:extLst>
              <p:ext uri="{D42A27DB-BD31-4B8C-83A1-F6EECF244321}">
                <p14:modId xmlns:p14="http://schemas.microsoft.com/office/powerpoint/2010/main" val="1062077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EEC1B-885C-492E-87CD-D1B140A8211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33581D5-570A-4ECB-8F46-0926977DD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782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E2E2-E4A3-4274-B694-E76577A90DE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E5D6B11-4303-4A61-B798-F86CF049DC37}"/>
              </a:ext>
            </a:extLst>
          </p:cNvPr>
          <p:cNvGraphicFramePr>
            <a:graphicFrameLocks noGrp="1"/>
          </p:cNvGraphicFramePr>
          <p:nvPr>
            <p:ph type="chart" sz="quarter" idx="13"/>
            <p:extLst>
              <p:ext uri="{D42A27DB-BD31-4B8C-83A1-F6EECF244321}">
                <p14:modId xmlns:p14="http://schemas.microsoft.com/office/powerpoint/2010/main" val="433322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54BD29-A093-4BD5-B423-0A6BD7AF14A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8173392-BA02-45F7-B4C7-10EAFDABB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662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B0FF6-E4E0-4CDA-BDCF-C659DDCC814C}"/>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1F592985-F646-4E8C-B884-B58AB37131DE}"/>
              </a:ext>
            </a:extLst>
          </p:cNvPr>
          <p:cNvGraphicFramePr>
            <a:graphicFrameLocks noGrp="1"/>
          </p:cNvGraphicFramePr>
          <p:nvPr>
            <p:ph type="tbl" sz="quarter" idx="13"/>
            <p:extLst>
              <p:ext uri="{D42A27DB-BD31-4B8C-83A1-F6EECF244321}">
                <p14:modId xmlns:p14="http://schemas.microsoft.com/office/powerpoint/2010/main" val="356357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5315990"/>
                    </a:ext>
                  </a:extLst>
                </a:gridCol>
                <a:gridCol w="1810512">
                  <a:extLst>
                    <a:ext uri="{9D8B030D-6E8A-4147-A177-3AD203B41FA5}">
                      <a16:colId xmlns:a16="http://schemas.microsoft.com/office/drawing/2014/main" val="2351971601"/>
                    </a:ext>
                  </a:extLst>
                </a:gridCol>
                <a:gridCol w="822960">
                  <a:extLst>
                    <a:ext uri="{9D8B030D-6E8A-4147-A177-3AD203B41FA5}">
                      <a16:colId xmlns:a16="http://schemas.microsoft.com/office/drawing/2014/main" val="2425166193"/>
                    </a:ext>
                  </a:extLst>
                </a:gridCol>
                <a:gridCol w="822960">
                  <a:extLst>
                    <a:ext uri="{9D8B030D-6E8A-4147-A177-3AD203B41FA5}">
                      <a16:colId xmlns:a16="http://schemas.microsoft.com/office/drawing/2014/main" val="4009968581"/>
                    </a:ext>
                  </a:extLst>
                </a:gridCol>
                <a:gridCol w="822960">
                  <a:extLst>
                    <a:ext uri="{9D8B030D-6E8A-4147-A177-3AD203B41FA5}">
                      <a16:colId xmlns:a16="http://schemas.microsoft.com/office/drawing/2014/main" val="2543518807"/>
                    </a:ext>
                  </a:extLst>
                </a:gridCol>
                <a:gridCol w="822960">
                  <a:extLst>
                    <a:ext uri="{9D8B030D-6E8A-4147-A177-3AD203B41FA5}">
                      <a16:colId xmlns:a16="http://schemas.microsoft.com/office/drawing/2014/main" val="2965572561"/>
                    </a:ext>
                  </a:extLst>
                </a:gridCol>
                <a:gridCol w="822960">
                  <a:extLst>
                    <a:ext uri="{9D8B030D-6E8A-4147-A177-3AD203B41FA5}">
                      <a16:colId xmlns:a16="http://schemas.microsoft.com/office/drawing/2014/main" val="112963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977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17:03:56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#youngprofessionals ended their 10-week #summerinternship by delivering their final presentations to our senior leadership team. We wish you the best of luck in your future endeavors! ☺️👏🏼 Learn more about our #internship opportunities: bit.ly/PHLYsummerassociates 👈🏼 #PHLYInternLife #ThinkPHLY #congrats #futureleaders #intern #insurancelife #philly #insurancecareers #nextgen #instajob #genz #insurance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https://www.instagram.com/p/B01kGVOjx5R/media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4432574"/>
                  </a:ext>
                </a:extLst>
              </a:tr>
            </a:tbl>
          </a:graphicData>
        </a:graphic>
      </p:graphicFrame>
      <p:sp>
        <p:nvSpPr>
          <p:cNvPr id="4" name="Text Placeholder 3">
            <a:extLst>
              <a:ext uri="{FF2B5EF4-FFF2-40B4-BE49-F238E27FC236}">
                <a16:creationId xmlns:a16="http://schemas.microsoft.com/office/drawing/2014/main" id="{67E86517-A4C3-4B4C-AD32-9FF23384D8A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48020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DE73-CD13-460E-959F-F483AD35B661}"/>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DC32CDBA-4032-4D0A-BB5F-A0CFE655BD78}"/>
              </a:ext>
            </a:extLst>
          </p:cNvPr>
          <p:cNvGraphicFramePr>
            <a:graphicFrameLocks noGrp="1"/>
          </p:cNvGraphicFramePr>
          <p:nvPr>
            <p:ph type="tbl" sz="quarter" idx="13"/>
            <p:extLst>
              <p:ext uri="{D42A27DB-BD31-4B8C-83A1-F6EECF244321}">
                <p14:modId xmlns:p14="http://schemas.microsoft.com/office/powerpoint/2010/main" val="148556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2163784"/>
                    </a:ext>
                  </a:extLst>
                </a:gridCol>
                <a:gridCol w="1810512">
                  <a:extLst>
                    <a:ext uri="{9D8B030D-6E8A-4147-A177-3AD203B41FA5}">
                      <a16:colId xmlns:a16="http://schemas.microsoft.com/office/drawing/2014/main" val="2688166851"/>
                    </a:ext>
                  </a:extLst>
                </a:gridCol>
                <a:gridCol w="822960">
                  <a:extLst>
                    <a:ext uri="{9D8B030D-6E8A-4147-A177-3AD203B41FA5}">
                      <a16:colId xmlns:a16="http://schemas.microsoft.com/office/drawing/2014/main" val="3924436493"/>
                    </a:ext>
                  </a:extLst>
                </a:gridCol>
                <a:gridCol w="822960">
                  <a:extLst>
                    <a:ext uri="{9D8B030D-6E8A-4147-A177-3AD203B41FA5}">
                      <a16:colId xmlns:a16="http://schemas.microsoft.com/office/drawing/2014/main" val="3957314829"/>
                    </a:ext>
                  </a:extLst>
                </a:gridCol>
                <a:gridCol w="822960">
                  <a:extLst>
                    <a:ext uri="{9D8B030D-6E8A-4147-A177-3AD203B41FA5}">
                      <a16:colId xmlns:a16="http://schemas.microsoft.com/office/drawing/2014/main" val="1260823601"/>
                    </a:ext>
                  </a:extLst>
                </a:gridCol>
                <a:gridCol w="822960">
                  <a:extLst>
                    <a:ext uri="{9D8B030D-6E8A-4147-A177-3AD203B41FA5}">
                      <a16:colId xmlns:a16="http://schemas.microsoft.com/office/drawing/2014/main" val="2855013703"/>
                    </a:ext>
                  </a:extLst>
                </a:gridCol>
                <a:gridCol w="822960">
                  <a:extLst>
                    <a:ext uri="{9D8B030D-6E8A-4147-A177-3AD203B41FA5}">
                      <a16:colId xmlns:a16="http://schemas.microsoft.com/office/drawing/2014/main" val="4161212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507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- 2019-08-01 16:39:23</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#NextGeneration program. #PHLY’s executive team joined sister companies tmna_services and Reliance Standard for an engaging discussion focused on further developing employees’ #leadershipskills. #ThinkPHLY #TEAMPHLY #insurance #futureleaders #nextgen #business #insurancecareers #instajob #professionaldevelopment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https://www.instagram.com/p/B0opUNrHNbo/media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8178501"/>
                  </a:ext>
                </a:extLst>
              </a:tr>
            </a:tbl>
          </a:graphicData>
        </a:graphic>
      </p:graphicFrame>
      <p:sp>
        <p:nvSpPr>
          <p:cNvPr id="4" name="Text Placeholder 3">
            <a:extLst>
              <a:ext uri="{FF2B5EF4-FFF2-40B4-BE49-F238E27FC236}">
                <a16:creationId xmlns:a16="http://schemas.microsoft.com/office/drawing/2014/main" id="{2FD1FE54-ABFC-42AE-921C-F2CDB7DDB0B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48800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84A27-21B9-4501-9B08-A61E21AD55DD}"/>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EEBF292A-5DE5-47F8-B085-FADE4FEFB427}"/>
              </a:ext>
            </a:extLst>
          </p:cNvPr>
          <p:cNvGraphicFramePr>
            <a:graphicFrameLocks noGrp="1"/>
          </p:cNvGraphicFramePr>
          <p:nvPr>
            <p:ph type="tbl" sz="quarter" idx="13"/>
            <p:extLst>
              <p:ext uri="{D42A27DB-BD31-4B8C-83A1-F6EECF244321}">
                <p14:modId xmlns:p14="http://schemas.microsoft.com/office/powerpoint/2010/main" val="307265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9939122"/>
                    </a:ext>
                  </a:extLst>
                </a:gridCol>
                <a:gridCol w="1810512">
                  <a:extLst>
                    <a:ext uri="{9D8B030D-6E8A-4147-A177-3AD203B41FA5}">
                      <a16:colId xmlns:a16="http://schemas.microsoft.com/office/drawing/2014/main" val="1290950826"/>
                    </a:ext>
                  </a:extLst>
                </a:gridCol>
                <a:gridCol w="822960">
                  <a:extLst>
                    <a:ext uri="{9D8B030D-6E8A-4147-A177-3AD203B41FA5}">
                      <a16:colId xmlns:a16="http://schemas.microsoft.com/office/drawing/2014/main" val="2953992496"/>
                    </a:ext>
                  </a:extLst>
                </a:gridCol>
                <a:gridCol w="822960">
                  <a:extLst>
                    <a:ext uri="{9D8B030D-6E8A-4147-A177-3AD203B41FA5}">
                      <a16:colId xmlns:a16="http://schemas.microsoft.com/office/drawing/2014/main" val="3322871268"/>
                    </a:ext>
                  </a:extLst>
                </a:gridCol>
                <a:gridCol w="822960">
                  <a:extLst>
                    <a:ext uri="{9D8B030D-6E8A-4147-A177-3AD203B41FA5}">
                      <a16:colId xmlns:a16="http://schemas.microsoft.com/office/drawing/2014/main" val="3645544656"/>
                    </a:ext>
                  </a:extLst>
                </a:gridCol>
                <a:gridCol w="822960">
                  <a:extLst>
                    <a:ext uri="{9D8B030D-6E8A-4147-A177-3AD203B41FA5}">
                      <a16:colId xmlns:a16="http://schemas.microsoft.com/office/drawing/2014/main" val="3030393756"/>
                    </a:ext>
                  </a:extLst>
                </a:gridCol>
                <a:gridCol w="822960">
                  <a:extLst>
                    <a:ext uri="{9D8B030D-6E8A-4147-A177-3AD203B41FA5}">
                      <a16:colId xmlns:a16="http://schemas.microsoft.com/office/drawing/2014/main" val="420160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281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- 2019-08-15 17:07:45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2019 - 2020 season! Throughout the season, #PHLY is partnering with the #Eagles to highlight charitable organizations at each Eagles home game. Congratulations to Community Interactions, covenanthousepa, and kidssmilesinc for being highlighted at last week's #preseason game. 🏈🦅 Enter this link into your web browser to learn more about our partnership with the Eagles: http://bit.ly/PHLYRedZone2019 #ThinkPHLY #TEAMPHLY #philadelphiaeagles #flyeaglesfly #football #philly #charity #goodcause #community #insurance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https://www.instagram.com/p/B1MvsRen4_Y/media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91141000"/>
                  </a:ext>
                </a:extLst>
              </a:tr>
            </a:tbl>
          </a:graphicData>
        </a:graphic>
      </p:graphicFrame>
      <p:sp>
        <p:nvSpPr>
          <p:cNvPr id="4" name="Text Placeholder 3">
            <a:extLst>
              <a:ext uri="{FF2B5EF4-FFF2-40B4-BE49-F238E27FC236}">
                <a16:creationId xmlns:a16="http://schemas.microsoft.com/office/drawing/2014/main" id="{4D72D70B-FC34-4C4D-BADD-417B817A4B6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59565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3E647-4A76-47CB-88AA-2EA04E89DDAD}"/>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4DC31002-D353-4750-9BB0-62A35E9A9CF7}"/>
              </a:ext>
            </a:extLst>
          </p:cNvPr>
          <p:cNvGraphicFramePr>
            <a:graphicFrameLocks noGrp="1"/>
          </p:cNvGraphicFramePr>
          <p:nvPr>
            <p:ph type="tbl" sz="quarter" idx="13"/>
            <p:extLst>
              <p:ext uri="{D42A27DB-BD31-4B8C-83A1-F6EECF244321}">
                <p14:modId xmlns:p14="http://schemas.microsoft.com/office/powerpoint/2010/main" val="2114860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4928664"/>
                    </a:ext>
                  </a:extLst>
                </a:gridCol>
                <a:gridCol w="1810512">
                  <a:extLst>
                    <a:ext uri="{9D8B030D-6E8A-4147-A177-3AD203B41FA5}">
                      <a16:colId xmlns:a16="http://schemas.microsoft.com/office/drawing/2014/main" val="1151215338"/>
                    </a:ext>
                  </a:extLst>
                </a:gridCol>
                <a:gridCol w="822960">
                  <a:extLst>
                    <a:ext uri="{9D8B030D-6E8A-4147-A177-3AD203B41FA5}">
                      <a16:colId xmlns:a16="http://schemas.microsoft.com/office/drawing/2014/main" val="2131120616"/>
                    </a:ext>
                  </a:extLst>
                </a:gridCol>
                <a:gridCol w="822960">
                  <a:extLst>
                    <a:ext uri="{9D8B030D-6E8A-4147-A177-3AD203B41FA5}">
                      <a16:colId xmlns:a16="http://schemas.microsoft.com/office/drawing/2014/main" val="604334621"/>
                    </a:ext>
                  </a:extLst>
                </a:gridCol>
                <a:gridCol w="822960">
                  <a:extLst>
                    <a:ext uri="{9D8B030D-6E8A-4147-A177-3AD203B41FA5}">
                      <a16:colId xmlns:a16="http://schemas.microsoft.com/office/drawing/2014/main" val="2528283295"/>
                    </a:ext>
                  </a:extLst>
                </a:gridCol>
                <a:gridCol w="822960">
                  <a:extLst>
                    <a:ext uri="{9D8B030D-6E8A-4147-A177-3AD203B41FA5}">
                      <a16:colId xmlns:a16="http://schemas.microsoft.com/office/drawing/2014/main" val="4062569243"/>
                    </a:ext>
                  </a:extLst>
                </a:gridCol>
                <a:gridCol w="822960">
                  <a:extLst>
                    <a:ext uri="{9D8B030D-6E8A-4147-A177-3AD203B41FA5}">
                      <a16:colId xmlns:a16="http://schemas.microsoft.com/office/drawing/2014/main" val="250621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994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- 2019-08-16 11:39:25</a:t>
                      </a:r>
                      <a:r>
                        <a:rPr kumimoji="0" lang="en-US" sz="1000" b="0" i="0" u="none" strike="noStrike" kern="1200" cap="none" spc="0" normalizeH="0" baseline="0" noProof="0">
                          <a:ln>
                            <a:noFill/>
                          </a:ln>
                          <a:solidFill>
                            <a:prstClr val="black"/>
                          </a:solidFill>
                          <a:effectLst/>
                          <a:uLnTx/>
                          <a:uFillTx/>
                          <a:latin typeface="+mn-lt"/>
                          <a:ea typeface="+mn-ea"/>
                          <a:cs typeface="+mn-cs"/>
                        </a:rPr>
                        <a:t>
 Our #alpharettaga office knocked it out of the park during a recent #softball game and made it into the playoffs! Way to go #TEAMPHLY 👏🏼⚾️ #ThinkPHLY #insurancelife #softballgame #fun #teamwork #instagood #picoftheday #georgia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https://www.instagram.com/p/B1Ou6V7n58t/media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239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- 2019-08-21 18:20:10</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600+ #volunteers at their annual #backpackathon to help the #charity stuff 35,000 backpacks with new #schoolsupplies. The backpacks will be donated to underprivileged children in the #Philadelphia area for the upcoming school year. 🎒📚☺️ #ThinkPHLY #insurance #backtoschool #teamwork #goodcause #community #cradlestocrayons #forthekids #givingback #makeitcount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https://www.instagram.com/p/B1cUv1ShchV/media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0455053"/>
                  </a:ext>
                </a:extLst>
              </a:tr>
            </a:tbl>
          </a:graphicData>
        </a:graphic>
      </p:graphicFrame>
      <p:sp>
        <p:nvSpPr>
          <p:cNvPr id="4" name="Text Placeholder 3">
            <a:extLst>
              <a:ext uri="{FF2B5EF4-FFF2-40B4-BE49-F238E27FC236}">
                <a16:creationId xmlns:a16="http://schemas.microsoft.com/office/drawing/2014/main" id="{C09E07F2-6D77-4EB3-B285-2A37ACFB6B1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61903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C3477-6BC5-4AFC-A1DF-DCA146F38C8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5BB4BE4-76D3-4CD7-B948-85C3289B9B94}"/>
              </a:ext>
            </a:extLst>
          </p:cNvPr>
          <p:cNvGraphicFramePr>
            <a:graphicFrameLocks noGrp="1"/>
          </p:cNvGraphicFramePr>
          <p:nvPr>
            <p:ph type="tbl" sz="quarter" idx="13"/>
            <p:extLst>
              <p:ext uri="{D42A27DB-BD31-4B8C-83A1-F6EECF244321}">
                <p14:modId xmlns:p14="http://schemas.microsoft.com/office/powerpoint/2010/main" val="406032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64795561"/>
                    </a:ext>
                  </a:extLst>
                </a:gridCol>
                <a:gridCol w="707746">
                  <a:extLst>
                    <a:ext uri="{9D8B030D-6E8A-4147-A177-3AD203B41FA5}">
                      <a16:colId xmlns:a16="http://schemas.microsoft.com/office/drawing/2014/main" val="490090907"/>
                    </a:ext>
                  </a:extLst>
                </a:gridCol>
                <a:gridCol w="707746">
                  <a:extLst>
                    <a:ext uri="{9D8B030D-6E8A-4147-A177-3AD203B41FA5}">
                      <a16:colId xmlns:a16="http://schemas.microsoft.com/office/drawing/2014/main" val="2611053473"/>
                    </a:ext>
                  </a:extLst>
                </a:gridCol>
                <a:gridCol w="353873">
                  <a:extLst>
                    <a:ext uri="{9D8B030D-6E8A-4147-A177-3AD203B41FA5}">
                      <a16:colId xmlns:a16="http://schemas.microsoft.com/office/drawing/2014/main" val="2089133511"/>
                    </a:ext>
                  </a:extLst>
                </a:gridCol>
                <a:gridCol w="353873">
                  <a:extLst>
                    <a:ext uri="{9D8B030D-6E8A-4147-A177-3AD203B41FA5}">
                      <a16:colId xmlns:a16="http://schemas.microsoft.com/office/drawing/2014/main" val="3234764882"/>
                    </a:ext>
                  </a:extLst>
                </a:gridCol>
                <a:gridCol w="707746">
                  <a:extLst>
                    <a:ext uri="{9D8B030D-6E8A-4147-A177-3AD203B41FA5}">
                      <a16:colId xmlns:a16="http://schemas.microsoft.com/office/drawing/2014/main" val="3650885791"/>
                    </a:ext>
                  </a:extLst>
                </a:gridCol>
                <a:gridCol w="707746">
                  <a:extLst>
                    <a:ext uri="{9D8B030D-6E8A-4147-A177-3AD203B41FA5}">
                      <a16:colId xmlns:a16="http://schemas.microsoft.com/office/drawing/2014/main" val="2267202529"/>
                    </a:ext>
                  </a:extLst>
                </a:gridCol>
                <a:gridCol w="707746">
                  <a:extLst>
                    <a:ext uri="{9D8B030D-6E8A-4147-A177-3AD203B41FA5}">
                      <a16:colId xmlns:a16="http://schemas.microsoft.com/office/drawing/2014/main" val="879343485"/>
                    </a:ext>
                  </a:extLst>
                </a:gridCol>
                <a:gridCol w="707746">
                  <a:extLst>
                    <a:ext uri="{9D8B030D-6E8A-4147-A177-3AD203B41FA5}">
                      <a16:colId xmlns:a16="http://schemas.microsoft.com/office/drawing/2014/main" val="243772394"/>
                    </a:ext>
                  </a:extLst>
                </a:gridCol>
                <a:gridCol w="707746">
                  <a:extLst>
                    <a:ext uri="{9D8B030D-6E8A-4147-A177-3AD203B41FA5}">
                      <a16:colId xmlns:a16="http://schemas.microsoft.com/office/drawing/2014/main" val="2589233567"/>
                    </a:ext>
                  </a:extLst>
                </a:gridCol>
                <a:gridCol w="707746">
                  <a:extLst>
                    <a:ext uri="{9D8B030D-6E8A-4147-A177-3AD203B41FA5}">
                      <a16:colId xmlns:a16="http://schemas.microsoft.com/office/drawing/2014/main" val="2932408532"/>
                    </a:ext>
                  </a:extLst>
                </a:gridCol>
                <a:gridCol w="707746">
                  <a:extLst>
                    <a:ext uri="{9D8B030D-6E8A-4147-A177-3AD203B41FA5}">
                      <a16:colId xmlns:a16="http://schemas.microsoft.com/office/drawing/2014/main" val="398442671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319876897"/>
                  </a:ext>
                </a:extLst>
              </a:tr>
              <a:tr h="370840">
                <a:tc>
                  <a:txBody>
                    <a:bodyPr/>
                    <a:lstStyle/>
                    <a:p>
                      <a:r>
                        <a:rPr lang="en-US" sz="1000"/>
                        <a:t>phlyinsurance</a:t>
                      </a:r>
                    </a:p>
                  </a:txBody>
                  <a:tcPr/>
                </a:tc>
                <a:tc>
                  <a:txBody>
                    <a:bodyPr/>
                    <a:lstStyle/>
                    <a:p>
                      <a:r>
                        <a:rPr lang="en-US" sz="1000"/>
                        <a:t>3</a:t>
                      </a:r>
                    </a:p>
                  </a:txBody>
                  <a:tcPr/>
                </a:tc>
                <a:tc>
                  <a:txBody>
                    <a:bodyPr/>
                    <a:lstStyle/>
                    <a:p>
                      <a:r>
                        <a:rPr lang="en-US" sz="1000"/>
                        <a:t>0.6379</a:t>
                      </a:r>
                    </a:p>
                  </a:txBody>
                  <a:tcPr/>
                </a:tc>
                <a:tc>
                  <a:txBody>
                    <a:bodyPr/>
                    <a:lstStyle/>
                    <a:p>
                      <a:r>
                        <a:rPr lang="en-US" sz="1000"/>
                        <a:t>32.33</a:t>
                      </a:r>
                    </a:p>
                  </a:txBody>
                  <a:tcPr/>
                </a:tc>
                <a:tc>
                  <a:txBody>
                    <a:bodyPr/>
                    <a:lstStyle/>
                    <a:p>
                      <a:r>
                        <a:rPr lang="en-US" sz="1000"/>
                        <a:t>0.00</a:t>
                      </a:r>
                    </a:p>
                  </a:txBody>
                  <a:tcPr/>
                </a:tc>
                <a:tc>
                  <a:txBody>
                    <a:bodyPr/>
                    <a:lstStyle/>
                    <a:p>
                      <a:r>
                        <a:rPr lang="en-US" sz="1000"/>
                        <a:t>302.00</a:t>
                      </a:r>
                    </a:p>
                  </a:txBody>
                  <a:tcPr/>
                </a:tc>
                <a:tc>
                  <a:txBody>
                    <a:bodyPr/>
                    <a:lstStyle/>
                    <a:p>
                      <a:r>
                        <a:rPr lang="en-US" sz="1000"/>
                        <a:t>256.67</a:t>
                      </a:r>
                    </a:p>
                  </a:txBody>
                  <a:tcPr/>
                </a:tc>
                <a:tc>
                  <a:txBody>
                    <a:bodyPr/>
                    <a:lstStyle/>
                    <a:p>
                      <a:r>
                        <a:rPr lang="en-US" sz="1000"/>
                        <a:t>163.67</a:t>
                      </a:r>
                    </a:p>
                  </a:txBody>
                  <a:tcPr/>
                </a:tc>
                <a:tc>
                  <a:txBody>
                    <a:bodyPr/>
                    <a:lstStyle/>
                    <a:p>
                      <a:r>
                        <a:rPr lang="en-US" sz="1000"/>
                        <a:t>163.67</a:t>
                      </a:r>
                    </a:p>
                  </a:txBody>
                  <a:tcPr/>
                </a:tc>
                <a:tc>
                  <a:txBody>
                    <a:bodyPr/>
                    <a:lstStyle/>
                    <a:p>
                      <a:r>
                        <a:rPr lang="en-US" sz="1000"/>
                        <a:t>906</a:t>
                      </a:r>
                    </a:p>
                  </a:txBody>
                  <a:tcPr/>
                </a:tc>
                <a:tc>
                  <a:txBody>
                    <a:bodyPr/>
                    <a:lstStyle/>
                    <a:p>
                      <a:r>
                        <a:rPr lang="en-US" sz="1000"/>
                        <a:t>97</a:t>
                      </a:r>
                    </a:p>
                  </a:txBody>
                  <a:tcPr/>
                </a:tc>
                <a:tc>
                  <a:txBody>
                    <a:bodyPr/>
                    <a:lstStyle/>
                    <a:p>
                      <a:r>
                        <a:rPr lang="en-US" sz="1000"/>
                        <a:t>491</a:t>
                      </a:r>
                    </a:p>
                  </a:txBody>
                  <a:tcPr/>
                </a:tc>
                <a:extLst>
                  <a:ext uri="{0D108BD9-81ED-4DB2-BD59-A6C34878D82A}">
                    <a16:rowId xmlns:a16="http://schemas.microsoft.com/office/drawing/2014/main" val="1786537515"/>
                  </a:ext>
                </a:extLst>
              </a:tr>
            </a:tbl>
          </a:graphicData>
        </a:graphic>
      </p:graphicFrame>
      <p:sp>
        <p:nvSpPr>
          <p:cNvPr id="4" name="Text Placeholder 3">
            <a:extLst>
              <a:ext uri="{FF2B5EF4-FFF2-40B4-BE49-F238E27FC236}">
                <a16:creationId xmlns:a16="http://schemas.microsoft.com/office/drawing/2014/main" id="{80AD3AE1-7331-42C8-B332-DB61421B4E9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49303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0B292-A058-4EAF-A9F5-13C782A8255B}"/>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32319823-2790-44E8-B028-F06D454EAD55}"/>
              </a:ext>
            </a:extLst>
          </p:cNvPr>
          <p:cNvGraphicFramePr>
            <a:graphicFrameLocks noGrp="1"/>
          </p:cNvGraphicFramePr>
          <p:nvPr>
            <p:ph type="tbl" sz="quarter" idx="13"/>
            <p:extLst>
              <p:ext uri="{D42A27DB-BD31-4B8C-83A1-F6EECF244321}">
                <p14:modId xmlns:p14="http://schemas.microsoft.com/office/powerpoint/2010/main" val="271244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5108024"/>
                    </a:ext>
                  </a:extLst>
                </a:gridCol>
                <a:gridCol w="1316736">
                  <a:extLst>
                    <a:ext uri="{9D8B030D-6E8A-4147-A177-3AD203B41FA5}">
                      <a16:colId xmlns:a16="http://schemas.microsoft.com/office/drawing/2014/main" val="478409633"/>
                    </a:ext>
                  </a:extLst>
                </a:gridCol>
                <a:gridCol w="658368">
                  <a:extLst>
                    <a:ext uri="{9D8B030D-6E8A-4147-A177-3AD203B41FA5}">
                      <a16:colId xmlns:a16="http://schemas.microsoft.com/office/drawing/2014/main" val="151997243"/>
                    </a:ext>
                  </a:extLst>
                </a:gridCol>
                <a:gridCol w="658368">
                  <a:extLst>
                    <a:ext uri="{9D8B030D-6E8A-4147-A177-3AD203B41FA5}">
                      <a16:colId xmlns:a16="http://schemas.microsoft.com/office/drawing/2014/main" val="1914094945"/>
                    </a:ext>
                  </a:extLst>
                </a:gridCol>
                <a:gridCol w="658368">
                  <a:extLst>
                    <a:ext uri="{9D8B030D-6E8A-4147-A177-3AD203B41FA5}">
                      <a16:colId xmlns:a16="http://schemas.microsoft.com/office/drawing/2014/main" val="367247050"/>
                    </a:ext>
                  </a:extLst>
                </a:gridCol>
                <a:gridCol w="658368">
                  <a:extLst>
                    <a:ext uri="{9D8B030D-6E8A-4147-A177-3AD203B41FA5}">
                      <a16:colId xmlns:a16="http://schemas.microsoft.com/office/drawing/2014/main" val="1040962138"/>
                    </a:ext>
                  </a:extLst>
                </a:gridCol>
                <a:gridCol w="658368">
                  <a:extLst>
                    <a:ext uri="{9D8B030D-6E8A-4147-A177-3AD203B41FA5}">
                      <a16:colId xmlns:a16="http://schemas.microsoft.com/office/drawing/2014/main" val="641126619"/>
                    </a:ext>
                  </a:extLst>
                </a:gridCol>
                <a:gridCol w="658368">
                  <a:extLst>
                    <a:ext uri="{9D8B030D-6E8A-4147-A177-3AD203B41FA5}">
                      <a16:colId xmlns:a16="http://schemas.microsoft.com/office/drawing/2014/main" val="2414554991"/>
                    </a:ext>
                  </a:extLst>
                </a:gridCol>
                <a:gridCol w="658368">
                  <a:extLst>
                    <a:ext uri="{9D8B030D-6E8A-4147-A177-3AD203B41FA5}">
                      <a16:colId xmlns:a16="http://schemas.microsoft.com/office/drawing/2014/main" val="3372984186"/>
                    </a:ext>
                  </a:extLst>
                </a:gridCol>
                <a:gridCol w="658368">
                  <a:extLst>
                    <a:ext uri="{9D8B030D-6E8A-4147-A177-3AD203B41FA5}">
                      <a16:colId xmlns:a16="http://schemas.microsoft.com/office/drawing/2014/main" val="160317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3165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13:34:25</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with us! #parkwayrun @childrensphila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https://scontent.xx.fbcdn.net/v/t51.12442-15/67794225_707360586394986_3352368368741997313_n.jpg?_nc_cat=103&amp;_nc_oc=AQkVAQ5DP2oEQBkDVcPrtkigMWhy7wKnFLshZMudd9w54GAAdrYNpP500lv28rA0yC4&amp;_nc_ht=scontent.xx&amp;oh=ac1c4214ab8920e6078a016aeaa6d4f6&amp;oe=5DD272DD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13:30:25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8874680"/>
                  </a:ext>
                </a:extLst>
              </a:tr>
            </a:tbl>
          </a:graphicData>
        </a:graphic>
      </p:graphicFrame>
      <p:sp>
        <p:nvSpPr>
          <p:cNvPr id="4" name="Text Placeholder 3">
            <a:extLst>
              <a:ext uri="{FF2B5EF4-FFF2-40B4-BE49-F238E27FC236}">
                <a16:creationId xmlns:a16="http://schemas.microsoft.com/office/drawing/2014/main" id="{24193268-4573-4AE2-A405-B21370655AE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71885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CE47-B73E-444F-BDD4-8EB3CB17D54E}"/>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5877F850-40EF-496C-8BB3-4BAD8DEBE19F}"/>
              </a:ext>
            </a:extLst>
          </p:cNvPr>
          <p:cNvGraphicFramePr>
            <a:graphicFrameLocks noGrp="1"/>
          </p:cNvGraphicFramePr>
          <p:nvPr>
            <p:ph type="tbl" sz="quarter" idx="13"/>
            <p:extLst>
              <p:ext uri="{D42A27DB-BD31-4B8C-83A1-F6EECF244321}">
                <p14:modId xmlns:p14="http://schemas.microsoft.com/office/powerpoint/2010/main" val="309160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59932284"/>
                    </a:ext>
                  </a:extLst>
                </a:gridCol>
                <a:gridCol w="1316736">
                  <a:extLst>
                    <a:ext uri="{9D8B030D-6E8A-4147-A177-3AD203B41FA5}">
                      <a16:colId xmlns:a16="http://schemas.microsoft.com/office/drawing/2014/main" val="1131940411"/>
                    </a:ext>
                  </a:extLst>
                </a:gridCol>
                <a:gridCol w="658368">
                  <a:extLst>
                    <a:ext uri="{9D8B030D-6E8A-4147-A177-3AD203B41FA5}">
                      <a16:colId xmlns:a16="http://schemas.microsoft.com/office/drawing/2014/main" val="1101615224"/>
                    </a:ext>
                  </a:extLst>
                </a:gridCol>
                <a:gridCol w="658368">
                  <a:extLst>
                    <a:ext uri="{9D8B030D-6E8A-4147-A177-3AD203B41FA5}">
                      <a16:colId xmlns:a16="http://schemas.microsoft.com/office/drawing/2014/main" val="789783838"/>
                    </a:ext>
                  </a:extLst>
                </a:gridCol>
                <a:gridCol w="658368">
                  <a:extLst>
                    <a:ext uri="{9D8B030D-6E8A-4147-A177-3AD203B41FA5}">
                      <a16:colId xmlns:a16="http://schemas.microsoft.com/office/drawing/2014/main" val="1092902394"/>
                    </a:ext>
                  </a:extLst>
                </a:gridCol>
                <a:gridCol w="658368">
                  <a:extLst>
                    <a:ext uri="{9D8B030D-6E8A-4147-A177-3AD203B41FA5}">
                      <a16:colId xmlns:a16="http://schemas.microsoft.com/office/drawing/2014/main" val="1973528567"/>
                    </a:ext>
                  </a:extLst>
                </a:gridCol>
                <a:gridCol w="658368">
                  <a:extLst>
                    <a:ext uri="{9D8B030D-6E8A-4147-A177-3AD203B41FA5}">
                      <a16:colId xmlns:a16="http://schemas.microsoft.com/office/drawing/2014/main" val="879909410"/>
                    </a:ext>
                  </a:extLst>
                </a:gridCol>
                <a:gridCol w="658368">
                  <a:extLst>
                    <a:ext uri="{9D8B030D-6E8A-4147-A177-3AD203B41FA5}">
                      <a16:colId xmlns:a16="http://schemas.microsoft.com/office/drawing/2014/main" val="2879370152"/>
                    </a:ext>
                  </a:extLst>
                </a:gridCol>
                <a:gridCol w="658368">
                  <a:extLst>
                    <a:ext uri="{9D8B030D-6E8A-4147-A177-3AD203B41FA5}">
                      <a16:colId xmlns:a16="http://schemas.microsoft.com/office/drawing/2014/main" val="3152242346"/>
                    </a:ext>
                  </a:extLst>
                </a:gridCol>
                <a:gridCol w="658368">
                  <a:extLst>
                    <a:ext uri="{9D8B030D-6E8A-4147-A177-3AD203B41FA5}">
                      <a16:colId xmlns:a16="http://schemas.microsoft.com/office/drawing/2014/main" val="341328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3260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12:29:45</a:t>
                      </a:r>
                      <a:r>
                        <a:rPr kumimoji="0" lang="en-US" sz="1000" b="0" i="0" u="none" strike="noStrike" kern="1200" cap="none" spc="0" normalizeH="0" baseline="0" noProof="0">
                          <a:ln>
                            <a:noFill/>
                          </a:ln>
                          <a:solidFill>
                            <a:prstClr val="black"/>
                          </a:solidFill>
                          <a:effectLst/>
                          <a:uLnTx/>
                          <a:uFillTx/>
                          <a:latin typeface="+mn-lt"/>
                          <a:ea typeface="+mn-ea"/>
                          <a:cs typeface="+mn-cs"/>
                        </a:rPr>
                        <a:t>
 #teamphly is joining one of this year’s @childrensphila #parkwayrun ambassadors for a lunchtime presentation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https://scontent.xx.fbcdn.net/v/t51.12442-15/69372730_729696897459582_3598751303204712218_n.jpg?_nc_cat=105&amp;_nc_oc=AQlj6dmbpRcjp1aBeBY6O7ITjFNHiJMIUZvqfHnCptFMQ9OmO6verdPrV6mQEfoWH4s&amp;_nc_ht=scontent.xx&amp;oh=41d5d12187a0c65b83436f150759ebc1&amp;oe=5DCCCCFC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12:00:17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844425111"/>
                  </a:ext>
                </a:extLst>
              </a:tr>
            </a:tbl>
          </a:graphicData>
        </a:graphic>
      </p:graphicFrame>
      <p:sp>
        <p:nvSpPr>
          <p:cNvPr id="4" name="Text Placeholder 3">
            <a:extLst>
              <a:ext uri="{FF2B5EF4-FFF2-40B4-BE49-F238E27FC236}">
                <a16:creationId xmlns:a16="http://schemas.microsoft.com/office/drawing/2014/main" id="{AD77E296-C09E-450D-AE59-0E87B646599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37479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041DF-FED0-417D-9831-DE865E7420AB}"/>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901FDC62-5D44-4729-92CD-53F8E1BE78DE}"/>
              </a:ext>
            </a:extLst>
          </p:cNvPr>
          <p:cNvGraphicFramePr>
            <a:graphicFrameLocks noGrp="1"/>
          </p:cNvGraphicFramePr>
          <p:nvPr>
            <p:ph type="tbl" sz="quarter" idx="13"/>
            <p:extLst>
              <p:ext uri="{D42A27DB-BD31-4B8C-83A1-F6EECF244321}">
                <p14:modId xmlns:p14="http://schemas.microsoft.com/office/powerpoint/2010/main" val="188250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8340930"/>
                    </a:ext>
                  </a:extLst>
                </a:gridCol>
                <a:gridCol w="1316736">
                  <a:extLst>
                    <a:ext uri="{9D8B030D-6E8A-4147-A177-3AD203B41FA5}">
                      <a16:colId xmlns:a16="http://schemas.microsoft.com/office/drawing/2014/main" val="489654854"/>
                    </a:ext>
                  </a:extLst>
                </a:gridCol>
                <a:gridCol w="658368">
                  <a:extLst>
                    <a:ext uri="{9D8B030D-6E8A-4147-A177-3AD203B41FA5}">
                      <a16:colId xmlns:a16="http://schemas.microsoft.com/office/drawing/2014/main" val="2751381163"/>
                    </a:ext>
                  </a:extLst>
                </a:gridCol>
                <a:gridCol w="658368">
                  <a:extLst>
                    <a:ext uri="{9D8B030D-6E8A-4147-A177-3AD203B41FA5}">
                      <a16:colId xmlns:a16="http://schemas.microsoft.com/office/drawing/2014/main" val="3329282146"/>
                    </a:ext>
                  </a:extLst>
                </a:gridCol>
                <a:gridCol w="658368">
                  <a:extLst>
                    <a:ext uri="{9D8B030D-6E8A-4147-A177-3AD203B41FA5}">
                      <a16:colId xmlns:a16="http://schemas.microsoft.com/office/drawing/2014/main" val="882820079"/>
                    </a:ext>
                  </a:extLst>
                </a:gridCol>
                <a:gridCol w="658368">
                  <a:extLst>
                    <a:ext uri="{9D8B030D-6E8A-4147-A177-3AD203B41FA5}">
                      <a16:colId xmlns:a16="http://schemas.microsoft.com/office/drawing/2014/main" val="1834187922"/>
                    </a:ext>
                  </a:extLst>
                </a:gridCol>
                <a:gridCol w="658368">
                  <a:extLst>
                    <a:ext uri="{9D8B030D-6E8A-4147-A177-3AD203B41FA5}">
                      <a16:colId xmlns:a16="http://schemas.microsoft.com/office/drawing/2014/main" val="3950048590"/>
                    </a:ext>
                  </a:extLst>
                </a:gridCol>
                <a:gridCol w="658368">
                  <a:extLst>
                    <a:ext uri="{9D8B030D-6E8A-4147-A177-3AD203B41FA5}">
                      <a16:colId xmlns:a16="http://schemas.microsoft.com/office/drawing/2014/main" val="383628371"/>
                    </a:ext>
                  </a:extLst>
                </a:gridCol>
                <a:gridCol w="658368">
                  <a:extLst>
                    <a:ext uri="{9D8B030D-6E8A-4147-A177-3AD203B41FA5}">
                      <a16:colId xmlns:a16="http://schemas.microsoft.com/office/drawing/2014/main" val="1452745269"/>
                    </a:ext>
                  </a:extLst>
                </a:gridCol>
                <a:gridCol w="658368">
                  <a:extLst>
                    <a:ext uri="{9D8B030D-6E8A-4147-A177-3AD203B41FA5}">
                      <a16:colId xmlns:a16="http://schemas.microsoft.com/office/drawing/2014/main" val="1714614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812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17:08:37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Summer Associates!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https://scontent.xx.fbcdn.net/v/t51.12442-15/67787999_1596200577183018_3127201242976558206_n.jpg?_nc_cat=100&amp;_nc_oc=AQlPu0nxVK7ut91paQaMvyMmVSZl_st9zOS-B_V0C1NCAIU26FcIHh3VZRMcKfFup4w&amp;_nc_ht=scontent.xx&amp;oh=7846fc6e005e78ed0ba4779b9ecbc0cb&amp;oe=5DEDEA50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17:00:26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45697630"/>
                  </a:ext>
                </a:extLst>
              </a:tr>
            </a:tbl>
          </a:graphicData>
        </a:graphic>
      </p:graphicFrame>
      <p:sp>
        <p:nvSpPr>
          <p:cNvPr id="4" name="Text Placeholder 3">
            <a:extLst>
              <a:ext uri="{FF2B5EF4-FFF2-40B4-BE49-F238E27FC236}">
                <a16:creationId xmlns:a16="http://schemas.microsoft.com/office/drawing/2014/main" id="{B53C15DB-11E0-4090-B9EF-C1164CF8C1A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5601810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1467</Words>
  <Application>Microsoft Office PowerPoint</Application>
  <PresentationFormat>On-screen Show (4:3)</PresentationFormat>
  <Paragraphs>510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4</vt:lpstr>
      <vt:lpstr>LinkedIn Updates Table | Philadelphia Insurance - 2 of 4</vt:lpstr>
      <vt:lpstr>LinkedIn Updates Table | Philadelphia Insurance - 3 of 4</vt:lpstr>
      <vt:lpstr>LinkedIn Updates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2019-09-10T20:56:43Z</dcterms:created>
  <dcterms:modified xsi:type="dcterms:W3CDTF">2019-09-10T20:57:28Z</dcterms:modified>
</cp:coreProperties>
</file>