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43678</c:v>
                </c:pt>
              </c:numCache>
            </c:numRef>
          </c:cat>
          <c:val>
            <c:numRef>
              <c:f>Sheet1!$B$2</c:f>
              <c:numCache>
                <c:formatCode>General</c:formatCode>
                <c:ptCount val="1"/>
                <c:pt idx="0">
                  <c:v>309</c:v>
                </c:pt>
              </c:numCache>
            </c:numRef>
          </c:val>
          <c:extLst>
            <c:ext xmlns:c16="http://schemas.microsoft.com/office/drawing/2014/chart" uri="{C3380CC4-5D6E-409C-BE32-E72D297353CC}">
              <c16:uniqueId val="{00000000-2724-4912-BE33-A1F670F13FD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43678</c:v>
                </c:pt>
              </c:numCache>
            </c:numRef>
          </c:cat>
          <c:val>
            <c:numRef>
              <c:f>Sheet1!$C$2</c:f>
              <c:numCache>
                <c:formatCode>General</c:formatCode>
                <c:ptCount val="1"/>
                <c:pt idx="0">
                  <c:v>212</c:v>
                </c:pt>
              </c:numCache>
            </c:numRef>
          </c:val>
          <c:extLst>
            <c:ext xmlns:c16="http://schemas.microsoft.com/office/drawing/2014/chart" uri="{C3380CC4-5D6E-409C-BE32-E72D297353CC}">
              <c16:uniqueId val="{00000001-2724-4912-BE33-A1F670F13FD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43678</c:v>
                </c:pt>
              </c:numCache>
            </c:numRef>
          </c:cat>
          <c:val>
            <c:numRef>
              <c:f>Sheet1!$D$2</c:f>
              <c:numCache>
                <c:formatCode>General</c:formatCode>
                <c:ptCount val="1"/>
                <c:pt idx="0">
                  <c:v>11798</c:v>
                </c:pt>
              </c:numCache>
            </c:numRef>
          </c:val>
          <c:extLst>
            <c:ext xmlns:c16="http://schemas.microsoft.com/office/drawing/2014/chart" uri="{C3380CC4-5D6E-409C-BE32-E72D297353CC}">
              <c16:uniqueId val="{00000002-2724-4912-BE33-A1F670F13FD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43678</c:v>
                </c:pt>
              </c:numCache>
            </c:numRef>
          </c:cat>
          <c:val>
            <c:numRef>
              <c:f>Sheet1!$E$2</c:f>
              <c:numCache>
                <c:formatCode>General</c:formatCode>
                <c:ptCount val="1"/>
                <c:pt idx="0">
                  <c:v>147</c:v>
                </c:pt>
              </c:numCache>
            </c:numRef>
          </c:val>
          <c:extLst>
            <c:ext xmlns:c16="http://schemas.microsoft.com/office/drawing/2014/chart" uri="{C3380CC4-5D6E-409C-BE32-E72D297353CC}">
              <c16:uniqueId val="{00000003-2724-4912-BE33-A1F670F13FDD}"/>
            </c:ext>
          </c:extLst>
        </c:ser>
        <c:dLbls>
          <c:showLegendKey val="0"/>
          <c:showVal val="0"/>
          <c:showCatName val="0"/>
          <c:showSerName val="0"/>
          <c:showPercent val="0"/>
          <c:showBubbleSize val="0"/>
        </c:dLbls>
        <c:gapWidth val="219"/>
        <c:overlap val="-27"/>
        <c:axId val="303576000"/>
        <c:axId val="303575016"/>
      </c:barChart>
      <c:dateAx>
        <c:axId val="303576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75016"/>
        <c:crosses val="autoZero"/>
        <c:auto val="1"/>
        <c:lblOffset val="100"/>
        <c:baseTimeUnit val="days"/>
      </c:dateAx>
      <c:valAx>
        <c:axId val="30357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7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43313</c:v>
                </c:pt>
                <c:pt idx="1">
                  <c:v>43344</c:v>
                </c:pt>
                <c:pt idx="2">
                  <c:v>43374</c:v>
                </c:pt>
                <c:pt idx="3">
                  <c:v>43405</c:v>
                </c:pt>
                <c:pt idx="4">
                  <c:v>43435</c:v>
                </c:pt>
                <c:pt idx="5">
                  <c:v>43466</c:v>
                </c:pt>
                <c:pt idx="6">
                  <c:v>43497</c:v>
                </c:pt>
                <c:pt idx="7">
                  <c:v>43525</c:v>
                </c:pt>
                <c:pt idx="8">
                  <c:v>43556</c:v>
                </c:pt>
                <c:pt idx="9">
                  <c:v>43586</c:v>
                </c:pt>
                <c:pt idx="10">
                  <c:v>43617</c:v>
                </c:pt>
                <c:pt idx="11">
                  <c:v>43647</c:v>
                </c:pt>
                <c:pt idx="12">
                  <c:v>43678</c:v>
                </c:pt>
              </c:numCache>
            </c:numRef>
          </c:cat>
          <c:val>
            <c:numRef>
              <c:f>Sheet1!$B$2:$B$14</c:f>
              <c:numCache>
                <c:formatCode>General</c:formatCode>
                <c:ptCount val="13"/>
                <c:pt idx="0">
                  <c:v>3</c:v>
                </c:pt>
                <c:pt idx="1">
                  <c:v>11</c:v>
                </c:pt>
                <c:pt idx="2">
                  <c:v>5</c:v>
                </c:pt>
                <c:pt idx="3">
                  <c:v>14</c:v>
                </c:pt>
                <c:pt idx="4">
                  <c:v>5</c:v>
                </c:pt>
                <c:pt idx="5">
                  <c:v>-1</c:v>
                </c:pt>
                <c:pt idx="6">
                  <c:v>-1</c:v>
                </c:pt>
                <c:pt idx="7">
                  <c:v>6</c:v>
                </c:pt>
                <c:pt idx="8">
                  <c:v>1</c:v>
                </c:pt>
                <c:pt idx="9">
                  <c:v>8</c:v>
                </c:pt>
                <c:pt idx="10">
                  <c:v>90</c:v>
                </c:pt>
                <c:pt idx="11">
                  <c:v>4</c:v>
                </c:pt>
                <c:pt idx="12">
                  <c:v>1</c:v>
                </c:pt>
              </c:numCache>
            </c:numRef>
          </c:val>
          <c:extLst>
            <c:ext xmlns:c16="http://schemas.microsoft.com/office/drawing/2014/chart" uri="{C3380CC4-5D6E-409C-BE32-E72D297353CC}">
              <c16:uniqueId val="{00000000-1EF5-4AF9-B0A8-F3599CD6EBD6}"/>
            </c:ext>
          </c:extLst>
        </c:ser>
        <c:dLbls>
          <c:showLegendKey val="0"/>
          <c:showVal val="0"/>
          <c:showCatName val="0"/>
          <c:showSerName val="0"/>
          <c:showPercent val="0"/>
          <c:showBubbleSize val="0"/>
        </c:dLbls>
        <c:gapWidth val="219"/>
        <c:overlap val="-27"/>
        <c:axId val="307334368"/>
        <c:axId val="307335352"/>
      </c:barChart>
      <c:dateAx>
        <c:axId val="30733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35352"/>
        <c:crosses val="autoZero"/>
        <c:auto val="1"/>
        <c:lblOffset val="100"/>
        <c:baseTimeUnit val="months"/>
      </c:dateAx>
      <c:valAx>
        <c:axId val="30733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3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43313</c:v>
                </c:pt>
                <c:pt idx="1">
                  <c:v>43344</c:v>
                </c:pt>
                <c:pt idx="2">
                  <c:v>43374</c:v>
                </c:pt>
                <c:pt idx="3">
                  <c:v>43405</c:v>
                </c:pt>
                <c:pt idx="4">
                  <c:v>43435</c:v>
                </c:pt>
                <c:pt idx="5">
                  <c:v>43466</c:v>
                </c:pt>
                <c:pt idx="6">
                  <c:v>43497</c:v>
                </c:pt>
                <c:pt idx="7">
                  <c:v>43525</c:v>
                </c:pt>
                <c:pt idx="8">
                  <c:v>43556</c:v>
                </c:pt>
                <c:pt idx="9">
                  <c:v>43586</c:v>
                </c:pt>
                <c:pt idx="10">
                  <c:v>43617</c:v>
                </c:pt>
                <c:pt idx="11">
                  <c:v>43647</c:v>
                </c:pt>
                <c:pt idx="12">
                  <c:v>43678</c:v>
                </c:pt>
              </c:numCache>
            </c:numRef>
          </c:cat>
          <c:val>
            <c:numRef>
              <c:f>Sheet1!$B$2:$B$14</c:f>
              <c:numCache>
                <c:formatCode>General</c:formatCode>
                <c:ptCount val="13"/>
                <c:pt idx="0">
                  <c:v>10</c:v>
                </c:pt>
                <c:pt idx="1">
                  <c:v>15</c:v>
                </c:pt>
                <c:pt idx="2">
                  <c:v>12</c:v>
                </c:pt>
                <c:pt idx="3">
                  <c:v>9</c:v>
                </c:pt>
                <c:pt idx="4">
                  <c:v>10</c:v>
                </c:pt>
                <c:pt idx="5">
                  <c:v>12</c:v>
                </c:pt>
                <c:pt idx="6">
                  <c:v>5</c:v>
                </c:pt>
                <c:pt idx="7">
                  <c:v>7</c:v>
                </c:pt>
                <c:pt idx="8">
                  <c:v>31</c:v>
                </c:pt>
                <c:pt idx="9">
                  <c:v>14</c:v>
                </c:pt>
                <c:pt idx="10">
                  <c:v>10</c:v>
                </c:pt>
                <c:pt idx="11">
                  <c:v>12</c:v>
                </c:pt>
                <c:pt idx="12">
                  <c:v>7</c:v>
                </c:pt>
              </c:numCache>
            </c:numRef>
          </c:val>
          <c:extLst>
            <c:ext xmlns:c16="http://schemas.microsoft.com/office/drawing/2014/chart" uri="{C3380CC4-5D6E-409C-BE32-E72D297353CC}">
              <c16:uniqueId val="{00000000-99DD-48C8-B088-CD0C165FFF47}"/>
            </c:ext>
          </c:extLst>
        </c:ser>
        <c:dLbls>
          <c:showLegendKey val="0"/>
          <c:showVal val="0"/>
          <c:showCatName val="0"/>
          <c:showSerName val="0"/>
          <c:showPercent val="0"/>
          <c:showBubbleSize val="0"/>
        </c:dLbls>
        <c:gapWidth val="219"/>
        <c:overlap val="-27"/>
        <c:axId val="303958624"/>
        <c:axId val="303958952"/>
      </c:barChart>
      <c:dateAx>
        <c:axId val="30395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58952"/>
        <c:crosses val="autoZero"/>
        <c:auto val="1"/>
        <c:lblOffset val="100"/>
        <c:baseTimeUnit val="months"/>
      </c:dateAx>
      <c:valAx>
        <c:axId val="30395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5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43313</c:v>
                </c:pt>
                <c:pt idx="1">
                  <c:v>43344</c:v>
                </c:pt>
                <c:pt idx="2">
                  <c:v>43374</c:v>
                </c:pt>
                <c:pt idx="3">
                  <c:v>43405</c:v>
                </c:pt>
                <c:pt idx="4">
                  <c:v>43435</c:v>
                </c:pt>
                <c:pt idx="5">
                  <c:v>43466</c:v>
                </c:pt>
                <c:pt idx="6">
                  <c:v>43497</c:v>
                </c:pt>
                <c:pt idx="7">
                  <c:v>43525</c:v>
                </c:pt>
                <c:pt idx="8">
                  <c:v>43556</c:v>
                </c:pt>
                <c:pt idx="9">
                  <c:v>43586</c:v>
                </c:pt>
                <c:pt idx="10">
                  <c:v>43617</c:v>
                </c:pt>
                <c:pt idx="11">
                  <c:v>43647</c:v>
                </c:pt>
                <c:pt idx="12">
                  <c:v>43678</c:v>
                </c:pt>
              </c:numCache>
            </c:numRef>
          </c:cat>
          <c:val>
            <c:numRef>
              <c:f>Sheet1!$B$2:$B$14</c:f>
              <c:numCache>
                <c:formatCode>General</c:formatCode>
                <c:ptCount val="13"/>
                <c:pt idx="0">
                  <c:v>7785</c:v>
                </c:pt>
                <c:pt idx="1">
                  <c:v>6797</c:v>
                </c:pt>
                <c:pt idx="2">
                  <c:v>4312</c:v>
                </c:pt>
                <c:pt idx="3">
                  <c:v>4690</c:v>
                </c:pt>
                <c:pt idx="4">
                  <c:v>7579</c:v>
                </c:pt>
                <c:pt idx="5">
                  <c:v>5210</c:v>
                </c:pt>
                <c:pt idx="6">
                  <c:v>2059</c:v>
                </c:pt>
                <c:pt idx="7">
                  <c:v>3391</c:v>
                </c:pt>
                <c:pt idx="8">
                  <c:v>23914</c:v>
                </c:pt>
                <c:pt idx="9">
                  <c:v>6145</c:v>
                </c:pt>
                <c:pt idx="10">
                  <c:v>19856</c:v>
                </c:pt>
                <c:pt idx="11">
                  <c:v>3317</c:v>
                </c:pt>
                <c:pt idx="12">
                  <c:v>2786</c:v>
                </c:pt>
              </c:numCache>
            </c:numRef>
          </c:val>
          <c:extLst>
            <c:ext xmlns:c16="http://schemas.microsoft.com/office/drawing/2014/chart" uri="{C3380CC4-5D6E-409C-BE32-E72D297353CC}">
              <c16:uniqueId val="{00000000-2EBC-4211-A1E6-0DDBFB3C66F4}"/>
            </c:ext>
          </c:extLst>
        </c:ser>
        <c:dLbls>
          <c:showLegendKey val="0"/>
          <c:showVal val="0"/>
          <c:showCatName val="0"/>
          <c:showSerName val="0"/>
          <c:showPercent val="0"/>
          <c:showBubbleSize val="0"/>
        </c:dLbls>
        <c:gapWidth val="219"/>
        <c:overlap val="-27"/>
        <c:axId val="307492048"/>
        <c:axId val="307491720"/>
      </c:barChart>
      <c:dateAx>
        <c:axId val="30749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91720"/>
        <c:crosses val="autoZero"/>
        <c:auto val="1"/>
        <c:lblOffset val="100"/>
        <c:baseTimeUnit val="months"/>
      </c:dateAx>
      <c:valAx>
        <c:axId val="30749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9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43313</c:v>
                </c:pt>
                <c:pt idx="1">
                  <c:v>43344</c:v>
                </c:pt>
                <c:pt idx="2">
                  <c:v>43374</c:v>
                </c:pt>
                <c:pt idx="3">
                  <c:v>43405</c:v>
                </c:pt>
                <c:pt idx="4">
                  <c:v>43435</c:v>
                </c:pt>
                <c:pt idx="5">
                  <c:v>43466</c:v>
                </c:pt>
                <c:pt idx="6">
                  <c:v>43497</c:v>
                </c:pt>
                <c:pt idx="7">
                  <c:v>43525</c:v>
                </c:pt>
                <c:pt idx="8">
                  <c:v>43556</c:v>
                </c:pt>
                <c:pt idx="9">
                  <c:v>43586</c:v>
                </c:pt>
                <c:pt idx="10">
                  <c:v>43617</c:v>
                </c:pt>
                <c:pt idx="11">
                  <c:v>43647</c:v>
                </c:pt>
                <c:pt idx="12">
                  <c:v>43678</c:v>
                </c:pt>
              </c:numCache>
            </c:numRef>
          </c:cat>
          <c:val>
            <c:numRef>
              <c:f>Sheet1!$B$2:$B$14</c:f>
              <c:numCache>
                <c:formatCode>General</c:formatCode>
                <c:ptCount val="13"/>
                <c:pt idx="0">
                  <c:v>6</c:v>
                </c:pt>
                <c:pt idx="1">
                  <c:v>3</c:v>
                </c:pt>
                <c:pt idx="2">
                  <c:v>5</c:v>
                </c:pt>
                <c:pt idx="3">
                  <c:v>-2</c:v>
                </c:pt>
                <c:pt idx="4">
                  <c:v>6</c:v>
                </c:pt>
                <c:pt idx="5">
                  <c:v>6</c:v>
                </c:pt>
                <c:pt idx="6">
                  <c:v>6</c:v>
                </c:pt>
                <c:pt idx="7">
                  <c:v>6</c:v>
                </c:pt>
                <c:pt idx="8">
                  <c:v>5</c:v>
                </c:pt>
                <c:pt idx="9">
                  <c:v>2</c:v>
                </c:pt>
                <c:pt idx="10">
                  <c:v>5</c:v>
                </c:pt>
                <c:pt idx="11">
                  <c:v>4</c:v>
                </c:pt>
                <c:pt idx="12">
                  <c:v>6</c:v>
                </c:pt>
              </c:numCache>
            </c:numRef>
          </c:val>
          <c:extLst>
            <c:ext xmlns:c16="http://schemas.microsoft.com/office/drawing/2014/chart" uri="{C3380CC4-5D6E-409C-BE32-E72D297353CC}">
              <c16:uniqueId val="{00000000-5AA6-4EC9-BC24-D36C5C82EF43}"/>
            </c:ext>
          </c:extLst>
        </c:ser>
        <c:dLbls>
          <c:showLegendKey val="0"/>
          <c:showVal val="0"/>
          <c:showCatName val="0"/>
          <c:showSerName val="0"/>
          <c:showPercent val="0"/>
          <c:showBubbleSize val="0"/>
        </c:dLbls>
        <c:gapWidth val="219"/>
        <c:overlap val="-27"/>
        <c:axId val="312648848"/>
        <c:axId val="312644912"/>
      </c:barChart>
      <c:dateAx>
        <c:axId val="31264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644912"/>
        <c:crosses val="autoZero"/>
        <c:auto val="1"/>
        <c:lblOffset val="100"/>
        <c:baseTimeUnit val="months"/>
      </c:dateAx>
      <c:valAx>
        <c:axId val="31264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64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43313</c:v>
                </c:pt>
                <c:pt idx="1">
                  <c:v>43344</c:v>
                </c:pt>
                <c:pt idx="2">
                  <c:v>43374</c:v>
                </c:pt>
                <c:pt idx="3">
                  <c:v>43405</c:v>
                </c:pt>
                <c:pt idx="4">
                  <c:v>43435</c:v>
                </c:pt>
                <c:pt idx="5">
                  <c:v>43466</c:v>
                </c:pt>
                <c:pt idx="6">
                  <c:v>43497</c:v>
                </c:pt>
                <c:pt idx="7">
                  <c:v>43525</c:v>
                </c:pt>
                <c:pt idx="8">
                  <c:v>43556</c:v>
                </c:pt>
                <c:pt idx="9">
                  <c:v>43586</c:v>
                </c:pt>
                <c:pt idx="10">
                  <c:v>43617</c:v>
                </c:pt>
                <c:pt idx="11">
                  <c:v>43647</c:v>
                </c:pt>
                <c:pt idx="12">
                  <c:v>43678</c:v>
                </c:pt>
              </c:numCache>
            </c:numRef>
          </c:cat>
          <c:val>
            <c:numRef>
              <c:f>Sheet1!$B$2:$B$14</c:f>
              <c:numCache>
                <c:formatCode>General</c:formatCode>
                <c:ptCount val="13"/>
                <c:pt idx="0">
                  <c:v>4</c:v>
                </c:pt>
                <c:pt idx="1">
                  <c:v>3</c:v>
                </c:pt>
                <c:pt idx="2">
                  <c:v>4</c:v>
                </c:pt>
                <c:pt idx="3">
                  <c:v>4</c:v>
                </c:pt>
                <c:pt idx="4">
                  <c:v>5</c:v>
                </c:pt>
                <c:pt idx="5">
                  <c:v>5</c:v>
                </c:pt>
                <c:pt idx="6">
                  <c:v>6</c:v>
                </c:pt>
                <c:pt idx="7">
                  <c:v>5</c:v>
                </c:pt>
                <c:pt idx="8">
                  <c:v>4</c:v>
                </c:pt>
                <c:pt idx="9">
                  <c:v>4</c:v>
                </c:pt>
                <c:pt idx="10">
                  <c:v>4</c:v>
                </c:pt>
                <c:pt idx="11">
                  <c:v>4</c:v>
                </c:pt>
                <c:pt idx="12">
                  <c:v>3</c:v>
                </c:pt>
              </c:numCache>
            </c:numRef>
          </c:val>
          <c:extLst>
            <c:ext xmlns:c16="http://schemas.microsoft.com/office/drawing/2014/chart" uri="{C3380CC4-5D6E-409C-BE32-E72D297353CC}">
              <c16:uniqueId val="{00000000-CA71-4601-BB22-CBC98DBDB7A8}"/>
            </c:ext>
          </c:extLst>
        </c:ser>
        <c:dLbls>
          <c:showLegendKey val="0"/>
          <c:showVal val="0"/>
          <c:showCatName val="0"/>
          <c:showSerName val="0"/>
          <c:showPercent val="0"/>
          <c:showBubbleSize val="0"/>
        </c:dLbls>
        <c:gapWidth val="219"/>
        <c:overlap val="-27"/>
        <c:axId val="301075424"/>
        <c:axId val="377469696"/>
      </c:barChart>
      <c:dateAx>
        <c:axId val="30107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69696"/>
        <c:crosses val="autoZero"/>
        <c:auto val="1"/>
        <c:lblOffset val="100"/>
        <c:baseTimeUnit val="months"/>
      </c:dateAx>
      <c:valAx>
        <c:axId val="37746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7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43313</c:v>
                </c:pt>
                <c:pt idx="1">
                  <c:v>43344</c:v>
                </c:pt>
                <c:pt idx="2">
                  <c:v>43374</c:v>
                </c:pt>
                <c:pt idx="3">
                  <c:v>43405</c:v>
                </c:pt>
                <c:pt idx="4">
                  <c:v>43435</c:v>
                </c:pt>
                <c:pt idx="5">
                  <c:v>43466</c:v>
                </c:pt>
                <c:pt idx="6">
                  <c:v>43497</c:v>
                </c:pt>
                <c:pt idx="7">
                  <c:v>43525</c:v>
                </c:pt>
                <c:pt idx="8">
                  <c:v>43556</c:v>
                </c:pt>
                <c:pt idx="9">
                  <c:v>43586</c:v>
                </c:pt>
                <c:pt idx="10">
                  <c:v>43617</c:v>
                </c:pt>
                <c:pt idx="11">
                  <c:v>43647</c:v>
                </c:pt>
                <c:pt idx="12">
                  <c:v>43678</c:v>
                </c:pt>
              </c:numCache>
            </c:numRef>
          </c:cat>
          <c:val>
            <c:numRef>
              <c:f>Sheet1!$B$2:$B$14</c:f>
              <c:numCache>
                <c:formatCode>General</c:formatCode>
                <c:ptCount val="13"/>
                <c:pt idx="0">
                  <c:v>125</c:v>
                </c:pt>
                <c:pt idx="1">
                  <c:v>187</c:v>
                </c:pt>
                <c:pt idx="2">
                  <c:v>156</c:v>
                </c:pt>
                <c:pt idx="3">
                  <c:v>1024</c:v>
                </c:pt>
                <c:pt idx="4">
                  <c:v>1561</c:v>
                </c:pt>
                <c:pt idx="5">
                  <c:v>186</c:v>
                </c:pt>
                <c:pt idx="6">
                  <c:v>169</c:v>
                </c:pt>
                <c:pt idx="7">
                  <c:v>639</c:v>
                </c:pt>
                <c:pt idx="8">
                  <c:v>714</c:v>
                </c:pt>
                <c:pt idx="9">
                  <c:v>534</c:v>
                </c:pt>
                <c:pt idx="10">
                  <c:v>443</c:v>
                </c:pt>
                <c:pt idx="11">
                  <c:v>268</c:v>
                </c:pt>
                <c:pt idx="12">
                  <c:v>249</c:v>
                </c:pt>
              </c:numCache>
            </c:numRef>
          </c:val>
          <c:extLst>
            <c:ext xmlns:c16="http://schemas.microsoft.com/office/drawing/2014/chart" uri="{C3380CC4-5D6E-409C-BE32-E72D297353CC}">
              <c16:uniqueId val="{00000000-324A-41E5-98F5-1EBD48DF7C4F}"/>
            </c:ext>
          </c:extLst>
        </c:ser>
        <c:dLbls>
          <c:showLegendKey val="0"/>
          <c:showVal val="0"/>
          <c:showCatName val="0"/>
          <c:showSerName val="0"/>
          <c:showPercent val="0"/>
          <c:showBubbleSize val="0"/>
        </c:dLbls>
        <c:gapWidth val="219"/>
        <c:overlap val="-27"/>
        <c:axId val="378361800"/>
        <c:axId val="307042136"/>
      </c:barChart>
      <c:dateAx>
        <c:axId val="37836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2136"/>
        <c:crosses val="autoZero"/>
        <c:auto val="1"/>
        <c:lblOffset val="100"/>
        <c:baseTimeUnit val="months"/>
      </c:dateAx>
      <c:valAx>
        <c:axId val="30704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6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43313</c:v>
                </c:pt>
                <c:pt idx="1">
                  <c:v>43344</c:v>
                </c:pt>
                <c:pt idx="2">
                  <c:v>43374</c:v>
                </c:pt>
                <c:pt idx="3">
                  <c:v>43405</c:v>
                </c:pt>
                <c:pt idx="4">
                  <c:v>43435</c:v>
                </c:pt>
                <c:pt idx="5">
                  <c:v>43466</c:v>
                </c:pt>
                <c:pt idx="6">
                  <c:v>43497</c:v>
                </c:pt>
                <c:pt idx="7">
                  <c:v>43525</c:v>
                </c:pt>
                <c:pt idx="8">
                  <c:v>43556</c:v>
                </c:pt>
                <c:pt idx="9">
                  <c:v>43586</c:v>
                </c:pt>
                <c:pt idx="10">
                  <c:v>43617</c:v>
                </c:pt>
                <c:pt idx="11">
                  <c:v>43647</c:v>
                </c:pt>
                <c:pt idx="12">
                  <c:v>43678</c:v>
                </c:pt>
              </c:numCache>
            </c:numRef>
          </c:cat>
          <c:val>
            <c:numRef>
              <c:f>Sheet1!$B$2:$B$14</c:f>
              <c:numCache>
                <c:formatCode>General</c:formatCode>
                <c:ptCount val="13"/>
                <c:pt idx="0">
                  <c:v>23</c:v>
                </c:pt>
                <c:pt idx="1">
                  <c:v>25</c:v>
                </c:pt>
                <c:pt idx="2">
                  <c:v>40</c:v>
                </c:pt>
                <c:pt idx="3">
                  <c:v>21</c:v>
                </c:pt>
                <c:pt idx="4">
                  <c:v>36</c:v>
                </c:pt>
                <c:pt idx="5">
                  <c:v>30</c:v>
                </c:pt>
                <c:pt idx="6">
                  <c:v>44</c:v>
                </c:pt>
                <c:pt idx="7">
                  <c:v>38</c:v>
                </c:pt>
                <c:pt idx="8">
                  <c:v>44</c:v>
                </c:pt>
                <c:pt idx="9">
                  <c:v>37</c:v>
                </c:pt>
                <c:pt idx="10">
                  <c:v>41</c:v>
                </c:pt>
                <c:pt idx="11">
                  <c:v>33</c:v>
                </c:pt>
                <c:pt idx="12">
                  <c:v>32</c:v>
                </c:pt>
              </c:numCache>
            </c:numRef>
          </c:val>
          <c:extLst>
            <c:ext xmlns:c16="http://schemas.microsoft.com/office/drawing/2014/chart" uri="{C3380CC4-5D6E-409C-BE32-E72D297353CC}">
              <c16:uniqueId val="{00000000-CF23-4124-97B0-FC4BF4650118}"/>
            </c:ext>
          </c:extLst>
        </c:ser>
        <c:dLbls>
          <c:showLegendKey val="0"/>
          <c:showVal val="0"/>
          <c:showCatName val="0"/>
          <c:showSerName val="0"/>
          <c:showPercent val="0"/>
          <c:showBubbleSize val="0"/>
        </c:dLbls>
        <c:gapWidth val="219"/>
        <c:overlap val="-27"/>
        <c:axId val="378268152"/>
        <c:axId val="378266512"/>
      </c:barChart>
      <c:dateAx>
        <c:axId val="37826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66512"/>
        <c:crosses val="autoZero"/>
        <c:auto val="1"/>
        <c:lblOffset val="100"/>
        <c:baseTimeUnit val="months"/>
      </c:dateAx>
      <c:valAx>
        <c:axId val="37826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6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43313</c:v>
                </c:pt>
                <c:pt idx="1">
                  <c:v>43344</c:v>
                </c:pt>
                <c:pt idx="2">
                  <c:v>43374</c:v>
                </c:pt>
                <c:pt idx="3">
                  <c:v>43405</c:v>
                </c:pt>
                <c:pt idx="4">
                  <c:v>43435</c:v>
                </c:pt>
                <c:pt idx="5">
                  <c:v>43466</c:v>
                </c:pt>
                <c:pt idx="6">
                  <c:v>43497</c:v>
                </c:pt>
                <c:pt idx="7">
                  <c:v>43525</c:v>
                </c:pt>
                <c:pt idx="8">
                  <c:v>43556</c:v>
                </c:pt>
                <c:pt idx="9">
                  <c:v>43586</c:v>
                </c:pt>
                <c:pt idx="10">
                  <c:v>43617</c:v>
                </c:pt>
                <c:pt idx="11">
                  <c:v>43647</c:v>
                </c:pt>
                <c:pt idx="12">
                  <c:v>43678</c:v>
                </c:pt>
              </c:numCache>
            </c:numRef>
          </c:cat>
          <c:val>
            <c:numRef>
              <c:f>Sheet1!$B$2:$B$14</c:f>
              <c:numCache>
                <c:formatCode>General</c:formatCode>
                <c:ptCount val="13"/>
                <c:pt idx="0">
                  <c:v>-2</c:v>
                </c:pt>
                <c:pt idx="1">
                  <c:v>4</c:v>
                </c:pt>
                <c:pt idx="2">
                  <c:v>-1</c:v>
                </c:pt>
                <c:pt idx="3">
                  <c:v>4</c:v>
                </c:pt>
                <c:pt idx="4">
                  <c:v>3</c:v>
                </c:pt>
                <c:pt idx="5">
                  <c:v>11</c:v>
                </c:pt>
                <c:pt idx="6">
                  <c:v>13</c:v>
                </c:pt>
                <c:pt idx="7">
                  <c:v>8</c:v>
                </c:pt>
                <c:pt idx="8">
                  <c:v>16</c:v>
                </c:pt>
                <c:pt idx="9">
                  <c:v>7</c:v>
                </c:pt>
                <c:pt idx="10">
                  <c:v>11</c:v>
                </c:pt>
                <c:pt idx="11">
                  <c:v>8</c:v>
                </c:pt>
                <c:pt idx="12">
                  <c:v>19</c:v>
                </c:pt>
              </c:numCache>
            </c:numRef>
          </c:val>
          <c:extLst>
            <c:ext xmlns:c16="http://schemas.microsoft.com/office/drawing/2014/chart" uri="{C3380CC4-5D6E-409C-BE32-E72D297353CC}">
              <c16:uniqueId val="{00000000-4B14-44BD-8ED8-C5EAEB19B054}"/>
            </c:ext>
          </c:extLst>
        </c:ser>
        <c:dLbls>
          <c:showLegendKey val="0"/>
          <c:showVal val="0"/>
          <c:showCatName val="0"/>
          <c:showSerName val="0"/>
          <c:showPercent val="0"/>
          <c:showBubbleSize val="0"/>
        </c:dLbls>
        <c:gapWidth val="219"/>
        <c:overlap val="-27"/>
        <c:axId val="382942304"/>
        <c:axId val="382935088"/>
      </c:barChart>
      <c:dateAx>
        <c:axId val="38294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35088"/>
        <c:crosses val="autoZero"/>
        <c:auto val="1"/>
        <c:lblOffset val="100"/>
        <c:baseTimeUnit val="months"/>
      </c:dateAx>
      <c:valAx>
        <c:axId val="38293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4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43313</c:v>
                </c:pt>
                <c:pt idx="1">
                  <c:v>43344</c:v>
                </c:pt>
                <c:pt idx="2">
                  <c:v>43374</c:v>
                </c:pt>
                <c:pt idx="3">
                  <c:v>43405</c:v>
                </c:pt>
                <c:pt idx="4">
                  <c:v>43435</c:v>
                </c:pt>
                <c:pt idx="5">
                  <c:v>43466</c:v>
                </c:pt>
                <c:pt idx="6">
                  <c:v>43497</c:v>
                </c:pt>
                <c:pt idx="7">
                  <c:v>43525</c:v>
                </c:pt>
                <c:pt idx="8">
                  <c:v>43556</c:v>
                </c:pt>
                <c:pt idx="9">
                  <c:v>43586</c:v>
                </c:pt>
                <c:pt idx="10">
                  <c:v>43617</c:v>
                </c:pt>
                <c:pt idx="11">
                  <c:v>43647</c:v>
                </c:pt>
                <c:pt idx="12">
                  <c:v>43678</c:v>
                </c:pt>
              </c:numCache>
            </c:numRef>
          </c:cat>
          <c:val>
            <c:numRef>
              <c:f>Sheet1!$B$2:$B$14</c:f>
              <c:numCache>
                <c:formatCode>General</c:formatCode>
                <c:ptCount val="13"/>
                <c:pt idx="0">
                  <c:v>13</c:v>
                </c:pt>
                <c:pt idx="1">
                  <c:v>13</c:v>
                </c:pt>
                <c:pt idx="2">
                  <c:v>10</c:v>
                </c:pt>
                <c:pt idx="3">
                  <c:v>10</c:v>
                </c:pt>
                <c:pt idx="4">
                  <c:v>10</c:v>
                </c:pt>
                <c:pt idx="5">
                  <c:v>10</c:v>
                </c:pt>
                <c:pt idx="6">
                  <c:v>13</c:v>
                </c:pt>
                <c:pt idx="7">
                  <c:v>14</c:v>
                </c:pt>
                <c:pt idx="8">
                  <c:v>16</c:v>
                </c:pt>
                <c:pt idx="9">
                  <c:v>14</c:v>
                </c:pt>
                <c:pt idx="10">
                  <c:v>14</c:v>
                </c:pt>
                <c:pt idx="11">
                  <c:v>11</c:v>
                </c:pt>
                <c:pt idx="12">
                  <c:v>11</c:v>
                </c:pt>
              </c:numCache>
            </c:numRef>
          </c:val>
          <c:extLst>
            <c:ext xmlns:c16="http://schemas.microsoft.com/office/drawing/2014/chart" uri="{C3380CC4-5D6E-409C-BE32-E72D297353CC}">
              <c16:uniqueId val="{00000000-2388-432B-A630-FA5EE0FECCD6}"/>
            </c:ext>
          </c:extLst>
        </c:ser>
        <c:dLbls>
          <c:showLegendKey val="0"/>
          <c:showVal val="0"/>
          <c:showCatName val="0"/>
          <c:showSerName val="0"/>
          <c:showPercent val="0"/>
          <c:showBubbleSize val="0"/>
        </c:dLbls>
        <c:gapWidth val="219"/>
        <c:overlap val="-27"/>
        <c:axId val="384379752"/>
        <c:axId val="384377128"/>
      </c:barChart>
      <c:dateAx>
        <c:axId val="38437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77128"/>
        <c:crosses val="autoZero"/>
        <c:auto val="1"/>
        <c:lblOffset val="100"/>
        <c:baseTimeUnit val="months"/>
      </c:dateAx>
      <c:valAx>
        <c:axId val="38437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7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FFE61-AB29-4568-9A1E-7A19204228B3}"/>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AD91027A-C10C-464F-93A1-01464BF9738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64286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F4210-F6B2-49B6-BAD8-CF2DDADEC7A8}"/>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BC7E5DB-079A-4CB1-8615-EC5EFECE585A}"/>
              </a:ext>
            </a:extLst>
          </p:cNvPr>
          <p:cNvGraphicFramePr>
            <a:graphicFrameLocks noGrp="1"/>
          </p:cNvGraphicFramePr>
          <p:nvPr>
            <p:ph type="chart" sz="quarter" idx="13"/>
            <p:extLst>
              <p:ext uri="{D42A27DB-BD31-4B8C-83A1-F6EECF244321}">
                <p14:modId xmlns:p14="http://schemas.microsoft.com/office/powerpoint/2010/main" val="23261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F4A52-D0AE-443A-BD8F-0FD8F7C92275}"/>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CA08DEA1-6DD6-4C52-A62F-B2C0AC03D1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6668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DDB2-CF5F-4BB5-840E-6C0EA9E780E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4776836F-41A2-494A-AD3C-15C01F6F891C}"/>
              </a:ext>
            </a:extLst>
          </p:cNvPr>
          <p:cNvGraphicFramePr>
            <a:graphicFrameLocks noGrp="1"/>
          </p:cNvGraphicFramePr>
          <p:nvPr>
            <p:ph type="tbl" sz="quarter" idx="13"/>
            <p:extLst>
              <p:ext uri="{D42A27DB-BD31-4B8C-83A1-F6EECF244321}">
                <p14:modId xmlns:p14="http://schemas.microsoft.com/office/powerpoint/2010/main" val="1953882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06874830"/>
                    </a:ext>
                  </a:extLst>
                </a:gridCol>
                <a:gridCol w="740664">
                  <a:extLst>
                    <a:ext uri="{9D8B030D-6E8A-4147-A177-3AD203B41FA5}">
                      <a16:colId xmlns:a16="http://schemas.microsoft.com/office/drawing/2014/main" val="2788331728"/>
                    </a:ext>
                  </a:extLst>
                </a:gridCol>
                <a:gridCol w="740664">
                  <a:extLst>
                    <a:ext uri="{9D8B030D-6E8A-4147-A177-3AD203B41FA5}">
                      <a16:colId xmlns:a16="http://schemas.microsoft.com/office/drawing/2014/main" val="1964571563"/>
                    </a:ext>
                  </a:extLst>
                </a:gridCol>
                <a:gridCol w="740664">
                  <a:extLst>
                    <a:ext uri="{9D8B030D-6E8A-4147-A177-3AD203B41FA5}">
                      <a16:colId xmlns:a16="http://schemas.microsoft.com/office/drawing/2014/main" val="3404628267"/>
                    </a:ext>
                  </a:extLst>
                </a:gridCol>
                <a:gridCol w="740664">
                  <a:extLst>
                    <a:ext uri="{9D8B030D-6E8A-4147-A177-3AD203B41FA5}">
                      <a16:colId xmlns:a16="http://schemas.microsoft.com/office/drawing/2014/main" val="1968867988"/>
                    </a:ext>
                  </a:extLst>
                </a:gridCol>
                <a:gridCol w="740664">
                  <a:extLst>
                    <a:ext uri="{9D8B030D-6E8A-4147-A177-3AD203B41FA5}">
                      <a16:colId xmlns:a16="http://schemas.microsoft.com/office/drawing/2014/main" val="1571784163"/>
                    </a:ext>
                  </a:extLst>
                </a:gridCol>
                <a:gridCol w="740664">
                  <a:extLst>
                    <a:ext uri="{9D8B030D-6E8A-4147-A177-3AD203B41FA5}">
                      <a16:colId xmlns:a16="http://schemas.microsoft.com/office/drawing/2014/main" val="1448666395"/>
                    </a:ext>
                  </a:extLst>
                </a:gridCol>
                <a:gridCol w="740664">
                  <a:extLst>
                    <a:ext uri="{9D8B030D-6E8A-4147-A177-3AD203B41FA5}">
                      <a16:colId xmlns:a16="http://schemas.microsoft.com/office/drawing/2014/main" val="1269128397"/>
                    </a:ext>
                  </a:extLst>
                </a:gridCol>
                <a:gridCol w="740664">
                  <a:extLst>
                    <a:ext uri="{9D8B030D-6E8A-4147-A177-3AD203B41FA5}">
                      <a16:colId xmlns:a16="http://schemas.microsoft.com/office/drawing/2014/main" val="2908126490"/>
                    </a:ext>
                  </a:extLst>
                </a:gridCol>
                <a:gridCol w="740664">
                  <a:extLst>
                    <a:ext uri="{9D8B030D-6E8A-4147-A177-3AD203B41FA5}">
                      <a16:colId xmlns:a16="http://schemas.microsoft.com/office/drawing/2014/main" val="10050115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33031510"/>
                  </a:ext>
                </a:extLst>
              </a:tr>
              <a:tr h="370840">
                <a:tc>
                  <a:txBody>
                    <a:bodyPr/>
                    <a:lstStyle/>
                    <a:p>
                      <a:r>
                        <a:rPr lang="en-US" sz="1000"/>
                        <a:t>Tokio Marine America</a:t>
                      </a:r>
                    </a:p>
                  </a:txBody>
                  <a:tcPr/>
                </a:tc>
                <a:tc>
                  <a:txBody>
                    <a:bodyPr/>
                    <a:lstStyle/>
                    <a:p>
                      <a:r>
                        <a:rPr lang="en-US" sz="1000"/>
                        <a:t>309</a:t>
                      </a:r>
                    </a:p>
                  </a:txBody>
                  <a:tcPr/>
                </a:tc>
                <a:tc>
                  <a:txBody>
                    <a:bodyPr/>
                    <a:lstStyle/>
                    <a:p>
                      <a:r>
                        <a:rPr lang="en-US" sz="1000"/>
                        <a:t>1</a:t>
                      </a:r>
                    </a:p>
                  </a:txBody>
                  <a:tcPr/>
                </a:tc>
                <a:tc>
                  <a:txBody>
                    <a:bodyPr/>
                    <a:lstStyle/>
                    <a:p>
                      <a:r>
                        <a:rPr lang="en-US" sz="1000"/>
                        <a:t>15</a:t>
                      </a:r>
                    </a:p>
                  </a:txBody>
                  <a:tcPr/>
                </a:tc>
                <a:tc>
                  <a:txBody>
                    <a:bodyPr/>
                    <a:lstStyle/>
                    <a:p>
                      <a:r>
                        <a:rPr lang="en-US" sz="1000"/>
                        <a:t>83</a:t>
                      </a:r>
                    </a:p>
                  </a:txBody>
                  <a:tcPr/>
                </a:tc>
                <a:tc>
                  <a:txBody>
                    <a:bodyPr/>
                    <a:lstStyle/>
                    <a:p>
                      <a:r>
                        <a:rPr lang="en-US" sz="1000"/>
                        <a:t>8</a:t>
                      </a:r>
                    </a:p>
                  </a:txBody>
                  <a:tcPr/>
                </a:tc>
                <a:tc>
                  <a:txBody>
                    <a:bodyPr/>
                    <a:lstStyle/>
                    <a:p>
                      <a:r>
                        <a:rPr lang="en-US" sz="1000"/>
                        <a:t>18</a:t>
                      </a:r>
                    </a:p>
                  </a:txBody>
                  <a:tcPr/>
                </a:tc>
                <a:tc>
                  <a:txBody>
                    <a:bodyPr/>
                    <a:lstStyle/>
                    <a:p>
                      <a:r>
                        <a:rPr lang="en-US" sz="1000"/>
                        <a:t>0</a:t>
                      </a:r>
                    </a:p>
                  </a:txBody>
                  <a:tcPr/>
                </a:tc>
                <a:tc>
                  <a:txBody>
                    <a:bodyPr/>
                    <a:lstStyle/>
                    <a:p>
                      <a:r>
                        <a:rPr lang="en-US" sz="1000"/>
                        <a:t>2.3593 %</a:t>
                      </a:r>
                    </a:p>
                  </a:txBody>
                  <a:tcPr/>
                </a:tc>
                <a:tc>
                  <a:txBody>
                    <a:bodyPr/>
                    <a:lstStyle/>
                    <a:p>
                      <a:r>
                        <a:rPr lang="en-US" sz="1000"/>
                        <a:t>0.0 %</a:t>
                      </a:r>
                    </a:p>
                  </a:txBody>
                  <a:tcPr/>
                </a:tc>
                <a:extLst>
                  <a:ext uri="{0D108BD9-81ED-4DB2-BD59-A6C34878D82A}">
                    <a16:rowId xmlns:a16="http://schemas.microsoft.com/office/drawing/2014/main" val="2853508417"/>
                  </a:ext>
                </a:extLst>
              </a:tr>
            </a:tbl>
          </a:graphicData>
        </a:graphic>
      </p:graphicFrame>
      <p:sp>
        <p:nvSpPr>
          <p:cNvPr id="4" name="Text Placeholder 3">
            <a:extLst>
              <a:ext uri="{FF2B5EF4-FFF2-40B4-BE49-F238E27FC236}">
                <a16:creationId xmlns:a16="http://schemas.microsoft.com/office/drawing/2014/main" id="{4CB4F0A6-3270-4195-A25A-BB6B616C7B2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576744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A04F-49DF-43B7-9449-1AF2038B91BA}"/>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F50F8AF5-1437-45D3-A91F-1D804E1D72BF}"/>
              </a:ext>
            </a:extLst>
          </p:cNvPr>
          <p:cNvGraphicFramePr>
            <a:graphicFrameLocks noGrp="1"/>
          </p:cNvGraphicFramePr>
          <p:nvPr>
            <p:ph type="chart" sz="quarter" idx="13"/>
            <p:extLst>
              <p:ext uri="{D42A27DB-BD31-4B8C-83A1-F6EECF244321}">
                <p14:modId xmlns:p14="http://schemas.microsoft.com/office/powerpoint/2010/main" val="992917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44431B-AEF4-4340-9A8E-550C781DFA8C}"/>
              </a:ext>
            </a:extLst>
          </p:cNvPr>
          <p:cNvSpPr>
            <a:spLocks noGrp="1"/>
          </p:cNvSpPr>
          <p:nvPr>
            <p:ph type="body" sz="quarter" idx="14"/>
          </p:nvPr>
        </p:nvSpPr>
        <p:spPr/>
        <p:txBody>
          <a:bodyPr/>
          <a:lstStyle/>
          <a:p>
            <a:r>
              <a:rPr lang="en-US"/>
              <a:t>08/01/2018 - 08/31/2019</a:t>
            </a:r>
          </a:p>
        </p:txBody>
      </p:sp>
      <p:sp>
        <p:nvSpPr>
          <p:cNvPr id="5" name="Footer Placeholder 4">
            <a:extLst>
              <a:ext uri="{FF2B5EF4-FFF2-40B4-BE49-F238E27FC236}">
                <a16:creationId xmlns:a16="http://schemas.microsoft.com/office/drawing/2014/main" id="{66A924D8-A82E-4998-9FD8-DDF1000024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8794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5A08-51DA-43D5-AA55-74F51B06FF4B}"/>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B4456D1A-9B53-4359-BCDE-6DD2D20D117D}"/>
              </a:ext>
            </a:extLst>
          </p:cNvPr>
          <p:cNvGraphicFramePr>
            <a:graphicFrameLocks noGrp="1"/>
          </p:cNvGraphicFramePr>
          <p:nvPr>
            <p:ph type="chart" sz="quarter" idx="13"/>
            <p:extLst>
              <p:ext uri="{D42A27DB-BD31-4B8C-83A1-F6EECF244321}">
                <p14:modId xmlns:p14="http://schemas.microsoft.com/office/powerpoint/2010/main" val="2808354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F45BFD-ACB9-4D6B-94F7-6C0A208ED8AD}"/>
              </a:ext>
            </a:extLst>
          </p:cNvPr>
          <p:cNvSpPr>
            <a:spLocks noGrp="1"/>
          </p:cNvSpPr>
          <p:nvPr>
            <p:ph type="body" sz="quarter" idx="14"/>
          </p:nvPr>
        </p:nvSpPr>
        <p:spPr/>
        <p:txBody>
          <a:bodyPr/>
          <a:lstStyle/>
          <a:p>
            <a:r>
              <a:rPr lang="en-US"/>
              <a:t>08/01/2018 - 08/31/2019</a:t>
            </a:r>
          </a:p>
        </p:txBody>
      </p:sp>
      <p:sp>
        <p:nvSpPr>
          <p:cNvPr id="5" name="Footer Placeholder 4">
            <a:extLst>
              <a:ext uri="{FF2B5EF4-FFF2-40B4-BE49-F238E27FC236}">
                <a16:creationId xmlns:a16="http://schemas.microsoft.com/office/drawing/2014/main" id="{E2644204-76CA-49A9-890A-C3C8434636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699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240FB-2ED2-4937-BD61-5A00F403D64B}"/>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0B2D31A5-CA67-4F43-9FEA-18162F54C935}"/>
              </a:ext>
            </a:extLst>
          </p:cNvPr>
          <p:cNvGraphicFramePr>
            <a:graphicFrameLocks noGrp="1"/>
          </p:cNvGraphicFramePr>
          <p:nvPr>
            <p:ph type="chart" sz="quarter" idx="13"/>
            <p:extLst>
              <p:ext uri="{D42A27DB-BD31-4B8C-83A1-F6EECF244321}">
                <p14:modId xmlns:p14="http://schemas.microsoft.com/office/powerpoint/2010/main" val="1546421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430949-0867-4974-AD30-E55BA9135412}"/>
              </a:ext>
            </a:extLst>
          </p:cNvPr>
          <p:cNvSpPr>
            <a:spLocks noGrp="1"/>
          </p:cNvSpPr>
          <p:nvPr>
            <p:ph type="body" sz="quarter" idx="14"/>
          </p:nvPr>
        </p:nvSpPr>
        <p:spPr/>
        <p:txBody>
          <a:bodyPr/>
          <a:lstStyle/>
          <a:p>
            <a:r>
              <a:rPr lang="en-US"/>
              <a:t>08/01/2018 - 08/31/2019</a:t>
            </a:r>
          </a:p>
        </p:txBody>
      </p:sp>
      <p:sp>
        <p:nvSpPr>
          <p:cNvPr id="5" name="Footer Placeholder 4">
            <a:extLst>
              <a:ext uri="{FF2B5EF4-FFF2-40B4-BE49-F238E27FC236}">
                <a16:creationId xmlns:a16="http://schemas.microsoft.com/office/drawing/2014/main" id="{C6A39F6E-1530-4E07-9A04-9421AAA08D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7698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2F137-BF45-4091-A569-90F333FDBF13}"/>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DDC58C3F-2E20-4698-9D7F-FC4EE638694D}"/>
              </a:ext>
            </a:extLst>
          </p:cNvPr>
          <p:cNvGraphicFramePr>
            <a:graphicFrameLocks noGrp="1"/>
          </p:cNvGraphicFramePr>
          <p:nvPr>
            <p:ph type="tbl" sz="quarter" idx="13"/>
            <p:extLst>
              <p:ext uri="{D42A27DB-BD31-4B8C-83A1-F6EECF244321}">
                <p14:modId xmlns:p14="http://schemas.microsoft.com/office/powerpoint/2010/main" val="2855528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5410907"/>
                    </a:ext>
                  </a:extLst>
                </a:gridCol>
                <a:gridCol w="658368">
                  <a:extLst>
                    <a:ext uri="{9D8B030D-6E8A-4147-A177-3AD203B41FA5}">
                      <a16:colId xmlns:a16="http://schemas.microsoft.com/office/drawing/2014/main" val="3222844588"/>
                    </a:ext>
                  </a:extLst>
                </a:gridCol>
                <a:gridCol w="658368">
                  <a:extLst>
                    <a:ext uri="{9D8B030D-6E8A-4147-A177-3AD203B41FA5}">
                      <a16:colId xmlns:a16="http://schemas.microsoft.com/office/drawing/2014/main" val="986416215"/>
                    </a:ext>
                  </a:extLst>
                </a:gridCol>
                <a:gridCol w="658368">
                  <a:extLst>
                    <a:ext uri="{9D8B030D-6E8A-4147-A177-3AD203B41FA5}">
                      <a16:colId xmlns:a16="http://schemas.microsoft.com/office/drawing/2014/main" val="4192992689"/>
                    </a:ext>
                  </a:extLst>
                </a:gridCol>
                <a:gridCol w="658368">
                  <a:extLst>
                    <a:ext uri="{9D8B030D-6E8A-4147-A177-3AD203B41FA5}">
                      <a16:colId xmlns:a16="http://schemas.microsoft.com/office/drawing/2014/main" val="2369824479"/>
                    </a:ext>
                  </a:extLst>
                </a:gridCol>
                <a:gridCol w="658368">
                  <a:extLst>
                    <a:ext uri="{9D8B030D-6E8A-4147-A177-3AD203B41FA5}">
                      <a16:colId xmlns:a16="http://schemas.microsoft.com/office/drawing/2014/main" val="1089603312"/>
                    </a:ext>
                  </a:extLst>
                </a:gridCol>
                <a:gridCol w="658368">
                  <a:extLst>
                    <a:ext uri="{9D8B030D-6E8A-4147-A177-3AD203B41FA5}">
                      <a16:colId xmlns:a16="http://schemas.microsoft.com/office/drawing/2014/main" val="1905971643"/>
                    </a:ext>
                  </a:extLst>
                </a:gridCol>
                <a:gridCol w="658368">
                  <a:extLst>
                    <a:ext uri="{9D8B030D-6E8A-4147-A177-3AD203B41FA5}">
                      <a16:colId xmlns:a16="http://schemas.microsoft.com/office/drawing/2014/main" val="48928560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74694530"/>
                  </a:ext>
                </a:extLst>
              </a:tr>
              <a:tr h="370840">
                <a:tc>
                  <a:txBody>
                    <a:bodyPr/>
                    <a:lstStyle/>
                    <a:p>
                      <a:r>
                        <a:rPr lang="en-US" sz="1000" b="1"/>
                        <a:t>Tokio Marine America - 2019-08-09 19:32:58</a:t>
                      </a:r>
                      <a:r>
                        <a:rPr lang="en-US" sz="1000"/>
                        <a:t> 
 TMA's Emerging Leaders Team just wrapped up an exciting week networking with other Tokio Marine Group Companies' participants in Philadelphia! With our projects launched - we're all looking forward to our final presentations in New York this November! #ELP2019 #leadership #tokiomarine</a:t>
                      </a:r>
                    </a:p>
                  </a:txBody>
                  <a:tcPr/>
                </a:tc>
                <a:tc>
                  <a:txBody>
                    <a:bodyPr/>
                    <a:lstStyle/>
                    <a:p>
                      <a:r>
                        <a:rPr lang="en-US" sz="1000"/>
                        <a:t>13</a:t>
                      </a:r>
                    </a:p>
                  </a:txBody>
                  <a:tcPr/>
                </a:tc>
                <a:tc>
                  <a:txBody>
                    <a:bodyPr/>
                    <a:lstStyle/>
                    <a:p>
                      <a:r>
                        <a:rPr lang="en-US" sz="1000"/>
                        <a:t>9</a:t>
                      </a:r>
                    </a:p>
                  </a:txBody>
                  <a:tcPr/>
                </a:tc>
                <a:tc>
                  <a:txBody>
                    <a:bodyPr/>
                    <a:lstStyle/>
                    <a:p>
                      <a:r>
                        <a:rPr lang="en-US" sz="1000"/>
                        <a:t>3</a:t>
                      </a:r>
                    </a:p>
                  </a:txBody>
                  <a:tcPr/>
                </a:tc>
                <a:tc>
                  <a:txBody>
                    <a:bodyPr/>
                    <a:lstStyle/>
                    <a:p>
                      <a:r>
                        <a:rPr lang="en-US" sz="1000"/>
                        <a:t>1</a:t>
                      </a:r>
                    </a:p>
                  </a:txBody>
                  <a:tcPr/>
                </a:tc>
                <a:tc>
                  <a:txBody>
                    <a:bodyPr/>
                    <a:lstStyle/>
                    <a:p>
                      <a:r>
                        <a:rPr lang="en-US" sz="1000"/>
                        <a:t>4.2208 %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06397433"/>
                  </a:ext>
                </a:extLst>
              </a:tr>
              <a:tr h="370840">
                <a:tc>
                  <a:txBody>
                    <a:bodyPr/>
                    <a:lstStyle/>
                    <a:p>
                      <a:r>
                        <a:rPr lang="en-US" sz="1000" b="1"/>
                        <a:t>Tokio Marine America - 2019-08-19 13:00:00</a:t>
                      </a:r>
                      <a:r>
                        <a:rPr lang="en-US" sz="1000"/>
                        <a:t> 
 Our Jersey City office had a fun time during their employee appreciation day event. Many employees even got to show off their awesome karaoke skills! #teamtma #workdayfun</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3.9088 %</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2453236665"/>
                  </a:ext>
                </a:extLst>
              </a:tr>
              <a:tr h="370840">
                <a:tc>
                  <a:txBody>
                    <a:bodyPr/>
                    <a:lstStyle/>
                    <a:p>
                      <a:r>
                        <a:rPr lang="en-US" sz="1000" b="1"/>
                        <a:t>Tokio Marine America - 2019-08-06 13:00:00</a:t>
                      </a:r>
                      <a:r>
                        <a:rPr lang="en-US" sz="1000"/>
                        <a:t> 
 On August 1st, TMA celebrated Spirit Day and honored Tokio Marine's Foundation Day at the same time. Our offices enjoyed a TMA branded gift and a treat to celebrate! #teamtma #goingstrong #140years #tokiomarine #celebrate #proudtobeTMA</a:t>
                      </a:r>
                    </a:p>
                  </a:txBody>
                  <a:tcPr/>
                </a:tc>
                <a:tc>
                  <a:txBody>
                    <a:bodyPr/>
                    <a:lstStyle/>
                    <a:p>
                      <a:r>
                        <a:rPr lang="en-US" sz="1000"/>
                        <a:t>10</a:t>
                      </a:r>
                    </a:p>
                  </a:txBody>
                  <a:tcPr/>
                </a:tc>
                <a:tc>
                  <a:txBody>
                    <a:bodyPr/>
                    <a:lstStyle/>
                    <a:p>
                      <a:r>
                        <a:rPr lang="en-US" sz="1000"/>
                        <a:t>8</a:t>
                      </a:r>
                    </a:p>
                  </a:txBody>
                  <a:tcPr/>
                </a:tc>
                <a:tc>
                  <a:txBody>
                    <a:bodyPr/>
                    <a:lstStyle/>
                    <a:p>
                      <a:r>
                        <a:rPr lang="en-US" sz="1000"/>
                        <a:t>1</a:t>
                      </a:r>
                    </a:p>
                  </a:txBody>
                  <a:tcPr/>
                </a:tc>
                <a:tc>
                  <a:txBody>
                    <a:bodyPr/>
                    <a:lstStyle/>
                    <a:p>
                      <a:r>
                        <a:rPr lang="en-US" sz="1000"/>
                        <a:t>1</a:t>
                      </a:r>
                    </a:p>
                  </a:txBody>
                  <a:tcPr/>
                </a:tc>
                <a:tc>
                  <a:txBody>
                    <a:bodyPr/>
                    <a:lstStyle/>
                    <a:p>
                      <a:r>
                        <a:rPr lang="en-US" sz="1000"/>
                        <a:t>3.2468 %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117299770"/>
                  </a:ext>
                </a:extLst>
              </a:tr>
            </a:tbl>
          </a:graphicData>
        </a:graphic>
      </p:graphicFrame>
      <p:sp>
        <p:nvSpPr>
          <p:cNvPr id="4" name="Text Placeholder 3">
            <a:extLst>
              <a:ext uri="{FF2B5EF4-FFF2-40B4-BE49-F238E27FC236}">
                <a16:creationId xmlns:a16="http://schemas.microsoft.com/office/drawing/2014/main" id="{74A22FC8-F058-4AC5-8C17-64D233FDA3F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25632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FB2B0-EED3-416B-9DDB-33D2E6DF6F57}"/>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2DA8A70A-EE93-466C-9A91-1037102E1635}"/>
              </a:ext>
            </a:extLst>
          </p:cNvPr>
          <p:cNvGraphicFramePr>
            <a:graphicFrameLocks noGrp="1"/>
          </p:cNvGraphicFramePr>
          <p:nvPr>
            <p:ph type="tbl" sz="quarter" idx="13"/>
            <p:extLst>
              <p:ext uri="{D42A27DB-BD31-4B8C-83A1-F6EECF244321}">
                <p14:modId xmlns:p14="http://schemas.microsoft.com/office/powerpoint/2010/main" val="1986514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77226990"/>
                    </a:ext>
                  </a:extLst>
                </a:gridCol>
                <a:gridCol w="493776">
                  <a:extLst>
                    <a:ext uri="{9D8B030D-6E8A-4147-A177-3AD203B41FA5}">
                      <a16:colId xmlns:a16="http://schemas.microsoft.com/office/drawing/2014/main" val="1535196108"/>
                    </a:ext>
                  </a:extLst>
                </a:gridCol>
                <a:gridCol w="493776">
                  <a:extLst>
                    <a:ext uri="{9D8B030D-6E8A-4147-A177-3AD203B41FA5}">
                      <a16:colId xmlns:a16="http://schemas.microsoft.com/office/drawing/2014/main" val="702511131"/>
                    </a:ext>
                  </a:extLst>
                </a:gridCol>
                <a:gridCol w="493776">
                  <a:extLst>
                    <a:ext uri="{9D8B030D-6E8A-4147-A177-3AD203B41FA5}">
                      <a16:colId xmlns:a16="http://schemas.microsoft.com/office/drawing/2014/main" val="569419149"/>
                    </a:ext>
                  </a:extLst>
                </a:gridCol>
                <a:gridCol w="493776">
                  <a:extLst>
                    <a:ext uri="{9D8B030D-6E8A-4147-A177-3AD203B41FA5}">
                      <a16:colId xmlns:a16="http://schemas.microsoft.com/office/drawing/2014/main" val="26456526"/>
                    </a:ext>
                  </a:extLst>
                </a:gridCol>
                <a:gridCol w="493776">
                  <a:extLst>
                    <a:ext uri="{9D8B030D-6E8A-4147-A177-3AD203B41FA5}">
                      <a16:colId xmlns:a16="http://schemas.microsoft.com/office/drawing/2014/main" val="3932453156"/>
                    </a:ext>
                  </a:extLst>
                </a:gridCol>
                <a:gridCol w="493776">
                  <a:extLst>
                    <a:ext uri="{9D8B030D-6E8A-4147-A177-3AD203B41FA5}">
                      <a16:colId xmlns:a16="http://schemas.microsoft.com/office/drawing/2014/main" val="2420180340"/>
                    </a:ext>
                  </a:extLst>
                </a:gridCol>
                <a:gridCol w="493776">
                  <a:extLst>
                    <a:ext uri="{9D8B030D-6E8A-4147-A177-3AD203B41FA5}">
                      <a16:colId xmlns:a16="http://schemas.microsoft.com/office/drawing/2014/main" val="491505936"/>
                    </a:ext>
                  </a:extLst>
                </a:gridCol>
                <a:gridCol w="493776">
                  <a:extLst>
                    <a:ext uri="{9D8B030D-6E8A-4147-A177-3AD203B41FA5}">
                      <a16:colId xmlns:a16="http://schemas.microsoft.com/office/drawing/2014/main" val="3967583522"/>
                    </a:ext>
                  </a:extLst>
                </a:gridCol>
                <a:gridCol w="493776">
                  <a:extLst>
                    <a:ext uri="{9D8B030D-6E8A-4147-A177-3AD203B41FA5}">
                      <a16:colId xmlns:a16="http://schemas.microsoft.com/office/drawing/2014/main" val="921863696"/>
                    </a:ext>
                  </a:extLst>
                </a:gridCol>
                <a:gridCol w="493776">
                  <a:extLst>
                    <a:ext uri="{9D8B030D-6E8A-4147-A177-3AD203B41FA5}">
                      <a16:colId xmlns:a16="http://schemas.microsoft.com/office/drawing/2014/main" val="2009054958"/>
                    </a:ext>
                  </a:extLst>
                </a:gridCol>
                <a:gridCol w="493776">
                  <a:extLst>
                    <a:ext uri="{9D8B030D-6E8A-4147-A177-3AD203B41FA5}">
                      <a16:colId xmlns:a16="http://schemas.microsoft.com/office/drawing/2014/main" val="3635128697"/>
                    </a:ext>
                  </a:extLst>
                </a:gridCol>
                <a:gridCol w="493776">
                  <a:extLst>
                    <a:ext uri="{9D8B030D-6E8A-4147-A177-3AD203B41FA5}">
                      <a16:colId xmlns:a16="http://schemas.microsoft.com/office/drawing/2014/main" val="1066075770"/>
                    </a:ext>
                  </a:extLst>
                </a:gridCol>
                <a:gridCol w="493776">
                  <a:extLst>
                    <a:ext uri="{9D8B030D-6E8A-4147-A177-3AD203B41FA5}">
                      <a16:colId xmlns:a16="http://schemas.microsoft.com/office/drawing/2014/main" val="42722803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97107422"/>
                  </a:ext>
                </a:extLst>
              </a:tr>
              <a:tr h="370840">
                <a:tc>
                  <a:txBody>
                    <a:bodyPr/>
                    <a:lstStyle/>
                    <a:p>
                      <a:r>
                        <a:rPr lang="en-US" sz="1000"/>
                        <a:t>TMAmerica</a:t>
                      </a:r>
                    </a:p>
                  </a:txBody>
                  <a:tcPr/>
                </a:tc>
                <a:tc>
                  <a:txBody>
                    <a:bodyPr/>
                    <a:lstStyle/>
                    <a:p>
                      <a:r>
                        <a:rPr lang="en-US" sz="1000"/>
                        <a:t>147</a:t>
                      </a:r>
                    </a:p>
                  </a:txBody>
                  <a:tcPr/>
                </a:tc>
                <a:tc>
                  <a:txBody>
                    <a:bodyPr/>
                    <a:lstStyle/>
                    <a:p>
                      <a:r>
                        <a:rPr lang="en-US" sz="1000"/>
                        <a:t>6</a:t>
                      </a:r>
                    </a:p>
                  </a:txBody>
                  <a:tcPr/>
                </a:tc>
                <a:tc>
                  <a:txBody>
                    <a:bodyPr/>
                    <a:lstStyle/>
                    <a:p>
                      <a:r>
                        <a:rPr lang="en-US" sz="1000"/>
                        <a:t>19</a:t>
                      </a:r>
                    </a:p>
                  </a:txBody>
                  <a:tcPr/>
                </a:tc>
                <a:tc>
                  <a:txBody>
                    <a:bodyPr/>
                    <a:lstStyle/>
                    <a:p>
                      <a:r>
                        <a:rPr lang="en-US" sz="1000"/>
                        <a:t>18</a:t>
                      </a:r>
                    </a:p>
                  </a:txBody>
                  <a:tcPr/>
                </a:tc>
                <a:tc>
                  <a:txBody>
                    <a:bodyPr/>
                    <a:lstStyle/>
                    <a:p>
                      <a:r>
                        <a:rPr lang="en-US" sz="1000"/>
                        <a:t>1</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53</a:t>
                      </a:r>
                    </a:p>
                  </a:txBody>
                  <a:tcPr/>
                </a:tc>
                <a:tc>
                  <a:txBody>
                    <a:bodyPr/>
                    <a:lstStyle/>
                    <a:p>
                      <a:r>
                        <a:rPr lang="en-US" sz="1000"/>
                        <a:t>0</a:t>
                      </a:r>
                    </a:p>
                  </a:txBody>
                  <a:tcPr/>
                </a:tc>
                <a:tc>
                  <a:txBody>
                    <a:bodyPr/>
                    <a:lstStyle/>
                    <a:p>
                      <a:r>
                        <a:rPr lang="en-US" sz="1000"/>
                        <a:t>0</a:t>
                      </a:r>
                    </a:p>
                  </a:txBody>
                  <a:tcPr/>
                </a:tc>
                <a:tc>
                  <a:txBody>
                    <a:bodyPr/>
                    <a:lstStyle/>
                    <a:p>
                      <a:r>
                        <a:rPr lang="en-US" sz="1000"/>
                        <a:t>2.5849 %</a:t>
                      </a:r>
                    </a:p>
                  </a:txBody>
                  <a:tcPr/>
                </a:tc>
                <a:tc>
                  <a:txBody>
                    <a:bodyPr/>
                    <a:lstStyle/>
                    <a:p>
                      <a:r>
                        <a:rPr lang="en-US" sz="1000"/>
                        <a:t>0.0 %</a:t>
                      </a:r>
                    </a:p>
                  </a:txBody>
                  <a:tcPr/>
                </a:tc>
                <a:extLst>
                  <a:ext uri="{0D108BD9-81ED-4DB2-BD59-A6C34878D82A}">
                    <a16:rowId xmlns:a16="http://schemas.microsoft.com/office/drawing/2014/main" val="1605916309"/>
                  </a:ext>
                </a:extLst>
              </a:tr>
            </a:tbl>
          </a:graphicData>
        </a:graphic>
      </p:graphicFrame>
      <p:sp>
        <p:nvSpPr>
          <p:cNvPr id="4" name="Text Placeholder 3">
            <a:extLst>
              <a:ext uri="{FF2B5EF4-FFF2-40B4-BE49-F238E27FC236}">
                <a16:creationId xmlns:a16="http://schemas.microsoft.com/office/drawing/2014/main" id="{AF7196F4-9DAD-4E76-B0A3-FEC70E86195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84594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CE907-F5ED-403F-A293-69FE419715B7}"/>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AE6909C0-3844-4C8D-9694-7A275CBA3730}"/>
              </a:ext>
            </a:extLst>
          </p:cNvPr>
          <p:cNvGraphicFramePr>
            <a:graphicFrameLocks noGrp="1"/>
          </p:cNvGraphicFramePr>
          <p:nvPr>
            <p:ph type="chart" sz="quarter" idx="13"/>
            <p:extLst>
              <p:ext uri="{D42A27DB-BD31-4B8C-83A1-F6EECF244321}">
                <p14:modId xmlns:p14="http://schemas.microsoft.com/office/powerpoint/2010/main" val="907858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6B41E-06A2-46E3-9E01-E9C32092BC32}"/>
              </a:ext>
            </a:extLst>
          </p:cNvPr>
          <p:cNvSpPr>
            <a:spLocks noGrp="1"/>
          </p:cNvSpPr>
          <p:nvPr>
            <p:ph type="body" sz="quarter" idx="14"/>
          </p:nvPr>
        </p:nvSpPr>
        <p:spPr/>
        <p:txBody>
          <a:bodyPr/>
          <a:lstStyle/>
          <a:p>
            <a:r>
              <a:rPr lang="en-US"/>
              <a:t>08/01/2018 - 08/31/2019</a:t>
            </a:r>
          </a:p>
        </p:txBody>
      </p:sp>
      <p:sp>
        <p:nvSpPr>
          <p:cNvPr id="5" name="Footer Placeholder 4">
            <a:extLst>
              <a:ext uri="{FF2B5EF4-FFF2-40B4-BE49-F238E27FC236}">
                <a16:creationId xmlns:a16="http://schemas.microsoft.com/office/drawing/2014/main" id="{27364A42-3170-4C33-BF81-7E3F9165EE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2719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534CB-D41A-41F4-8946-ECFCE7DC1619}"/>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392B0569-DD35-40E5-979B-3610B4FDA21E}"/>
              </a:ext>
            </a:extLst>
          </p:cNvPr>
          <p:cNvGraphicFramePr>
            <a:graphicFrameLocks noGrp="1"/>
          </p:cNvGraphicFramePr>
          <p:nvPr>
            <p:ph type="chart" sz="quarter" idx="13"/>
            <p:extLst>
              <p:ext uri="{D42A27DB-BD31-4B8C-83A1-F6EECF244321}">
                <p14:modId xmlns:p14="http://schemas.microsoft.com/office/powerpoint/2010/main" val="3552468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BD7520-9E96-40AB-8380-493DCDBBC8A5}"/>
              </a:ext>
            </a:extLst>
          </p:cNvPr>
          <p:cNvSpPr>
            <a:spLocks noGrp="1"/>
          </p:cNvSpPr>
          <p:nvPr>
            <p:ph type="body" sz="quarter" idx="14"/>
          </p:nvPr>
        </p:nvSpPr>
        <p:spPr/>
        <p:txBody>
          <a:bodyPr/>
          <a:lstStyle/>
          <a:p>
            <a:r>
              <a:rPr lang="en-US"/>
              <a:t>08/01/2018 - 08/31/2019</a:t>
            </a:r>
          </a:p>
        </p:txBody>
      </p:sp>
      <p:sp>
        <p:nvSpPr>
          <p:cNvPr id="5" name="Footer Placeholder 4">
            <a:extLst>
              <a:ext uri="{FF2B5EF4-FFF2-40B4-BE49-F238E27FC236}">
                <a16:creationId xmlns:a16="http://schemas.microsoft.com/office/drawing/2014/main" id="{87EAFC50-4BEF-4570-854F-A4C0F2F247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6589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DE32C-7DC6-4A87-B0B2-E542FBE44949}"/>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8248D800-1FA6-40DB-8A87-DC3CCDA67AB0}"/>
              </a:ext>
            </a:extLst>
          </p:cNvPr>
          <p:cNvGraphicFramePr>
            <a:graphicFrameLocks noGrp="1"/>
          </p:cNvGraphicFramePr>
          <p:nvPr>
            <p:ph type="tbl" sz="quarter" idx="13"/>
            <p:extLst>
              <p:ext uri="{D42A27DB-BD31-4B8C-83A1-F6EECF244321}">
                <p14:modId xmlns:p14="http://schemas.microsoft.com/office/powerpoint/2010/main" val="214145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634957656"/>
                    </a:ext>
                  </a:extLst>
                </a:gridCol>
                <a:gridCol w="411480">
                  <a:extLst>
                    <a:ext uri="{9D8B030D-6E8A-4147-A177-3AD203B41FA5}">
                      <a16:colId xmlns:a16="http://schemas.microsoft.com/office/drawing/2014/main" val="2594647768"/>
                    </a:ext>
                  </a:extLst>
                </a:gridCol>
                <a:gridCol w="822960">
                  <a:extLst>
                    <a:ext uri="{9D8B030D-6E8A-4147-A177-3AD203B41FA5}">
                      <a16:colId xmlns:a16="http://schemas.microsoft.com/office/drawing/2014/main" val="3679559037"/>
                    </a:ext>
                  </a:extLst>
                </a:gridCol>
                <a:gridCol w="822960">
                  <a:extLst>
                    <a:ext uri="{9D8B030D-6E8A-4147-A177-3AD203B41FA5}">
                      <a16:colId xmlns:a16="http://schemas.microsoft.com/office/drawing/2014/main" val="3031853684"/>
                    </a:ext>
                  </a:extLst>
                </a:gridCol>
                <a:gridCol w="822960">
                  <a:extLst>
                    <a:ext uri="{9D8B030D-6E8A-4147-A177-3AD203B41FA5}">
                      <a16:colId xmlns:a16="http://schemas.microsoft.com/office/drawing/2014/main" val="1191830274"/>
                    </a:ext>
                  </a:extLst>
                </a:gridCol>
                <a:gridCol w="822960">
                  <a:extLst>
                    <a:ext uri="{9D8B030D-6E8A-4147-A177-3AD203B41FA5}">
                      <a16:colId xmlns:a16="http://schemas.microsoft.com/office/drawing/2014/main" val="891888883"/>
                    </a:ext>
                  </a:extLst>
                </a:gridCol>
                <a:gridCol w="822960">
                  <a:extLst>
                    <a:ext uri="{9D8B030D-6E8A-4147-A177-3AD203B41FA5}">
                      <a16:colId xmlns:a16="http://schemas.microsoft.com/office/drawing/2014/main" val="213535858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330301567"/>
                  </a:ext>
                </a:extLst>
              </a:tr>
              <a:tr h="370840">
                <a:tc>
                  <a:txBody>
                    <a:bodyPr/>
                    <a:lstStyle/>
                    <a:p>
                      <a:r>
                        <a:rPr lang="en-US" sz="1000" b="1"/>
                        <a:t>@TokioMAmerica - 2019-08-25 14:01:19</a:t>
                      </a:r>
                      <a:r>
                        <a:rPr lang="en-US" sz="1000"/>
                        <a:t>
  TMA is attending the @IIABO Convention and Trade Show in Redmond, OR. Stop by booth 10 to meet with us and booth 43 to meet with our sister company @PHLYINS! https://t.co/WVNB165tIe</a:t>
                      </a:r>
                    </a:p>
                  </a:txBody>
                  <a:tcPr/>
                </a:tc>
                <a:tc>
                  <a:txBody>
                    <a:bodyPr/>
                    <a:lstStyle/>
                    <a:p>
                      <a:r>
                        <a:rPr lang="en-US" sz="1000"/>
                        <a:t>09/05/2019 06:15:46</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4.8951 %</a:t>
                      </a:r>
                    </a:p>
                  </a:txBody>
                  <a:tcPr/>
                </a:tc>
                <a:extLst>
                  <a:ext uri="{0D108BD9-81ED-4DB2-BD59-A6C34878D82A}">
                    <a16:rowId xmlns:a16="http://schemas.microsoft.com/office/drawing/2014/main" val="1568547500"/>
                  </a:ext>
                </a:extLst>
              </a:tr>
              <a:tr h="370840">
                <a:tc>
                  <a:txBody>
                    <a:bodyPr/>
                    <a:lstStyle/>
                    <a:p>
                      <a:r>
                        <a:rPr lang="en-US" sz="1000" b="1"/>
                        <a:t>@TokioMAmerica - 2019-08-20 16:02:02</a:t>
                      </a:r>
                      <a:r>
                        <a:rPr lang="en-US" sz="1000"/>
                        <a:t>
  Are you headed to IIABAZ's Annual Convention and Trade Show in Scottsdale? Be sure to visit with Tokio Marine America and @PHLYINS. See you there! https://t.co/Ty4oSpIM2V</a:t>
                      </a:r>
                    </a:p>
                  </a:txBody>
                  <a:tcPr/>
                </a:tc>
                <a:tc>
                  <a:txBody>
                    <a:bodyPr/>
                    <a:lstStyle/>
                    <a:p>
                      <a:r>
                        <a:rPr lang="en-US" sz="1000"/>
                        <a:t>08/22/2019 06:15:30</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4.1958 %</a:t>
                      </a:r>
                    </a:p>
                  </a:txBody>
                  <a:tcPr/>
                </a:tc>
                <a:extLst>
                  <a:ext uri="{0D108BD9-81ED-4DB2-BD59-A6C34878D82A}">
                    <a16:rowId xmlns:a16="http://schemas.microsoft.com/office/drawing/2014/main" val="882690483"/>
                  </a:ext>
                </a:extLst>
              </a:tr>
              <a:tr h="370840">
                <a:tc>
                  <a:txBody>
                    <a:bodyPr/>
                    <a:lstStyle/>
                    <a:p>
                      <a:r>
                        <a:rPr lang="en-US" sz="1000" b="1"/>
                        <a:t>@TokioMAmerica - 2019-08-05 13:27:13</a:t>
                      </a:r>
                      <a:r>
                        <a:rPr lang="en-US" sz="1000"/>
                        <a:t>
  Being an active member of society is one of TMA’s core values. We make positive contributions to our community both through our business practices and by empowering our employees to use their skills for good. Learn more about our values: https://t.co/tWC3Tp0JNF https://t.co/hvmrbHnRCJ</a:t>
                      </a:r>
                    </a:p>
                  </a:txBody>
                  <a:tcPr/>
                </a:tc>
                <a:tc>
                  <a:txBody>
                    <a:bodyPr/>
                    <a:lstStyle/>
                    <a:p>
                      <a:r>
                        <a:rPr lang="en-US" sz="1000"/>
                        <a:t>08/07/2019 06:18:13</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3.5461 %</a:t>
                      </a:r>
                    </a:p>
                  </a:txBody>
                  <a:tcPr/>
                </a:tc>
                <a:extLst>
                  <a:ext uri="{0D108BD9-81ED-4DB2-BD59-A6C34878D82A}">
                    <a16:rowId xmlns:a16="http://schemas.microsoft.com/office/drawing/2014/main" val="2515920177"/>
                  </a:ext>
                </a:extLst>
              </a:tr>
            </a:tbl>
          </a:graphicData>
        </a:graphic>
      </p:graphicFrame>
      <p:sp>
        <p:nvSpPr>
          <p:cNvPr id="4" name="Text Placeholder 3">
            <a:extLst>
              <a:ext uri="{FF2B5EF4-FFF2-40B4-BE49-F238E27FC236}">
                <a16:creationId xmlns:a16="http://schemas.microsoft.com/office/drawing/2014/main" id="{4A12B7A9-94BC-4A92-B55E-F54803446E6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89528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B2DA0-15DB-4B74-903E-E08E98EFBE34}"/>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7C627B3D-EBAC-467D-B125-1F5899BD2FA1}"/>
              </a:ext>
            </a:extLst>
          </p:cNvPr>
          <p:cNvGraphicFramePr>
            <a:graphicFrameLocks noGrp="1"/>
          </p:cNvGraphicFramePr>
          <p:nvPr>
            <p:ph type="tbl" sz="quarter" idx="13"/>
            <p:extLst>
              <p:ext uri="{D42A27DB-BD31-4B8C-83A1-F6EECF244321}">
                <p14:modId xmlns:p14="http://schemas.microsoft.com/office/powerpoint/2010/main" val="2548671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03959834"/>
                    </a:ext>
                  </a:extLst>
                </a:gridCol>
                <a:gridCol w="1069848">
                  <a:extLst>
                    <a:ext uri="{9D8B030D-6E8A-4147-A177-3AD203B41FA5}">
                      <a16:colId xmlns:a16="http://schemas.microsoft.com/office/drawing/2014/main" val="4151841494"/>
                    </a:ext>
                  </a:extLst>
                </a:gridCol>
                <a:gridCol w="1069848">
                  <a:extLst>
                    <a:ext uri="{9D8B030D-6E8A-4147-A177-3AD203B41FA5}">
                      <a16:colId xmlns:a16="http://schemas.microsoft.com/office/drawing/2014/main" val="3945431153"/>
                    </a:ext>
                  </a:extLst>
                </a:gridCol>
                <a:gridCol w="1069848">
                  <a:extLst>
                    <a:ext uri="{9D8B030D-6E8A-4147-A177-3AD203B41FA5}">
                      <a16:colId xmlns:a16="http://schemas.microsoft.com/office/drawing/2014/main" val="122360726"/>
                    </a:ext>
                  </a:extLst>
                </a:gridCol>
                <a:gridCol w="1069848">
                  <a:extLst>
                    <a:ext uri="{9D8B030D-6E8A-4147-A177-3AD203B41FA5}">
                      <a16:colId xmlns:a16="http://schemas.microsoft.com/office/drawing/2014/main" val="3440172649"/>
                    </a:ext>
                  </a:extLst>
                </a:gridCol>
                <a:gridCol w="1069848">
                  <a:extLst>
                    <a:ext uri="{9D8B030D-6E8A-4147-A177-3AD203B41FA5}">
                      <a16:colId xmlns:a16="http://schemas.microsoft.com/office/drawing/2014/main" val="506615045"/>
                    </a:ext>
                  </a:extLst>
                </a:gridCol>
                <a:gridCol w="1069848">
                  <a:extLst>
                    <a:ext uri="{9D8B030D-6E8A-4147-A177-3AD203B41FA5}">
                      <a16:colId xmlns:a16="http://schemas.microsoft.com/office/drawing/2014/main" val="9270346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71094632"/>
                  </a:ext>
                </a:extLst>
              </a:tr>
              <a:tr h="370840">
                <a:tc>
                  <a:txBody>
                    <a:bodyPr/>
                    <a:lstStyle/>
                    <a:p>
                      <a:r>
                        <a:rPr lang="en-US" sz="1000"/>
                        <a:t>Tokio Marine America</a:t>
                      </a:r>
                    </a:p>
                  </a:txBody>
                  <a:tcPr/>
                </a:tc>
                <a:tc>
                  <a:txBody>
                    <a:bodyPr/>
                    <a:lstStyle/>
                    <a:p>
                      <a:r>
                        <a:rPr lang="en-US" sz="1000"/>
                        <a:t>11798</a:t>
                      </a:r>
                    </a:p>
                  </a:txBody>
                  <a:tcPr/>
                </a:tc>
                <a:tc>
                  <a:txBody>
                    <a:bodyPr/>
                    <a:lstStyle/>
                    <a:p>
                      <a:r>
                        <a:rPr lang="en-US" sz="1000"/>
                        <a:t>249</a:t>
                      </a:r>
                    </a:p>
                  </a:txBody>
                  <a:tcPr/>
                </a:tc>
                <a:tc>
                  <a:txBody>
                    <a:bodyPr/>
                    <a:lstStyle/>
                    <a:p>
                      <a:r>
                        <a:rPr lang="en-US" sz="1000"/>
                        <a:t>18</a:t>
                      </a:r>
                    </a:p>
                  </a:txBody>
                  <a:tcPr/>
                </a:tc>
                <a:tc>
                  <a:txBody>
                    <a:bodyPr/>
                    <a:lstStyle/>
                    <a:p>
                      <a:r>
                        <a:rPr lang="en-US" sz="1000"/>
                        <a:t>579</a:t>
                      </a:r>
                    </a:p>
                  </a:txBody>
                  <a:tcPr/>
                </a:tc>
                <a:tc>
                  <a:txBody>
                    <a:bodyPr/>
                    <a:lstStyle/>
                    <a:p>
                      <a:r>
                        <a:rPr lang="en-US" sz="1000"/>
                        <a:t>3</a:t>
                      </a:r>
                    </a:p>
                  </a:txBody>
                  <a:tcPr/>
                </a:tc>
                <a:tc>
                  <a:txBody>
                    <a:bodyPr/>
                    <a:lstStyle/>
                    <a:p>
                      <a:r>
                        <a:rPr lang="en-US" sz="1000"/>
                        <a:t>0.2770 %</a:t>
                      </a:r>
                    </a:p>
                  </a:txBody>
                  <a:tcPr/>
                </a:tc>
                <a:extLst>
                  <a:ext uri="{0D108BD9-81ED-4DB2-BD59-A6C34878D82A}">
                    <a16:rowId xmlns:a16="http://schemas.microsoft.com/office/drawing/2014/main" val="87908599"/>
                  </a:ext>
                </a:extLst>
              </a:tr>
            </a:tbl>
          </a:graphicData>
        </a:graphic>
      </p:graphicFrame>
      <p:sp>
        <p:nvSpPr>
          <p:cNvPr id="4" name="Text Placeholder 3">
            <a:extLst>
              <a:ext uri="{FF2B5EF4-FFF2-40B4-BE49-F238E27FC236}">
                <a16:creationId xmlns:a16="http://schemas.microsoft.com/office/drawing/2014/main" id="{4A157FB9-66AD-47B4-A8C8-C71604D9B94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32084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AA5F5-1ED9-4F10-97EF-601035CB6CE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0E8890F5-9D6A-4C4D-807D-4BD9C45E299A}"/>
              </a:ext>
            </a:extLst>
          </p:cNvPr>
          <p:cNvGraphicFramePr>
            <a:graphicFrameLocks noGrp="1"/>
          </p:cNvGraphicFramePr>
          <p:nvPr>
            <p:ph type="chart" sz="quarter" idx="13"/>
            <p:extLst>
              <p:ext uri="{D42A27DB-BD31-4B8C-83A1-F6EECF244321}">
                <p14:modId xmlns:p14="http://schemas.microsoft.com/office/powerpoint/2010/main" val="519789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8D16B7-57BF-4BEB-AD02-CADF2978C778}"/>
              </a:ext>
            </a:extLst>
          </p:cNvPr>
          <p:cNvSpPr>
            <a:spLocks noGrp="1"/>
          </p:cNvSpPr>
          <p:nvPr>
            <p:ph type="body" sz="quarter" idx="14"/>
          </p:nvPr>
        </p:nvSpPr>
        <p:spPr/>
        <p:txBody>
          <a:bodyPr/>
          <a:lstStyle/>
          <a:p>
            <a:r>
              <a:rPr lang="en-US"/>
              <a:t>08/01/2018 - 08/31/2019</a:t>
            </a:r>
          </a:p>
        </p:txBody>
      </p:sp>
      <p:sp>
        <p:nvSpPr>
          <p:cNvPr id="5" name="Footer Placeholder 4">
            <a:extLst>
              <a:ext uri="{FF2B5EF4-FFF2-40B4-BE49-F238E27FC236}">
                <a16:creationId xmlns:a16="http://schemas.microsoft.com/office/drawing/2014/main" id="{7D47C748-EC6C-4762-8D57-7BF1EA64AE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4215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9C7CC-1736-44D9-80D9-4EE2E8C5B5C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1C9AE3F5-369B-44A7-BA56-EBADF82693C2}"/>
              </a:ext>
            </a:extLst>
          </p:cNvPr>
          <p:cNvGraphicFramePr>
            <a:graphicFrameLocks noGrp="1"/>
          </p:cNvGraphicFramePr>
          <p:nvPr>
            <p:ph type="chart" sz="quarter" idx="13"/>
            <p:extLst>
              <p:ext uri="{D42A27DB-BD31-4B8C-83A1-F6EECF244321}">
                <p14:modId xmlns:p14="http://schemas.microsoft.com/office/powerpoint/2010/main" val="455236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B9E850-3AE6-494A-AB23-7DDA7B9EE692}"/>
              </a:ext>
            </a:extLst>
          </p:cNvPr>
          <p:cNvSpPr>
            <a:spLocks noGrp="1"/>
          </p:cNvSpPr>
          <p:nvPr>
            <p:ph type="body" sz="quarter" idx="14"/>
          </p:nvPr>
        </p:nvSpPr>
        <p:spPr/>
        <p:txBody>
          <a:bodyPr/>
          <a:lstStyle/>
          <a:p>
            <a:r>
              <a:rPr lang="en-US"/>
              <a:t>08/01/2018 - 08/31/2019</a:t>
            </a:r>
          </a:p>
        </p:txBody>
      </p:sp>
      <p:sp>
        <p:nvSpPr>
          <p:cNvPr id="5" name="Footer Placeholder 4">
            <a:extLst>
              <a:ext uri="{FF2B5EF4-FFF2-40B4-BE49-F238E27FC236}">
                <a16:creationId xmlns:a16="http://schemas.microsoft.com/office/drawing/2014/main" id="{1A17B1F2-C28B-4566-8514-E010B0CAA4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8315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05AD-2BA3-4AEA-8455-31F447C83172}"/>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C89E53E3-2499-4516-9034-56EFBF5FACFF}"/>
              </a:ext>
            </a:extLst>
          </p:cNvPr>
          <p:cNvGraphicFramePr>
            <a:graphicFrameLocks noGrp="1"/>
          </p:cNvGraphicFramePr>
          <p:nvPr>
            <p:ph type="tbl" sz="quarter" idx="13"/>
            <p:extLst>
              <p:ext uri="{D42A27DB-BD31-4B8C-83A1-F6EECF244321}">
                <p14:modId xmlns:p14="http://schemas.microsoft.com/office/powerpoint/2010/main" val="4147912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43007851"/>
                    </a:ext>
                  </a:extLst>
                </a:gridCol>
                <a:gridCol w="905256">
                  <a:extLst>
                    <a:ext uri="{9D8B030D-6E8A-4147-A177-3AD203B41FA5}">
                      <a16:colId xmlns:a16="http://schemas.microsoft.com/office/drawing/2014/main" val="3111660477"/>
                    </a:ext>
                  </a:extLst>
                </a:gridCol>
                <a:gridCol w="822960">
                  <a:extLst>
                    <a:ext uri="{9D8B030D-6E8A-4147-A177-3AD203B41FA5}">
                      <a16:colId xmlns:a16="http://schemas.microsoft.com/office/drawing/2014/main" val="2301888720"/>
                    </a:ext>
                  </a:extLst>
                </a:gridCol>
                <a:gridCol w="987552">
                  <a:extLst>
                    <a:ext uri="{9D8B030D-6E8A-4147-A177-3AD203B41FA5}">
                      <a16:colId xmlns:a16="http://schemas.microsoft.com/office/drawing/2014/main" val="505646949"/>
                    </a:ext>
                  </a:extLst>
                </a:gridCol>
                <a:gridCol w="987552">
                  <a:extLst>
                    <a:ext uri="{9D8B030D-6E8A-4147-A177-3AD203B41FA5}">
                      <a16:colId xmlns:a16="http://schemas.microsoft.com/office/drawing/2014/main" val="1972317764"/>
                    </a:ext>
                  </a:extLst>
                </a:gridCol>
                <a:gridCol w="987552">
                  <a:extLst>
                    <a:ext uri="{9D8B030D-6E8A-4147-A177-3AD203B41FA5}">
                      <a16:colId xmlns:a16="http://schemas.microsoft.com/office/drawing/2014/main" val="2045777140"/>
                    </a:ext>
                  </a:extLst>
                </a:gridCol>
                <a:gridCol w="987552">
                  <a:extLst>
                    <a:ext uri="{9D8B030D-6E8A-4147-A177-3AD203B41FA5}">
                      <a16:colId xmlns:a16="http://schemas.microsoft.com/office/drawing/2014/main" val="1315288694"/>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882902524"/>
                  </a:ext>
                </a:extLst>
              </a:tr>
              <a:tr h="370840">
                <a:tc>
                  <a:txBody>
                    <a:bodyPr/>
                    <a:lstStyle/>
                    <a:p>
                      <a:r>
                        <a:rPr lang="en-US" sz="1000" b="1"/>
                        <a:t>Tokio Marine America - 2019-08-30 18:54:26</a:t>
                      </a:r>
                      <a:r>
                        <a:rPr lang="en-US" sz="1000"/>
                        <a:t>
  We're pleased to share that A.M. Best has affirmed Tokio Marine America’s Financial Strength Rating of A++ (Superior)! http://bit.ly/2MKKlp2 </a:t>
                      </a:r>
                    </a:p>
                  </a:txBody>
                  <a:tcPr/>
                </a:tc>
                <a:tc>
                  <a:txBody>
                    <a:bodyPr/>
                    <a:lstStyle/>
                    <a:p>
                      <a:r>
                        <a:rPr lang="en-US" sz="1000"/>
                        <a:t>https://media.licdn.com/dms/image/C4E22AQHC7mOimLKA5g/feedshare-shrink_800/0?e=1571270400&amp;v=beta&amp;t=eTFIQTvga4p-ywXQQl9qV9HeU3f0r9quzD8iAahG8k4</a:t>
                      </a:r>
                    </a:p>
                  </a:txBody>
                  <a:tcPr/>
                </a:tc>
                <a:tc>
                  <a:txBody>
                    <a:bodyPr/>
                    <a:lstStyle/>
                    <a:p>
                      <a:r>
                        <a:rPr lang="en-US" sz="1000"/>
                        <a:t>09/10/2019 04:07:33</a:t>
                      </a:r>
                    </a:p>
                  </a:txBody>
                  <a:tcPr/>
                </a:tc>
                <a:tc>
                  <a:txBody>
                    <a:bodyPr/>
                    <a:lstStyle/>
                    <a:p>
                      <a:r>
                        <a:rPr lang="en-US" sz="1000"/>
                        <a:t>81</a:t>
                      </a:r>
                    </a:p>
                  </a:txBody>
                  <a:tcPr/>
                </a:tc>
                <a:tc>
                  <a:txBody>
                    <a:bodyPr/>
                    <a:lstStyle/>
                    <a:p>
                      <a:r>
                        <a:rPr lang="en-US" sz="1000"/>
                        <a:t>0</a:t>
                      </a:r>
                    </a:p>
                  </a:txBody>
                  <a:tcPr/>
                </a:tc>
                <a:tc>
                  <a:txBody>
                    <a:bodyPr/>
                    <a:lstStyle/>
                    <a:p>
                      <a:r>
                        <a:rPr lang="en-US" sz="1000"/>
                        <a:t>0.6868 %</a:t>
                      </a:r>
                    </a:p>
                  </a:txBody>
                  <a:tcPr/>
                </a:tc>
                <a:tc>
                  <a:txBody>
                    <a:bodyPr/>
                    <a:lstStyle/>
                    <a:p>
                      <a:r>
                        <a:rPr lang="en-US" sz="1000"/>
                        <a:t>Photo</a:t>
                      </a:r>
                    </a:p>
                  </a:txBody>
                  <a:tcPr/>
                </a:tc>
                <a:extLst>
                  <a:ext uri="{0D108BD9-81ED-4DB2-BD59-A6C34878D82A}">
                    <a16:rowId xmlns:a16="http://schemas.microsoft.com/office/drawing/2014/main" val="3637349647"/>
                  </a:ext>
                </a:extLst>
              </a:tr>
              <a:tr h="370840">
                <a:tc>
                  <a:txBody>
                    <a:bodyPr/>
                    <a:lstStyle/>
                    <a:p>
                      <a:r>
                        <a:rPr lang="en-US" sz="1000" b="1"/>
                        <a:t>Tokio Marine America - 2019-08-06 13:01:29</a:t>
                      </a:r>
                      <a:r>
                        <a:rPr lang="en-US" sz="1000"/>
                        <a:t>
  On August 1st, TMA celebrated Spirit Day and honored Tokio Marine's Foundation Day at the same time. Our offices enjoyed a TMA branded gift and a treat to celebrate! #teamtma #goingstrong #140years #tokiomarine #celebrate #proudtobeTMA</a:t>
                      </a:r>
                    </a:p>
                  </a:txBody>
                  <a:tcPr/>
                </a:tc>
                <a:tc>
                  <a:txBody>
                    <a:bodyPr/>
                    <a:lstStyle/>
                    <a:p>
                      <a:r>
                        <a:rPr lang="en-US" sz="1000"/>
                        <a:t>https://image-store.slidesharecdn.com/32953bc9-01b4-42a1-81d5-f725e5250830-large.jpeg</a:t>
                      </a:r>
                    </a:p>
                  </a:txBody>
                  <a:tcPr/>
                </a:tc>
                <a:tc>
                  <a:txBody>
                    <a:bodyPr/>
                    <a:lstStyle/>
                    <a:p>
                      <a:r>
                        <a:rPr lang="en-US" sz="1000"/>
                        <a:t>08/23/2019 04:45:09</a:t>
                      </a:r>
                    </a:p>
                  </a:txBody>
                  <a:tcPr/>
                </a:tc>
                <a:tc>
                  <a:txBody>
                    <a:bodyPr/>
                    <a:lstStyle/>
                    <a:p>
                      <a:r>
                        <a:rPr lang="en-US" sz="1000"/>
                        <a:t>63</a:t>
                      </a:r>
                    </a:p>
                  </a:txBody>
                  <a:tcPr/>
                </a:tc>
                <a:tc>
                  <a:txBody>
                    <a:bodyPr/>
                    <a:lstStyle/>
                    <a:p>
                      <a:r>
                        <a:rPr lang="en-US" sz="1000"/>
                        <a:t>0</a:t>
                      </a:r>
                    </a:p>
                  </a:txBody>
                  <a:tcPr/>
                </a:tc>
                <a:tc>
                  <a:txBody>
                    <a:bodyPr/>
                    <a:lstStyle/>
                    <a:p>
                      <a:r>
                        <a:rPr lang="en-US" sz="1000"/>
                        <a:t>0.5436 %</a:t>
                      </a:r>
                    </a:p>
                  </a:txBody>
                  <a:tcPr/>
                </a:tc>
                <a:tc>
                  <a:txBody>
                    <a:bodyPr/>
                    <a:lstStyle/>
                    <a:p>
                      <a:r>
                        <a:rPr lang="en-US" sz="1000"/>
                        <a:t>Photo</a:t>
                      </a:r>
                    </a:p>
                  </a:txBody>
                  <a:tcPr/>
                </a:tc>
                <a:extLst>
                  <a:ext uri="{0D108BD9-81ED-4DB2-BD59-A6C34878D82A}">
                    <a16:rowId xmlns:a16="http://schemas.microsoft.com/office/drawing/2014/main" val="2379307916"/>
                  </a:ext>
                </a:extLst>
              </a:tr>
              <a:tr h="370840">
                <a:tc>
                  <a:txBody>
                    <a:bodyPr/>
                    <a:lstStyle/>
                    <a:p>
                      <a:r>
                        <a:rPr lang="en-US" sz="1000" b="1"/>
                        <a:t>Tokio Marine America - 2019-08-19 17:43:06</a:t>
                      </a:r>
                      <a:r>
                        <a:rPr lang="en-US" sz="1000"/>
                        <a:t>
  Our Jersey City office had a fun time during their employee appreciation day event. Many employees even got to show off their awesome karaoke skills! #teamtma #workdayfun </a:t>
                      </a:r>
                    </a:p>
                  </a:txBody>
                  <a:tcPr/>
                </a:tc>
                <a:tc>
                  <a:txBody>
                    <a:bodyPr/>
                    <a:lstStyle/>
                    <a:p>
                      <a:r>
                        <a:rPr lang="en-US" sz="1000"/>
                        <a:t>https://media.licdn.com/dms/image/C4E22AQEWQ_0AvYvN2Q/feedshare-shrink_800/0?e=1571270400&amp;v=beta&amp;t=9-az7-_VzuXRMwmjb1Bap28URCw9VCCF96FcqWghx0I</a:t>
                      </a:r>
                    </a:p>
                  </a:txBody>
                  <a:tcPr/>
                </a:tc>
                <a:tc>
                  <a:txBody>
                    <a:bodyPr/>
                    <a:lstStyle/>
                    <a:p>
                      <a:r>
                        <a:rPr lang="en-US" sz="1000"/>
                        <a:t>09/10/2019 04:07:33</a:t>
                      </a:r>
                    </a:p>
                  </a:txBody>
                  <a:tcPr/>
                </a:tc>
                <a:tc>
                  <a:txBody>
                    <a:bodyPr/>
                    <a:lstStyle/>
                    <a:p>
                      <a:r>
                        <a:rPr lang="en-US" sz="1000"/>
                        <a:t>61</a:t>
                      </a:r>
                    </a:p>
                  </a:txBody>
                  <a:tcPr/>
                </a:tc>
                <a:tc>
                  <a:txBody>
                    <a:bodyPr/>
                    <a:lstStyle/>
                    <a:p>
                      <a:r>
                        <a:rPr lang="en-US" sz="1000"/>
                        <a:t>0</a:t>
                      </a:r>
                    </a:p>
                  </a:txBody>
                  <a:tcPr/>
                </a:tc>
                <a:tc>
                  <a:txBody>
                    <a:bodyPr/>
                    <a:lstStyle/>
                    <a:p>
                      <a:r>
                        <a:rPr lang="en-US" sz="1000"/>
                        <a:t>0.5204 %</a:t>
                      </a:r>
                    </a:p>
                  </a:txBody>
                  <a:tcPr/>
                </a:tc>
                <a:tc>
                  <a:txBody>
                    <a:bodyPr/>
                    <a:lstStyle/>
                    <a:p>
                      <a:r>
                        <a:rPr lang="en-US" sz="1000"/>
                        <a:t>Photo</a:t>
                      </a:r>
                    </a:p>
                  </a:txBody>
                  <a:tcPr/>
                </a:tc>
                <a:extLst>
                  <a:ext uri="{0D108BD9-81ED-4DB2-BD59-A6C34878D82A}">
                    <a16:rowId xmlns:a16="http://schemas.microsoft.com/office/drawing/2014/main" val="3996479799"/>
                  </a:ext>
                </a:extLst>
              </a:tr>
            </a:tbl>
          </a:graphicData>
        </a:graphic>
      </p:graphicFrame>
      <p:sp>
        <p:nvSpPr>
          <p:cNvPr id="4" name="Text Placeholder 3">
            <a:extLst>
              <a:ext uri="{FF2B5EF4-FFF2-40B4-BE49-F238E27FC236}">
                <a16:creationId xmlns:a16="http://schemas.microsoft.com/office/drawing/2014/main" id="{33DD49FE-10C7-4487-84C1-0680E776280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63517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EBA55-60D2-416B-A180-51BDF2F698DD}"/>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4AF43BD8-6F7E-496E-A57F-7AA4BB57C23E}"/>
              </a:ext>
            </a:extLst>
          </p:cNvPr>
          <p:cNvGraphicFramePr>
            <a:graphicFrameLocks noGrp="1"/>
          </p:cNvGraphicFramePr>
          <p:nvPr>
            <p:ph type="tbl" sz="quarter" idx="13"/>
            <p:extLst>
              <p:ext uri="{D42A27DB-BD31-4B8C-83A1-F6EECF244321}">
                <p14:modId xmlns:p14="http://schemas.microsoft.com/office/powerpoint/2010/main" val="2698924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6851512"/>
                    </a:ext>
                  </a:extLst>
                </a:gridCol>
                <a:gridCol w="699516">
                  <a:extLst>
                    <a:ext uri="{9D8B030D-6E8A-4147-A177-3AD203B41FA5}">
                      <a16:colId xmlns:a16="http://schemas.microsoft.com/office/drawing/2014/main" val="42598224"/>
                    </a:ext>
                  </a:extLst>
                </a:gridCol>
                <a:gridCol w="699516">
                  <a:extLst>
                    <a:ext uri="{9D8B030D-6E8A-4147-A177-3AD203B41FA5}">
                      <a16:colId xmlns:a16="http://schemas.microsoft.com/office/drawing/2014/main" val="3605769262"/>
                    </a:ext>
                  </a:extLst>
                </a:gridCol>
                <a:gridCol w="658368">
                  <a:extLst>
                    <a:ext uri="{9D8B030D-6E8A-4147-A177-3AD203B41FA5}">
                      <a16:colId xmlns:a16="http://schemas.microsoft.com/office/drawing/2014/main" val="945779234"/>
                    </a:ext>
                  </a:extLst>
                </a:gridCol>
                <a:gridCol w="658368">
                  <a:extLst>
                    <a:ext uri="{9D8B030D-6E8A-4147-A177-3AD203B41FA5}">
                      <a16:colId xmlns:a16="http://schemas.microsoft.com/office/drawing/2014/main" val="318913168"/>
                    </a:ext>
                  </a:extLst>
                </a:gridCol>
                <a:gridCol w="658368">
                  <a:extLst>
                    <a:ext uri="{9D8B030D-6E8A-4147-A177-3AD203B41FA5}">
                      <a16:colId xmlns:a16="http://schemas.microsoft.com/office/drawing/2014/main" val="3318318576"/>
                    </a:ext>
                  </a:extLst>
                </a:gridCol>
                <a:gridCol w="699516">
                  <a:extLst>
                    <a:ext uri="{9D8B030D-6E8A-4147-A177-3AD203B41FA5}">
                      <a16:colId xmlns:a16="http://schemas.microsoft.com/office/drawing/2014/main" val="2555245155"/>
                    </a:ext>
                  </a:extLst>
                </a:gridCol>
                <a:gridCol w="699516">
                  <a:extLst>
                    <a:ext uri="{9D8B030D-6E8A-4147-A177-3AD203B41FA5}">
                      <a16:colId xmlns:a16="http://schemas.microsoft.com/office/drawing/2014/main" val="104955906"/>
                    </a:ext>
                  </a:extLst>
                </a:gridCol>
                <a:gridCol w="699516">
                  <a:extLst>
                    <a:ext uri="{9D8B030D-6E8A-4147-A177-3AD203B41FA5}">
                      <a16:colId xmlns:a16="http://schemas.microsoft.com/office/drawing/2014/main" val="845248466"/>
                    </a:ext>
                  </a:extLst>
                </a:gridCol>
                <a:gridCol w="658368">
                  <a:extLst>
                    <a:ext uri="{9D8B030D-6E8A-4147-A177-3AD203B41FA5}">
                      <a16:colId xmlns:a16="http://schemas.microsoft.com/office/drawing/2014/main" val="21983224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61517364"/>
                  </a:ext>
                </a:extLst>
              </a:tr>
              <a:tr h="370840">
                <a:tc>
                  <a:txBody>
                    <a:bodyPr/>
                    <a:lstStyle/>
                    <a:p>
                      <a:r>
                        <a:rPr lang="en-US" sz="1000"/>
                        <a:t>tmamerica</a:t>
                      </a:r>
                    </a:p>
                  </a:txBody>
                  <a:tcPr/>
                </a:tc>
                <a:tc>
                  <a:txBody>
                    <a:bodyPr/>
                    <a:lstStyle/>
                    <a:p>
                      <a:r>
                        <a:rPr lang="en-US" sz="1000"/>
                        <a:t>212</a:t>
                      </a:r>
                    </a:p>
                  </a:txBody>
                  <a:tcPr/>
                </a:tc>
                <a:tc>
                  <a:txBody>
                    <a:bodyPr/>
                    <a:lstStyle/>
                    <a:p>
                      <a:r>
                        <a:rPr lang="en-US" sz="1000"/>
                        <a:t>19</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141</a:t>
                      </a:r>
                    </a:p>
                  </a:txBody>
                  <a:tcPr/>
                </a:tc>
                <a:tc>
                  <a:txBody>
                    <a:bodyPr/>
                    <a:lstStyle/>
                    <a:p>
                      <a:r>
                        <a:rPr lang="en-US" sz="1000"/>
                        <a:t>1</a:t>
                      </a:r>
                    </a:p>
                  </a:txBody>
                  <a:tcPr/>
                </a:tc>
                <a:tc>
                  <a:txBody>
                    <a:bodyPr/>
                    <a:lstStyle/>
                    <a:p>
                      <a:r>
                        <a:rPr lang="en-US" sz="1000"/>
                        <a:t>5.8581 %</a:t>
                      </a:r>
                    </a:p>
                  </a:txBody>
                  <a:tcPr/>
                </a:tc>
                <a:extLst>
                  <a:ext uri="{0D108BD9-81ED-4DB2-BD59-A6C34878D82A}">
                    <a16:rowId xmlns:a16="http://schemas.microsoft.com/office/drawing/2014/main" val="1790723126"/>
                  </a:ext>
                </a:extLst>
              </a:tr>
            </a:tbl>
          </a:graphicData>
        </a:graphic>
      </p:graphicFrame>
      <p:sp>
        <p:nvSpPr>
          <p:cNvPr id="4" name="Text Placeholder 3">
            <a:extLst>
              <a:ext uri="{FF2B5EF4-FFF2-40B4-BE49-F238E27FC236}">
                <a16:creationId xmlns:a16="http://schemas.microsoft.com/office/drawing/2014/main" id="{057D2142-718F-4E1B-B188-0631112A8BD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01074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CA1FC-F442-4D6D-B4DF-BA1572E22526}"/>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16A81C36-5137-49F7-A924-0FB9D3E6E1A5}"/>
              </a:ext>
            </a:extLst>
          </p:cNvPr>
          <p:cNvGraphicFramePr>
            <a:graphicFrameLocks noGrp="1"/>
          </p:cNvGraphicFramePr>
          <p:nvPr>
            <p:ph type="chart" sz="quarter" idx="13"/>
            <p:extLst>
              <p:ext uri="{D42A27DB-BD31-4B8C-83A1-F6EECF244321}">
                <p14:modId xmlns:p14="http://schemas.microsoft.com/office/powerpoint/2010/main" val="495295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C0CEB-4A45-42C5-B3CF-003434E4AE19}"/>
              </a:ext>
            </a:extLst>
          </p:cNvPr>
          <p:cNvSpPr>
            <a:spLocks noGrp="1"/>
          </p:cNvSpPr>
          <p:nvPr>
            <p:ph type="body" sz="quarter" idx="14"/>
          </p:nvPr>
        </p:nvSpPr>
        <p:spPr/>
        <p:txBody>
          <a:bodyPr/>
          <a:lstStyle/>
          <a:p>
            <a:r>
              <a:rPr lang="en-US"/>
              <a:t>08/01/2018 - 08/31/2019</a:t>
            </a:r>
          </a:p>
        </p:txBody>
      </p:sp>
      <p:sp>
        <p:nvSpPr>
          <p:cNvPr id="5" name="Footer Placeholder 4">
            <a:extLst>
              <a:ext uri="{FF2B5EF4-FFF2-40B4-BE49-F238E27FC236}">
                <a16:creationId xmlns:a16="http://schemas.microsoft.com/office/drawing/2014/main" id="{75CB5494-3FB9-46BD-81E0-EDE2A560A9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0474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ADEB2-F0DB-45D3-A1CD-DD0969E9A6A1}"/>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952E920E-C3FB-454B-B8F5-544684C6C1EB}"/>
              </a:ext>
            </a:extLst>
          </p:cNvPr>
          <p:cNvGraphicFramePr>
            <a:graphicFrameLocks noGrp="1"/>
          </p:cNvGraphicFramePr>
          <p:nvPr>
            <p:ph type="chart" sz="quarter" idx="13"/>
            <p:extLst>
              <p:ext uri="{D42A27DB-BD31-4B8C-83A1-F6EECF244321}">
                <p14:modId xmlns:p14="http://schemas.microsoft.com/office/powerpoint/2010/main" val="1277474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5DF40-B5D8-4404-84E6-9849CC745F79}"/>
              </a:ext>
            </a:extLst>
          </p:cNvPr>
          <p:cNvSpPr>
            <a:spLocks noGrp="1"/>
          </p:cNvSpPr>
          <p:nvPr>
            <p:ph type="body" sz="quarter" idx="14"/>
          </p:nvPr>
        </p:nvSpPr>
        <p:spPr/>
        <p:txBody>
          <a:bodyPr/>
          <a:lstStyle/>
          <a:p>
            <a:r>
              <a:rPr lang="en-US"/>
              <a:t>08/01/2018 - 08/31/2019</a:t>
            </a:r>
          </a:p>
        </p:txBody>
      </p:sp>
      <p:sp>
        <p:nvSpPr>
          <p:cNvPr id="5" name="Footer Placeholder 4">
            <a:extLst>
              <a:ext uri="{FF2B5EF4-FFF2-40B4-BE49-F238E27FC236}">
                <a16:creationId xmlns:a16="http://schemas.microsoft.com/office/drawing/2014/main" id="{E9911C88-99CF-4D33-A520-5FFD90B893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96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58119-351F-4D52-8606-3BF2C12BBDBC}"/>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917C0E0A-94A8-4B1B-BDFC-D5BD5D589F4E}"/>
              </a:ext>
            </a:extLst>
          </p:cNvPr>
          <p:cNvGraphicFramePr>
            <a:graphicFrameLocks noGrp="1"/>
          </p:cNvGraphicFramePr>
          <p:nvPr>
            <p:ph type="tbl" sz="quarter" idx="13"/>
            <p:extLst>
              <p:ext uri="{D42A27DB-BD31-4B8C-83A1-F6EECF244321}">
                <p14:modId xmlns:p14="http://schemas.microsoft.com/office/powerpoint/2010/main" val="1684644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00465256"/>
                    </a:ext>
                  </a:extLst>
                </a:gridCol>
                <a:gridCol w="1810512">
                  <a:extLst>
                    <a:ext uri="{9D8B030D-6E8A-4147-A177-3AD203B41FA5}">
                      <a16:colId xmlns:a16="http://schemas.microsoft.com/office/drawing/2014/main" val="4156469346"/>
                    </a:ext>
                  </a:extLst>
                </a:gridCol>
                <a:gridCol w="822960">
                  <a:extLst>
                    <a:ext uri="{9D8B030D-6E8A-4147-A177-3AD203B41FA5}">
                      <a16:colId xmlns:a16="http://schemas.microsoft.com/office/drawing/2014/main" val="875769415"/>
                    </a:ext>
                  </a:extLst>
                </a:gridCol>
                <a:gridCol w="822960">
                  <a:extLst>
                    <a:ext uri="{9D8B030D-6E8A-4147-A177-3AD203B41FA5}">
                      <a16:colId xmlns:a16="http://schemas.microsoft.com/office/drawing/2014/main" val="3494199052"/>
                    </a:ext>
                  </a:extLst>
                </a:gridCol>
                <a:gridCol w="822960">
                  <a:extLst>
                    <a:ext uri="{9D8B030D-6E8A-4147-A177-3AD203B41FA5}">
                      <a16:colId xmlns:a16="http://schemas.microsoft.com/office/drawing/2014/main" val="2591092446"/>
                    </a:ext>
                  </a:extLst>
                </a:gridCol>
                <a:gridCol w="822960">
                  <a:extLst>
                    <a:ext uri="{9D8B030D-6E8A-4147-A177-3AD203B41FA5}">
                      <a16:colId xmlns:a16="http://schemas.microsoft.com/office/drawing/2014/main" val="792880126"/>
                    </a:ext>
                  </a:extLst>
                </a:gridCol>
                <a:gridCol w="822960">
                  <a:extLst>
                    <a:ext uri="{9D8B030D-6E8A-4147-A177-3AD203B41FA5}">
                      <a16:colId xmlns:a16="http://schemas.microsoft.com/office/drawing/2014/main" val="2282595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598397437"/>
                  </a:ext>
                </a:extLst>
              </a:tr>
              <a:tr h="370840">
                <a:tc>
                  <a:txBody>
                    <a:bodyPr/>
                    <a:lstStyle/>
                    <a:p>
                      <a:r>
                        <a:rPr lang="en-US" sz="1000" b="1"/>
                        <a:t>tmamerica - 2019-08-09 19:31:17</a:t>
                      </a:r>
                      <a:r>
                        <a:rPr lang="en-US" sz="1000"/>
                        <a:t>
 TMA's Emerging Leaders Team just wrapped up an exciting week networking with other Tokio Marine Group Companies' participants in Philadelphia! With our projects launched - we're all looking forward to our final presentations in New York this November! #ELP2019 #leadership #tokiomarine</a:t>
                      </a:r>
                    </a:p>
                  </a:txBody>
                  <a:tcPr/>
                </a:tc>
                <a:tc>
                  <a:txBody>
                    <a:bodyPr/>
                    <a:lstStyle/>
                    <a:p>
                      <a:r>
                        <a:rPr lang="en-US" sz="1000"/>
                        <a:t>https://www.instagram.com/p/B09H4Zxna4c/media</a:t>
                      </a:r>
                    </a:p>
                  </a:txBody>
                  <a:tcPr/>
                </a:tc>
                <a:tc>
                  <a:txBody>
                    <a:bodyPr/>
                    <a:lstStyle/>
                    <a:p>
                      <a:r>
                        <a:rPr lang="en-US" sz="1000"/>
                        <a:t>09/10/2019 04:01:01</a:t>
                      </a:r>
                    </a:p>
                  </a:txBody>
                  <a:tcPr/>
                </a:tc>
                <a:tc>
                  <a:txBody>
                    <a:bodyPr/>
                    <a:lstStyle/>
                    <a:p>
                      <a:r>
                        <a:rPr lang="en-US" sz="1000"/>
                        <a:t>18</a:t>
                      </a:r>
                    </a:p>
                  </a:txBody>
                  <a:tcPr/>
                </a:tc>
                <a:tc>
                  <a:txBody>
                    <a:bodyPr/>
                    <a:lstStyle/>
                    <a:p>
                      <a:r>
                        <a:rPr lang="en-US" sz="1000"/>
                        <a:t>1</a:t>
                      </a:r>
                    </a:p>
                  </a:txBody>
                  <a:tcPr/>
                </a:tc>
                <a:tc>
                  <a:txBody>
                    <a:bodyPr/>
                    <a:lstStyle/>
                    <a:p>
                      <a:r>
                        <a:rPr lang="en-US" sz="1000"/>
                        <a:t>9.7938 %</a:t>
                      </a:r>
                    </a:p>
                  </a:txBody>
                  <a:tcPr/>
                </a:tc>
                <a:tc>
                  <a:txBody>
                    <a:bodyPr/>
                    <a:lstStyle/>
                    <a:p>
                      <a:r>
                        <a:rPr lang="en-US" sz="1000"/>
                        <a:t>Image</a:t>
                      </a:r>
                    </a:p>
                  </a:txBody>
                  <a:tcPr/>
                </a:tc>
                <a:extLst>
                  <a:ext uri="{0D108BD9-81ED-4DB2-BD59-A6C34878D82A}">
                    <a16:rowId xmlns:a16="http://schemas.microsoft.com/office/drawing/2014/main" val="2624187887"/>
                  </a:ext>
                </a:extLst>
              </a:tr>
              <a:tr h="370840">
                <a:tc>
                  <a:txBody>
                    <a:bodyPr/>
                    <a:lstStyle/>
                    <a:p>
                      <a:r>
                        <a:rPr lang="en-US" sz="1000" b="1"/>
                        <a:t>tmamerica - 2019-08-06 13:01:27</a:t>
                      </a:r>
                      <a:r>
                        <a:rPr lang="en-US" sz="1000"/>
                        <a:t>
 On August 1st, TMA celebrated Spirit Day and honored Tokio Marine's Foundation Day at the same time. Our offices enjoyed a TMA branded gift and a treat to celebrate! #teamtma #goingstrong #140years #tokiomarine #celebrate #proudtobeTMA</a:t>
                      </a:r>
                    </a:p>
                  </a:txBody>
                  <a:tcPr/>
                </a:tc>
                <a:tc>
                  <a:txBody>
                    <a:bodyPr/>
                    <a:lstStyle/>
                    <a:p>
                      <a:r>
                        <a:rPr lang="en-US" sz="1000"/>
                        <a:t>https://www.instagram.com/p/B00s4iQjDfj/media</a:t>
                      </a:r>
                    </a:p>
                  </a:txBody>
                  <a:tcPr/>
                </a:tc>
                <a:tc>
                  <a:txBody>
                    <a:bodyPr/>
                    <a:lstStyle/>
                    <a:p>
                      <a:r>
                        <a:rPr lang="en-US" sz="1000"/>
                        <a:t>09/10/2019 04:01:01</a:t>
                      </a:r>
                    </a:p>
                  </a:txBody>
                  <a:tcPr/>
                </a:tc>
                <a:tc>
                  <a:txBody>
                    <a:bodyPr/>
                    <a:lstStyle/>
                    <a:p>
                      <a:r>
                        <a:rPr lang="en-US" sz="1000"/>
                        <a:t>18</a:t>
                      </a:r>
                    </a:p>
                  </a:txBody>
                  <a:tcPr/>
                </a:tc>
                <a:tc>
                  <a:txBody>
                    <a:bodyPr/>
                    <a:lstStyle/>
                    <a:p>
                      <a:r>
                        <a:rPr lang="en-US" sz="1000"/>
                        <a:t>0</a:t>
                      </a:r>
                    </a:p>
                  </a:txBody>
                  <a:tcPr/>
                </a:tc>
                <a:tc>
                  <a:txBody>
                    <a:bodyPr/>
                    <a:lstStyle/>
                    <a:p>
                      <a:r>
                        <a:rPr lang="en-US" sz="1000"/>
                        <a:t>9.2784 %</a:t>
                      </a:r>
                    </a:p>
                  </a:txBody>
                  <a:tcPr/>
                </a:tc>
                <a:tc>
                  <a:txBody>
                    <a:bodyPr/>
                    <a:lstStyle/>
                    <a:p>
                      <a:r>
                        <a:rPr lang="en-US" sz="1000"/>
                        <a:t>Image</a:t>
                      </a:r>
                    </a:p>
                  </a:txBody>
                  <a:tcPr/>
                </a:tc>
                <a:extLst>
                  <a:ext uri="{0D108BD9-81ED-4DB2-BD59-A6C34878D82A}">
                    <a16:rowId xmlns:a16="http://schemas.microsoft.com/office/drawing/2014/main" val="2049994571"/>
                  </a:ext>
                </a:extLst>
              </a:tr>
              <a:tr h="370840">
                <a:tc>
                  <a:txBody>
                    <a:bodyPr/>
                    <a:lstStyle/>
                    <a:p>
                      <a:r>
                        <a:rPr lang="en-US" sz="1000" b="1"/>
                        <a:t>tmamerica - 2019-08-19 17:51:01</a:t>
                      </a:r>
                      <a:r>
                        <a:rPr lang="en-US" sz="1000"/>
                        <a:t>
 Our Jersey City office had a fun time during their employee appreciation day event. Many employees even got to show off their awesome karaoke skills! Check out our Instagram Stories for more amazing pics! #teamtma #workdayfun</a:t>
                      </a:r>
                    </a:p>
                  </a:txBody>
                  <a:tcPr/>
                </a:tc>
                <a:tc>
                  <a:txBody>
                    <a:bodyPr/>
                    <a:lstStyle/>
                    <a:p>
                      <a:r>
                        <a:rPr lang="en-US" sz="1000"/>
                        <a:t>https://www.instagram.com/p/B1WsWw6B8Q5/media</a:t>
                      </a:r>
                    </a:p>
                  </a:txBody>
                  <a:tcPr/>
                </a:tc>
                <a:tc>
                  <a:txBody>
                    <a:bodyPr/>
                    <a:lstStyle/>
                    <a:p>
                      <a:r>
                        <a:rPr lang="en-US" sz="1000"/>
                        <a:t>09/10/2019 04:01:01</a:t>
                      </a:r>
                    </a:p>
                  </a:txBody>
                  <a:tcPr/>
                </a:tc>
                <a:tc>
                  <a:txBody>
                    <a:bodyPr/>
                    <a:lstStyle/>
                    <a:p>
                      <a:r>
                        <a:rPr lang="en-US" sz="1000"/>
                        <a:t>14</a:t>
                      </a:r>
                    </a:p>
                  </a:txBody>
                  <a:tcPr/>
                </a:tc>
                <a:tc>
                  <a:txBody>
                    <a:bodyPr/>
                    <a:lstStyle/>
                    <a:p>
                      <a:r>
                        <a:rPr lang="en-US" sz="1000"/>
                        <a:t>0</a:t>
                      </a:r>
                    </a:p>
                  </a:txBody>
                  <a:tcPr/>
                </a:tc>
                <a:tc>
                  <a:txBody>
                    <a:bodyPr/>
                    <a:lstStyle/>
                    <a:p>
                      <a:r>
                        <a:rPr lang="en-US" sz="1000"/>
                        <a:t>6.8966 %</a:t>
                      </a:r>
                    </a:p>
                  </a:txBody>
                  <a:tcPr/>
                </a:tc>
                <a:tc>
                  <a:txBody>
                    <a:bodyPr/>
                    <a:lstStyle/>
                    <a:p>
                      <a:r>
                        <a:rPr lang="en-US" sz="1000"/>
                        <a:t>Image</a:t>
                      </a:r>
                    </a:p>
                  </a:txBody>
                  <a:tcPr/>
                </a:tc>
                <a:extLst>
                  <a:ext uri="{0D108BD9-81ED-4DB2-BD59-A6C34878D82A}">
                    <a16:rowId xmlns:a16="http://schemas.microsoft.com/office/drawing/2014/main" val="3122666332"/>
                  </a:ext>
                </a:extLst>
              </a:tr>
            </a:tbl>
          </a:graphicData>
        </a:graphic>
      </p:graphicFrame>
      <p:sp>
        <p:nvSpPr>
          <p:cNvPr id="4" name="Text Placeholder 3">
            <a:extLst>
              <a:ext uri="{FF2B5EF4-FFF2-40B4-BE49-F238E27FC236}">
                <a16:creationId xmlns:a16="http://schemas.microsoft.com/office/drawing/2014/main" id="{CE2665C6-5420-4AAB-9E05-C0008E2696C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41926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644B-5132-449B-A353-2BFC249894B8}"/>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ADD7011B-931C-4261-BFE8-2FA18473FFF3}"/>
              </a:ext>
            </a:extLst>
          </p:cNvPr>
          <p:cNvGraphicFramePr>
            <a:graphicFrameLocks noGrp="1"/>
          </p:cNvGraphicFramePr>
          <p:nvPr>
            <p:ph type="tbl" sz="quarter" idx="13"/>
            <p:extLst>
              <p:ext uri="{D42A27DB-BD31-4B8C-83A1-F6EECF244321}">
                <p14:modId xmlns:p14="http://schemas.microsoft.com/office/powerpoint/2010/main" val="3776257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8539126"/>
                    </a:ext>
                  </a:extLst>
                </a:gridCol>
                <a:gridCol w="707746">
                  <a:extLst>
                    <a:ext uri="{9D8B030D-6E8A-4147-A177-3AD203B41FA5}">
                      <a16:colId xmlns:a16="http://schemas.microsoft.com/office/drawing/2014/main" val="2414220314"/>
                    </a:ext>
                  </a:extLst>
                </a:gridCol>
                <a:gridCol w="707746">
                  <a:extLst>
                    <a:ext uri="{9D8B030D-6E8A-4147-A177-3AD203B41FA5}">
                      <a16:colId xmlns:a16="http://schemas.microsoft.com/office/drawing/2014/main" val="3993856012"/>
                    </a:ext>
                  </a:extLst>
                </a:gridCol>
                <a:gridCol w="353873">
                  <a:extLst>
                    <a:ext uri="{9D8B030D-6E8A-4147-A177-3AD203B41FA5}">
                      <a16:colId xmlns:a16="http://schemas.microsoft.com/office/drawing/2014/main" val="3565944431"/>
                    </a:ext>
                  </a:extLst>
                </a:gridCol>
                <a:gridCol w="353873">
                  <a:extLst>
                    <a:ext uri="{9D8B030D-6E8A-4147-A177-3AD203B41FA5}">
                      <a16:colId xmlns:a16="http://schemas.microsoft.com/office/drawing/2014/main" val="2696655552"/>
                    </a:ext>
                  </a:extLst>
                </a:gridCol>
                <a:gridCol w="707746">
                  <a:extLst>
                    <a:ext uri="{9D8B030D-6E8A-4147-A177-3AD203B41FA5}">
                      <a16:colId xmlns:a16="http://schemas.microsoft.com/office/drawing/2014/main" val="43839036"/>
                    </a:ext>
                  </a:extLst>
                </a:gridCol>
                <a:gridCol w="707746">
                  <a:extLst>
                    <a:ext uri="{9D8B030D-6E8A-4147-A177-3AD203B41FA5}">
                      <a16:colId xmlns:a16="http://schemas.microsoft.com/office/drawing/2014/main" val="2074114115"/>
                    </a:ext>
                  </a:extLst>
                </a:gridCol>
                <a:gridCol w="707746">
                  <a:extLst>
                    <a:ext uri="{9D8B030D-6E8A-4147-A177-3AD203B41FA5}">
                      <a16:colId xmlns:a16="http://schemas.microsoft.com/office/drawing/2014/main" val="1600650628"/>
                    </a:ext>
                  </a:extLst>
                </a:gridCol>
                <a:gridCol w="707746">
                  <a:extLst>
                    <a:ext uri="{9D8B030D-6E8A-4147-A177-3AD203B41FA5}">
                      <a16:colId xmlns:a16="http://schemas.microsoft.com/office/drawing/2014/main" val="817573375"/>
                    </a:ext>
                  </a:extLst>
                </a:gridCol>
                <a:gridCol w="707746">
                  <a:extLst>
                    <a:ext uri="{9D8B030D-6E8A-4147-A177-3AD203B41FA5}">
                      <a16:colId xmlns:a16="http://schemas.microsoft.com/office/drawing/2014/main" val="1052964506"/>
                    </a:ext>
                  </a:extLst>
                </a:gridCol>
                <a:gridCol w="707746">
                  <a:extLst>
                    <a:ext uri="{9D8B030D-6E8A-4147-A177-3AD203B41FA5}">
                      <a16:colId xmlns:a16="http://schemas.microsoft.com/office/drawing/2014/main" val="4019450012"/>
                    </a:ext>
                  </a:extLst>
                </a:gridCol>
                <a:gridCol w="707746">
                  <a:extLst>
                    <a:ext uri="{9D8B030D-6E8A-4147-A177-3AD203B41FA5}">
                      <a16:colId xmlns:a16="http://schemas.microsoft.com/office/drawing/2014/main" val="306305850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347184468"/>
                  </a:ext>
                </a:extLst>
              </a:tr>
              <a:tr h="370840">
                <a:tc>
                  <a:txBody>
                    <a:bodyPr/>
                    <a:lstStyle/>
                    <a:p>
                      <a:r>
                        <a:rPr lang="en-US" sz="1000"/>
                        <a:t>tmamerica</a:t>
                      </a:r>
                    </a:p>
                  </a:txBody>
                  <a:tcPr/>
                </a:tc>
                <a:tc>
                  <a:txBody>
                    <a:bodyPr/>
                    <a:lstStyle/>
                    <a:p>
                      <a:r>
                        <a:rPr lang="en-US" sz="1000"/>
                        <a:t>7</a:t>
                      </a:r>
                    </a:p>
                  </a:txBody>
                  <a:tcPr/>
                </a:tc>
                <a:tc>
                  <a:txBody>
                    <a:bodyPr/>
                    <a:lstStyle/>
                    <a:p>
                      <a:r>
                        <a:rPr lang="en-US" sz="1000"/>
                        <a:t>0.7967</a:t>
                      </a:r>
                    </a:p>
                  </a:txBody>
                  <a:tcPr/>
                </a:tc>
                <a:tc>
                  <a:txBody>
                    <a:bodyPr/>
                    <a:lstStyle/>
                    <a:p>
                      <a:r>
                        <a:rPr lang="en-US" sz="1000"/>
                        <a:t>2.00</a:t>
                      </a:r>
                    </a:p>
                  </a:txBody>
                  <a:tcPr/>
                </a:tc>
                <a:tc>
                  <a:txBody>
                    <a:bodyPr/>
                    <a:lstStyle/>
                    <a:p>
                      <a:r>
                        <a:rPr lang="en-US" sz="1000"/>
                        <a:t>0.00</a:t>
                      </a:r>
                    </a:p>
                  </a:txBody>
                  <a:tcPr/>
                </a:tc>
                <a:tc>
                  <a:txBody>
                    <a:bodyPr/>
                    <a:lstStyle/>
                    <a:p>
                      <a:r>
                        <a:rPr lang="en-US" sz="1000"/>
                        <a:t>44.14</a:t>
                      </a:r>
                    </a:p>
                  </a:txBody>
                  <a:tcPr/>
                </a:tc>
                <a:tc>
                  <a:txBody>
                    <a:bodyPr/>
                    <a:lstStyle/>
                    <a:p>
                      <a:r>
                        <a:rPr lang="en-US" sz="1000"/>
                        <a:t>41.29</a:t>
                      </a:r>
                    </a:p>
                  </a:txBody>
                  <a:tcPr/>
                </a:tc>
                <a:tc>
                  <a:txBody>
                    <a:bodyPr/>
                    <a:lstStyle/>
                    <a:p>
                      <a:r>
                        <a:rPr lang="en-US" sz="1000"/>
                        <a:t>32.57</a:t>
                      </a:r>
                    </a:p>
                  </a:txBody>
                  <a:tcPr/>
                </a:tc>
                <a:tc>
                  <a:txBody>
                    <a:bodyPr/>
                    <a:lstStyle/>
                    <a:p>
                      <a:r>
                        <a:rPr lang="en-US" sz="1000"/>
                        <a:t>32.57</a:t>
                      </a:r>
                    </a:p>
                  </a:txBody>
                  <a:tcPr/>
                </a:tc>
                <a:tc>
                  <a:txBody>
                    <a:bodyPr/>
                    <a:lstStyle/>
                    <a:p>
                      <a:r>
                        <a:rPr lang="en-US" sz="1000"/>
                        <a:t>309</a:t>
                      </a:r>
                    </a:p>
                  </a:txBody>
                  <a:tcPr/>
                </a:tc>
                <a:tc>
                  <a:txBody>
                    <a:bodyPr/>
                    <a:lstStyle/>
                    <a:p>
                      <a:r>
                        <a:rPr lang="en-US" sz="1000"/>
                        <a:t>14</a:t>
                      </a:r>
                    </a:p>
                  </a:txBody>
                  <a:tcPr/>
                </a:tc>
                <a:tc>
                  <a:txBody>
                    <a:bodyPr/>
                    <a:lstStyle/>
                    <a:p>
                      <a:r>
                        <a:rPr lang="en-US" sz="1000"/>
                        <a:t>228</a:t>
                      </a:r>
                    </a:p>
                  </a:txBody>
                  <a:tcPr/>
                </a:tc>
                <a:extLst>
                  <a:ext uri="{0D108BD9-81ED-4DB2-BD59-A6C34878D82A}">
                    <a16:rowId xmlns:a16="http://schemas.microsoft.com/office/drawing/2014/main" val="4189706931"/>
                  </a:ext>
                </a:extLst>
              </a:tr>
            </a:tbl>
          </a:graphicData>
        </a:graphic>
      </p:graphicFrame>
      <p:sp>
        <p:nvSpPr>
          <p:cNvPr id="4" name="Text Placeholder 3">
            <a:extLst>
              <a:ext uri="{FF2B5EF4-FFF2-40B4-BE49-F238E27FC236}">
                <a16:creationId xmlns:a16="http://schemas.microsoft.com/office/drawing/2014/main" id="{E2BE53B6-A8E6-4777-9937-37B4BEC6982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41935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0E750-EAED-44D1-BEDC-5E7D45ADC67B}"/>
              </a:ext>
            </a:extLst>
          </p:cNvPr>
          <p:cNvSpPr>
            <a:spLocks noGrp="1"/>
          </p:cNvSpPr>
          <p:nvPr>
            <p:ph type="title"/>
          </p:nvPr>
        </p:nvSpPr>
        <p:spPr/>
        <p:txBody>
          <a:bodyPr/>
          <a:lstStyle/>
          <a:p>
            <a:r>
              <a:rPr lang="en-US"/>
              <a:t>Instagram Stories Table  | Tokio Marine America - 1 of 3</a:t>
            </a:r>
          </a:p>
        </p:txBody>
      </p:sp>
      <p:graphicFrame>
        <p:nvGraphicFramePr>
          <p:cNvPr id="5" name="Table Placeholder 4">
            <a:extLst>
              <a:ext uri="{FF2B5EF4-FFF2-40B4-BE49-F238E27FC236}">
                <a16:creationId xmlns:a16="http://schemas.microsoft.com/office/drawing/2014/main" id="{215C13D5-B944-456A-85DF-95B50D972A9D}"/>
              </a:ext>
            </a:extLst>
          </p:cNvPr>
          <p:cNvGraphicFramePr>
            <a:graphicFrameLocks noGrp="1"/>
          </p:cNvGraphicFramePr>
          <p:nvPr>
            <p:ph type="tbl" sz="quarter" idx="13"/>
            <p:extLst>
              <p:ext uri="{D42A27DB-BD31-4B8C-83A1-F6EECF244321}">
                <p14:modId xmlns:p14="http://schemas.microsoft.com/office/powerpoint/2010/main" val="574377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4560233"/>
                    </a:ext>
                  </a:extLst>
                </a:gridCol>
                <a:gridCol w="1316736">
                  <a:extLst>
                    <a:ext uri="{9D8B030D-6E8A-4147-A177-3AD203B41FA5}">
                      <a16:colId xmlns:a16="http://schemas.microsoft.com/office/drawing/2014/main" val="172385400"/>
                    </a:ext>
                  </a:extLst>
                </a:gridCol>
                <a:gridCol w="658368">
                  <a:extLst>
                    <a:ext uri="{9D8B030D-6E8A-4147-A177-3AD203B41FA5}">
                      <a16:colId xmlns:a16="http://schemas.microsoft.com/office/drawing/2014/main" val="2635968532"/>
                    </a:ext>
                  </a:extLst>
                </a:gridCol>
                <a:gridCol w="658368">
                  <a:extLst>
                    <a:ext uri="{9D8B030D-6E8A-4147-A177-3AD203B41FA5}">
                      <a16:colId xmlns:a16="http://schemas.microsoft.com/office/drawing/2014/main" val="1692813588"/>
                    </a:ext>
                  </a:extLst>
                </a:gridCol>
                <a:gridCol w="658368">
                  <a:extLst>
                    <a:ext uri="{9D8B030D-6E8A-4147-A177-3AD203B41FA5}">
                      <a16:colId xmlns:a16="http://schemas.microsoft.com/office/drawing/2014/main" val="1863081671"/>
                    </a:ext>
                  </a:extLst>
                </a:gridCol>
                <a:gridCol w="658368">
                  <a:extLst>
                    <a:ext uri="{9D8B030D-6E8A-4147-A177-3AD203B41FA5}">
                      <a16:colId xmlns:a16="http://schemas.microsoft.com/office/drawing/2014/main" val="3270525932"/>
                    </a:ext>
                  </a:extLst>
                </a:gridCol>
                <a:gridCol w="658368">
                  <a:extLst>
                    <a:ext uri="{9D8B030D-6E8A-4147-A177-3AD203B41FA5}">
                      <a16:colId xmlns:a16="http://schemas.microsoft.com/office/drawing/2014/main" val="1232360515"/>
                    </a:ext>
                  </a:extLst>
                </a:gridCol>
                <a:gridCol w="658368">
                  <a:extLst>
                    <a:ext uri="{9D8B030D-6E8A-4147-A177-3AD203B41FA5}">
                      <a16:colId xmlns:a16="http://schemas.microsoft.com/office/drawing/2014/main" val="795443896"/>
                    </a:ext>
                  </a:extLst>
                </a:gridCol>
                <a:gridCol w="658368">
                  <a:extLst>
                    <a:ext uri="{9D8B030D-6E8A-4147-A177-3AD203B41FA5}">
                      <a16:colId xmlns:a16="http://schemas.microsoft.com/office/drawing/2014/main" val="1425406098"/>
                    </a:ext>
                  </a:extLst>
                </a:gridCol>
                <a:gridCol w="658368">
                  <a:extLst>
                    <a:ext uri="{9D8B030D-6E8A-4147-A177-3AD203B41FA5}">
                      <a16:colId xmlns:a16="http://schemas.microsoft.com/office/drawing/2014/main" val="29425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0127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- 2019-08-19 17:49:44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https://scontent.xx.fbcdn.net/v/t51.12442-15/69171964_2362313823980392_2162804208223245035_n.jpg?_nc_cat=109&amp;_nc_oc=AQlQGwT4eburzDIrfbqkISa9U-DP14gOwrlKFKyZmq-6bBqCa7R_wjN5HVt-I-YKm3E&amp;_nc_ht=scontent.xx&amp;oh=ad8f7fb3f7b7d68cbe504cfe47035178&amp;oe=5E0D11FF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17:30:13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56622443"/>
                  </a:ext>
                </a:extLst>
              </a:tr>
            </a:tbl>
          </a:graphicData>
        </a:graphic>
      </p:graphicFrame>
      <p:sp>
        <p:nvSpPr>
          <p:cNvPr id="4" name="Text Placeholder 3">
            <a:extLst>
              <a:ext uri="{FF2B5EF4-FFF2-40B4-BE49-F238E27FC236}">
                <a16:creationId xmlns:a16="http://schemas.microsoft.com/office/drawing/2014/main" id="{12B05170-18BA-4899-AA3A-7AD69ABCD1B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61204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F8EA-F0B3-40B6-8028-3CE338DF2B95}"/>
              </a:ext>
            </a:extLst>
          </p:cNvPr>
          <p:cNvSpPr>
            <a:spLocks noGrp="1"/>
          </p:cNvSpPr>
          <p:nvPr>
            <p:ph type="title"/>
          </p:nvPr>
        </p:nvSpPr>
        <p:spPr/>
        <p:txBody>
          <a:bodyPr/>
          <a:lstStyle/>
          <a:p>
            <a:r>
              <a:rPr lang="en-US"/>
              <a:t>Instagram Stories Table  | Tokio Marine America - 2 of 3</a:t>
            </a:r>
          </a:p>
        </p:txBody>
      </p:sp>
      <p:graphicFrame>
        <p:nvGraphicFramePr>
          <p:cNvPr id="5" name="Table Placeholder 4">
            <a:extLst>
              <a:ext uri="{FF2B5EF4-FFF2-40B4-BE49-F238E27FC236}">
                <a16:creationId xmlns:a16="http://schemas.microsoft.com/office/drawing/2014/main" id="{89CAB02C-0813-4384-B3DC-CCDE40FF3B5C}"/>
              </a:ext>
            </a:extLst>
          </p:cNvPr>
          <p:cNvGraphicFramePr>
            <a:graphicFrameLocks noGrp="1"/>
          </p:cNvGraphicFramePr>
          <p:nvPr>
            <p:ph type="tbl" sz="quarter" idx="13"/>
            <p:extLst>
              <p:ext uri="{D42A27DB-BD31-4B8C-83A1-F6EECF244321}">
                <p14:modId xmlns:p14="http://schemas.microsoft.com/office/powerpoint/2010/main" val="1185027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28937398"/>
                    </a:ext>
                  </a:extLst>
                </a:gridCol>
                <a:gridCol w="1316736">
                  <a:extLst>
                    <a:ext uri="{9D8B030D-6E8A-4147-A177-3AD203B41FA5}">
                      <a16:colId xmlns:a16="http://schemas.microsoft.com/office/drawing/2014/main" val="2563625482"/>
                    </a:ext>
                  </a:extLst>
                </a:gridCol>
                <a:gridCol w="658368">
                  <a:extLst>
                    <a:ext uri="{9D8B030D-6E8A-4147-A177-3AD203B41FA5}">
                      <a16:colId xmlns:a16="http://schemas.microsoft.com/office/drawing/2014/main" val="3624782964"/>
                    </a:ext>
                  </a:extLst>
                </a:gridCol>
                <a:gridCol w="658368">
                  <a:extLst>
                    <a:ext uri="{9D8B030D-6E8A-4147-A177-3AD203B41FA5}">
                      <a16:colId xmlns:a16="http://schemas.microsoft.com/office/drawing/2014/main" val="447016801"/>
                    </a:ext>
                  </a:extLst>
                </a:gridCol>
                <a:gridCol w="658368">
                  <a:extLst>
                    <a:ext uri="{9D8B030D-6E8A-4147-A177-3AD203B41FA5}">
                      <a16:colId xmlns:a16="http://schemas.microsoft.com/office/drawing/2014/main" val="3545489476"/>
                    </a:ext>
                  </a:extLst>
                </a:gridCol>
                <a:gridCol w="658368">
                  <a:extLst>
                    <a:ext uri="{9D8B030D-6E8A-4147-A177-3AD203B41FA5}">
                      <a16:colId xmlns:a16="http://schemas.microsoft.com/office/drawing/2014/main" val="3241171070"/>
                    </a:ext>
                  </a:extLst>
                </a:gridCol>
                <a:gridCol w="658368">
                  <a:extLst>
                    <a:ext uri="{9D8B030D-6E8A-4147-A177-3AD203B41FA5}">
                      <a16:colId xmlns:a16="http://schemas.microsoft.com/office/drawing/2014/main" val="1302086970"/>
                    </a:ext>
                  </a:extLst>
                </a:gridCol>
                <a:gridCol w="658368">
                  <a:extLst>
                    <a:ext uri="{9D8B030D-6E8A-4147-A177-3AD203B41FA5}">
                      <a16:colId xmlns:a16="http://schemas.microsoft.com/office/drawing/2014/main" val="4185320986"/>
                    </a:ext>
                  </a:extLst>
                </a:gridCol>
                <a:gridCol w="658368">
                  <a:extLst>
                    <a:ext uri="{9D8B030D-6E8A-4147-A177-3AD203B41FA5}">
                      <a16:colId xmlns:a16="http://schemas.microsoft.com/office/drawing/2014/main" val="3877985059"/>
                    </a:ext>
                  </a:extLst>
                </a:gridCol>
                <a:gridCol w="658368">
                  <a:extLst>
                    <a:ext uri="{9D8B030D-6E8A-4147-A177-3AD203B41FA5}">
                      <a16:colId xmlns:a16="http://schemas.microsoft.com/office/drawing/2014/main" val="3079206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2762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- 2019-08-19 17:49:45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https://scontent.xx.fbcdn.net/v/t51.12442-15/67296762_2346648532316040_7527765268574954810_n.jpg?_nc_cat=104&amp;_nc_oc=AQkBeVNChWs6KPUHX9b-F99xirYMdRmiddo_VRoJxnuufu8Ppu0nuqfaHN5EC-4MLa8&amp;_nc_ht=scontent.xx&amp;oh=b58db4eddea6087607e583b591377319&amp;oe=5E0B9D1E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17:30:13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69918626"/>
                  </a:ext>
                </a:extLst>
              </a:tr>
            </a:tbl>
          </a:graphicData>
        </a:graphic>
      </p:graphicFrame>
      <p:sp>
        <p:nvSpPr>
          <p:cNvPr id="4" name="Text Placeholder 3">
            <a:extLst>
              <a:ext uri="{FF2B5EF4-FFF2-40B4-BE49-F238E27FC236}">
                <a16:creationId xmlns:a16="http://schemas.microsoft.com/office/drawing/2014/main" id="{5B66547C-31BF-4A99-A6B2-A13706C0A6A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72794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47D9A-D29E-4B58-8085-0D7ECAFCC603}"/>
              </a:ext>
            </a:extLst>
          </p:cNvPr>
          <p:cNvSpPr>
            <a:spLocks noGrp="1"/>
          </p:cNvSpPr>
          <p:nvPr>
            <p:ph type="title"/>
          </p:nvPr>
        </p:nvSpPr>
        <p:spPr/>
        <p:txBody>
          <a:bodyPr/>
          <a:lstStyle/>
          <a:p>
            <a:r>
              <a:rPr lang="en-US"/>
              <a:t>Instagram Stories Table  | Tokio Marine America - 3 of 3</a:t>
            </a:r>
          </a:p>
        </p:txBody>
      </p:sp>
      <p:graphicFrame>
        <p:nvGraphicFramePr>
          <p:cNvPr id="5" name="Table Placeholder 4">
            <a:extLst>
              <a:ext uri="{FF2B5EF4-FFF2-40B4-BE49-F238E27FC236}">
                <a16:creationId xmlns:a16="http://schemas.microsoft.com/office/drawing/2014/main" id="{F45CDCB2-2CB6-45D2-8FAC-32A9246AEB43}"/>
              </a:ext>
            </a:extLst>
          </p:cNvPr>
          <p:cNvGraphicFramePr>
            <a:graphicFrameLocks noGrp="1"/>
          </p:cNvGraphicFramePr>
          <p:nvPr>
            <p:ph type="tbl" sz="quarter" idx="13"/>
            <p:extLst>
              <p:ext uri="{D42A27DB-BD31-4B8C-83A1-F6EECF244321}">
                <p14:modId xmlns:p14="http://schemas.microsoft.com/office/powerpoint/2010/main" val="4095852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0268964"/>
                    </a:ext>
                  </a:extLst>
                </a:gridCol>
                <a:gridCol w="1316736">
                  <a:extLst>
                    <a:ext uri="{9D8B030D-6E8A-4147-A177-3AD203B41FA5}">
                      <a16:colId xmlns:a16="http://schemas.microsoft.com/office/drawing/2014/main" val="3706857308"/>
                    </a:ext>
                  </a:extLst>
                </a:gridCol>
                <a:gridCol w="658368">
                  <a:extLst>
                    <a:ext uri="{9D8B030D-6E8A-4147-A177-3AD203B41FA5}">
                      <a16:colId xmlns:a16="http://schemas.microsoft.com/office/drawing/2014/main" val="18527848"/>
                    </a:ext>
                  </a:extLst>
                </a:gridCol>
                <a:gridCol w="658368">
                  <a:extLst>
                    <a:ext uri="{9D8B030D-6E8A-4147-A177-3AD203B41FA5}">
                      <a16:colId xmlns:a16="http://schemas.microsoft.com/office/drawing/2014/main" val="2603900471"/>
                    </a:ext>
                  </a:extLst>
                </a:gridCol>
                <a:gridCol w="658368">
                  <a:extLst>
                    <a:ext uri="{9D8B030D-6E8A-4147-A177-3AD203B41FA5}">
                      <a16:colId xmlns:a16="http://schemas.microsoft.com/office/drawing/2014/main" val="1775082524"/>
                    </a:ext>
                  </a:extLst>
                </a:gridCol>
                <a:gridCol w="658368">
                  <a:extLst>
                    <a:ext uri="{9D8B030D-6E8A-4147-A177-3AD203B41FA5}">
                      <a16:colId xmlns:a16="http://schemas.microsoft.com/office/drawing/2014/main" val="1318081176"/>
                    </a:ext>
                  </a:extLst>
                </a:gridCol>
                <a:gridCol w="658368">
                  <a:extLst>
                    <a:ext uri="{9D8B030D-6E8A-4147-A177-3AD203B41FA5}">
                      <a16:colId xmlns:a16="http://schemas.microsoft.com/office/drawing/2014/main" val="2214500763"/>
                    </a:ext>
                  </a:extLst>
                </a:gridCol>
                <a:gridCol w="658368">
                  <a:extLst>
                    <a:ext uri="{9D8B030D-6E8A-4147-A177-3AD203B41FA5}">
                      <a16:colId xmlns:a16="http://schemas.microsoft.com/office/drawing/2014/main" val="2612646556"/>
                    </a:ext>
                  </a:extLst>
                </a:gridCol>
                <a:gridCol w="658368">
                  <a:extLst>
                    <a:ext uri="{9D8B030D-6E8A-4147-A177-3AD203B41FA5}">
                      <a16:colId xmlns:a16="http://schemas.microsoft.com/office/drawing/2014/main" val="603846164"/>
                    </a:ext>
                  </a:extLst>
                </a:gridCol>
                <a:gridCol w="658368">
                  <a:extLst>
                    <a:ext uri="{9D8B030D-6E8A-4147-A177-3AD203B41FA5}">
                      <a16:colId xmlns:a16="http://schemas.microsoft.com/office/drawing/2014/main" val="3045653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6339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- 2019-08-19 17:49:47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https://scontent.xx.fbcdn.net/v/t51.12442-15/69151568_157557265422600_1288529735965229629_n.jpg?_nc_cat=102&amp;_nc_oc=AQnX2eoLPJcLDH3IN8gSn-Lt88pJ_lEVUeNJebc5ZnikdvPS57oGHUOELdsmINXzJyY&amp;_nc_ht=scontent.xx&amp;oh=59cde67b1c4a4f9f263cea357f424c61&amp;oe=5DC7F1A4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17:30:13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3902716"/>
                  </a:ext>
                </a:extLst>
              </a:tr>
            </a:tbl>
          </a:graphicData>
        </a:graphic>
      </p:graphicFrame>
      <p:sp>
        <p:nvSpPr>
          <p:cNvPr id="4" name="Text Placeholder 3">
            <a:extLst>
              <a:ext uri="{FF2B5EF4-FFF2-40B4-BE49-F238E27FC236}">
                <a16:creationId xmlns:a16="http://schemas.microsoft.com/office/drawing/2014/main" id="{7B02B184-06B1-4674-A626-E8F5896EA00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352770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980</Words>
  <Application>Microsoft Office PowerPoint</Application>
  <PresentationFormat>On-screen Show (4:3)</PresentationFormat>
  <Paragraphs>338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lpstr>Instagram Stories Key Metrics Table | Tokio Marine America</vt:lpstr>
      <vt:lpstr>Instagram Stories Table  | Tokio Marine America - 1 of 3</vt:lpstr>
      <vt:lpstr>Instagram Stories Table  | Tokio Marine America - 2 of 3</vt:lpstr>
      <vt:lpstr>Instagram Stories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2019-09-10T15:03:48Z</dcterms:created>
  <dcterms:modified xsi:type="dcterms:W3CDTF">2019-09-10T15:04:17Z</dcterms:modified>
</cp:coreProperties>
</file>