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43678</c:v>
                </c:pt>
              </c:numCache>
            </c:numRef>
          </c:cat>
          <c:val>
            <c:numRef>
              <c:f>Sheet1!$B$2</c:f>
              <c:numCache>
                <c:formatCode>General</c:formatCode>
                <c:ptCount val="1"/>
                <c:pt idx="0">
                  <c:v>309</c:v>
                </c:pt>
              </c:numCache>
            </c:numRef>
          </c:val>
          <c:extLst>
            <c:ext xmlns:c16="http://schemas.microsoft.com/office/drawing/2014/chart" uri="{C3380CC4-5D6E-409C-BE32-E72D297353CC}">
              <c16:uniqueId val="{00000000-DDEA-4467-81F3-4126E274C55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43678</c:v>
                </c:pt>
              </c:numCache>
            </c:numRef>
          </c:cat>
          <c:val>
            <c:numRef>
              <c:f>Sheet1!$C$2</c:f>
              <c:numCache>
                <c:formatCode>General</c:formatCode>
                <c:ptCount val="1"/>
                <c:pt idx="0">
                  <c:v>212</c:v>
                </c:pt>
              </c:numCache>
            </c:numRef>
          </c:val>
          <c:extLst>
            <c:ext xmlns:c16="http://schemas.microsoft.com/office/drawing/2014/chart" uri="{C3380CC4-5D6E-409C-BE32-E72D297353CC}">
              <c16:uniqueId val="{00000001-DDEA-4467-81F3-4126E274C55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43678</c:v>
                </c:pt>
              </c:numCache>
            </c:numRef>
          </c:cat>
          <c:val>
            <c:numRef>
              <c:f>Sheet1!$D$2</c:f>
              <c:numCache>
                <c:formatCode>General</c:formatCode>
                <c:ptCount val="1"/>
                <c:pt idx="0">
                  <c:v>11798</c:v>
                </c:pt>
              </c:numCache>
            </c:numRef>
          </c:val>
          <c:extLst>
            <c:ext xmlns:c16="http://schemas.microsoft.com/office/drawing/2014/chart" uri="{C3380CC4-5D6E-409C-BE32-E72D297353CC}">
              <c16:uniqueId val="{00000002-DDEA-4467-81F3-4126E274C55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43678</c:v>
                </c:pt>
              </c:numCache>
            </c:numRef>
          </c:cat>
          <c:val>
            <c:numRef>
              <c:f>Sheet1!$E$2</c:f>
              <c:numCache>
                <c:formatCode>General</c:formatCode>
                <c:ptCount val="1"/>
                <c:pt idx="0">
                  <c:v>147</c:v>
                </c:pt>
              </c:numCache>
            </c:numRef>
          </c:val>
          <c:extLst>
            <c:ext xmlns:c16="http://schemas.microsoft.com/office/drawing/2014/chart" uri="{C3380CC4-5D6E-409C-BE32-E72D297353CC}">
              <c16:uniqueId val="{00000003-DDEA-4467-81F3-4126E274C555}"/>
            </c:ext>
          </c:extLst>
        </c:ser>
        <c:dLbls>
          <c:showLegendKey val="0"/>
          <c:showVal val="0"/>
          <c:showCatName val="0"/>
          <c:showSerName val="0"/>
          <c:showPercent val="0"/>
          <c:showBubbleSize val="0"/>
        </c:dLbls>
        <c:gapWidth val="219"/>
        <c:overlap val="-27"/>
        <c:axId val="256378288"/>
        <c:axId val="256376648"/>
      </c:barChart>
      <c:dateAx>
        <c:axId val="25637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76648"/>
        <c:crosses val="autoZero"/>
        <c:auto val="1"/>
        <c:lblOffset val="100"/>
        <c:baseTimeUnit val="days"/>
      </c:dateAx>
      <c:valAx>
        <c:axId val="25637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37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0</c:v>
                </c:pt>
                <c:pt idx="1">
                  <c:v>-1</c:v>
                </c:pt>
                <c:pt idx="2">
                  <c:v>0</c:v>
                </c:pt>
                <c:pt idx="3">
                  <c:v>0</c:v>
                </c:pt>
                <c:pt idx="4">
                  <c:v>0</c:v>
                </c:pt>
                <c:pt idx="5">
                  <c:v>1</c:v>
                </c:pt>
                <c:pt idx="6">
                  <c:v>0</c:v>
                </c:pt>
                <c:pt idx="7">
                  <c:v>0</c:v>
                </c:pt>
                <c:pt idx="8">
                  <c:v>0</c:v>
                </c:pt>
                <c:pt idx="9">
                  <c:v>0</c:v>
                </c:pt>
                <c:pt idx="10">
                  <c:v>0</c:v>
                </c:pt>
                <c:pt idx="11">
                  <c:v>0</c:v>
                </c:pt>
                <c:pt idx="12">
                  <c:v>-1</c:v>
                </c:pt>
                <c:pt idx="13">
                  <c:v>-1</c:v>
                </c:pt>
                <c:pt idx="14">
                  <c:v>0</c:v>
                </c:pt>
                <c:pt idx="15">
                  <c:v>0</c:v>
                </c:pt>
                <c:pt idx="16">
                  <c:v>0</c:v>
                </c:pt>
                <c:pt idx="17">
                  <c:v>1</c:v>
                </c:pt>
                <c:pt idx="18">
                  <c:v>0</c:v>
                </c:pt>
                <c:pt idx="19">
                  <c:v>0</c:v>
                </c:pt>
                <c:pt idx="20">
                  <c:v>0</c:v>
                </c:pt>
                <c:pt idx="21">
                  <c:v>1</c:v>
                </c:pt>
                <c:pt idx="22">
                  <c:v>0</c:v>
                </c:pt>
                <c:pt idx="23">
                  <c:v>0</c:v>
                </c:pt>
                <c:pt idx="24">
                  <c:v>0</c:v>
                </c:pt>
                <c:pt idx="25">
                  <c:v>0</c:v>
                </c:pt>
                <c:pt idx="26">
                  <c:v>0</c:v>
                </c:pt>
                <c:pt idx="27">
                  <c:v>0</c:v>
                </c:pt>
                <c:pt idx="28">
                  <c:v>0</c:v>
                </c:pt>
                <c:pt idx="29">
                  <c:v>1</c:v>
                </c:pt>
                <c:pt idx="30">
                  <c:v>0</c:v>
                </c:pt>
              </c:numCache>
            </c:numRef>
          </c:val>
          <c:extLst>
            <c:ext xmlns:c16="http://schemas.microsoft.com/office/drawing/2014/chart" uri="{C3380CC4-5D6E-409C-BE32-E72D297353CC}">
              <c16:uniqueId val="{00000000-9584-4C23-909E-5B095C1241D0}"/>
            </c:ext>
          </c:extLst>
        </c:ser>
        <c:dLbls>
          <c:showLegendKey val="0"/>
          <c:showVal val="0"/>
          <c:showCatName val="0"/>
          <c:showSerName val="0"/>
          <c:showPercent val="0"/>
          <c:showBubbleSize val="0"/>
        </c:dLbls>
        <c:gapWidth val="219"/>
        <c:overlap val="-27"/>
        <c:axId val="259628904"/>
        <c:axId val="259629560"/>
      </c:barChart>
      <c:dateAx>
        <c:axId val="259628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29560"/>
        <c:crosses val="autoZero"/>
        <c:auto val="1"/>
        <c:lblOffset val="100"/>
        <c:baseTimeUnit val="days"/>
      </c:dateAx>
      <c:valAx>
        <c:axId val="25962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628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5</c:v>
                </c:pt>
                <c:pt idx="1">
                  <c:v>0</c:v>
                </c:pt>
                <c:pt idx="2">
                  <c:v>0</c:v>
                </c:pt>
                <c:pt idx="3">
                  <c:v>0</c:v>
                </c:pt>
                <c:pt idx="4">
                  <c:v>6</c:v>
                </c:pt>
                <c:pt idx="5">
                  <c:v>10</c:v>
                </c:pt>
                <c:pt idx="6">
                  <c:v>6</c:v>
                </c:pt>
                <c:pt idx="7">
                  <c:v>0</c:v>
                </c:pt>
                <c:pt idx="8">
                  <c:v>13</c:v>
                </c:pt>
                <c:pt idx="9">
                  <c:v>0</c:v>
                </c:pt>
                <c:pt idx="10">
                  <c:v>0</c:v>
                </c:pt>
                <c:pt idx="11">
                  <c:v>7</c:v>
                </c:pt>
                <c:pt idx="12">
                  <c:v>0</c:v>
                </c:pt>
                <c:pt idx="13">
                  <c:v>0</c:v>
                </c:pt>
                <c:pt idx="14">
                  <c:v>5</c:v>
                </c:pt>
                <c:pt idx="15">
                  <c:v>6</c:v>
                </c:pt>
                <c:pt idx="16">
                  <c:v>0</c:v>
                </c:pt>
                <c:pt idx="17">
                  <c:v>0</c:v>
                </c:pt>
                <c:pt idx="18">
                  <c:v>12</c:v>
                </c:pt>
                <c:pt idx="19">
                  <c:v>0</c:v>
                </c:pt>
                <c:pt idx="20">
                  <c:v>3</c:v>
                </c:pt>
                <c:pt idx="21">
                  <c:v>0</c:v>
                </c:pt>
                <c:pt idx="22">
                  <c:v>9</c:v>
                </c:pt>
                <c:pt idx="23">
                  <c:v>0</c:v>
                </c:pt>
                <c:pt idx="24">
                  <c:v>0</c:v>
                </c:pt>
                <c:pt idx="25">
                  <c:v>7</c:v>
                </c:pt>
                <c:pt idx="26">
                  <c:v>0</c:v>
                </c:pt>
                <c:pt idx="27">
                  <c:v>9</c:v>
                </c:pt>
                <c:pt idx="28">
                  <c:v>0</c:v>
                </c:pt>
                <c:pt idx="29">
                  <c:v>5</c:v>
                </c:pt>
                <c:pt idx="30">
                  <c:v>0</c:v>
                </c:pt>
              </c:numCache>
            </c:numRef>
          </c:val>
          <c:extLst>
            <c:ext xmlns:c16="http://schemas.microsoft.com/office/drawing/2014/chart" uri="{C3380CC4-5D6E-409C-BE32-E72D297353CC}">
              <c16:uniqueId val="{00000000-D11D-4864-9137-ABFC9C2F4F42}"/>
            </c:ext>
          </c:extLst>
        </c:ser>
        <c:dLbls>
          <c:showLegendKey val="0"/>
          <c:showVal val="0"/>
          <c:showCatName val="0"/>
          <c:showSerName val="0"/>
          <c:showPercent val="0"/>
          <c:showBubbleSize val="0"/>
        </c:dLbls>
        <c:gapWidth val="219"/>
        <c:overlap val="-27"/>
        <c:axId val="309659088"/>
        <c:axId val="309663352"/>
      </c:barChart>
      <c:dateAx>
        <c:axId val="30965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63352"/>
        <c:crosses val="autoZero"/>
        <c:auto val="1"/>
        <c:lblOffset val="100"/>
        <c:baseTimeUnit val="days"/>
      </c:dateAx>
      <c:valAx>
        <c:axId val="30966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5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162</c:v>
                </c:pt>
                <c:pt idx="1">
                  <c:v>40</c:v>
                </c:pt>
                <c:pt idx="2">
                  <c:v>30</c:v>
                </c:pt>
                <c:pt idx="3">
                  <c:v>15</c:v>
                </c:pt>
                <c:pt idx="4">
                  <c:v>105</c:v>
                </c:pt>
                <c:pt idx="5">
                  <c:v>279</c:v>
                </c:pt>
                <c:pt idx="6">
                  <c:v>136</c:v>
                </c:pt>
                <c:pt idx="7">
                  <c:v>50</c:v>
                </c:pt>
                <c:pt idx="8">
                  <c:v>165</c:v>
                </c:pt>
                <c:pt idx="9">
                  <c:v>58</c:v>
                </c:pt>
                <c:pt idx="10">
                  <c:v>10</c:v>
                </c:pt>
                <c:pt idx="11">
                  <c:v>150</c:v>
                </c:pt>
                <c:pt idx="12">
                  <c:v>73</c:v>
                </c:pt>
                <c:pt idx="13">
                  <c:v>17</c:v>
                </c:pt>
                <c:pt idx="14">
                  <c:v>118</c:v>
                </c:pt>
                <c:pt idx="15">
                  <c:v>147</c:v>
                </c:pt>
                <c:pt idx="16">
                  <c:v>41</c:v>
                </c:pt>
                <c:pt idx="17">
                  <c:v>28</c:v>
                </c:pt>
                <c:pt idx="18">
                  <c:v>173</c:v>
                </c:pt>
                <c:pt idx="19">
                  <c:v>24</c:v>
                </c:pt>
                <c:pt idx="20">
                  <c:v>120</c:v>
                </c:pt>
                <c:pt idx="21">
                  <c:v>48</c:v>
                </c:pt>
                <c:pt idx="22">
                  <c:v>145</c:v>
                </c:pt>
                <c:pt idx="23">
                  <c:v>78</c:v>
                </c:pt>
                <c:pt idx="24">
                  <c:v>24</c:v>
                </c:pt>
                <c:pt idx="25">
                  <c:v>195</c:v>
                </c:pt>
                <c:pt idx="26">
                  <c:v>54</c:v>
                </c:pt>
                <c:pt idx="27">
                  <c:v>146</c:v>
                </c:pt>
                <c:pt idx="28">
                  <c:v>48</c:v>
                </c:pt>
                <c:pt idx="29">
                  <c:v>220</c:v>
                </c:pt>
                <c:pt idx="30">
                  <c:v>119</c:v>
                </c:pt>
              </c:numCache>
            </c:numRef>
          </c:val>
          <c:extLst>
            <c:ext xmlns:c16="http://schemas.microsoft.com/office/drawing/2014/chart" uri="{C3380CC4-5D6E-409C-BE32-E72D297353CC}">
              <c16:uniqueId val="{00000000-2647-445E-8F8B-CB972EE44178}"/>
            </c:ext>
          </c:extLst>
        </c:ser>
        <c:dLbls>
          <c:showLegendKey val="0"/>
          <c:showVal val="0"/>
          <c:showCatName val="0"/>
          <c:showSerName val="0"/>
          <c:showPercent val="0"/>
          <c:showBubbleSize val="0"/>
        </c:dLbls>
        <c:gapWidth val="219"/>
        <c:overlap val="-27"/>
        <c:axId val="309664008"/>
        <c:axId val="309657776"/>
      </c:barChart>
      <c:dateAx>
        <c:axId val="30966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57776"/>
        <c:crosses val="autoZero"/>
        <c:auto val="1"/>
        <c:lblOffset val="100"/>
        <c:baseTimeUnit val="days"/>
      </c:dateAx>
      <c:valAx>
        <c:axId val="30965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6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2</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1</c:v>
                </c:pt>
                <c:pt idx="30">
                  <c:v>2</c:v>
                </c:pt>
              </c:numCache>
            </c:numRef>
          </c:val>
          <c:extLst>
            <c:ext xmlns:c16="http://schemas.microsoft.com/office/drawing/2014/chart" uri="{C3380CC4-5D6E-409C-BE32-E72D297353CC}">
              <c16:uniqueId val="{00000000-36F1-467C-8A7C-FCEC32BA8AE2}"/>
            </c:ext>
          </c:extLst>
        </c:ser>
        <c:dLbls>
          <c:showLegendKey val="0"/>
          <c:showVal val="0"/>
          <c:showCatName val="0"/>
          <c:showSerName val="0"/>
          <c:showPercent val="0"/>
          <c:showBubbleSize val="0"/>
        </c:dLbls>
        <c:gapWidth val="219"/>
        <c:overlap val="-27"/>
        <c:axId val="306392504"/>
        <c:axId val="306388896"/>
      </c:barChart>
      <c:dateAx>
        <c:axId val="306392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88896"/>
        <c:crosses val="autoZero"/>
        <c:auto val="1"/>
        <c:lblOffset val="100"/>
        <c:baseTimeUnit val="days"/>
      </c:dateAx>
      <c:valAx>
        <c:axId val="30638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9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3</c:v>
                </c:pt>
                <c:pt idx="1">
                  <c:v>0</c:v>
                </c:pt>
                <c:pt idx="2">
                  <c:v>0</c:v>
                </c:pt>
                <c:pt idx="3">
                  <c:v>0</c:v>
                </c:pt>
                <c:pt idx="4">
                  <c:v>5</c:v>
                </c:pt>
                <c:pt idx="5">
                  <c:v>4</c:v>
                </c:pt>
                <c:pt idx="6">
                  <c:v>2</c:v>
                </c:pt>
                <c:pt idx="7">
                  <c:v>0</c:v>
                </c:pt>
                <c:pt idx="8">
                  <c:v>4</c:v>
                </c:pt>
                <c:pt idx="9">
                  <c:v>0</c:v>
                </c:pt>
                <c:pt idx="10">
                  <c:v>0</c:v>
                </c:pt>
                <c:pt idx="11">
                  <c:v>2</c:v>
                </c:pt>
                <c:pt idx="12">
                  <c:v>3</c:v>
                </c:pt>
                <c:pt idx="13">
                  <c:v>0</c:v>
                </c:pt>
                <c:pt idx="14">
                  <c:v>4</c:v>
                </c:pt>
                <c:pt idx="15">
                  <c:v>1</c:v>
                </c:pt>
                <c:pt idx="16">
                  <c:v>0</c:v>
                </c:pt>
                <c:pt idx="17">
                  <c:v>0</c:v>
                </c:pt>
                <c:pt idx="18">
                  <c:v>5</c:v>
                </c:pt>
                <c:pt idx="19">
                  <c:v>6</c:v>
                </c:pt>
                <c:pt idx="20">
                  <c:v>3</c:v>
                </c:pt>
                <c:pt idx="21">
                  <c:v>0</c:v>
                </c:pt>
                <c:pt idx="22">
                  <c:v>4</c:v>
                </c:pt>
                <c:pt idx="23">
                  <c:v>0</c:v>
                </c:pt>
                <c:pt idx="24">
                  <c:v>7</c:v>
                </c:pt>
                <c:pt idx="25">
                  <c:v>3</c:v>
                </c:pt>
                <c:pt idx="26">
                  <c:v>0</c:v>
                </c:pt>
                <c:pt idx="27">
                  <c:v>3</c:v>
                </c:pt>
                <c:pt idx="28">
                  <c:v>0</c:v>
                </c:pt>
                <c:pt idx="29">
                  <c:v>4</c:v>
                </c:pt>
                <c:pt idx="30">
                  <c:v>0</c:v>
                </c:pt>
              </c:numCache>
            </c:numRef>
          </c:val>
          <c:extLst>
            <c:ext xmlns:c16="http://schemas.microsoft.com/office/drawing/2014/chart" uri="{C3380CC4-5D6E-409C-BE32-E72D297353CC}">
              <c16:uniqueId val="{00000000-8F65-4B79-9ED6-1CD122851503}"/>
            </c:ext>
          </c:extLst>
        </c:ser>
        <c:dLbls>
          <c:showLegendKey val="0"/>
          <c:showVal val="0"/>
          <c:showCatName val="0"/>
          <c:showSerName val="0"/>
          <c:showPercent val="0"/>
          <c:showBubbleSize val="0"/>
        </c:dLbls>
        <c:gapWidth val="219"/>
        <c:overlap val="-27"/>
        <c:axId val="314575280"/>
        <c:axId val="314576264"/>
      </c:barChart>
      <c:dateAx>
        <c:axId val="31457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6264"/>
        <c:crosses val="autoZero"/>
        <c:auto val="1"/>
        <c:lblOffset val="100"/>
        <c:baseTimeUnit val="days"/>
      </c:dateAx>
      <c:valAx>
        <c:axId val="31457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12</c:v>
                </c:pt>
                <c:pt idx="1">
                  <c:v>9</c:v>
                </c:pt>
                <c:pt idx="2">
                  <c:v>7</c:v>
                </c:pt>
                <c:pt idx="3">
                  <c:v>6</c:v>
                </c:pt>
                <c:pt idx="4">
                  <c:v>4</c:v>
                </c:pt>
                <c:pt idx="5">
                  <c:v>2</c:v>
                </c:pt>
                <c:pt idx="6">
                  <c:v>12</c:v>
                </c:pt>
                <c:pt idx="7">
                  <c:v>10</c:v>
                </c:pt>
                <c:pt idx="8">
                  <c:v>7</c:v>
                </c:pt>
                <c:pt idx="9">
                  <c:v>13</c:v>
                </c:pt>
                <c:pt idx="10">
                  <c:v>7</c:v>
                </c:pt>
                <c:pt idx="11">
                  <c:v>11</c:v>
                </c:pt>
                <c:pt idx="12">
                  <c:v>19</c:v>
                </c:pt>
                <c:pt idx="13">
                  <c:v>10</c:v>
                </c:pt>
                <c:pt idx="14">
                  <c:v>4</c:v>
                </c:pt>
                <c:pt idx="15">
                  <c:v>14</c:v>
                </c:pt>
                <c:pt idx="16">
                  <c:v>13</c:v>
                </c:pt>
                <c:pt idx="17">
                  <c:v>2</c:v>
                </c:pt>
                <c:pt idx="18">
                  <c:v>10</c:v>
                </c:pt>
                <c:pt idx="19">
                  <c:v>5</c:v>
                </c:pt>
                <c:pt idx="20">
                  <c:v>12</c:v>
                </c:pt>
                <c:pt idx="21">
                  <c:v>6</c:v>
                </c:pt>
                <c:pt idx="22">
                  <c:v>8</c:v>
                </c:pt>
                <c:pt idx="23">
                  <c:v>3</c:v>
                </c:pt>
                <c:pt idx="24">
                  <c:v>1</c:v>
                </c:pt>
                <c:pt idx="25">
                  <c:v>14</c:v>
                </c:pt>
                <c:pt idx="26">
                  <c:v>7</c:v>
                </c:pt>
                <c:pt idx="27">
                  <c:v>8</c:v>
                </c:pt>
                <c:pt idx="28">
                  <c:v>4</c:v>
                </c:pt>
                <c:pt idx="29">
                  <c:v>5</c:v>
                </c:pt>
                <c:pt idx="30">
                  <c:v>4</c:v>
                </c:pt>
              </c:numCache>
            </c:numRef>
          </c:val>
          <c:extLst>
            <c:ext xmlns:c16="http://schemas.microsoft.com/office/drawing/2014/chart" uri="{C3380CC4-5D6E-409C-BE32-E72D297353CC}">
              <c16:uniqueId val="{00000000-555F-400C-A190-495C339601DE}"/>
            </c:ext>
          </c:extLst>
        </c:ser>
        <c:dLbls>
          <c:showLegendKey val="0"/>
          <c:showVal val="0"/>
          <c:showCatName val="0"/>
          <c:showSerName val="0"/>
          <c:showPercent val="0"/>
          <c:showBubbleSize val="0"/>
        </c:dLbls>
        <c:gapWidth val="219"/>
        <c:overlap val="-27"/>
        <c:axId val="314579216"/>
        <c:axId val="309662696"/>
      </c:barChart>
      <c:dateAx>
        <c:axId val="31457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62696"/>
        <c:crosses val="autoZero"/>
        <c:auto val="1"/>
        <c:lblOffset val="100"/>
        <c:baseTimeUnit val="days"/>
      </c:dateAx>
      <c:valAx>
        <c:axId val="30966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57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27</c:v>
                </c:pt>
                <c:pt idx="1">
                  <c:v>0</c:v>
                </c:pt>
                <c:pt idx="2">
                  <c:v>0</c:v>
                </c:pt>
                <c:pt idx="3">
                  <c:v>0</c:v>
                </c:pt>
                <c:pt idx="4">
                  <c:v>33</c:v>
                </c:pt>
                <c:pt idx="5">
                  <c:v>63</c:v>
                </c:pt>
                <c:pt idx="6">
                  <c:v>20</c:v>
                </c:pt>
                <c:pt idx="7">
                  <c:v>0</c:v>
                </c:pt>
                <c:pt idx="8">
                  <c:v>50</c:v>
                </c:pt>
                <c:pt idx="9">
                  <c:v>0</c:v>
                </c:pt>
                <c:pt idx="10">
                  <c:v>0</c:v>
                </c:pt>
                <c:pt idx="11">
                  <c:v>14</c:v>
                </c:pt>
                <c:pt idx="12">
                  <c:v>28</c:v>
                </c:pt>
                <c:pt idx="13">
                  <c:v>0</c:v>
                </c:pt>
                <c:pt idx="14">
                  <c:v>13</c:v>
                </c:pt>
                <c:pt idx="15">
                  <c:v>34</c:v>
                </c:pt>
                <c:pt idx="16">
                  <c:v>0</c:v>
                </c:pt>
                <c:pt idx="17">
                  <c:v>0</c:v>
                </c:pt>
                <c:pt idx="18">
                  <c:v>61</c:v>
                </c:pt>
                <c:pt idx="19">
                  <c:v>21</c:v>
                </c:pt>
                <c:pt idx="20">
                  <c:v>15</c:v>
                </c:pt>
                <c:pt idx="21">
                  <c:v>0</c:v>
                </c:pt>
                <c:pt idx="22">
                  <c:v>4</c:v>
                </c:pt>
                <c:pt idx="23">
                  <c:v>0</c:v>
                </c:pt>
                <c:pt idx="24">
                  <c:v>18</c:v>
                </c:pt>
                <c:pt idx="25">
                  <c:v>40</c:v>
                </c:pt>
                <c:pt idx="26">
                  <c:v>0</c:v>
                </c:pt>
                <c:pt idx="27">
                  <c:v>25</c:v>
                </c:pt>
                <c:pt idx="28">
                  <c:v>0</c:v>
                </c:pt>
                <c:pt idx="29">
                  <c:v>47</c:v>
                </c:pt>
                <c:pt idx="30">
                  <c:v>0</c:v>
                </c:pt>
              </c:numCache>
            </c:numRef>
          </c:val>
          <c:extLst>
            <c:ext xmlns:c16="http://schemas.microsoft.com/office/drawing/2014/chart" uri="{C3380CC4-5D6E-409C-BE32-E72D297353CC}">
              <c16:uniqueId val="{00000000-97DE-45BD-9B4A-72AA9F07043B}"/>
            </c:ext>
          </c:extLst>
        </c:ser>
        <c:dLbls>
          <c:showLegendKey val="0"/>
          <c:showVal val="0"/>
          <c:showCatName val="0"/>
          <c:showSerName val="0"/>
          <c:showPercent val="0"/>
          <c:showBubbleSize val="0"/>
        </c:dLbls>
        <c:gapWidth val="219"/>
        <c:overlap val="-27"/>
        <c:axId val="315581592"/>
        <c:axId val="315576672"/>
      </c:barChart>
      <c:dateAx>
        <c:axId val="31558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76672"/>
        <c:crosses val="autoZero"/>
        <c:auto val="1"/>
        <c:lblOffset val="100"/>
        <c:baseTimeUnit val="days"/>
      </c:dateAx>
      <c:valAx>
        <c:axId val="31557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8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c:v>
                </c:pt>
                <c:pt idx="1">
                  <c:v>0</c:v>
                </c:pt>
                <c:pt idx="2">
                  <c:v>1</c:v>
                </c:pt>
                <c:pt idx="3">
                  <c:v>0</c:v>
                </c:pt>
                <c:pt idx="4">
                  <c:v>0</c:v>
                </c:pt>
                <c:pt idx="5">
                  <c:v>-1</c:v>
                </c:pt>
                <c:pt idx="6">
                  <c:v>-1</c:v>
                </c:pt>
                <c:pt idx="7">
                  <c:v>1</c:v>
                </c:pt>
                <c:pt idx="8">
                  <c:v>0</c:v>
                </c:pt>
                <c:pt idx="9">
                  <c:v>1</c:v>
                </c:pt>
                <c:pt idx="10">
                  <c:v>0</c:v>
                </c:pt>
                <c:pt idx="11">
                  <c:v>0</c:v>
                </c:pt>
                <c:pt idx="12">
                  <c:v>1</c:v>
                </c:pt>
                <c:pt idx="13">
                  <c:v>3</c:v>
                </c:pt>
                <c:pt idx="14">
                  <c:v>0</c:v>
                </c:pt>
                <c:pt idx="15">
                  <c:v>1</c:v>
                </c:pt>
                <c:pt idx="16">
                  <c:v>0</c:v>
                </c:pt>
                <c:pt idx="17">
                  <c:v>2</c:v>
                </c:pt>
                <c:pt idx="18">
                  <c:v>1</c:v>
                </c:pt>
                <c:pt idx="19">
                  <c:v>-1</c:v>
                </c:pt>
                <c:pt idx="20">
                  <c:v>3</c:v>
                </c:pt>
                <c:pt idx="21">
                  <c:v>1</c:v>
                </c:pt>
                <c:pt idx="22">
                  <c:v>1</c:v>
                </c:pt>
                <c:pt idx="23">
                  <c:v>0</c:v>
                </c:pt>
                <c:pt idx="24">
                  <c:v>0</c:v>
                </c:pt>
                <c:pt idx="25">
                  <c:v>1</c:v>
                </c:pt>
                <c:pt idx="26">
                  <c:v>1</c:v>
                </c:pt>
                <c:pt idx="27">
                  <c:v>1</c:v>
                </c:pt>
                <c:pt idx="28">
                  <c:v>0</c:v>
                </c:pt>
                <c:pt idx="29">
                  <c:v>2</c:v>
                </c:pt>
                <c:pt idx="30">
                  <c:v>0</c:v>
                </c:pt>
              </c:numCache>
            </c:numRef>
          </c:val>
          <c:extLst>
            <c:ext xmlns:c16="http://schemas.microsoft.com/office/drawing/2014/chart" uri="{C3380CC4-5D6E-409C-BE32-E72D297353CC}">
              <c16:uniqueId val="{00000000-78D7-4D73-9E4E-CDDFD2E06A3D}"/>
            </c:ext>
          </c:extLst>
        </c:ser>
        <c:dLbls>
          <c:showLegendKey val="0"/>
          <c:showVal val="0"/>
          <c:showCatName val="0"/>
          <c:showSerName val="0"/>
          <c:showPercent val="0"/>
          <c:showBubbleSize val="0"/>
        </c:dLbls>
        <c:gapWidth val="219"/>
        <c:overlap val="-27"/>
        <c:axId val="319005864"/>
        <c:axId val="318995696"/>
      </c:barChart>
      <c:dateAx>
        <c:axId val="31900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995696"/>
        <c:crosses val="autoZero"/>
        <c:auto val="1"/>
        <c:lblOffset val="100"/>
        <c:baseTimeUnit val="days"/>
      </c:dateAx>
      <c:valAx>
        <c:axId val="31899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0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Sheet1!$A$2:$A$32</c:f>
              <c:numCache>
                <c:formatCode>m/d/yyyy</c:formatCode>
                <c:ptCount val="31"/>
                <c:pt idx="0">
                  <c:v>43678</c:v>
                </c:pt>
                <c:pt idx="1">
                  <c:v>43679</c:v>
                </c:pt>
                <c:pt idx="2">
                  <c:v>43680</c:v>
                </c:pt>
                <c:pt idx="3">
                  <c:v>43681</c:v>
                </c:pt>
                <c:pt idx="4">
                  <c:v>43682</c:v>
                </c:pt>
                <c:pt idx="5">
                  <c:v>43683</c:v>
                </c:pt>
                <c:pt idx="6">
                  <c:v>43684</c:v>
                </c:pt>
                <c:pt idx="7">
                  <c:v>43685</c:v>
                </c:pt>
                <c:pt idx="8">
                  <c:v>43686</c:v>
                </c:pt>
                <c:pt idx="9">
                  <c:v>43687</c:v>
                </c:pt>
                <c:pt idx="10">
                  <c:v>43688</c:v>
                </c:pt>
                <c:pt idx="11">
                  <c:v>43689</c:v>
                </c:pt>
                <c:pt idx="12">
                  <c:v>43690</c:v>
                </c:pt>
                <c:pt idx="13">
                  <c:v>43691</c:v>
                </c:pt>
                <c:pt idx="14">
                  <c:v>43692</c:v>
                </c:pt>
                <c:pt idx="15">
                  <c:v>43693</c:v>
                </c:pt>
                <c:pt idx="16">
                  <c:v>43694</c:v>
                </c:pt>
                <c:pt idx="17">
                  <c:v>43695</c:v>
                </c:pt>
                <c:pt idx="18">
                  <c:v>43696</c:v>
                </c:pt>
                <c:pt idx="19">
                  <c:v>43697</c:v>
                </c:pt>
                <c:pt idx="20">
                  <c:v>43698</c:v>
                </c:pt>
                <c:pt idx="21">
                  <c:v>43699</c:v>
                </c:pt>
                <c:pt idx="22">
                  <c:v>43700</c:v>
                </c:pt>
                <c:pt idx="23">
                  <c:v>43701</c:v>
                </c:pt>
                <c:pt idx="24">
                  <c:v>43702</c:v>
                </c:pt>
                <c:pt idx="25">
                  <c:v>43703</c:v>
                </c:pt>
                <c:pt idx="26">
                  <c:v>43704</c:v>
                </c:pt>
                <c:pt idx="27">
                  <c:v>43705</c:v>
                </c:pt>
                <c:pt idx="28">
                  <c:v>43706</c:v>
                </c:pt>
                <c:pt idx="29">
                  <c:v>43707</c:v>
                </c:pt>
                <c:pt idx="30">
                  <c:v>43708</c:v>
                </c:pt>
              </c:numCache>
            </c:numRef>
          </c:cat>
          <c:val>
            <c:numRef>
              <c:f>Sheet1!$B$2:$B$32</c:f>
              <c:numCache>
                <c:formatCode>General</c:formatCode>
                <c:ptCount val="31"/>
                <c:pt idx="0">
                  <c:v>10</c:v>
                </c:pt>
                <c:pt idx="1">
                  <c:v>0</c:v>
                </c:pt>
                <c:pt idx="2">
                  <c:v>0</c:v>
                </c:pt>
                <c:pt idx="3">
                  <c:v>0</c:v>
                </c:pt>
                <c:pt idx="4">
                  <c:v>12</c:v>
                </c:pt>
                <c:pt idx="5">
                  <c:v>18</c:v>
                </c:pt>
                <c:pt idx="6">
                  <c:v>7</c:v>
                </c:pt>
                <c:pt idx="7">
                  <c:v>0</c:v>
                </c:pt>
                <c:pt idx="8">
                  <c:v>19</c:v>
                </c:pt>
                <c:pt idx="9">
                  <c:v>0</c:v>
                </c:pt>
                <c:pt idx="10">
                  <c:v>0</c:v>
                </c:pt>
                <c:pt idx="11">
                  <c:v>9</c:v>
                </c:pt>
                <c:pt idx="12">
                  <c:v>0</c:v>
                </c:pt>
                <c:pt idx="13">
                  <c:v>0</c:v>
                </c:pt>
                <c:pt idx="14">
                  <c:v>9</c:v>
                </c:pt>
                <c:pt idx="15">
                  <c:v>13</c:v>
                </c:pt>
                <c:pt idx="16">
                  <c:v>0</c:v>
                </c:pt>
                <c:pt idx="17">
                  <c:v>0</c:v>
                </c:pt>
                <c:pt idx="18">
                  <c:v>14</c:v>
                </c:pt>
                <c:pt idx="19">
                  <c:v>0</c:v>
                </c:pt>
                <c:pt idx="20">
                  <c:v>11</c:v>
                </c:pt>
                <c:pt idx="21">
                  <c:v>0</c:v>
                </c:pt>
                <c:pt idx="22">
                  <c:v>0</c:v>
                </c:pt>
                <c:pt idx="23">
                  <c:v>0</c:v>
                </c:pt>
                <c:pt idx="24">
                  <c:v>0</c:v>
                </c:pt>
                <c:pt idx="25">
                  <c:v>8</c:v>
                </c:pt>
                <c:pt idx="26">
                  <c:v>0</c:v>
                </c:pt>
                <c:pt idx="27">
                  <c:v>0</c:v>
                </c:pt>
                <c:pt idx="28">
                  <c:v>0</c:v>
                </c:pt>
                <c:pt idx="29">
                  <c:v>12</c:v>
                </c:pt>
                <c:pt idx="30">
                  <c:v>0</c:v>
                </c:pt>
              </c:numCache>
            </c:numRef>
          </c:val>
          <c:extLst>
            <c:ext xmlns:c16="http://schemas.microsoft.com/office/drawing/2014/chart" uri="{C3380CC4-5D6E-409C-BE32-E72D297353CC}">
              <c16:uniqueId val="{00000000-EA19-42C2-8606-C244C9744517}"/>
            </c:ext>
          </c:extLst>
        </c:ser>
        <c:dLbls>
          <c:showLegendKey val="0"/>
          <c:showVal val="0"/>
          <c:showCatName val="0"/>
          <c:showSerName val="0"/>
          <c:showPercent val="0"/>
          <c:showBubbleSize val="0"/>
        </c:dLbls>
        <c:gapWidth val="219"/>
        <c:overlap val="-27"/>
        <c:axId val="373553640"/>
        <c:axId val="373549704"/>
      </c:barChart>
      <c:dateAx>
        <c:axId val="373553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49704"/>
        <c:crosses val="autoZero"/>
        <c:auto val="1"/>
        <c:lblOffset val="100"/>
        <c:baseTimeUnit val="days"/>
      </c:dateAx>
      <c:valAx>
        <c:axId val="37354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553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F4D0-C4CC-43F2-BB9B-6ADB6D2AA140}"/>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F083D8CE-B703-439C-B621-FCE72C48DEC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99036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77A08-086A-4684-80B9-92756CBAEE47}"/>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FC057B90-DDBB-4302-B375-AE786383524F}"/>
              </a:ext>
            </a:extLst>
          </p:cNvPr>
          <p:cNvGraphicFramePr>
            <a:graphicFrameLocks noGrp="1"/>
          </p:cNvGraphicFramePr>
          <p:nvPr>
            <p:ph type="chart" sz="quarter" idx="13"/>
            <p:extLst>
              <p:ext uri="{D42A27DB-BD31-4B8C-83A1-F6EECF244321}">
                <p14:modId xmlns:p14="http://schemas.microsoft.com/office/powerpoint/2010/main" val="125268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B15059-109A-4EF7-9E09-6125567F5F2B}"/>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56DEF105-066A-4917-9E79-77A9F6B95F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8525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12B5C-420F-45E2-B929-787D6B7A9B1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F1776062-75EE-4BF4-8635-CAA0D5859584}"/>
              </a:ext>
            </a:extLst>
          </p:cNvPr>
          <p:cNvGraphicFramePr>
            <a:graphicFrameLocks noGrp="1"/>
          </p:cNvGraphicFramePr>
          <p:nvPr>
            <p:ph type="tbl" sz="quarter" idx="13"/>
            <p:extLst>
              <p:ext uri="{D42A27DB-BD31-4B8C-83A1-F6EECF244321}">
                <p14:modId xmlns:p14="http://schemas.microsoft.com/office/powerpoint/2010/main" val="3715625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97817609"/>
                    </a:ext>
                  </a:extLst>
                </a:gridCol>
                <a:gridCol w="740664">
                  <a:extLst>
                    <a:ext uri="{9D8B030D-6E8A-4147-A177-3AD203B41FA5}">
                      <a16:colId xmlns:a16="http://schemas.microsoft.com/office/drawing/2014/main" val="2557112238"/>
                    </a:ext>
                  </a:extLst>
                </a:gridCol>
                <a:gridCol w="740664">
                  <a:extLst>
                    <a:ext uri="{9D8B030D-6E8A-4147-A177-3AD203B41FA5}">
                      <a16:colId xmlns:a16="http://schemas.microsoft.com/office/drawing/2014/main" val="305597925"/>
                    </a:ext>
                  </a:extLst>
                </a:gridCol>
                <a:gridCol w="740664">
                  <a:extLst>
                    <a:ext uri="{9D8B030D-6E8A-4147-A177-3AD203B41FA5}">
                      <a16:colId xmlns:a16="http://schemas.microsoft.com/office/drawing/2014/main" val="2006949241"/>
                    </a:ext>
                  </a:extLst>
                </a:gridCol>
                <a:gridCol w="740664">
                  <a:extLst>
                    <a:ext uri="{9D8B030D-6E8A-4147-A177-3AD203B41FA5}">
                      <a16:colId xmlns:a16="http://schemas.microsoft.com/office/drawing/2014/main" val="1605030473"/>
                    </a:ext>
                  </a:extLst>
                </a:gridCol>
                <a:gridCol w="740664">
                  <a:extLst>
                    <a:ext uri="{9D8B030D-6E8A-4147-A177-3AD203B41FA5}">
                      <a16:colId xmlns:a16="http://schemas.microsoft.com/office/drawing/2014/main" val="383598642"/>
                    </a:ext>
                  </a:extLst>
                </a:gridCol>
                <a:gridCol w="740664">
                  <a:extLst>
                    <a:ext uri="{9D8B030D-6E8A-4147-A177-3AD203B41FA5}">
                      <a16:colId xmlns:a16="http://schemas.microsoft.com/office/drawing/2014/main" val="1316445540"/>
                    </a:ext>
                  </a:extLst>
                </a:gridCol>
                <a:gridCol w="740664">
                  <a:extLst>
                    <a:ext uri="{9D8B030D-6E8A-4147-A177-3AD203B41FA5}">
                      <a16:colId xmlns:a16="http://schemas.microsoft.com/office/drawing/2014/main" val="3737810333"/>
                    </a:ext>
                  </a:extLst>
                </a:gridCol>
                <a:gridCol w="740664">
                  <a:extLst>
                    <a:ext uri="{9D8B030D-6E8A-4147-A177-3AD203B41FA5}">
                      <a16:colId xmlns:a16="http://schemas.microsoft.com/office/drawing/2014/main" val="3494915476"/>
                    </a:ext>
                  </a:extLst>
                </a:gridCol>
                <a:gridCol w="740664">
                  <a:extLst>
                    <a:ext uri="{9D8B030D-6E8A-4147-A177-3AD203B41FA5}">
                      <a16:colId xmlns:a16="http://schemas.microsoft.com/office/drawing/2014/main" val="33197012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7975599"/>
                  </a:ext>
                </a:extLst>
              </a:tr>
              <a:tr h="370840">
                <a:tc>
                  <a:txBody>
                    <a:bodyPr/>
                    <a:lstStyle/>
                    <a:p>
                      <a:r>
                        <a:rPr lang="en-US" sz="1000"/>
                        <a:t>Tokio Marine America</a:t>
                      </a:r>
                    </a:p>
                  </a:txBody>
                  <a:tcPr/>
                </a:tc>
                <a:tc>
                  <a:txBody>
                    <a:bodyPr/>
                    <a:lstStyle/>
                    <a:p>
                      <a:r>
                        <a:rPr lang="en-US" sz="1000"/>
                        <a:t>309</a:t>
                      </a:r>
                    </a:p>
                  </a:txBody>
                  <a:tcPr/>
                </a:tc>
                <a:tc>
                  <a:txBody>
                    <a:bodyPr/>
                    <a:lstStyle/>
                    <a:p>
                      <a:r>
                        <a:rPr lang="en-US" sz="1000"/>
                        <a:t>1</a:t>
                      </a:r>
                    </a:p>
                  </a:txBody>
                  <a:tcPr/>
                </a:tc>
                <a:tc>
                  <a:txBody>
                    <a:bodyPr/>
                    <a:lstStyle/>
                    <a:p>
                      <a:r>
                        <a:rPr lang="en-US" sz="1000"/>
                        <a:t>15</a:t>
                      </a:r>
                    </a:p>
                  </a:txBody>
                  <a:tcPr/>
                </a:tc>
                <a:tc>
                  <a:txBody>
                    <a:bodyPr/>
                    <a:lstStyle/>
                    <a:p>
                      <a:r>
                        <a:rPr lang="en-US" sz="1000"/>
                        <a:t>83</a:t>
                      </a:r>
                    </a:p>
                  </a:txBody>
                  <a:tcPr/>
                </a:tc>
                <a:tc>
                  <a:txBody>
                    <a:bodyPr/>
                    <a:lstStyle/>
                    <a:p>
                      <a:r>
                        <a:rPr lang="en-US" sz="1000"/>
                        <a:t>8</a:t>
                      </a:r>
                    </a:p>
                  </a:txBody>
                  <a:tcPr/>
                </a:tc>
                <a:tc>
                  <a:txBody>
                    <a:bodyPr/>
                    <a:lstStyle/>
                    <a:p>
                      <a:r>
                        <a:rPr lang="en-US" sz="1000"/>
                        <a:t>18</a:t>
                      </a:r>
                    </a:p>
                  </a:txBody>
                  <a:tcPr/>
                </a:tc>
                <a:tc>
                  <a:txBody>
                    <a:bodyPr/>
                    <a:lstStyle/>
                    <a:p>
                      <a:r>
                        <a:rPr lang="en-US" sz="1000"/>
                        <a:t>0</a:t>
                      </a:r>
                    </a:p>
                  </a:txBody>
                  <a:tcPr/>
                </a:tc>
                <a:tc>
                  <a:txBody>
                    <a:bodyPr/>
                    <a:lstStyle/>
                    <a:p>
                      <a:r>
                        <a:rPr lang="en-US" sz="1000"/>
                        <a:t>2.3593 %</a:t>
                      </a:r>
                    </a:p>
                  </a:txBody>
                  <a:tcPr/>
                </a:tc>
                <a:tc>
                  <a:txBody>
                    <a:bodyPr/>
                    <a:lstStyle/>
                    <a:p>
                      <a:r>
                        <a:rPr lang="en-US" sz="1000"/>
                        <a:t>0.0 %</a:t>
                      </a:r>
                    </a:p>
                  </a:txBody>
                  <a:tcPr/>
                </a:tc>
                <a:extLst>
                  <a:ext uri="{0D108BD9-81ED-4DB2-BD59-A6C34878D82A}">
                    <a16:rowId xmlns:a16="http://schemas.microsoft.com/office/drawing/2014/main" val="3477081421"/>
                  </a:ext>
                </a:extLst>
              </a:tr>
            </a:tbl>
          </a:graphicData>
        </a:graphic>
      </p:graphicFrame>
      <p:sp>
        <p:nvSpPr>
          <p:cNvPr id="4" name="Text Placeholder 3">
            <a:extLst>
              <a:ext uri="{FF2B5EF4-FFF2-40B4-BE49-F238E27FC236}">
                <a16:creationId xmlns:a16="http://schemas.microsoft.com/office/drawing/2014/main" id="{52084722-D8A0-4B2C-BB43-29CC24B56C69}"/>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742947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C6214-1E41-4931-ABDC-9D782BE90CF0}"/>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AAD898E4-EBF8-48C4-8F85-1671ACF6384F}"/>
              </a:ext>
            </a:extLst>
          </p:cNvPr>
          <p:cNvGraphicFramePr>
            <a:graphicFrameLocks noGrp="1"/>
          </p:cNvGraphicFramePr>
          <p:nvPr>
            <p:ph type="chart" sz="quarter" idx="13"/>
            <p:extLst>
              <p:ext uri="{D42A27DB-BD31-4B8C-83A1-F6EECF244321}">
                <p14:modId xmlns:p14="http://schemas.microsoft.com/office/powerpoint/2010/main" val="3830473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A1AEA9-EB82-4032-9C19-56D94CA55B97}"/>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807A2467-FF73-4821-B948-CF50E96453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223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AE55B-19E9-4E53-B389-C2863C556659}"/>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0AEA8777-0806-4BE1-8FEB-49653D3D6DC8}"/>
              </a:ext>
            </a:extLst>
          </p:cNvPr>
          <p:cNvGraphicFramePr>
            <a:graphicFrameLocks noGrp="1"/>
          </p:cNvGraphicFramePr>
          <p:nvPr>
            <p:ph type="chart" sz="quarter" idx="13"/>
            <p:extLst>
              <p:ext uri="{D42A27DB-BD31-4B8C-83A1-F6EECF244321}">
                <p14:modId xmlns:p14="http://schemas.microsoft.com/office/powerpoint/2010/main" val="2440790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FAD440-FD34-486B-8B18-19874441795D}"/>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9D49BEF5-2647-4AB4-B593-F40224F7DD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7697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B5426-01C2-4612-9FBF-AD597096743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5862915-9CC1-45C1-862B-FE75517B31B1}"/>
              </a:ext>
            </a:extLst>
          </p:cNvPr>
          <p:cNvGraphicFramePr>
            <a:graphicFrameLocks noGrp="1"/>
          </p:cNvGraphicFramePr>
          <p:nvPr>
            <p:ph type="chart" sz="quarter" idx="13"/>
            <p:extLst>
              <p:ext uri="{D42A27DB-BD31-4B8C-83A1-F6EECF244321}">
                <p14:modId xmlns:p14="http://schemas.microsoft.com/office/powerpoint/2010/main" val="840728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D5BDE-CBAC-4555-8AB5-F6FE75D781B1}"/>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0C06CAA6-6774-4E2D-B6A4-B84A6A6889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638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ABC78-8371-44BB-8BE0-9D8B18D94CF6}"/>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C87C7754-289A-4B00-91AE-34D81A1F3DA6}"/>
              </a:ext>
            </a:extLst>
          </p:cNvPr>
          <p:cNvGraphicFramePr>
            <a:graphicFrameLocks noGrp="1"/>
          </p:cNvGraphicFramePr>
          <p:nvPr>
            <p:ph type="tbl" sz="quarter" idx="13"/>
            <p:extLst>
              <p:ext uri="{D42A27DB-BD31-4B8C-83A1-F6EECF244321}">
                <p14:modId xmlns:p14="http://schemas.microsoft.com/office/powerpoint/2010/main" val="2153745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8329972"/>
                    </a:ext>
                  </a:extLst>
                </a:gridCol>
                <a:gridCol w="658368">
                  <a:extLst>
                    <a:ext uri="{9D8B030D-6E8A-4147-A177-3AD203B41FA5}">
                      <a16:colId xmlns:a16="http://schemas.microsoft.com/office/drawing/2014/main" val="2196698941"/>
                    </a:ext>
                  </a:extLst>
                </a:gridCol>
                <a:gridCol w="658368">
                  <a:extLst>
                    <a:ext uri="{9D8B030D-6E8A-4147-A177-3AD203B41FA5}">
                      <a16:colId xmlns:a16="http://schemas.microsoft.com/office/drawing/2014/main" val="2818847175"/>
                    </a:ext>
                  </a:extLst>
                </a:gridCol>
                <a:gridCol w="658368">
                  <a:extLst>
                    <a:ext uri="{9D8B030D-6E8A-4147-A177-3AD203B41FA5}">
                      <a16:colId xmlns:a16="http://schemas.microsoft.com/office/drawing/2014/main" val="759126546"/>
                    </a:ext>
                  </a:extLst>
                </a:gridCol>
                <a:gridCol w="658368">
                  <a:extLst>
                    <a:ext uri="{9D8B030D-6E8A-4147-A177-3AD203B41FA5}">
                      <a16:colId xmlns:a16="http://schemas.microsoft.com/office/drawing/2014/main" val="1157202939"/>
                    </a:ext>
                  </a:extLst>
                </a:gridCol>
                <a:gridCol w="658368">
                  <a:extLst>
                    <a:ext uri="{9D8B030D-6E8A-4147-A177-3AD203B41FA5}">
                      <a16:colId xmlns:a16="http://schemas.microsoft.com/office/drawing/2014/main" val="505571197"/>
                    </a:ext>
                  </a:extLst>
                </a:gridCol>
                <a:gridCol w="658368">
                  <a:extLst>
                    <a:ext uri="{9D8B030D-6E8A-4147-A177-3AD203B41FA5}">
                      <a16:colId xmlns:a16="http://schemas.microsoft.com/office/drawing/2014/main" val="3892365941"/>
                    </a:ext>
                  </a:extLst>
                </a:gridCol>
                <a:gridCol w="658368">
                  <a:extLst>
                    <a:ext uri="{9D8B030D-6E8A-4147-A177-3AD203B41FA5}">
                      <a16:colId xmlns:a16="http://schemas.microsoft.com/office/drawing/2014/main" val="65342173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959731628"/>
                  </a:ext>
                </a:extLst>
              </a:tr>
              <a:tr h="370840">
                <a:tc>
                  <a:txBody>
                    <a:bodyPr/>
                    <a:lstStyle/>
                    <a:p>
                      <a:r>
                        <a:rPr lang="en-US" sz="1000" b="1"/>
                        <a:t>Tokio Marine America - 2019-08-09 19:32:58</a:t>
                      </a:r>
                      <a:r>
                        <a:rPr lang="en-US" sz="1000"/>
                        <a:t> 
 TMA's Emerging Leaders Team just wrapped up an exciting week networking with other Tokio Marine Group Companies' participants in Philadelphia! With our projects launched - we're all looking forward to our final presentations in New York this November! #ELP2019 #leadership #tokiomarine</a:t>
                      </a:r>
                    </a:p>
                  </a:txBody>
                  <a:tcPr/>
                </a:tc>
                <a:tc>
                  <a:txBody>
                    <a:bodyPr/>
                    <a:lstStyle/>
                    <a:p>
                      <a:r>
                        <a:rPr lang="en-US" sz="1000"/>
                        <a:t>13</a:t>
                      </a:r>
                    </a:p>
                  </a:txBody>
                  <a:tcPr/>
                </a:tc>
                <a:tc>
                  <a:txBody>
                    <a:bodyPr/>
                    <a:lstStyle/>
                    <a:p>
                      <a:r>
                        <a:rPr lang="en-US" sz="1000"/>
                        <a:t>9</a:t>
                      </a:r>
                    </a:p>
                  </a:txBody>
                  <a:tcPr/>
                </a:tc>
                <a:tc>
                  <a:txBody>
                    <a:bodyPr/>
                    <a:lstStyle/>
                    <a:p>
                      <a:r>
                        <a:rPr lang="en-US" sz="1000"/>
                        <a:t>3</a:t>
                      </a:r>
                    </a:p>
                  </a:txBody>
                  <a:tcPr/>
                </a:tc>
                <a:tc>
                  <a:txBody>
                    <a:bodyPr/>
                    <a:lstStyle/>
                    <a:p>
                      <a:r>
                        <a:rPr lang="en-US" sz="1000"/>
                        <a:t>1</a:t>
                      </a:r>
                    </a:p>
                  </a:txBody>
                  <a:tcPr/>
                </a:tc>
                <a:tc>
                  <a:txBody>
                    <a:bodyPr/>
                    <a:lstStyle/>
                    <a:p>
                      <a:r>
                        <a:rPr lang="en-US" sz="1000"/>
                        <a:t>4.2208 %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170530279"/>
                  </a:ext>
                </a:extLst>
              </a:tr>
              <a:tr h="370840">
                <a:tc>
                  <a:txBody>
                    <a:bodyPr/>
                    <a:lstStyle/>
                    <a:p>
                      <a:r>
                        <a:rPr lang="en-US" sz="1000" b="1"/>
                        <a:t>Tokio Marine America - 2019-08-19 13:00:00</a:t>
                      </a:r>
                      <a:r>
                        <a:rPr lang="en-US" sz="1000"/>
                        <a:t> 
 Our Jersey City office had a fun time during their employee appreciation day event. Many employees even got to show off their awesome karaoke skills! #teamtma #workdayfun</a:t>
                      </a:r>
                    </a:p>
                  </a:txBody>
                  <a:tcPr/>
                </a:tc>
                <a:tc>
                  <a:txBody>
                    <a:bodyPr/>
                    <a:lstStyle/>
                    <a:p>
                      <a:r>
                        <a:rPr lang="en-US" sz="1000"/>
                        <a:t>12</a:t>
                      </a:r>
                    </a:p>
                  </a:txBody>
                  <a:tcPr/>
                </a:tc>
                <a:tc>
                  <a:txBody>
                    <a:bodyPr/>
                    <a:lstStyle/>
                    <a:p>
                      <a:r>
                        <a:rPr lang="en-US" sz="1000"/>
                        <a:t>11</a:t>
                      </a:r>
                    </a:p>
                  </a:txBody>
                  <a:tcPr/>
                </a:tc>
                <a:tc>
                  <a:txBody>
                    <a:bodyPr/>
                    <a:lstStyle/>
                    <a:p>
                      <a:r>
                        <a:rPr lang="en-US" sz="1000"/>
                        <a:t>0</a:t>
                      </a:r>
                    </a:p>
                  </a:txBody>
                  <a:tcPr/>
                </a:tc>
                <a:tc>
                  <a:txBody>
                    <a:bodyPr/>
                    <a:lstStyle/>
                    <a:p>
                      <a:r>
                        <a:rPr lang="en-US" sz="1000"/>
                        <a:t>1</a:t>
                      </a:r>
                    </a:p>
                  </a:txBody>
                  <a:tcPr/>
                </a:tc>
                <a:tc>
                  <a:txBody>
                    <a:bodyPr/>
                    <a:lstStyle/>
                    <a:p>
                      <a:r>
                        <a:rPr lang="en-US" sz="1000"/>
                        <a:t>3.9088 %</a:t>
                      </a:r>
                    </a:p>
                  </a:txBody>
                  <a:tcPr/>
                </a:tc>
                <a:tc>
                  <a:txBody>
                    <a:bodyPr/>
                    <a:lstStyle/>
                    <a:p>
                      <a:r>
                        <a:rPr lang="en-US" sz="1000"/>
                        <a:t>Video</a:t>
                      </a:r>
                    </a:p>
                  </a:txBody>
                  <a:tcPr/>
                </a:tc>
                <a:tc>
                  <a:txBody>
                    <a:bodyPr/>
                    <a:lstStyle/>
                    <a:p>
                      <a:r>
                        <a:rPr lang="en-US" sz="1000"/>
                        <a:t>Highly Unlikely</a:t>
                      </a:r>
                    </a:p>
                  </a:txBody>
                  <a:tcPr/>
                </a:tc>
                <a:extLst>
                  <a:ext uri="{0D108BD9-81ED-4DB2-BD59-A6C34878D82A}">
                    <a16:rowId xmlns:a16="http://schemas.microsoft.com/office/drawing/2014/main" val="196421245"/>
                  </a:ext>
                </a:extLst>
              </a:tr>
              <a:tr h="370840">
                <a:tc>
                  <a:txBody>
                    <a:bodyPr/>
                    <a:lstStyle/>
                    <a:p>
                      <a:r>
                        <a:rPr lang="en-US" sz="1000" b="1"/>
                        <a:t>Tokio Marine America - 2019-08-06 13:00:00</a:t>
                      </a:r>
                      <a:r>
                        <a:rPr lang="en-US" sz="1000"/>
                        <a:t> 
 On August 1st, TMA celebrated Spirit Day and honored Tokio Marine's Foundation Day at the same time. Our offices enjoyed a TMA branded gift and a treat to celebrate! #teamtma #goingstrong #140years #tokiomarine #celebrate #proudtobeTMA</a:t>
                      </a:r>
                    </a:p>
                  </a:txBody>
                  <a:tcPr/>
                </a:tc>
                <a:tc>
                  <a:txBody>
                    <a:bodyPr/>
                    <a:lstStyle/>
                    <a:p>
                      <a:r>
                        <a:rPr lang="en-US" sz="1000"/>
                        <a:t>10</a:t>
                      </a:r>
                    </a:p>
                  </a:txBody>
                  <a:tcPr/>
                </a:tc>
                <a:tc>
                  <a:txBody>
                    <a:bodyPr/>
                    <a:lstStyle/>
                    <a:p>
                      <a:r>
                        <a:rPr lang="en-US" sz="1000"/>
                        <a:t>8</a:t>
                      </a:r>
                    </a:p>
                  </a:txBody>
                  <a:tcPr/>
                </a:tc>
                <a:tc>
                  <a:txBody>
                    <a:bodyPr/>
                    <a:lstStyle/>
                    <a:p>
                      <a:r>
                        <a:rPr lang="en-US" sz="1000"/>
                        <a:t>1</a:t>
                      </a:r>
                    </a:p>
                  </a:txBody>
                  <a:tcPr/>
                </a:tc>
                <a:tc>
                  <a:txBody>
                    <a:bodyPr/>
                    <a:lstStyle/>
                    <a:p>
                      <a:r>
                        <a:rPr lang="en-US" sz="1000"/>
                        <a:t>1</a:t>
                      </a:r>
                    </a:p>
                  </a:txBody>
                  <a:tcPr/>
                </a:tc>
                <a:tc>
                  <a:txBody>
                    <a:bodyPr/>
                    <a:lstStyle/>
                    <a:p>
                      <a:r>
                        <a:rPr lang="en-US" sz="1000"/>
                        <a:t>3.2468 %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2509916299"/>
                  </a:ext>
                </a:extLst>
              </a:tr>
            </a:tbl>
          </a:graphicData>
        </a:graphic>
      </p:graphicFrame>
      <p:sp>
        <p:nvSpPr>
          <p:cNvPr id="4" name="Text Placeholder 3">
            <a:extLst>
              <a:ext uri="{FF2B5EF4-FFF2-40B4-BE49-F238E27FC236}">
                <a16:creationId xmlns:a16="http://schemas.microsoft.com/office/drawing/2014/main" id="{3AD185A1-E875-498D-953B-04F58164583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666764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DEB3A-DE00-495F-AB02-6A7B543A595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E7F46E76-C361-455B-8BA6-2100BDC3CEF3}"/>
              </a:ext>
            </a:extLst>
          </p:cNvPr>
          <p:cNvGraphicFramePr>
            <a:graphicFrameLocks noGrp="1"/>
          </p:cNvGraphicFramePr>
          <p:nvPr>
            <p:ph type="tbl" sz="quarter" idx="13"/>
            <p:extLst>
              <p:ext uri="{D42A27DB-BD31-4B8C-83A1-F6EECF244321}">
                <p14:modId xmlns:p14="http://schemas.microsoft.com/office/powerpoint/2010/main" val="2967143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28970481"/>
                    </a:ext>
                  </a:extLst>
                </a:gridCol>
                <a:gridCol w="493776">
                  <a:extLst>
                    <a:ext uri="{9D8B030D-6E8A-4147-A177-3AD203B41FA5}">
                      <a16:colId xmlns:a16="http://schemas.microsoft.com/office/drawing/2014/main" val="1909563950"/>
                    </a:ext>
                  </a:extLst>
                </a:gridCol>
                <a:gridCol w="493776">
                  <a:extLst>
                    <a:ext uri="{9D8B030D-6E8A-4147-A177-3AD203B41FA5}">
                      <a16:colId xmlns:a16="http://schemas.microsoft.com/office/drawing/2014/main" val="3243932877"/>
                    </a:ext>
                  </a:extLst>
                </a:gridCol>
                <a:gridCol w="493776">
                  <a:extLst>
                    <a:ext uri="{9D8B030D-6E8A-4147-A177-3AD203B41FA5}">
                      <a16:colId xmlns:a16="http://schemas.microsoft.com/office/drawing/2014/main" val="1838881758"/>
                    </a:ext>
                  </a:extLst>
                </a:gridCol>
                <a:gridCol w="493776">
                  <a:extLst>
                    <a:ext uri="{9D8B030D-6E8A-4147-A177-3AD203B41FA5}">
                      <a16:colId xmlns:a16="http://schemas.microsoft.com/office/drawing/2014/main" val="1731733027"/>
                    </a:ext>
                  </a:extLst>
                </a:gridCol>
                <a:gridCol w="493776">
                  <a:extLst>
                    <a:ext uri="{9D8B030D-6E8A-4147-A177-3AD203B41FA5}">
                      <a16:colId xmlns:a16="http://schemas.microsoft.com/office/drawing/2014/main" val="1297038550"/>
                    </a:ext>
                  </a:extLst>
                </a:gridCol>
                <a:gridCol w="493776">
                  <a:extLst>
                    <a:ext uri="{9D8B030D-6E8A-4147-A177-3AD203B41FA5}">
                      <a16:colId xmlns:a16="http://schemas.microsoft.com/office/drawing/2014/main" val="1366549628"/>
                    </a:ext>
                  </a:extLst>
                </a:gridCol>
                <a:gridCol w="493776">
                  <a:extLst>
                    <a:ext uri="{9D8B030D-6E8A-4147-A177-3AD203B41FA5}">
                      <a16:colId xmlns:a16="http://schemas.microsoft.com/office/drawing/2014/main" val="543520924"/>
                    </a:ext>
                  </a:extLst>
                </a:gridCol>
                <a:gridCol w="493776">
                  <a:extLst>
                    <a:ext uri="{9D8B030D-6E8A-4147-A177-3AD203B41FA5}">
                      <a16:colId xmlns:a16="http://schemas.microsoft.com/office/drawing/2014/main" val="473040596"/>
                    </a:ext>
                  </a:extLst>
                </a:gridCol>
                <a:gridCol w="493776">
                  <a:extLst>
                    <a:ext uri="{9D8B030D-6E8A-4147-A177-3AD203B41FA5}">
                      <a16:colId xmlns:a16="http://schemas.microsoft.com/office/drawing/2014/main" val="2305294222"/>
                    </a:ext>
                  </a:extLst>
                </a:gridCol>
                <a:gridCol w="493776">
                  <a:extLst>
                    <a:ext uri="{9D8B030D-6E8A-4147-A177-3AD203B41FA5}">
                      <a16:colId xmlns:a16="http://schemas.microsoft.com/office/drawing/2014/main" val="3195313286"/>
                    </a:ext>
                  </a:extLst>
                </a:gridCol>
                <a:gridCol w="493776">
                  <a:extLst>
                    <a:ext uri="{9D8B030D-6E8A-4147-A177-3AD203B41FA5}">
                      <a16:colId xmlns:a16="http://schemas.microsoft.com/office/drawing/2014/main" val="4237482727"/>
                    </a:ext>
                  </a:extLst>
                </a:gridCol>
                <a:gridCol w="493776">
                  <a:extLst>
                    <a:ext uri="{9D8B030D-6E8A-4147-A177-3AD203B41FA5}">
                      <a16:colId xmlns:a16="http://schemas.microsoft.com/office/drawing/2014/main" val="419437296"/>
                    </a:ext>
                  </a:extLst>
                </a:gridCol>
                <a:gridCol w="493776">
                  <a:extLst>
                    <a:ext uri="{9D8B030D-6E8A-4147-A177-3AD203B41FA5}">
                      <a16:colId xmlns:a16="http://schemas.microsoft.com/office/drawing/2014/main" val="38077890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09579845"/>
                  </a:ext>
                </a:extLst>
              </a:tr>
              <a:tr h="370840">
                <a:tc>
                  <a:txBody>
                    <a:bodyPr/>
                    <a:lstStyle/>
                    <a:p>
                      <a:r>
                        <a:rPr lang="en-US" sz="1000"/>
                        <a:t>TMAmerica</a:t>
                      </a:r>
                    </a:p>
                  </a:txBody>
                  <a:tcPr/>
                </a:tc>
                <a:tc>
                  <a:txBody>
                    <a:bodyPr/>
                    <a:lstStyle/>
                    <a:p>
                      <a:r>
                        <a:rPr lang="en-US" sz="1000"/>
                        <a:t>147</a:t>
                      </a:r>
                    </a:p>
                  </a:txBody>
                  <a:tcPr/>
                </a:tc>
                <a:tc>
                  <a:txBody>
                    <a:bodyPr/>
                    <a:lstStyle/>
                    <a:p>
                      <a:r>
                        <a:rPr lang="en-US" sz="1000"/>
                        <a:t>6</a:t>
                      </a:r>
                    </a:p>
                  </a:txBody>
                  <a:tcPr/>
                </a:tc>
                <a:tc>
                  <a:txBody>
                    <a:bodyPr/>
                    <a:lstStyle/>
                    <a:p>
                      <a:r>
                        <a:rPr lang="en-US" sz="1000"/>
                        <a:t>19</a:t>
                      </a:r>
                    </a:p>
                  </a:txBody>
                  <a:tcPr/>
                </a:tc>
                <a:tc>
                  <a:txBody>
                    <a:bodyPr/>
                    <a:lstStyle/>
                    <a:p>
                      <a:r>
                        <a:rPr lang="en-US" sz="1000"/>
                        <a:t>18</a:t>
                      </a:r>
                    </a:p>
                  </a:txBody>
                  <a:tcPr/>
                </a:tc>
                <a:tc>
                  <a:txBody>
                    <a:bodyPr/>
                    <a:lstStyle/>
                    <a:p>
                      <a:r>
                        <a:rPr lang="en-US" sz="1000"/>
                        <a:t>1</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53</a:t>
                      </a:r>
                    </a:p>
                  </a:txBody>
                  <a:tcPr/>
                </a:tc>
                <a:tc>
                  <a:txBody>
                    <a:bodyPr/>
                    <a:lstStyle/>
                    <a:p>
                      <a:r>
                        <a:rPr lang="en-US" sz="1000"/>
                        <a:t>0</a:t>
                      </a:r>
                    </a:p>
                  </a:txBody>
                  <a:tcPr/>
                </a:tc>
                <a:tc>
                  <a:txBody>
                    <a:bodyPr/>
                    <a:lstStyle/>
                    <a:p>
                      <a:r>
                        <a:rPr lang="en-US" sz="1000"/>
                        <a:t>0</a:t>
                      </a:r>
                    </a:p>
                  </a:txBody>
                  <a:tcPr/>
                </a:tc>
                <a:tc>
                  <a:txBody>
                    <a:bodyPr/>
                    <a:lstStyle/>
                    <a:p>
                      <a:r>
                        <a:rPr lang="en-US" sz="1000"/>
                        <a:t>2.5849 %</a:t>
                      </a:r>
                    </a:p>
                  </a:txBody>
                  <a:tcPr/>
                </a:tc>
                <a:tc>
                  <a:txBody>
                    <a:bodyPr/>
                    <a:lstStyle/>
                    <a:p>
                      <a:r>
                        <a:rPr lang="en-US" sz="1000"/>
                        <a:t>0.0 %</a:t>
                      </a:r>
                    </a:p>
                  </a:txBody>
                  <a:tcPr/>
                </a:tc>
                <a:extLst>
                  <a:ext uri="{0D108BD9-81ED-4DB2-BD59-A6C34878D82A}">
                    <a16:rowId xmlns:a16="http://schemas.microsoft.com/office/drawing/2014/main" val="2785485438"/>
                  </a:ext>
                </a:extLst>
              </a:tr>
            </a:tbl>
          </a:graphicData>
        </a:graphic>
      </p:graphicFrame>
      <p:sp>
        <p:nvSpPr>
          <p:cNvPr id="4" name="Text Placeholder 3">
            <a:extLst>
              <a:ext uri="{FF2B5EF4-FFF2-40B4-BE49-F238E27FC236}">
                <a16:creationId xmlns:a16="http://schemas.microsoft.com/office/drawing/2014/main" id="{851E392F-BE19-4247-9489-0EA28DBF134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647447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7844-9765-4DB4-ABD6-0AFA44DE43B7}"/>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BF9D516-6E83-4A6D-BEEA-33F7BE611F68}"/>
              </a:ext>
            </a:extLst>
          </p:cNvPr>
          <p:cNvGraphicFramePr>
            <a:graphicFrameLocks noGrp="1"/>
          </p:cNvGraphicFramePr>
          <p:nvPr>
            <p:ph type="chart" sz="quarter" idx="13"/>
            <p:extLst>
              <p:ext uri="{D42A27DB-BD31-4B8C-83A1-F6EECF244321}">
                <p14:modId xmlns:p14="http://schemas.microsoft.com/office/powerpoint/2010/main" val="31460641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65D1E7-510F-48D8-A45F-D3FE109CBB92}"/>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689A410A-5D49-44D8-86F2-EFB682C2A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4000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CF84C-EEFF-4B0D-98A0-65DAEF73D99D}"/>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AA5B55CE-974F-42D4-8B4C-539A66F8F6BA}"/>
              </a:ext>
            </a:extLst>
          </p:cNvPr>
          <p:cNvGraphicFramePr>
            <a:graphicFrameLocks noGrp="1"/>
          </p:cNvGraphicFramePr>
          <p:nvPr>
            <p:ph type="chart" sz="quarter" idx="13"/>
            <p:extLst>
              <p:ext uri="{D42A27DB-BD31-4B8C-83A1-F6EECF244321}">
                <p14:modId xmlns:p14="http://schemas.microsoft.com/office/powerpoint/2010/main" val="1578574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C0D730-F03C-4778-93D9-D3A40A9EB1E0}"/>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5D44B9FC-166C-421A-A49D-98F1C2477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4517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255D1-E854-4223-B7D1-92EC4B76E75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201B7D11-CF14-4C77-8360-A7E0675D5DB0}"/>
              </a:ext>
            </a:extLst>
          </p:cNvPr>
          <p:cNvGraphicFramePr>
            <a:graphicFrameLocks noGrp="1"/>
          </p:cNvGraphicFramePr>
          <p:nvPr>
            <p:ph type="tbl" sz="quarter" idx="13"/>
            <p:extLst>
              <p:ext uri="{D42A27DB-BD31-4B8C-83A1-F6EECF244321}">
                <p14:modId xmlns:p14="http://schemas.microsoft.com/office/powerpoint/2010/main" val="1600719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54080285"/>
                    </a:ext>
                  </a:extLst>
                </a:gridCol>
                <a:gridCol w="411480">
                  <a:extLst>
                    <a:ext uri="{9D8B030D-6E8A-4147-A177-3AD203B41FA5}">
                      <a16:colId xmlns:a16="http://schemas.microsoft.com/office/drawing/2014/main" val="3004799374"/>
                    </a:ext>
                  </a:extLst>
                </a:gridCol>
                <a:gridCol w="822960">
                  <a:extLst>
                    <a:ext uri="{9D8B030D-6E8A-4147-A177-3AD203B41FA5}">
                      <a16:colId xmlns:a16="http://schemas.microsoft.com/office/drawing/2014/main" val="1816947664"/>
                    </a:ext>
                  </a:extLst>
                </a:gridCol>
                <a:gridCol w="822960">
                  <a:extLst>
                    <a:ext uri="{9D8B030D-6E8A-4147-A177-3AD203B41FA5}">
                      <a16:colId xmlns:a16="http://schemas.microsoft.com/office/drawing/2014/main" val="458376200"/>
                    </a:ext>
                  </a:extLst>
                </a:gridCol>
                <a:gridCol w="822960">
                  <a:extLst>
                    <a:ext uri="{9D8B030D-6E8A-4147-A177-3AD203B41FA5}">
                      <a16:colId xmlns:a16="http://schemas.microsoft.com/office/drawing/2014/main" val="790324832"/>
                    </a:ext>
                  </a:extLst>
                </a:gridCol>
                <a:gridCol w="822960">
                  <a:extLst>
                    <a:ext uri="{9D8B030D-6E8A-4147-A177-3AD203B41FA5}">
                      <a16:colId xmlns:a16="http://schemas.microsoft.com/office/drawing/2014/main" val="557630374"/>
                    </a:ext>
                  </a:extLst>
                </a:gridCol>
                <a:gridCol w="822960">
                  <a:extLst>
                    <a:ext uri="{9D8B030D-6E8A-4147-A177-3AD203B41FA5}">
                      <a16:colId xmlns:a16="http://schemas.microsoft.com/office/drawing/2014/main" val="125960168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056466459"/>
                  </a:ext>
                </a:extLst>
              </a:tr>
              <a:tr h="370840">
                <a:tc>
                  <a:txBody>
                    <a:bodyPr/>
                    <a:lstStyle/>
                    <a:p>
                      <a:r>
                        <a:rPr lang="en-US" sz="1000" b="1"/>
                        <a:t>@TokioMAmerica - 2019-08-25 14:01:19</a:t>
                      </a:r>
                      <a:r>
                        <a:rPr lang="en-US" sz="1000"/>
                        <a:t>
  TMA is attending the @IIABO Convention and Trade Show in Redmond, OR. Stop by booth 10 to meet with us and booth 43 to meet with our sister company @PHLYINS! https://t.co/WVNB165tIe</a:t>
                      </a:r>
                    </a:p>
                  </a:txBody>
                  <a:tcPr/>
                </a:tc>
                <a:tc>
                  <a:txBody>
                    <a:bodyPr/>
                    <a:lstStyle/>
                    <a:p>
                      <a:r>
                        <a:rPr lang="en-US" sz="1000"/>
                        <a:t>09/05/2019 06:15:46</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4.8951 %</a:t>
                      </a:r>
                    </a:p>
                  </a:txBody>
                  <a:tcPr/>
                </a:tc>
                <a:extLst>
                  <a:ext uri="{0D108BD9-81ED-4DB2-BD59-A6C34878D82A}">
                    <a16:rowId xmlns:a16="http://schemas.microsoft.com/office/drawing/2014/main" val="3059932336"/>
                  </a:ext>
                </a:extLst>
              </a:tr>
              <a:tr h="370840">
                <a:tc>
                  <a:txBody>
                    <a:bodyPr/>
                    <a:lstStyle/>
                    <a:p>
                      <a:r>
                        <a:rPr lang="en-US" sz="1000" b="1"/>
                        <a:t>@TokioMAmerica - 2019-08-20 16:02:02</a:t>
                      </a:r>
                      <a:r>
                        <a:rPr lang="en-US" sz="1000"/>
                        <a:t>
  Are you headed to IIABAZ's Annual Convention and Trade Show in Scottsdale? Be sure to visit with Tokio Marine America and @PHLYINS. See you there! https://t.co/Ty4oSpIM2V</a:t>
                      </a:r>
                    </a:p>
                  </a:txBody>
                  <a:tcPr/>
                </a:tc>
                <a:tc>
                  <a:txBody>
                    <a:bodyPr/>
                    <a:lstStyle/>
                    <a:p>
                      <a:r>
                        <a:rPr lang="en-US" sz="1000"/>
                        <a:t>08/22/2019 06:15:30</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4.1958 %</a:t>
                      </a:r>
                    </a:p>
                  </a:txBody>
                  <a:tcPr/>
                </a:tc>
                <a:extLst>
                  <a:ext uri="{0D108BD9-81ED-4DB2-BD59-A6C34878D82A}">
                    <a16:rowId xmlns:a16="http://schemas.microsoft.com/office/drawing/2014/main" val="2395597760"/>
                  </a:ext>
                </a:extLst>
              </a:tr>
              <a:tr h="370840">
                <a:tc>
                  <a:txBody>
                    <a:bodyPr/>
                    <a:lstStyle/>
                    <a:p>
                      <a:r>
                        <a:rPr lang="en-US" sz="1000" b="1"/>
                        <a:t>@TokioMAmerica - 2019-08-05 13:27:13</a:t>
                      </a:r>
                      <a:r>
                        <a:rPr lang="en-US" sz="1000"/>
                        <a:t>
  Being an active member of society is one of TMA’s core values. We make positive contributions to our community both through our business practices and by empowering our employees to use their skills for good. Learn more about our values: https://t.co/tWC3Tp0JNF https://t.co/hvmrbHnRCJ</a:t>
                      </a:r>
                    </a:p>
                  </a:txBody>
                  <a:tcPr/>
                </a:tc>
                <a:tc>
                  <a:txBody>
                    <a:bodyPr/>
                    <a:lstStyle/>
                    <a:p>
                      <a:r>
                        <a:rPr lang="en-US" sz="1000"/>
                        <a:t>08/07/2019 06:18:13</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3.5461 %</a:t>
                      </a:r>
                    </a:p>
                  </a:txBody>
                  <a:tcPr/>
                </a:tc>
                <a:extLst>
                  <a:ext uri="{0D108BD9-81ED-4DB2-BD59-A6C34878D82A}">
                    <a16:rowId xmlns:a16="http://schemas.microsoft.com/office/drawing/2014/main" val="3761613354"/>
                  </a:ext>
                </a:extLst>
              </a:tr>
            </a:tbl>
          </a:graphicData>
        </a:graphic>
      </p:graphicFrame>
      <p:sp>
        <p:nvSpPr>
          <p:cNvPr id="4" name="Text Placeholder 3">
            <a:extLst>
              <a:ext uri="{FF2B5EF4-FFF2-40B4-BE49-F238E27FC236}">
                <a16:creationId xmlns:a16="http://schemas.microsoft.com/office/drawing/2014/main" id="{C8D230A3-7417-4A69-9978-3F4A251D16C4}"/>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731084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2010F-4ADC-4360-A170-5E8C14EC3430}"/>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C2E5F59C-AC9E-43D1-9BA9-BE6DC93A1C42}"/>
              </a:ext>
            </a:extLst>
          </p:cNvPr>
          <p:cNvGraphicFramePr>
            <a:graphicFrameLocks noGrp="1"/>
          </p:cNvGraphicFramePr>
          <p:nvPr>
            <p:ph type="tbl" sz="quarter" idx="13"/>
            <p:extLst>
              <p:ext uri="{D42A27DB-BD31-4B8C-83A1-F6EECF244321}">
                <p14:modId xmlns:p14="http://schemas.microsoft.com/office/powerpoint/2010/main" val="3654948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1251582"/>
                    </a:ext>
                  </a:extLst>
                </a:gridCol>
                <a:gridCol w="1069848">
                  <a:extLst>
                    <a:ext uri="{9D8B030D-6E8A-4147-A177-3AD203B41FA5}">
                      <a16:colId xmlns:a16="http://schemas.microsoft.com/office/drawing/2014/main" val="809479880"/>
                    </a:ext>
                  </a:extLst>
                </a:gridCol>
                <a:gridCol w="1069848">
                  <a:extLst>
                    <a:ext uri="{9D8B030D-6E8A-4147-A177-3AD203B41FA5}">
                      <a16:colId xmlns:a16="http://schemas.microsoft.com/office/drawing/2014/main" val="3292680917"/>
                    </a:ext>
                  </a:extLst>
                </a:gridCol>
                <a:gridCol w="1069848">
                  <a:extLst>
                    <a:ext uri="{9D8B030D-6E8A-4147-A177-3AD203B41FA5}">
                      <a16:colId xmlns:a16="http://schemas.microsoft.com/office/drawing/2014/main" val="1846647340"/>
                    </a:ext>
                  </a:extLst>
                </a:gridCol>
                <a:gridCol w="1069848">
                  <a:extLst>
                    <a:ext uri="{9D8B030D-6E8A-4147-A177-3AD203B41FA5}">
                      <a16:colId xmlns:a16="http://schemas.microsoft.com/office/drawing/2014/main" val="2149120595"/>
                    </a:ext>
                  </a:extLst>
                </a:gridCol>
                <a:gridCol w="1069848">
                  <a:extLst>
                    <a:ext uri="{9D8B030D-6E8A-4147-A177-3AD203B41FA5}">
                      <a16:colId xmlns:a16="http://schemas.microsoft.com/office/drawing/2014/main" val="552376734"/>
                    </a:ext>
                  </a:extLst>
                </a:gridCol>
                <a:gridCol w="1069848">
                  <a:extLst>
                    <a:ext uri="{9D8B030D-6E8A-4147-A177-3AD203B41FA5}">
                      <a16:colId xmlns:a16="http://schemas.microsoft.com/office/drawing/2014/main" val="354466275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92360792"/>
                  </a:ext>
                </a:extLst>
              </a:tr>
              <a:tr h="370840">
                <a:tc>
                  <a:txBody>
                    <a:bodyPr/>
                    <a:lstStyle/>
                    <a:p>
                      <a:r>
                        <a:rPr lang="en-US" sz="1000"/>
                        <a:t>Tokio Marine America</a:t>
                      </a:r>
                    </a:p>
                  </a:txBody>
                  <a:tcPr/>
                </a:tc>
                <a:tc>
                  <a:txBody>
                    <a:bodyPr/>
                    <a:lstStyle/>
                    <a:p>
                      <a:r>
                        <a:rPr lang="en-US" sz="1000"/>
                        <a:t>11798</a:t>
                      </a:r>
                    </a:p>
                  </a:txBody>
                  <a:tcPr/>
                </a:tc>
                <a:tc>
                  <a:txBody>
                    <a:bodyPr/>
                    <a:lstStyle/>
                    <a:p>
                      <a:r>
                        <a:rPr lang="en-US" sz="1000"/>
                        <a:t>249</a:t>
                      </a:r>
                    </a:p>
                  </a:txBody>
                  <a:tcPr/>
                </a:tc>
                <a:tc>
                  <a:txBody>
                    <a:bodyPr/>
                    <a:lstStyle/>
                    <a:p>
                      <a:r>
                        <a:rPr lang="en-US" sz="1000"/>
                        <a:t>18</a:t>
                      </a:r>
                    </a:p>
                  </a:txBody>
                  <a:tcPr/>
                </a:tc>
                <a:tc>
                  <a:txBody>
                    <a:bodyPr/>
                    <a:lstStyle/>
                    <a:p>
                      <a:r>
                        <a:rPr lang="en-US" sz="1000"/>
                        <a:t>557</a:t>
                      </a:r>
                    </a:p>
                  </a:txBody>
                  <a:tcPr/>
                </a:tc>
                <a:tc>
                  <a:txBody>
                    <a:bodyPr/>
                    <a:lstStyle/>
                    <a:p>
                      <a:r>
                        <a:rPr lang="en-US" sz="1000"/>
                        <a:t>3</a:t>
                      </a:r>
                    </a:p>
                  </a:txBody>
                  <a:tcPr/>
                </a:tc>
                <a:tc>
                  <a:txBody>
                    <a:bodyPr/>
                    <a:lstStyle/>
                    <a:p>
                      <a:r>
                        <a:rPr lang="en-US" sz="1000"/>
                        <a:t>0.2665 %</a:t>
                      </a:r>
                    </a:p>
                  </a:txBody>
                  <a:tcPr/>
                </a:tc>
                <a:extLst>
                  <a:ext uri="{0D108BD9-81ED-4DB2-BD59-A6C34878D82A}">
                    <a16:rowId xmlns:a16="http://schemas.microsoft.com/office/drawing/2014/main" val="1237685678"/>
                  </a:ext>
                </a:extLst>
              </a:tr>
            </a:tbl>
          </a:graphicData>
        </a:graphic>
      </p:graphicFrame>
      <p:sp>
        <p:nvSpPr>
          <p:cNvPr id="4" name="Text Placeholder 3">
            <a:extLst>
              <a:ext uri="{FF2B5EF4-FFF2-40B4-BE49-F238E27FC236}">
                <a16:creationId xmlns:a16="http://schemas.microsoft.com/office/drawing/2014/main" id="{453F8130-627B-4549-B18C-0F717FC49BF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348561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FE672-BE79-4A4B-9F26-1184DDFCCC22}"/>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42C0677-4DE3-4C01-BC01-D438C4361DB1}"/>
              </a:ext>
            </a:extLst>
          </p:cNvPr>
          <p:cNvGraphicFramePr>
            <a:graphicFrameLocks noGrp="1"/>
          </p:cNvGraphicFramePr>
          <p:nvPr>
            <p:ph type="chart" sz="quarter" idx="13"/>
            <p:extLst>
              <p:ext uri="{D42A27DB-BD31-4B8C-83A1-F6EECF244321}">
                <p14:modId xmlns:p14="http://schemas.microsoft.com/office/powerpoint/2010/main" val="792566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C6550D-4C45-420B-91E0-00CF9EA990D4}"/>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D545D3C0-760E-4774-8575-7EBD60B1ED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789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8B30E-9F4D-4254-AD1A-AA84C389FF9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DBDE793-46FF-4F0A-ADB2-963CCE1491C9}"/>
              </a:ext>
            </a:extLst>
          </p:cNvPr>
          <p:cNvGraphicFramePr>
            <a:graphicFrameLocks noGrp="1"/>
          </p:cNvGraphicFramePr>
          <p:nvPr>
            <p:ph type="chart" sz="quarter" idx="13"/>
            <p:extLst>
              <p:ext uri="{D42A27DB-BD31-4B8C-83A1-F6EECF244321}">
                <p14:modId xmlns:p14="http://schemas.microsoft.com/office/powerpoint/2010/main" val="328722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66648C-2532-4D4A-B709-9AA8A42E8441}"/>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3FD69F77-3C52-49B6-92D2-8FEB3E59FD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5391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A28E2-C5EF-423F-9AD8-461E5BAEFC04}"/>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D88756F6-D241-46B7-AA92-ECBDBC75BBE8}"/>
              </a:ext>
            </a:extLst>
          </p:cNvPr>
          <p:cNvGraphicFramePr>
            <a:graphicFrameLocks noGrp="1"/>
          </p:cNvGraphicFramePr>
          <p:nvPr>
            <p:ph type="tbl" sz="quarter" idx="13"/>
            <p:extLst>
              <p:ext uri="{D42A27DB-BD31-4B8C-83A1-F6EECF244321}">
                <p14:modId xmlns:p14="http://schemas.microsoft.com/office/powerpoint/2010/main" val="796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760103428"/>
                    </a:ext>
                  </a:extLst>
                </a:gridCol>
                <a:gridCol w="905256">
                  <a:extLst>
                    <a:ext uri="{9D8B030D-6E8A-4147-A177-3AD203B41FA5}">
                      <a16:colId xmlns:a16="http://schemas.microsoft.com/office/drawing/2014/main" val="929307774"/>
                    </a:ext>
                  </a:extLst>
                </a:gridCol>
                <a:gridCol w="822960">
                  <a:extLst>
                    <a:ext uri="{9D8B030D-6E8A-4147-A177-3AD203B41FA5}">
                      <a16:colId xmlns:a16="http://schemas.microsoft.com/office/drawing/2014/main" val="373040545"/>
                    </a:ext>
                  </a:extLst>
                </a:gridCol>
                <a:gridCol w="987552">
                  <a:extLst>
                    <a:ext uri="{9D8B030D-6E8A-4147-A177-3AD203B41FA5}">
                      <a16:colId xmlns:a16="http://schemas.microsoft.com/office/drawing/2014/main" val="59671204"/>
                    </a:ext>
                  </a:extLst>
                </a:gridCol>
                <a:gridCol w="987552">
                  <a:extLst>
                    <a:ext uri="{9D8B030D-6E8A-4147-A177-3AD203B41FA5}">
                      <a16:colId xmlns:a16="http://schemas.microsoft.com/office/drawing/2014/main" val="2462064535"/>
                    </a:ext>
                  </a:extLst>
                </a:gridCol>
                <a:gridCol w="987552">
                  <a:extLst>
                    <a:ext uri="{9D8B030D-6E8A-4147-A177-3AD203B41FA5}">
                      <a16:colId xmlns:a16="http://schemas.microsoft.com/office/drawing/2014/main" val="3291473126"/>
                    </a:ext>
                  </a:extLst>
                </a:gridCol>
                <a:gridCol w="987552">
                  <a:extLst>
                    <a:ext uri="{9D8B030D-6E8A-4147-A177-3AD203B41FA5}">
                      <a16:colId xmlns:a16="http://schemas.microsoft.com/office/drawing/2014/main" val="2733762814"/>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39328239"/>
                  </a:ext>
                </a:extLst>
              </a:tr>
              <a:tr h="370840">
                <a:tc>
                  <a:txBody>
                    <a:bodyPr/>
                    <a:lstStyle/>
                    <a:p>
                      <a:r>
                        <a:rPr lang="en-US" sz="1000" b="1"/>
                        <a:t>Tokio Marine America - 2019-08-06 13:01:29</a:t>
                      </a:r>
                      <a:r>
                        <a:rPr lang="en-US" sz="1000"/>
                        <a:t>
  On August 1st, TMA celebrated Spirit Day and honored Tokio Marine's Foundation Day at the same time. Our offices enjoyed a TMA branded gift and a treat to celebrate! #teamtma #goingstrong #140years #tokiomarine #celebrate #proudtobeTMA</a:t>
                      </a:r>
                    </a:p>
                  </a:txBody>
                  <a:tcPr/>
                </a:tc>
                <a:tc>
                  <a:txBody>
                    <a:bodyPr/>
                    <a:lstStyle/>
                    <a:p>
                      <a:r>
                        <a:rPr lang="en-US" sz="1000"/>
                        <a:t>https://image-store.slidesharecdn.com/32953bc9-01b4-42a1-81d5-f725e5250830-large.jpeg</a:t>
                      </a:r>
                    </a:p>
                  </a:txBody>
                  <a:tcPr/>
                </a:tc>
                <a:tc>
                  <a:txBody>
                    <a:bodyPr/>
                    <a:lstStyle/>
                    <a:p>
                      <a:r>
                        <a:rPr lang="en-US" sz="1000"/>
                        <a:t>08/23/2019 04:45:09</a:t>
                      </a:r>
                    </a:p>
                  </a:txBody>
                  <a:tcPr/>
                </a:tc>
                <a:tc>
                  <a:txBody>
                    <a:bodyPr/>
                    <a:lstStyle/>
                    <a:p>
                      <a:r>
                        <a:rPr lang="en-US" sz="1000"/>
                        <a:t>63</a:t>
                      </a:r>
                    </a:p>
                  </a:txBody>
                  <a:tcPr/>
                </a:tc>
                <a:tc>
                  <a:txBody>
                    <a:bodyPr/>
                    <a:lstStyle/>
                    <a:p>
                      <a:r>
                        <a:rPr lang="en-US" sz="1000"/>
                        <a:t>0</a:t>
                      </a:r>
                    </a:p>
                  </a:txBody>
                  <a:tcPr/>
                </a:tc>
                <a:tc>
                  <a:txBody>
                    <a:bodyPr/>
                    <a:lstStyle/>
                    <a:p>
                      <a:r>
                        <a:rPr lang="en-US" sz="1000"/>
                        <a:t>0.5436 %</a:t>
                      </a:r>
                    </a:p>
                  </a:txBody>
                  <a:tcPr/>
                </a:tc>
                <a:tc>
                  <a:txBody>
                    <a:bodyPr/>
                    <a:lstStyle/>
                    <a:p>
                      <a:r>
                        <a:rPr lang="en-US" sz="1000"/>
                        <a:t>Photo</a:t>
                      </a:r>
                    </a:p>
                  </a:txBody>
                  <a:tcPr/>
                </a:tc>
                <a:extLst>
                  <a:ext uri="{0D108BD9-81ED-4DB2-BD59-A6C34878D82A}">
                    <a16:rowId xmlns:a16="http://schemas.microsoft.com/office/drawing/2014/main" val="2532767195"/>
                  </a:ext>
                </a:extLst>
              </a:tr>
              <a:tr h="370840">
                <a:tc>
                  <a:txBody>
                    <a:bodyPr/>
                    <a:lstStyle/>
                    <a:p>
                      <a:r>
                        <a:rPr lang="en-US" sz="1000" b="1"/>
                        <a:t>Tokio Marine America - 2019-08-30 18:54:26</a:t>
                      </a:r>
                      <a:r>
                        <a:rPr lang="en-US" sz="1000"/>
                        <a:t>
  We're pleased to share that A.M. Best has affirmed Tokio Marine America’s Financial Strength Rating of A++ (Superior)! http://bit.ly/2MKKlp2 </a:t>
                      </a:r>
                    </a:p>
                  </a:txBody>
                  <a:tcPr/>
                </a:tc>
                <a:tc>
                  <a:txBody>
                    <a:bodyPr/>
                    <a:lstStyle/>
                    <a:p>
                      <a:r>
                        <a:rPr lang="en-US" sz="1000"/>
                        <a:t>https://media.licdn.com/dms/image/C4E22AQHC7mOimLKA5g/feedshare-shrink_800/0?e=1570665600&amp;v=beta&amp;t=0CK38FZqUbZCpptv-yh7e30aHD7WeGnhzvhP0a7Qh1A</a:t>
                      </a:r>
                    </a:p>
                  </a:txBody>
                  <a:tcPr/>
                </a:tc>
                <a:tc>
                  <a:txBody>
                    <a:bodyPr/>
                    <a:lstStyle/>
                    <a:p>
                      <a:r>
                        <a:rPr lang="en-US" sz="1000"/>
                        <a:t>09/06/2019 04:06:05</a:t>
                      </a:r>
                    </a:p>
                  </a:txBody>
                  <a:tcPr/>
                </a:tc>
                <a:tc>
                  <a:txBody>
                    <a:bodyPr/>
                    <a:lstStyle/>
                    <a:p>
                      <a:r>
                        <a:rPr lang="en-US" sz="1000"/>
                        <a:t>64</a:t>
                      </a:r>
                    </a:p>
                  </a:txBody>
                  <a:tcPr/>
                </a:tc>
                <a:tc>
                  <a:txBody>
                    <a:bodyPr/>
                    <a:lstStyle/>
                    <a:p>
                      <a:r>
                        <a:rPr lang="en-US" sz="1000"/>
                        <a:t>0</a:t>
                      </a:r>
                    </a:p>
                  </a:txBody>
                  <a:tcPr/>
                </a:tc>
                <a:tc>
                  <a:txBody>
                    <a:bodyPr/>
                    <a:lstStyle/>
                    <a:p>
                      <a:r>
                        <a:rPr lang="en-US" sz="1000"/>
                        <a:t>0.5426 %</a:t>
                      </a:r>
                    </a:p>
                  </a:txBody>
                  <a:tcPr/>
                </a:tc>
                <a:tc>
                  <a:txBody>
                    <a:bodyPr/>
                    <a:lstStyle/>
                    <a:p>
                      <a:r>
                        <a:rPr lang="en-US" sz="1000"/>
                        <a:t>Photo</a:t>
                      </a:r>
                    </a:p>
                  </a:txBody>
                  <a:tcPr/>
                </a:tc>
                <a:extLst>
                  <a:ext uri="{0D108BD9-81ED-4DB2-BD59-A6C34878D82A}">
                    <a16:rowId xmlns:a16="http://schemas.microsoft.com/office/drawing/2014/main" val="3636092962"/>
                  </a:ext>
                </a:extLst>
              </a:tr>
              <a:tr h="370840">
                <a:tc>
                  <a:txBody>
                    <a:bodyPr/>
                    <a:lstStyle/>
                    <a:p>
                      <a:r>
                        <a:rPr lang="en-US" sz="1000" b="1"/>
                        <a:t>Tokio Marine America - 2019-08-19 17:43:06</a:t>
                      </a:r>
                      <a:r>
                        <a:rPr lang="en-US" sz="1000"/>
                        <a:t>
  Our Jersey City office had a fun time during their employee appreciation day event. Many employees even got to show off their awesome karaoke skills! #teamtma #workdayfun </a:t>
                      </a:r>
                    </a:p>
                  </a:txBody>
                  <a:tcPr/>
                </a:tc>
                <a:tc>
                  <a:txBody>
                    <a:bodyPr/>
                    <a:lstStyle/>
                    <a:p>
                      <a:r>
                        <a:rPr lang="en-US" sz="1000"/>
                        <a:t>https://media.licdn.com/dms/image/C4E22AQEWQ_0AvYvN2Q/feedshare-shrink_800/0?e=1570665600&amp;v=beta&amp;t=7LqOdgVnMFtfDfb1ys09PA14xhH0nM_19bdmXTzv6PA</a:t>
                      </a:r>
                    </a:p>
                  </a:txBody>
                  <a:tcPr/>
                </a:tc>
                <a:tc>
                  <a:txBody>
                    <a:bodyPr/>
                    <a:lstStyle/>
                    <a:p>
                      <a:r>
                        <a:rPr lang="en-US" sz="1000"/>
                        <a:t>09/03/2019 04:06:16</a:t>
                      </a:r>
                    </a:p>
                  </a:txBody>
                  <a:tcPr/>
                </a:tc>
                <a:tc>
                  <a:txBody>
                    <a:bodyPr/>
                    <a:lstStyle/>
                    <a:p>
                      <a:r>
                        <a:rPr lang="en-US" sz="1000"/>
                        <a:t>61</a:t>
                      </a:r>
                    </a:p>
                  </a:txBody>
                  <a:tcPr/>
                </a:tc>
                <a:tc>
                  <a:txBody>
                    <a:bodyPr/>
                    <a:lstStyle/>
                    <a:p>
                      <a:r>
                        <a:rPr lang="en-US" sz="1000"/>
                        <a:t>0</a:t>
                      </a:r>
                    </a:p>
                  </a:txBody>
                  <a:tcPr/>
                </a:tc>
                <a:tc>
                  <a:txBody>
                    <a:bodyPr/>
                    <a:lstStyle/>
                    <a:p>
                      <a:r>
                        <a:rPr lang="en-US" sz="1000"/>
                        <a:t>0.5204 %</a:t>
                      </a:r>
                    </a:p>
                  </a:txBody>
                  <a:tcPr/>
                </a:tc>
                <a:tc>
                  <a:txBody>
                    <a:bodyPr/>
                    <a:lstStyle/>
                    <a:p>
                      <a:r>
                        <a:rPr lang="en-US" sz="1000"/>
                        <a:t>Photo</a:t>
                      </a:r>
                    </a:p>
                  </a:txBody>
                  <a:tcPr/>
                </a:tc>
                <a:extLst>
                  <a:ext uri="{0D108BD9-81ED-4DB2-BD59-A6C34878D82A}">
                    <a16:rowId xmlns:a16="http://schemas.microsoft.com/office/drawing/2014/main" val="1219031844"/>
                  </a:ext>
                </a:extLst>
              </a:tr>
            </a:tbl>
          </a:graphicData>
        </a:graphic>
      </p:graphicFrame>
      <p:sp>
        <p:nvSpPr>
          <p:cNvPr id="4" name="Text Placeholder 3">
            <a:extLst>
              <a:ext uri="{FF2B5EF4-FFF2-40B4-BE49-F238E27FC236}">
                <a16:creationId xmlns:a16="http://schemas.microsoft.com/office/drawing/2014/main" id="{FB15AEBA-43F1-4E9C-8966-6894827F7C8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832194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188B1-104C-4158-8F05-834567559B4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F4DA0C8C-BA94-4E29-85EB-740BE83C2324}"/>
              </a:ext>
            </a:extLst>
          </p:cNvPr>
          <p:cNvGraphicFramePr>
            <a:graphicFrameLocks noGrp="1"/>
          </p:cNvGraphicFramePr>
          <p:nvPr>
            <p:ph type="tbl" sz="quarter" idx="13"/>
            <p:extLst>
              <p:ext uri="{D42A27DB-BD31-4B8C-83A1-F6EECF244321}">
                <p14:modId xmlns:p14="http://schemas.microsoft.com/office/powerpoint/2010/main" val="1807458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454410"/>
                    </a:ext>
                  </a:extLst>
                </a:gridCol>
                <a:gridCol w="699516">
                  <a:extLst>
                    <a:ext uri="{9D8B030D-6E8A-4147-A177-3AD203B41FA5}">
                      <a16:colId xmlns:a16="http://schemas.microsoft.com/office/drawing/2014/main" val="1808352743"/>
                    </a:ext>
                  </a:extLst>
                </a:gridCol>
                <a:gridCol w="699516">
                  <a:extLst>
                    <a:ext uri="{9D8B030D-6E8A-4147-A177-3AD203B41FA5}">
                      <a16:colId xmlns:a16="http://schemas.microsoft.com/office/drawing/2014/main" val="2237894190"/>
                    </a:ext>
                  </a:extLst>
                </a:gridCol>
                <a:gridCol w="658368">
                  <a:extLst>
                    <a:ext uri="{9D8B030D-6E8A-4147-A177-3AD203B41FA5}">
                      <a16:colId xmlns:a16="http://schemas.microsoft.com/office/drawing/2014/main" val="593924677"/>
                    </a:ext>
                  </a:extLst>
                </a:gridCol>
                <a:gridCol w="658368">
                  <a:extLst>
                    <a:ext uri="{9D8B030D-6E8A-4147-A177-3AD203B41FA5}">
                      <a16:colId xmlns:a16="http://schemas.microsoft.com/office/drawing/2014/main" val="3377241038"/>
                    </a:ext>
                  </a:extLst>
                </a:gridCol>
                <a:gridCol w="658368">
                  <a:extLst>
                    <a:ext uri="{9D8B030D-6E8A-4147-A177-3AD203B41FA5}">
                      <a16:colId xmlns:a16="http://schemas.microsoft.com/office/drawing/2014/main" val="1291708056"/>
                    </a:ext>
                  </a:extLst>
                </a:gridCol>
                <a:gridCol w="699516">
                  <a:extLst>
                    <a:ext uri="{9D8B030D-6E8A-4147-A177-3AD203B41FA5}">
                      <a16:colId xmlns:a16="http://schemas.microsoft.com/office/drawing/2014/main" val="3897916017"/>
                    </a:ext>
                  </a:extLst>
                </a:gridCol>
                <a:gridCol w="699516">
                  <a:extLst>
                    <a:ext uri="{9D8B030D-6E8A-4147-A177-3AD203B41FA5}">
                      <a16:colId xmlns:a16="http://schemas.microsoft.com/office/drawing/2014/main" val="1972265973"/>
                    </a:ext>
                  </a:extLst>
                </a:gridCol>
                <a:gridCol w="699516">
                  <a:extLst>
                    <a:ext uri="{9D8B030D-6E8A-4147-A177-3AD203B41FA5}">
                      <a16:colId xmlns:a16="http://schemas.microsoft.com/office/drawing/2014/main" val="1080869001"/>
                    </a:ext>
                  </a:extLst>
                </a:gridCol>
                <a:gridCol w="658368">
                  <a:extLst>
                    <a:ext uri="{9D8B030D-6E8A-4147-A177-3AD203B41FA5}">
                      <a16:colId xmlns:a16="http://schemas.microsoft.com/office/drawing/2014/main" val="33629791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02458663"/>
                  </a:ext>
                </a:extLst>
              </a:tr>
              <a:tr h="370840">
                <a:tc>
                  <a:txBody>
                    <a:bodyPr/>
                    <a:lstStyle/>
                    <a:p>
                      <a:r>
                        <a:rPr lang="en-US" sz="1000"/>
                        <a:t>tmamerica</a:t>
                      </a:r>
                    </a:p>
                  </a:txBody>
                  <a:tcPr/>
                </a:tc>
                <a:tc>
                  <a:txBody>
                    <a:bodyPr/>
                    <a:lstStyle/>
                    <a:p>
                      <a:r>
                        <a:rPr lang="en-US" sz="1000"/>
                        <a:t>212</a:t>
                      </a:r>
                    </a:p>
                  </a:txBody>
                  <a:tcPr/>
                </a:tc>
                <a:tc>
                  <a:txBody>
                    <a:bodyPr/>
                    <a:lstStyle/>
                    <a:p>
                      <a:r>
                        <a:rPr lang="en-US" sz="1000"/>
                        <a:t>19</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141</a:t>
                      </a:r>
                    </a:p>
                  </a:txBody>
                  <a:tcPr/>
                </a:tc>
                <a:tc>
                  <a:txBody>
                    <a:bodyPr/>
                    <a:lstStyle/>
                    <a:p>
                      <a:r>
                        <a:rPr lang="en-US" sz="1000"/>
                        <a:t>1</a:t>
                      </a:r>
                    </a:p>
                  </a:txBody>
                  <a:tcPr/>
                </a:tc>
                <a:tc>
                  <a:txBody>
                    <a:bodyPr/>
                    <a:lstStyle/>
                    <a:p>
                      <a:r>
                        <a:rPr lang="en-US" sz="1000"/>
                        <a:t>5.8581 %</a:t>
                      </a:r>
                    </a:p>
                  </a:txBody>
                  <a:tcPr/>
                </a:tc>
                <a:extLst>
                  <a:ext uri="{0D108BD9-81ED-4DB2-BD59-A6C34878D82A}">
                    <a16:rowId xmlns:a16="http://schemas.microsoft.com/office/drawing/2014/main" val="1778060548"/>
                  </a:ext>
                </a:extLst>
              </a:tr>
            </a:tbl>
          </a:graphicData>
        </a:graphic>
      </p:graphicFrame>
      <p:sp>
        <p:nvSpPr>
          <p:cNvPr id="4" name="Text Placeholder 3">
            <a:extLst>
              <a:ext uri="{FF2B5EF4-FFF2-40B4-BE49-F238E27FC236}">
                <a16:creationId xmlns:a16="http://schemas.microsoft.com/office/drawing/2014/main" id="{0952F7CE-5FFF-46A7-A326-A9CB22CA384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11606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10863-C498-4A1A-8EB9-36CF06CB1DD6}"/>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2C61F29-1795-44C7-BF49-A8A89421BE21}"/>
              </a:ext>
            </a:extLst>
          </p:cNvPr>
          <p:cNvGraphicFramePr>
            <a:graphicFrameLocks noGrp="1"/>
          </p:cNvGraphicFramePr>
          <p:nvPr>
            <p:ph type="chart" sz="quarter" idx="13"/>
            <p:extLst>
              <p:ext uri="{D42A27DB-BD31-4B8C-83A1-F6EECF244321}">
                <p14:modId xmlns:p14="http://schemas.microsoft.com/office/powerpoint/2010/main" val="2634746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2FF40E-D8F1-4644-900E-DF526CA0D9FA}"/>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ADF5A617-A27E-414F-A4D5-DF81ED86AE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3548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E7445-2246-4B67-B2DD-B6B3C5DCE15A}"/>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6166473-854B-4BA6-A1A8-16908C9BE3EE}"/>
              </a:ext>
            </a:extLst>
          </p:cNvPr>
          <p:cNvGraphicFramePr>
            <a:graphicFrameLocks noGrp="1"/>
          </p:cNvGraphicFramePr>
          <p:nvPr>
            <p:ph type="chart" sz="quarter" idx="13"/>
            <p:extLst>
              <p:ext uri="{D42A27DB-BD31-4B8C-83A1-F6EECF244321}">
                <p14:modId xmlns:p14="http://schemas.microsoft.com/office/powerpoint/2010/main" val="2281299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3D5C2-816D-4041-B633-741B423680E0}"/>
              </a:ext>
            </a:extLst>
          </p:cNvPr>
          <p:cNvSpPr>
            <a:spLocks noGrp="1"/>
          </p:cNvSpPr>
          <p:nvPr>
            <p:ph type="body" sz="quarter" idx="14"/>
          </p:nvPr>
        </p:nvSpPr>
        <p:spPr/>
        <p:txBody>
          <a:bodyPr/>
          <a:lstStyle/>
          <a:p>
            <a:r>
              <a:rPr lang="en-US"/>
              <a:t>08/01/2019 - 08/31/2019</a:t>
            </a:r>
          </a:p>
        </p:txBody>
      </p:sp>
      <p:sp>
        <p:nvSpPr>
          <p:cNvPr id="5" name="Footer Placeholder 4">
            <a:extLst>
              <a:ext uri="{FF2B5EF4-FFF2-40B4-BE49-F238E27FC236}">
                <a16:creationId xmlns:a16="http://schemas.microsoft.com/office/drawing/2014/main" id="{3FE61109-5456-4743-A0FD-196C5F8AC2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006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87997-A455-40DF-A1E8-F7F527F46FC3}"/>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1826A820-7A7C-4AE6-B740-F16F03F6BC3F}"/>
              </a:ext>
            </a:extLst>
          </p:cNvPr>
          <p:cNvGraphicFramePr>
            <a:graphicFrameLocks noGrp="1"/>
          </p:cNvGraphicFramePr>
          <p:nvPr>
            <p:ph type="tbl" sz="quarter" idx="13"/>
            <p:extLst>
              <p:ext uri="{D42A27DB-BD31-4B8C-83A1-F6EECF244321}">
                <p14:modId xmlns:p14="http://schemas.microsoft.com/office/powerpoint/2010/main" val="3976699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20979371"/>
                    </a:ext>
                  </a:extLst>
                </a:gridCol>
                <a:gridCol w="1810512">
                  <a:extLst>
                    <a:ext uri="{9D8B030D-6E8A-4147-A177-3AD203B41FA5}">
                      <a16:colId xmlns:a16="http://schemas.microsoft.com/office/drawing/2014/main" val="3660637080"/>
                    </a:ext>
                  </a:extLst>
                </a:gridCol>
                <a:gridCol w="822960">
                  <a:extLst>
                    <a:ext uri="{9D8B030D-6E8A-4147-A177-3AD203B41FA5}">
                      <a16:colId xmlns:a16="http://schemas.microsoft.com/office/drawing/2014/main" val="1339437125"/>
                    </a:ext>
                  </a:extLst>
                </a:gridCol>
                <a:gridCol w="822960">
                  <a:extLst>
                    <a:ext uri="{9D8B030D-6E8A-4147-A177-3AD203B41FA5}">
                      <a16:colId xmlns:a16="http://schemas.microsoft.com/office/drawing/2014/main" val="4095489116"/>
                    </a:ext>
                  </a:extLst>
                </a:gridCol>
                <a:gridCol w="822960">
                  <a:extLst>
                    <a:ext uri="{9D8B030D-6E8A-4147-A177-3AD203B41FA5}">
                      <a16:colId xmlns:a16="http://schemas.microsoft.com/office/drawing/2014/main" val="274130163"/>
                    </a:ext>
                  </a:extLst>
                </a:gridCol>
                <a:gridCol w="822960">
                  <a:extLst>
                    <a:ext uri="{9D8B030D-6E8A-4147-A177-3AD203B41FA5}">
                      <a16:colId xmlns:a16="http://schemas.microsoft.com/office/drawing/2014/main" val="4255911640"/>
                    </a:ext>
                  </a:extLst>
                </a:gridCol>
                <a:gridCol w="822960">
                  <a:extLst>
                    <a:ext uri="{9D8B030D-6E8A-4147-A177-3AD203B41FA5}">
                      <a16:colId xmlns:a16="http://schemas.microsoft.com/office/drawing/2014/main" val="21942195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53822733"/>
                  </a:ext>
                </a:extLst>
              </a:tr>
              <a:tr h="370840">
                <a:tc>
                  <a:txBody>
                    <a:bodyPr/>
                    <a:lstStyle/>
                    <a:p>
                      <a:r>
                        <a:rPr lang="en-US" sz="1000" b="1"/>
                        <a:t>tmamerica - 2019-08-09 19:31:17</a:t>
                      </a:r>
                      <a:r>
                        <a:rPr lang="en-US" sz="1000"/>
                        <a:t>
 TMA's Emerging Leaders Team just wrapped up an exciting week networking with other Tokio Marine Group Companies' participants in Philadelphia! With our projects launched - we're all looking forward to our final presentations in New York this November! #ELP2019 #leadership #tokiomarine</a:t>
                      </a:r>
                    </a:p>
                  </a:txBody>
                  <a:tcPr/>
                </a:tc>
                <a:tc>
                  <a:txBody>
                    <a:bodyPr/>
                    <a:lstStyle/>
                    <a:p>
                      <a:r>
                        <a:rPr lang="en-US" sz="1000"/>
                        <a:t>https://www.instagram.com/p/B09H4Zxna4c/media</a:t>
                      </a:r>
                    </a:p>
                  </a:txBody>
                  <a:tcPr/>
                </a:tc>
                <a:tc>
                  <a:txBody>
                    <a:bodyPr/>
                    <a:lstStyle/>
                    <a:p>
                      <a:r>
                        <a:rPr lang="en-US" sz="1000"/>
                        <a:t>09/05/2019 04:01:06</a:t>
                      </a:r>
                    </a:p>
                  </a:txBody>
                  <a:tcPr/>
                </a:tc>
                <a:tc>
                  <a:txBody>
                    <a:bodyPr/>
                    <a:lstStyle/>
                    <a:p>
                      <a:r>
                        <a:rPr lang="en-US" sz="1000"/>
                        <a:t>18</a:t>
                      </a:r>
                    </a:p>
                  </a:txBody>
                  <a:tcPr/>
                </a:tc>
                <a:tc>
                  <a:txBody>
                    <a:bodyPr/>
                    <a:lstStyle/>
                    <a:p>
                      <a:r>
                        <a:rPr lang="en-US" sz="1000"/>
                        <a:t>1</a:t>
                      </a:r>
                    </a:p>
                  </a:txBody>
                  <a:tcPr/>
                </a:tc>
                <a:tc>
                  <a:txBody>
                    <a:bodyPr/>
                    <a:lstStyle/>
                    <a:p>
                      <a:r>
                        <a:rPr lang="en-US" sz="1000"/>
                        <a:t>9.7938 %</a:t>
                      </a:r>
                    </a:p>
                  </a:txBody>
                  <a:tcPr/>
                </a:tc>
                <a:tc>
                  <a:txBody>
                    <a:bodyPr/>
                    <a:lstStyle/>
                    <a:p>
                      <a:r>
                        <a:rPr lang="en-US" sz="1000"/>
                        <a:t>Image</a:t>
                      </a:r>
                    </a:p>
                  </a:txBody>
                  <a:tcPr/>
                </a:tc>
                <a:extLst>
                  <a:ext uri="{0D108BD9-81ED-4DB2-BD59-A6C34878D82A}">
                    <a16:rowId xmlns:a16="http://schemas.microsoft.com/office/drawing/2014/main" val="888606546"/>
                  </a:ext>
                </a:extLst>
              </a:tr>
              <a:tr h="370840">
                <a:tc>
                  <a:txBody>
                    <a:bodyPr/>
                    <a:lstStyle/>
                    <a:p>
                      <a:r>
                        <a:rPr lang="en-US" sz="1000" b="1"/>
                        <a:t>tmamerica - 2019-08-06 13:01:27</a:t>
                      </a:r>
                      <a:r>
                        <a:rPr lang="en-US" sz="1000"/>
                        <a:t>
 On August 1st, TMA celebrated Spirit Day and honored Tokio Marine's Foundation Day at the same time. Our offices enjoyed a TMA branded gift and a treat to celebrate! #teamtma #goingstrong #140years #tokiomarine #celebrate #proudtobeTMA</a:t>
                      </a:r>
                    </a:p>
                  </a:txBody>
                  <a:tcPr/>
                </a:tc>
                <a:tc>
                  <a:txBody>
                    <a:bodyPr/>
                    <a:lstStyle/>
                    <a:p>
                      <a:r>
                        <a:rPr lang="en-US" sz="1000"/>
                        <a:t>https://www.instagram.com/p/B00s4iQjDfj/media</a:t>
                      </a:r>
                    </a:p>
                  </a:txBody>
                  <a:tcPr/>
                </a:tc>
                <a:tc>
                  <a:txBody>
                    <a:bodyPr/>
                    <a:lstStyle/>
                    <a:p>
                      <a:r>
                        <a:rPr lang="en-US" sz="1000"/>
                        <a:t>09/05/2019 04:01:06</a:t>
                      </a:r>
                    </a:p>
                  </a:txBody>
                  <a:tcPr/>
                </a:tc>
                <a:tc>
                  <a:txBody>
                    <a:bodyPr/>
                    <a:lstStyle/>
                    <a:p>
                      <a:r>
                        <a:rPr lang="en-US" sz="1000"/>
                        <a:t>18</a:t>
                      </a:r>
                    </a:p>
                  </a:txBody>
                  <a:tcPr/>
                </a:tc>
                <a:tc>
                  <a:txBody>
                    <a:bodyPr/>
                    <a:lstStyle/>
                    <a:p>
                      <a:r>
                        <a:rPr lang="en-US" sz="1000"/>
                        <a:t>0</a:t>
                      </a:r>
                    </a:p>
                  </a:txBody>
                  <a:tcPr/>
                </a:tc>
                <a:tc>
                  <a:txBody>
                    <a:bodyPr/>
                    <a:lstStyle/>
                    <a:p>
                      <a:r>
                        <a:rPr lang="en-US" sz="1000"/>
                        <a:t>9.2784 %</a:t>
                      </a:r>
                    </a:p>
                  </a:txBody>
                  <a:tcPr/>
                </a:tc>
                <a:tc>
                  <a:txBody>
                    <a:bodyPr/>
                    <a:lstStyle/>
                    <a:p>
                      <a:r>
                        <a:rPr lang="en-US" sz="1000"/>
                        <a:t>Image</a:t>
                      </a:r>
                    </a:p>
                  </a:txBody>
                  <a:tcPr/>
                </a:tc>
                <a:extLst>
                  <a:ext uri="{0D108BD9-81ED-4DB2-BD59-A6C34878D82A}">
                    <a16:rowId xmlns:a16="http://schemas.microsoft.com/office/drawing/2014/main" val="594511379"/>
                  </a:ext>
                </a:extLst>
              </a:tr>
              <a:tr h="370840">
                <a:tc>
                  <a:txBody>
                    <a:bodyPr/>
                    <a:lstStyle/>
                    <a:p>
                      <a:r>
                        <a:rPr lang="en-US" sz="1000" b="1"/>
                        <a:t>tmamerica - 2019-08-19 17:51:01</a:t>
                      </a:r>
                      <a:r>
                        <a:rPr lang="en-US" sz="1000"/>
                        <a:t>
 Our Jersey City office had a fun time during their employee appreciation day event. Many employees even got to show off their awesome karaoke skills! Check out our Instagram Stories for more amazing pics! #teamtma #workdayfun</a:t>
                      </a:r>
                    </a:p>
                  </a:txBody>
                  <a:tcPr/>
                </a:tc>
                <a:tc>
                  <a:txBody>
                    <a:bodyPr/>
                    <a:lstStyle/>
                    <a:p>
                      <a:r>
                        <a:rPr lang="en-US" sz="1000"/>
                        <a:t>https://www.instagram.com/p/B1WsWw6B8Q5/media</a:t>
                      </a:r>
                    </a:p>
                  </a:txBody>
                  <a:tcPr/>
                </a:tc>
                <a:tc>
                  <a:txBody>
                    <a:bodyPr/>
                    <a:lstStyle/>
                    <a:p>
                      <a:r>
                        <a:rPr lang="en-US" sz="1000"/>
                        <a:t>09/05/2019 04:01:06</a:t>
                      </a:r>
                    </a:p>
                  </a:txBody>
                  <a:tcPr/>
                </a:tc>
                <a:tc>
                  <a:txBody>
                    <a:bodyPr/>
                    <a:lstStyle/>
                    <a:p>
                      <a:r>
                        <a:rPr lang="en-US" sz="1000"/>
                        <a:t>14</a:t>
                      </a:r>
                    </a:p>
                  </a:txBody>
                  <a:tcPr/>
                </a:tc>
                <a:tc>
                  <a:txBody>
                    <a:bodyPr/>
                    <a:lstStyle/>
                    <a:p>
                      <a:r>
                        <a:rPr lang="en-US" sz="1000"/>
                        <a:t>0</a:t>
                      </a:r>
                    </a:p>
                  </a:txBody>
                  <a:tcPr/>
                </a:tc>
                <a:tc>
                  <a:txBody>
                    <a:bodyPr/>
                    <a:lstStyle/>
                    <a:p>
                      <a:r>
                        <a:rPr lang="en-US" sz="1000"/>
                        <a:t>6.8966 %</a:t>
                      </a:r>
                    </a:p>
                  </a:txBody>
                  <a:tcPr/>
                </a:tc>
                <a:tc>
                  <a:txBody>
                    <a:bodyPr/>
                    <a:lstStyle/>
                    <a:p>
                      <a:r>
                        <a:rPr lang="en-US" sz="1000"/>
                        <a:t>Image</a:t>
                      </a:r>
                    </a:p>
                  </a:txBody>
                  <a:tcPr/>
                </a:tc>
                <a:extLst>
                  <a:ext uri="{0D108BD9-81ED-4DB2-BD59-A6C34878D82A}">
                    <a16:rowId xmlns:a16="http://schemas.microsoft.com/office/drawing/2014/main" val="1594838850"/>
                  </a:ext>
                </a:extLst>
              </a:tr>
            </a:tbl>
          </a:graphicData>
        </a:graphic>
      </p:graphicFrame>
      <p:sp>
        <p:nvSpPr>
          <p:cNvPr id="4" name="Text Placeholder 3">
            <a:extLst>
              <a:ext uri="{FF2B5EF4-FFF2-40B4-BE49-F238E27FC236}">
                <a16:creationId xmlns:a16="http://schemas.microsoft.com/office/drawing/2014/main" id="{12935F6A-D05C-49F8-B468-41BEB76A0DB6}"/>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790757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81CC0-E775-4195-9FB0-F517E02A7AE5}"/>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D7F274B1-1642-4632-8931-9B714FF53591}"/>
              </a:ext>
            </a:extLst>
          </p:cNvPr>
          <p:cNvGraphicFramePr>
            <a:graphicFrameLocks noGrp="1"/>
          </p:cNvGraphicFramePr>
          <p:nvPr>
            <p:ph type="tbl" sz="quarter" idx="13"/>
            <p:extLst>
              <p:ext uri="{D42A27DB-BD31-4B8C-83A1-F6EECF244321}">
                <p14:modId xmlns:p14="http://schemas.microsoft.com/office/powerpoint/2010/main" val="513729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36200971"/>
                    </a:ext>
                  </a:extLst>
                </a:gridCol>
                <a:gridCol w="707746">
                  <a:extLst>
                    <a:ext uri="{9D8B030D-6E8A-4147-A177-3AD203B41FA5}">
                      <a16:colId xmlns:a16="http://schemas.microsoft.com/office/drawing/2014/main" val="1355414463"/>
                    </a:ext>
                  </a:extLst>
                </a:gridCol>
                <a:gridCol w="707746">
                  <a:extLst>
                    <a:ext uri="{9D8B030D-6E8A-4147-A177-3AD203B41FA5}">
                      <a16:colId xmlns:a16="http://schemas.microsoft.com/office/drawing/2014/main" val="364887537"/>
                    </a:ext>
                  </a:extLst>
                </a:gridCol>
                <a:gridCol w="353873">
                  <a:extLst>
                    <a:ext uri="{9D8B030D-6E8A-4147-A177-3AD203B41FA5}">
                      <a16:colId xmlns:a16="http://schemas.microsoft.com/office/drawing/2014/main" val="3158883493"/>
                    </a:ext>
                  </a:extLst>
                </a:gridCol>
                <a:gridCol w="353873">
                  <a:extLst>
                    <a:ext uri="{9D8B030D-6E8A-4147-A177-3AD203B41FA5}">
                      <a16:colId xmlns:a16="http://schemas.microsoft.com/office/drawing/2014/main" val="568407088"/>
                    </a:ext>
                  </a:extLst>
                </a:gridCol>
                <a:gridCol w="707746">
                  <a:extLst>
                    <a:ext uri="{9D8B030D-6E8A-4147-A177-3AD203B41FA5}">
                      <a16:colId xmlns:a16="http://schemas.microsoft.com/office/drawing/2014/main" val="92358387"/>
                    </a:ext>
                  </a:extLst>
                </a:gridCol>
                <a:gridCol w="707746">
                  <a:extLst>
                    <a:ext uri="{9D8B030D-6E8A-4147-A177-3AD203B41FA5}">
                      <a16:colId xmlns:a16="http://schemas.microsoft.com/office/drawing/2014/main" val="1760934296"/>
                    </a:ext>
                  </a:extLst>
                </a:gridCol>
                <a:gridCol w="707746">
                  <a:extLst>
                    <a:ext uri="{9D8B030D-6E8A-4147-A177-3AD203B41FA5}">
                      <a16:colId xmlns:a16="http://schemas.microsoft.com/office/drawing/2014/main" val="2774730230"/>
                    </a:ext>
                  </a:extLst>
                </a:gridCol>
                <a:gridCol w="707746">
                  <a:extLst>
                    <a:ext uri="{9D8B030D-6E8A-4147-A177-3AD203B41FA5}">
                      <a16:colId xmlns:a16="http://schemas.microsoft.com/office/drawing/2014/main" val="104136630"/>
                    </a:ext>
                  </a:extLst>
                </a:gridCol>
                <a:gridCol w="707746">
                  <a:extLst>
                    <a:ext uri="{9D8B030D-6E8A-4147-A177-3AD203B41FA5}">
                      <a16:colId xmlns:a16="http://schemas.microsoft.com/office/drawing/2014/main" val="3254629548"/>
                    </a:ext>
                  </a:extLst>
                </a:gridCol>
                <a:gridCol w="707746">
                  <a:extLst>
                    <a:ext uri="{9D8B030D-6E8A-4147-A177-3AD203B41FA5}">
                      <a16:colId xmlns:a16="http://schemas.microsoft.com/office/drawing/2014/main" val="3292983931"/>
                    </a:ext>
                  </a:extLst>
                </a:gridCol>
                <a:gridCol w="707746">
                  <a:extLst>
                    <a:ext uri="{9D8B030D-6E8A-4147-A177-3AD203B41FA5}">
                      <a16:colId xmlns:a16="http://schemas.microsoft.com/office/drawing/2014/main" val="65119492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677261992"/>
                  </a:ext>
                </a:extLst>
              </a:tr>
              <a:tr h="370840">
                <a:tc>
                  <a:txBody>
                    <a:bodyPr/>
                    <a:lstStyle/>
                    <a:p>
                      <a:r>
                        <a:rPr lang="en-US" sz="1000"/>
                        <a:t>tmamerica</a:t>
                      </a:r>
                    </a:p>
                  </a:txBody>
                  <a:tcPr/>
                </a:tc>
                <a:tc>
                  <a:txBody>
                    <a:bodyPr/>
                    <a:lstStyle/>
                    <a:p>
                      <a:r>
                        <a:rPr lang="en-US" sz="1000"/>
                        <a:t>7</a:t>
                      </a:r>
                    </a:p>
                  </a:txBody>
                  <a:tcPr/>
                </a:tc>
                <a:tc>
                  <a:txBody>
                    <a:bodyPr/>
                    <a:lstStyle/>
                    <a:p>
                      <a:r>
                        <a:rPr lang="en-US" sz="1000"/>
                        <a:t>0.7967</a:t>
                      </a:r>
                    </a:p>
                  </a:txBody>
                  <a:tcPr/>
                </a:tc>
                <a:tc>
                  <a:txBody>
                    <a:bodyPr/>
                    <a:lstStyle/>
                    <a:p>
                      <a:r>
                        <a:rPr lang="en-US" sz="1000"/>
                        <a:t>2.00</a:t>
                      </a:r>
                    </a:p>
                  </a:txBody>
                  <a:tcPr/>
                </a:tc>
                <a:tc>
                  <a:txBody>
                    <a:bodyPr/>
                    <a:lstStyle/>
                    <a:p>
                      <a:r>
                        <a:rPr lang="en-US" sz="1000"/>
                        <a:t>0.00</a:t>
                      </a:r>
                    </a:p>
                  </a:txBody>
                  <a:tcPr/>
                </a:tc>
                <a:tc>
                  <a:txBody>
                    <a:bodyPr/>
                    <a:lstStyle/>
                    <a:p>
                      <a:r>
                        <a:rPr lang="en-US" sz="1000"/>
                        <a:t>44.14</a:t>
                      </a:r>
                    </a:p>
                  </a:txBody>
                  <a:tcPr/>
                </a:tc>
                <a:tc>
                  <a:txBody>
                    <a:bodyPr/>
                    <a:lstStyle/>
                    <a:p>
                      <a:r>
                        <a:rPr lang="en-US" sz="1000"/>
                        <a:t>41.29</a:t>
                      </a:r>
                    </a:p>
                  </a:txBody>
                  <a:tcPr/>
                </a:tc>
                <a:tc>
                  <a:txBody>
                    <a:bodyPr/>
                    <a:lstStyle/>
                    <a:p>
                      <a:r>
                        <a:rPr lang="en-US" sz="1000"/>
                        <a:t>32.57</a:t>
                      </a:r>
                    </a:p>
                  </a:txBody>
                  <a:tcPr/>
                </a:tc>
                <a:tc>
                  <a:txBody>
                    <a:bodyPr/>
                    <a:lstStyle/>
                    <a:p>
                      <a:r>
                        <a:rPr lang="en-US" sz="1000"/>
                        <a:t>32.57</a:t>
                      </a:r>
                    </a:p>
                  </a:txBody>
                  <a:tcPr/>
                </a:tc>
                <a:tc>
                  <a:txBody>
                    <a:bodyPr/>
                    <a:lstStyle/>
                    <a:p>
                      <a:r>
                        <a:rPr lang="en-US" sz="1000"/>
                        <a:t>309</a:t>
                      </a:r>
                    </a:p>
                  </a:txBody>
                  <a:tcPr/>
                </a:tc>
                <a:tc>
                  <a:txBody>
                    <a:bodyPr/>
                    <a:lstStyle/>
                    <a:p>
                      <a:r>
                        <a:rPr lang="en-US" sz="1000"/>
                        <a:t>14</a:t>
                      </a:r>
                    </a:p>
                  </a:txBody>
                  <a:tcPr/>
                </a:tc>
                <a:tc>
                  <a:txBody>
                    <a:bodyPr/>
                    <a:lstStyle/>
                    <a:p>
                      <a:r>
                        <a:rPr lang="en-US" sz="1000"/>
                        <a:t>228</a:t>
                      </a:r>
                    </a:p>
                  </a:txBody>
                  <a:tcPr/>
                </a:tc>
                <a:extLst>
                  <a:ext uri="{0D108BD9-81ED-4DB2-BD59-A6C34878D82A}">
                    <a16:rowId xmlns:a16="http://schemas.microsoft.com/office/drawing/2014/main" val="2346495098"/>
                  </a:ext>
                </a:extLst>
              </a:tr>
            </a:tbl>
          </a:graphicData>
        </a:graphic>
      </p:graphicFrame>
      <p:sp>
        <p:nvSpPr>
          <p:cNvPr id="4" name="Text Placeholder 3">
            <a:extLst>
              <a:ext uri="{FF2B5EF4-FFF2-40B4-BE49-F238E27FC236}">
                <a16:creationId xmlns:a16="http://schemas.microsoft.com/office/drawing/2014/main" id="{29600E99-2B05-484F-AE41-E90EC145AA1B}"/>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232979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1611D-E953-4CB5-AB73-38B688FAE2DA}"/>
              </a:ext>
            </a:extLst>
          </p:cNvPr>
          <p:cNvSpPr>
            <a:spLocks noGrp="1"/>
          </p:cNvSpPr>
          <p:nvPr>
            <p:ph type="title"/>
          </p:nvPr>
        </p:nvSpPr>
        <p:spPr/>
        <p:txBody>
          <a:bodyPr/>
          <a:lstStyle/>
          <a:p>
            <a:r>
              <a:rPr lang="en-US"/>
              <a:t>Instagram Stories Table  | Tokio Marine America - 1 of 3</a:t>
            </a:r>
          </a:p>
        </p:txBody>
      </p:sp>
      <p:graphicFrame>
        <p:nvGraphicFramePr>
          <p:cNvPr id="5" name="Table Placeholder 4">
            <a:extLst>
              <a:ext uri="{FF2B5EF4-FFF2-40B4-BE49-F238E27FC236}">
                <a16:creationId xmlns:a16="http://schemas.microsoft.com/office/drawing/2014/main" id="{52B2A62D-F42C-4F84-85F4-28605E1A4915}"/>
              </a:ext>
            </a:extLst>
          </p:cNvPr>
          <p:cNvGraphicFramePr>
            <a:graphicFrameLocks noGrp="1"/>
          </p:cNvGraphicFramePr>
          <p:nvPr>
            <p:ph type="tbl" sz="quarter" idx="13"/>
            <p:extLst>
              <p:ext uri="{D42A27DB-BD31-4B8C-83A1-F6EECF244321}">
                <p14:modId xmlns:p14="http://schemas.microsoft.com/office/powerpoint/2010/main" val="3396934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3309906"/>
                    </a:ext>
                  </a:extLst>
                </a:gridCol>
                <a:gridCol w="1316736">
                  <a:extLst>
                    <a:ext uri="{9D8B030D-6E8A-4147-A177-3AD203B41FA5}">
                      <a16:colId xmlns:a16="http://schemas.microsoft.com/office/drawing/2014/main" val="864664068"/>
                    </a:ext>
                  </a:extLst>
                </a:gridCol>
                <a:gridCol w="658368">
                  <a:extLst>
                    <a:ext uri="{9D8B030D-6E8A-4147-A177-3AD203B41FA5}">
                      <a16:colId xmlns:a16="http://schemas.microsoft.com/office/drawing/2014/main" val="28580105"/>
                    </a:ext>
                  </a:extLst>
                </a:gridCol>
                <a:gridCol w="658368">
                  <a:extLst>
                    <a:ext uri="{9D8B030D-6E8A-4147-A177-3AD203B41FA5}">
                      <a16:colId xmlns:a16="http://schemas.microsoft.com/office/drawing/2014/main" val="2298251966"/>
                    </a:ext>
                  </a:extLst>
                </a:gridCol>
                <a:gridCol w="658368">
                  <a:extLst>
                    <a:ext uri="{9D8B030D-6E8A-4147-A177-3AD203B41FA5}">
                      <a16:colId xmlns:a16="http://schemas.microsoft.com/office/drawing/2014/main" val="1571390922"/>
                    </a:ext>
                  </a:extLst>
                </a:gridCol>
                <a:gridCol w="658368">
                  <a:extLst>
                    <a:ext uri="{9D8B030D-6E8A-4147-A177-3AD203B41FA5}">
                      <a16:colId xmlns:a16="http://schemas.microsoft.com/office/drawing/2014/main" val="2028980117"/>
                    </a:ext>
                  </a:extLst>
                </a:gridCol>
                <a:gridCol w="658368">
                  <a:extLst>
                    <a:ext uri="{9D8B030D-6E8A-4147-A177-3AD203B41FA5}">
                      <a16:colId xmlns:a16="http://schemas.microsoft.com/office/drawing/2014/main" val="558955855"/>
                    </a:ext>
                  </a:extLst>
                </a:gridCol>
                <a:gridCol w="658368">
                  <a:extLst>
                    <a:ext uri="{9D8B030D-6E8A-4147-A177-3AD203B41FA5}">
                      <a16:colId xmlns:a16="http://schemas.microsoft.com/office/drawing/2014/main" val="2653475908"/>
                    </a:ext>
                  </a:extLst>
                </a:gridCol>
                <a:gridCol w="658368">
                  <a:extLst>
                    <a:ext uri="{9D8B030D-6E8A-4147-A177-3AD203B41FA5}">
                      <a16:colId xmlns:a16="http://schemas.microsoft.com/office/drawing/2014/main" val="2362327570"/>
                    </a:ext>
                  </a:extLst>
                </a:gridCol>
                <a:gridCol w="658368">
                  <a:extLst>
                    <a:ext uri="{9D8B030D-6E8A-4147-A177-3AD203B41FA5}">
                      <a16:colId xmlns:a16="http://schemas.microsoft.com/office/drawing/2014/main" val="3346650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4746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- 2019-08-19 17:49:44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https://scontent.xx.fbcdn.net/v/t51.12442-15/69171964_2362313823980392_2162804208223245035_n.jpg?_nc_cat=109&amp;_nc_oc=AQlQGwT4eburzDIrfbqkISa9U-DP14gOwrlKFKyZmq-6bBqCa7R_wjN5HVt-I-YKm3E&amp;_nc_ht=scontent.xx&amp;oh=ad8f7fb3f7b7d68cbe504cfe47035178&amp;oe=5E0D11FF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17:30:13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08655208"/>
                  </a:ext>
                </a:extLst>
              </a:tr>
            </a:tbl>
          </a:graphicData>
        </a:graphic>
      </p:graphicFrame>
      <p:sp>
        <p:nvSpPr>
          <p:cNvPr id="4" name="Text Placeholder 3">
            <a:extLst>
              <a:ext uri="{FF2B5EF4-FFF2-40B4-BE49-F238E27FC236}">
                <a16:creationId xmlns:a16="http://schemas.microsoft.com/office/drawing/2014/main" id="{707D7B5F-3E92-450C-AFAA-53AA584A1352}"/>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2487842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5E2F0-A8DA-4020-B293-EA5C80EB5072}"/>
              </a:ext>
            </a:extLst>
          </p:cNvPr>
          <p:cNvSpPr>
            <a:spLocks noGrp="1"/>
          </p:cNvSpPr>
          <p:nvPr>
            <p:ph type="title"/>
          </p:nvPr>
        </p:nvSpPr>
        <p:spPr/>
        <p:txBody>
          <a:bodyPr/>
          <a:lstStyle/>
          <a:p>
            <a:r>
              <a:rPr lang="en-US"/>
              <a:t>Instagram Stories Table  | Tokio Marine America - 2 of 3</a:t>
            </a:r>
          </a:p>
        </p:txBody>
      </p:sp>
      <p:graphicFrame>
        <p:nvGraphicFramePr>
          <p:cNvPr id="5" name="Table Placeholder 4">
            <a:extLst>
              <a:ext uri="{FF2B5EF4-FFF2-40B4-BE49-F238E27FC236}">
                <a16:creationId xmlns:a16="http://schemas.microsoft.com/office/drawing/2014/main" id="{E3F8307B-0F1D-4ADE-8CF5-022A50AB9146}"/>
              </a:ext>
            </a:extLst>
          </p:cNvPr>
          <p:cNvGraphicFramePr>
            <a:graphicFrameLocks noGrp="1"/>
          </p:cNvGraphicFramePr>
          <p:nvPr>
            <p:ph type="tbl" sz="quarter" idx="13"/>
            <p:extLst>
              <p:ext uri="{D42A27DB-BD31-4B8C-83A1-F6EECF244321}">
                <p14:modId xmlns:p14="http://schemas.microsoft.com/office/powerpoint/2010/main" val="3695977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21706886"/>
                    </a:ext>
                  </a:extLst>
                </a:gridCol>
                <a:gridCol w="1316736">
                  <a:extLst>
                    <a:ext uri="{9D8B030D-6E8A-4147-A177-3AD203B41FA5}">
                      <a16:colId xmlns:a16="http://schemas.microsoft.com/office/drawing/2014/main" val="2191012593"/>
                    </a:ext>
                  </a:extLst>
                </a:gridCol>
                <a:gridCol w="658368">
                  <a:extLst>
                    <a:ext uri="{9D8B030D-6E8A-4147-A177-3AD203B41FA5}">
                      <a16:colId xmlns:a16="http://schemas.microsoft.com/office/drawing/2014/main" val="715598145"/>
                    </a:ext>
                  </a:extLst>
                </a:gridCol>
                <a:gridCol w="658368">
                  <a:extLst>
                    <a:ext uri="{9D8B030D-6E8A-4147-A177-3AD203B41FA5}">
                      <a16:colId xmlns:a16="http://schemas.microsoft.com/office/drawing/2014/main" val="1093942818"/>
                    </a:ext>
                  </a:extLst>
                </a:gridCol>
                <a:gridCol w="658368">
                  <a:extLst>
                    <a:ext uri="{9D8B030D-6E8A-4147-A177-3AD203B41FA5}">
                      <a16:colId xmlns:a16="http://schemas.microsoft.com/office/drawing/2014/main" val="3024858460"/>
                    </a:ext>
                  </a:extLst>
                </a:gridCol>
                <a:gridCol w="658368">
                  <a:extLst>
                    <a:ext uri="{9D8B030D-6E8A-4147-A177-3AD203B41FA5}">
                      <a16:colId xmlns:a16="http://schemas.microsoft.com/office/drawing/2014/main" val="1357137765"/>
                    </a:ext>
                  </a:extLst>
                </a:gridCol>
                <a:gridCol w="658368">
                  <a:extLst>
                    <a:ext uri="{9D8B030D-6E8A-4147-A177-3AD203B41FA5}">
                      <a16:colId xmlns:a16="http://schemas.microsoft.com/office/drawing/2014/main" val="9520300"/>
                    </a:ext>
                  </a:extLst>
                </a:gridCol>
                <a:gridCol w="658368">
                  <a:extLst>
                    <a:ext uri="{9D8B030D-6E8A-4147-A177-3AD203B41FA5}">
                      <a16:colId xmlns:a16="http://schemas.microsoft.com/office/drawing/2014/main" val="70533045"/>
                    </a:ext>
                  </a:extLst>
                </a:gridCol>
                <a:gridCol w="658368">
                  <a:extLst>
                    <a:ext uri="{9D8B030D-6E8A-4147-A177-3AD203B41FA5}">
                      <a16:colId xmlns:a16="http://schemas.microsoft.com/office/drawing/2014/main" val="2531653881"/>
                    </a:ext>
                  </a:extLst>
                </a:gridCol>
                <a:gridCol w="658368">
                  <a:extLst>
                    <a:ext uri="{9D8B030D-6E8A-4147-A177-3AD203B41FA5}">
                      <a16:colId xmlns:a16="http://schemas.microsoft.com/office/drawing/2014/main" val="2485623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1060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- 2019-08-19 17:49:45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https://scontent.xx.fbcdn.net/v/t51.12442-15/67296762_2346648532316040_7527765268574954810_n.jpg?_nc_cat=104&amp;_nc_oc=AQkBeVNChWs6KPUHX9b-F99xirYMdRmiddo_VRoJxnuufu8Ppu0nuqfaHN5EC-4MLa8&amp;_nc_ht=scontent.xx&amp;oh=b58db4eddea6087607e583b591377319&amp;oe=5E0B9D1E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17:30:13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30027729"/>
                  </a:ext>
                </a:extLst>
              </a:tr>
            </a:tbl>
          </a:graphicData>
        </a:graphic>
      </p:graphicFrame>
      <p:sp>
        <p:nvSpPr>
          <p:cNvPr id="4" name="Text Placeholder 3">
            <a:extLst>
              <a:ext uri="{FF2B5EF4-FFF2-40B4-BE49-F238E27FC236}">
                <a16:creationId xmlns:a16="http://schemas.microsoft.com/office/drawing/2014/main" id="{F0509727-1778-4216-AA8C-A4EDC8C92A88}"/>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510524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DD74-20AA-4799-B5E8-C6EE6A5F58A9}"/>
              </a:ext>
            </a:extLst>
          </p:cNvPr>
          <p:cNvSpPr>
            <a:spLocks noGrp="1"/>
          </p:cNvSpPr>
          <p:nvPr>
            <p:ph type="title"/>
          </p:nvPr>
        </p:nvSpPr>
        <p:spPr/>
        <p:txBody>
          <a:bodyPr/>
          <a:lstStyle/>
          <a:p>
            <a:r>
              <a:rPr lang="en-US"/>
              <a:t>Instagram Stories Table  | Tokio Marine America - 3 of 3</a:t>
            </a:r>
          </a:p>
        </p:txBody>
      </p:sp>
      <p:graphicFrame>
        <p:nvGraphicFramePr>
          <p:cNvPr id="5" name="Table Placeholder 4">
            <a:extLst>
              <a:ext uri="{FF2B5EF4-FFF2-40B4-BE49-F238E27FC236}">
                <a16:creationId xmlns:a16="http://schemas.microsoft.com/office/drawing/2014/main" id="{340BA02B-6129-4551-A104-2CE6ADB5D391}"/>
              </a:ext>
            </a:extLst>
          </p:cNvPr>
          <p:cNvGraphicFramePr>
            <a:graphicFrameLocks noGrp="1"/>
          </p:cNvGraphicFramePr>
          <p:nvPr>
            <p:ph type="tbl" sz="quarter" idx="13"/>
            <p:extLst>
              <p:ext uri="{D42A27DB-BD31-4B8C-83A1-F6EECF244321}">
                <p14:modId xmlns:p14="http://schemas.microsoft.com/office/powerpoint/2010/main" val="615942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30928268"/>
                    </a:ext>
                  </a:extLst>
                </a:gridCol>
                <a:gridCol w="1316736">
                  <a:extLst>
                    <a:ext uri="{9D8B030D-6E8A-4147-A177-3AD203B41FA5}">
                      <a16:colId xmlns:a16="http://schemas.microsoft.com/office/drawing/2014/main" val="131944155"/>
                    </a:ext>
                  </a:extLst>
                </a:gridCol>
                <a:gridCol w="658368">
                  <a:extLst>
                    <a:ext uri="{9D8B030D-6E8A-4147-A177-3AD203B41FA5}">
                      <a16:colId xmlns:a16="http://schemas.microsoft.com/office/drawing/2014/main" val="2842202743"/>
                    </a:ext>
                  </a:extLst>
                </a:gridCol>
                <a:gridCol w="658368">
                  <a:extLst>
                    <a:ext uri="{9D8B030D-6E8A-4147-A177-3AD203B41FA5}">
                      <a16:colId xmlns:a16="http://schemas.microsoft.com/office/drawing/2014/main" val="3110918866"/>
                    </a:ext>
                  </a:extLst>
                </a:gridCol>
                <a:gridCol w="658368">
                  <a:extLst>
                    <a:ext uri="{9D8B030D-6E8A-4147-A177-3AD203B41FA5}">
                      <a16:colId xmlns:a16="http://schemas.microsoft.com/office/drawing/2014/main" val="1048358308"/>
                    </a:ext>
                  </a:extLst>
                </a:gridCol>
                <a:gridCol w="658368">
                  <a:extLst>
                    <a:ext uri="{9D8B030D-6E8A-4147-A177-3AD203B41FA5}">
                      <a16:colId xmlns:a16="http://schemas.microsoft.com/office/drawing/2014/main" val="2239758734"/>
                    </a:ext>
                  </a:extLst>
                </a:gridCol>
                <a:gridCol w="658368">
                  <a:extLst>
                    <a:ext uri="{9D8B030D-6E8A-4147-A177-3AD203B41FA5}">
                      <a16:colId xmlns:a16="http://schemas.microsoft.com/office/drawing/2014/main" val="2275972742"/>
                    </a:ext>
                  </a:extLst>
                </a:gridCol>
                <a:gridCol w="658368">
                  <a:extLst>
                    <a:ext uri="{9D8B030D-6E8A-4147-A177-3AD203B41FA5}">
                      <a16:colId xmlns:a16="http://schemas.microsoft.com/office/drawing/2014/main" val="1438767534"/>
                    </a:ext>
                  </a:extLst>
                </a:gridCol>
                <a:gridCol w="658368">
                  <a:extLst>
                    <a:ext uri="{9D8B030D-6E8A-4147-A177-3AD203B41FA5}">
                      <a16:colId xmlns:a16="http://schemas.microsoft.com/office/drawing/2014/main" val="334722127"/>
                    </a:ext>
                  </a:extLst>
                </a:gridCol>
                <a:gridCol w="658368">
                  <a:extLst>
                    <a:ext uri="{9D8B030D-6E8A-4147-A177-3AD203B41FA5}">
                      <a16:colId xmlns:a16="http://schemas.microsoft.com/office/drawing/2014/main" val="371657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8904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tmamerica - 2019-08-19 17:49:47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https://scontent.xx.fbcdn.net/v/t51.12442-15/69151568_157557265422600_1288529735965229629_n.jpg?_nc_cat=102&amp;_nc_oc=AQnX2eoLPJcLDH3IN8gSn-Lt88pJ_lEVUeNJebc5ZnikdvPS57oGHUOELdsmINXzJyY&amp;_nc_ht=scontent.xx&amp;oh=59cde67b1c4a4f9f263cea357f424c61&amp;oe=5DC7F1A4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08/20/2019 17:30:13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7221517"/>
                  </a:ext>
                </a:extLst>
              </a:tr>
            </a:tbl>
          </a:graphicData>
        </a:graphic>
      </p:graphicFrame>
      <p:sp>
        <p:nvSpPr>
          <p:cNvPr id="4" name="Text Placeholder 3">
            <a:extLst>
              <a:ext uri="{FF2B5EF4-FFF2-40B4-BE49-F238E27FC236}">
                <a16:creationId xmlns:a16="http://schemas.microsoft.com/office/drawing/2014/main" id="{BEE1BC22-77E5-4741-86A5-D31C08D300D0}"/>
              </a:ext>
            </a:extLst>
          </p:cNvPr>
          <p:cNvSpPr>
            <a:spLocks noGrp="1"/>
          </p:cNvSpPr>
          <p:nvPr>
            <p:ph type="body" sz="quarter" idx="14"/>
          </p:nvPr>
        </p:nvSpPr>
        <p:spPr/>
        <p:txBody>
          <a:bodyPr/>
          <a:lstStyle/>
          <a:p>
            <a:r>
              <a:rPr lang="en-US"/>
              <a:t>08/01/2019 - 08/31/2019</a:t>
            </a:r>
          </a:p>
        </p:txBody>
      </p:sp>
    </p:spTree>
    <p:extLst>
      <p:ext uri="{BB962C8B-B14F-4D97-AF65-F5344CB8AC3E}">
        <p14:creationId xmlns:p14="http://schemas.microsoft.com/office/powerpoint/2010/main" val="36376939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980</Words>
  <Application>Microsoft Office PowerPoint</Application>
  <PresentationFormat>On-screen Show (4:3)</PresentationFormat>
  <Paragraphs>338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lpstr>Instagram Stories Key Metrics Table | Tokio Marine America</vt:lpstr>
      <vt:lpstr>Instagram Stories Table  | Tokio Marine America - 1 of 3</vt:lpstr>
      <vt:lpstr>Instagram Stories Table  | Tokio Marine America - 2 of 3</vt:lpstr>
      <vt:lpstr>Instagram Stories Table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2019-09-06T15:21:43Z</dcterms:created>
  <dcterms:modified xsi:type="dcterms:W3CDTF">2019-09-06T15:22:11Z</dcterms:modified>
</cp:coreProperties>
</file>