
<file path=[Content_Types].xml><?xml version="1.0" encoding="utf-8"?>
<Types xmlns="http://schemas.openxmlformats.org/package/2006/content-types">
  <Default Extension="fntdata" ContentType="application/x-fontdata"/>
  <Default Extension="jpeg" ContentType="image/jpeg"/>
  <Default Extension="png" ContentType="image/png"/>
  <Default Extension="rels" ContentType="application/vnd.openxmlformats-package.relationships+xml"/>
  <Default Extension="xlsx" ContentType="application/vnd.openxmlformats-officedocument.spreadsheetml.sheet"/>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charts/chart1.xml" ContentType="application/vnd.openxmlformats-officedocument.drawingml.chart+xml"/>
  <Override PartName="/ppt/charts/style1.xml" ContentType="application/vnd.ms-office.chartstyle+xml"/>
  <Override PartName="/ppt/charts/colors1.xml" ContentType="application/vnd.ms-office.chartcolorstyle+xml"/>
  <Override PartName="/ppt/charts/chart2.xml" ContentType="application/vnd.openxmlformats-officedocument.drawingml.chart+xml"/>
  <Override PartName="/ppt/charts/style2.xml" ContentType="application/vnd.ms-office.chartstyle+xml"/>
  <Override PartName="/ppt/charts/colors2.xml" ContentType="application/vnd.ms-office.chartcolorstyle+xml"/>
  <Override PartName="/ppt/charts/chart3.xml" ContentType="application/vnd.openxmlformats-officedocument.drawingml.chart+xml"/>
  <Override PartName="/ppt/charts/style3.xml" ContentType="application/vnd.ms-office.chartstyle+xml"/>
  <Override PartName="/ppt/charts/colors3.xml" ContentType="application/vnd.ms-office.chartcolorstyle+xml"/>
  <Override PartName="/ppt/charts/chart4.xml" ContentType="application/vnd.openxmlformats-officedocument.drawingml.chart+xml"/>
  <Override PartName="/ppt/charts/style4.xml" ContentType="application/vnd.ms-office.chartstyle+xml"/>
  <Override PartName="/ppt/charts/colors4.xml" ContentType="application/vnd.ms-office.chartcolorstyle+xml"/>
  <Override PartName="/ppt/charts/chart5.xml" ContentType="application/vnd.openxmlformats-officedocument.drawingml.chart+xml"/>
  <Override PartName="/ppt/charts/style5.xml" ContentType="application/vnd.ms-office.chartstyle+xml"/>
  <Override PartName="/ppt/charts/colors5.xml" ContentType="application/vnd.ms-office.chartcolorstyle+xml"/>
  <Override PartName="/ppt/charts/chart6.xml" ContentType="application/vnd.openxmlformats-officedocument.drawingml.chart+xml"/>
  <Override PartName="/ppt/charts/style6.xml" ContentType="application/vnd.ms-office.chartstyle+xml"/>
  <Override PartName="/ppt/charts/colors6.xml" ContentType="application/vnd.ms-office.chartcolorstyle+xml"/>
  <Override PartName="/ppt/charts/chart7.xml" ContentType="application/vnd.openxmlformats-officedocument.drawingml.chart+xml"/>
  <Override PartName="/ppt/charts/style7.xml" ContentType="application/vnd.ms-office.chartstyle+xml"/>
  <Override PartName="/ppt/charts/colors7.xml" ContentType="application/vnd.ms-office.chartcolorstyle+xml"/>
  <Override PartName="/ppt/charts/chart8.xml" ContentType="application/vnd.openxmlformats-officedocument.drawingml.chart+xml"/>
  <Override PartName="/ppt/charts/style8.xml" ContentType="application/vnd.ms-office.chartstyle+xml"/>
  <Override PartName="/ppt/charts/colors8.xml" ContentType="application/vnd.ms-office.chartcolorstyle+xml"/>
  <Override PartName="/ppt/charts/chart9.xml" ContentType="application/vnd.openxmlformats-officedocument.drawingml.chart+xml"/>
  <Override PartName="/ppt/charts/style9.xml" ContentType="application/vnd.ms-office.chartstyle+xml"/>
  <Override PartName="/ppt/charts/colors9.xml" ContentType="application/vnd.ms-office.chartcolorstyle+xml"/>
  <Override PartName="/ppt/charts/chart10.xml" ContentType="application/vnd.openxmlformats-officedocument.drawingml.chart+xml"/>
  <Override PartName="/ppt/charts/style10.xml" ContentType="application/vnd.ms-office.chartstyle+xml"/>
  <Override PartName="/ppt/charts/colors10.xml" ContentType="application/vnd.ms-office.chartcolorstyl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embedTrueTypeFonts="1" saveSubsetFonts="1">
  <p:sldMasterIdLst>
    <p:sldMasterId id="2147483660" r:id="rId1"/>
  </p:sldMasterIdLst>
  <p:sldIdLst>
    <p:sldId id="256" r:id="rId2"/>
    <p:sldId id="257" r:id="rId3"/>
    <p:sldId id="258" r:id="rId4"/>
    <p:sldId id="259" r:id="rId5"/>
    <p:sldId id="260" r:id="rId6"/>
    <p:sldId id="261" r:id="rId7"/>
    <p:sldId id="262" r:id="rId8"/>
    <p:sldId id="263" r:id="rId9"/>
    <p:sldId id="264" r:id="rId10"/>
    <p:sldId id="265" r:id="rId11"/>
    <p:sldId id="266" r:id="rId12"/>
    <p:sldId id="267" r:id="rId13"/>
    <p:sldId id="268" r:id="rId14"/>
    <p:sldId id="269" r:id="rId15"/>
    <p:sldId id="271" r:id="rId16"/>
    <p:sldId id="272" r:id="rId17"/>
    <p:sldId id="273" r:id="rId18"/>
    <p:sldId id="274" r:id="rId19"/>
    <p:sldId id="275" r:id="rId20"/>
    <p:sldId id="276" r:id="rId21"/>
    <p:sldId id="277" r:id="rId22"/>
    <p:sldId id="278" r:id="rId23"/>
    <p:sldId id="280" r:id="rId24"/>
    <p:sldId id="281" r:id="rId25"/>
    <p:sldId id="282" r:id="rId26"/>
    <p:sldId id="283" r:id="rId27"/>
    <p:sldId id="284" r:id="rId28"/>
  </p:sldIdLst>
  <p:sldSz cx="9144000" cy="6858000" type="screen4x3"/>
  <p:notesSz cx="6858000" cy="9144000"/>
  <p:embeddedFontLst>
    <p:embeddedFont>
      <p:font typeface="Calibri" panose="020F0502020204030204" pitchFamily="34" charset="0"/>
      <p:regular r:id="rId29"/>
      <p:bold r:id="rId30"/>
      <p:italic r:id="rId31"/>
      <p:boldItalic r:id="rId32"/>
    </p:embeddedFont>
  </p:embeddedFontLst>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20039" autoAdjust="0"/>
    <p:restoredTop sz="94692" autoAdjust="0"/>
  </p:normalViewPr>
  <p:slideViewPr>
    <p:cSldViewPr snapToGrid="0">
      <p:cViewPr varScale="1">
        <p:scale>
          <a:sx n="81" d="100"/>
          <a:sy n="81" d="100"/>
        </p:scale>
        <p:origin x="108" y="96"/>
      </p:cViewPr>
      <p:guideLst/>
    </p:cSldViewPr>
  </p:slideViewPr>
  <p:outlineViewPr>
    <p:cViewPr>
      <p:scale>
        <a:sx n="33" d="100"/>
        <a:sy n="33" d="100"/>
      </p:scale>
      <p:origin x="0" y="0"/>
    </p:cViewPr>
  </p:outlin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 Type="http://schemas.openxmlformats.org/officeDocument/2006/relationships/slide" Target="slides/slide2.xml"/><Relationship Id="rId21" Type="http://schemas.openxmlformats.org/officeDocument/2006/relationships/slide" Target="slides/slide20.xml"/><Relationship Id="rId34" Type="http://schemas.openxmlformats.org/officeDocument/2006/relationships/viewProps" Target="viewProps.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presProps" Target="presProps.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font" Target="fonts/font1.fntdata"/><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font" Target="fonts/font4.fntdata"/><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tableStyles" Target="tableStyles.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font" Target="fonts/font3.fntdata"/><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font" Target="fonts/font2.fntdata"/><Relationship Id="rId35" Type="http://schemas.openxmlformats.org/officeDocument/2006/relationships/theme" Target="theme/theme1.xml"/></Relationships>
</file>

<file path=ppt/charts/_rels/chart1.xml.rels><?xml version="1.0" encoding="UTF-8" standalone="yes"?>
<Relationships xmlns="http://schemas.openxmlformats.org/package/2006/relationships"><Relationship Id="rId3" Type="http://schemas.openxmlformats.org/officeDocument/2006/relationships/package" Target="../embeddings/Microsoft_Excel_Worksheet.xlsx"/><Relationship Id="rId2" Type="http://schemas.microsoft.com/office/2011/relationships/chartColorStyle" Target="colors1.xml"/><Relationship Id="rId1" Type="http://schemas.microsoft.com/office/2011/relationships/chartStyle" Target="style1.xml"/></Relationships>
</file>

<file path=ppt/charts/_rels/chart2.xml.rels><?xml version="1.0" encoding="UTF-8" standalone="yes"?>
<Relationships xmlns="http://schemas.openxmlformats.org/package/2006/relationships"><Relationship Id="rId3" Type="http://schemas.openxmlformats.org/officeDocument/2006/relationships/package" Target="../embeddings/Microsoft_Excel_Worksheet1.xlsx"/><Relationship Id="rId2" Type="http://schemas.microsoft.com/office/2011/relationships/chartColorStyle" Target="colors2.xml"/><Relationship Id="rId1" Type="http://schemas.microsoft.com/office/2011/relationships/chartStyle" Target="style2.xml"/></Relationships>
</file>

<file path=ppt/charts/_rels/chart3.xml.rels><?xml version="1.0" encoding="UTF-8" standalone="yes"?>
<Relationships xmlns="http://schemas.openxmlformats.org/package/2006/relationships"><Relationship Id="rId3" Type="http://schemas.openxmlformats.org/officeDocument/2006/relationships/package" Target="../embeddings/Microsoft_Excel_Worksheet2.xlsx"/><Relationship Id="rId2" Type="http://schemas.microsoft.com/office/2011/relationships/chartColorStyle" Target="colors3.xml"/><Relationship Id="rId1" Type="http://schemas.microsoft.com/office/2011/relationships/chartStyle" Target="style3.xml"/></Relationships>
</file>

<file path=ppt/charts/_rels/chart4.xml.rels><?xml version="1.0" encoding="UTF-8" standalone="yes"?>
<Relationships xmlns="http://schemas.openxmlformats.org/package/2006/relationships"><Relationship Id="rId3" Type="http://schemas.openxmlformats.org/officeDocument/2006/relationships/package" Target="../embeddings/Microsoft_Excel_Worksheet3.xlsx"/><Relationship Id="rId2" Type="http://schemas.microsoft.com/office/2011/relationships/chartColorStyle" Target="colors4.xml"/><Relationship Id="rId1" Type="http://schemas.microsoft.com/office/2011/relationships/chartStyle" Target="style4.xml"/></Relationships>
</file>

<file path=ppt/charts/_rels/chart5.xml.rels><?xml version="1.0" encoding="UTF-8" standalone="yes"?>
<Relationships xmlns="http://schemas.openxmlformats.org/package/2006/relationships"><Relationship Id="rId3" Type="http://schemas.openxmlformats.org/officeDocument/2006/relationships/package" Target="../embeddings/Microsoft_Excel_Worksheet4.xlsx"/><Relationship Id="rId2" Type="http://schemas.microsoft.com/office/2011/relationships/chartColorStyle" Target="colors5.xml"/><Relationship Id="rId1" Type="http://schemas.microsoft.com/office/2011/relationships/chartStyle" Target="style5.xml"/></Relationships>
</file>

<file path=ppt/charts/_rels/chart6.xml.rels><?xml version="1.0" encoding="UTF-8" standalone="yes"?>
<Relationships xmlns="http://schemas.openxmlformats.org/package/2006/relationships"><Relationship Id="rId3" Type="http://schemas.openxmlformats.org/officeDocument/2006/relationships/package" Target="../embeddings/Microsoft_Excel_Worksheet5.xlsx"/><Relationship Id="rId2" Type="http://schemas.microsoft.com/office/2011/relationships/chartColorStyle" Target="colors6.xml"/><Relationship Id="rId1" Type="http://schemas.microsoft.com/office/2011/relationships/chartStyle" Target="style6.xml"/></Relationships>
</file>

<file path=ppt/charts/_rels/chart7.xml.rels><?xml version="1.0" encoding="UTF-8" standalone="yes"?>
<Relationships xmlns="http://schemas.openxmlformats.org/package/2006/relationships"><Relationship Id="rId3" Type="http://schemas.openxmlformats.org/officeDocument/2006/relationships/package" Target="../embeddings/Microsoft_Excel_Worksheet6.xlsx"/><Relationship Id="rId2" Type="http://schemas.microsoft.com/office/2011/relationships/chartColorStyle" Target="colors7.xml"/><Relationship Id="rId1" Type="http://schemas.microsoft.com/office/2011/relationships/chartStyle" Target="style7.xml"/></Relationships>
</file>

<file path=ppt/charts/_rels/chart8.xml.rels><?xml version="1.0" encoding="UTF-8" standalone="yes"?>
<Relationships xmlns="http://schemas.openxmlformats.org/package/2006/relationships"><Relationship Id="rId3" Type="http://schemas.openxmlformats.org/officeDocument/2006/relationships/package" Target="../embeddings/Microsoft_Excel_Worksheet7.xlsx"/><Relationship Id="rId2" Type="http://schemas.microsoft.com/office/2011/relationships/chartColorStyle" Target="colors8.xml"/><Relationship Id="rId1" Type="http://schemas.microsoft.com/office/2011/relationships/chartStyle" Target="style8.xml"/></Relationships>
</file>

<file path=ppt/charts/_rels/chart9.xml.rels><?xml version="1.0" encoding="UTF-8" standalone="yes"?>
<Relationships xmlns="http://schemas.openxmlformats.org/package/2006/relationships"><Relationship Id="rId3" Type="http://schemas.openxmlformats.org/officeDocument/2006/relationships/package" Target="../embeddings/Microsoft_Excel_Worksheet8.xlsx"/><Relationship Id="rId2" Type="http://schemas.microsoft.com/office/2011/relationships/chartColorStyle" Target="colors9.xml"/><Relationship Id="rId1" Type="http://schemas.microsoft.com/office/2011/relationships/chartStyle" Target="style9.xml"/></Relationships>
</file>

<file path=ppt/charts/_rels/chart10.xml.rels><?xml version="1.0" encoding="UTF-8" standalone="yes"?>
<Relationships xmlns="http://schemas.openxmlformats.org/package/2006/relationships"><Relationship Id="rId3" Type="http://schemas.openxmlformats.org/officeDocument/2006/relationships/package" Target="../embeddings/Microsoft_Excel_Worksheet9.xlsx"/><Relationship Id="rId2" Type="http://schemas.microsoft.com/office/2011/relationships/chartColorStyle" Target="colors10.xml"/><Relationship Id="rId1" Type="http://schemas.microsoft.com/office/2011/relationships/chartStyle" Target="style10.xml"/></Relationships>
</file>

<file path=ppt/charts/chart1.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col"/>
        <c:grouping val="clustered"/>
        <c:varyColors val="0"/>
        <c:ser>
          <c:idx val="0"/>
          <c:order val="0"/>
          <c:tx>
            <c:strRef>
              <c:f>Sheet1!$B$1</c:f>
              <c:strCache>
                <c:ptCount val="1"/>
                <c:pt idx="0">
                  <c:v>facebook</c:v>
                </c:pt>
              </c:strCache>
            </c:strRef>
          </c:tx>
          <c:spPr>
            <a:solidFill>
              <a:schemeClr val="accent1"/>
            </a:solidFill>
            <a:ln>
              <a:noFill/>
            </a:ln>
            <a:effectLst/>
          </c:spPr>
          <c:invertIfNegative val="0"/>
          <c:cat>
            <c:numRef>
              <c:f>Sheet1!$A$2</c:f>
              <c:numCache>
                <c:formatCode>m/d/yyyy</c:formatCode>
                <c:ptCount val="1"/>
                <c:pt idx="0">
                  <c:v>43678</c:v>
                </c:pt>
              </c:numCache>
            </c:numRef>
          </c:cat>
          <c:val>
            <c:numRef>
              <c:f>Sheet1!$B$2</c:f>
              <c:numCache>
                <c:formatCode>General</c:formatCode>
                <c:ptCount val="1"/>
                <c:pt idx="0">
                  <c:v>1648</c:v>
                </c:pt>
              </c:numCache>
            </c:numRef>
          </c:val>
          <c:extLst>
            <c:ext xmlns:c16="http://schemas.microsoft.com/office/drawing/2014/chart" uri="{C3380CC4-5D6E-409C-BE32-E72D297353CC}">
              <c16:uniqueId val="{00000000-FD64-40A9-AB08-41B17C9097BE}"/>
            </c:ext>
          </c:extLst>
        </c:ser>
        <c:ser>
          <c:idx val="1"/>
          <c:order val="1"/>
          <c:tx>
            <c:strRef>
              <c:f>Sheet1!$C$1</c:f>
              <c:strCache>
                <c:ptCount val="1"/>
                <c:pt idx="0">
                  <c:v>instagram</c:v>
                </c:pt>
              </c:strCache>
            </c:strRef>
          </c:tx>
          <c:spPr>
            <a:solidFill>
              <a:schemeClr val="accent2"/>
            </a:solidFill>
            <a:ln>
              <a:noFill/>
            </a:ln>
            <a:effectLst/>
          </c:spPr>
          <c:invertIfNegative val="0"/>
          <c:cat>
            <c:numRef>
              <c:f>Sheet1!$A$2</c:f>
              <c:numCache>
                <c:formatCode>m/d/yyyy</c:formatCode>
                <c:ptCount val="1"/>
                <c:pt idx="0">
                  <c:v>43678</c:v>
                </c:pt>
              </c:numCache>
            </c:numRef>
          </c:cat>
          <c:val>
            <c:numRef>
              <c:f>Sheet1!$C$2</c:f>
              <c:numCache>
                <c:formatCode>General</c:formatCode>
                <c:ptCount val="1"/>
                <c:pt idx="0">
                  <c:v>2451</c:v>
                </c:pt>
              </c:numCache>
            </c:numRef>
          </c:val>
          <c:extLst>
            <c:ext xmlns:c16="http://schemas.microsoft.com/office/drawing/2014/chart" uri="{C3380CC4-5D6E-409C-BE32-E72D297353CC}">
              <c16:uniqueId val="{00000001-FD64-40A9-AB08-41B17C9097BE}"/>
            </c:ext>
          </c:extLst>
        </c:ser>
        <c:ser>
          <c:idx val="2"/>
          <c:order val="2"/>
          <c:tx>
            <c:strRef>
              <c:f>Sheet1!$D$1</c:f>
              <c:strCache>
                <c:ptCount val="1"/>
                <c:pt idx="0">
                  <c:v>linkedIn</c:v>
                </c:pt>
              </c:strCache>
            </c:strRef>
          </c:tx>
          <c:spPr>
            <a:solidFill>
              <a:schemeClr val="accent3"/>
            </a:solidFill>
            <a:ln>
              <a:noFill/>
            </a:ln>
            <a:effectLst/>
          </c:spPr>
          <c:invertIfNegative val="0"/>
          <c:cat>
            <c:numRef>
              <c:f>Sheet1!$A$2</c:f>
              <c:numCache>
                <c:formatCode>m/d/yyyy</c:formatCode>
                <c:ptCount val="1"/>
                <c:pt idx="0">
                  <c:v>43678</c:v>
                </c:pt>
              </c:numCache>
            </c:numRef>
          </c:cat>
          <c:val>
            <c:numRef>
              <c:f>Sheet1!$D$2</c:f>
              <c:numCache>
                <c:formatCode>General</c:formatCode>
                <c:ptCount val="1"/>
                <c:pt idx="0">
                  <c:v>1397</c:v>
                </c:pt>
              </c:numCache>
            </c:numRef>
          </c:val>
          <c:extLst>
            <c:ext xmlns:c16="http://schemas.microsoft.com/office/drawing/2014/chart" uri="{C3380CC4-5D6E-409C-BE32-E72D297353CC}">
              <c16:uniqueId val="{00000002-FD64-40A9-AB08-41B17C9097BE}"/>
            </c:ext>
          </c:extLst>
        </c:ser>
        <c:ser>
          <c:idx val="3"/>
          <c:order val="3"/>
          <c:tx>
            <c:strRef>
              <c:f>Sheet1!$E$1</c:f>
              <c:strCache>
                <c:ptCount val="1"/>
                <c:pt idx="0">
                  <c:v>twitter</c:v>
                </c:pt>
              </c:strCache>
            </c:strRef>
          </c:tx>
          <c:spPr>
            <a:solidFill>
              <a:schemeClr val="accent4"/>
            </a:solidFill>
            <a:ln>
              <a:noFill/>
            </a:ln>
            <a:effectLst/>
          </c:spPr>
          <c:invertIfNegative val="0"/>
          <c:cat>
            <c:numRef>
              <c:f>Sheet1!$A$2</c:f>
              <c:numCache>
                <c:formatCode>m/d/yyyy</c:formatCode>
                <c:ptCount val="1"/>
                <c:pt idx="0">
                  <c:v>43678</c:v>
                </c:pt>
              </c:numCache>
            </c:numRef>
          </c:cat>
          <c:val>
            <c:numRef>
              <c:f>Sheet1!$E$2</c:f>
              <c:numCache>
                <c:formatCode>General</c:formatCode>
                <c:ptCount val="1"/>
                <c:pt idx="0">
                  <c:v>1227</c:v>
                </c:pt>
              </c:numCache>
            </c:numRef>
          </c:val>
          <c:extLst>
            <c:ext xmlns:c16="http://schemas.microsoft.com/office/drawing/2014/chart" uri="{C3380CC4-5D6E-409C-BE32-E72D297353CC}">
              <c16:uniqueId val="{00000003-FD64-40A9-AB08-41B17C9097BE}"/>
            </c:ext>
          </c:extLst>
        </c:ser>
        <c:dLbls>
          <c:showLegendKey val="0"/>
          <c:showVal val="0"/>
          <c:showCatName val="0"/>
          <c:showSerName val="0"/>
          <c:showPercent val="0"/>
          <c:showBubbleSize val="0"/>
        </c:dLbls>
        <c:gapWidth val="219"/>
        <c:overlap val="-27"/>
        <c:axId val="250729448"/>
        <c:axId val="17281296"/>
      </c:barChart>
      <c:dateAx>
        <c:axId val="250729448"/>
        <c:scaling>
          <c:orientation val="minMax"/>
        </c:scaling>
        <c:delete val="0"/>
        <c:axPos val="b"/>
        <c:numFmt formatCode="m/d/yyyy"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17281296"/>
        <c:crosses val="autoZero"/>
        <c:auto val="1"/>
        <c:lblOffset val="100"/>
        <c:baseTimeUnit val="days"/>
      </c:dateAx>
      <c:valAx>
        <c:axId val="17281296"/>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250729448"/>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2.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col"/>
        <c:grouping val="clustered"/>
        <c:varyColors val="0"/>
        <c:ser>
          <c:idx val="0"/>
          <c:order val="0"/>
          <c:tx>
            <c:strRef>
              <c:f>Sheet1!$B$1</c:f>
              <c:strCache>
                <c:ptCount val="1"/>
                <c:pt idx="0">
                  <c:v>First Insurance Company of Hawaii, LTD</c:v>
                </c:pt>
              </c:strCache>
            </c:strRef>
          </c:tx>
          <c:spPr>
            <a:solidFill>
              <a:schemeClr val="accent1"/>
            </a:solidFill>
            <a:ln>
              <a:noFill/>
            </a:ln>
            <a:effectLst/>
          </c:spPr>
          <c:invertIfNegative val="0"/>
          <c:cat>
            <c:numRef>
              <c:f>Sheet1!$A$2:$A$13</c:f>
              <c:numCache>
                <c:formatCode>m/d/yyyy</c:formatCode>
                <c:ptCount val="12"/>
                <c:pt idx="0">
                  <c:v>43466</c:v>
                </c:pt>
                <c:pt idx="1">
                  <c:v>43497</c:v>
                </c:pt>
                <c:pt idx="2">
                  <c:v>43525</c:v>
                </c:pt>
                <c:pt idx="3">
                  <c:v>43556</c:v>
                </c:pt>
                <c:pt idx="4">
                  <c:v>43586</c:v>
                </c:pt>
                <c:pt idx="5">
                  <c:v>43617</c:v>
                </c:pt>
                <c:pt idx="6">
                  <c:v>43647</c:v>
                </c:pt>
                <c:pt idx="7">
                  <c:v>43678</c:v>
                </c:pt>
                <c:pt idx="8">
                  <c:v>43709</c:v>
                </c:pt>
                <c:pt idx="9">
                  <c:v>43739</c:v>
                </c:pt>
                <c:pt idx="10">
                  <c:v>43770</c:v>
                </c:pt>
                <c:pt idx="11">
                  <c:v>43800</c:v>
                </c:pt>
              </c:numCache>
            </c:numRef>
          </c:cat>
          <c:val>
            <c:numRef>
              <c:f>Sheet1!$B$2:$B$13</c:f>
              <c:numCache>
                <c:formatCode>General</c:formatCode>
                <c:ptCount val="12"/>
                <c:pt idx="0">
                  <c:v>-1</c:v>
                </c:pt>
                <c:pt idx="1">
                  <c:v>-1</c:v>
                </c:pt>
                <c:pt idx="2">
                  <c:v>6</c:v>
                </c:pt>
                <c:pt idx="3">
                  <c:v>3</c:v>
                </c:pt>
                <c:pt idx="4">
                  <c:v>6</c:v>
                </c:pt>
                <c:pt idx="5">
                  <c:v>-4</c:v>
                </c:pt>
                <c:pt idx="6">
                  <c:v>6</c:v>
                </c:pt>
                <c:pt idx="7">
                  <c:v>-2</c:v>
                </c:pt>
                <c:pt idx="8">
                  <c:v>0</c:v>
                </c:pt>
              </c:numCache>
            </c:numRef>
          </c:val>
          <c:extLst>
            <c:ext xmlns:c16="http://schemas.microsoft.com/office/drawing/2014/chart" uri="{C3380CC4-5D6E-409C-BE32-E72D297353CC}">
              <c16:uniqueId val="{00000000-A64D-461E-985D-B3CC23777599}"/>
            </c:ext>
          </c:extLst>
        </c:ser>
        <c:dLbls>
          <c:showLegendKey val="0"/>
          <c:showVal val="0"/>
          <c:showCatName val="0"/>
          <c:showSerName val="0"/>
          <c:showPercent val="0"/>
          <c:showBubbleSize val="0"/>
        </c:dLbls>
        <c:gapWidth val="219"/>
        <c:overlap val="-27"/>
        <c:axId val="298323488"/>
        <c:axId val="298323816"/>
      </c:barChart>
      <c:dateAx>
        <c:axId val="298323488"/>
        <c:scaling>
          <c:orientation val="minMax"/>
        </c:scaling>
        <c:delete val="0"/>
        <c:axPos val="b"/>
        <c:numFmt formatCode="m/d/yyyy"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298323816"/>
        <c:crosses val="autoZero"/>
        <c:auto val="1"/>
        <c:lblOffset val="100"/>
        <c:baseTimeUnit val="months"/>
      </c:dateAx>
      <c:valAx>
        <c:axId val="298323816"/>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298323488"/>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3.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col"/>
        <c:grouping val="clustered"/>
        <c:varyColors val="0"/>
        <c:ser>
          <c:idx val="0"/>
          <c:order val="0"/>
          <c:tx>
            <c:strRef>
              <c:f>Sheet1!$B$1</c:f>
              <c:strCache>
                <c:ptCount val="1"/>
                <c:pt idx="0">
                  <c:v>First Insurance Company of Hawaii, LTD</c:v>
                </c:pt>
              </c:strCache>
            </c:strRef>
          </c:tx>
          <c:spPr>
            <a:solidFill>
              <a:schemeClr val="accent1"/>
            </a:solidFill>
            <a:ln>
              <a:noFill/>
            </a:ln>
            <a:effectLst/>
          </c:spPr>
          <c:invertIfNegative val="0"/>
          <c:cat>
            <c:numRef>
              <c:f>Sheet1!$A$2:$A$13</c:f>
              <c:numCache>
                <c:formatCode>m/d/yyyy</c:formatCode>
                <c:ptCount val="12"/>
                <c:pt idx="0">
                  <c:v>43466</c:v>
                </c:pt>
                <c:pt idx="1">
                  <c:v>43497</c:v>
                </c:pt>
                <c:pt idx="2">
                  <c:v>43525</c:v>
                </c:pt>
                <c:pt idx="3">
                  <c:v>43556</c:v>
                </c:pt>
                <c:pt idx="4">
                  <c:v>43586</c:v>
                </c:pt>
                <c:pt idx="5">
                  <c:v>43617</c:v>
                </c:pt>
                <c:pt idx="6">
                  <c:v>43647</c:v>
                </c:pt>
                <c:pt idx="7">
                  <c:v>43678</c:v>
                </c:pt>
                <c:pt idx="8">
                  <c:v>43709</c:v>
                </c:pt>
                <c:pt idx="9">
                  <c:v>43739</c:v>
                </c:pt>
                <c:pt idx="10">
                  <c:v>43770</c:v>
                </c:pt>
                <c:pt idx="11">
                  <c:v>43800</c:v>
                </c:pt>
              </c:numCache>
            </c:numRef>
          </c:cat>
          <c:val>
            <c:numRef>
              <c:f>Sheet1!$B$2:$B$13</c:f>
              <c:numCache>
                <c:formatCode>General</c:formatCode>
                <c:ptCount val="12"/>
                <c:pt idx="0">
                  <c:v>24</c:v>
                </c:pt>
                <c:pt idx="1">
                  <c:v>30</c:v>
                </c:pt>
                <c:pt idx="2">
                  <c:v>34</c:v>
                </c:pt>
                <c:pt idx="3">
                  <c:v>27</c:v>
                </c:pt>
                <c:pt idx="4">
                  <c:v>23</c:v>
                </c:pt>
                <c:pt idx="5">
                  <c:v>21</c:v>
                </c:pt>
                <c:pt idx="6">
                  <c:v>24</c:v>
                </c:pt>
                <c:pt idx="7">
                  <c:v>31</c:v>
                </c:pt>
                <c:pt idx="8">
                  <c:v>10</c:v>
                </c:pt>
                <c:pt idx="9">
                  <c:v>0</c:v>
                </c:pt>
                <c:pt idx="10">
                  <c:v>0</c:v>
                </c:pt>
                <c:pt idx="11">
                  <c:v>0</c:v>
                </c:pt>
              </c:numCache>
            </c:numRef>
          </c:val>
          <c:extLst>
            <c:ext xmlns:c16="http://schemas.microsoft.com/office/drawing/2014/chart" uri="{C3380CC4-5D6E-409C-BE32-E72D297353CC}">
              <c16:uniqueId val="{00000000-62DA-4D06-9882-1776A5B24FC4}"/>
            </c:ext>
          </c:extLst>
        </c:ser>
        <c:dLbls>
          <c:showLegendKey val="0"/>
          <c:showVal val="0"/>
          <c:showCatName val="0"/>
          <c:showSerName val="0"/>
          <c:showPercent val="0"/>
          <c:showBubbleSize val="0"/>
        </c:dLbls>
        <c:gapWidth val="219"/>
        <c:overlap val="-27"/>
        <c:axId val="298318568"/>
        <c:axId val="298320208"/>
      </c:barChart>
      <c:dateAx>
        <c:axId val="298318568"/>
        <c:scaling>
          <c:orientation val="minMax"/>
        </c:scaling>
        <c:delete val="0"/>
        <c:axPos val="b"/>
        <c:numFmt formatCode="m/d/yyyy"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298320208"/>
        <c:crosses val="autoZero"/>
        <c:auto val="1"/>
        <c:lblOffset val="100"/>
        <c:baseTimeUnit val="months"/>
      </c:dateAx>
      <c:valAx>
        <c:axId val="298320208"/>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298318568"/>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4.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col"/>
        <c:grouping val="clustered"/>
        <c:varyColors val="0"/>
        <c:ser>
          <c:idx val="0"/>
          <c:order val="0"/>
          <c:tx>
            <c:strRef>
              <c:f>Sheet1!$B$1</c:f>
              <c:strCache>
                <c:ptCount val="1"/>
                <c:pt idx="0">
                  <c:v>First Insurance Company of Hawaii, LTD</c:v>
                </c:pt>
              </c:strCache>
            </c:strRef>
          </c:tx>
          <c:spPr>
            <a:solidFill>
              <a:schemeClr val="accent1"/>
            </a:solidFill>
            <a:ln>
              <a:noFill/>
            </a:ln>
            <a:effectLst/>
          </c:spPr>
          <c:invertIfNegative val="0"/>
          <c:cat>
            <c:numRef>
              <c:f>Sheet1!$A$2:$A$13</c:f>
              <c:numCache>
                <c:formatCode>m/d/yyyy</c:formatCode>
                <c:ptCount val="12"/>
                <c:pt idx="0">
                  <c:v>43466</c:v>
                </c:pt>
                <c:pt idx="1">
                  <c:v>43497</c:v>
                </c:pt>
                <c:pt idx="2">
                  <c:v>43525</c:v>
                </c:pt>
                <c:pt idx="3">
                  <c:v>43556</c:v>
                </c:pt>
                <c:pt idx="4">
                  <c:v>43586</c:v>
                </c:pt>
                <c:pt idx="5">
                  <c:v>43617</c:v>
                </c:pt>
                <c:pt idx="6">
                  <c:v>43647</c:v>
                </c:pt>
                <c:pt idx="7">
                  <c:v>43678</c:v>
                </c:pt>
                <c:pt idx="8">
                  <c:v>43709</c:v>
                </c:pt>
                <c:pt idx="9">
                  <c:v>43739</c:v>
                </c:pt>
                <c:pt idx="10">
                  <c:v>43770</c:v>
                </c:pt>
                <c:pt idx="11">
                  <c:v>43800</c:v>
                </c:pt>
              </c:numCache>
            </c:numRef>
          </c:cat>
          <c:val>
            <c:numRef>
              <c:f>Sheet1!$B$2:$B$13</c:f>
              <c:numCache>
                <c:formatCode>General</c:formatCode>
                <c:ptCount val="12"/>
                <c:pt idx="0">
                  <c:v>18915</c:v>
                </c:pt>
                <c:pt idx="1">
                  <c:v>15320</c:v>
                </c:pt>
                <c:pt idx="2">
                  <c:v>15282</c:v>
                </c:pt>
                <c:pt idx="3">
                  <c:v>13609</c:v>
                </c:pt>
                <c:pt idx="4">
                  <c:v>11473</c:v>
                </c:pt>
                <c:pt idx="5">
                  <c:v>23019</c:v>
                </c:pt>
                <c:pt idx="6">
                  <c:v>40691</c:v>
                </c:pt>
                <c:pt idx="7">
                  <c:v>17319</c:v>
                </c:pt>
                <c:pt idx="8">
                  <c:v>1004</c:v>
                </c:pt>
              </c:numCache>
            </c:numRef>
          </c:val>
          <c:extLst>
            <c:ext xmlns:c16="http://schemas.microsoft.com/office/drawing/2014/chart" uri="{C3380CC4-5D6E-409C-BE32-E72D297353CC}">
              <c16:uniqueId val="{00000000-6CDD-4CFA-8C6D-BCA3E3004D5A}"/>
            </c:ext>
          </c:extLst>
        </c:ser>
        <c:dLbls>
          <c:showLegendKey val="0"/>
          <c:showVal val="0"/>
          <c:showCatName val="0"/>
          <c:showSerName val="0"/>
          <c:showPercent val="0"/>
          <c:showBubbleSize val="0"/>
        </c:dLbls>
        <c:gapWidth val="219"/>
        <c:overlap val="-27"/>
        <c:axId val="298511912"/>
        <c:axId val="298514864"/>
      </c:barChart>
      <c:dateAx>
        <c:axId val="298511912"/>
        <c:scaling>
          <c:orientation val="minMax"/>
        </c:scaling>
        <c:delete val="0"/>
        <c:axPos val="b"/>
        <c:numFmt formatCode="m/d/yyyy"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298514864"/>
        <c:crosses val="autoZero"/>
        <c:auto val="1"/>
        <c:lblOffset val="100"/>
        <c:baseTimeUnit val="months"/>
      </c:dateAx>
      <c:valAx>
        <c:axId val="298514864"/>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298511912"/>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5.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col"/>
        <c:grouping val="clustered"/>
        <c:varyColors val="0"/>
        <c:ser>
          <c:idx val="0"/>
          <c:order val="0"/>
          <c:tx>
            <c:strRef>
              <c:f>Sheet1!$B$1</c:f>
              <c:strCache>
                <c:ptCount val="1"/>
                <c:pt idx="0">
                  <c:v>First Insurance HI</c:v>
                </c:pt>
              </c:strCache>
            </c:strRef>
          </c:tx>
          <c:spPr>
            <a:solidFill>
              <a:schemeClr val="accent1"/>
            </a:solidFill>
            <a:ln>
              <a:noFill/>
            </a:ln>
            <a:effectLst/>
          </c:spPr>
          <c:invertIfNegative val="0"/>
          <c:cat>
            <c:numRef>
              <c:f>Sheet1!$A$2:$A$13</c:f>
              <c:numCache>
                <c:formatCode>m/d/yyyy</c:formatCode>
                <c:ptCount val="12"/>
                <c:pt idx="0">
                  <c:v>43466</c:v>
                </c:pt>
                <c:pt idx="1">
                  <c:v>43497</c:v>
                </c:pt>
                <c:pt idx="2">
                  <c:v>43525</c:v>
                </c:pt>
                <c:pt idx="3">
                  <c:v>43556</c:v>
                </c:pt>
                <c:pt idx="4">
                  <c:v>43586</c:v>
                </c:pt>
                <c:pt idx="5">
                  <c:v>43617</c:v>
                </c:pt>
                <c:pt idx="6">
                  <c:v>43647</c:v>
                </c:pt>
                <c:pt idx="7">
                  <c:v>43678</c:v>
                </c:pt>
                <c:pt idx="8">
                  <c:v>43709</c:v>
                </c:pt>
                <c:pt idx="9">
                  <c:v>43739</c:v>
                </c:pt>
                <c:pt idx="10">
                  <c:v>43770</c:v>
                </c:pt>
                <c:pt idx="11">
                  <c:v>43800</c:v>
                </c:pt>
              </c:numCache>
            </c:numRef>
          </c:cat>
          <c:val>
            <c:numRef>
              <c:f>Sheet1!$B$2:$B$13</c:f>
              <c:numCache>
                <c:formatCode>General</c:formatCode>
                <c:ptCount val="12"/>
                <c:pt idx="0">
                  <c:v>-1</c:v>
                </c:pt>
                <c:pt idx="1">
                  <c:v>2</c:v>
                </c:pt>
                <c:pt idx="2">
                  <c:v>-1</c:v>
                </c:pt>
                <c:pt idx="3">
                  <c:v>0</c:v>
                </c:pt>
                <c:pt idx="4">
                  <c:v>-1</c:v>
                </c:pt>
                <c:pt idx="5">
                  <c:v>0</c:v>
                </c:pt>
                <c:pt idx="6">
                  <c:v>-6</c:v>
                </c:pt>
                <c:pt idx="7">
                  <c:v>4</c:v>
                </c:pt>
                <c:pt idx="8">
                  <c:v>0</c:v>
                </c:pt>
              </c:numCache>
            </c:numRef>
          </c:val>
          <c:extLst>
            <c:ext xmlns:c16="http://schemas.microsoft.com/office/drawing/2014/chart" uri="{C3380CC4-5D6E-409C-BE32-E72D297353CC}">
              <c16:uniqueId val="{00000000-D350-41F7-ADCD-CA769C7DB724}"/>
            </c:ext>
          </c:extLst>
        </c:ser>
        <c:dLbls>
          <c:showLegendKey val="0"/>
          <c:showVal val="0"/>
          <c:showCatName val="0"/>
          <c:showSerName val="0"/>
          <c:showPercent val="0"/>
          <c:showBubbleSize val="0"/>
        </c:dLbls>
        <c:gapWidth val="219"/>
        <c:overlap val="-27"/>
        <c:axId val="302497144"/>
        <c:axId val="302497472"/>
      </c:barChart>
      <c:dateAx>
        <c:axId val="302497144"/>
        <c:scaling>
          <c:orientation val="minMax"/>
        </c:scaling>
        <c:delete val="0"/>
        <c:axPos val="b"/>
        <c:numFmt formatCode="m/d/yyyy"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02497472"/>
        <c:crosses val="autoZero"/>
        <c:auto val="1"/>
        <c:lblOffset val="100"/>
        <c:baseTimeUnit val="months"/>
      </c:dateAx>
      <c:valAx>
        <c:axId val="302497472"/>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02497144"/>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6.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col"/>
        <c:grouping val="clustered"/>
        <c:varyColors val="0"/>
        <c:ser>
          <c:idx val="0"/>
          <c:order val="0"/>
          <c:tx>
            <c:strRef>
              <c:f>Sheet1!$B$1</c:f>
              <c:strCache>
                <c:ptCount val="1"/>
                <c:pt idx="0">
                  <c:v>First Insurance HI</c:v>
                </c:pt>
              </c:strCache>
            </c:strRef>
          </c:tx>
          <c:spPr>
            <a:solidFill>
              <a:schemeClr val="accent1"/>
            </a:solidFill>
            <a:ln>
              <a:noFill/>
            </a:ln>
            <a:effectLst/>
          </c:spPr>
          <c:invertIfNegative val="0"/>
          <c:cat>
            <c:numRef>
              <c:f>Sheet1!$A$2:$A$13</c:f>
              <c:numCache>
                <c:formatCode>m/d/yyyy</c:formatCode>
                <c:ptCount val="12"/>
                <c:pt idx="0">
                  <c:v>43466</c:v>
                </c:pt>
                <c:pt idx="1">
                  <c:v>43497</c:v>
                </c:pt>
                <c:pt idx="2">
                  <c:v>43525</c:v>
                </c:pt>
                <c:pt idx="3">
                  <c:v>43556</c:v>
                </c:pt>
                <c:pt idx="4">
                  <c:v>43586</c:v>
                </c:pt>
                <c:pt idx="5">
                  <c:v>43617</c:v>
                </c:pt>
                <c:pt idx="6">
                  <c:v>43647</c:v>
                </c:pt>
                <c:pt idx="7">
                  <c:v>43678</c:v>
                </c:pt>
                <c:pt idx="8">
                  <c:v>43709</c:v>
                </c:pt>
                <c:pt idx="9">
                  <c:v>43739</c:v>
                </c:pt>
                <c:pt idx="10">
                  <c:v>43770</c:v>
                </c:pt>
                <c:pt idx="11">
                  <c:v>43800</c:v>
                </c:pt>
              </c:numCache>
            </c:numRef>
          </c:cat>
          <c:val>
            <c:numRef>
              <c:f>Sheet1!$B$2:$B$13</c:f>
              <c:numCache>
                <c:formatCode>General</c:formatCode>
                <c:ptCount val="12"/>
                <c:pt idx="0">
                  <c:v>1</c:v>
                </c:pt>
                <c:pt idx="1">
                  <c:v>1</c:v>
                </c:pt>
                <c:pt idx="2">
                  <c:v>1</c:v>
                </c:pt>
                <c:pt idx="3">
                  <c:v>1</c:v>
                </c:pt>
                <c:pt idx="4">
                  <c:v>2</c:v>
                </c:pt>
                <c:pt idx="5">
                  <c:v>2</c:v>
                </c:pt>
                <c:pt idx="6">
                  <c:v>2</c:v>
                </c:pt>
                <c:pt idx="7">
                  <c:v>2</c:v>
                </c:pt>
                <c:pt idx="8">
                  <c:v>1</c:v>
                </c:pt>
                <c:pt idx="9">
                  <c:v>0</c:v>
                </c:pt>
                <c:pt idx="10">
                  <c:v>0</c:v>
                </c:pt>
                <c:pt idx="11">
                  <c:v>0</c:v>
                </c:pt>
              </c:numCache>
            </c:numRef>
          </c:val>
          <c:extLst>
            <c:ext xmlns:c16="http://schemas.microsoft.com/office/drawing/2014/chart" uri="{C3380CC4-5D6E-409C-BE32-E72D297353CC}">
              <c16:uniqueId val="{00000000-9397-44C4-8F32-FC1DAAF6C811}"/>
            </c:ext>
          </c:extLst>
        </c:ser>
        <c:dLbls>
          <c:showLegendKey val="0"/>
          <c:showVal val="0"/>
          <c:showCatName val="0"/>
          <c:showSerName val="0"/>
          <c:showPercent val="0"/>
          <c:showBubbleSize val="0"/>
        </c:dLbls>
        <c:gapWidth val="219"/>
        <c:overlap val="-27"/>
        <c:axId val="302488616"/>
        <c:axId val="302485992"/>
      </c:barChart>
      <c:dateAx>
        <c:axId val="302488616"/>
        <c:scaling>
          <c:orientation val="minMax"/>
        </c:scaling>
        <c:delete val="0"/>
        <c:axPos val="b"/>
        <c:numFmt formatCode="m/d/yyyy"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02485992"/>
        <c:crosses val="autoZero"/>
        <c:auto val="1"/>
        <c:lblOffset val="100"/>
        <c:baseTimeUnit val="months"/>
      </c:dateAx>
      <c:valAx>
        <c:axId val="302485992"/>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02488616"/>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7.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col"/>
        <c:grouping val="clustered"/>
        <c:varyColors val="0"/>
        <c:ser>
          <c:idx val="0"/>
          <c:order val="0"/>
          <c:tx>
            <c:strRef>
              <c:f>Sheet1!$B$1</c:f>
              <c:strCache>
                <c:ptCount val="1"/>
                <c:pt idx="0">
                  <c:v>First Insurance Company of Hawaii</c:v>
                </c:pt>
              </c:strCache>
            </c:strRef>
          </c:tx>
          <c:spPr>
            <a:solidFill>
              <a:schemeClr val="accent1"/>
            </a:solidFill>
            <a:ln>
              <a:noFill/>
            </a:ln>
            <a:effectLst/>
          </c:spPr>
          <c:invertIfNegative val="0"/>
          <c:cat>
            <c:numRef>
              <c:f>Sheet1!$A$2:$A$13</c:f>
              <c:numCache>
                <c:formatCode>m/d/yyyy</c:formatCode>
                <c:ptCount val="12"/>
                <c:pt idx="0">
                  <c:v>43466</c:v>
                </c:pt>
                <c:pt idx="1">
                  <c:v>43497</c:v>
                </c:pt>
                <c:pt idx="2">
                  <c:v>43525</c:v>
                </c:pt>
                <c:pt idx="3">
                  <c:v>43556</c:v>
                </c:pt>
                <c:pt idx="4">
                  <c:v>43586</c:v>
                </c:pt>
                <c:pt idx="5">
                  <c:v>43617</c:v>
                </c:pt>
                <c:pt idx="6">
                  <c:v>43647</c:v>
                </c:pt>
                <c:pt idx="7">
                  <c:v>43678</c:v>
                </c:pt>
                <c:pt idx="8">
                  <c:v>43709</c:v>
                </c:pt>
                <c:pt idx="9">
                  <c:v>43739</c:v>
                </c:pt>
                <c:pt idx="10">
                  <c:v>43770</c:v>
                </c:pt>
                <c:pt idx="11">
                  <c:v>43800</c:v>
                </c:pt>
              </c:numCache>
            </c:numRef>
          </c:cat>
          <c:val>
            <c:numRef>
              <c:f>Sheet1!$B$2:$B$13</c:f>
              <c:numCache>
                <c:formatCode>General</c:formatCode>
                <c:ptCount val="12"/>
                <c:pt idx="0">
                  <c:v>29</c:v>
                </c:pt>
                <c:pt idx="1">
                  <c:v>33</c:v>
                </c:pt>
                <c:pt idx="2">
                  <c:v>17</c:v>
                </c:pt>
                <c:pt idx="3">
                  <c:v>27</c:v>
                </c:pt>
                <c:pt idx="4">
                  <c:v>17</c:v>
                </c:pt>
                <c:pt idx="5">
                  <c:v>22</c:v>
                </c:pt>
                <c:pt idx="6">
                  <c:v>40</c:v>
                </c:pt>
                <c:pt idx="7">
                  <c:v>90</c:v>
                </c:pt>
                <c:pt idx="8">
                  <c:v>20</c:v>
                </c:pt>
              </c:numCache>
            </c:numRef>
          </c:val>
          <c:extLst>
            <c:ext xmlns:c16="http://schemas.microsoft.com/office/drawing/2014/chart" uri="{C3380CC4-5D6E-409C-BE32-E72D297353CC}">
              <c16:uniqueId val="{00000000-1119-4F33-9B52-D93E0187DDCF}"/>
            </c:ext>
          </c:extLst>
        </c:ser>
        <c:dLbls>
          <c:showLegendKey val="0"/>
          <c:showVal val="0"/>
          <c:showCatName val="0"/>
          <c:showSerName val="0"/>
          <c:showPercent val="0"/>
          <c:showBubbleSize val="0"/>
        </c:dLbls>
        <c:gapWidth val="219"/>
        <c:overlap val="-27"/>
        <c:axId val="304540816"/>
        <c:axId val="304530648"/>
      </c:barChart>
      <c:dateAx>
        <c:axId val="304540816"/>
        <c:scaling>
          <c:orientation val="minMax"/>
        </c:scaling>
        <c:delete val="0"/>
        <c:axPos val="b"/>
        <c:numFmt formatCode="m/d/yyyy"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04530648"/>
        <c:crosses val="autoZero"/>
        <c:auto val="1"/>
        <c:lblOffset val="100"/>
        <c:baseTimeUnit val="months"/>
      </c:dateAx>
      <c:valAx>
        <c:axId val="304530648"/>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04540816"/>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8.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col"/>
        <c:grouping val="clustered"/>
        <c:varyColors val="0"/>
        <c:ser>
          <c:idx val="0"/>
          <c:order val="0"/>
          <c:tx>
            <c:strRef>
              <c:f>Sheet1!$B$1</c:f>
              <c:strCache>
                <c:ptCount val="1"/>
                <c:pt idx="0">
                  <c:v>First Insurance Company of Hawaii</c:v>
                </c:pt>
              </c:strCache>
            </c:strRef>
          </c:tx>
          <c:spPr>
            <a:solidFill>
              <a:schemeClr val="accent1"/>
            </a:solidFill>
            <a:ln>
              <a:noFill/>
            </a:ln>
            <a:effectLst/>
          </c:spPr>
          <c:invertIfNegative val="0"/>
          <c:cat>
            <c:numRef>
              <c:f>Sheet1!$A$2:$A$13</c:f>
              <c:numCache>
                <c:formatCode>m/d/yyyy</c:formatCode>
                <c:ptCount val="12"/>
                <c:pt idx="0">
                  <c:v>43466</c:v>
                </c:pt>
                <c:pt idx="1">
                  <c:v>43497</c:v>
                </c:pt>
                <c:pt idx="2">
                  <c:v>43525</c:v>
                </c:pt>
                <c:pt idx="3">
                  <c:v>43556</c:v>
                </c:pt>
                <c:pt idx="4">
                  <c:v>43586</c:v>
                </c:pt>
                <c:pt idx="5">
                  <c:v>43617</c:v>
                </c:pt>
                <c:pt idx="6">
                  <c:v>43647</c:v>
                </c:pt>
                <c:pt idx="7">
                  <c:v>43678</c:v>
                </c:pt>
                <c:pt idx="8">
                  <c:v>43709</c:v>
                </c:pt>
                <c:pt idx="9">
                  <c:v>43739</c:v>
                </c:pt>
                <c:pt idx="10">
                  <c:v>43770</c:v>
                </c:pt>
                <c:pt idx="11">
                  <c:v>43800</c:v>
                </c:pt>
              </c:numCache>
            </c:numRef>
          </c:cat>
          <c:val>
            <c:numRef>
              <c:f>Sheet1!$B$2:$B$13</c:f>
              <c:numCache>
                <c:formatCode>General</c:formatCode>
                <c:ptCount val="12"/>
                <c:pt idx="0">
                  <c:v>34</c:v>
                </c:pt>
                <c:pt idx="1">
                  <c:v>46</c:v>
                </c:pt>
                <c:pt idx="2">
                  <c:v>51</c:v>
                </c:pt>
                <c:pt idx="3">
                  <c:v>35</c:v>
                </c:pt>
                <c:pt idx="4">
                  <c:v>37</c:v>
                </c:pt>
                <c:pt idx="5">
                  <c:v>46</c:v>
                </c:pt>
                <c:pt idx="6">
                  <c:v>29</c:v>
                </c:pt>
                <c:pt idx="7">
                  <c:v>46</c:v>
                </c:pt>
                <c:pt idx="8">
                  <c:v>0</c:v>
                </c:pt>
                <c:pt idx="9">
                  <c:v>0</c:v>
                </c:pt>
                <c:pt idx="10">
                  <c:v>0</c:v>
                </c:pt>
                <c:pt idx="11">
                  <c:v>0</c:v>
                </c:pt>
              </c:numCache>
            </c:numRef>
          </c:val>
          <c:extLst>
            <c:ext xmlns:c16="http://schemas.microsoft.com/office/drawing/2014/chart" uri="{C3380CC4-5D6E-409C-BE32-E72D297353CC}">
              <c16:uniqueId val="{00000000-E34F-4682-B52A-3252974CA939}"/>
            </c:ext>
          </c:extLst>
        </c:ser>
        <c:dLbls>
          <c:showLegendKey val="0"/>
          <c:showVal val="0"/>
          <c:showCatName val="0"/>
          <c:showSerName val="0"/>
          <c:showPercent val="0"/>
          <c:showBubbleSize val="0"/>
        </c:dLbls>
        <c:gapWidth val="219"/>
        <c:overlap val="-27"/>
        <c:axId val="308876768"/>
        <c:axId val="308876112"/>
      </c:barChart>
      <c:dateAx>
        <c:axId val="308876768"/>
        <c:scaling>
          <c:orientation val="minMax"/>
        </c:scaling>
        <c:delete val="0"/>
        <c:axPos val="b"/>
        <c:numFmt formatCode="m/d/yyyy"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08876112"/>
        <c:crosses val="autoZero"/>
        <c:auto val="1"/>
        <c:lblOffset val="100"/>
        <c:baseTimeUnit val="months"/>
      </c:dateAx>
      <c:valAx>
        <c:axId val="308876112"/>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08876768"/>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9.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col"/>
        <c:grouping val="clustered"/>
        <c:varyColors val="0"/>
        <c:ser>
          <c:idx val="0"/>
          <c:order val="0"/>
          <c:tx>
            <c:strRef>
              <c:f>Sheet1!$B$1</c:f>
              <c:strCache>
                <c:ptCount val="1"/>
                <c:pt idx="0">
                  <c:v>firstinshi</c:v>
                </c:pt>
              </c:strCache>
            </c:strRef>
          </c:tx>
          <c:spPr>
            <a:solidFill>
              <a:schemeClr val="accent1"/>
            </a:solidFill>
            <a:ln>
              <a:noFill/>
            </a:ln>
            <a:effectLst/>
          </c:spPr>
          <c:invertIfNegative val="0"/>
          <c:cat>
            <c:numRef>
              <c:f>Sheet1!$A$2:$A$13</c:f>
              <c:numCache>
                <c:formatCode>m/d/yyyy</c:formatCode>
                <c:ptCount val="12"/>
                <c:pt idx="0">
                  <c:v>43466</c:v>
                </c:pt>
                <c:pt idx="1">
                  <c:v>43497</c:v>
                </c:pt>
                <c:pt idx="2">
                  <c:v>43525</c:v>
                </c:pt>
                <c:pt idx="3">
                  <c:v>43556</c:v>
                </c:pt>
                <c:pt idx="4">
                  <c:v>43586</c:v>
                </c:pt>
                <c:pt idx="5">
                  <c:v>43617</c:v>
                </c:pt>
                <c:pt idx="6">
                  <c:v>43647</c:v>
                </c:pt>
                <c:pt idx="7">
                  <c:v>43678</c:v>
                </c:pt>
                <c:pt idx="8">
                  <c:v>43709</c:v>
                </c:pt>
                <c:pt idx="9">
                  <c:v>43739</c:v>
                </c:pt>
                <c:pt idx="10">
                  <c:v>43770</c:v>
                </c:pt>
                <c:pt idx="11">
                  <c:v>43800</c:v>
                </c:pt>
              </c:numCache>
            </c:numRef>
          </c:cat>
          <c:val>
            <c:numRef>
              <c:f>Sheet1!$B$2:$B$13</c:f>
              <c:numCache>
                <c:formatCode>General</c:formatCode>
                <c:ptCount val="12"/>
                <c:pt idx="0">
                  <c:v>0</c:v>
                </c:pt>
                <c:pt idx="1">
                  <c:v>-3</c:v>
                </c:pt>
                <c:pt idx="2">
                  <c:v>8</c:v>
                </c:pt>
                <c:pt idx="3">
                  <c:v>5</c:v>
                </c:pt>
                <c:pt idx="4">
                  <c:v>14</c:v>
                </c:pt>
                <c:pt idx="5">
                  <c:v>0</c:v>
                </c:pt>
                <c:pt idx="6">
                  <c:v>70</c:v>
                </c:pt>
                <c:pt idx="7">
                  <c:v>-18</c:v>
                </c:pt>
                <c:pt idx="8">
                  <c:v>3</c:v>
                </c:pt>
              </c:numCache>
            </c:numRef>
          </c:val>
          <c:extLst>
            <c:ext xmlns:c16="http://schemas.microsoft.com/office/drawing/2014/chart" uri="{C3380CC4-5D6E-409C-BE32-E72D297353CC}">
              <c16:uniqueId val="{00000000-A7DF-4E87-B822-1017A7AB2D36}"/>
            </c:ext>
          </c:extLst>
        </c:ser>
        <c:dLbls>
          <c:showLegendKey val="0"/>
          <c:showVal val="0"/>
          <c:showCatName val="0"/>
          <c:showSerName val="0"/>
          <c:showPercent val="0"/>
          <c:showBubbleSize val="0"/>
        </c:dLbls>
        <c:gapWidth val="219"/>
        <c:overlap val="-27"/>
        <c:axId val="379311456"/>
        <c:axId val="379316704"/>
      </c:barChart>
      <c:dateAx>
        <c:axId val="379311456"/>
        <c:scaling>
          <c:orientation val="minMax"/>
        </c:scaling>
        <c:delete val="0"/>
        <c:axPos val="b"/>
        <c:numFmt formatCode="m/d/yyyy"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79316704"/>
        <c:crosses val="autoZero"/>
        <c:auto val="1"/>
        <c:lblOffset val="100"/>
        <c:baseTimeUnit val="months"/>
      </c:dateAx>
      <c:valAx>
        <c:axId val="379316704"/>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79311456"/>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10.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col"/>
        <c:grouping val="clustered"/>
        <c:varyColors val="0"/>
        <c:ser>
          <c:idx val="0"/>
          <c:order val="0"/>
          <c:tx>
            <c:strRef>
              <c:f>Sheet1!$B$1</c:f>
              <c:strCache>
                <c:ptCount val="1"/>
                <c:pt idx="0">
                  <c:v>firstinshi</c:v>
                </c:pt>
              </c:strCache>
            </c:strRef>
          </c:tx>
          <c:spPr>
            <a:solidFill>
              <a:schemeClr val="accent1"/>
            </a:solidFill>
            <a:ln>
              <a:noFill/>
            </a:ln>
            <a:effectLst/>
          </c:spPr>
          <c:invertIfNegative val="0"/>
          <c:cat>
            <c:numRef>
              <c:f>Sheet1!$A$2:$A$13</c:f>
              <c:numCache>
                <c:formatCode>m/d/yyyy</c:formatCode>
                <c:ptCount val="12"/>
                <c:pt idx="0">
                  <c:v>43466</c:v>
                </c:pt>
                <c:pt idx="1">
                  <c:v>43497</c:v>
                </c:pt>
                <c:pt idx="2">
                  <c:v>43525</c:v>
                </c:pt>
                <c:pt idx="3">
                  <c:v>43556</c:v>
                </c:pt>
                <c:pt idx="4">
                  <c:v>43586</c:v>
                </c:pt>
                <c:pt idx="5">
                  <c:v>43617</c:v>
                </c:pt>
                <c:pt idx="6">
                  <c:v>43647</c:v>
                </c:pt>
                <c:pt idx="7">
                  <c:v>43678</c:v>
                </c:pt>
                <c:pt idx="8">
                  <c:v>43709</c:v>
                </c:pt>
                <c:pt idx="9">
                  <c:v>43739</c:v>
                </c:pt>
                <c:pt idx="10">
                  <c:v>43770</c:v>
                </c:pt>
                <c:pt idx="11">
                  <c:v>43800</c:v>
                </c:pt>
              </c:numCache>
            </c:numRef>
          </c:cat>
          <c:val>
            <c:numRef>
              <c:f>Sheet1!$B$2:$B$13</c:f>
              <c:numCache>
                <c:formatCode>General</c:formatCode>
                <c:ptCount val="12"/>
                <c:pt idx="0">
                  <c:v>29</c:v>
                </c:pt>
                <c:pt idx="1">
                  <c:v>34</c:v>
                </c:pt>
                <c:pt idx="2">
                  <c:v>36</c:v>
                </c:pt>
                <c:pt idx="3">
                  <c:v>31</c:v>
                </c:pt>
                <c:pt idx="4">
                  <c:v>32</c:v>
                </c:pt>
                <c:pt idx="5">
                  <c:v>30</c:v>
                </c:pt>
                <c:pt idx="6">
                  <c:v>36</c:v>
                </c:pt>
                <c:pt idx="7">
                  <c:v>34</c:v>
                </c:pt>
                <c:pt idx="8">
                  <c:v>11</c:v>
                </c:pt>
                <c:pt idx="9">
                  <c:v>0</c:v>
                </c:pt>
                <c:pt idx="10">
                  <c:v>0</c:v>
                </c:pt>
                <c:pt idx="11">
                  <c:v>0</c:v>
                </c:pt>
              </c:numCache>
            </c:numRef>
          </c:val>
          <c:extLst>
            <c:ext xmlns:c16="http://schemas.microsoft.com/office/drawing/2014/chart" uri="{C3380CC4-5D6E-409C-BE32-E72D297353CC}">
              <c16:uniqueId val="{00000000-2579-49F2-80FB-29030A7DF681}"/>
            </c:ext>
          </c:extLst>
        </c:ser>
        <c:dLbls>
          <c:showLegendKey val="0"/>
          <c:showVal val="0"/>
          <c:showCatName val="0"/>
          <c:showSerName val="0"/>
          <c:showPercent val="0"/>
          <c:showBubbleSize val="0"/>
        </c:dLbls>
        <c:gapWidth val="219"/>
        <c:overlap val="-27"/>
        <c:axId val="379317688"/>
        <c:axId val="379318016"/>
      </c:barChart>
      <c:dateAx>
        <c:axId val="379317688"/>
        <c:scaling>
          <c:orientation val="minMax"/>
        </c:scaling>
        <c:delete val="0"/>
        <c:axPos val="b"/>
        <c:numFmt formatCode="m/d/yyyy"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79318016"/>
        <c:crosses val="autoZero"/>
        <c:auto val="1"/>
        <c:lblOffset val="100"/>
        <c:baseTimeUnit val="months"/>
      </c:dateAx>
      <c:valAx>
        <c:axId val="379318016"/>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79317688"/>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olors1.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2.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3.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4.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5.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6.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7.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8.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9.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10.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style1.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2.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3.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4.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5.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6.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7.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8.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9.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10.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slideLayouts/_rels/slideLayout1.xml.rels><?xml version="1.0" encoding="UTF-8" standalone="yes"?>
<Relationships xmlns="http://schemas.openxmlformats.org/package/2006/relationships"><Relationship Id="rId3" Type="http://schemas.openxmlformats.org/officeDocument/2006/relationships/image" Target="file:///C:\inetpub\wwwroot\quntlyLogo.png" TargetMode="External"/><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3" Type="http://schemas.openxmlformats.org/officeDocument/2006/relationships/image" Target="file:///C:\inetpub\wwwroot\quintlyIcon.png" TargetMode="External"/><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3" Type="http://schemas.openxmlformats.org/officeDocument/2006/relationships/image" Target="file:///C:\inetpub\wwwroot\quintlyIcon.png" TargetMode="External"/><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name="quintlyDeck">
    <p:spTree>
      <p:nvGrpSpPr>
        <p:cNvPr id="1" name=""/>
        <p:cNvGrpSpPr/>
        <p:nvPr/>
      </p:nvGrpSpPr>
      <p:grpSpPr>
        <a:xfrm>
          <a:off x="0" y="0"/>
          <a:ext cx="0" cy="0"/>
          <a:chOff x="0" y="0"/>
          <a:chExt cx="0" cy="0"/>
        </a:xfrm>
      </p:grpSpPr>
      <p:pic>
        <p:nvPicPr>
          <p:cNvPr id="7" name="Bild 6"/>
          <p:cNvPicPr>
            <a:picLocks noChangeAspect="1"/>
          </p:cNvPicPr>
          <p:nvPr/>
        </p:nvPicPr>
        <p:blipFill>
          <a:blip r:embed="rId2" r:link="rId3">
            <a:extLst>
              <a:ext uri="{28A0092B-C50C-407E-A947-70E740481C1C}">
                <a14:useLocalDpi xmlns:a14="http://schemas.microsoft.com/office/drawing/2010/main" val="0"/>
              </a:ext>
            </a:extLst>
          </a:blip>
          <a:stretch>
            <a:fillRect/>
          </a:stretch>
        </p:blipFill>
        <p:spPr>
          <a:xfrm>
            <a:off x="2454549" y="916050"/>
            <a:ext cx="4270423" cy="821235"/>
          </a:xfrm>
          <a:prstGeom prst="rect">
            <a:avLst/>
          </a:prstGeom>
        </p:spPr>
      </p:pic>
      <p:sp>
        <p:nvSpPr>
          <p:cNvPr id="2" name="dashboardName"/>
          <p:cNvSpPr>
            <a:spLocks noGrp="1"/>
          </p:cNvSpPr>
          <p:nvPr>
            <p:ph type="ctrTitle" hasCustomPrompt="1"/>
          </p:nvPr>
        </p:nvSpPr>
        <p:spPr>
          <a:xfrm>
            <a:off x="685800" y="2130427"/>
            <a:ext cx="7772400" cy="1470025"/>
          </a:xfrm>
        </p:spPr>
        <p:txBody>
          <a:bodyPr/>
          <a:lstStyle>
            <a:lvl1pPr algn="ctr">
              <a:defRPr b="1"/>
            </a:lvl1pPr>
          </a:lstStyle>
          <a:p>
            <a:r>
              <a:rPr lang="de-DE" dirty="0" err="1"/>
              <a:t>dashboardName</a:t>
            </a:r>
            <a:endParaRPr lang="de-DE" dirty="0"/>
          </a:p>
        </p:txBody>
      </p:sp>
      <p:sp>
        <p:nvSpPr>
          <p:cNvPr id="3" name="clientName"/>
          <p:cNvSpPr>
            <a:spLocks noGrp="1"/>
          </p:cNvSpPr>
          <p:nvPr>
            <p:ph type="subTitle" idx="1" hasCustomPrompt="1"/>
          </p:nvPr>
        </p:nvSpPr>
        <p:spPr>
          <a:xfrm>
            <a:off x="1371600" y="3886200"/>
            <a:ext cx="6400800" cy="1752600"/>
          </a:xfrm>
        </p:spPr>
        <p:txBody>
          <a:bodyPr>
            <a:normAutofit/>
          </a:bodyPr>
          <a:lstStyle>
            <a:lvl1pPr marL="0" indent="0" algn="ctr">
              <a:buNone/>
              <a:defRPr sz="1800">
                <a:solidFill>
                  <a:schemeClr val="tx1">
                    <a:tint val="75000"/>
                  </a:schemeClr>
                </a:solidFill>
              </a:defRPr>
            </a:lvl1pPr>
            <a:lvl2pPr marL="342900" indent="0" algn="ctr">
              <a:buNone/>
              <a:defRPr>
                <a:solidFill>
                  <a:schemeClr val="tx1">
                    <a:tint val="75000"/>
                  </a:schemeClr>
                </a:solidFill>
              </a:defRPr>
            </a:lvl2pPr>
            <a:lvl3pPr marL="685800" indent="0" algn="ctr">
              <a:buNone/>
              <a:defRPr>
                <a:solidFill>
                  <a:schemeClr val="tx1">
                    <a:tint val="75000"/>
                  </a:schemeClr>
                </a:solidFill>
              </a:defRPr>
            </a:lvl3pPr>
            <a:lvl4pPr marL="1028700" indent="0" algn="ctr">
              <a:buNone/>
              <a:defRPr>
                <a:solidFill>
                  <a:schemeClr val="tx1">
                    <a:tint val="75000"/>
                  </a:schemeClr>
                </a:solidFill>
              </a:defRPr>
            </a:lvl4pPr>
            <a:lvl5pPr marL="1371600" indent="0" algn="ctr">
              <a:buNone/>
              <a:defRPr>
                <a:solidFill>
                  <a:schemeClr val="tx1">
                    <a:tint val="75000"/>
                  </a:schemeClr>
                </a:solidFill>
              </a:defRPr>
            </a:lvl5pPr>
            <a:lvl6pPr marL="1714500" indent="0" algn="ctr">
              <a:buNone/>
              <a:defRPr>
                <a:solidFill>
                  <a:schemeClr val="tx1">
                    <a:tint val="75000"/>
                  </a:schemeClr>
                </a:solidFill>
              </a:defRPr>
            </a:lvl6pPr>
            <a:lvl7pPr marL="2057400" indent="0" algn="ctr">
              <a:buNone/>
              <a:defRPr>
                <a:solidFill>
                  <a:schemeClr val="tx1">
                    <a:tint val="75000"/>
                  </a:schemeClr>
                </a:solidFill>
              </a:defRPr>
            </a:lvl7pPr>
            <a:lvl8pPr marL="2400300" indent="0" algn="ctr">
              <a:buNone/>
              <a:defRPr>
                <a:solidFill>
                  <a:schemeClr val="tx1">
                    <a:tint val="75000"/>
                  </a:schemeClr>
                </a:solidFill>
              </a:defRPr>
            </a:lvl8pPr>
            <a:lvl9pPr marL="2743200" indent="0" algn="ctr">
              <a:buNone/>
              <a:defRPr>
                <a:solidFill>
                  <a:schemeClr val="tx1">
                    <a:tint val="75000"/>
                  </a:schemeClr>
                </a:solidFill>
              </a:defRPr>
            </a:lvl9pPr>
          </a:lstStyle>
          <a:p>
            <a:r>
              <a:rPr lang="de-DE" dirty="0" err="1"/>
              <a:t>clientName</a:t>
            </a:r>
            <a:endParaRPr lang="de-DE" dirty="0"/>
          </a:p>
        </p:txBody>
      </p:sp>
    </p:spTree>
    <p:extLst>
      <p:ext uri="{BB962C8B-B14F-4D97-AF65-F5344CB8AC3E}">
        <p14:creationId xmlns:p14="http://schemas.microsoft.com/office/powerpoint/2010/main" val="1831818127"/>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preserve="1">
  <p:cSld name="quintlyChart">
    <p:spTree>
      <p:nvGrpSpPr>
        <p:cNvPr id="1" name=""/>
        <p:cNvGrpSpPr/>
        <p:nvPr/>
      </p:nvGrpSpPr>
      <p:grpSpPr>
        <a:xfrm>
          <a:off x="0" y="0"/>
          <a:ext cx="0" cy="0"/>
          <a:chOff x="0" y="0"/>
          <a:chExt cx="0" cy="0"/>
        </a:xfrm>
      </p:grpSpPr>
      <p:pic>
        <p:nvPicPr>
          <p:cNvPr id="10" name="Bild 9"/>
          <p:cNvPicPr>
            <a:picLocks noChangeAspect="1"/>
          </p:cNvPicPr>
          <p:nvPr/>
        </p:nvPicPr>
        <p:blipFill>
          <a:blip r:embed="rId2" r:link="rId3">
            <a:extLst>
              <a:ext uri="{28A0092B-C50C-407E-A947-70E740481C1C}">
                <a14:useLocalDpi xmlns:a14="http://schemas.microsoft.com/office/drawing/2010/main" val="0"/>
              </a:ext>
            </a:extLst>
          </a:blip>
          <a:stretch>
            <a:fillRect/>
          </a:stretch>
        </p:blipFill>
        <p:spPr>
          <a:xfrm>
            <a:off x="8028982" y="274640"/>
            <a:ext cx="657819" cy="657819"/>
          </a:xfrm>
          <a:prstGeom prst="rect">
            <a:avLst/>
          </a:prstGeom>
        </p:spPr>
      </p:pic>
      <p:sp>
        <p:nvSpPr>
          <p:cNvPr id="2" name="metricName"/>
          <p:cNvSpPr>
            <a:spLocks noGrp="1"/>
          </p:cNvSpPr>
          <p:nvPr>
            <p:ph type="title" hasCustomPrompt="1"/>
          </p:nvPr>
        </p:nvSpPr>
        <p:spPr>
          <a:xfrm>
            <a:off x="457200" y="274638"/>
            <a:ext cx="7313590" cy="817200"/>
          </a:xfrm>
        </p:spPr>
        <p:txBody>
          <a:bodyPr vert="horz" lIns="91440" tIns="45720" rIns="91440" bIns="45720" rtlCol="0" anchor="ctr">
            <a:normAutofit/>
          </a:bodyPr>
          <a:lstStyle>
            <a:lvl1pPr>
              <a:defRPr lang="de-DE" sz="1800" b="1" dirty="0"/>
            </a:lvl1pPr>
          </a:lstStyle>
          <a:p>
            <a:pPr lvl="0"/>
            <a:r>
              <a:rPr lang="de-DE" dirty="0" err="1"/>
              <a:t>metricName</a:t>
            </a:r>
            <a:endParaRPr lang="de-DE" dirty="0"/>
          </a:p>
        </p:txBody>
      </p:sp>
      <p:sp>
        <p:nvSpPr>
          <p:cNvPr id="4" name="Source: quintly"/>
          <p:cNvSpPr>
            <a:spLocks noGrp="1"/>
          </p:cNvSpPr>
          <p:nvPr>
            <p:ph type="ftr" sz="quarter" idx="11"/>
          </p:nvPr>
        </p:nvSpPr>
        <p:spPr/>
        <p:txBody>
          <a:bodyPr/>
          <a:lstStyle/>
          <a:p>
            <a:r>
              <a:rPr lang="de-DE" dirty="0"/>
              <a:t>Source: </a:t>
            </a:r>
            <a:r>
              <a:rPr lang="de-DE" dirty="0" err="1"/>
              <a:t>quintly</a:t>
            </a:r>
            <a:endParaRPr lang="en-US" dirty="0"/>
          </a:p>
        </p:txBody>
      </p:sp>
      <p:sp>
        <p:nvSpPr>
          <p:cNvPr id="7" name="Click icon to add chart"/>
          <p:cNvSpPr>
            <a:spLocks noGrp="1"/>
          </p:cNvSpPr>
          <p:nvPr>
            <p:ph type="chart" sz="quarter" idx="13"/>
          </p:nvPr>
        </p:nvSpPr>
        <p:spPr>
          <a:xfrm>
            <a:off x="457200" y="1731700"/>
            <a:ext cx="8229600" cy="4438800"/>
          </a:xfrm>
        </p:spPr>
        <p:txBody>
          <a:bodyPr/>
          <a:lstStyle/>
          <a:p>
            <a:r>
              <a:rPr lang="en-US"/>
              <a:t>Click icon to add chart</a:t>
            </a:r>
            <a:endParaRPr lang="de-DE" dirty="0"/>
          </a:p>
        </p:txBody>
      </p:sp>
      <p:sp>
        <p:nvSpPr>
          <p:cNvPr id="9" name="timePeriod"/>
          <p:cNvSpPr>
            <a:spLocks noGrp="1"/>
          </p:cNvSpPr>
          <p:nvPr>
            <p:ph type="body" sz="quarter" idx="14" hasCustomPrompt="1"/>
          </p:nvPr>
        </p:nvSpPr>
        <p:spPr>
          <a:xfrm>
            <a:off x="457200" y="1208089"/>
            <a:ext cx="7313590" cy="408171"/>
          </a:xfrm>
        </p:spPr>
        <p:txBody>
          <a:bodyPr>
            <a:noAutofit/>
          </a:bodyPr>
          <a:lstStyle>
            <a:lvl1pPr marL="0" indent="0">
              <a:buNone/>
              <a:defRPr sz="1350">
                <a:solidFill>
                  <a:schemeClr val="tx1">
                    <a:lumMod val="65000"/>
                    <a:lumOff val="35000"/>
                  </a:schemeClr>
                </a:solidFill>
              </a:defRPr>
            </a:lvl1pPr>
          </a:lstStyle>
          <a:p>
            <a:pPr lvl="0"/>
            <a:r>
              <a:rPr lang="de-DE" dirty="0" err="1"/>
              <a:t>timePeriod</a:t>
            </a:r>
            <a:endParaRPr lang="de-DE" dirty="0"/>
          </a:p>
        </p:txBody>
      </p:sp>
    </p:spTree>
    <p:extLst>
      <p:ext uri="{BB962C8B-B14F-4D97-AF65-F5344CB8AC3E}">
        <p14:creationId xmlns:p14="http://schemas.microsoft.com/office/powerpoint/2010/main" val="28198607"/>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preserve="1">
  <p:cSld name="quintlyTable">
    <p:spTree>
      <p:nvGrpSpPr>
        <p:cNvPr id="1" name=""/>
        <p:cNvGrpSpPr/>
        <p:nvPr/>
      </p:nvGrpSpPr>
      <p:grpSpPr>
        <a:xfrm>
          <a:off x="0" y="0"/>
          <a:ext cx="0" cy="0"/>
          <a:chOff x="0" y="0"/>
          <a:chExt cx="0" cy="0"/>
        </a:xfrm>
      </p:grpSpPr>
      <p:pic>
        <p:nvPicPr>
          <p:cNvPr id="9" name="Bild 8"/>
          <p:cNvPicPr>
            <a:picLocks noChangeAspect="1"/>
          </p:cNvPicPr>
          <p:nvPr/>
        </p:nvPicPr>
        <p:blipFill>
          <a:blip r:embed="rId2" r:link="rId3">
            <a:extLst>
              <a:ext uri="{28A0092B-C50C-407E-A947-70E740481C1C}">
                <a14:useLocalDpi xmlns:a14="http://schemas.microsoft.com/office/drawing/2010/main" val="0"/>
              </a:ext>
            </a:extLst>
          </a:blip>
          <a:stretch>
            <a:fillRect/>
          </a:stretch>
        </p:blipFill>
        <p:spPr>
          <a:xfrm>
            <a:off x="8028982" y="274640"/>
            <a:ext cx="657819" cy="657819"/>
          </a:xfrm>
          <a:prstGeom prst="rect">
            <a:avLst/>
          </a:prstGeom>
        </p:spPr>
      </p:pic>
      <p:sp>
        <p:nvSpPr>
          <p:cNvPr id="2" name="metricName"/>
          <p:cNvSpPr>
            <a:spLocks noGrp="1"/>
          </p:cNvSpPr>
          <p:nvPr>
            <p:ph type="title" hasCustomPrompt="1"/>
          </p:nvPr>
        </p:nvSpPr>
        <p:spPr>
          <a:xfrm>
            <a:off x="457200" y="274640"/>
            <a:ext cx="7315200" cy="817669"/>
          </a:xfrm>
        </p:spPr>
        <p:txBody>
          <a:bodyPr vert="horz" lIns="91440" tIns="45720" rIns="91440" bIns="45720" rtlCol="0" anchor="ctr">
            <a:normAutofit/>
          </a:bodyPr>
          <a:lstStyle>
            <a:lvl1pPr>
              <a:defRPr lang="de-DE" sz="1800" b="1" dirty="0"/>
            </a:lvl1pPr>
          </a:lstStyle>
          <a:p>
            <a:pPr lvl="0"/>
            <a:r>
              <a:rPr lang="de-DE" dirty="0" err="1"/>
              <a:t>metricName</a:t>
            </a:r>
            <a:endParaRPr lang="de-DE" dirty="0"/>
          </a:p>
        </p:txBody>
      </p:sp>
      <p:sp>
        <p:nvSpPr>
          <p:cNvPr id="4" name="Source: quintly"/>
          <p:cNvSpPr>
            <a:spLocks noGrp="1"/>
          </p:cNvSpPr>
          <p:nvPr>
            <p:ph type="ftr" sz="quarter" idx="11"/>
          </p:nvPr>
        </p:nvSpPr>
        <p:spPr/>
        <p:txBody>
          <a:bodyPr/>
          <a:lstStyle/>
          <a:p>
            <a:r>
              <a:rPr lang="de-DE" dirty="0"/>
              <a:t>Source: </a:t>
            </a:r>
            <a:r>
              <a:rPr lang="de-DE"/>
              <a:t>quintly</a:t>
            </a:r>
            <a:endParaRPr lang="en-US" dirty="0"/>
          </a:p>
        </p:txBody>
      </p:sp>
      <p:sp>
        <p:nvSpPr>
          <p:cNvPr id="7" name="tablePlaceholder"/>
          <p:cNvSpPr>
            <a:spLocks noGrp="1"/>
          </p:cNvSpPr>
          <p:nvPr>
            <p:ph type="tbl" sz="quarter" idx="13" hasCustomPrompt="1"/>
          </p:nvPr>
        </p:nvSpPr>
        <p:spPr>
          <a:xfrm>
            <a:off x="457200" y="1731706"/>
            <a:ext cx="8229600" cy="4440494"/>
          </a:xfrm>
        </p:spPr>
        <p:txBody>
          <a:bodyPr/>
          <a:lstStyle>
            <a:lvl1pPr>
              <a:defRPr sz="1000"/>
            </a:lvl1pPr>
          </a:lstStyle>
          <a:p>
            <a:r>
              <a:rPr lang="en-US" dirty="0" err="1"/>
              <a:t>tablePlaceholder</a:t>
            </a:r>
            <a:endParaRPr lang="de-DE" dirty="0"/>
          </a:p>
        </p:txBody>
      </p:sp>
      <p:sp>
        <p:nvSpPr>
          <p:cNvPr id="8" name="timePeriod"/>
          <p:cNvSpPr>
            <a:spLocks noGrp="1"/>
          </p:cNvSpPr>
          <p:nvPr>
            <p:ph type="body" sz="quarter" idx="14" hasCustomPrompt="1"/>
          </p:nvPr>
        </p:nvSpPr>
        <p:spPr>
          <a:xfrm>
            <a:off x="457200" y="1208089"/>
            <a:ext cx="7315200" cy="408171"/>
          </a:xfrm>
        </p:spPr>
        <p:txBody>
          <a:bodyPr>
            <a:noAutofit/>
          </a:bodyPr>
          <a:lstStyle>
            <a:lvl1pPr marL="0" indent="0">
              <a:buNone/>
              <a:defRPr sz="1350">
                <a:solidFill>
                  <a:schemeClr val="tx1">
                    <a:lumMod val="65000"/>
                    <a:lumOff val="35000"/>
                  </a:schemeClr>
                </a:solidFill>
              </a:defRPr>
            </a:lvl1pPr>
          </a:lstStyle>
          <a:p>
            <a:pPr lvl="0"/>
            <a:r>
              <a:rPr lang="de-DE" dirty="0" err="1"/>
              <a:t>timePeriod</a:t>
            </a:r>
            <a:endParaRPr lang="de-DE" dirty="0"/>
          </a:p>
        </p:txBody>
      </p:sp>
    </p:spTree>
    <p:extLst>
      <p:ext uri="{BB962C8B-B14F-4D97-AF65-F5344CB8AC3E}">
        <p14:creationId xmlns:p14="http://schemas.microsoft.com/office/powerpoint/2010/main" val="2247528812"/>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obj" preserve="1">
  <p:cSld name="Titel und Inhalt">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en-US"/>
              <a:t>Click to edit Master title style</a:t>
            </a:r>
            <a:endParaRPr lang="de-DE"/>
          </a:p>
        </p:txBody>
      </p:sp>
      <p:sp>
        <p:nvSpPr>
          <p:cNvPr id="3" name="Inhaltsplatzhalter 2"/>
          <p:cNvSpPr>
            <a:spLocks noGrp="1"/>
          </p:cNvSpPr>
          <p:nvPr>
            <p:ph idx="1"/>
          </p:nvPr>
        </p:nvSpPr>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4" name="Datumsplatzhalter 3"/>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9/5/2019</a:t>
            </a:fld>
            <a:endParaRPr lang="en-US" dirty="0"/>
          </a:p>
        </p:txBody>
      </p:sp>
      <p:sp>
        <p:nvSpPr>
          <p:cNvPr id="5" name="Fußzeilenplatzhalter 4"/>
          <p:cNvSpPr>
            <a:spLocks noGrp="1"/>
          </p:cNvSpPr>
          <p:nvPr>
            <p:ph type="ftr" sz="quarter" idx="11"/>
          </p:nvPr>
        </p:nvSpPr>
        <p:spPr/>
        <p:txBody>
          <a:bodyPr/>
          <a:lstStyle/>
          <a:p>
            <a:endParaRPr lang="en-US" dirty="0"/>
          </a:p>
        </p:txBody>
      </p:sp>
      <p:sp>
        <p:nvSpPr>
          <p:cNvPr id="6" name="Foliennummernplatzhalter 5"/>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2130956976"/>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secHead" preserve="1">
  <p:cSld name="Abschnittsüberschrift">
    <p:spTree>
      <p:nvGrpSpPr>
        <p:cNvPr id="1" name=""/>
        <p:cNvGrpSpPr/>
        <p:nvPr/>
      </p:nvGrpSpPr>
      <p:grpSpPr>
        <a:xfrm>
          <a:off x="0" y="0"/>
          <a:ext cx="0" cy="0"/>
          <a:chOff x="0" y="0"/>
          <a:chExt cx="0" cy="0"/>
        </a:xfrm>
      </p:grpSpPr>
      <p:sp>
        <p:nvSpPr>
          <p:cNvPr id="2" name="Titel 1"/>
          <p:cNvSpPr>
            <a:spLocks noGrp="1"/>
          </p:cNvSpPr>
          <p:nvPr>
            <p:ph type="title"/>
          </p:nvPr>
        </p:nvSpPr>
        <p:spPr>
          <a:xfrm>
            <a:off x="722313" y="4406902"/>
            <a:ext cx="7772400" cy="1362075"/>
          </a:xfrm>
        </p:spPr>
        <p:txBody>
          <a:bodyPr anchor="t"/>
          <a:lstStyle>
            <a:lvl1pPr algn="l">
              <a:defRPr sz="3000" b="1" cap="all"/>
            </a:lvl1pPr>
          </a:lstStyle>
          <a:p>
            <a:r>
              <a:rPr lang="en-US"/>
              <a:t>Click to edit Master title style</a:t>
            </a:r>
            <a:endParaRPr lang="de-DE"/>
          </a:p>
        </p:txBody>
      </p:sp>
      <p:sp>
        <p:nvSpPr>
          <p:cNvPr id="3" name="Textplatzhalter 2"/>
          <p:cNvSpPr>
            <a:spLocks noGrp="1"/>
          </p:cNvSpPr>
          <p:nvPr>
            <p:ph type="body" idx="1"/>
          </p:nvPr>
        </p:nvSpPr>
        <p:spPr>
          <a:xfrm>
            <a:off x="722313" y="2906713"/>
            <a:ext cx="7772400" cy="1500187"/>
          </a:xfrm>
        </p:spPr>
        <p:txBody>
          <a:bodyPr anchor="b"/>
          <a:lstStyle>
            <a:lvl1pPr marL="0" indent="0">
              <a:buNone/>
              <a:defRPr sz="1500">
                <a:solidFill>
                  <a:schemeClr val="tx1">
                    <a:tint val="75000"/>
                  </a:schemeClr>
                </a:solidFill>
              </a:defRPr>
            </a:lvl1pPr>
            <a:lvl2pPr marL="342900" indent="0">
              <a:buNone/>
              <a:defRPr sz="1350">
                <a:solidFill>
                  <a:schemeClr val="tx1">
                    <a:tint val="75000"/>
                  </a:schemeClr>
                </a:solidFill>
              </a:defRPr>
            </a:lvl2pPr>
            <a:lvl3pPr marL="685800" indent="0">
              <a:buNone/>
              <a:defRPr sz="1200">
                <a:solidFill>
                  <a:schemeClr val="tx1">
                    <a:tint val="75000"/>
                  </a:schemeClr>
                </a:solidFill>
              </a:defRPr>
            </a:lvl3pPr>
            <a:lvl4pPr marL="1028700" indent="0">
              <a:buNone/>
              <a:defRPr sz="1050">
                <a:solidFill>
                  <a:schemeClr val="tx1">
                    <a:tint val="75000"/>
                  </a:schemeClr>
                </a:solidFill>
              </a:defRPr>
            </a:lvl4pPr>
            <a:lvl5pPr marL="1371600" indent="0">
              <a:buNone/>
              <a:defRPr sz="1050">
                <a:solidFill>
                  <a:schemeClr val="tx1">
                    <a:tint val="75000"/>
                  </a:schemeClr>
                </a:solidFill>
              </a:defRPr>
            </a:lvl5pPr>
            <a:lvl6pPr marL="1714500" indent="0">
              <a:buNone/>
              <a:defRPr sz="1050">
                <a:solidFill>
                  <a:schemeClr val="tx1">
                    <a:tint val="75000"/>
                  </a:schemeClr>
                </a:solidFill>
              </a:defRPr>
            </a:lvl6pPr>
            <a:lvl7pPr marL="2057400" indent="0">
              <a:buNone/>
              <a:defRPr sz="1050">
                <a:solidFill>
                  <a:schemeClr val="tx1">
                    <a:tint val="75000"/>
                  </a:schemeClr>
                </a:solidFill>
              </a:defRPr>
            </a:lvl7pPr>
            <a:lvl8pPr marL="2400300" indent="0">
              <a:buNone/>
              <a:defRPr sz="1050">
                <a:solidFill>
                  <a:schemeClr val="tx1">
                    <a:tint val="75000"/>
                  </a:schemeClr>
                </a:solidFill>
              </a:defRPr>
            </a:lvl8pPr>
            <a:lvl9pPr marL="2743200" indent="0">
              <a:buNone/>
              <a:defRPr sz="1050">
                <a:solidFill>
                  <a:schemeClr val="tx1">
                    <a:tint val="75000"/>
                  </a:schemeClr>
                </a:solidFill>
              </a:defRPr>
            </a:lvl9pPr>
          </a:lstStyle>
          <a:p>
            <a:pPr lvl="0"/>
            <a:r>
              <a:rPr lang="en-US"/>
              <a:t>Edit Master text styles</a:t>
            </a:r>
          </a:p>
        </p:txBody>
      </p:sp>
      <p:sp>
        <p:nvSpPr>
          <p:cNvPr id="4" name="Datumsplatzhalter 3"/>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9/5/2019</a:t>
            </a:fld>
            <a:endParaRPr lang="en-US" dirty="0"/>
          </a:p>
        </p:txBody>
      </p:sp>
      <p:sp>
        <p:nvSpPr>
          <p:cNvPr id="5" name="Fußzeilenplatzhalter 4"/>
          <p:cNvSpPr>
            <a:spLocks noGrp="1"/>
          </p:cNvSpPr>
          <p:nvPr>
            <p:ph type="ftr" sz="quarter" idx="11"/>
          </p:nvPr>
        </p:nvSpPr>
        <p:spPr/>
        <p:txBody>
          <a:bodyPr/>
          <a:lstStyle/>
          <a:p>
            <a:endParaRPr lang="en-US" dirty="0"/>
          </a:p>
        </p:txBody>
      </p:sp>
      <p:sp>
        <p:nvSpPr>
          <p:cNvPr id="6" name="Foliennummernplatzhalter 5"/>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1336919452"/>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woObj" preserve="1">
  <p:cSld name="Zwei Inhalte">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en-US"/>
              <a:t>Click to edit Master title style</a:t>
            </a:r>
            <a:endParaRPr lang="de-DE"/>
          </a:p>
        </p:txBody>
      </p:sp>
      <p:sp>
        <p:nvSpPr>
          <p:cNvPr id="3" name="Inhaltsplatzhalter 2"/>
          <p:cNvSpPr>
            <a:spLocks noGrp="1"/>
          </p:cNvSpPr>
          <p:nvPr>
            <p:ph sz="half" idx="1"/>
          </p:nvPr>
        </p:nvSpPr>
        <p:spPr>
          <a:xfrm>
            <a:off x="457200" y="1600202"/>
            <a:ext cx="4038600" cy="4525963"/>
          </a:xfrm>
        </p:spPr>
        <p:txBody>
          <a:bodyPr/>
          <a:lstStyle>
            <a:lvl1pPr>
              <a:defRPr sz="2100"/>
            </a:lvl1pPr>
            <a:lvl2pPr>
              <a:defRPr sz="1800"/>
            </a:lvl2pPr>
            <a:lvl3pPr>
              <a:defRPr sz="1500"/>
            </a:lvl3pPr>
            <a:lvl4pPr>
              <a:defRPr sz="1350"/>
            </a:lvl4pPr>
            <a:lvl5pPr>
              <a:defRPr sz="1350"/>
            </a:lvl5pPr>
            <a:lvl6pPr>
              <a:defRPr sz="1350"/>
            </a:lvl6pPr>
            <a:lvl7pPr>
              <a:defRPr sz="1350"/>
            </a:lvl7pPr>
            <a:lvl8pPr>
              <a:defRPr sz="1350"/>
            </a:lvl8pPr>
            <a:lvl9pPr>
              <a:defRPr sz="135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4" name="Inhaltsplatzhalter 3"/>
          <p:cNvSpPr>
            <a:spLocks noGrp="1"/>
          </p:cNvSpPr>
          <p:nvPr>
            <p:ph sz="half" idx="2"/>
          </p:nvPr>
        </p:nvSpPr>
        <p:spPr>
          <a:xfrm>
            <a:off x="4648200" y="1600202"/>
            <a:ext cx="4038600" cy="4525963"/>
          </a:xfrm>
        </p:spPr>
        <p:txBody>
          <a:bodyPr/>
          <a:lstStyle>
            <a:lvl1pPr>
              <a:defRPr sz="2100"/>
            </a:lvl1pPr>
            <a:lvl2pPr>
              <a:defRPr sz="1800"/>
            </a:lvl2pPr>
            <a:lvl3pPr>
              <a:defRPr sz="1500"/>
            </a:lvl3pPr>
            <a:lvl4pPr>
              <a:defRPr sz="1350"/>
            </a:lvl4pPr>
            <a:lvl5pPr>
              <a:defRPr sz="1350"/>
            </a:lvl5pPr>
            <a:lvl6pPr>
              <a:defRPr sz="1350"/>
            </a:lvl6pPr>
            <a:lvl7pPr>
              <a:defRPr sz="1350"/>
            </a:lvl7pPr>
            <a:lvl8pPr>
              <a:defRPr sz="1350"/>
            </a:lvl8pPr>
            <a:lvl9pPr>
              <a:defRPr sz="135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5" name="Datumsplatzhalter 4"/>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9/5/2019</a:t>
            </a:fld>
            <a:endParaRPr lang="en-US" dirty="0"/>
          </a:p>
        </p:txBody>
      </p:sp>
      <p:sp>
        <p:nvSpPr>
          <p:cNvPr id="6" name="Fußzeilenplatzhalter 5"/>
          <p:cNvSpPr>
            <a:spLocks noGrp="1"/>
          </p:cNvSpPr>
          <p:nvPr>
            <p:ph type="ftr" sz="quarter" idx="11"/>
          </p:nvPr>
        </p:nvSpPr>
        <p:spPr/>
        <p:txBody>
          <a:bodyPr/>
          <a:lstStyle/>
          <a:p>
            <a:endParaRPr lang="en-US" dirty="0"/>
          </a:p>
        </p:txBody>
      </p:sp>
      <p:sp>
        <p:nvSpPr>
          <p:cNvPr id="7" name="Foliennummernplatzhalter 6"/>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494413595"/>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twoTxTwoObj" preserve="1">
  <p:cSld name="Vergleich">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lvl1pPr>
              <a:defRPr/>
            </a:lvl1pPr>
          </a:lstStyle>
          <a:p>
            <a:r>
              <a:rPr lang="en-US"/>
              <a:t>Click to edit Master title style</a:t>
            </a:r>
            <a:endParaRPr lang="de-DE"/>
          </a:p>
        </p:txBody>
      </p:sp>
      <p:sp>
        <p:nvSpPr>
          <p:cNvPr id="3" name="Textplatzhalter 2"/>
          <p:cNvSpPr>
            <a:spLocks noGrp="1"/>
          </p:cNvSpPr>
          <p:nvPr>
            <p:ph type="body" idx="1"/>
          </p:nvPr>
        </p:nvSpPr>
        <p:spPr>
          <a:xfrm>
            <a:off x="457200" y="1535113"/>
            <a:ext cx="4040188" cy="639762"/>
          </a:xfrm>
        </p:spPr>
        <p:txBody>
          <a:bodyPr anchor="b"/>
          <a:lstStyle>
            <a:lvl1pPr marL="0" indent="0">
              <a:buNone/>
              <a:defRPr sz="1800" b="1"/>
            </a:lvl1pPr>
            <a:lvl2pPr marL="342900" indent="0">
              <a:buNone/>
              <a:defRPr sz="1500" b="1"/>
            </a:lvl2pPr>
            <a:lvl3pPr marL="685800" indent="0">
              <a:buNone/>
              <a:defRPr sz="1350" b="1"/>
            </a:lvl3pPr>
            <a:lvl4pPr marL="1028700" indent="0">
              <a:buNone/>
              <a:defRPr sz="1200" b="1"/>
            </a:lvl4pPr>
            <a:lvl5pPr marL="1371600" indent="0">
              <a:buNone/>
              <a:defRPr sz="1200" b="1"/>
            </a:lvl5pPr>
            <a:lvl6pPr marL="1714500" indent="0">
              <a:buNone/>
              <a:defRPr sz="1200" b="1"/>
            </a:lvl6pPr>
            <a:lvl7pPr marL="2057400" indent="0">
              <a:buNone/>
              <a:defRPr sz="1200" b="1"/>
            </a:lvl7pPr>
            <a:lvl8pPr marL="2400300" indent="0">
              <a:buNone/>
              <a:defRPr sz="1200" b="1"/>
            </a:lvl8pPr>
            <a:lvl9pPr marL="2743200" indent="0">
              <a:buNone/>
              <a:defRPr sz="1200" b="1"/>
            </a:lvl9pPr>
          </a:lstStyle>
          <a:p>
            <a:pPr lvl="0"/>
            <a:r>
              <a:rPr lang="en-US"/>
              <a:t>Edit Master text styles</a:t>
            </a:r>
          </a:p>
        </p:txBody>
      </p:sp>
      <p:sp>
        <p:nvSpPr>
          <p:cNvPr id="4" name="Inhaltsplatzhalter 3"/>
          <p:cNvSpPr>
            <a:spLocks noGrp="1"/>
          </p:cNvSpPr>
          <p:nvPr>
            <p:ph sz="half" idx="2"/>
          </p:nvPr>
        </p:nvSpPr>
        <p:spPr>
          <a:xfrm>
            <a:off x="457200" y="2174875"/>
            <a:ext cx="4040188" cy="3951288"/>
          </a:xfrm>
        </p:spPr>
        <p:txBody>
          <a:bodyPr/>
          <a:lstStyle>
            <a:lvl1pPr>
              <a:defRPr sz="1800"/>
            </a:lvl1pPr>
            <a:lvl2pPr>
              <a:defRPr sz="1500"/>
            </a:lvl2pPr>
            <a:lvl3pPr>
              <a:defRPr sz="1350"/>
            </a:lvl3pPr>
            <a:lvl4pPr>
              <a:defRPr sz="1200"/>
            </a:lvl4pPr>
            <a:lvl5pPr>
              <a:defRPr sz="1200"/>
            </a:lvl5pPr>
            <a:lvl6pPr>
              <a:defRPr sz="1200"/>
            </a:lvl6pPr>
            <a:lvl7pPr>
              <a:defRPr sz="1200"/>
            </a:lvl7pPr>
            <a:lvl8pPr>
              <a:defRPr sz="1200"/>
            </a:lvl8pPr>
            <a:lvl9pPr>
              <a:defRPr sz="120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5" name="Textplatzhalter 4"/>
          <p:cNvSpPr>
            <a:spLocks noGrp="1"/>
          </p:cNvSpPr>
          <p:nvPr>
            <p:ph type="body" sz="quarter" idx="3"/>
          </p:nvPr>
        </p:nvSpPr>
        <p:spPr>
          <a:xfrm>
            <a:off x="4645026" y="1535113"/>
            <a:ext cx="4041775" cy="639762"/>
          </a:xfrm>
        </p:spPr>
        <p:txBody>
          <a:bodyPr anchor="b"/>
          <a:lstStyle>
            <a:lvl1pPr marL="0" indent="0">
              <a:buNone/>
              <a:defRPr sz="1800" b="1"/>
            </a:lvl1pPr>
            <a:lvl2pPr marL="342900" indent="0">
              <a:buNone/>
              <a:defRPr sz="1500" b="1"/>
            </a:lvl2pPr>
            <a:lvl3pPr marL="685800" indent="0">
              <a:buNone/>
              <a:defRPr sz="1350" b="1"/>
            </a:lvl3pPr>
            <a:lvl4pPr marL="1028700" indent="0">
              <a:buNone/>
              <a:defRPr sz="1200" b="1"/>
            </a:lvl4pPr>
            <a:lvl5pPr marL="1371600" indent="0">
              <a:buNone/>
              <a:defRPr sz="1200" b="1"/>
            </a:lvl5pPr>
            <a:lvl6pPr marL="1714500" indent="0">
              <a:buNone/>
              <a:defRPr sz="1200" b="1"/>
            </a:lvl6pPr>
            <a:lvl7pPr marL="2057400" indent="0">
              <a:buNone/>
              <a:defRPr sz="1200" b="1"/>
            </a:lvl7pPr>
            <a:lvl8pPr marL="2400300" indent="0">
              <a:buNone/>
              <a:defRPr sz="1200" b="1"/>
            </a:lvl8pPr>
            <a:lvl9pPr marL="2743200" indent="0">
              <a:buNone/>
              <a:defRPr sz="1200" b="1"/>
            </a:lvl9pPr>
          </a:lstStyle>
          <a:p>
            <a:pPr lvl="0"/>
            <a:r>
              <a:rPr lang="en-US"/>
              <a:t>Edit Master text styles</a:t>
            </a:r>
          </a:p>
        </p:txBody>
      </p:sp>
      <p:sp>
        <p:nvSpPr>
          <p:cNvPr id="6" name="Inhaltsplatzhalter 5"/>
          <p:cNvSpPr>
            <a:spLocks noGrp="1"/>
          </p:cNvSpPr>
          <p:nvPr>
            <p:ph sz="quarter" idx="4"/>
          </p:nvPr>
        </p:nvSpPr>
        <p:spPr>
          <a:xfrm>
            <a:off x="4645026" y="2174875"/>
            <a:ext cx="4041775" cy="3951288"/>
          </a:xfrm>
        </p:spPr>
        <p:txBody>
          <a:bodyPr/>
          <a:lstStyle>
            <a:lvl1pPr>
              <a:defRPr sz="1800"/>
            </a:lvl1pPr>
            <a:lvl2pPr>
              <a:defRPr sz="1500"/>
            </a:lvl2pPr>
            <a:lvl3pPr>
              <a:defRPr sz="1350"/>
            </a:lvl3pPr>
            <a:lvl4pPr>
              <a:defRPr sz="1200"/>
            </a:lvl4pPr>
            <a:lvl5pPr>
              <a:defRPr sz="1200"/>
            </a:lvl5pPr>
            <a:lvl6pPr>
              <a:defRPr sz="1200"/>
            </a:lvl6pPr>
            <a:lvl7pPr>
              <a:defRPr sz="1200"/>
            </a:lvl7pPr>
            <a:lvl8pPr>
              <a:defRPr sz="1200"/>
            </a:lvl8pPr>
            <a:lvl9pPr>
              <a:defRPr sz="120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7" name="Datumsplatzhalter 6"/>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9/5/2019</a:t>
            </a:fld>
            <a:endParaRPr lang="en-US" dirty="0"/>
          </a:p>
        </p:txBody>
      </p:sp>
      <p:sp>
        <p:nvSpPr>
          <p:cNvPr id="8" name="Fußzeilenplatzhalter 7"/>
          <p:cNvSpPr>
            <a:spLocks noGrp="1"/>
          </p:cNvSpPr>
          <p:nvPr>
            <p:ph type="ftr" sz="quarter" idx="11"/>
          </p:nvPr>
        </p:nvSpPr>
        <p:spPr/>
        <p:txBody>
          <a:bodyPr/>
          <a:lstStyle/>
          <a:p>
            <a:endParaRPr lang="en-US" dirty="0"/>
          </a:p>
        </p:txBody>
      </p:sp>
      <p:sp>
        <p:nvSpPr>
          <p:cNvPr id="9" name="Foliennummernplatzhalter 8"/>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298095665"/>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titleOnly" preserve="1">
  <p:cSld name="Nur Titel">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en-US"/>
              <a:t>Click to edit Master title style</a:t>
            </a:r>
            <a:endParaRPr lang="de-DE"/>
          </a:p>
        </p:txBody>
      </p:sp>
      <p:sp>
        <p:nvSpPr>
          <p:cNvPr id="3" name="Datumsplatzhalter 2"/>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9/5/2019</a:t>
            </a:fld>
            <a:endParaRPr lang="en-US" dirty="0"/>
          </a:p>
        </p:txBody>
      </p:sp>
      <p:sp>
        <p:nvSpPr>
          <p:cNvPr id="4" name="Fußzeilenplatzhalter 3"/>
          <p:cNvSpPr>
            <a:spLocks noGrp="1"/>
          </p:cNvSpPr>
          <p:nvPr>
            <p:ph type="ftr" sz="quarter" idx="11"/>
          </p:nvPr>
        </p:nvSpPr>
        <p:spPr/>
        <p:txBody>
          <a:bodyPr/>
          <a:lstStyle/>
          <a:p>
            <a:endParaRPr lang="en-US" dirty="0"/>
          </a:p>
        </p:txBody>
      </p:sp>
      <p:sp>
        <p:nvSpPr>
          <p:cNvPr id="5" name="Foliennummernplatzhalter 4"/>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1009976049"/>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blank" preserve="1">
  <p:cSld name="Leer">
    <p:spTree>
      <p:nvGrpSpPr>
        <p:cNvPr id="1" name=""/>
        <p:cNvGrpSpPr/>
        <p:nvPr/>
      </p:nvGrpSpPr>
      <p:grpSpPr>
        <a:xfrm>
          <a:off x="0" y="0"/>
          <a:ext cx="0" cy="0"/>
          <a:chOff x="0" y="0"/>
          <a:chExt cx="0" cy="0"/>
        </a:xfrm>
      </p:grpSpPr>
      <p:sp>
        <p:nvSpPr>
          <p:cNvPr id="2" name="Datumsplatzhalter 1"/>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9/5/2019</a:t>
            </a:fld>
            <a:endParaRPr lang="en-US" dirty="0"/>
          </a:p>
        </p:txBody>
      </p:sp>
      <p:sp>
        <p:nvSpPr>
          <p:cNvPr id="3" name="Fußzeilenplatzhalter 2"/>
          <p:cNvSpPr>
            <a:spLocks noGrp="1"/>
          </p:cNvSpPr>
          <p:nvPr>
            <p:ph type="ftr" sz="quarter" idx="11"/>
          </p:nvPr>
        </p:nvSpPr>
        <p:spPr/>
        <p:txBody>
          <a:bodyPr/>
          <a:lstStyle/>
          <a:p>
            <a:endParaRPr lang="en-US" dirty="0"/>
          </a:p>
        </p:txBody>
      </p:sp>
      <p:sp>
        <p:nvSpPr>
          <p:cNvPr id="4" name="Foliennummernplatzhalter 3"/>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3717384828"/>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objTx" preserve="1">
  <p:cSld name="Inhalt mit Beschriftung">
    <p:spTree>
      <p:nvGrpSpPr>
        <p:cNvPr id="1" name=""/>
        <p:cNvGrpSpPr/>
        <p:nvPr/>
      </p:nvGrpSpPr>
      <p:grpSpPr>
        <a:xfrm>
          <a:off x="0" y="0"/>
          <a:ext cx="0" cy="0"/>
          <a:chOff x="0" y="0"/>
          <a:chExt cx="0" cy="0"/>
        </a:xfrm>
      </p:grpSpPr>
      <p:sp>
        <p:nvSpPr>
          <p:cNvPr id="2" name="Titel 1"/>
          <p:cNvSpPr>
            <a:spLocks noGrp="1"/>
          </p:cNvSpPr>
          <p:nvPr>
            <p:ph type="title"/>
          </p:nvPr>
        </p:nvSpPr>
        <p:spPr>
          <a:xfrm>
            <a:off x="457201" y="273050"/>
            <a:ext cx="3008313" cy="1162050"/>
          </a:xfrm>
        </p:spPr>
        <p:txBody>
          <a:bodyPr anchor="b"/>
          <a:lstStyle>
            <a:lvl1pPr algn="l">
              <a:defRPr sz="1500" b="1"/>
            </a:lvl1pPr>
          </a:lstStyle>
          <a:p>
            <a:r>
              <a:rPr lang="en-US"/>
              <a:t>Click to edit Master title style</a:t>
            </a:r>
            <a:endParaRPr lang="de-DE"/>
          </a:p>
        </p:txBody>
      </p:sp>
      <p:sp>
        <p:nvSpPr>
          <p:cNvPr id="3" name="Inhaltsplatzhalter 2"/>
          <p:cNvSpPr>
            <a:spLocks noGrp="1"/>
          </p:cNvSpPr>
          <p:nvPr>
            <p:ph idx="1"/>
          </p:nvPr>
        </p:nvSpPr>
        <p:spPr>
          <a:xfrm>
            <a:off x="3575050" y="273052"/>
            <a:ext cx="5111750" cy="5853113"/>
          </a:xfrm>
        </p:spPr>
        <p:txBody>
          <a:bodyPr/>
          <a:lstStyle>
            <a:lvl1pPr>
              <a:defRPr sz="2400"/>
            </a:lvl1pPr>
            <a:lvl2pPr>
              <a:defRPr sz="2100"/>
            </a:lvl2pPr>
            <a:lvl3pPr>
              <a:defRPr sz="1800"/>
            </a:lvl3pPr>
            <a:lvl4pPr>
              <a:defRPr sz="1500"/>
            </a:lvl4pPr>
            <a:lvl5pPr>
              <a:defRPr sz="1500"/>
            </a:lvl5pPr>
            <a:lvl6pPr>
              <a:defRPr sz="1500"/>
            </a:lvl6pPr>
            <a:lvl7pPr>
              <a:defRPr sz="1500"/>
            </a:lvl7pPr>
            <a:lvl8pPr>
              <a:defRPr sz="1500"/>
            </a:lvl8pPr>
            <a:lvl9pPr>
              <a:defRPr sz="150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4" name="Textplatzhalter 3"/>
          <p:cNvSpPr>
            <a:spLocks noGrp="1"/>
          </p:cNvSpPr>
          <p:nvPr>
            <p:ph type="body" sz="half" idx="2"/>
          </p:nvPr>
        </p:nvSpPr>
        <p:spPr>
          <a:xfrm>
            <a:off x="457201" y="1435102"/>
            <a:ext cx="3008313" cy="4691063"/>
          </a:xfrm>
        </p:spPr>
        <p:txBody>
          <a:bodyPr/>
          <a:lstStyle>
            <a:lvl1pPr marL="0" indent="0">
              <a:buNone/>
              <a:defRPr sz="1050"/>
            </a:lvl1pPr>
            <a:lvl2pPr marL="342900" indent="0">
              <a:buNone/>
              <a:defRPr sz="900"/>
            </a:lvl2pPr>
            <a:lvl3pPr marL="685800" indent="0">
              <a:buNone/>
              <a:defRPr sz="750"/>
            </a:lvl3pPr>
            <a:lvl4pPr marL="1028700" indent="0">
              <a:buNone/>
              <a:defRPr sz="675"/>
            </a:lvl4pPr>
            <a:lvl5pPr marL="1371600" indent="0">
              <a:buNone/>
              <a:defRPr sz="675"/>
            </a:lvl5pPr>
            <a:lvl6pPr marL="1714500" indent="0">
              <a:buNone/>
              <a:defRPr sz="675"/>
            </a:lvl6pPr>
            <a:lvl7pPr marL="2057400" indent="0">
              <a:buNone/>
              <a:defRPr sz="675"/>
            </a:lvl7pPr>
            <a:lvl8pPr marL="2400300" indent="0">
              <a:buNone/>
              <a:defRPr sz="675"/>
            </a:lvl8pPr>
            <a:lvl9pPr marL="2743200" indent="0">
              <a:buNone/>
              <a:defRPr sz="675"/>
            </a:lvl9pPr>
          </a:lstStyle>
          <a:p>
            <a:pPr lvl="0"/>
            <a:r>
              <a:rPr lang="en-US"/>
              <a:t>Edit Master text styles</a:t>
            </a:r>
          </a:p>
        </p:txBody>
      </p:sp>
      <p:sp>
        <p:nvSpPr>
          <p:cNvPr id="5" name="Datumsplatzhalter 4"/>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9/5/2019</a:t>
            </a:fld>
            <a:endParaRPr lang="en-US" dirty="0"/>
          </a:p>
        </p:txBody>
      </p:sp>
      <p:sp>
        <p:nvSpPr>
          <p:cNvPr id="6" name="Fußzeilenplatzhalter 5"/>
          <p:cNvSpPr>
            <a:spLocks noGrp="1"/>
          </p:cNvSpPr>
          <p:nvPr>
            <p:ph type="ftr" sz="quarter" idx="11"/>
          </p:nvPr>
        </p:nvSpPr>
        <p:spPr/>
        <p:txBody>
          <a:bodyPr/>
          <a:lstStyle/>
          <a:p>
            <a:endParaRPr lang="en-US" dirty="0"/>
          </a:p>
        </p:txBody>
      </p:sp>
      <p:sp>
        <p:nvSpPr>
          <p:cNvPr id="7" name="Foliennummernplatzhalter 6"/>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1061606295"/>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picTx" preserve="1">
  <p:cSld name="Bild mit Beschriftung">
    <p:spTree>
      <p:nvGrpSpPr>
        <p:cNvPr id="1" name=""/>
        <p:cNvGrpSpPr/>
        <p:nvPr/>
      </p:nvGrpSpPr>
      <p:grpSpPr>
        <a:xfrm>
          <a:off x="0" y="0"/>
          <a:ext cx="0" cy="0"/>
          <a:chOff x="0" y="0"/>
          <a:chExt cx="0" cy="0"/>
        </a:xfrm>
      </p:grpSpPr>
      <p:sp>
        <p:nvSpPr>
          <p:cNvPr id="2" name="Titel 1"/>
          <p:cNvSpPr>
            <a:spLocks noGrp="1"/>
          </p:cNvSpPr>
          <p:nvPr>
            <p:ph type="title"/>
          </p:nvPr>
        </p:nvSpPr>
        <p:spPr>
          <a:xfrm>
            <a:off x="1792288" y="4800600"/>
            <a:ext cx="5486400" cy="566738"/>
          </a:xfrm>
        </p:spPr>
        <p:txBody>
          <a:bodyPr anchor="b"/>
          <a:lstStyle>
            <a:lvl1pPr algn="l">
              <a:defRPr sz="1500" b="1"/>
            </a:lvl1pPr>
          </a:lstStyle>
          <a:p>
            <a:r>
              <a:rPr lang="en-US"/>
              <a:t>Click to edit Master title style</a:t>
            </a:r>
            <a:endParaRPr lang="de-DE"/>
          </a:p>
        </p:txBody>
      </p:sp>
      <p:sp>
        <p:nvSpPr>
          <p:cNvPr id="3" name="Bildplatzhalter 2"/>
          <p:cNvSpPr>
            <a:spLocks noGrp="1"/>
          </p:cNvSpPr>
          <p:nvPr>
            <p:ph type="pic" idx="1"/>
          </p:nvPr>
        </p:nvSpPr>
        <p:spPr>
          <a:xfrm>
            <a:off x="1792288" y="612775"/>
            <a:ext cx="5486400" cy="4114800"/>
          </a:xfrm>
        </p:spPr>
        <p:txBody>
          <a:bodyPr/>
          <a:lstStyle>
            <a:lvl1pPr marL="0" indent="0">
              <a:buNone/>
              <a:defRPr sz="2400"/>
            </a:lvl1pPr>
            <a:lvl2pPr marL="342900" indent="0">
              <a:buNone/>
              <a:defRPr sz="2100"/>
            </a:lvl2pPr>
            <a:lvl3pPr marL="685800" indent="0">
              <a:buNone/>
              <a:defRPr sz="1800"/>
            </a:lvl3pPr>
            <a:lvl4pPr marL="1028700" indent="0">
              <a:buNone/>
              <a:defRPr sz="1500"/>
            </a:lvl4pPr>
            <a:lvl5pPr marL="1371600" indent="0">
              <a:buNone/>
              <a:defRPr sz="1500"/>
            </a:lvl5pPr>
            <a:lvl6pPr marL="1714500" indent="0">
              <a:buNone/>
              <a:defRPr sz="1500"/>
            </a:lvl6pPr>
            <a:lvl7pPr marL="2057400" indent="0">
              <a:buNone/>
              <a:defRPr sz="1500"/>
            </a:lvl7pPr>
            <a:lvl8pPr marL="2400300" indent="0">
              <a:buNone/>
              <a:defRPr sz="1500"/>
            </a:lvl8pPr>
            <a:lvl9pPr marL="2743200" indent="0">
              <a:buNone/>
              <a:defRPr sz="1500"/>
            </a:lvl9pPr>
          </a:lstStyle>
          <a:p>
            <a:r>
              <a:rPr lang="en-US"/>
              <a:t>Click icon to add picture</a:t>
            </a:r>
            <a:endParaRPr lang="de-DE" dirty="0"/>
          </a:p>
        </p:txBody>
      </p:sp>
      <p:sp>
        <p:nvSpPr>
          <p:cNvPr id="4" name="Textplatzhalter 3"/>
          <p:cNvSpPr>
            <a:spLocks noGrp="1"/>
          </p:cNvSpPr>
          <p:nvPr>
            <p:ph type="body" sz="half" idx="2"/>
          </p:nvPr>
        </p:nvSpPr>
        <p:spPr>
          <a:xfrm>
            <a:off x="1792288" y="5367338"/>
            <a:ext cx="5486400" cy="804862"/>
          </a:xfrm>
        </p:spPr>
        <p:txBody>
          <a:bodyPr/>
          <a:lstStyle>
            <a:lvl1pPr marL="0" indent="0">
              <a:buNone/>
              <a:defRPr sz="1050"/>
            </a:lvl1pPr>
            <a:lvl2pPr marL="342900" indent="0">
              <a:buNone/>
              <a:defRPr sz="900"/>
            </a:lvl2pPr>
            <a:lvl3pPr marL="685800" indent="0">
              <a:buNone/>
              <a:defRPr sz="750"/>
            </a:lvl3pPr>
            <a:lvl4pPr marL="1028700" indent="0">
              <a:buNone/>
              <a:defRPr sz="675"/>
            </a:lvl4pPr>
            <a:lvl5pPr marL="1371600" indent="0">
              <a:buNone/>
              <a:defRPr sz="675"/>
            </a:lvl5pPr>
            <a:lvl6pPr marL="1714500" indent="0">
              <a:buNone/>
              <a:defRPr sz="675"/>
            </a:lvl6pPr>
            <a:lvl7pPr marL="2057400" indent="0">
              <a:buNone/>
              <a:defRPr sz="675"/>
            </a:lvl7pPr>
            <a:lvl8pPr marL="2400300" indent="0">
              <a:buNone/>
              <a:defRPr sz="675"/>
            </a:lvl8pPr>
            <a:lvl9pPr marL="2743200" indent="0">
              <a:buNone/>
              <a:defRPr sz="675"/>
            </a:lvl9pPr>
          </a:lstStyle>
          <a:p>
            <a:pPr lvl="0"/>
            <a:r>
              <a:rPr lang="en-US"/>
              <a:t>Edit Master text styles</a:t>
            </a:r>
          </a:p>
        </p:txBody>
      </p:sp>
      <p:sp>
        <p:nvSpPr>
          <p:cNvPr id="5" name="Datumsplatzhalter 4"/>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9/5/2019</a:t>
            </a:fld>
            <a:endParaRPr lang="en-US" dirty="0"/>
          </a:p>
        </p:txBody>
      </p:sp>
      <p:sp>
        <p:nvSpPr>
          <p:cNvPr id="6" name="Fußzeilenplatzhalter 5"/>
          <p:cNvSpPr>
            <a:spLocks noGrp="1"/>
          </p:cNvSpPr>
          <p:nvPr>
            <p:ph type="ftr" sz="quarter" idx="11"/>
          </p:nvPr>
        </p:nvSpPr>
        <p:spPr/>
        <p:txBody>
          <a:bodyPr/>
          <a:lstStyle/>
          <a:p>
            <a:endParaRPr lang="en-US" dirty="0"/>
          </a:p>
        </p:txBody>
      </p:sp>
      <p:sp>
        <p:nvSpPr>
          <p:cNvPr id="7" name="Foliennummernplatzhalter 6"/>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2402874096"/>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type="vertTx" preserve="1">
  <p:cSld name="Titel und vertikaler Text">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en-US"/>
              <a:t>Click to edit Master title style</a:t>
            </a:r>
            <a:endParaRPr lang="de-DE"/>
          </a:p>
        </p:txBody>
      </p:sp>
      <p:sp>
        <p:nvSpPr>
          <p:cNvPr id="3" name="Vertikaler Textplatzhalter 2"/>
          <p:cNvSpPr>
            <a:spLocks noGrp="1"/>
          </p:cNvSpPr>
          <p:nvPr>
            <p:ph type="body" orient="vert" idx="1"/>
          </p:nvPr>
        </p:nvSpPr>
        <p:spPr/>
        <p:txBody>
          <a:bodyPr vert="eaVert"/>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4" name="Datumsplatzhalter 3"/>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9/5/2019</a:t>
            </a:fld>
            <a:endParaRPr lang="en-US" dirty="0"/>
          </a:p>
        </p:txBody>
      </p:sp>
      <p:sp>
        <p:nvSpPr>
          <p:cNvPr id="5" name="Fußzeilenplatzhalter 4"/>
          <p:cNvSpPr>
            <a:spLocks noGrp="1"/>
          </p:cNvSpPr>
          <p:nvPr>
            <p:ph type="ftr" sz="quarter" idx="11"/>
          </p:nvPr>
        </p:nvSpPr>
        <p:spPr/>
        <p:txBody>
          <a:bodyPr/>
          <a:lstStyle/>
          <a:p>
            <a:endParaRPr lang="en-US" dirty="0"/>
          </a:p>
        </p:txBody>
      </p:sp>
      <p:sp>
        <p:nvSpPr>
          <p:cNvPr id="6" name="Foliennummernplatzhalter 5"/>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1734489553"/>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type="vertTitleAndTx" preserve="1">
  <p:cSld name="Vertikaler Titel und Text">
    <p:spTree>
      <p:nvGrpSpPr>
        <p:cNvPr id="1" name=""/>
        <p:cNvGrpSpPr/>
        <p:nvPr/>
      </p:nvGrpSpPr>
      <p:grpSpPr>
        <a:xfrm>
          <a:off x="0" y="0"/>
          <a:ext cx="0" cy="0"/>
          <a:chOff x="0" y="0"/>
          <a:chExt cx="0" cy="0"/>
        </a:xfrm>
      </p:grpSpPr>
      <p:sp>
        <p:nvSpPr>
          <p:cNvPr id="2" name="Vertikaler Titel 1"/>
          <p:cNvSpPr>
            <a:spLocks noGrp="1"/>
          </p:cNvSpPr>
          <p:nvPr>
            <p:ph type="title" orient="vert"/>
          </p:nvPr>
        </p:nvSpPr>
        <p:spPr>
          <a:xfrm>
            <a:off x="6629400" y="274640"/>
            <a:ext cx="2057400" cy="5851525"/>
          </a:xfrm>
        </p:spPr>
        <p:txBody>
          <a:bodyPr vert="eaVert"/>
          <a:lstStyle/>
          <a:p>
            <a:r>
              <a:rPr lang="en-US"/>
              <a:t>Click to edit Master title style</a:t>
            </a:r>
            <a:endParaRPr lang="de-DE"/>
          </a:p>
        </p:txBody>
      </p:sp>
      <p:sp>
        <p:nvSpPr>
          <p:cNvPr id="3" name="Vertikaler Textplatzhalter 2"/>
          <p:cNvSpPr>
            <a:spLocks noGrp="1"/>
          </p:cNvSpPr>
          <p:nvPr>
            <p:ph type="body" orient="vert" idx="1"/>
          </p:nvPr>
        </p:nvSpPr>
        <p:spPr>
          <a:xfrm>
            <a:off x="457200" y="274640"/>
            <a:ext cx="6019800" cy="5851525"/>
          </a:xfrm>
        </p:spPr>
        <p:txBody>
          <a:bodyPr vert="eaVert"/>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4" name="Datumsplatzhalter 3"/>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9/5/2019</a:t>
            </a:fld>
            <a:endParaRPr lang="en-US" dirty="0"/>
          </a:p>
        </p:txBody>
      </p:sp>
      <p:sp>
        <p:nvSpPr>
          <p:cNvPr id="5" name="Fußzeilenplatzhalter 4"/>
          <p:cNvSpPr>
            <a:spLocks noGrp="1"/>
          </p:cNvSpPr>
          <p:nvPr>
            <p:ph type="ftr" sz="quarter" idx="11"/>
          </p:nvPr>
        </p:nvSpPr>
        <p:spPr/>
        <p:txBody>
          <a:bodyPr/>
          <a:lstStyle/>
          <a:p>
            <a:endParaRPr lang="en-US" dirty="0"/>
          </a:p>
        </p:txBody>
      </p:sp>
      <p:sp>
        <p:nvSpPr>
          <p:cNvPr id="6" name="Foliennummernplatzhalter 5"/>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2719758448"/>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theme" Target="../theme/theme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elplatzhalter 1"/>
          <p:cNvSpPr>
            <a:spLocks noGrp="1"/>
          </p:cNvSpPr>
          <p:nvPr>
            <p:ph type="title"/>
          </p:nvPr>
        </p:nvSpPr>
        <p:spPr>
          <a:xfrm>
            <a:off x="457200" y="274640"/>
            <a:ext cx="8229600" cy="817669"/>
          </a:xfrm>
          <a:prstGeom prst="rect">
            <a:avLst/>
          </a:prstGeom>
        </p:spPr>
        <p:txBody>
          <a:bodyPr vert="horz" lIns="91440" tIns="45720" rIns="91440" bIns="45720" rtlCol="0" anchor="ctr">
            <a:normAutofit/>
          </a:bodyPr>
          <a:lstStyle/>
          <a:p>
            <a:r>
              <a:rPr lang="de-DE" dirty="0" err="1"/>
              <a:t>metricName</a:t>
            </a:r>
            <a:endParaRPr lang="de-DE" dirty="0"/>
          </a:p>
        </p:txBody>
      </p:sp>
      <p:sp>
        <p:nvSpPr>
          <p:cNvPr id="3" name="Textplatzhalter 2"/>
          <p:cNvSpPr>
            <a:spLocks noGrp="1"/>
          </p:cNvSpPr>
          <p:nvPr>
            <p:ph type="body" idx="1"/>
          </p:nvPr>
        </p:nvSpPr>
        <p:spPr>
          <a:xfrm>
            <a:off x="457200" y="1705066"/>
            <a:ext cx="8229600" cy="4421099"/>
          </a:xfrm>
          <a:prstGeom prst="rect">
            <a:avLst/>
          </a:prstGeom>
        </p:spPr>
        <p:txBody>
          <a:bodyPr vert="horz" lIns="91440" tIns="45720" rIns="91440" bIns="45720" rtlCol="0">
            <a:normAutofit/>
          </a:bodyPr>
          <a:lstStyle/>
          <a:p>
            <a:pPr lvl="0"/>
            <a:r>
              <a:rPr lang="de-DE" dirty="0"/>
              <a:t>Mastertextformat bearbeiten</a:t>
            </a:r>
          </a:p>
          <a:p>
            <a:pPr lvl="1"/>
            <a:r>
              <a:rPr lang="de-DE" dirty="0"/>
              <a:t>Zweite Ebene</a:t>
            </a:r>
          </a:p>
          <a:p>
            <a:pPr lvl="2"/>
            <a:r>
              <a:rPr lang="de-DE" dirty="0"/>
              <a:t>Dritte Ebene</a:t>
            </a:r>
          </a:p>
          <a:p>
            <a:pPr lvl="3"/>
            <a:r>
              <a:rPr lang="de-DE" dirty="0"/>
              <a:t>Vierte Ebene</a:t>
            </a:r>
          </a:p>
          <a:p>
            <a:pPr lvl="4"/>
            <a:r>
              <a:rPr lang="de-DE" dirty="0"/>
              <a:t>Fünfte Ebene</a:t>
            </a:r>
          </a:p>
        </p:txBody>
      </p:sp>
      <p:sp>
        <p:nvSpPr>
          <p:cNvPr id="5" name="Fußzeilenplatzhalter 4"/>
          <p:cNvSpPr>
            <a:spLocks noGrp="1"/>
          </p:cNvSpPr>
          <p:nvPr>
            <p:ph type="ftr" sz="quarter" idx="3"/>
          </p:nvPr>
        </p:nvSpPr>
        <p:spPr>
          <a:xfrm>
            <a:off x="457200" y="6356352"/>
            <a:ext cx="8229600" cy="365125"/>
          </a:xfrm>
          <a:prstGeom prst="rect">
            <a:avLst/>
          </a:prstGeom>
        </p:spPr>
        <p:txBody>
          <a:bodyPr vert="horz" lIns="91440" tIns="45720" rIns="91440" bIns="45720" rtlCol="0" anchor="ctr"/>
          <a:lstStyle>
            <a:lvl1pPr algn="l">
              <a:defRPr sz="900">
                <a:solidFill>
                  <a:schemeClr val="tx1">
                    <a:tint val="75000"/>
                  </a:schemeClr>
                </a:solidFill>
              </a:defRPr>
            </a:lvl1pPr>
          </a:lstStyle>
          <a:p>
            <a:endParaRPr lang="en-US" dirty="0"/>
          </a:p>
        </p:txBody>
      </p:sp>
      <p:sp>
        <p:nvSpPr>
          <p:cNvPr id="7" name="Rechteck 6"/>
          <p:cNvSpPr/>
          <p:nvPr/>
        </p:nvSpPr>
        <p:spPr>
          <a:xfrm>
            <a:off x="1" y="0"/>
            <a:ext cx="142094" cy="6858000"/>
          </a:xfrm>
          <a:prstGeom prst="rect">
            <a:avLst/>
          </a:prstGeom>
          <a:solidFill>
            <a:srgbClr val="132F43"/>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de-DE" sz="1350" dirty="0"/>
          </a:p>
        </p:txBody>
      </p:sp>
    </p:spTree>
    <p:extLst>
      <p:ext uri="{BB962C8B-B14F-4D97-AF65-F5344CB8AC3E}">
        <p14:creationId xmlns:p14="http://schemas.microsoft.com/office/powerpoint/2010/main" val="1965724751"/>
      </p:ext>
    </p:extLst>
  </p:cSld>
  <p:clrMap bg1="lt1" tx1="dk1" bg2="lt2" tx2="dk2" accent1="accent1" accent2="accent2" accent3="accent3" accent4="accent4" accent5="accent5" accent6="accent6" hlink="hlink" folHlink="folHlink"/>
  <p:sldLayoutIdLst>
    <p:sldLayoutId id="2147483661" r:id="rId1"/>
    <p:sldLayoutId id="2147483662" r:id="rId2"/>
    <p:sldLayoutId id="2147483663" r:id="rId3"/>
    <p:sldLayoutId id="2147483664" r:id="rId4"/>
    <p:sldLayoutId id="2147483665" r:id="rId5"/>
    <p:sldLayoutId id="2147483666" r:id="rId6"/>
    <p:sldLayoutId id="2147483667" r:id="rId7"/>
    <p:sldLayoutId id="2147483668" r:id="rId8"/>
    <p:sldLayoutId id="2147483669" r:id="rId9"/>
    <p:sldLayoutId id="2147483670" r:id="rId10"/>
    <p:sldLayoutId id="2147483671" r:id="rId11"/>
    <p:sldLayoutId id="2147483672" r:id="rId12"/>
    <p:sldLayoutId id="2147483673" r:id="rId13"/>
  </p:sldLayoutIdLst>
  <p:txStyles>
    <p:titleStyle>
      <a:lvl1pPr algn="l" defTabSz="342900" rtl="0" eaLnBrk="1" latinLnBrk="0" hangingPunct="1">
        <a:spcBef>
          <a:spcPct val="0"/>
        </a:spcBef>
        <a:buNone/>
        <a:defRPr sz="2400" kern="1200">
          <a:solidFill>
            <a:schemeClr val="tx1"/>
          </a:solidFill>
          <a:latin typeface="+mj-lt"/>
          <a:ea typeface="+mj-ea"/>
          <a:cs typeface="+mj-cs"/>
        </a:defRPr>
      </a:lvl1pPr>
    </p:titleStyle>
    <p:bodyStyle>
      <a:lvl1pPr marL="257175" indent="-257175" algn="l" defTabSz="342900" rtl="0" eaLnBrk="1" latinLnBrk="0" hangingPunct="1">
        <a:spcBef>
          <a:spcPct val="20000"/>
        </a:spcBef>
        <a:buFont typeface="Arial"/>
        <a:buChar char="•"/>
        <a:defRPr sz="2400" kern="1200">
          <a:solidFill>
            <a:schemeClr val="tx1"/>
          </a:solidFill>
          <a:latin typeface="+mn-lt"/>
          <a:ea typeface="+mn-ea"/>
          <a:cs typeface="+mn-cs"/>
        </a:defRPr>
      </a:lvl1pPr>
      <a:lvl2pPr marL="557213" indent="-214313" algn="l" defTabSz="342900" rtl="0" eaLnBrk="1" latinLnBrk="0" hangingPunct="1">
        <a:spcBef>
          <a:spcPct val="20000"/>
        </a:spcBef>
        <a:buFont typeface="Arial"/>
        <a:buChar char="–"/>
        <a:defRPr sz="2100" kern="1200">
          <a:solidFill>
            <a:schemeClr val="tx1"/>
          </a:solidFill>
          <a:latin typeface="+mn-lt"/>
          <a:ea typeface="+mn-ea"/>
          <a:cs typeface="+mn-cs"/>
        </a:defRPr>
      </a:lvl2pPr>
      <a:lvl3pPr marL="857250" indent="-171450" algn="l" defTabSz="342900" rtl="0" eaLnBrk="1" latinLnBrk="0" hangingPunct="1">
        <a:spcBef>
          <a:spcPct val="20000"/>
        </a:spcBef>
        <a:buFont typeface="Arial"/>
        <a:buChar char="•"/>
        <a:defRPr sz="1800" kern="1200">
          <a:solidFill>
            <a:schemeClr val="tx1"/>
          </a:solidFill>
          <a:latin typeface="+mn-lt"/>
          <a:ea typeface="+mn-ea"/>
          <a:cs typeface="+mn-cs"/>
        </a:defRPr>
      </a:lvl3pPr>
      <a:lvl4pPr marL="1200150" indent="-171450" algn="l" defTabSz="342900" rtl="0" eaLnBrk="1" latinLnBrk="0" hangingPunct="1">
        <a:spcBef>
          <a:spcPct val="20000"/>
        </a:spcBef>
        <a:buFont typeface="Arial"/>
        <a:buChar char="–"/>
        <a:defRPr sz="1500" kern="1200">
          <a:solidFill>
            <a:schemeClr val="tx1"/>
          </a:solidFill>
          <a:latin typeface="+mn-lt"/>
          <a:ea typeface="+mn-ea"/>
          <a:cs typeface="+mn-cs"/>
        </a:defRPr>
      </a:lvl4pPr>
      <a:lvl5pPr marL="1543050" indent="-171450" algn="l" defTabSz="342900" rtl="0" eaLnBrk="1" latinLnBrk="0" hangingPunct="1">
        <a:spcBef>
          <a:spcPct val="20000"/>
        </a:spcBef>
        <a:buFont typeface="Arial"/>
        <a:buChar char="»"/>
        <a:defRPr sz="1500" kern="1200">
          <a:solidFill>
            <a:schemeClr val="tx1"/>
          </a:solidFill>
          <a:latin typeface="+mn-lt"/>
          <a:ea typeface="+mn-ea"/>
          <a:cs typeface="+mn-cs"/>
        </a:defRPr>
      </a:lvl5pPr>
      <a:lvl6pPr marL="1885950" indent="-171450" algn="l" defTabSz="342900" rtl="0" eaLnBrk="1" latinLnBrk="0" hangingPunct="1">
        <a:spcBef>
          <a:spcPct val="20000"/>
        </a:spcBef>
        <a:buFont typeface="Arial"/>
        <a:buChar char="•"/>
        <a:defRPr sz="1500" kern="1200">
          <a:solidFill>
            <a:schemeClr val="tx1"/>
          </a:solidFill>
          <a:latin typeface="+mn-lt"/>
          <a:ea typeface="+mn-ea"/>
          <a:cs typeface="+mn-cs"/>
        </a:defRPr>
      </a:lvl6pPr>
      <a:lvl7pPr marL="2228850" indent="-171450" algn="l" defTabSz="342900" rtl="0" eaLnBrk="1" latinLnBrk="0" hangingPunct="1">
        <a:spcBef>
          <a:spcPct val="20000"/>
        </a:spcBef>
        <a:buFont typeface="Arial"/>
        <a:buChar char="•"/>
        <a:defRPr sz="1500" kern="1200">
          <a:solidFill>
            <a:schemeClr val="tx1"/>
          </a:solidFill>
          <a:latin typeface="+mn-lt"/>
          <a:ea typeface="+mn-ea"/>
          <a:cs typeface="+mn-cs"/>
        </a:defRPr>
      </a:lvl7pPr>
      <a:lvl8pPr marL="2571750" indent="-171450" algn="l" defTabSz="342900" rtl="0" eaLnBrk="1" latinLnBrk="0" hangingPunct="1">
        <a:spcBef>
          <a:spcPct val="20000"/>
        </a:spcBef>
        <a:buFont typeface="Arial"/>
        <a:buChar char="•"/>
        <a:defRPr sz="1500" kern="1200">
          <a:solidFill>
            <a:schemeClr val="tx1"/>
          </a:solidFill>
          <a:latin typeface="+mn-lt"/>
          <a:ea typeface="+mn-ea"/>
          <a:cs typeface="+mn-cs"/>
        </a:defRPr>
      </a:lvl8pPr>
      <a:lvl9pPr marL="2914650" indent="-171450" algn="l" defTabSz="342900" rtl="0" eaLnBrk="1" latinLnBrk="0" hangingPunct="1">
        <a:spcBef>
          <a:spcPct val="20000"/>
        </a:spcBef>
        <a:buFont typeface="Arial"/>
        <a:buChar char="•"/>
        <a:defRPr sz="1500" kern="1200">
          <a:solidFill>
            <a:schemeClr val="tx1"/>
          </a:solidFill>
          <a:latin typeface="+mn-lt"/>
          <a:ea typeface="+mn-ea"/>
          <a:cs typeface="+mn-cs"/>
        </a:defRPr>
      </a:lvl9pPr>
    </p:bodyStyle>
    <p:otherStyle>
      <a:defPPr>
        <a:defRPr lang="de-DE"/>
      </a:defPPr>
      <a:lvl1pPr marL="0" algn="l" defTabSz="342900" rtl="0" eaLnBrk="1" latinLnBrk="0" hangingPunct="1">
        <a:defRPr sz="1350" kern="1200">
          <a:solidFill>
            <a:schemeClr val="tx1"/>
          </a:solidFill>
          <a:latin typeface="+mn-lt"/>
          <a:ea typeface="+mn-ea"/>
          <a:cs typeface="+mn-cs"/>
        </a:defRPr>
      </a:lvl1pPr>
      <a:lvl2pPr marL="342900" algn="l" defTabSz="342900" rtl="0" eaLnBrk="1" latinLnBrk="0" hangingPunct="1">
        <a:defRPr sz="1350" kern="1200">
          <a:solidFill>
            <a:schemeClr val="tx1"/>
          </a:solidFill>
          <a:latin typeface="+mn-lt"/>
          <a:ea typeface="+mn-ea"/>
          <a:cs typeface="+mn-cs"/>
        </a:defRPr>
      </a:lvl2pPr>
      <a:lvl3pPr marL="685800" algn="l" defTabSz="342900" rtl="0" eaLnBrk="1" latinLnBrk="0" hangingPunct="1">
        <a:defRPr sz="1350" kern="1200">
          <a:solidFill>
            <a:schemeClr val="tx1"/>
          </a:solidFill>
          <a:latin typeface="+mn-lt"/>
          <a:ea typeface="+mn-ea"/>
          <a:cs typeface="+mn-cs"/>
        </a:defRPr>
      </a:lvl3pPr>
      <a:lvl4pPr marL="1028700" algn="l" defTabSz="342900" rtl="0" eaLnBrk="1" latinLnBrk="0" hangingPunct="1">
        <a:defRPr sz="1350" kern="1200">
          <a:solidFill>
            <a:schemeClr val="tx1"/>
          </a:solidFill>
          <a:latin typeface="+mn-lt"/>
          <a:ea typeface="+mn-ea"/>
          <a:cs typeface="+mn-cs"/>
        </a:defRPr>
      </a:lvl4pPr>
      <a:lvl5pPr marL="1371600" algn="l" defTabSz="342900" rtl="0" eaLnBrk="1" latinLnBrk="0" hangingPunct="1">
        <a:defRPr sz="1350" kern="1200">
          <a:solidFill>
            <a:schemeClr val="tx1"/>
          </a:solidFill>
          <a:latin typeface="+mn-lt"/>
          <a:ea typeface="+mn-ea"/>
          <a:cs typeface="+mn-cs"/>
        </a:defRPr>
      </a:lvl5pPr>
      <a:lvl6pPr marL="1714500" algn="l" defTabSz="342900" rtl="0" eaLnBrk="1" latinLnBrk="0" hangingPunct="1">
        <a:defRPr sz="1350" kern="1200">
          <a:solidFill>
            <a:schemeClr val="tx1"/>
          </a:solidFill>
          <a:latin typeface="+mn-lt"/>
          <a:ea typeface="+mn-ea"/>
          <a:cs typeface="+mn-cs"/>
        </a:defRPr>
      </a:lvl6pPr>
      <a:lvl7pPr marL="2057400" algn="l" defTabSz="342900" rtl="0" eaLnBrk="1" latinLnBrk="0" hangingPunct="1">
        <a:defRPr sz="1350" kern="1200">
          <a:solidFill>
            <a:schemeClr val="tx1"/>
          </a:solidFill>
          <a:latin typeface="+mn-lt"/>
          <a:ea typeface="+mn-ea"/>
          <a:cs typeface="+mn-cs"/>
        </a:defRPr>
      </a:lvl7pPr>
      <a:lvl8pPr marL="2400300" algn="l" defTabSz="342900" rtl="0" eaLnBrk="1" latinLnBrk="0" hangingPunct="1">
        <a:defRPr sz="1350" kern="1200">
          <a:solidFill>
            <a:schemeClr val="tx1"/>
          </a:solidFill>
          <a:latin typeface="+mn-lt"/>
          <a:ea typeface="+mn-ea"/>
          <a:cs typeface="+mn-cs"/>
        </a:defRPr>
      </a:lvl8pPr>
      <a:lvl9pPr marL="2743200" algn="l" defTabSz="342900" rtl="0" eaLnBrk="1" latinLnBrk="0" hangingPunct="1">
        <a:defRPr sz="135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2" Type="http://schemas.openxmlformats.org/officeDocument/2006/relationships/chart" Target="../charts/chart1.xml"/><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4.xml.rels><?xml version="1.0" encoding="UTF-8" standalone="yes"?>
<Relationships xmlns="http://schemas.openxmlformats.org/package/2006/relationships"><Relationship Id="rId2" Type="http://schemas.openxmlformats.org/officeDocument/2006/relationships/chart" Target="../charts/chart2.xml"/><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2" Type="http://schemas.openxmlformats.org/officeDocument/2006/relationships/chart" Target="../charts/chart3.xml"/><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2" Type="http://schemas.openxmlformats.org/officeDocument/2006/relationships/chart" Target="../charts/chart4.xml"/><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9.xml.rels><?xml version="1.0" encoding="UTF-8" standalone="yes"?>
<Relationships xmlns="http://schemas.openxmlformats.org/package/2006/relationships"><Relationship Id="rId2" Type="http://schemas.openxmlformats.org/officeDocument/2006/relationships/chart" Target="../charts/chart5.xml"/><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2" Type="http://schemas.openxmlformats.org/officeDocument/2006/relationships/chart" Target="../charts/chart6.xml"/><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3.xml.rels><?xml version="1.0" encoding="UTF-8" standalone="yes"?>
<Relationships xmlns="http://schemas.openxmlformats.org/package/2006/relationships"><Relationship Id="rId2" Type="http://schemas.openxmlformats.org/officeDocument/2006/relationships/chart" Target="../charts/chart7.xml"/><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2" Type="http://schemas.openxmlformats.org/officeDocument/2006/relationships/chart" Target="../charts/chart8.xml"/><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9.xml.rels><?xml version="1.0" encoding="UTF-8" standalone="yes"?>
<Relationships xmlns="http://schemas.openxmlformats.org/package/2006/relationships"><Relationship Id="rId2" Type="http://schemas.openxmlformats.org/officeDocument/2006/relationships/chart" Target="../charts/chart9.xml"/><Relationship Id="rId1" Type="http://schemas.openxmlformats.org/officeDocument/2006/relationships/slideLayout" Target="../slideLayouts/slideLayout2.xml"/></Relationships>
</file>

<file path=ppt/slides/_rels/slide20.xml.rels><?xml version="1.0" encoding="UTF-8" standalone="yes"?>
<Relationships xmlns="http://schemas.openxmlformats.org/package/2006/relationships"><Relationship Id="rId2" Type="http://schemas.openxmlformats.org/officeDocument/2006/relationships/chart" Target="../charts/chart10.xml"/><Relationship Id="rId1" Type="http://schemas.openxmlformats.org/officeDocument/2006/relationships/slideLayout" Target="../slideLayouts/slideLayout2.xml"/></Relationships>
</file>

<file path=ppt/slides/_rels/slide21.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2.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3.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4.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5.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6.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7.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60FF0D9-2F50-44FC-BD50-DED936F98756}"/>
              </a:ext>
            </a:extLst>
          </p:cNvPr>
          <p:cNvSpPr>
            <a:spLocks noGrp="1"/>
          </p:cNvSpPr>
          <p:nvPr>
            <p:ph type="ctrTitle"/>
          </p:nvPr>
        </p:nvSpPr>
        <p:spPr/>
        <p:txBody>
          <a:bodyPr/>
          <a:lstStyle/>
          <a:p>
            <a:r>
              <a:rPr lang="en-US"/>
              <a:t>FICOH Social Media</a:t>
            </a:r>
          </a:p>
        </p:txBody>
      </p:sp>
      <p:sp>
        <p:nvSpPr>
          <p:cNvPr id="3" name="Subtitle 2">
            <a:extLst>
              <a:ext uri="{FF2B5EF4-FFF2-40B4-BE49-F238E27FC236}">
                <a16:creationId xmlns:a16="http://schemas.microsoft.com/office/drawing/2014/main" id="{DF3B32DF-7C9D-459F-9347-2B966FC3AB68}"/>
              </a:ext>
            </a:extLst>
          </p:cNvPr>
          <p:cNvSpPr>
            <a:spLocks noGrp="1"/>
          </p:cNvSpPr>
          <p:nvPr>
            <p:ph type="subTitle" idx="1"/>
          </p:nvPr>
        </p:nvSpPr>
        <p:spPr/>
        <p:txBody>
          <a:bodyPr/>
          <a:lstStyle/>
          <a:p>
            <a:r>
              <a:rPr lang="en-US"/>
              <a:t>Philadelphia Insurance Companies</a:t>
            </a:r>
          </a:p>
        </p:txBody>
      </p:sp>
    </p:spTree>
    <p:extLst>
      <p:ext uri="{BB962C8B-B14F-4D97-AF65-F5344CB8AC3E}">
        <p14:creationId xmlns:p14="http://schemas.microsoft.com/office/powerpoint/2010/main" val="106043474"/>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AC740E2-996C-4D65-BACF-EFC3749C0DE2}"/>
              </a:ext>
            </a:extLst>
          </p:cNvPr>
          <p:cNvSpPr>
            <a:spLocks noGrp="1"/>
          </p:cNvSpPr>
          <p:nvPr>
            <p:ph type="title"/>
          </p:nvPr>
        </p:nvSpPr>
        <p:spPr/>
        <p:txBody>
          <a:bodyPr/>
          <a:lstStyle/>
          <a:p>
            <a:r>
              <a:rPr lang="en-US"/>
              <a:t>Overall Overall Audience | FICOH</a:t>
            </a:r>
          </a:p>
        </p:txBody>
      </p:sp>
      <p:graphicFrame>
        <p:nvGraphicFramePr>
          <p:cNvPr id="6" name="Chart Placeholder 5">
            <a:extLst>
              <a:ext uri="{FF2B5EF4-FFF2-40B4-BE49-F238E27FC236}">
                <a16:creationId xmlns:a16="http://schemas.microsoft.com/office/drawing/2014/main" id="{8CC4C81F-8E83-4C73-9686-83CB523E96D5}"/>
              </a:ext>
            </a:extLst>
          </p:cNvPr>
          <p:cNvGraphicFramePr>
            <a:graphicFrameLocks noGrp="1"/>
          </p:cNvGraphicFramePr>
          <p:nvPr>
            <p:ph type="chart" sz="quarter" idx="13"/>
            <p:extLst>
              <p:ext uri="{D42A27DB-BD31-4B8C-83A1-F6EECF244321}">
                <p14:modId xmlns:p14="http://schemas.microsoft.com/office/powerpoint/2010/main" val="2367650405"/>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5FBC9BB7-C635-43D1-B47D-23A55416147C}"/>
              </a:ext>
            </a:extLst>
          </p:cNvPr>
          <p:cNvSpPr>
            <a:spLocks noGrp="1"/>
          </p:cNvSpPr>
          <p:nvPr>
            <p:ph type="body" sz="quarter" idx="14"/>
          </p:nvPr>
        </p:nvSpPr>
        <p:spPr/>
        <p:txBody>
          <a:bodyPr/>
          <a:lstStyle/>
          <a:p>
            <a:r>
              <a:rPr lang="en-US"/>
              <a:t>08/01/2019 - 08/31/2019</a:t>
            </a:r>
          </a:p>
        </p:txBody>
      </p:sp>
      <p:sp>
        <p:nvSpPr>
          <p:cNvPr id="5" name="Footer Placeholder 4">
            <a:extLst>
              <a:ext uri="{FF2B5EF4-FFF2-40B4-BE49-F238E27FC236}">
                <a16:creationId xmlns:a16="http://schemas.microsoft.com/office/drawing/2014/main" id="{5766A038-CBD0-4D72-AE49-7ECAA6310BF5}"/>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1149142172"/>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320657A-8692-4C01-BD2B-92A4E267ACDA}"/>
              </a:ext>
            </a:extLst>
          </p:cNvPr>
          <p:cNvSpPr>
            <a:spLocks noGrp="1"/>
          </p:cNvSpPr>
          <p:nvPr>
            <p:ph type="title"/>
          </p:nvPr>
        </p:nvSpPr>
        <p:spPr/>
        <p:txBody>
          <a:bodyPr/>
          <a:lstStyle/>
          <a:p>
            <a:r>
              <a:rPr lang="en-US"/>
              <a:t>Facebook Key Metrics Table | FICOH</a:t>
            </a:r>
          </a:p>
        </p:txBody>
      </p:sp>
      <p:graphicFrame>
        <p:nvGraphicFramePr>
          <p:cNvPr id="5" name="Table Placeholder 4">
            <a:extLst>
              <a:ext uri="{FF2B5EF4-FFF2-40B4-BE49-F238E27FC236}">
                <a16:creationId xmlns:a16="http://schemas.microsoft.com/office/drawing/2014/main" id="{2F371D7E-AB8E-45B0-BF92-7F884CAF3E84}"/>
              </a:ext>
            </a:extLst>
          </p:cNvPr>
          <p:cNvGraphicFramePr>
            <a:graphicFrameLocks noGrp="1"/>
          </p:cNvGraphicFramePr>
          <p:nvPr>
            <p:ph type="tbl" sz="quarter" idx="13"/>
            <p:extLst>
              <p:ext uri="{D42A27DB-BD31-4B8C-83A1-F6EECF244321}">
                <p14:modId xmlns:p14="http://schemas.microsoft.com/office/powerpoint/2010/main" val="874948757"/>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563624">
                  <a:extLst>
                    <a:ext uri="{9D8B030D-6E8A-4147-A177-3AD203B41FA5}">
                      <a16:colId xmlns:a16="http://schemas.microsoft.com/office/drawing/2014/main" val="741107589"/>
                    </a:ext>
                  </a:extLst>
                </a:gridCol>
                <a:gridCol w="740664">
                  <a:extLst>
                    <a:ext uri="{9D8B030D-6E8A-4147-A177-3AD203B41FA5}">
                      <a16:colId xmlns:a16="http://schemas.microsoft.com/office/drawing/2014/main" val="1087685217"/>
                    </a:ext>
                  </a:extLst>
                </a:gridCol>
                <a:gridCol w="740664">
                  <a:extLst>
                    <a:ext uri="{9D8B030D-6E8A-4147-A177-3AD203B41FA5}">
                      <a16:colId xmlns:a16="http://schemas.microsoft.com/office/drawing/2014/main" val="3703769847"/>
                    </a:ext>
                  </a:extLst>
                </a:gridCol>
                <a:gridCol w="740664">
                  <a:extLst>
                    <a:ext uri="{9D8B030D-6E8A-4147-A177-3AD203B41FA5}">
                      <a16:colId xmlns:a16="http://schemas.microsoft.com/office/drawing/2014/main" val="696636659"/>
                    </a:ext>
                  </a:extLst>
                </a:gridCol>
                <a:gridCol w="740664">
                  <a:extLst>
                    <a:ext uri="{9D8B030D-6E8A-4147-A177-3AD203B41FA5}">
                      <a16:colId xmlns:a16="http://schemas.microsoft.com/office/drawing/2014/main" val="2983422883"/>
                    </a:ext>
                  </a:extLst>
                </a:gridCol>
                <a:gridCol w="740664">
                  <a:extLst>
                    <a:ext uri="{9D8B030D-6E8A-4147-A177-3AD203B41FA5}">
                      <a16:colId xmlns:a16="http://schemas.microsoft.com/office/drawing/2014/main" val="2906871334"/>
                    </a:ext>
                  </a:extLst>
                </a:gridCol>
                <a:gridCol w="740664">
                  <a:extLst>
                    <a:ext uri="{9D8B030D-6E8A-4147-A177-3AD203B41FA5}">
                      <a16:colId xmlns:a16="http://schemas.microsoft.com/office/drawing/2014/main" val="3215282398"/>
                    </a:ext>
                  </a:extLst>
                </a:gridCol>
                <a:gridCol w="740664">
                  <a:extLst>
                    <a:ext uri="{9D8B030D-6E8A-4147-A177-3AD203B41FA5}">
                      <a16:colId xmlns:a16="http://schemas.microsoft.com/office/drawing/2014/main" val="1217122766"/>
                    </a:ext>
                  </a:extLst>
                </a:gridCol>
                <a:gridCol w="740664">
                  <a:extLst>
                    <a:ext uri="{9D8B030D-6E8A-4147-A177-3AD203B41FA5}">
                      <a16:colId xmlns:a16="http://schemas.microsoft.com/office/drawing/2014/main" val="826541609"/>
                    </a:ext>
                  </a:extLst>
                </a:gridCol>
                <a:gridCol w="740664">
                  <a:extLst>
                    <a:ext uri="{9D8B030D-6E8A-4147-A177-3AD203B41FA5}">
                      <a16:colId xmlns:a16="http://schemas.microsoft.com/office/drawing/2014/main" val="1654816782"/>
                    </a:ext>
                  </a:extLst>
                </a:gridCol>
              </a:tblGrid>
              <a:tr h="370840">
                <a:tc>
                  <a:txBody>
                    <a:bodyPr/>
                    <a:lstStyle/>
                    <a:p>
                      <a:r>
                        <a:rPr lang="en-US" sz="1000"/>
                        <a:t>Name</a:t>
                      </a:r>
                    </a:p>
                  </a:txBody>
                  <a:tcPr/>
                </a:tc>
                <a:tc>
                  <a:txBody>
                    <a:bodyPr/>
                    <a:lstStyle/>
                    <a:p>
                      <a:r>
                        <a:rPr lang="en-US" sz="1000"/>
                        <a:t>Fans</a:t>
                      </a:r>
                    </a:p>
                  </a:txBody>
                  <a:tcPr/>
                </a:tc>
                <a:tc>
                  <a:txBody>
                    <a:bodyPr/>
                    <a:lstStyle/>
                    <a:p>
                      <a:r>
                        <a:rPr lang="en-US" sz="1000"/>
                        <a:t>+/-</a:t>
                      </a:r>
                    </a:p>
                  </a:txBody>
                  <a:tcPr/>
                </a:tc>
                <a:tc>
                  <a:txBody>
                    <a:bodyPr/>
                    <a:lstStyle/>
                    <a:p>
                      <a:r>
                        <a:rPr lang="en-US" sz="1000"/>
                        <a:t>Posts</a:t>
                      </a:r>
                    </a:p>
                  </a:txBody>
                  <a:tcPr/>
                </a:tc>
                <a:tc>
                  <a:txBody>
                    <a:bodyPr/>
                    <a:lstStyle/>
                    <a:p>
                      <a:r>
                        <a:rPr lang="en-US" sz="1000"/>
                        <a:t>Reactions</a:t>
                      </a:r>
                    </a:p>
                  </a:txBody>
                  <a:tcPr/>
                </a:tc>
                <a:tc>
                  <a:txBody>
                    <a:bodyPr/>
                    <a:lstStyle/>
                    <a:p>
                      <a:r>
                        <a:rPr lang="en-US" sz="1000"/>
                        <a:t>Comments</a:t>
                      </a:r>
                    </a:p>
                  </a:txBody>
                  <a:tcPr/>
                </a:tc>
                <a:tc>
                  <a:txBody>
                    <a:bodyPr/>
                    <a:lstStyle/>
                    <a:p>
                      <a:r>
                        <a:rPr lang="en-US" sz="1000"/>
                        <a:t>Shares</a:t>
                      </a:r>
                    </a:p>
                  </a:txBody>
                  <a:tcPr/>
                </a:tc>
                <a:tc>
                  <a:txBody>
                    <a:bodyPr/>
                    <a:lstStyle/>
                    <a:p>
                      <a:r>
                        <a:rPr lang="en-US" sz="1000"/>
                        <a:t>User Posts</a:t>
                      </a:r>
                    </a:p>
                  </a:txBody>
                  <a:tcPr/>
                </a:tc>
                <a:tc>
                  <a:txBody>
                    <a:bodyPr/>
                    <a:lstStyle/>
                    <a:p>
                      <a:r>
                        <a:rPr lang="en-US" sz="1000"/>
                        <a:t>I-Rate</a:t>
                      </a:r>
                    </a:p>
                  </a:txBody>
                  <a:tcPr/>
                </a:tc>
                <a:tc>
                  <a:txBody>
                    <a:bodyPr/>
                    <a:lstStyle/>
                    <a:p>
                      <a:r>
                        <a:rPr lang="en-US" sz="1000"/>
                        <a:t>Response Rate</a:t>
                      </a:r>
                    </a:p>
                  </a:txBody>
                  <a:tcPr/>
                </a:tc>
                <a:extLst>
                  <a:ext uri="{0D108BD9-81ED-4DB2-BD59-A6C34878D82A}">
                    <a16:rowId xmlns:a16="http://schemas.microsoft.com/office/drawing/2014/main" val="1361039322"/>
                  </a:ext>
                </a:extLst>
              </a:tr>
              <a:tr h="370840">
                <a:tc>
                  <a:txBody>
                    <a:bodyPr/>
                    <a:lstStyle/>
                    <a:p>
                      <a:r>
                        <a:rPr lang="en-US" sz="1000"/>
                        <a:t>First Insurance Company of Hawaii, LTD</a:t>
                      </a:r>
                    </a:p>
                  </a:txBody>
                  <a:tcPr/>
                </a:tc>
                <a:tc>
                  <a:txBody>
                    <a:bodyPr/>
                    <a:lstStyle/>
                    <a:p>
                      <a:r>
                        <a:rPr lang="en-US" sz="1000"/>
                        <a:t>1648</a:t>
                      </a:r>
                    </a:p>
                  </a:txBody>
                  <a:tcPr/>
                </a:tc>
                <a:tc>
                  <a:txBody>
                    <a:bodyPr/>
                    <a:lstStyle/>
                    <a:p>
                      <a:r>
                        <a:rPr lang="en-US" sz="1000"/>
                        <a:t>-2</a:t>
                      </a:r>
                    </a:p>
                  </a:txBody>
                  <a:tcPr/>
                </a:tc>
                <a:tc>
                  <a:txBody>
                    <a:bodyPr/>
                    <a:lstStyle/>
                    <a:p>
                      <a:r>
                        <a:rPr lang="en-US" sz="1000"/>
                        <a:t>20</a:t>
                      </a:r>
                    </a:p>
                  </a:txBody>
                  <a:tcPr/>
                </a:tc>
                <a:tc>
                  <a:txBody>
                    <a:bodyPr/>
                    <a:lstStyle/>
                    <a:p>
                      <a:r>
                        <a:rPr lang="en-US" sz="1000"/>
                        <a:t>624</a:t>
                      </a:r>
                    </a:p>
                  </a:txBody>
                  <a:tcPr/>
                </a:tc>
                <a:tc>
                  <a:txBody>
                    <a:bodyPr/>
                    <a:lstStyle/>
                    <a:p>
                      <a:r>
                        <a:rPr lang="en-US" sz="1000"/>
                        <a:t>11</a:t>
                      </a:r>
                    </a:p>
                  </a:txBody>
                  <a:tcPr/>
                </a:tc>
                <a:tc>
                  <a:txBody>
                    <a:bodyPr/>
                    <a:lstStyle/>
                    <a:p>
                      <a:r>
                        <a:rPr lang="en-US" sz="1000"/>
                        <a:t>25</a:t>
                      </a:r>
                    </a:p>
                  </a:txBody>
                  <a:tcPr/>
                </a:tc>
                <a:tc>
                  <a:txBody>
                    <a:bodyPr/>
                    <a:lstStyle/>
                    <a:p>
                      <a:r>
                        <a:rPr lang="en-US" sz="1000"/>
                        <a:t>0</a:t>
                      </a:r>
                    </a:p>
                  </a:txBody>
                  <a:tcPr/>
                </a:tc>
                <a:tc>
                  <a:txBody>
                    <a:bodyPr/>
                    <a:lstStyle/>
                    <a:p>
                      <a:r>
                        <a:rPr lang="en-US" sz="1000"/>
                        <a:t>2.0012 %</a:t>
                      </a:r>
                    </a:p>
                  </a:txBody>
                  <a:tcPr/>
                </a:tc>
                <a:tc>
                  <a:txBody>
                    <a:bodyPr/>
                    <a:lstStyle/>
                    <a:p>
                      <a:r>
                        <a:rPr lang="en-US" sz="1000"/>
                        <a:t>0.0 %</a:t>
                      </a:r>
                    </a:p>
                  </a:txBody>
                  <a:tcPr/>
                </a:tc>
                <a:extLst>
                  <a:ext uri="{0D108BD9-81ED-4DB2-BD59-A6C34878D82A}">
                    <a16:rowId xmlns:a16="http://schemas.microsoft.com/office/drawing/2014/main" val="2897996036"/>
                  </a:ext>
                </a:extLst>
              </a:tr>
            </a:tbl>
          </a:graphicData>
        </a:graphic>
      </p:graphicFrame>
      <p:sp>
        <p:nvSpPr>
          <p:cNvPr id="4" name="Text Placeholder 3">
            <a:extLst>
              <a:ext uri="{FF2B5EF4-FFF2-40B4-BE49-F238E27FC236}">
                <a16:creationId xmlns:a16="http://schemas.microsoft.com/office/drawing/2014/main" id="{C6A7F24C-28C8-4484-BFCA-F3048072117E}"/>
              </a:ext>
            </a:extLst>
          </p:cNvPr>
          <p:cNvSpPr>
            <a:spLocks noGrp="1"/>
          </p:cNvSpPr>
          <p:nvPr>
            <p:ph type="body" sz="quarter" idx="14"/>
          </p:nvPr>
        </p:nvSpPr>
        <p:spPr/>
        <p:txBody>
          <a:bodyPr/>
          <a:lstStyle/>
          <a:p>
            <a:r>
              <a:rPr lang="en-US"/>
              <a:t>08/01/2019 - 08/31/2019</a:t>
            </a:r>
          </a:p>
        </p:txBody>
      </p:sp>
    </p:spTree>
    <p:extLst>
      <p:ext uri="{BB962C8B-B14F-4D97-AF65-F5344CB8AC3E}">
        <p14:creationId xmlns:p14="http://schemas.microsoft.com/office/powerpoint/2010/main" val="2129173038"/>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5D51679-A56F-4155-AB87-AC8C826C2260}"/>
              </a:ext>
            </a:extLst>
          </p:cNvPr>
          <p:cNvSpPr>
            <a:spLocks noGrp="1"/>
          </p:cNvSpPr>
          <p:nvPr>
            <p:ph type="title"/>
          </p:nvPr>
        </p:nvSpPr>
        <p:spPr/>
        <p:txBody>
          <a:bodyPr/>
          <a:lstStyle/>
          <a:p>
            <a:r>
              <a:rPr lang="en-US"/>
              <a:t>Facebook Facebook Fans Change | FICOH</a:t>
            </a:r>
          </a:p>
        </p:txBody>
      </p:sp>
      <p:graphicFrame>
        <p:nvGraphicFramePr>
          <p:cNvPr id="6" name="Chart Placeholder 5">
            <a:extLst>
              <a:ext uri="{FF2B5EF4-FFF2-40B4-BE49-F238E27FC236}">
                <a16:creationId xmlns:a16="http://schemas.microsoft.com/office/drawing/2014/main" id="{256B9775-DE9C-4AB9-8C4B-FD3B045365A9}"/>
              </a:ext>
            </a:extLst>
          </p:cNvPr>
          <p:cNvGraphicFramePr>
            <a:graphicFrameLocks noGrp="1"/>
          </p:cNvGraphicFramePr>
          <p:nvPr>
            <p:ph type="chart" sz="quarter" idx="13"/>
            <p:extLst>
              <p:ext uri="{D42A27DB-BD31-4B8C-83A1-F6EECF244321}">
                <p14:modId xmlns:p14="http://schemas.microsoft.com/office/powerpoint/2010/main" val="236182842"/>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7518A780-D9C2-4A3B-AC6B-8542263409A3}"/>
              </a:ext>
            </a:extLst>
          </p:cNvPr>
          <p:cNvSpPr>
            <a:spLocks noGrp="1"/>
          </p:cNvSpPr>
          <p:nvPr>
            <p:ph type="body" sz="quarter" idx="14"/>
          </p:nvPr>
        </p:nvSpPr>
        <p:spPr/>
        <p:txBody>
          <a:bodyPr/>
          <a:lstStyle/>
          <a:p>
            <a:r>
              <a:rPr lang="en-US"/>
              <a:t>01/01/2019 - 12/31/2019</a:t>
            </a:r>
          </a:p>
        </p:txBody>
      </p:sp>
      <p:sp>
        <p:nvSpPr>
          <p:cNvPr id="5" name="Footer Placeholder 4">
            <a:extLst>
              <a:ext uri="{FF2B5EF4-FFF2-40B4-BE49-F238E27FC236}">
                <a16:creationId xmlns:a16="http://schemas.microsoft.com/office/drawing/2014/main" id="{F180D25D-AF57-454E-836A-F0CF07ACB336}"/>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1464862492"/>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E2927FE-CD0A-40BD-AF36-351D57DF42CC}"/>
              </a:ext>
            </a:extLst>
          </p:cNvPr>
          <p:cNvSpPr>
            <a:spLocks noGrp="1"/>
          </p:cNvSpPr>
          <p:nvPr>
            <p:ph type="title"/>
          </p:nvPr>
        </p:nvSpPr>
        <p:spPr/>
        <p:txBody>
          <a:bodyPr/>
          <a:lstStyle/>
          <a:p>
            <a:r>
              <a:rPr lang="en-US"/>
              <a:t>Facebook Average Interactions Per Facebook Post | FICOH</a:t>
            </a:r>
          </a:p>
        </p:txBody>
      </p:sp>
      <p:graphicFrame>
        <p:nvGraphicFramePr>
          <p:cNvPr id="6" name="Chart Placeholder 5">
            <a:extLst>
              <a:ext uri="{FF2B5EF4-FFF2-40B4-BE49-F238E27FC236}">
                <a16:creationId xmlns:a16="http://schemas.microsoft.com/office/drawing/2014/main" id="{0AB11D76-E8B6-4156-B867-6E6AE9921BAC}"/>
              </a:ext>
            </a:extLst>
          </p:cNvPr>
          <p:cNvGraphicFramePr>
            <a:graphicFrameLocks noGrp="1"/>
          </p:cNvGraphicFramePr>
          <p:nvPr>
            <p:ph type="chart" sz="quarter" idx="13"/>
            <p:extLst>
              <p:ext uri="{D42A27DB-BD31-4B8C-83A1-F6EECF244321}">
                <p14:modId xmlns:p14="http://schemas.microsoft.com/office/powerpoint/2010/main" val="2068539873"/>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46C7A037-F896-473C-A59A-AA0A687CE5B8}"/>
              </a:ext>
            </a:extLst>
          </p:cNvPr>
          <p:cNvSpPr>
            <a:spLocks noGrp="1"/>
          </p:cNvSpPr>
          <p:nvPr>
            <p:ph type="body" sz="quarter" idx="14"/>
          </p:nvPr>
        </p:nvSpPr>
        <p:spPr/>
        <p:txBody>
          <a:bodyPr/>
          <a:lstStyle/>
          <a:p>
            <a:r>
              <a:rPr lang="en-US"/>
              <a:t>01/01/2019 - 12/31/2019</a:t>
            </a:r>
          </a:p>
        </p:txBody>
      </p:sp>
      <p:sp>
        <p:nvSpPr>
          <p:cNvPr id="5" name="Footer Placeholder 4">
            <a:extLst>
              <a:ext uri="{FF2B5EF4-FFF2-40B4-BE49-F238E27FC236}">
                <a16:creationId xmlns:a16="http://schemas.microsoft.com/office/drawing/2014/main" id="{1364A4F6-AB20-43AF-A76D-608AD9C05464}"/>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2042489487"/>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4406A8A-9FF0-4FCA-9AC7-504E70325047}"/>
              </a:ext>
            </a:extLst>
          </p:cNvPr>
          <p:cNvSpPr>
            <a:spLocks noGrp="1"/>
          </p:cNvSpPr>
          <p:nvPr>
            <p:ph type="title"/>
          </p:nvPr>
        </p:nvSpPr>
        <p:spPr/>
        <p:txBody>
          <a:bodyPr/>
          <a:lstStyle/>
          <a:p>
            <a:r>
              <a:rPr lang="en-US"/>
              <a:t>Facebook Facebook Impressions | FICOH</a:t>
            </a:r>
          </a:p>
        </p:txBody>
      </p:sp>
      <p:graphicFrame>
        <p:nvGraphicFramePr>
          <p:cNvPr id="6" name="Chart Placeholder 5">
            <a:extLst>
              <a:ext uri="{FF2B5EF4-FFF2-40B4-BE49-F238E27FC236}">
                <a16:creationId xmlns:a16="http://schemas.microsoft.com/office/drawing/2014/main" id="{97952AD0-F21A-4421-81E7-8862BB1322FB}"/>
              </a:ext>
            </a:extLst>
          </p:cNvPr>
          <p:cNvGraphicFramePr>
            <a:graphicFrameLocks noGrp="1"/>
          </p:cNvGraphicFramePr>
          <p:nvPr>
            <p:ph type="chart" sz="quarter" idx="13"/>
            <p:extLst>
              <p:ext uri="{D42A27DB-BD31-4B8C-83A1-F6EECF244321}">
                <p14:modId xmlns:p14="http://schemas.microsoft.com/office/powerpoint/2010/main" val="3527485753"/>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DDCB3470-63FD-4952-A88C-FC47883AADBA}"/>
              </a:ext>
            </a:extLst>
          </p:cNvPr>
          <p:cNvSpPr>
            <a:spLocks noGrp="1"/>
          </p:cNvSpPr>
          <p:nvPr>
            <p:ph type="body" sz="quarter" idx="14"/>
          </p:nvPr>
        </p:nvSpPr>
        <p:spPr/>
        <p:txBody>
          <a:bodyPr/>
          <a:lstStyle/>
          <a:p>
            <a:r>
              <a:rPr lang="en-US"/>
              <a:t>01/01/2019 - 12/31/2019</a:t>
            </a:r>
          </a:p>
        </p:txBody>
      </p:sp>
      <p:sp>
        <p:nvSpPr>
          <p:cNvPr id="5" name="Footer Placeholder 4">
            <a:extLst>
              <a:ext uri="{FF2B5EF4-FFF2-40B4-BE49-F238E27FC236}">
                <a16:creationId xmlns:a16="http://schemas.microsoft.com/office/drawing/2014/main" id="{F2B56817-29C0-472A-89D9-AA8F74F91192}"/>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893668485"/>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9E24F93-0FA7-4D4C-8E00-A8CCF0761BC6}"/>
              </a:ext>
            </a:extLst>
          </p:cNvPr>
          <p:cNvSpPr>
            <a:spLocks noGrp="1"/>
          </p:cNvSpPr>
          <p:nvPr>
            <p:ph type="title"/>
          </p:nvPr>
        </p:nvSpPr>
        <p:spPr/>
        <p:txBody>
          <a:bodyPr/>
          <a:lstStyle/>
          <a:p>
            <a:r>
              <a:rPr lang="en-US"/>
              <a:t>Facebook Own Posts Table | FICOH</a:t>
            </a:r>
          </a:p>
        </p:txBody>
      </p:sp>
      <p:graphicFrame>
        <p:nvGraphicFramePr>
          <p:cNvPr id="5" name="Table Placeholder 4">
            <a:extLst>
              <a:ext uri="{FF2B5EF4-FFF2-40B4-BE49-F238E27FC236}">
                <a16:creationId xmlns:a16="http://schemas.microsoft.com/office/drawing/2014/main" id="{149ACA74-86C6-4DC7-82A8-DE100ADCB7C3}"/>
              </a:ext>
            </a:extLst>
          </p:cNvPr>
          <p:cNvGraphicFramePr>
            <a:graphicFrameLocks noGrp="1"/>
          </p:cNvGraphicFramePr>
          <p:nvPr>
            <p:ph type="tbl" sz="quarter" idx="13"/>
            <p:extLst>
              <p:ext uri="{D42A27DB-BD31-4B8C-83A1-F6EECF244321}">
                <p14:modId xmlns:p14="http://schemas.microsoft.com/office/powerpoint/2010/main" val="78527171"/>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3621024">
                  <a:extLst>
                    <a:ext uri="{9D8B030D-6E8A-4147-A177-3AD203B41FA5}">
                      <a16:colId xmlns:a16="http://schemas.microsoft.com/office/drawing/2014/main" val="2171888963"/>
                    </a:ext>
                  </a:extLst>
                </a:gridCol>
                <a:gridCol w="658368">
                  <a:extLst>
                    <a:ext uri="{9D8B030D-6E8A-4147-A177-3AD203B41FA5}">
                      <a16:colId xmlns:a16="http://schemas.microsoft.com/office/drawing/2014/main" val="1473908050"/>
                    </a:ext>
                  </a:extLst>
                </a:gridCol>
                <a:gridCol w="658368">
                  <a:extLst>
                    <a:ext uri="{9D8B030D-6E8A-4147-A177-3AD203B41FA5}">
                      <a16:colId xmlns:a16="http://schemas.microsoft.com/office/drawing/2014/main" val="3761157405"/>
                    </a:ext>
                  </a:extLst>
                </a:gridCol>
                <a:gridCol w="658368">
                  <a:extLst>
                    <a:ext uri="{9D8B030D-6E8A-4147-A177-3AD203B41FA5}">
                      <a16:colId xmlns:a16="http://schemas.microsoft.com/office/drawing/2014/main" val="258005383"/>
                    </a:ext>
                  </a:extLst>
                </a:gridCol>
                <a:gridCol w="658368">
                  <a:extLst>
                    <a:ext uri="{9D8B030D-6E8A-4147-A177-3AD203B41FA5}">
                      <a16:colId xmlns:a16="http://schemas.microsoft.com/office/drawing/2014/main" val="1387727617"/>
                    </a:ext>
                  </a:extLst>
                </a:gridCol>
                <a:gridCol w="658368">
                  <a:extLst>
                    <a:ext uri="{9D8B030D-6E8A-4147-A177-3AD203B41FA5}">
                      <a16:colId xmlns:a16="http://schemas.microsoft.com/office/drawing/2014/main" val="4041472911"/>
                    </a:ext>
                  </a:extLst>
                </a:gridCol>
                <a:gridCol w="658368">
                  <a:extLst>
                    <a:ext uri="{9D8B030D-6E8A-4147-A177-3AD203B41FA5}">
                      <a16:colId xmlns:a16="http://schemas.microsoft.com/office/drawing/2014/main" val="377644717"/>
                    </a:ext>
                  </a:extLst>
                </a:gridCol>
                <a:gridCol w="658368">
                  <a:extLst>
                    <a:ext uri="{9D8B030D-6E8A-4147-A177-3AD203B41FA5}">
                      <a16:colId xmlns:a16="http://schemas.microsoft.com/office/drawing/2014/main" val="2168381722"/>
                    </a:ext>
                  </a:extLst>
                </a:gridCol>
              </a:tblGrid>
              <a:tr h="370840">
                <a:tc>
                  <a:txBody>
                    <a:bodyPr/>
                    <a:lstStyle/>
                    <a:p>
                      <a:r>
                        <a:rPr lang="en-US" sz="1000"/>
                        <a:t>Post</a:t>
                      </a:r>
                    </a:p>
                  </a:txBody>
                  <a:tcPr/>
                </a:tc>
                <a:tc>
                  <a:txBody>
                    <a:bodyPr/>
                    <a:lstStyle/>
                    <a:p>
                      <a:r>
                        <a:rPr lang="en-US" sz="1000"/>
                        <a:t>Total Interactions</a:t>
                      </a:r>
                    </a:p>
                  </a:txBody>
                  <a:tcPr/>
                </a:tc>
                <a:tc>
                  <a:txBody>
                    <a:bodyPr/>
                    <a:lstStyle/>
                    <a:p>
                      <a:r>
                        <a:rPr lang="en-US" sz="1000"/>
                        <a:t>Reactions</a:t>
                      </a:r>
                    </a:p>
                  </a:txBody>
                  <a:tcPr/>
                </a:tc>
                <a:tc>
                  <a:txBody>
                    <a:bodyPr/>
                    <a:lstStyle/>
                    <a:p>
                      <a:r>
                        <a:rPr lang="en-US" sz="1000"/>
                        <a:t>Comments</a:t>
                      </a:r>
                    </a:p>
                  </a:txBody>
                  <a:tcPr/>
                </a:tc>
                <a:tc>
                  <a:txBody>
                    <a:bodyPr/>
                    <a:lstStyle/>
                    <a:p>
                      <a:r>
                        <a:rPr lang="en-US" sz="1000"/>
                        <a:t>Shares</a:t>
                      </a:r>
                    </a:p>
                  </a:txBody>
                  <a:tcPr/>
                </a:tc>
                <a:tc>
                  <a:txBody>
                    <a:bodyPr/>
                    <a:lstStyle/>
                    <a:p>
                      <a:r>
                        <a:rPr lang="en-US" sz="1000"/>
                        <a:t>I-Rate</a:t>
                      </a:r>
                    </a:p>
                  </a:txBody>
                  <a:tcPr/>
                </a:tc>
                <a:tc>
                  <a:txBody>
                    <a:bodyPr/>
                    <a:lstStyle/>
                    <a:p>
                      <a:r>
                        <a:rPr lang="en-US" sz="1000"/>
                        <a:t>Type</a:t>
                      </a:r>
                    </a:p>
                  </a:txBody>
                  <a:tcPr/>
                </a:tc>
                <a:tc>
                  <a:txBody>
                    <a:bodyPr/>
                    <a:lstStyle/>
                    <a:p>
                      <a:r>
                        <a:rPr lang="en-US" sz="1000"/>
                        <a:t>Sponsored?</a:t>
                      </a:r>
                    </a:p>
                  </a:txBody>
                  <a:tcPr/>
                </a:tc>
                <a:extLst>
                  <a:ext uri="{0D108BD9-81ED-4DB2-BD59-A6C34878D82A}">
                    <a16:rowId xmlns:a16="http://schemas.microsoft.com/office/drawing/2014/main" val="1381776940"/>
                  </a:ext>
                </a:extLst>
              </a:tr>
              <a:tr h="370840">
                <a:tc>
                  <a:txBody>
                    <a:bodyPr/>
                    <a:lstStyle/>
                    <a:p>
                      <a:r>
                        <a:rPr lang="en-US" sz="1000" b="1"/>
                        <a:t>First Insurance Company of Hawaii, LTD - 2019-08-26 22:00:00</a:t>
                      </a:r>
                      <a:r>
                        <a:rPr lang="en-US" sz="1000"/>
                        <a:t> 
 The theme of our 30th Annual FICOH Agency Appreciation Golf Tournament last week was "Grease on the Green." Pictured are some of our FICOH volunteers with honorary 'First Lady', VP Darren O. 
#grease #pinkladies #teamficoh</a:t>
                      </a:r>
                    </a:p>
                  </a:txBody>
                  <a:tcPr/>
                </a:tc>
                <a:tc>
                  <a:txBody>
                    <a:bodyPr/>
                    <a:lstStyle/>
                    <a:p>
                      <a:r>
                        <a:rPr lang="en-US" sz="1000"/>
                        <a:t>57</a:t>
                      </a:r>
                    </a:p>
                  </a:txBody>
                  <a:tcPr/>
                </a:tc>
                <a:tc>
                  <a:txBody>
                    <a:bodyPr/>
                    <a:lstStyle/>
                    <a:p>
                      <a:r>
                        <a:rPr lang="en-US" sz="1000"/>
                        <a:t>55</a:t>
                      </a:r>
                    </a:p>
                  </a:txBody>
                  <a:tcPr/>
                </a:tc>
                <a:tc>
                  <a:txBody>
                    <a:bodyPr/>
                    <a:lstStyle/>
                    <a:p>
                      <a:r>
                        <a:rPr lang="en-US" sz="1000"/>
                        <a:t>1</a:t>
                      </a:r>
                    </a:p>
                  </a:txBody>
                  <a:tcPr/>
                </a:tc>
                <a:tc>
                  <a:txBody>
                    <a:bodyPr/>
                    <a:lstStyle/>
                    <a:p>
                      <a:r>
                        <a:rPr lang="en-US" sz="1000"/>
                        <a:t>1</a:t>
                      </a:r>
                    </a:p>
                  </a:txBody>
                  <a:tcPr/>
                </a:tc>
                <a:tc>
                  <a:txBody>
                    <a:bodyPr/>
                    <a:lstStyle/>
                    <a:p>
                      <a:r>
                        <a:rPr lang="en-US" sz="1000"/>
                        <a:t>3.4608 %</a:t>
                      </a:r>
                    </a:p>
                  </a:txBody>
                  <a:tcPr/>
                </a:tc>
                <a:tc>
                  <a:txBody>
                    <a:bodyPr/>
                    <a:lstStyle/>
                    <a:p>
                      <a:r>
                        <a:rPr lang="en-US" sz="1000"/>
                        <a:t>Photo</a:t>
                      </a:r>
                    </a:p>
                  </a:txBody>
                  <a:tcPr/>
                </a:tc>
                <a:tc>
                  <a:txBody>
                    <a:bodyPr/>
                    <a:lstStyle/>
                    <a:p>
                      <a:r>
                        <a:rPr lang="en-US" sz="1000"/>
                        <a:t>Highly Unlikely</a:t>
                      </a:r>
                    </a:p>
                  </a:txBody>
                  <a:tcPr/>
                </a:tc>
                <a:extLst>
                  <a:ext uri="{0D108BD9-81ED-4DB2-BD59-A6C34878D82A}">
                    <a16:rowId xmlns:a16="http://schemas.microsoft.com/office/drawing/2014/main" val="3707949126"/>
                  </a:ext>
                </a:extLst>
              </a:tr>
              <a:tr h="370840">
                <a:tc>
                  <a:txBody>
                    <a:bodyPr/>
                    <a:lstStyle/>
                    <a:p>
                      <a:r>
                        <a:rPr lang="en-US" sz="1000" b="1"/>
                        <a:t>First Insurance Company of Hawaii, LTD - 2019-08-15 22:00:00</a:t>
                      </a:r>
                      <a:r>
                        <a:rPr lang="en-US" sz="1000"/>
                        <a:t> 
 These photos show work in progress at our new West Oahu satellite office in Kapolei. Our West Oahu office associates are excited for the big move coming up next month! Collectively, the 38 associates moving to the satellite office will spend roughly 24 hours less time commuting to work every day.</a:t>
                      </a:r>
                    </a:p>
                  </a:txBody>
                  <a:tcPr/>
                </a:tc>
                <a:tc>
                  <a:txBody>
                    <a:bodyPr/>
                    <a:lstStyle/>
                    <a:p>
                      <a:r>
                        <a:rPr lang="en-US" sz="1000"/>
                        <a:t>54</a:t>
                      </a:r>
                    </a:p>
                  </a:txBody>
                  <a:tcPr/>
                </a:tc>
                <a:tc>
                  <a:txBody>
                    <a:bodyPr/>
                    <a:lstStyle/>
                    <a:p>
                      <a:r>
                        <a:rPr lang="en-US" sz="1000"/>
                        <a:t>50</a:t>
                      </a:r>
                    </a:p>
                  </a:txBody>
                  <a:tcPr/>
                </a:tc>
                <a:tc>
                  <a:txBody>
                    <a:bodyPr/>
                    <a:lstStyle/>
                    <a:p>
                      <a:r>
                        <a:rPr lang="en-US" sz="1000"/>
                        <a:t>2</a:t>
                      </a:r>
                    </a:p>
                  </a:txBody>
                  <a:tcPr/>
                </a:tc>
                <a:tc>
                  <a:txBody>
                    <a:bodyPr/>
                    <a:lstStyle/>
                    <a:p>
                      <a:r>
                        <a:rPr lang="en-US" sz="1000"/>
                        <a:t>2</a:t>
                      </a:r>
                    </a:p>
                  </a:txBody>
                  <a:tcPr/>
                </a:tc>
                <a:tc>
                  <a:txBody>
                    <a:bodyPr/>
                    <a:lstStyle/>
                    <a:p>
                      <a:r>
                        <a:rPr lang="en-US" sz="1000"/>
                        <a:t>3.2707 %</a:t>
                      </a:r>
                    </a:p>
                  </a:txBody>
                  <a:tcPr/>
                </a:tc>
                <a:tc>
                  <a:txBody>
                    <a:bodyPr/>
                    <a:lstStyle/>
                    <a:p>
                      <a:r>
                        <a:rPr lang="en-US" sz="1000"/>
                        <a:t>Photo</a:t>
                      </a:r>
                    </a:p>
                  </a:txBody>
                  <a:tcPr/>
                </a:tc>
                <a:tc>
                  <a:txBody>
                    <a:bodyPr/>
                    <a:lstStyle/>
                    <a:p>
                      <a:r>
                        <a:rPr lang="en-US" sz="1000"/>
                        <a:t>Highly Unlikely</a:t>
                      </a:r>
                    </a:p>
                  </a:txBody>
                  <a:tcPr/>
                </a:tc>
                <a:extLst>
                  <a:ext uri="{0D108BD9-81ED-4DB2-BD59-A6C34878D82A}">
                    <a16:rowId xmlns:a16="http://schemas.microsoft.com/office/drawing/2014/main" val="3820536637"/>
                  </a:ext>
                </a:extLst>
              </a:tr>
              <a:tr h="370840">
                <a:tc>
                  <a:txBody>
                    <a:bodyPr/>
                    <a:lstStyle/>
                    <a:p>
                      <a:r>
                        <a:rPr lang="en-US" sz="1000" b="1"/>
                        <a:t>First Insurance Company of Hawaii, LTD - 2019-08-02 20:36:21</a:t>
                      </a:r>
                      <a:r>
                        <a:rPr lang="en-US" sz="1000"/>
                        <a:t> 
 Happy #AlohaFriday! Who's ready for the weekend? 
Photo by Tee K of our ITS department. #tgif #hawaii</a:t>
                      </a:r>
                    </a:p>
                  </a:txBody>
                  <a:tcPr/>
                </a:tc>
                <a:tc>
                  <a:txBody>
                    <a:bodyPr/>
                    <a:lstStyle/>
                    <a:p>
                      <a:r>
                        <a:rPr lang="en-US" sz="1000"/>
                        <a:t>49</a:t>
                      </a:r>
                    </a:p>
                  </a:txBody>
                  <a:tcPr/>
                </a:tc>
                <a:tc>
                  <a:txBody>
                    <a:bodyPr/>
                    <a:lstStyle/>
                    <a:p>
                      <a:r>
                        <a:rPr lang="en-US" sz="1000"/>
                        <a:t>49</a:t>
                      </a:r>
                    </a:p>
                  </a:txBody>
                  <a:tcPr/>
                </a:tc>
                <a:tc>
                  <a:txBody>
                    <a:bodyPr/>
                    <a:lstStyle/>
                    <a:p>
                      <a:r>
                        <a:rPr lang="en-US" sz="1000"/>
                        <a:t>0</a:t>
                      </a:r>
                    </a:p>
                  </a:txBody>
                  <a:tcPr/>
                </a:tc>
                <a:tc>
                  <a:txBody>
                    <a:bodyPr/>
                    <a:lstStyle/>
                    <a:p>
                      <a:r>
                        <a:rPr lang="en-US" sz="1000"/>
                        <a:t>0</a:t>
                      </a:r>
                    </a:p>
                  </a:txBody>
                  <a:tcPr/>
                </a:tc>
                <a:tc>
                  <a:txBody>
                    <a:bodyPr/>
                    <a:lstStyle/>
                    <a:p>
                      <a:r>
                        <a:rPr lang="en-US" sz="1000"/>
                        <a:t>2.9697 %</a:t>
                      </a:r>
                    </a:p>
                  </a:txBody>
                  <a:tcPr/>
                </a:tc>
                <a:tc>
                  <a:txBody>
                    <a:bodyPr/>
                    <a:lstStyle/>
                    <a:p>
                      <a:r>
                        <a:rPr lang="en-US" sz="1000"/>
                        <a:t>Photo</a:t>
                      </a:r>
                    </a:p>
                  </a:txBody>
                  <a:tcPr/>
                </a:tc>
                <a:tc>
                  <a:txBody>
                    <a:bodyPr/>
                    <a:lstStyle/>
                    <a:p>
                      <a:r>
                        <a:rPr lang="en-US" sz="1000"/>
                        <a:t>Highly Unlikely</a:t>
                      </a:r>
                    </a:p>
                  </a:txBody>
                  <a:tcPr/>
                </a:tc>
                <a:extLst>
                  <a:ext uri="{0D108BD9-81ED-4DB2-BD59-A6C34878D82A}">
                    <a16:rowId xmlns:a16="http://schemas.microsoft.com/office/drawing/2014/main" val="2466677167"/>
                  </a:ext>
                </a:extLst>
              </a:tr>
            </a:tbl>
          </a:graphicData>
        </a:graphic>
      </p:graphicFrame>
      <p:sp>
        <p:nvSpPr>
          <p:cNvPr id="4" name="Text Placeholder 3">
            <a:extLst>
              <a:ext uri="{FF2B5EF4-FFF2-40B4-BE49-F238E27FC236}">
                <a16:creationId xmlns:a16="http://schemas.microsoft.com/office/drawing/2014/main" id="{56F5E51D-A694-4DE5-9D60-C82A0996BC0A}"/>
              </a:ext>
            </a:extLst>
          </p:cNvPr>
          <p:cNvSpPr>
            <a:spLocks noGrp="1"/>
          </p:cNvSpPr>
          <p:nvPr>
            <p:ph type="body" sz="quarter" idx="14"/>
          </p:nvPr>
        </p:nvSpPr>
        <p:spPr/>
        <p:txBody>
          <a:bodyPr/>
          <a:lstStyle/>
          <a:p>
            <a:r>
              <a:rPr lang="en-US"/>
              <a:t>08/01/2019 - 08/31/2019</a:t>
            </a:r>
          </a:p>
        </p:txBody>
      </p:sp>
    </p:spTree>
    <p:extLst>
      <p:ext uri="{BB962C8B-B14F-4D97-AF65-F5344CB8AC3E}">
        <p14:creationId xmlns:p14="http://schemas.microsoft.com/office/powerpoint/2010/main" val="3121512785"/>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7BD9507-F3E9-4C1B-9166-006978395D46}"/>
              </a:ext>
            </a:extLst>
          </p:cNvPr>
          <p:cNvSpPr>
            <a:spLocks noGrp="1"/>
          </p:cNvSpPr>
          <p:nvPr>
            <p:ph type="title"/>
          </p:nvPr>
        </p:nvSpPr>
        <p:spPr/>
        <p:txBody>
          <a:bodyPr/>
          <a:lstStyle/>
          <a:p>
            <a:r>
              <a:rPr lang="en-US"/>
              <a:t>Twitter Key Metrics Table | FICOH</a:t>
            </a:r>
          </a:p>
        </p:txBody>
      </p:sp>
      <p:graphicFrame>
        <p:nvGraphicFramePr>
          <p:cNvPr id="5" name="Table Placeholder 4">
            <a:extLst>
              <a:ext uri="{FF2B5EF4-FFF2-40B4-BE49-F238E27FC236}">
                <a16:creationId xmlns:a16="http://schemas.microsoft.com/office/drawing/2014/main" id="{D2A45368-BF75-465E-9238-0FC4005D46C9}"/>
              </a:ext>
            </a:extLst>
          </p:cNvPr>
          <p:cNvGraphicFramePr>
            <a:graphicFrameLocks noGrp="1"/>
          </p:cNvGraphicFramePr>
          <p:nvPr>
            <p:ph type="tbl" sz="quarter" idx="13"/>
            <p:extLst>
              <p:ext uri="{D42A27DB-BD31-4B8C-83A1-F6EECF244321}">
                <p14:modId xmlns:p14="http://schemas.microsoft.com/office/powerpoint/2010/main" val="1090452197"/>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810513">
                  <a:extLst>
                    <a:ext uri="{9D8B030D-6E8A-4147-A177-3AD203B41FA5}">
                      <a16:colId xmlns:a16="http://schemas.microsoft.com/office/drawing/2014/main" val="357152373"/>
                    </a:ext>
                  </a:extLst>
                </a:gridCol>
                <a:gridCol w="493776">
                  <a:extLst>
                    <a:ext uri="{9D8B030D-6E8A-4147-A177-3AD203B41FA5}">
                      <a16:colId xmlns:a16="http://schemas.microsoft.com/office/drawing/2014/main" val="3576387651"/>
                    </a:ext>
                  </a:extLst>
                </a:gridCol>
                <a:gridCol w="493776">
                  <a:extLst>
                    <a:ext uri="{9D8B030D-6E8A-4147-A177-3AD203B41FA5}">
                      <a16:colId xmlns:a16="http://schemas.microsoft.com/office/drawing/2014/main" val="832288450"/>
                    </a:ext>
                  </a:extLst>
                </a:gridCol>
                <a:gridCol w="493776">
                  <a:extLst>
                    <a:ext uri="{9D8B030D-6E8A-4147-A177-3AD203B41FA5}">
                      <a16:colId xmlns:a16="http://schemas.microsoft.com/office/drawing/2014/main" val="2768587793"/>
                    </a:ext>
                  </a:extLst>
                </a:gridCol>
                <a:gridCol w="493776">
                  <a:extLst>
                    <a:ext uri="{9D8B030D-6E8A-4147-A177-3AD203B41FA5}">
                      <a16:colId xmlns:a16="http://schemas.microsoft.com/office/drawing/2014/main" val="2656430175"/>
                    </a:ext>
                  </a:extLst>
                </a:gridCol>
                <a:gridCol w="493776">
                  <a:extLst>
                    <a:ext uri="{9D8B030D-6E8A-4147-A177-3AD203B41FA5}">
                      <a16:colId xmlns:a16="http://schemas.microsoft.com/office/drawing/2014/main" val="1634734391"/>
                    </a:ext>
                  </a:extLst>
                </a:gridCol>
                <a:gridCol w="493776">
                  <a:extLst>
                    <a:ext uri="{9D8B030D-6E8A-4147-A177-3AD203B41FA5}">
                      <a16:colId xmlns:a16="http://schemas.microsoft.com/office/drawing/2014/main" val="2740893807"/>
                    </a:ext>
                  </a:extLst>
                </a:gridCol>
                <a:gridCol w="493776">
                  <a:extLst>
                    <a:ext uri="{9D8B030D-6E8A-4147-A177-3AD203B41FA5}">
                      <a16:colId xmlns:a16="http://schemas.microsoft.com/office/drawing/2014/main" val="3225086086"/>
                    </a:ext>
                  </a:extLst>
                </a:gridCol>
                <a:gridCol w="493776">
                  <a:extLst>
                    <a:ext uri="{9D8B030D-6E8A-4147-A177-3AD203B41FA5}">
                      <a16:colId xmlns:a16="http://schemas.microsoft.com/office/drawing/2014/main" val="1946559504"/>
                    </a:ext>
                  </a:extLst>
                </a:gridCol>
                <a:gridCol w="493776">
                  <a:extLst>
                    <a:ext uri="{9D8B030D-6E8A-4147-A177-3AD203B41FA5}">
                      <a16:colId xmlns:a16="http://schemas.microsoft.com/office/drawing/2014/main" val="1332228992"/>
                    </a:ext>
                  </a:extLst>
                </a:gridCol>
                <a:gridCol w="493776">
                  <a:extLst>
                    <a:ext uri="{9D8B030D-6E8A-4147-A177-3AD203B41FA5}">
                      <a16:colId xmlns:a16="http://schemas.microsoft.com/office/drawing/2014/main" val="1724476693"/>
                    </a:ext>
                  </a:extLst>
                </a:gridCol>
                <a:gridCol w="493776">
                  <a:extLst>
                    <a:ext uri="{9D8B030D-6E8A-4147-A177-3AD203B41FA5}">
                      <a16:colId xmlns:a16="http://schemas.microsoft.com/office/drawing/2014/main" val="2061440800"/>
                    </a:ext>
                  </a:extLst>
                </a:gridCol>
                <a:gridCol w="493776">
                  <a:extLst>
                    <a:ext uri="{9D8B030D-6E8A-4147-A177-3AD203B41FA5}">
                      <a16:colId xmlns:a16="http://schemas.microsoft.com/office/drawing/2014/main" val="1856956716"/>
                    </a:ext>
                  </a:extLst>
                </a:gridCol>
                <a:gridCol w="493776">
                  <a:extLst>
                    <a:ext uri="{9D8B030D-6E8A-4147-A177-3AD203B41FA5}">
                      <a16:colId xmlns:a16="http://schemas.microsoft.com/office/drawing/2014/main" val="100744182"/>
                    </a:ext>
                  </a:extLst>
                </a:gridCol>
              </a:tblGrid>
              <a:tr h="370840">
                <a:tc>
                  <a:txBody>
                    <a:bodyPr/>
                    <a:lstStyle/>
                    <a:p>
                      <a:r>
                        <a:rPr lang="en-US" sz="1000"/>
                        <a:t>Name</a:t>
                      </a:r>
                    </a:p>
                  </a:txBody>
                  <a:tcPr/>
                </a:tc>
                <a:tc>
                  <a:txBody>
                    <a:bodyPr/>
                    <a:lstStyle/>
                    <a:p>
                      <a:r>
                        <a:rPr lang="en-US" sz="1000"/>
                        <a:t>Followers</a:t>
                      </a:r>
                    </a:p>
                  </a:txBody>
                  <a:tcPr/>
                </a:tc>
                <a:tc>
                  <a:txBody>
                    <a:bodyPr/>
                    <a:lstStyle/>
                    <a:p>
                      <a:r>
                        <a:rPr lang="en-US" sz="1000"/>
                        <a:t>+/-</a:t>
                      </a:r>
                    </a:p>
                  </a:txBody>
                  <a:tcPr/>
                </a:tc>
                <a:tc>
                  <a:txBody>
                    <a:bodyPr/>
                    <a:lstStyle/>
                    <a:p>
                      <a:r>
                        <a:rPr lang="en-US" sz="1000"/>
                        <a:t>Tweets</a:t>
                      </a:r>
                    </a:p>
                  </a:txBody>
                  <a:tcPr/>
                </a:tc>
                <a:tc>
                  <a:txBody>
                    <a:bodyPr/>
                    <a:lstStyle/>
                    <a:p>
                      <a:r>
                        <a:rPr lang="en-US" sz="1000"/>
                        <a:t>Own Tweets</a:t>
                      </a:r>
                    </a:p>
                  </a:txBody>
                  <a:tcPr/>
                </a:tc>
                <a:tc>
                  <a:txBody>
                    <a:bodyPr/>
                    <a:lstStyle/>
                    <a:p>
                      <a:r>
                        <a:rPr lang="en-US" sz="1000"/>
                        <a:t>Retweeted Tweets</a:t>
                      </a:r>
                    </a:p>
                  </a:txBody>
                  <a:tcPr/>
                </a:tc>
                <a:tc>
                  <a:txBody>
                    <a:bodyPr/>
                    <a:lstStyle/>
                    <a:p>
                      <a:r>
                        <a:rPr lang="en-US" sz="1000"/>
                        <a:t>Replies to Users</a:t>
                      </a:r>
                    </a:p>
                  </a:txBody>
                  <a:tcPr/>
                </a:tc>
                <a:tc>
                  <a:txBody>
                    <a:bodyPr/>
                    <a:lstStyle/>
                    <a:p>
                      <a:r>
                        <a:rPr lang="en-US" sz="1000"/>
                        <a:t>All Retweets</a:t>
                      </a:r>
                    </a:p>
                  </a:txBody>
                  <a:tcPr/>
                </a:tc>
                <a:tc>
                  <a:txBody>
                    <a:bodyPr/>
                    <a:lstStyle/>
                    <a:p>
                      <a:r>
                        <a:rPr lang="en-US" sz="1000"/>
                        <a:t>Retweets on Own Tweets</a:t>
                      </a:r>
                    </a:p>
                  </a:txBody>
                  <a:tcPr/>
                </a:tc>
                <a:tc>
                  <a:txBody>
                    <a:bodyPr/>
                    <a:lstStyle/>
                    <a:p>
                      <a:r>
                        <a:rPr lang="en-US" sz="1000"/>
                        <a:t>Likes on Own Tweets</a:t>
                      </a:r>
                    </a:p>
                  </a:txBody>
                  <a:tcPr/>
                </a:tc>
                <a:tc>
                  <a:txBody>
                    <a:bodyPr/>
                    <a:lstStyle/>
                    <a:p>
                      <a:r>
                        <a:rPr lang="en-US" sz="1000"/>
                        <a:t>Replies on Own Tweets</a:t>
                      </a:r>
                    </a:p>
                  </a:txBody>
                  <a:tcPr/>
                </a:tc>
                <a:tc>
                  <a:txBody>
                    <a:bodyPr/>
                    <a:lstStyle/>
                    <a:p>
                      <a:r>
                        <a:rPr lang="en-US" sz="1000"/>
                        <a:t>Mentions</a:t>
                      </a:r>
                    </a:p>
                  </a:txBody>
                  <a:tcPr/>
                </a:tc>
                <a:tc>
                  <a:txBody>
                    <a:bodyPr/>
                    <a:lstStyle/>
                    <a:p>
                      <a:r>
                        <a:rPr lang="en-US" sz="1000"/>
                        <a:t>I-Rate</a:t>
                      </a:r>
                    </a:p>
                  </a:txBody>
                  <a:tcPr/>
                </a:tc>
                <a:tc>
                  <a:txBody>
                    <a:bodyPr/>
                    <a:lstStyle/>
                    <a:p>
                      <a:r>
                        <a:rPr lang="en-US" sz="1000"/>
                        <a:t>Response Rate</a:t>
                      </a:r>
                    </a:p>
                  </a:txBody>
                  <a:tcPr/>
                </a:tc>
                <a:extLst>
                  <a:ext uri="{0D108BD9-81ED-4DB2-BD59-A6C34878D82A}">
                    <a16:rowId xmlns:a16="http://schemas.microsoft.com/office/drawing/2014/main" val="3049680303"/>
                  </a:ext>
                </a:extLst>
              </a:tr>
              <a:tr h="370840">
                <a:tc>
                  <a:txBody>
                    <a:bodyPr/>
                    <a:lstStyle/>
                    <a:p>
                      <a:r>
                        <a:rPr lang="en-US" sz="1000"/>
                        <a:t>First Insurance HI</a:t>
                      </a:r>
                    </a:p>
                  </a:txBody>
                  <a:tcPr/>
                </a:tc>
                <a:tc>
                  <a:txBody>
                    <a:bodyPr/>
                    <a:lstStyle/>
                    <a:p>
                      <a:r>
                        <a:rPr lang="en-US" sz="1000"/>
                        <a:t>1227</a:t>
                      </a:r>
                    </a:p>
                  </a:txBody>
                  <a:tcPr/>
                </a:tc>
                <a:tc>
                  <a:txBody>
                    <a:bodyPr/>
                    <a:lstStyle/>
                    <a:p>
                      <a:r>
                        <a:rPr lang="en-US" sz="1000"/>
                        <a:t>4</a:t>
                      </a:r>
                    </a:p>
                  </a:txBody>
                  <a:tcPr/>
                </a:tc>
                <a:tc>
                  <a:txBody>
                    <a:bodyPr/>
                    <a:lstStyle/>
                    <a:p>
                      <a:r>
                        <a:rPr lang="en-US" sz="1000"/>
                        <a:t>22</a:t>
                      </a:r>
                    </a:p>
                  </a:txBody>
                  <a:tcPr/>
                </a:tc>
                <a:tc>
                  <a:txBody>
                    <a:bodyPr/>
                    <a:lstStyle/>
                    <a:p>
                      <a:r>
                        <a:rPr lang="en-US" sz="1000"/>
                        <a:t>21</a:t>
                      </a:r>
                    </a:p>
                  </a:txBody>
                  <a:tcPr/>
                </a:tc>
                <a:tc>
                  <a:txBody>
                    <a:bodyPr/>
                    <a:lstStyle/>
                    <a:p>
                      <a:r>
                        <a:rPr lang="en-US" sz="1000"/>
                        <a:t>1</a:t>
                      </a:r>
                    </a:p>
                  </a:txBody>
                  <a:tcPr/>
                </a:tc>
                <a:tc>
                  <a:txBody>
                    <a:bodyPr/>
                    <a:lstStyle/>
                    <a:p>
                      <a:r>
                        <a:rPr lang="en-US" sz="1000"/>
                        <a:t>0</a:t>
                      </a:r>
                    </a:p>
                  </a:txBody>
                  <a:tcPr/>
                </a:tc>
                <a:tc>
                  <a:txBody>
                    <a:bodyPr/>
                    <a:lstStyle/>
                    <a:p>
                      <a:r>
                        <a:rPr lang="en-US" sz="1000"/>
                        <a:t>6</a:t>
                      </a:r>
                    </a:p>
                  </a:txBody>
                  <a:tcPr/>
                </a:tc>
                <a:tc>
                  <a:txBody>
                    <a:bodyPr/>
                    <a:lstStyle/>
                    <a:p>
                      <a:r>
                        <a:rPr lang="en-US" sz="1000"/>
                        <a:t>6</a:t>
                      </a:r>
                    </a:p>
                  </a:txBody>
                  <a:tcPr/>
                </a:tc>
                <a:tc>
                  <a:txBody>
                    <a:bodyPr/>
                    <a:lstStyle/>
                    <a:p>
                      <a:r>
                        <a:rPr lang="en-US" sz="1000"/>
                        <a:t>47</a:t>
                      </a:r>
                    </a:p>
                  </a:txBody>
                  <a:tcPr/>
                </a:tc>
                <a:tc>
                  <a:txBody>
                    <a:bodyPr/>
                    <a:lstStyle/>
                    <a:p>
                      <a:r>
                        <a:rPr lang="en-US" sz="1000"/>
                        <a:t>0</a:t>
                      </a:r>
                    </a:p>
                  </a:txBody>
                  <a:tcPr/>
                </a:tc>
                <a:tc>
                  <a:txBody>
                    <a:bodyPr/>
                    <a:lstStyle/>
                    <a:p>
                      <a:r>
                        <a:rPr lang="en-US" sz="1000"/>
                        <a:t>1</a:t>
                      </a:r>
                    </a:p>
                  </a:txBody>
                  <a:tcPr/>
                </a:tc>
                <a:tc>
                  <a:txBody>
                    <a:bodyPr/>
                    <a:lstStyle/>
                    <a:p>
                      <a:r>
                        <a:rPr lang="en-US" sz="1000"/>
                        <a:t>0.2060 %</a:t>
                      </a:r>
                    </a:p>
                  </a:txBody>
                  <a:tcPr/>
                </a:tc>
                <a:tc>
                  <a:txBody>
                    <a:bodyPr/>
                    <a:lstStyle/>
                    <a:p>
                      <a:r>
                        <a:rPr lang="en-US" sz="1000"/>
                        <a:t>0.0 %</a:t>
                      </a:r>
                    </a:p>
                  </a:txBody>
                  <a:tcPr/>
                </a:tc>
                <a:extLst>
                  <a:ext uri="{0D108BD9-81ED-4DB2-BD59-A6C34878D82A}">
                    <a16:rowId xmlns:a16="http://schemas.microsoft.com/office/drawing/2014/main" val="180278122"/>
                  </a:ext>
                </a:extLst>
              </a:tr>
            </a:tbl>
          </a:graphicData>
        </a:graphic>
      </p:graphicFrame>
      <p:sp>
        <p:nvSpPr>
          <p:cNvPr id="4" name="Text Placeholder 3">
            <a:extLst>
              <a:ext uri="{FF2B5EF4-FFF2-40B4-BE49-F238E27FC236}">
                <a16:creationId xmlns:a16="http://schemas.microsoft.com/office/drawing/2014/main" id="{6D3CD61D-ECA7-4DD6-AF19-086C31D6D85F}"/>
              </a:ext>
            </a:extLst>
          </p:cNvPr>
          <p:cNvSpPr>
            <a:spLocks noGrp="1"/>
          </p:cNvSpPr>
          <p:nvPr>
            <p:ph type="body" sz="quarter" idx="14"/>
          </p:nvPr>
        </p:nvSpPr>
        <p:spPr/>
        <p:txBody>
          <a:bodyPr/>
          <a:lstStyle/>
          <a:p>
            <a:r>
              <a:rPr lang="en-US"/>
              <a:t>08/01/2019 - 08/31/2019</a:t>
            </a:r>
          </a:p>
        </p:txBody>
      </p:sp>
    </p:spTree>
    <p:extLst>
      <p:ext uri="{BB962C8B-B14F-4D97-AF65-F5344CB8AC3E}">
        <p14:creationId xmlns:p14="http://schemas.microsoft.com/office/powerpoint/2010/main" val="159114167"/>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30869E6-B043-42FB-8CF6-71CAE860F766}"/>
              </a:ext>
            </a:extLst>
          </p:cNvPr>
          <p:cNvSpPr>
            <a:spLocks noGrp="1"/>
          </p:cNvSpPr>
          <p:nvPr>
            <p:ph type="title"/>
          </p:nvPr>
        </p:nvSpPr>
        <p:spPr/>
        <p:txBody>
          <a:bodyPr/>
          <a:lstStyle/>
          <a:p>
            <a:r>
              <a:rPr lang="en-US"/>
              <a:t>Twitter Twitter Followers Change | FICOH</a:t>
            </a:r>
          </a:p>
        </p:txBody>
      </p:sp>
      <p:graphicFrame>
        <p:nvGraphicFramePr>
          <p:cNvPr id="6" name="Chart Placeholder 5">
            <a:extLst>
              <a:ext uri="{FF2B5EF4-FFF2-40B4-BE49-F238E27FC236}">
                <a16:creationId xmlns:a16="http://schemas.microsoft.com/office/drawing/2014/main" id="{3B4D0451-A0AE-4542-8BB2-D45397069C37}"/>
              </a:ext>
            </a:extLst>
          </p:cNvPr>
          <p:cNvGraphicFramePr>
            <a:graphicFrameLocks noGrp="1"/>
          </p:cNvGraphicFramePr>
          <p:nvPr>
            <p:ph type="chart" sz="quarter" idx="13"/>
            <p:extLst>
              <p:ext uri="{D42A27DB-BD31-4B8C-83A1-F6EECF244321}">
                <p14:modId xmlns:p14="http://schemas.microsoft.com/office/powerpoint/2010/main" val="552942130"/>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EE92908B-FCC6-40BD-9603-D44943AE3202}"/>
              </a:ext>
            </a:extLst>
          </p:cNvPr>
          <p:cNvSpPr>
            <a:spLocks noGrp="1"/>
          </p:cNvSpPr>
          <p:nvPr>
            <p:ph type="body" sz="quarter" idx="14"/>
          </p:nvPr>
        </p:nvSpPr>
        <p:spPr/>
        <p:txBody>
          <a:bodyPr/>
          <a:lstStyle/>
          <a:p>
            <a:r>
              <a:rPr lang="en-US"/>
              <a:t>01/01/2019 - 12/31/2019</a:t>
            </a:r>
          </a:p>
        </p:txBody>
      </p:sp>
      <p:sp>
        <p:nvSpPr>
          <p:cNvPr id="5" name="Footer Placeholder 4">
            <a:extLst>
              <a:ext uri="{FF2B5EF4-FFF2-40B4-BE49-F238E27FC236}">
                <a16:creationId xmlns:a16="http://schemas.microsoft.com/office/drawing/2014/main" id="{C89EA1E1-1867-4A6E-86CC-98DA3888A71A}"/>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3144253062"/>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5384338-6A24-4CB2-BF6A-1BC0F93FA3AD}"/>
              </a:ext>
            </a:extLst>
          </p:cNvPr>
          <p:cNvSpPr>
            <a:spLocks noGrp="1"/>
          </p:cNvSpPr>
          <p:nvPr>
            <p:ph type="title"/>
          </p:nvPr>
        </p:nvSpPr>
        <p:spPr/>
        <p:txBody>
          <a:bodyPr/>
          <a:lstStyle/>
          <a:p>
            <a:r>
              <a:rPr lang="en-US"/>
              <a:t>Twitter Average Interactions Per Tweet | FICOH</a:t>
            </a:r>
          </a:p>
        </p:txBody>
      </p:sp>
      <p:graphicFrame>
        <p:nvGraphicFramePr>
          <p:cNvPr id="6" name="Chart Placeholder 5">
            <a:extLst>
              <a:ext uri="{FF2B5EF4-FFF2-40B4-BE49-F238E27FC236}">
                <a16:creationId xmlns:a16="http://schemas.microsoft.com/office/drawing/2014/main" id="{2B1A6246-65FD-4DFD-BCF4-28FF75EC69A4}"/>
              </a:ext>
            </a:extLst>
          </p:cNvPr>
          <p:cNvGraphicFramePr>
            <a:graphicFrameLocks noGrp="1"/>
          </p:cNvGraphicFramePr>
          <p:nvPr>
            <p:ph type="chart" sz="quarter" idx="13"/>
            <p:extLst>
              <p:ext uri="{D42A27DB-BD31-4B8C-83A1-F6EECF244321}">
                <p14:modId xmlns:p14="http://schemas.microsoft.com/office/powerpoint/2010/main" val="2076721176"/>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A7F8663A-2CBD-4E91-B999-07D7906B1E22}"/>
              </a:ext>
            </a:extLst>
          </p:cNvPr>
          <p:cNvSpPr>
            <a:spLocks noGrp="1"/>
          </p:cNvSpPr>
          <p:nvPr>
            <p:ph type="body" sz="quarter" idx="14"/>
          </p:nvPr>
        </p:nvSpPr>
        <p:spPr/>
        <p:txBody>
          <a:bodyPr/>
          <a:lstStyle/>
          <a:p>
            <a:r>
              <a:rPr lang="en-US"/>
              <a:t>01/01/2019 - 12/31/2019</a:t>
            </a:r>
          </a:p>
        </p:txBody>
      </p:sp>
      <p:sp>
        <p:nvSpPr>
          <p:cNvPr id="5" name="Footer Placeholder 4">
            <a:extLst>
              <a:ext uri="{FF2B5EF4-FFF2-40B4-BE49-F238E27FC236}">
                <a16:creationId xmlns:a16="http://schemas.microsoft.com/office/drawing/2014/main" id="{55839A85-CB33-4A04-AD0A-5A65BA9F3BF2}"/>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2905775542"/>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31DBFEA-3CCF-4047-AB59-676CC6A622CF}"/>
              </a:ext>
            </a:extLst>
          </p:cNvPr>
          <p:cNvSpPr>
            <a:spLocks noGrp="1"/>
          </p:cNvSpPr>
          <p:nvPr>
            <p:ph type="title"/>
          </p:nvPr>
        </p:nvSpPr>
        <p:spPr/>
        <p:txBody>
          <a:bodyPr/>
          <a:lstStyle/>
          <a:p>
            <a:r>
              <a:rPr lang="en-US"/>
              <a:t>Twitter Own and Retweeted Tweets Table | FICOH</a:t>
            </a:r>
          </a:p>
        </p:txBody>
      </p:sp>
      <p:graphicFrame>
        <p:nvGraphicFramePr>
          <p:cNvPr id="5" name="Table Placeholder 4">
            <a:extLst>
              <a:ext uri="{FF2B5EF4-FFF2-40B4-BE49-F238E27FC236}">
                <a16:creationId xmlns:a16="http://schemas.microsoft.com/office/drawing/2014/main" id="{7CB78438-DA5C-41AF-A46C-9668FC77D773}"/>
              </a:ext>
            </a:extLst>
          </p:cNvPr>
          <p:cNvGraphicFramePr>
            <a:graphicFrameLocks noGrp="1"/>
          </p:cNvGraphicFramePr>
          <p:nvPr>
            <p:ph type="tbl" sz="quarter" idx="13"/>
            <p:extLst>
              <p:ext uri="{D42A27DB-BD31-4B8C-83A1-F6EECF244321}">
                <p14:modId xmlns:p14="http://schemas.microsoft.com/office/powerpoint/2010/main" val="2802901257"/>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3703320">
                  <a:extLst>
                    <a:ext uri="{9D8B030D-6E8A-4147-A177-3AD203B41FA5}">
                      <a16:colId xmlns:a16="http://schemas.microsoft.com/office/drawing/2014/main" val="3591818898"/>
                    </a:ext>
                  </a:extLst>
                </a:gridCol>
                <a:gridCol w="411480">
                  <a:extLst>
                    <a:ext uri="{9D8B030D-6E8A-4147-A177-3AD203B41FA5}">
                      <a16:colId xmlns:a16="http://schemas.microsoft.com/office/drawing/2014/main" val="1931206308"/>
                    </a:ext>
                  </a:extLst>
                </a:gridCol>
                <a:gridCol w="822960">
                  <a:extLst>
                    <a:ext uri="{9D8B030D-6E8A-4147-A177-3AD203B41FA5}">
                      <a16:colId xmlns:a16="http://schemas.microsoft.com/office/drawing/2014/main" val="3343680774"/>
                    </a:ext>
                  </a:extLst>
                </a:gridCol>
                <a:gridCol w="822960">
                  <a:extLst>
                    <a:ext uri="{9D8B030D-6E8A-4147-A177-3AD203B41FA5}">
                      <a16:colId xmlns:a16="http://schemas.microsoft.com/office/drawing/2014/main" val="368174500"/>
                    </a:ext>
                  </a:extLst>
                </a:gridCol>
                <a:gridCol w="822960">
                  <a:extLst>
                    <a:ext uri="{9D8B030D-6E8A-4147-A177-3AD203B41FA5}">
                      <a16:colId xmlns:a16="http://schemas.microsoft.com/office/drawing/2014/main" val="1113440742"/>
                    </a:ext>
                  </a:extLst>
                </a:gridCol>
                <a:gridCol w="822960">
                  <a:extLst>
                    <a:ext uri="{9D8B030D-6E8A-4147-A177-3AD203B41FA5}">
                      <a16:colId xmlns:a16="http://schemas.microsoft.com/office/drawing/2014/main" val="3887869514"/>
                    </a:ext>
                  </a:extLst>
                </a:gridCol>
                <a:gridCol w="822960">
                  <a:extLst>
                    <a:ext uri="{9D8B030D-6E8A-4147-A177-3AD203B41FA5}">
                      <a16:colId xmlns:a16="http://schemas.microsoft.com/office/drawing/2014/main" val="1513439990"/>
                    </a:ext>
                  </a:extLst>
                </a:gridCol>
              </a:tblGrid>
              <a:tr h="370840">
                <a:tc>
                  <a:txBody>
                    <a:bodyPr/>
                    <a:lstStyle/>
                    <a:p>
                      <a:r>
                        <a:rPr lang="en-US" sz="1000"/>
                        <a:t>Tweet</a:t>
                      </a:r>
                    </a:p>
                  </a:txBody>
                  <a:tcPr/>
                </a:tc>
                <a:tc>
                  <a:txBody>
                    <a:bodyPr/>
                    <a:lstStyle/>
                    <a:p>
                      <a:r>
                        <a:rPr lang="en-US" sz="1000"/>
                        <a:t>Last Updated</a:t>
                      </a:r>
                    </a:p>
                  </a:txBody>
                  <a:tcPr/>
                </a:tc>
                <a:tc>
                  <a:txBody>
                    <a:bodyPr/>
                    <a:lstStyle/>
                    <a:p>
                      <a:r>
                        <a:rPr lang="en-US" sz="1000"/>
                        <a:t>Retweeted Tweet?</a:t>
                      </a:r>
                    </a:p>
                  </a:txBody>
                  <a:tcPr/>
                </a:tc>
                <a:tc>
                  <a:txBody>
                    <a:bodyPr/>
                    <a:lstStyle/>
                    <a:p>
                      <a:r>
                        <a:rPr lang="en-US" sz="1000"/>
                        <a:t>Retweets</a:t>
                      </a:r>
                    </a:p>
                  </a:txBody>
                  <a:tcPr/>
                </a:tc>
                <a:tc>
                  <a:txBody>
                    <a:bodyPr/>
                    <a:lstStyle/>
                    <a:p>
                      <a:r>
                        <a:rPr lang="en-US" sz="1000"/>
                        <a:t>Likes</a:t>
                      </a:r>
                    </a:p>
                  </a:txBody>
                  <a:tcPr/>
                </a:tc>
                <a:tc>
                  <a:txBody>
                    <a:bodyPr/>
                    <a:lstStyle/>
                    <a:p>
                      <a:r>
                        <a:rPr lang="en-US" sz="1000"/>
                        <a:t>Replies</a:t>
                      </a:r>
                    </a:p>
                  </a:txBody>
                  <a:tcPr/>
                </a:tc>
                <a:tc>
                  <a:txBody>
                    <a:bodyPr/>
                    <a:lstStyle/>
                    <a:p>
                      <a:r>
                        <a:rPr lang="en-US" sz="1000"/>
                        <a:t>I-Rate</a:t>
                      </a:r>
                    </a:p>
                  </a:txBody>
                  <a:tcPr/>
                </a:tc>
                <a:extLst>
                  <a:ext uri="{0D108BD9-81ED-4DB2-BD59-A6C34878D82A}">
                    <a16:rowId xmlns:a16="http://schemas.microsoft.com/office/drawing/2014/main" val="3905954949"/>
                  </a:ext>
                </a:extLst>
              </a:tr>
              <a:tr h="370840">
                <a:tc>
                  <a:txBody>
                    <a:bodyPr/>
                    <a:lstStyle/>
                    <a:p>
                      <a:r>
                        <a:rPr lang="en-US" sz="1000" b="1"/>
                        <a:t>@FirstInsHI - 2019-08-01 20:53:17</a:t>
                      </a:r>
                      <a:r>
                        <a:rPr lang="en-US" sz="1000"/>
                        <a:t>
  Today is a @HawaiiMOW delivery day! Every Thursday and Friday, #teamficoh members have the opportunity to deliver hot, nutritious meals to home-bound #kupuna in our community.
#hmow #mealsonwheels #fooddelivery #CommunityEngagement https://t.co/MXyj3TCNRS</a:t>
                      </a:r>
                    </a:p>
                  </a:txBody>
                  <a:tcPr/>
                </a:tc>
                <a:tc>
                  <a:txBody>
                    <a:bodyPr/>
                    <a:lstStyle/>
                    <a:p>
                      <a:r>
                        <a:rPr lang="en-US" sz="1000"/>
                        <a:t>08/04/2019 06:15:22</a:t>
                      </a:r>
                    </a:p>
                  </a:txBody>
                  <a:tcPr/>
                </a:tc>
                <a:tc>
                  <a:txBody>
                    <a:bodyPr/>
                    <a:lstStyle/>
                    <a:p>
                      <a:r>
                        <a:rPr lang="en-US" sz="1000"/>
                        <a:t>No</a:t>
                      </a:r>
                    </a:p>
                  </a:txBody>
                  <a:tcPr/>
                </a:tc>
                <a:tc>
                  <a:txBody>
                    <a:bodyPr/>
                    <a:lstStyle/>
                    <a:p>
                      <a:r>
                        <a:rPr lang="en-US" sz="1000"/>
                        <a:t>1</a:t>
                      </a:r>
                    </a:p>
                  </a:txBody>
                  <a:tcPr/>
                </a:tc>
                <a:tc>
                  <a:txBody>
                    <a:bodyPr/>
                    <a:lstStyle/>
                    <a:p>
                      <a:r>
                        <a:rPr lang="en-US" sz="1000"/>
                        <a:t>5</a:t>
                      </a:r>
                    </a:p>
                  </a:txBody>
                  <a:tcPr/>
                </a:tc>
                <a:tc>
                  <a:txBody>
                    <a:bodyPr/>
                    <a:lstStyle/>
                    <a:p>
                      <a:r>
                        <a:rPr lang="en-US" sz="1000"/>
                        <a:t>0</a:t>
                      </a:r>
                    </a:p>
                  </a:txBody>
                  <a:tcPr/>
                </a:tc>
                <a:tc>
                  <a:txBody>
                    <a:bodyPr/>
                    <a:lstStyle/>
                    <a:p>
                      <a:r>
                        <a:rPr lang="en-US" sz="1000"/>
                        <a:t>0.4902 %</a:t>
                      </a:r>
                    </a:p>
                  </a:txBody>
                  <a:tcPr/>
                </a:tc>
                <a:extLst>
                  <a:ext uri="{0D108BD9-81ED-4DB2-BD59-A6C34878D82A}">
                    <a16:rowId xmlns:a16="http://schemas.microsoft.com/office/drawing/2014/main" val="2172802116"/>
                  </a:ext>
                </a:extLst>
              </a:tr>
              <a:tr h="370840">
                <a:tc>
                  <a:txBody>
                    <a:bodyPr/>
                    <a:lstStyle/>
                    <a:p>
                      <a:r>
                        <a:rPr lang="en-US" sz="1000" b="1"/>
                        <a:t>@FirstInsHI - 2019-08-20 16:11:28</a:t>
                      </a:r>
                      <a:r>
                        <a:rPr lang="en-US" sz="1000"/>
                        <a:t>
  One of the amazing benefits of working for FICOH is being a part of #tokiomarine. The relationships we have with our sister companies create endless networking opportunities. Pictured is FICOH VP Darren with @RelianceStdLife &amp;amp; @PHLYINS team members during a recent trip to SoCal. https://t.co/hOyVy2pMn7</a:t>
                      </a:r>
                    </a:p>
                  </a:txBody>
                  <a:tcPr/>
                </a:tc>
                <a:tc>
                  <a:txBody>
                    <a:bodyPr/>
                    <a:lstStyle/>
                    <a:p>
                      <a:r>
                        <a:rPr lang="en-US" sz="1000"/>
                        <a:t>08/22/2019 06:14:34</a:t>
                      </a:r>
                    </a:p>
                  </a:txBody>
                  <a:tcPr/>
                </a:tc>
                <a:tc>
                  <a:txBody>
                    <a:bodyPr/>
                    <a:lstStyle/>
                    <a:p>
                      <a:r>
                        <a:rPr lang="en-US" sz="1000"/>
                        <a:t>No</a:t>
                      </a:r>
                    </a:p>
                  </a:txBody>
                  <a:tcPr/>
                </a:tc>
                <a:tc>
                  <a:txBody>
                    <a:bodyPr/>
                    <a:lstStyle/>
                    <a:p>
                      <a:r>
                        <a:rPr lang="en-US" sz="1000"/>
                        <a:t>1</a:t>
                      </a:r>
                    </a:p>
                  </a:txBody>
                  <a:tcPr/>
                </a:tc>
                <a:tc>
                  <a:txBody>
                    <a:bodyPr/>
                    <a:lstStyle/>
                    <a:p>
                      <a:r>
                        <a:rPr lang="en-US" sz="1000"/>
                        <a:t>5</a:t>
                      </a:r>
                    </a:p>
                  </a:txBody>
                  <a:tcPr/>
                </a:tc>
                <a:tc>
                  <a:txBody>
                    <a:bodyPr/>
                    <a:lstStyle/>
                    <a:p>
                      <a:r>
                        <a:rPr lang="en-US" sz="1000"/>
                        <a:t>0</a:t>
                      </a:r>
                    </a:p>
                  </a:txBody>
                  <a:tcPr/>
                </a:tc>
                <a:tc>
                  <a:txBody>
                    <a:bodyPr/>
                    <a:lstStyle/>
                    <a:p>
                      <a:r>
                        <a:rPr lang="en-US" sz="1000"/>
                        <a:t>0.4882 %</a:t>
                      </a:r>
                    </a:p>
                  </a:txBody>
                  <a:tcPr/>
                </a:tc>
                <a:extLst>
                  <a:ext uri="{0D108BD9-81ED-4DB2-BD59-A6C34878D82A}">
                    <a16:rowId xmlns:a16="http://schemas.microsoft.com/office/drawing/2014/main" val="2248987534"/>
                  </a:ext>
                </a:extLst>
              </a:tr>
              <a:tr h="370840">
                <a:tc>
                  <a:txBody>
                    <a:bodyPr/>
                    <a:lstStyle/>
                    <a:p>
                      <a:r>
                        <a:rPr lang="en-US" sz="1000" b="1"/>
                        <a:t>@FirstInsHI - 2019-08-14 17:00:48</a:t>
                      </a:r>
                      <a:r>
                        <a:rPr lang="en-US" sz="1000"/>
                        <a:t>
  We're at the @cochawaii annual membership luncheon #networking hour! Looking forward to luncheon speaker Kevin Demoff from the #LARams. https://t.co/27gEBLYIcI</a:t>
                      </a:r>
                    </a:p>
                  </a:txBody>
                  <a:tcPr/>
                </a:tc>
                <a:tc>
                  <a:txBody>
                    <a:bodyPr/>
                    <a:lstStyle/>
                    <a:p>
                      <a:r>
                        <a:rPr lang="en-US" sz="1000"/>
                        <a:t>08/16/2019 08:00:16</a:t>
                      </a:r>
                    </a:p>
                  </a:txBody>
                  <a:tcPr/>
                </a:tc>
                <a:tc>
                  <a:txBody>
                    <a:bodyPr/>
                    <a:lstStyle/>
                    <a:p>
                      <a:r>
                        <a:rPr lang="en-US" sz="1000"/>
                        <a:t>No</a:t>
                      </a:r>
                    </a:p>
                  </a:txBody>
                  <a:tcPr/>
                </a:tc>
                <a:tc>
                  <a:txBody>
                    <a:bodyPr/>
                    <a:lstStyle/>
                    <a:p>
                      <a:r>
                        <a:rPr lang="en-US" sz="1000"/>
                        <a:t>1</a:t>
                      </a:r>
                    </a:p>
                  </a:txBody>
                  <a:tcPr/>
                </a:tc>
                <a:tc>
                  <a:txBody>
                    <a:bodyPr/>
                    <a:lstStyle/>
                    <a:p>
                      <a:r>
                        <a:rPr lang="en-US" sz="1000"/>
                        <a:t>4</a:t>
                      </a:r>
                    </a:p>
                  </a:txBody>
                  <a:tcPr/>
                </a:tc>
                <a:tc>
                  <a:txBody>
                    <a:bodyPr/>
                    <a:lstStyle/>
                    <a:p>
                      <a:r>
                        <a:rPr lang="en-US" sz="1000"/>
                        <a:t>0</a:t>
                      </a:r>
                    </a:p>
                  </a:txBody>
                  <a:tcPr/>
                </a:tc>
                <a:tc>
                  <a:txBody>
                    <a:bodyPr/>
                    <a:lstStyle/>
                    <a:p>
                      <a:r>
                        <a:rPr lang="en-US" sz="1000"/>
                        <a:t>0.4065 %</a:t>
                      </a:r>
                    </a:p>
                  </a:txBody>
                  <a:tcPr/>
                </a:tc>
                <a:extLst>
                  <a:ext uri="{0D108BD9-81ED-4DB2-BD59-A6C34878D82A}">
                    <a16:rowId xmlns:a16="http://schemas.microsoft.com/office/drawing/2014/main" val="2995734288"/>
                  </a:ext>
                </a:extLst>
              </a:tr>
            </a:tbl>
          </a:graphicData>
        </a:graphic>
      </p:graphicFrame>
      <p:sp>
        <p:nvSpPr>
          <p:cNvPr id="4" name="Text Placeholder 3">
            <a:extLst>
              <a:ext uri="{FF2B5EF4-FFF2-40B4-BE49-F238E27FC236}">
                <a16:creationId xmlns:a16="http://schemas.microsoft.com/office/drawing/2014/main" id="{B2B9902A-C382-4699-AC94-FC1C9F0C17C9}"/>
              </a:ext>
            </a:extLst>
          </p:cNvPr>
          <p:cNvSpPr>
            <a:spLocks noGrp="1"/>
          </p:cNvSpPr>
          <p:nvPr>
            <p:ph type="body" sz="quarter" idx="14"/>
          </p:nvPr>
        </p:nvSpPr>
        <p:spPr/>
        <p:txBody>
          <a:bodyPr/>
          <a:lstStyle/>
          <a:p>
            <a:r>
              <a:rPr lang="en-US"/>
              <a:t>08/01/2019 - 08/31/2019</a:t>
            </a:r>
          </a:p>
        </p:txBody>
      </p:sp>
    </p:spTree>
    <p:extLst>
      <p:ext uri="{BB962C8B-B14F-4D97-AF65-F5344CB8AC3E}">
        <p14:creationId xmlns:p14="http://schemas.microsoft.com/office/powerpoint/2010/main" val="4114741764"/>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AE628D4-6B2E-40B3-B322-8D03857A5FAB}"/>
              </a:ext>
            </a:extLst>
          </p:cNvPr>
          <p:cNvSpPr>
            <a:spLocks noGrp="1"/>
          </p:cNvSpPr>
          <p:nvPr>
            <p:ph type="title"/>
          </p:nvPr>
        </p:nvSpPr>
        <p:spPr/>
        <p:txBody>
          <a:bodyPr/>
          <a:lstStyle/>
          <a:p>
            <a:r>
              <a:rPr lang="en-US"/>
              <a:t>LinkedIn Key Metrics Table | FICOH</a:t>
            </a:r>
          </a:p>
        </p:txBody>
      </p:sp>
      <p:graphicFrame>
        <p:nvGraphicFramePr>
          <p:cNvPr id="5" name="Table Placeholder 4">
            <a:extLst>
              <a:ext uri="{FF2B5EF4-FFF2-40B4-BE49-F238E27FC236}">
                <a16:creationId xmlns:a16="http://schemas.microsoft.com/office/drawing/2014/main" id="{5569B64F-9DB2-43FE-9A40-1FB4197C4C0A}"/>
              </a:ext>
            </a:extLst>
          </p:cNvPr>
          <p:cNvGraphicFramePr>
            <a:graphicFrameLocks noGrp="1"/>
          </p:cNvGraphicFramePr>
          <p:nvPr>
            <p:ph type="tbl" sz="quarter" idx="13"/>
            <p:extLst>
              <p:ext uri="{D42A27DB-BD31-4B8C-83A1-F6EECF244321}">
                <p14:modId xmlns:p14="http://schemas.microsoft.com/office/powerpoint/2010/main" val="1198009390"/>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810512">
                  <a:extLst>
                    <a:ext uri="{9D8B030D-6E8A-4147-A177-3AD203B41FA5}">
                      <a16:colId xmlns:a16="http://schemas.microsoft.com/office/drawing/2014/main" val="1986233069"/>
                    </a:ext>
                  </a:extLst>
                </a:gridCol>
                <a:gridCol w="1069848">
                  <a:extLst>
                    <a:ext uri="{9D8B030D-6E8A-4147-A177-3AD203B41FA5}">
                      <a16:colId xmlns:a16="http://schemas.microsoft.com/office/drawing/2014/main" val="4196173268"/>
                    </a:ext>
                  </a:extLst>
                </a:gridCol>
                <a:gridCol w="1069848">
                  <a:extLst>
                    <a:ext uri="{9D8B030D-6E8A-4147-A177-3AD203B41FA5}">
                      <a16:colId xmlns:a16="http://schemas.microsoft.com/office/drawing/2014/main" val="1981813944"/>
                    </a:ext>
                  </a:extLst>
                </a:gridCol>
                <a:gridCol w="1069848">
                  <a:extLst>
                    <a:ext uri="{9D8B030D-6E8A-4147-A177-3AD203B41FA5}">
                      <a16:colId xmlns:a16="http://schemas.microsoft.com/office/drawing/2014/main" val="4198441344"/>
                    </a:ext>
                  </a:extLst>
                </a:gridCol>
                <a:gridCol w="1069848">
                  <a:extLst>
                    <a:ext uri="{9D8B030D-6E8A-4147-A177-3AD203B41FA5}">
                      <a16:colId xmlns:a16="http://schemas.microsoft.com/office/drawing/2014/main" val="3730105411"/>
                    </a:ext>
                  </a:extLst>
                </a:gridCol>
                <a:gridCol w="1069848">
                  <a:extLst>
                    <a:ext uri="{9D8B030D-6E8A-4147-A177-3AD203B41FA5}">
                      <a16:colId xmlns:a16="http://schemas.microsoft.com/office/drawing/2014/main" val="1878133879"/>
                    </a:ext>
                  </a:extLst>
                </a:gridCol>
                <a:gridCol w="1069848">
                  <a:extLst>
                    <a:ext uri="{9D8B030D-6E8A-4147-A177-3AD203B41FA5}">
                      <a16:colId xmlns:a16="http://schemas.microsoft.com/office/drawing/2014/main" val="3471593408"/>
                    </a:ext>
                  </a:extLst>
                </a:gridCol>
              </a:tblGrid>
              <a:tr h="370840">
                <a:tc>
                  <a:txBody>
                    <a:bodyPr/>
                    <a:lstStyle/>
                    <a:p>
                      <a:r>
                        <a:rPr lang="en-US" sz="1000"/>
                        <a:t>Name</a:t>
                      </a:r>
                    </a:p>
                  </a:txBody>
                  <a:tcPr/>
                </a:tc>
                <a:tc>
                  <a:txBody>
                    <a:bodyPr/>
                    <a:lstStyle/>
                    <a:p>
                      <a:r>
                        <a:rPr lang="en-US" sz="1000"/>
                        <a:t>Followers</a:t>
                      </a:r>
                    </a:p>
                  </a:txBody>
                  <a:tcPr/>
                </a:tc>
                <a:tc>
                  <a:txBody>
                    <a:bodyPr/>
                    <a:lstStyle/>
                    <a:p>
                      <a:r>
                        <a:rPr lang="en-US" sz="1000"/>
                        <a:t>+/-</a:t>
                      </a:r>
                    </a:p>
                  </a:txBody>
                  <a:tcPr/>
                </a:tc>
                <a:tc>
                  <a:txBody>
                    <a:bodyPr/>
                    <a:lstStyle/>
                    <a:p>
                      <a:r>
                        <a:rPr lang="en-US" sz="1000"/>
                        <a:t>Status Updates</a:t>
                      </a:r>
                    </a:p>
                  </a:txBody>
                  <a:tcPr/>
                </a:tc>
                <a:tc>
                  <a:txBody>
                    <a:bodyPr/>
                    <a:lstStyle/>
                    <a:p>
                      <a:r>
                        <a:rPr lang="en-US" sz="1000"/>
                        <a:t>Likes</a:t>
                      </a:r>
                    </a:p>
                  </a:txBody>
                  <a:tcPr/>
                </a:tc>
                <a:tc>
                  <a:txBody>
                    <a:bodyPr/>
                    <a:lstStyle/>
                    <a:p>
                      <a:r>
                        <a:rPr lang="en-US" sz="1000"/>
                        <a:t>Comments</a:t>
                      </a:r>
                    </a:p>
                  </a:txBody>
                  <a:tcPr/>
                </a:tc>
                <a:tc>
                  <a:txBody>
                    <a:bodyPr/>
                    <a:lstStyle/>
                    <a:p>
                      <a:r>
                        <a:rPr lang="en-US" sz="1000"/>
                        <a:t>I-Rate</a:t>
                      </a:r>
                    </a:p>
                  </a:txBody>
                  <a:tcPr/>
                </a:tc>
                <a:extLst>
                  <a:ext uri="{0D108BD9-81ED-4DB2-BD59-A6C34878D82A}">
                    <a16:rowId xmlns:a16="http://schemas.microsoft.com/office/drawing/2014/main" val="2505148330"/>
                  </a:ext>
                </a:extLst>
              </a:tr>
              <a:tr h="370840">
                <a:tc>
                  <a:txBody>
                    <a:bodyPr/>
                    <a:lstStyle/>
                    <a:p>
                      <a:r>
                        <a:rPr lang="en-US" sz="1000"/>
                        <a:t>First Insurance Company of Hawaii</a:t>
                      </a:r>
                    </a:p>
                  </a:txBody>
                  <a:tcPr/>
                </a:tc>
                <a:tc>
                  <a:txBody>
                    <a:bodyPr/>
                    <a:lstStyle/>
                    <a:p>
                      <a:r>
                        <a:rPr lang="en-US" sz="1000"/>
                        <a:t>1397</a:t>
                      </a:r>
                    </a:p>
                  </a:txBody>
                  <a:tcPr/>
                </a:tc>
                <a:tc>
                  <a:txBody>
                    <a:bodyPr/>
                    <a:lstStyle/>
                    <a:p>
                      <a:r>
                        <a:rPr lang="en-US" sz="1000"/>
                        <a:t>90</a:t>
                      </a:r>
                    </a:p>
                  </a:txBody>
                  <a:tcPr/>
                </a:tc>
                <a:tc>
                  <a:txBody>
                    <a:bodyPr/>
                    <a:lstStyle/>
                    <a:p>
                      <a:r>
                        <a:rPr lang="en-US" sz="1000"/>
                        <a:t>5</a:t>
                      </a:r>
                    </a:p>
                  </a:txBody>
                  <a:tcPr/>
                </a:tc>
                <a:tc>
                  <a:txBody>
                    <a:bodyPr/>
                    <a:lstStyle/>
                    <a:p>
                      <a:r>
                        <a:rPr lang="en-US" sz="1000"/>
                        <a:t>230</a:t>
                      </a:r>
                    </a:p>
                  </a:txBody>
                  <a:tcPr/>
                </a:tc>
                <a:tc>
                  <a:txBody>
                    <a:bodyPr/>
                    <a:lstStyle/>
                    <a:p>
                      <a:r>
                        <a:rPr lang="en-US" sz="1000"/>
                        <a:t>3</a:t>
                      </a:r>
                    </a:p>
                  </a:txBody>
                  <a:tcPr/>
                </a:tc>
                <a:tc>
                  <a:txBody>
                    <a:bodyPr/>
                    <a:lstStyle/>
                    <a:p>
                      <a:r>
                        <a:rPr lang="en-US" sz="1000"/>
                        <a:t>3.4467 %</a:t>
                      </a:r>
                    </a:p>
                  </a:txBody>
                  <a:tcPr/>
                </a:tc>
                <a:extLst>
                  <a:ext uri="{0D108BD9-81ED-4DB2-BD59-A6C34878D82A}">
                    <a16:rowId xmlns:a16="http://schemas.microsoft.com/office/drawing/2014/main" val="581209644"/>
                  </a:ext>
                </a:extLst>
              </a:tr>
            </a:tbl>
          </a:graphicData>
        </a:graphic>
      </p:graphicFrame>
      <p:sp>
        <p:nvSpPr>
          <p:cNvPr id="4" name="Text Placeholder 3">
            <a:extLst>
              <a:ext uri="{FF2B5EF4-FFF2-40B4-BE49-F238E27FC236}">
                <a16:creationId xmlns:a16="http://schemas.microsoft.com/office/drawing/2014/main" id="{F8639E90-DC08-473F-8066-0ECA810D0198}"/>
              </a:ext>
            </a:extLst>
          </p:cNvPr>
          <p:cNvSpPr>
            <a:spLocks noGrp="1"/>
          </p:cNvSpPr>
          <p:nvPr>
            <p:ph type="body" sz="quarter" idx="14"/>
          </p:nvPr>
        </p:nvSpPr>
        <p:spPr/>
        <p:txBody>
          <a:bodyPr/>
          <a:lstStyle/>
          <a:p>
            <a:r>
              <a:rPr lang="en-US"/>
              <a:t>08/01/2019 - 08/31/2019</a:t>
            </a:r>
          </a:p>
        </p:txBody>
      </p:sp>
    </p:spTree>
    <p:extLst>
      <p:ext uri="{BB962C8B-B14F-4D97-AF65-F5344CB8AC3E}">
        <p14:creationId xmlns:p14="http://schemas.microsoft.com/office/powerpoint/2010/main" val="1618894432"/>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FA2E857-EA54-41FD-99BC-F7F9A87E1E80}"/>
              </a:ext>
            </a:extLst>
          </p:cNvPr>
          <p:cNvSpPr>
            <a:spLocks noGrp="1"/>
          </p:cNvSpPr>
          <p:nvPr>
            <p:ph type="title"/>
          </p:nvPr>
        </p:nvSpPr>
        <p:spPr/>
        <p:txBody>
          <a:bodyPr/>
          <a:lstStyle/>
          <a:p>
            <a:r>
              <a:rPr lang="en-US"/>
              <a:t>LinkedIn LinkedIn Followers Change | FICOH</a:t>
            </a:r>
          </a:p>
        </p:txBody>
      </p:sp>
      <p:graphicFrame>
        <p:nvGraphicFramePr>
          <p:cNvPr id="6" name="Chart Placeholder 5">
            <a:extLst>
              <a:ext uri="{FF2B5EF4-FFF2-40B4-BE49-F238E27FC236}">
                <a16:creationId xmlns:a16="http://schemas.microsoft.com/office/drawing/2014/main" id="{1974CE4F-EFBC-4EB8-9150-BF523524C249}"/>
              </a:ext>
            </a:extLst>
          </p:cNvPr>
          <p:cNvGraphicFramePr>
            <a:graphicFrameLocks noGrp="1"/>
          </p:cNvGraphicFramePr>
          <p:nvPr>
            <p:ph type="chart" sz="quarter" idx="13"/>
            <p:extLst>
              <p:ext uri="{D42A27DB-BD31-4B8C-83A1-F6EECF244321}">
                <p14:modId xmlns:p14="http://schemas.microsoft.com/office/powerpoint/2010/main" val="2063984776"/>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00136816-8E87-440B-9B24-2C4C8DBF11D8}"/>
              </a:ext>
            </a:extLst>
          </p:cNvPr>
          <p:cNvSpPr>
            <a:spLocks noGrp="1"/>
          </p:cNvSpPr>
          <p:nvPr>
            <p:ph type="body" sz="quarter" idx="14"/>
          </p:nvPr>
        </p:nvSpPr>
        <p:spPr/>
        <p:txBody>
          <a:bodyPr/>
          <a:lstStyle/>
          <a:p>
            <a:r>
              <a:rPr lang="en-US"/>
              <a:t>01/01/2019 - 12/31/2019</a:t>
            </a:r>
          </a:p>
        </p:txBody>
      </p:sp>
      <p:sp>
        <p:nvSpPr>
          <p:cNvPr id="5" name="Footer Placeholder 4">
            <a:extLst>
              <a:ext uri="{FF2B5EF4-FFF2-40B4-BE49-F238E27FC236}">
                <a16:creationId xmlns:a16="http://schemas.microsoft.com/office/drawing/2014/main" id="{032E6D28-BEFA-4294-AF0A-A0E92B94E913}"/>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2153670773"/>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31339F7-1EA0-4801-8547-5A0B72D56E5A}"/>
              </a:ext>
            </a:extLst>
          </p:cNvPr>
          <p:cNvSpPr>
            <a:spLocks noGrp="1"/>
          </p:cNvSpPr>
          <p:nvPr>
            <p:ph type="title"/>
          </p:nvPr>
        </p:nvSpPr>
        <p:spPr/>
        <p:txBody>
          <a:bodyPr/>
          <a:lstStyle/>
          <a:p>
            <a:r>
              <a:rPr lang="en-US"/>
              <a:t>LinkedIn Average Interactions Per LinkedIn Update | FICOH</a:t>
            </a:r>
          </a:p>
        </p:txBody>
      </p:sp>
      <p:graphicFrame>
        <p:nvGraphicFramePr>
          <p:cNvPr id="6" name="Chart Placeholder 5">
            <a:extLst>
              <a:ext uri="{FF2B5EF4-FFF2-40B4-BE49-F238E27FC236}">
                <a16:creationId xmlns:a16="http://schemas.microsoft.com/office/drawing/2014/main" id="{3A1DE718-26FB-417C-807E-C2194004B975}"/>
              </a:ext>
            </a:extLst>
          </p:cNvPr>
          <p:cNvGraphicFramePr>
            <a:graphicFrameLocks noGrp="1"/>
          </p:cNvGraphicFramePr>
          <p:nvPr>
            <p:ph type="chart" sz="quarter" idx="13"/>
            <p:extLst>
              <p:ext uri="{D42A27DB-BD31-4B8C-83A1-F6EECF244321}">
                <p14:modId xmlns:p14="http://schemas.microsoft.com/office/powerpoint/2010/main" val="932223339"/>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6FDE298A-57C6-448D-8B0F-C94632D899E3}"/>
              </a:ext>
            </a:extLst>
          </p:cNvPr>
          <p:cNvSpPr>
            <a:spLocks noGrp="1"/>
          </p:cNvSpPr>
          <p:nvPr>
            <p:ph type="body" sz="quarter" idx="14"/>
          </p:nvPr>
        </p:nvSpPr>
        <p:spPr/>
        <p:txBody>
          <a:bodyPr/>
          <a:lstStyle/>
          <a:p>
            <a:r>
              <a:rPr lang="en-US"/>
              <a:t>01/01/2019 - 12/31/2019</a:t>
            </a:r>
          </a:p>
        </p:txBody>
      </p:sp>
      <p:sp>
        <p:nvSpPr>
          <p:cNvPr id="5" name="Footer Placeholder 4">
            <a:extLst>
              <a:ext uri="{FF2B5EF4-FFF2-40B4-BE49-F238E27FC236}">
                <a16:creationId xmlns:a16="http://schemas.microsoft.com/office/drawing/2014/main" id="{79CB8ADE-E4CC-4C05-988C-BE91D4B1292F}"/>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956879179"/>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D5317B1-D5B6-4D23-98D9-625E27011E74}"/>
              </a:ext>
            </a:extLst>
          </p:cNvPr>
          <p:cNvSpPr>
            <a:spLocks noGrp="1"/>
          </p:cNvSpPr>
          <p:nvPr>
            <p:ph type="title"/>
          </p:nvPr>
        </p:nvSpPr>
        <p:spPr/>
        <p:txBody>
          <a:bodyPr/>
          <a:lstStyle/>
          <a:p>
            <a:r>
              <a:rPr lang="en-US"/>
              <a:t>LinkedIn Updates Table | FICOH - 1 of 3</a:t>
            </a:r>
          </a:p>
        </p:txBody>
      </p:sp>
      <p:graphicFrame>
        <p:nvGraphicFramePr>
          <p:cNvPr id="5" name="Table Placeholder 4">
            <a:extLst>
              <a:ext uri="{FF2B5EF4-FFF2-40B4-BE49-F238E27FC236}">
                <a16:creationId xmlns:a16="http://schemas.microsoft.com/office/drawing/2014/main" id="{3DFAD23F-50D8-4EE6-97CE-07F4DC3DA3C9}"/>
              </a:ext>
            </a:extLst>
          </p:cNvPr>
          <p:cNvGraphicFramePr>
            <a:graphicFrameLocks noGrp="1"/>
          </p:cNvGraphicFramePr>
          <p:nvPr>
            <p:ph type="tbl" sz="quarter" idx="13"/>
            <p:extLst>
              <p:ext uri="{D42A27DB-BD31-4B8C-83A1-F6EECF244321}">
                <p14:modId xmlns:p14="http://schemas.microsoft.com/office/powerpoint/2010/main" val="3680392185"/>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551176">
                  <a:extLst>
                    <a:ext uri="{9D8B030D-6E8A-4147-A177-3AD203B41FA5}">
                      <a16:colId xmlns:a16="http://schemas.microsoft.com/office/drawing/2014/main" val="3663763593"/>
                    </a:ext>
                  </a:extLst>
                </a:gridCol>
                <a:gridCol w="905256">
                  <a:extLst>
                    <a:ext uri="{9D8B030D-6E8A-4147-A177-3AD203B41FA5}">
                      <a16:colId xmlns:a16="http://schemas.microsoft.com/office/drawing/2014/main" val="2009059702"/>
                    </a:ext>
                  </a:extLst>
                </a:gridCol>
                <a:gridCol w="822960">
                  <a:extLst>
                    <a:ext uri="{9D8B030D-6E8A-4147-A177-3AD203B41FA5}">
                      <a16:colId xmlns:a16="http://schemas.microsoft.com/office/drawing/2014/main" val="3326647056"/>
                    </a:ext>
                  </a:extLst>
                </a:gridCol>
                <a:gridCol w="987552">
                  <a:extLst>
                    <a:ext uri="{9D8B030D-6E8A-4147-A177-3AD203B41FA5}">
                      <a16:colId xmlns:a16="http://schemas.microsoft.com/office/drawing/2014/main" val="516112770"/>
                    </a:ext>
                  </a:extLst>
                </a:gridCol>
                <a:gridCol w="987552">
                  <a:extLst>
                    <a:ext uri="{9D8B030D-6E8A-4147-A177-3AD203B41FA5}">
                      <a16:colId xmlns:a16="http://schemas.microsoft.com/office/drawing/2014/main" val="1749589663"/>
                    </a:ext>
                  </a:extLst>
                </a:gridCol>
                <a:gridCol w="987552">
                  <a:extLst>
                    <a:ext uri="{9D8B030D-6E8A-4147-A177-3AD203B41FA5}">
                      <a16:colId xmlns:a16="http://schemas.microsoft.com/office/drawing/2014/main" val="4175025400"/>
                    </a:ext>
                  </a:extLst>
                </a:gridCol>
                <a:gridCol w="987552">
                  <a:extLst>
                    <a:ext uri="{9D8B030D-6E8A-4147-A177-3AD203B41FA5}">
                      <a16:colId xmlns:a16="http://schemas.microsoft.com/office/drawing/2014/main" val="1381318372"/>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Status Update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Last Updated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extLst>
                  <a:ext uri="{0D108BD9-81ED-4DB2-BD59-A6C34878D82A}">
                    <a16:rowId xmlns:a16="http://schemas.microsoft.com/office/drawing/2014/main" val="3399883832"/>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First Insurance Company of Hawaii - 2019-08-14 13:55:33</a:t>
                      </a:r>
                      <a:r>
                        <a:rPr kumimoji="0" lang="en-US" sz="1000" b="0" i="0" u="none" strike="noStrike" kern="1200" cap="none" spc="0" normalizeH="0" baseline="0" noProof="0">
                          <a:ln>
                            <a:noFill/>
                          </a:ln>
                          <a:solidFill>
                            <a:prstClr val="black"/>
                          </a:solidFill>
                          <a:effectLst/>
                          <a:uLnTx/>
                          <a:uFillTx/>
                          <a:latin typeface="+mn-lt"/>
                          <a:ea typeface="+mn-ea"/>
                          <a:cs typeface="+mn-cs"/>
                        </a:rPr>
                        <a:t>
  “The truth is I didn’t pick insurance; I fell into it. Entering the insurance industry was an accident, or perhaps it was twist of fate. In any case, it turned out to be the best career 'choice' possible.” –Jeff Shonka
Read our latest blog post to find out how the CEO of First Insurance Company of Hawaii entered the insurance industry and why he doesn’t regret it.
#insurance #CEO #blog #careerpath #tokiomarine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https://media.licdn.com/dms/image/C5622AQHM1RYpjBIs0w/feedshare-shrink_1280/0?e=1570665600&amp;v=beta&amp;t=XtJn3MUlnr0TjS6GSYjuIntUFAgOwH7CDeD0ipXnFvs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09/05/2019 00:02:08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4.2137 %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Link</a:t>
                      </a:r>
                    </a:p>
                  </a:txBody>
                  <a:tcPr/>
                </a:tc>
                <a:extLst>
                  <a:ext uri="{0D108BD9-81ED-4DB2-BD59-A6C34878D82A}">
                    <a16:rowId xmlns:a16="http://schemas.microsoft.com/office/drawing/2014/main" val="74816927"/>
                  </a:ext>
                </a:extLst>
              </a:tr>
            </a:tbl>
          </a:graphicData>
        </a:graphic>
      </p:graphicFrame>
      <p:sp>
        <p:nvSpPr>
          <p:cNvPr id="4" name="Text Placeholder 3">
            <a:extLst>
              <a:ext uri="{FF2B5EF4-FFF2-40B4-BE49-F238E27FC236}">
                <a16:creationId xmlns:a16="http://schemas.microsoft.com/office/drawing/2014/main" id="{D5645C22-F915-4F56-928B-BE5359976A5A}"/>
              </a:ext>
            </a:extLst>
          </p:cNvPr>
          <p:cNvSpPr>
            <a:spLocks noGrp="1"/>
          </p:cNvSpPr>
          <p:nvPr>
            <p:ph type="body" sz="quarter" idx="14"/>
          </p:nvPr>
        </p:nvSpPr>
        <p:spPr/>
        <p:txBody>
          <a:bodyPr/>
          <a:lstStyle/>
          <a:p>
            <a:r>
              <a:rPr lang="en-US"/>
              <a:t>08/01/2019 - 08/31/2019</a:t>
            </a:r>
          </a:p>
        </p:txBody>
      </p:sp>
    </p:spTree>
    <p:extLst>
      <p:ext uri="{BB962C8B-B14F-4D97-AF65-F5344CB8AC3E}">
        <p14:creationId xmlns:p14="http://schemas.microsoft.com/office/powerpoint/2010/main" val="1613587084"/>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544BE92-6542-4EAD-8CF4-23304E7D6824}"/>
              </a:ext>
            </a:extLst>
          </p:cNvPr>
          <p:cNvSpPr>
            <a:spLocks noGrp="1"/>
          </p:cNvSpPr>
          <p:nvPr>
            <p:ph type="title"/>
          </p:nvPr>
        </p:nvSpPr>
        <p:spPr/>
        <p:txBody>
          <a:bodyPr/>
          <a:lstStyle/>
          <a:p>
            <a:r>
              <a:rPr lang="en-US"/>
              <a:t>LinkedIn Updates Table | FICOH - 2 of 3</a:t>
            </a:r>
          </a:p>
        </p:txBody>
      </p:sp>
      <p:graphicFrame>
        <p:nvGraphicFramePr>
          <p:cNvPr id="5" name="Table Placeholder 4">
            <a:extLst>
              <a:ext uri="{FF2B5EF4-FFF2-40B4-BE49-F238E27FC236}">
                <a16:creationId xmlns:a16="http://schemas.microsoft.com/office/drawing/2014/main" id="{5DD44813-B9A3-47DB-8855-BBF3498E0957}"/>
              </a:ext>
            </a:extLst>
          </p:cNvPr>
          <p:cNvGraphicFramePr>
            <a:graphicFrameLocks noGrp="1"/>
          </p:cNvGraphicFramePr>
          <p:nvPr>
            <p:ph type="tbl" sz="quarter" idx="13"/>
            <p:extLst>
              <p:ext uri="{D42A27DB-BD31-4B8C-83A1-F6EECF244321}">
                <p14:modId xmlns:p14="http://schemas.microsoft.com/office/powerpoint/2010/main" val="147810235"/>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551176">
                  <a:extLst>
                    <a:ext uri="{9D8B030D-6E8A-4147-A177-3AD203B41FA5}">
                      <a16:colId xmlns:a16="http://schemas.microsoft.com/office/drawing/2014/main" val="3445022694"/>
                    </a:ext>
                  </a:extLst>
                </a:gridCol>
                <a:gridCol w="905256">
                  <a:extLst>
                    <a:ext uri="{9D8B030D-6E8A-4147-A177-3AD203B41FA5}">
                      <a16:colId xmlns:a16="http://schemas.microsoft.com/office/drawing/2014/main" val="4172262880"/>
                    </a:ext>
                  </a:extLst>
                </a:gridCol>
                <a:gridCol w="822960">
                  <a:extLst>
                    <a:ext uri="{9D8B030D-6E8A-4147-A177-3AD203B41FA5}">
                      <a16:colId xmlns:a16="http://schemas.microsoft.com/office/drawing/2014/main" val="2165918670"/>
                    </a:ext>
                  </a:extLst>
                </a:gridCol>
                <a:gridCol w="987552">
                  <a:extLst>
                    <a:ext uri="{9D8B030D-6E8A-4147-A177-3AD203B41FA5}">
                      <a16:colId xmlns:a16="http://schemas.microsoft.com/office/drawing/2014/main" val="3677696031"/>
                    </a:ext>
                  </a:extLst>
                </a:gridCol>
                <a:gridCol w="987552">
                  <a:extLst>
                    <a:ext uri="{9D8B030D-6E8A-4147-A177-3AD203B41FA5}">
                      <a16:colId xmlns:a16="http://schemas.microsoft.com/office/drawing/2014/main" val="625663851"/>
                    </a:ext>
                  </a:extLst>
                </a:gridCol>
                <a:gridCol w="987552">
                  <a:extLst>
                    <a:ext uri="{9D8B030D-6E8A-4147-A177-3AD203B41FA5}">
                      <a16:colId xmlns:a16="http://schemas.microsoft.com/office/drawing/2014/main" val="3536196596"/>
                    </a:ext>
                  </a:extLst>
                </a:gridCol>
                <a:gridCol w="987552">
                  <a:extLst>
                    <a:ext uri="{9D8B030D-6E8A-4147-A177-3AD203B41FA5}">
                      <a16:colId xmlns:a16="http://schemas.microsoft.com/office/drawing/2014/main" val="725517388"/>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Status Update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Last Updated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extLst>
                  <a:ext uri="{0D108BD9-81ED-4DB2-BD59-A6C34878D82A}">
                    <a16:rowId xmlns:a16="http://schemas.microsoft.com/office/drawing/2014/main" val="657607501"/>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First Insurance Company of Hawaii - 2019-08-20 14:30:28</a:t>
                      </a:r>
                      <a:r>
                        <a:rPr kumimoji="0" lang="en-US" sz="1000" b="0" i="0" u="none" strike="noStrike" kern="1200" cap="none" spc="0" normalizeH="0" baseline="0" noProof="0">
                          <a:ln>
                            <a:noFill/>
                          </a:ln>
                          <a:solidFill>
                            <a:prstClr val="black"/>
                          </a:solidFill>
                          <a:effectLst/>
                          <a:uLnTx/>
                          <a:uFillTx/>
                          <a:latin typeface="+mn-lt"/>
                          <a:ea typeface="+mn-ea"/>
                          <a:cs typeface="+mn-cs"/>
                        </a:rPr>
                        <a:t>
  One of the amazing benefits of working for First Insurance is being part of a global company. The relationships we have with our sister companies create endless networking opportunities. Pictured is First Insurance VP Darren Okihara with Reliance Standard and Philadelphia Insurance Companies team members during a recent trip to Southern California. 
#tokiomarine #PHLY #reliancestandard #teamFICOH #insurance
Picture credit: Chris Nakaishi, RSL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https://media.licdn.com/dms/image/C5622AQF8sx8JEBNPXw/feedshare-shrink_800/0?e=1570665600&amp;v=beta&amp;t=Nz0bFPbN195web2uY_M90EKSLY6OCi2rUib0hSG1U8c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09/04/2019 00:03:47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4.1045 %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extLst>
                  <a:ext uri="{0D108BD9-81ED-4DB2-BD59-A6C34878D82A}">
                    <a16:rowId xmlns:a16="http://schemas.microsoft.com/office/drawing/2014/main" val="913747701"/>
                  </a:ext>
                </a:extLst>
              </a:tr>
            </a:tbl>
          </a:graphicData>
        </a:graphic>
      </p:graphicFrame>
      <p:sp>
        <p:nvSpPr>
          <p:cNvPr id="4" name="Text Placeholder 3">
            <a:extLst>
              <a:ext uri="{FF2B5EF4-FFF2-40B4-BE49-F238E27FC236}">
                <a16:creationId xmlns:a16="http://schemas.microsoft.com/office/drawing/2014/main" id="{75C93C4E-88DA-477D-83C5-2468748905C0}"/>
              </a:ext>
            </a:extLst>
          </p:cNvPr>
          <p:cNvSpPr>
            <a:spLocks noGrp="1"/>
          </p:cNvSpPr>
          <p:nvPr>
            <p:ph type="body" sz="quarter" idx="14"/>
          </p:nvPr>
        </p:nvSpPr>
        <p:spPr/>
        <p:txBody>
          <a:bodyPr/>
          <a:lstStyle/>
          <a:p>
            <a:r>
              <a:rPr lang="en-US"/>
              <a:t>08/01/2019 - 08/31/2019</a:t>
            </a:r>
          </a:p>
        </p:txBody>
      </p:sp>
    </p:spTree>
    <p:extLst>
      <p:ext uri="{BB962C8B-B14F-4D97-AF65-F5344CB8AC3E}">
        <p14:creationId xmlns:p14="http://schemas.microsoft.com/office/powerpoint/2010/main" val="1952157294"/>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5D7FFFE-95F3-4252-A943-374C9EC6FB5E}"/>
              </a:ext>
            </a:extLst>
          </p:cNvPr>
          <p:cNvSpPr>
            <a:spLocks noGrp="1"/>
          </p:cNvSpPr>
          <p:nvPr>
            <p:ph type="title"/>
          </p:nvPr>
        </p:nvSpPr>
        <p:spPr/>
        <p:txBody>
          <a:bodyPr/>
          <a:lstStyle/>
          <a:p>
            <a:r>
              <a:rPr lang="en-US"/>
              <a:t>LinkedIn Updates Table | FICOH - 3 of 3</a:t>
            </a:r>
          </a:p>
        </p:txBody>
      </p:sp>
      <p:graphicFrame>
        <p:nvGraphicFramePr>
          <p:cNvPr id="5" name="Table Placeholder 4">
            <a:extLst>
              <a:ext uri="{FF2B5EF4-FFF2-40B4-BE49-F238E27FC236}">
                <a16:creationId xmlns:a16="http://schemas.microsoft.com/office/drawing/2014/main" id="{8B1389B2-5B6E-4843-9807-BE121DB1CF58}"/>
              </a:ext>
            </a:extLst>
          </p:cNvPr>
          <p:cNvGraphicFramePr>
            <a:graphicFrameLocks noGrp="1"/>
          </p:cNvGraphicFramePr>
          <p:nvPr>
            <p:ph type="tbl" sz="quarter" idx="13"/>
            <p:extLst>
              <p:ext uri="{D42A27DB-BD31-4B8C-83A1-F6EECF244321}">
                <p14:modId xmlns:p14="http://schemas.microsoft.com/office/powerpoint/2010/main" val="517947084"/>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551176">
                  <a:extLst>
                    <a:ext uri="{9D8B030D-6E8A-4147-A177-3AD203B41FA5}">
                      <a16:colId xmlns:a16="http://schemas.microsoft.com/office/drawing/2014/main" val="4090527409"/>
                    </a:ext>
                  </a:extLst>
                </a:gridCol>
                <a:gridCol w="905256">
                  <a:extLst>
                    <a:ext uri="{9D8B030D-6E8A-4147-A177-3AD203B41FA5}">
                      <a16:colId xmlns:a16="http://schemas.microsoft.com/office/drawing/2014/main" val="5218291"/>
                    </a:ext>
                  </a:extLst>
                </a:gridCol>
                <a:gridCol w="822960">
                  <a:extLst>
                    <a:ext uri="{9D8B030D-6E8A-4147-A177-3AD203B41FA5}">
                      <a16:colId xmlns:a16="http://schemas.microsoft.com/office/drawing/2014/main" val="2563365686"/>
                    </a:ext>
                  </a:extLst>
                </a:gridCol>
                <a:gridCol w="987552">
                  <a:extLst>
                    <a:ext uri="{9D8B030D-6E8A-4147-A177-3AD203B41FA5}">
                      <a16:colId xmlns:a16="http://schemas.microsoft.com/office/drawing/2014/main" val="1844186552"/>
                    </a:ext>
                  </a:extLst>
                </a:gridCol>
                <a:gridCol w="987552">
                  <a:extLst>
                    <a:ext uri="{9D8B030D-6E8A-4147-A177-3AD203B41FA5}">
                      <a16:colId xmlns:a16="http://schemas.microsoft.com/office/drawing/2014/main" val="1297616756"/>
                    </a:ext>
                  </a:extLst>
                </a:gridCol>
                <a:gridCol w="987552">
                  <a:extLst>
                    <a:ext uri="{9D8B030D-6E8A-4147-A177-3AD203B41FA5}">
                      <a16:colId xmlns:a16="http://schemas.microsoft.com/office/drawing/2014/main" val="31587908"/>
                    </a:ext>
                  </a:extLst>
                </a:gridCol>
                <a:gridCol w="987552">
                  <a:extLst>
                    <a:ext uri="{9D8B030D-6E8A-4147-A177-3AD203B41FA5}">
                      <a16:colId xmlns:a16="http://schemas.microsoft.com/office/drawing/2014/main" val="2231617915"/>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Status Update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Last Updated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extLst>
                  <a:ext uri="{0D108BD9-81ED-4DB2-BD59-A6C34878D82A}">
                    <a16:rowId xmlns:a16="http://schemas.microsoft.com/office/drawing/2014/main" val="2110187053"/>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First Insurance Company of Hawaii - 2019-08-13 20:23:55</a:t>
                      </a:r>
                      <a:r>
                        <a:rPr kumimoji="0" lang="en-US" sz="1000" b="0" i="0" u="none" strike="noStrike" kern="1200" cap="none" spc="0" normalizeH="0" baseline="0" noProof="0">
                          <a:ln>
                            <a:noFill/>
                          </a:ln>
                          <a:solidFill>
                            <a:prstClr val="black"/>
                          </a:solidFill>
                          <a:effectLst/>
                          <a:uLnTx/>
                          <a:uFillTx/>
                          <a:latin typeface="+mn-lt"/>
                          <a:ea typeface="+mn-ea"/>
                          <a:cs typeface="+mn-cs"/>
                        </a:rPr>
                        <a:t>
  This past Saturday, First CAT members gathered at Kapiolani Park for the American Heart Association of Hawaii's 2019 #OahuHeartWalk. Together we raised over ,000 in support of the AHA's fight against heart disease and stroke. Mahalo to everyone who came out!
#teamficoh #HeartHealth #communityservice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https://media.licdn.com/dms/image/C5622AQGZmoXPJvUCLA/feedshare-shrink_800/0?e=1570665600&amp;v=beta&amp;t=emQ-k2kbVKN58OZC6CXQe4taSO7Dfq8T21emn1_1Kn4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09/03/2019 00:02:10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3.1627 %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extLst>
                  <a:ext uri="{0D108BD9-81ED-4DB2-BD59-A6C34878D82A}">
                    <a16:rowId xmlns:a16="http://schemas.microsoft.com/office/drawing/2014/main" val="3783766802"/>
                  </a:ext>
                </a:extLst>
              </a:tr>
            </a:tbl>
          </a:graphicData>
        </a:graphic>
      </p:graphicFrame>
      <p:sp>
        <p:nvSpPr>
          <p:cNvPr id="4" name="Text Placeholder 3">
            <a:extLst>
              <a:ext uri="{FF2B5EF4-FFF2-40B4-BE49-F238E27FC236}">
                <a16:creationId xmlns:a16="http://schemas.microsoft.com/office/drawing/2014/main" id="{14A9FD17-E978-46BA-97CB-EB8F864A3AA7}"/>
              </a:ext>
            </a:extLst>
          </p:cNvPr>
          <p:cNvSpPr>
            <a:spLocks noGrp="1"/>
          </p:cNvSpPr>
          <p:nvPr>
            <p:ph type="body" sz="quarter" idx="14"/>
          </p:nvPr>
        </p:nvSpPr>
        <p:spPr/>
        <p:txBody>
          <a:bodyPr/>
          <a:lstStyle/>
          <a:p>
            <a:r>
              <a:rPr lang="en-US"/>
              <a:t>08/01/2019 - 08/31/2019</a:t>
            </a:r>
          </a:p>
        </p:txBody>
      </p:sp>
    </p:spTree>
    <p:extLst>
      <p:ext uri="{BB962C8B-B14F-4D97-AF65-F5344CB8AC3E}">
        <p14:creationId xmlns:p14="http://schemas.microsoft.com/office/powerpoint/2010/main" val="2657141705"/>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74B24DF-1225-426C-946C-7ED8F34DDAE6}"/>
              </a:ext>
            </a:extLst>
          </p:cNvPr>
          <p:cNvSpPr>
            <a:spLocks noGrp="1"/>
          </p:cNvSpPr>
          <p:nvPr>
            <p:ph type="title"/>
          </p:nvPr>
        </p:nvSpPr>
        <p:spPr/>
        <p:txBody>
          <a:bodyPr/>
          <a:lstStyle/>
          <a:p>
            <a:r>
              <a:rPr lang="en-US"/>
              <a:t>Instagram Key Metrics Table | FICOH</a:t>
            </a:r>
          </a:p>
        </p:txBody>
      </p:sp>
      <p:graphicFrame>
        <p:nvGraphicFramePr>
          <p:cNvPr id="5" name="Table Placeholder 4">
            <a:extLst>
              <a:ext uri="{FF2B5EF4-FFF2-40B4-BE49-F238E27FC236}">
                <a16:creationId xmlns:a16="http://schemas.microsoft.com/office/drawing/2014/main" id="{96529DA6-0EE0-4D49-98F5-86B44EEC3B18}"/>
              </a:ext>
            </a:extLst>
          </p:cNvPr>
          <p:cNvGraphicFramePr>
            <a:graphicFrameLocks noGrp="1"/>
          </p:cNvGraphicFramePr>
          <p:nvPr>
            <p:ph type="tbl" sz="quarter" idx="13"/>
            <p:extLst>
              <p:ext uri="{D42A27DB-BD31-4B8C-83A1-F6EECF244321}">
                <p14:modId xmlns:p14="http://schemas.microsoft.com/office/powerpoint/2010/main" val="43434313"/>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057400">
                  <a:extLst>
                    <a:ext uri="{9D8B030D-6E8A-4147-A177-3AD203B41FA5}">
                      <a16:colId xmlns:a16="http://schemas.microsoft.com/office/drawing/2014/main" val="295687829"/>
                    </a:ext>
                  </a:extLst>
                </a:gridCol>
                <a:gridCol w="699516">
                  <a:extLst>
                    <a:ext uri="{9D8B030D-6E8A-4147-A177-3AD203B41FA5}">
                      <a16:colId xmlns:a16="http://schemas.microsoft.com/office/drawing/2014/main" val="911742336"/>
                    </a:ext>
                  </a:extLst>
                </a:gridCol>
                <a:gridCol w="699516">
                  <a:extLst>
                    <a:ext uri="{9D8B030D-6E8A-4147-A177-3AD203B41FA5}">
                      <a16:colId xmlns:a16="http://schemas.microsoft.com/office/drawing/2014/main" val="2187031360"/>
                    </a:ext>
                  </a:extLst>
                </a:gridCol>
                <a:gridCol w="658368">
                  <a:extLst>
                    <a:ext uri="{9D8B030D-6E8A-4147-A177-3AD203B41FA5}">
                      <a16:colId xmlns:a16="http://schemas.microsoft.com/office/drawing/2014/main" val="2634248559"/>
                    </a:ext>
                  </a:extLst>
                </a:gridCol>
                <a:gridCol w="658368">
                  <a:extLst>
                    <a:ext uri="{9D8B030D-6E8A-4147-A177-3AD203B41FA5}">
                      <a16:colId xmlns:a16="http://schemas.microsoft.com/office/drawing/2014/main" val="101831663"/>
                    </a:ext>
                  </a:extLst>
                </a:gridCol>
                <a:gridCol w="658368">
                  <a:extLst>
                    <a:ext uri="{9D8B030D-6E8A-4147-A177-3AD203B41FA5}">
                      <a16:colId xmlns:a16="http://schemas.microsoft.com/office/drawing/2014/main" val="3438691928"/>
                    </a:ext>
                  </a:extLst>
                </a:gridCol>
                <a:gridCol w="699516">
                  <a:extLst>
                    <a:ext uri="{9D8B030D-6E8A-4147-A177-3AD203B41FA5}">
                      <a16:colId xmlns:a16="http://schemas.microsoft.com/office/drawing/2014/main" val="4044371541"/>
                    </a:ext>
                  </a:extLst>
                </a:gridCol>
                <a:gridCol w="699516">
                  <a:extLst>
                    <a:ext uri="{9D8B030D-6E8A-4147-A177-3AD203B41FA5}">
                      <a16:colId xmlns:a16="http://schemas.microsoft.com/office/drawing/2014/main" val="1042979883"/>
                    </a:ext>
                  </a:extLst>
                </a:gridCol>
                <a:gridCol w="699516">
                  <a:extLst>
                    <a:ext uri="{9D8B030D-6E8A-4147-A177-3AD203B41FA5}">
                      <a16:colId xmlns:a16="http://schemas.microsoft.com/office/drawing/2014/main" val="1557257820"/>
                    </a:ext>
                  </a:extLst>
                </a:gridCol>
                <a:gridCol w="658368">
                  <a:extLst>
                    <a:ext uri="{9D8B030D-6E8A-4147-A177-3AD203B41FA5}">
                      <a16:colId xmlns:a16="http://schemas.microsoft.com/office/drawing/2014/main" val="1588452034"/>
                    </a:ext>
                  </a:extLst>
                </a:gridCol>
              </a:tblGrid>
              <a:tr h="370840">
                <a:tc>
                  <a:txBody>
                    <a:bodyPr/>
                    <a:lstStyle/>
                    <a:p>
                      <a:r>
                        <a:rPr lang="en-US" sz="1000"/>
                        <a:t>Name</a:t>
                      </a:r>
                    </a:p>
                  </a:txBody>
                  <a:tcPr/>
                </a:tc>
                <a:tc>
                  <a:txBody>
                    <a:bodyPr/>
                    <a:lstStyle/>
                    <a:p>
                      <a:r>
                        <a:rPr lang="en-US" sz="1000"/>
                        <a:t>Followers</a:t>
                      </a:r>
                    </a:p>
                  </a:txBody>
                  <a:tcPr/>
                </a:tc>
                <a:tc>
                  <a:txBody>
                    <a:bodyPr/>
                    <a:lstStyle/>
                    <a:p>
                      <a:r>
                        <a:rPr lang="en-US" sz="1000"/>
                        <a:t>+/-</a:t>
                      </a:r>
                    </a:p>
                  </a:txBody>
                  <a:tcPr/>
                </a:tc>
                <a:tc>
                  <a:txBody>
                    <a:bodyPr/>
                    <a:lstStyle/>
                    <a:p>
                      <a:r>
                        <a:rPr lang="en-US" sz="1000"/>
                        <a:t>Images</a:t>
                      </a:r>
                    </a:p>
                  </a:txBody>
                  <a:tcPr/>
                </a:tc>
                <a:tc>
                  <a:txBody>
                    <a:bodyPr/>
                    <a:lstStyle/>
                    <a:p>
                      <a:r>
                        <a:rPr lang="en-US" sz="1000"/>
                        <a:t>Carousels</a:t>
                      </a:r>
                    </a:p>
                  </a:txBody>
                  <a:tcPr/>
                </a:tc>
                <a:tc>
                  <a:txBody>
                    <a:bodyPr/>
                    <a:lstStyle/>
                    <a:p>
                      <a:r>
                        <a:rPr lang="en-US" sz="1000"/>
                        <a:t>Videos</a:t>
                      </a:r>
                    </a:p>
                  </a:txBody>
                  <a:tcPr/>
                </a:tc>
                <a:tc>
                  <a:txBody>
                    <a:bodyPr/>
                    <a:lstStyle/>
                    <a:p>
                      <a:r>
                        <a:rPr lang="en-US" sz="1000"/>
                        <a:t>Posts</a:t>
                      </a:r>
                    </a:p>
                  </a:txBody>
                  <a:tcPr/>
                </a:tc>
                <a:tc>
                  <a:txBody>
                    <a:bodyPr/>
                    <a:lstStyle/>
                    <a:p>
                      <a:r>
                        <a:rPr lang="en-US" sz="1000"/>
                        <a:t>Likes</a:t>
                      </a:r>
                    </a:p>
                  </a:txBody>
                  <a:tcPr/>
                </a:tc>
                <a:tc>
                  <a:txBody>
                    <a:bodyPr/>
                    <a:lstStyle/>
                    <a:p>
                      <a:r>
                        <a:rPr lang="en-US" sz="1000"/>
                        <a:t>Comments</a:t>
                      </a:r>
                    </a:p>
                  </a:txBody>
                  <a:tcPr/>
                </a:tc>
                <a:tc>
                  <a:txBody>
                    <a:bodyPr/>
                    <a:lstStyle/>
                    <a:p>
                      <a:r>
                        <a:rPr lang="en-US" sz="1000"/>
                        <a:t>I-Rate</a:t>
                      </a:r>
                    </a:p>
                  </a:txBody>
                  <a:tcPr/>
                </a:tc>
                <a:extLst>
                  <a:ext uri="{0D108BD9-81ED-4DB2-BD59-A6C34878D82A}">
                    <a16:rowId xmlns:a16="http://schemas.microsoft.com/office/drawing/2014/main" val="852862032"/>
                  </a:ext>
                </a:extLst>
              </a:tr>
              <a:tr h="370840">
                <a:tc>
                  <a:txBody>
                    <a:bodyPr/>
                    <a:lstStyle/>
                    <a:p>
                      <a:r>
                        <a:rPr lang="en-US" sz="1000"/>
                        <a:t>firstinshi</a:t>
                      </a:r>
                    </a:p>
                  </a:txBody>
                  <a:tcPr/>
                </a:tc>
                <a:tc>
                  <a:txBody>
                    <a:bodyPr/>
                    <a:lstStyle/>
                    <a:p>
                      <a:r>
                        <a:rPr lang="en-US" sz="1000"/>
                        <a:t>2451</a:t>
                      </a:r>
                    </a:p>
                  </a:txBody>
                  <a:tcPr/>
                </a:tc>
                <a:tc>
                  <a:txBody>
                    <a:bodyPr/>
                    <a:lstStyle/>
                    <a:p>
                      <a:r>
                        <a:rPr lang="en-US" sz="1000"/>
                        <a:t>-18</a:t>
                      </a:r>
                    </a:p>
                  </a:txBody>
                  <a:tcPr/>
                </a:tc>
                <a:tc>
                  <a:txBody>
                    <a:bodyPr/>
                    <a:lstStyle/>
                    <a:p>
                      <a:r>
                        <a:rPr lang="en-US" sz="1000"/>
                        <a:t>12</a:t>
                      </a:r>
                    </a:p>
                  </a:txBody>
                  <a:tcPr/>
                </a:tc>
                <a:tc>
                  <a:txBody>
                    <a:bodyPr/>
                    <a:lstStyle/>
                    <a:p>
                      <a:r>
                        <a:rPr lang="en-US" sz="1000"/>
                        <a:t>5</a:t>
                      </a:r>
                    </a:p>
                  </a:txBody>
                  <a:tcPr/>
                </a:tc>
                <a:tc>
                  <a:txBody>
                    <a:bodyPr/>
                    <a:lstStyle/>
                    <a:p>
                      <a:r>
                        <a:rPr lang="en-US" sz="1000"/>
                        <a:t>0</a:t>
                      </a:r>
                    </a:p>
                  </a:txBody>
                  <a:tcPr/>
                </a:tc>
                <a:tc>
                  <a:txBody>
                    <a:bodyPr/>
                    <a:lstStyle/>
                    <a:p>
                      <a:r>
                        <a:rPr lang="en-US" sz="1000"/>
                        <a:t>17</a:t>
                      </a:r>
                    </a:p>
                  </a:txBody>
                  <a:tcPr/>
                </a:tc>
                <a:tc>
                  <a:txBody>
                    <a:bodyPr/>
                    <a:lstStyle/>
                    <a:p>
                      <a:r>
                        <a:rPr lang="en-US" sz="1000"/>
                        <a:t>589</a:t>
                      </a:r>
                    </a:p>
                  </a:txBody>
                  <a:tcPr/>
                </a:tc>
                <a:tc>
                  <a:txBody>
                    <a:bodyPr/>
                    <a:lstStyle/>
                    <a:p>
                      <a:r>
                        <a:rPr lang="en-US" sz="1000"/>
                        <a:t>3</a:t>
                      </a:r>
                    </a:p>
                  </a:txBody>
                  <a:tcPr/>
                </a:tc>
                <a:tc>
                  <a:txBody>
                    <a:bodyPr/>
                    <a:lstStyle/>
                    <a:p>
                      <a:r>
                        <a:rPr lang="en-US" sz="1000"/>
                        <a:t>1.4156 %</a:t>
                      </a:r>
                    </a:p>
                  </a:txBody>
                  <a:tcPr/>
                </a:tc>
                <a:extLst>
                  <a:ext uri="{0D108BD9-81ED-4DB2-BD59-A6C34878D82A}">
                    <a16:rowId xmlns:a16="http://schemas.microsoft.com/office/drawing/2014/main" val="2945541194"/>
                  </a:ext>
                </a:extLst>
              </a:tr>
            </a:tbl>
          </a:graphicData>
        </a:graphic>
      </p:graphicFrame>
      <p:sp>
        <p:nvSpPr>
          <p:cNvPr id="4" name="Text Placeholder 3">
            <a:extLst>
              <a:ext uri="{FF2B5EF4-FFF2-40B4-BE49-F238E27FC236}">
                <a16:creationId xmlns:a16="http://schemas.microsoft.com/office/drawing/2014/main" id="{61C6F29C-4202-48D6-8032-CE065EAE976F}"/>
              </a:ext>
            </a:extLst>
          </p:cNvPr>
          <p:cNvSpPr>
            <a:spLocks noGrp="1"/>
          </p:cNvSpPr>
          <p:nvPr>
            <p:ph type="body" sz="quarter" idx="14"/>
          </p:nvPr>
        </p:nvSpPr>
        <p:spPr/>
        <p:txBody>
          <a:bodyPr/>
          <a:lstStyle/>
          <a:p>
            <a:r>
              <a:rPr lang="en-US"/>
              <a:t>08/01/2019 - 08/31/2019</a:t>
            </a:r>
          </a:p>
        </p:txBody>
      </p:sp>
    </p:spTree>
    <p:extLst>
      <p:ext uri="{BB962C8B-B14F-4D97-AF65-F5344CB8AC3E}">
        <p14:creationId xmlns:p14="http://schemas.microsoft.com/office/powerpoint/2010/main" val="2529550301"/>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1760F11-DB00-421F-8744-084F3BA15D2C}"/>
              </a:ext>
            </a:extLst>
          </p:cNvPr>
          <p:cNvSpPr>
            <a:spLocks noGrp="1"/>
          </p:cNvSpPr>
          <p:nvPr>
            <p:ph type="title"/>
          </p:nvPr>
        </p:nvSpPr>
        <p:spPr/>
        <p:txBody>
          <a:bodyPr/>
          <a:lstStyle/>
          <a:p>
            <a:r>
              <a:rPr lang="en-US"/>
              <a:t>Instagram Instagram Followers Change | FICOH</a:t>
            </a:r>
          </a:p>
        </p:txBody>
      </p:sp>
      <p:graphicFrame>
        <p:nvGraphicFramePr>
          <p:cNvPr id="6" name="Chart Placeholder 5">
            <a:extLst>
              <a:ext uri="{FF2B5EF4-FFF2-40B4-BE49-F238E27FC236}">
                <a16:creationId xmlns:a16="http://schemas.microsoft.com/office/drawing/2014/main" id="{B5F924A2-0530-4B9E-A58A-1B77D96845B7}"/>
              </a:ext>
            </a:extLst>
          </p:cNvPr>
          <p:cNvGraphicFramePr>
            <a:graphicFrameLocks noGrp="1"/>
          </p:cNvGraphicFramePr>
          <p:nvPr>
            <p:ph type="chart" sz="quarter" idx="13"/>
            <p:extLst>
              <p:ext uri="{D42A27DB-BD31-4B8C-83A1-F6EECF244321}">
                <p14:modId xmlns:p14="http://schemas.microsoft.com/office/powerpoint/2010/main" val="3641432675"/>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4D46981D-7DFF-4D9F-944C-1D68A0D128AE}"/>
              </a:ext>
            </a:extLst>
          </p:cNvPr>
          <p:cNvSpPr>
            <a:spLocks noGrp="1"/>
          </p:cNvSpPr>
          <p:nvPr>
            <p:ph type="body" sz="quarter" idx="14"/>
          </p:nvPr>
        </p:nvSpPr>
        <p:spPr/>
        <p:txBody>
          <a:bodyPr/>
          <a:lstStyle/>
          <a:p>
            <a:r>
              <a:rPr lang="en-US"/>
              <a:t>01/01/2019 - 12/31/2019</a:t>
            </a:r>
          </a:p>
        </p:txBody>
      </p:sp>
      <p:sp>
        <p:nvSpPr>
          <p:cNvPr id="5" name="Footer Placeholder 4">
            <a:extLst>
              <a:ext uri="{FF2B5EF4-FFF2-40B4-BE49-F238E27FC236}">
                <a16:creationId xmlns:a16="http://schemas.microsoft.com/office/drawing/2014/main" id="{594114C6-8414-46D4-BC53-0655506F5B88}"/>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2509274273"/>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AC296A6-4C53-4185-B071-EE4C75997413}"/>
              </a:ext>
            </a:extLst>
          </p:cNvPr>
          <p:cNvSpPr>
            <a:spLocks noGrp="1"/>
          </p:cNvSpPr>
          <p:nvPr>
            <p:ph type="title"/>
          </p:nvPr>
        </p:nvSpPr>
        <p:spPr/>
        <p:txBody>
          <a:bodyPr/>
          <a:lstStyle/>
          <a:p>
            <a:r>
              <a:rPr lang="en-US"/>
              <a:t>Instagram Average Interactions Per Instagram Post | FICOH</a:t>
            </a:r>
          </a:p>
        </p:txBody>
      </p:sp>
      <p:graphicFrame>
        <p:nvGraphicFramePr>
          <p:cNvPr id="6" name="Chart Placeholder 5">
            <a:extLst>
              <a:ext uri="{FF2B5EF4-FFF2-40B4-BE49-F238E27FC236}">
                <a16:creationId xmlns:a16="http://schemas.microsoft.com/office/drawing/2014/main" id="{E3DE56C1-751A-4F20-83F1-6C17404C1827}"/>
              </a:ext>
            </a:extLst>
          </p:cNvPr>
          <p:cNvGraphicFramePr>
            <a:graphicFrameLocks noGrp="1"/>
          </p:cNvGraphicFramePr>
          <p:nvPr>
            <p:ph type="chart" sz="quarter" idx="13"/>
            <p:extLst>
              <p:ext uri="{D42A27DB-BD31-4B8C-83A1-F6EECF244321}">
                <p14:modId xmlns:p14="http://schemas.microsoft.com/office/powerpoint/2010/main" val="3437328975"/>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E59D071E-0AEA-418D-A5F4-9C682E3D188E}"/>
              </a:ext>
            </a:extLst>
          </p:cNvPr>
          <p:cNvSpPr>
            <a:spLocks noGrp="1"/>
          </p:cNvSpPr>
          <p:nvPr>
            <p:ph type="body" sz="quarter" idx="14"/>
          </p:nvPr>
        </p:nvSpPr>
        <p:spPr/>
        <p:txBody>
          <a:bodyPr/>
          <a:lstStyle/>
          <a:p>
            <a:r>
              <a:rPr lang="en-US"/>
              <a:t>01/01/2019 - 12/31/2019</a:t>
            </a:r>
          </a:p>
        </p:txBody>
      </p:sp>
      <p:sp>
        <p:nvSpPr>
          <p:cNvPr id="5" name="Footer Placeholder 4">
            <a:extLst>
              <a:ext uri="{FF2B5EF4-FFF2-40B4-BE49-F238E27FC236}">
                <a16:creationId xmlns:a16="http://schemas.microsoft.com/office/drawing/2014/main" id="{AC1C7B7C-08A1-4A0D-A179-C5B93F0DC464}"/>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2522670490"/>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6B49D8C-4454-4826-AD5E-ADB07D7B98F7}"/>
              </a:ext>
            </a:extLst>
          </p:cNvPr>
          <p:cNvSpPr>
            <a:spLocks noGrp="1"/>
          </p:cNvSpPr>
          <p:nvPr>
            <p:ph type="title"/>
          </p:nvPr>
        </p:nvSpPr>
        <p:spPr/>
        <p:txBody>
          <a:bodyPr/>
          <a:lstStyle/>
          <a:p>
            <a:r>
              <a:rPr lang="en-US"/>
              <a:t>Instagram Top Instagram Posts Table | FICOH</a:t>
            </a:r>
          </a:p>
        </p:txBody>
      </p:sp>
      <p:graphicFrame>
        <p:nvGraphicFramePr>
          <p:cNvPr id="5" name="Table Placeholder 4">
            <a:extLst>
              <a:ext uri="{FF2B5EF4-FFF2-40B4-BE49-F238E27FC236}">
                <a16:creationId xmlns:a16="http://schemas.microsoft.com/office/drawing/2014/main" id="{94A63D9B-6519-428D-861B-4D4E7B45AF8E}"/>
              </a:ext>
            </a:extLst>
          </p:cNvPr>
          <p:cNvGraphicFramePr>
            <a:graphicFrameLocks noGrp="1"/>
          </p:cNvGraphicFramePr>
          <p:nvPr>
            <p:ph type="tbl" sz="quarter" idx="13"/>
            <p:extLst>
              <p:ext uri="{D42A27DB-BD31-4B8C-83A1-F6EECF244321}">
                <p14:modId xmlns:p14="http://schemas.microsoft.com/office/powerpoint/2010/main" val="3008088720"/>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4279392">
                  <a:extLst>
                    <a:ext uri="{9D8B030D-6E8A-4147-A177-3AD203B41FA5}">
                      <a16:colId xmlns:a16="http://schemas.microsoft.com/office/drawing/2014/main" val="2915195042"/>
                    </a:ext>
                  </a:extLst>
                </a:gridCol>
                <a:gridCol w="987552">
                  <a:extLst>
                    <a:ext uri="{9D8B030D-6E8A-4147-A177-3AD203B41FA5}">
                      <a16:colId xmlns:a16="http://schemas.microsoft.com/office/drawing/2014/main" val="1365255655"/>
                    </a:ext>
                  </a:extLst>
                </a:gridCol>
                <a:gridCol w="987552">
                  <a:extLst>
                    <a:ext uri="{9D8B030D-6E8A-4147-A177-3AD203B41FA5}">
                      <a16:colId xmlns:a16="http://schemas.microsoft.com/office/drawing/2014/main" val="823144779"/>
                    </a:ext>
                  </a:extLst>
                </a:gridCol>
                <a:gridCol w="987552">
                  <a:extLst>
                    <a:ext uri="{9D8B030D-6E8A-4147-A177-3AD203B41FA5}">
                      <a16:colId xmlns:a16="http://schemas.microsoft.com/office/drawing/2014/main" val="220176718"/>
                    </a:ext>
                  </a:extLst>
                </a:gridCol>
                <a:gridCol w="987552">
                  <a:extLst>
                    <a:ext uri="{9D8B030D-6E8A-4147-A177-3AD203B41FA5}">
                      <a16:colId xmlns:a16="http://schemas.microsoft.com/office/drawing/2014/main" val="3714188282"/>
                    </a:ext>
                  </a:extLst>
                </a:gridCol>
              </a:tblGrid>
              <a:tr h="370840">
                <a:tc>
                  <a:txBody>
                    <a:bodyPr/>
                    <a:lstStyle/>
                    <a:p>
                      <a:r>
                        <a:rPr lang="en-US" sz="1000"/>
                        <a:t>Post</a:t>
                      </a:r>
                    </a:p>
                  </a:txBody>
                  <a:tcPr/>
                </a:tc>
                <a:tc>
                  <a:txBody>
                    <a:bodyPr/>
                    <a:lstStyle/>
                    <a:p>
                      <a:r>
                        <a:rPr lang="en-US" sz="1000"/>
                        <a:t>Likes</a:t>
                      </a:r>
                    </a:p>
                  </a:txBody>
                  <a:tcPr/>
                </a:tc>
                <a:tc>
                  <a:txBody>
                    <a:bodyPr/>
                    <a:lstStyle/>
                    <a:p>
                      <a:r>
                        <a:rPr lang="en-US" sz="1000"/>
                        <a:t>Comments</a:t>
                      </a:r>
                    </a:p>
                  </a:txBody>
                  <a:tcPr/>
                </a:tc>
                <a:tc>
                  <a:txBody>
                    <a:bodyPr/>
                    <a:lstStyle/>
                    <a:p>
                      <a:r>
                        <a:rPr lang="en-US" sz="1000"/>
                        <a:t>I-Rate</a:t>
                      </a:r>
                    </a:p>
                  </a:txBody>
                  <a:tcPr/>
                </a:tc>
                <a:tc>
                  <a:txBody>
                    <a:bodyPr/>
                    <a:lstStyle/>
                    <a:p>
                      <a:r>
                        <a:rPr lang="en-US" sz="1000"/>
                        <a:t>Type</a:t>
                      </a:r>
                    </a:p>
                  </a:txBody>
                  <a:tcPr/>
                </a:tc>
                <a:extLst>
                  <a:ext uri="{0D108BD9-81ED-4DB2-BD59-A6C34878D82A}">
                    <a16:rowId xmlns:a16="http://schemas.microsoft.com/office/drawing/2014/main" val="2310389667"/>
                  </a:ext>
                </a:extLst>
              </a:tr>
              <a:tr h="370840">
                <a:tc>
                  <a:txBody>
                    <a:bodyPr/>
                    <a:lstStyle/>
                    <a:p>
                      <a:r>
                        <a:rPr lang="en-US" sz="1000" b="1"/>
                        <a:t>firstinshi - 2019-08-16 22:22:23</a:t>
                      </a:r>
                      <a:r>
                        <a:rPr lang="en-US" sz="1000"/>
                        <a:t>
 The heat didn't stop our associates from getting their steps and exercise in today! Members of #TeamFICOH went on a 30-minute walk around our neighborhood to celebrate the upcoming end of summer. 🚶‍♂️🚶‍♀️ #healthylifestyle #exercise</a:t>
                      </a:r>
                    </a:p>
                  </a:txBody>
                  <a:tcPr/>
                </a:tc>
                <a:tc>
                  <a:txBody>
                    <a:bodyPr/>
                    <a:lstStyle/>
                    <a:p>
                      <a:r>
                        <a:rPr lang="en-US" sz="1000"/>
                        <a:t>46</a:t>
                      </a:r>
                    </a:p>
                  </a:txBody>
                  <a:tcPr/>
                </a:tc>
                <a:tc>
                  <a:txBody>
                    <a:bodyPr/>
                    <a:lstStyle/>
                    <a:p>
                      <a:r>
                        <a:rPr lang="en-US" sz="1000"/>
                        <a:t>0</a:t>
                      </a:r>
                    </a:p>
                  </a:txBody>
                  <a:tcPr/>
                </a:tc>
                <a:tc>
                  <a:txBody>
                    <a:bodyPr/>
                    <a:lstStyle/>
                    <a:p>
                      <a:r>
                        <a:rPr lang="en-US" sz="1000"/>
                        <a:t>1.8745 %</a:t>
                      </a:r>
                    </a:p>
                  </a:txBody>
                  <a:tcPr/>
                </a:tc>
                <a:tc>
                  <a:txBody>
                    <a:bodyPr/>
                    <a:lstStyle/>
                    <a:p>
                      <a:r>
                        <a:rPr lang="en-US" sz="1000"/>
                        <a:t>Carousel</a:t>
                      </a:r>
                    </a:p>
                  </a:txBody>
                  <a:tcPr/>
                </a:tc>
                <a:extLst>
                  <a:ext uri="{0D108BD9-81ED-4DB2-BD59-A6C34878D82A}">
                    <a16:rowId xmlns:a16="http://schemas.microsoft.com/office/drawing/2014/main" val="4283871800"/>
                  </a:ext>
                </a:extLst>
              </a:tr>
              <a:tr h="370840">
                <a:tc>
                  <a:txBody>
                    <a:bodyPr/>
                    <a:lstStyle/>
                    <a:p>
                      <a:r>
                        <a:rPr lang="en-US" sz="1000" b="1"/>
                        <a:t>firstinshi - 2019-08-01 22:44:01</a:t>
                      </a:r>
                      <a:r>
                        <a:rPr lang="en-US" sz="1000"/>
                        <a:t>
 Today was a hawaiimow delivery day! Every Thursday and Friday, #teamficoh members have the opportunity to deliver hot, nutritious meals to home-bound #kupuna in our community.
#hmow #mealsonwheels #volunteer #community</a:t>
                      </a:r>
                    </a:p>
                  </a:txBody>
                  <a:tcPr/>
                </a:tc>
                <a:tc>
                  <a:txBody>
                    <a:bodyPr/>
                    <a:lstStyle/>
                    <a:p>
                      <a:r>
                        <a:rPr lang="en-US" sz="1000"/>
                        <a:t>45</a:t>
                      </a:r>
                    </a:p>
                  </a:txBody>
                  <a:tcPr/>
                </a:tc>
                <a:tc>
                  <a:txBody>
                    <a:bodyPr/>
                    <a:lstStyle/>
                    <a:p>
                      <a:r>
                        <a:rPr lang="en-US" sz="1000"/>
                        <a:t>0</a:t>
                      </a:r>
                    </a:p>
                  </a:txBody>
                  <a:tcPr/>
                </a:tc>
                <a:tc>
                  <a:txBody>
                    <a:bodyPr/>
                    <a:lstStyle/>
                    <a:p>
                      <a:r>
                        <a:rPr lang="en-US" sz="1000"/>
                        <a:t>1.8248 %</a:t>
                      </a:r>
                    </a:p>
                  </a:txBody>
                  <a:tcPr/>
                </a:tc>
                <a:tc>
                  <a:txBody>
                    <a:bodyPr/>
                    <a:lstStyle/>
                    <a:p>
                      <a:r>
                        <a:rPr lang="en-US" sz="1000"/>
                        <a:t>Carousel</a:t>
                      </a:r>
                    </a:p>
                  </a:txBody>
                  <a:tcPr/>
                </a:tc>
                <a:extLst>
                  <a:ext uri="{0D108BD9-81ED-4DB2-BD59-A6C34878D82A}">
                    <a16:rowId xmlns:a16="http://schemas.microsoft.com/office/drawing/2014/main" val="1813265176"/>
                  </a:ext>
                </a:extLst>
              </a:tr>
              <a:tr h="370840">
                <a:tc>
                  <a:txBody>
                    <a:bodyPr/>
                    <a:lstStyle/>
                    <a:p>
                      <a:r>
                        <a:rPr lang="en-US" sz="1000" b="1"/>
                        <a:t>firstinshi - 2019-08-23 22:53:00</a:t>
                      </a:r>
                      <a:r>
                        <a:rPr lang="en-US" sz="1000"/>
                        <a:t>
 Yesterday we hosted our 30th Annual FICOH Agency Appreciation Golf Tournament at the Hawaii Prince Golf Club. We hope our agency partners enjoyed themselves! 
#teamficoh #hawaiiprincegolfclub #golf</a:t>
                      </a:r>
                    </a:p>
                  </a:txBody>
                  <a:tcPr/>
                </a:tc>
                <a:tc>
                  <a:txBody>
                    <a:bodyPr/>
                    <a:lstStyle/>
                    <a:p>
                      <a:r>
                        <a:rPr lang="en-US" sz="1000"/>
                        <a:t>43</a:t>
                      </a:r>
                    </a:p>
                  </a:txBody>
                  <a:tcPr/>
                </a:tc>
                <a:tc>
                  <a:txBody>
                    <a:bodyPr/>
                    <a:lstStyle/>
                    <a:p>
                      <a:r>
                        <a:rPr lang="en-US" sz="1000"/>
                        <a:t>1</a:t>
                      </a:r>
                    </a:p>
                  </a:txBody>
                  <a:tcPr/>
                </a:tc>
                <a:tc>
                  <a:txBody>
                    <a:bodyPr/>
                    <a:lstStyle/>
                    <a:p>
                      <a:r>
                        <a:rPr lang="en-US" sz="1000"/>
                        <a:t>1.7952 %</a:t>
                      </a:r>
                    </a:p>
                  </a:txBody>
                  <a:tcPr/>
                </a:tc>
                <a:tc>
                  <a:txBody>
                    <a:bodyPr/>
                    <a:lstStyle/>
                    <a:p>
                      <a:r>
                        <a:rPr lang="en-US" sz="1000"/>
                        <a:t>Carousel</a:t>
                      </a:r>
                    </a:p>
                  </a:txBody>
                  <a:tcPr/>
                </a:tc>
                <a:extLst>
                  <a:ext uri="{0D108BD9-81ED-4DB2-BD59-A6C34878D82A}">
                    <a16:rowId xmlns:a16="http://schemas.microsoft.com/office/drawing/2014/main" val="4216703903"/>
                  </a:ext>
                </a:extLst>
              </a:tr>
              <a:tr h="370840">
                <a:tc>
                  <a:txBody>
                    <a:bodyPr/>
                    <a:lstStyle/>
                    <a:p>
                      <a:r>
                        <a:rPr lang="en-US" sz="1000" b="1"/>
                        <a:t>firstinshi - 2019-08-13 22:36:21</a:t>
                      </a:r>
                      <a:r>
                        <a:rPr lang="en-US" sz="1000"/>
                        <a:t>
 This past Saturday, First CAT members gathered at Kapiolani Park for hearthawaii’s 2019 #OahuHeartWalk. Together we raised over ,000 in support of the AHA's fight against heart disease and stroke. Mahalo to everyone who came out!
#teamficoh #HeartHealth #hiheartwalk #hearthawaii</a:t>
                      </a:r>
                    </a:p>
                  </a:txBody>
                  <a:tcPr/>
                </a:tc>
                <a:tc>
                  <a:txBody>
                    <a:bodyPr/>
                    <a:lstStyle/>
                    <a:p>
                      <a:r>
                        <a:rPr lang="en-US" sz="1000"/>
                        <a:t>44</a:t>
                      </a:r>
                    </a:p>
                  </a:txBody>
                  <a:tcPr/>
                </a:tc>
                <a:tc>
                  <a:txBody>
                    <a:bodyPr/>
                    <a:lstStyle/>
                    <a:p>
                      <a:r>
                        <a:rPr lang="en-US" sz="1000"/>
                        <a:t>0</a:t>
                      </a:r>
                    </a:p>
                  </a:txBody>
                  <a:tcPr/>
                </a:tc>
                <a:tc>
                  <a:txBody>
                    <a:bodyPr/>
                    <a:lstStyle/>
                    <a:p>
                      <a:r>
                        <a:rPr lang="en-US" sz="1000"/>
                        <a:t>1.7923 %</a:t>
                      </a:r>
                    </a:p>
                  </a:txBody>
                  <a:tcPr/>
                </a:tc>
                <a:tc>
                  <a:txBody>
                    <a:bodyPr/>
                    <a:lstStyle/>
                    <a:p>
                      <a:r>
                        <a:rPr lang="en-US" sz="1000"/>
                        <a:t>Carousel</a:t>
                      </a:r>
                    </a:p>
                  </a:txBody>
                  <a:tcPr/>
                </a:tc>
                <a:extLst>
                  <a:ext uri="{0D108BD9-81ED-4DB2-BD59-A6C34878D82A}">
                    <a16:rowId xmlns:a16="http://schemas.microsoft.com/office/drawing/2014/main" val="2977017279"/>
                  </a:ext>
                </a:extLst>
              </a:tr>
              <a:tr h="370840">
                <a:tc>
                  <a:txBody>
                    <a:bodyPr/>
                    <a:lstStyle/>
                    <a:p>
                      <a:r>
                        <a:rPr lang="en-US" sz="1000" b="1"/>
                        <a:t>firstinshi - 2019-08-26 22:24:25</a:t>
                      </a:r>
                      <a:r>
                        <a:rPr lang="en-US" sz="1000"/>
                        <a:t>
 The theme of our 30th Annual FICOH Agency Appreciation Golf Tournament last week was "Grease on the Green." Pictured are some of our FICOH volunteers with honorary 'First Lady', VP Darren O. 
#grease #pinkladies #teamficoh</a:t>
                      </a:r>
                    </a:p>
                  </a:txBody>
                  <a:tcPr/>
                </a:tc>
                <a:tc>
                  <a:txBody>
                    <a:bodyPr/>
                    <a:lstStyle/>
                    <a:p>
                      <a:r>
                        <a:rPr lang="en-US" sz="1000"/>
                        <a:t>43</a:t>
                      </a:r>
                    </a:p>
                  </a:txBody>
                  <a:tcPr/>
                </a:tc>
                <a:tc>
                  <a:txBody>
                    <a:bodyPr/>
                    <a:lstStyle/>
                    <a:p>
                      <a:r>
                        <a:rPr lang="en-US" sz="1000"/>
                        <a:t>0</a:t>
                      </a:r>
                    </a:p>
                  </a:txBody>
                  <a:tcPr/>
                </a:tc>
                <a:tc>
                  <a:txBody>
                    <a:bodyPr/>
                    <a:lstStyle/>
                    <a:p>
                      <a:r>
                        <a:rPr lang="en-US" sz="1000"/>
                        <a:t>1.7544 %</a:t>
                      </a:r>
                    </a:p>
                  </a:txBody>
                  <a:tcPr/>
                </a:tc>
                <a:tc>
                  <a:txBody>
                    <a:bodyPr/>
                    <a:lstStyle/>
                    <a:p>
                      <a:r>
                        <a:rPr lang="en-US" sz="1000"/>
                        <a:t>Image</a:t>
                      </a:r>
                    </a:p>
                  </a:txBody>
                  <a:tcPr/>
                </a:tc>
                <a:extLst>
                  <a:ext uri="{0D108BD9-81ED-4DB2-BD59-A6C34878D82A}">
                    <a16:rowId xmlns:a16="http://schemas.microsoft.com/office/drawing/2014/main" val="2112400451"/>
                  </a:ext>
                </a:extLst>
              </a:tr>
            </a:tbl>
          </a:graphicData>
        </a:graphic>
      </p:graphicFrame>
      <p:sp>
        <p:nvSpPr>
          <p:cNvPr id="4" name="Text Placeholder 3">
            <a:extLst>
              <a:ext uri="{FF2B5EF4-FFF2-40B4-BE49-F238E27FC236}">
                <a16:creationId xmlns:a16="http://schemas.microsoft.com/office/drawing/2014/main" id="{3EC3E20C-7F1D-456B-887C-02ACF2346A07}"/>
              </a:ext>
            </a:extLst>
          </p:cNvPr>
          <p:cNvSpPr>
            <a:spLocks noGrp="1"/>
          </p:cNvSpPr>
          <p:nvPr>
            <p:ph type="body" sz="quarter" idx="14"/>
          </p:nvPr>
        </p:nvSpPr>
        <p:spPr/>
        <p:txBody>
          <a:bodyPr/>
          <a:lstStyle/>
          <a:p>
            <a:r>
              <a:rPr lang="en-US"/>
              <a:t>08/01/2019 - 08/31/2019</a:t>
            </a:r>
          </a:p>
        </p:txBody>
      </p:sp>
    </p:spTree>
    <p:extLst>
      <p:ext uri="{BB962C8B-B14F-4D97-AF65-F5344CB8AC3E}">
        <p14:creationId xmlns:p14="http://schemas.microsoft.com/office/powerpoint/2010/main" val="3062737958"/>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7FB5E2C-EFAF-42A0-BC17-6F9BDB282C87}"/>
              </a:ext>
            </a:extLst>
          </p:cNvPr>
          <p:cNvSpPr>
            <a:spLocks noGrp="1"/>
          </p:cNvSpPr>
          <p:nvPr>
            <p:ph type="title"/>
          </p:nvPr>
        </p:nvSpPr>
        <p:spPr/>
        <p:txBody>
          <a:bodyPr/>
          <a:lstStyle/>
          <a:p>
            <a:r>
              <a:rPr lang="en-US"/>
              <a:t>Instagram Stories Key Metrics Table | FICOH</a:t>
            </a:r>
          </a:p>
        </p:txBody>
      </p:sp>
      <p:graphicFrame>
        <p:nvGraphicFramePr>
          <p:cNvPr id="5" name="Table Placeholder 4">
            <a:extLst>
              <a:ext uri="{FF2B5EF4-FFF2-40B4-BE49-F238E27FC236}">
                <a16:creationId xmlns:a16="http://schemas.microsoft.com/office/drawing/2014/main" id="{E6C24B0E-6A32-45ED-B86A-27C9611E6327}"/>
              </a:ext>
            </a:extLst>
          </p:cNvPr>
          <p:cNvGraphicFramePr>
            <a:graphicFrameLocks noGrp="1"/>
          </p:cNvGraphicFramePr>
          <p:nvPr>
            <p:ph type="tbl" sz="quarter" idx="13"/>
            <p:extLst>
              <p:ext uri="{D42A27DB-BD31-4B8C-83A1-F6EECF244321}">
                <p14:modId xmlns:p14="http://schemas.microsoft.com/office/powerpoint/2010/main" val="3694264737"/>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152144">
                  <a:extLst>
                    <a:ext uri="{9D8B030D-6E8A-4147-A177-3AD203B41FA5}">
                      <a16:colId xmlns:a16="http://schemas.microsoft.com/office/drawing/2014/main" val="450360216"/>
                    </a:ext>
                  </a:extLst>
                </a:gridCol>
                <a:gridCol w="707746">
                  <a:extLst>
                    <a:ext uri="{9D8B030D-6E8A-4147-A177-3AD203B41FA5}">
                      <a16:colId xmlns:a16="http://schemas.microsoft.com/office/drawing/2014/main" val="3381712446"/>
                    </a:ext>
                  </a:extLst>
                </a:gridCol>
                <a:gridCol w="707746">
                  <a:extLst>
                    <a:ext uri="{9D8B030D-6E8A-4147-A177-3AD203B41FA5}">
                      <a16:colId xmlns:a16="http://schemas.microsoft.com/office/drawing/2014/main" val="4137635019"/>
                    </a:ext>
                  </a:extLst>
                </a:gridCol>
                <a:gridCol w="353873">
                  <a:extLst>
                    <a:ext uri="{9D8B030D-6E8A-4147-A177-3AD203B41FA5}">
                      <a16:colId xmlns:a16="http://schemas.microsoft.com/office/drawing/2014/main" val="1152547493"/>
                    </a:ext>
                  </a:extLst>
                </a:gridCol>
                <a:gridCol w="353873">
                  <a:extLst>
                    <a:ext uri="{9D8B030D-6E8A-4147-A177-3AD203B41FA5}">
                      <a16:colId xmlns:a16="http://schemas.microsoft.com/office/drawing/2014/main" val="503325305"/>
                    </a:ext>
                  </a:extLst>
                </a:gridCol>
                <a:gridCol w="707746">
                  <a:extLst>
                    <a:ext uri="{9D8B030D-6E8A-4147-A177-3AD203B41FA5}">
                      <a16:colId xmlns:a16="http://schemas.microsoft.com/office/drawing/2014/main" val="1550573968"/>
                    </a:ext>
                  </a:extLst>
                </a:gridCol>
                <a:gridCol w="707746">
                  <a:extLst>
                    <a:ext uri="{9D8B030D-6E8A-4147-A177-3AD203B41FA5}">
                      <a16:colId xmlns:a16="http://schemas.microsoft.com/office/drawing/2014/main" val="1106839960"/>
                    </a:ext>
                  </a:extLst>
                </a:gridCol>
                <a:gridCol w="707746">
                  <a:extLst>
                    <a:ext uri="{9D8B030D-6E8A-4147-A177-3AD203B41FA5}">
                      <a16:colId xmlns:a16="http://schemas.microsoft.com/office/drawing/2014/main" val="1972628250"/>
                    </a:ext>
                  </a:extLst>
                </a:gridCol>
                <a:gridCol w="707746">
                  <a:extLst>
                    <a:ext uri="{9D8B030D-6E8A-4147-A177-3AD203B41FA5}">
                      <a16:colId xmlns:a16="http://schemas.microsoft.com/office/drawing/2014/main" val="589999871"/>
                    </a:ext>
                  </a:extLst>
                </a:gridCol>
                <a:gridCol w="707746">
                  <a:extLst>
                    <a:ext uri="{9D8B030D-6E8A-4147-A177-3AD203B41FA5}">
                      <a16:colId xmlns:a16="http://schemas.microsoft.com/office/drawing/2014/main" val="3361703707"/>
                    </a:ext>
                  </a:extLst>
                </a:gridCol>
                <a:gridCol w="707746">
                  <a:extLst>
                    <a:ext uri="{9D8B030D-6E8A-4147-A177-3AD203B41FA5}">
                      <a16:colId xmlns:a16="http://schemas.microsoft.com/office/drawing/2014/main" val="208160854"/>
                    </a:ext>
                  </a:extLst>
                </a:gridCol>
                <a:gridCol w="707746">
                  <a:extLst>
                    <a:ext uri="{9D8B030D-6E8A-4147-A177-3AD203B41FA5}">
                      <a16:colId xmlns:a16="http://schemas.microsoft.com/office/drawing/2014/main" val="2782660986"/>
                    </a:ext>
                  </a:extLst>
                </a:gridCol>
              </a:tblGrid>
              <a:tr h="370840">
                <a:tc>
                  <a:txBody>
                    <a:bodyPr/>
                    <a:lstStyle/>
                    <a:p>
                      <a:r>
                        <a:rPr lang="en-US" sz="1000"/>
                        <a:t>Page Name</a:t>
                      </a:r>
                    </a:p>
                  </a:txBody>
                  <a:tcPr/>
                </a:tc>
                <a:tc>
                  <a:txBody>
                    <a:bodyPr/>
                    <a:lstStyle/>
                    <a:p>
                      <a:r>
                        <a:rPr lang="en-US" sz="1000"/>
                        <a:t>Total Stories</a:t>
                      </a:r>
                    </a:p>
                  </a:txBody>
                  <a:tcPr/>
                </a:tc>
                <a:tc>
                  <a:txBody>
                    <a:bodyPr/>
                    <a:lstStyle/>
                    <a:p>
                      <a:r>
                        <a:rPr lang="en-US" sz="1000"/>
                        <a:t>Avg. Interaction-Rate</a:t>
                      </a:r>
                    </a:p>
                  </a:txBody>
                  <a:tcPr/>
                </a:tc>
                <a:tc>
                  <a:txBody>
                    <a:bodyPr/>
                    <a:lstStyle/>
                    <a:p>
                      <a:r>
                        <a:rPr lang="en-US" sz="1000"/>
                        <a:t>Avg. Exits per Story</a:t>
                      </a:r>
                    </a:p>
                  </a:txBody>
                  <a:tcPr/>
                </a:tc>
                <a:tc>
                  <a:txBody>
                    <a:bodyPr/>
                    <a:lstStyle/>
                    <a:p>
                      <a:r>
                        <a:rPr lang="en-US" sz="1000"/>
                        <a:t>Avg. Replies per Story</a:t>
                      </a:r>
                    </a:p>
                  </a:txBody>
                  <a:tcPr/>
                </a:tc>
                <a:tc>
                  <a:txBody>
                    <a:bodyPr/>
                    <a:lstStyle/>
                    <a:p>
                      <a:r>
                        <a:rPr lang="en-US" sz="1000"/>
                        <a:t>Avg. Impressions per Story</a:t>
                      </a:r>
                    </a:p>
                  </a:txBody>
                  <a:tcPr/>
                </a:tc>
                <a:tc>
                  <a:txBody>
                    <a:bodyPr/>
                    <a:lstStyle/>
                    <a:p>
                      <a:r>
                        <a:rPr lang="en-US" sz="1000"/>
                        <a:t>Avg. Reach per Story</a:t>
                      </a:r>
                    </a:p>
                  </a:txBody>
                  <a:tcPr/>
                </a:tc>
                <a:tc>
                  <a:txBody>
                    <a:bodyPr/>
                    <a:lstStyle/>
                    <a:p>
                      <a:r>
                        <a:rPr lang="en-US" sz="1000"/>
                        <a:t>Avg. Engagements per Story</a:t>
                      </a:r>
                    </a:p>
                  </a:txBody>
                  <a:tcPr/>
                </a:tc>
                <a:tc>
                  <a:txBody>
                    <a:bodyPr/>
                    <a:lstStyle/>
                    <a:p>
                      <a:r>
                        <a:rPr lang="en-US" sz="1000"/>
                        <a:t>Avg. Taps per Story</a:t>
                      </a:r>
                    </a:p>
                  </a:txBody>
                  <a:tcPr/>
                </a:tc>
                <a:tc>
                  <a:txBody>
                    <a:bodyPr/>
                    <a:lstStyle/>
                    <a:p>
                      <a:r>
                        <a:rPr lang="en-US" sz="1000"/>
                        <a:t>Total Impressions</a:t>
                      </a:r>
                    </a:p>
                  </a:txBody>
                  <a:tcPr/>
                </a:tc>
                <a:tc>
                  <a:txBody>
                    <a:bodyPr/>
                    <a:lstStyle/>
                    <a:p>
                      <a:r>
                        <a:rPr lang="en-US" sz="1000"/>
                        <a:t>Total Exits</a:t>
                      </a:r>
                    </a:p>
                  </a:txBody>
                  <a:tcPr/>
                </a:tc>
                <a:tc>
                  <a:txBody>
                    <a:bodyPr/>
                    <a:lstStyle/>
                    <a:p>
                      <a:r>
                        <a:rPr lang="en-US" sz="1000"/>
                        <a:t>Total Engagements</a:t>
                      </a:r>
                    </a:p>
                  </a:txBody>
                  <a:tcPr/>
                </a:tc>
                <a:extLst>
                  <a:ext uri="{0D108BD9-81ED-4DB2-BD59-A6C34878D82A}">
                    <a16:rowId xmlns:a16="http://schemas.microsoft.com/office/drawing/2014/main" val="1010915443"/>
                  </a:ext>
                </a:extLst>
              </a:tr>
              <a:tr h="370840">
                <a:tc>
                  <a:txBody>
                    <a:bodyPr/>
                    <a:lstStyle/>
                    <a:p>
                      <a:r>
                        <a:rPr lang="en-US" sz="1000"/>
                        <a:t>firstinshi</a:t>
                      </a:r>
                    </a:p>
                  </a:txBody>
                  <a:tcPr/>
                </a:tc>
                <a:tc>
                  <a:txBody>
                    <a:bodyPr/>
                    <a:lstStyle/>
                    <a:p>
                      <a:r>
                        <a:rPr lang="en-US" sz="1000"/>
                        <a:t>10</a:t>
                      </a:r>
                    </a:p>
                  </a:txBody>
                  <a:tcPr/>
                </a:tc>
                <a:tc>
                  <a:txBody>
                    <a:bodyPr/>
                    <a:lstStyle/>
                    <a:p>
                      <a:r>
                        <a:rPr lang="en-US" sz="1000"/>
                        <a:t>0.4240</a:t>
                      </a:r>
                    </a:p>
                  </a:txBody>
                  <a:tcPr/>
                </a:tc>
                <a:tc>
                  <a:txBody>
                    <a:bodyPr/>
                    <a:lstStyle/>
                    <a:p>
                      <a:r>
                        <a:rPr lang="en-US" sz="1000"/>
                        <a:t>9.90</a:t>
                      </a:r>
                    </a:p>
                  </a:txBody>
                  <a:tcPr/>
                </a:tc>
                <a:tc>
                  <a:txBody>
                    <a:bodyPr/>
                    <a:lstStyle/>
                    <a:p>
                      <a:r>
                        <a:rPr lang="en-US" sz="1000"/>
                        <a:t>0.00</a:t>
                      </a:r>
                    </a:p>
                  </a:txBody>
                  <a:tcPr/>
                </a:tc>
                <a:tc>
                  <a:txBody>
                    <a:bodyPr/>
                    <a:lstStyle/>
                    <a:p>
                      <a:r>
                        <a:rPr lang="en-US" sz="1000"/>
                        <a:t>115.30</a:t>
                      </a:r>
                    </a:p>
                  </a:txBody>
                  <a:tcPr/>
                </a:tc>
                <a:tc>
                  <a:txBody>
                    <a:bodyPr/>
                    <a:lstStyle/>
                    <a:p>
                      <a:r>
                        <a:rPr lang="en-US" sz="1000"/>
                        <a:t>92.80</a:t>
                      </a:r>
                    </a:p>
                  </a:txBody>
                  <a:tcPr/>
                </a:tc>
                <a:tc>
                  <a:txBody>
                    <a:bodyPr/>
                    <a:lstStyle/>
                    <a:p>
                      <a:r>
                        <a:rPr lang="en-US" sz="1000"/>
                        <a:t>39.10</a:t>
                      </a:r>
                    </a:p>
                  </a:txBody>
                  <a:tcPr/>
                </a:tc>
                <a:tc>
                  <a:txBody>
                    <a:bodyPr/>
                    <a:lstStyle/>
                    <a:p>
                      <a:r>
                        <a:rPr lang="en-US" sz="1000"/>
                        <a:t>39.10</a:t>
                      </a:r>
                    </a:p>
                  </a:txBody>
                  <a:tcPr/>
                </a:tc>
                <a:tc>
                  <a:txBody>
                    <a:bodyPr/>
                    <a:lstStyle/>
                    <a:p>
                      <a:r>
                        <a:rPr lang="en-US" sz="1000"/>
                        <a:t>1153</a:t>
                      </a:r>
                    </a:p>
                  </a:txBody>
                  <a:tcPr/>
                </a:tc>
                <a:tc>
                  <a:txBody>
                    <a:bodyPr/>
                    <a:lstStyle/>
                    <a:p>
                      <a:r>
                        <a:rPr lang="en-US" sz="1000"/>
                        <a:t>99</a:t>
                      </a:r>
                    </a:p>
                  </a:txBody>
                  <a:tcPr/>
                </a:tc>
                <a:tc>
                  <a:txBody>
                    <a:bodyPr/>
                    <a:lstStyle/>
                    <a:p>
                      <a:r>
                        <a:rPr lang="en-US" sz="1000"/>
                        <a:t>391</a:t>
                      </a:r>
                    </a:p>
                  </a:txBody>
                  <a:tcPr/>
                </a:tc>
                <a:extLst>
                  <a:ext uri="{0D108BD9-81ED-4DB2-BD59-A6C34878D82A}">
                    <a16:rowId xmlns:a16="http://schemas.microsoft.com/office/drawing/2014/main" val="3626022948"/>
                  </a:ext>
                </a:extLst>
              </a:tr>
            </a:tbl>
          </a:graphicData>
        </a:graphic>
      </p:graphicFrame>
      <p:sp>
        <p:nvSpPr>
          <p:cNvPr id="4" name="Text Placeholder 3">
            <a:extLst>
              <a:ext uri="{FF2B5EF4-FFF2-40B4-BE49-F238E27FC236}">
                <a16:creationId xmlns:a16="http://schemas.microsoft.com/office/drawing/2014/main" id="{3F5A90DF-5332-4D56-B515-3EA77D57FA5C}"/>
              </a:ext>
            </a:extLst>
          </p:cNvPr>
          <p:cNvSpPr>
            <a:spLocks noGrp="1"/>
          </p:cNvSpPr>
          <p:nvPr>
            <p:ph type="body" sz="quarter" idx="14"/>
          </p:nvPr>
        </p:nvSpPr>
        <p:spPr/>
        <p:txBody>
          <a:bodyPr/>
          <a:lstStyle/>
          <a:p>
            <a:r>
              <a:rPr lang="en-US"/>
              <a:t>08/01/2019 - 08/31/2019</a:t>
            </a:r>
          </a:p>
        </p:txBody>
      </p:sp>
    </p:spTree>
    <p:extLst>
      <p:ext uri="{BB962C8B-B14F-4D97-AF65-F5344CB8AC3E}">
        <p14:creationId xmlns:p14="http://schemas.microsoft.com/office/powerpoint/2010/main" val="987937877"/>
      </p:ext>
    </p:extLst>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DC73A12-F066-4D9F-8156-3762BD6DA169}"/>
              </a:ext>
            </a:extLst>
          </p:cNvPr>
          <p:cNvSpPr>
            <a:spLocks noGrp="1"/>
          </p:cNvSpPr>
          <p:nvPr>
            <p:ph type="title"/>
          </p:nvPr>
        </p:nvSpPr>
        <p:spPr/>
        <p:txBody>
          <a:bodyPr/>
          <a:lstStyle/>
          <a:p>
            <a:r>
              <a:rPr lang="en-US"/>
              <a:t>Instagram Stories Table  | FICOH - 1 of 5</a:t>
            </a:r>
          </a:p>
        </p:txBody>
      </p:sp>
      <p:graphicFrame>
        <p:nvGraphicFramePr>
          <p:cNvPr id="5" name="Table Placeholder 4">
            <a:extLst>
              <a:ext uri="{FF2B5EF4-FFF2-40B4-BE49-F238E27FC236}">
                <a16:creationId xmlns:a16="http://schemas.microsoft.com/office/drawing/2014/main" id="{907B87E1-B109-42D8-B0B0-362618458489}"/>
              </a:ext>
            </a:extLst>
          </p:cNvPr>
          <p:cNvGraphicFramePr>
            <a:graphicFrameLocks noGrp="1"/>
          </p:cNvGraphicFramePr>
          <p:nvPr>
            <p:ph type="tbl" sz="quarter" idx="13"/>
            <p:extLst>
              <p:ext uri="{D42A27DB-BD31-4B8C-83A1-F6EECF244321}">
                <p14:modId xmlns:p14="http://schemas.microsoft.com/office/powerpoint/2010/main" val="3992106141"/>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645920">
                  <a:extLst>
                    <a:ext uri="{9D8B030D-6E8A-4147-A177-3AD203B41FA5}">
                      <a16:colId xmlns:a16="http://schemas.microsoft.com/office/drawing/2014/main" val="1320587308"/>
                    </a:ext>
                  </a:extLst>
                </a:gridCol>
                <a:gridCol w="1316736">
                  <a:extLst>
                    <a:ext uri="{9D8B030D-6E8A-4147-A177-3AD203B41FA5}">
                      <a16:colId xmlns:a16="http://schemas.microsoft.com/office/drawing/2014/main" val="987529686"/>
                    </a:ext>
                  </a:extLst>
                </a:gridCol>
                <a:gridCol w="658368">
                  <a:extLst>
                    <a:ext uri="{9D8B030D-6E8A-4147-A177-3AD203B41FA5}">
                      <a16:colId xmlns:a16="http://schemas.microsoft.com/office/drawing/2014/main" val="3262537467"/>
                    </a:ext>
                  </a:extLst>
                </a:gridCol>
                <a:gridCol w="658368">
                  <a:extLst>
                    <a:ext uri="{9D8B030D-6E8A-4147-A177-3AD203B41FA5}">
                      <a16:colId xmlns:a16="http://schemas.microsoft.com/office/drawing/2014/main" val="1735610684"/>
                    </a:ext>
                  </a:extLst>
                </a:gridCol>
                <a:gridCol w="658368">
                  <a:extLst>
                    <a:ext uri="{9D8B030D-6E8A-4147-A177-3AD203B41FA5}">
                      <a16:colId xmlns:a16="http://schemas.microsoft.com/office/drawing/2014/main" val="3554003905"/>
                    </a:ext>
                  </a:extLst>
                </a:gridCol>
                <a:gridCol w="658368">
                  <a:extLst>
                    <a:ext uri="{9D8B030D-6E8A-4147-A177-3AD203B41FA5}">
                      <a16:colId xmlns:a16="http://schemas.microsoft.com/office/drawing/2014/main" val="3013602661"/>
                    </a:ext>
                  </a:extLst>
                </a:gridCol>
                <a:gridCol w="658368">
                  <a:extLst>
                    <a:ext uri="{9D8B030D-6E8A-4147-A177-3AD203B41FA5}">
                      <a16:colId xmlns:a16="http://schemas.microsoft.com/office/drawing/2014/main" val="25667385"/>
                    </a:ext>
                  </a:extLst>
                </a:gridCol>
                <a:gridCol w="658368">
                  <a:extLst>
                    <a:ext uri="{9D8B030D-6E8A-4147-A177-3AD203B41FA5}">
                      <a16:colId xmlns:a16="http://schemas.microsoft.com/office/drawing/2014/main" val="1514694915"/>
                    </a:ext>
                  </a:extLst>
                </a:gridCol>
                <a:gridCol w="658368">
                  <a:extLst>
                    <a:ext uri="{9D8B030D-6E8A-4147-A177-3AD203B41FA5}">
                      <a16:colId xmlns:a16="http://schemas.microsoft.com/office/drawing/2014/main" val="2539480177"/>
                    </a:ext>
                  </a:extLst>
                </a:gridCol>
                <a:gridCol w="658368">
                  <a:extLst>
                    <a:ext uri="{9D8B030D-6E8A-4147-A177-3AD203B41FA5}">
                      <a16:colId xmlns:a16="http://schemas.microsoft.com/office/drawing/2014/main" val="1013258861"/>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Last Updated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Impressions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Replies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Exits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Taps Forward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Taps Back</a:t>
                      </a:r>
                    </a:p>
                  </a:txBody>
                  <a:tcPr/>
                </a:tc>
                <a:extLst>
                  <a:ext uri="{0D108BD9-81ED-4DB2-BD59-A6C34878D82A}">
                    <a16:rowId xmlns:a16="http://schemas.microsoft.com/office/drawing/2014/main" val="353415722"/>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firstinshi - 2019-08-30 18:14:27</a:t>
                      </a:r>
                      <a:r>
                        <a:rPr kumimoji="0" lang="en-US" sz="1000" b="0" i="0" u="none" strike="noStrike" kern="1200" cap="none" spc="0" normalizeH="0" baseline="0" noProof="0">
                          <a:ln>
                            <a:noFill/>
                          </a:ln>
                          <a:solidFill>
                            <a:prstClr val="black"/>
                          </a:solidFill>
                          <a:effectLst/>
                          <a:uLnTx/>
                          <a:uFillTx/>
                          <a:latin typeface="+mn-lt"/>
                          <a:ea typeface="+mn-ea"/>
                          <a:cs typeface="+mn-cs"/>
                        </a:rPr>
                        <a:t>
 2019 Pigskin Pick’em
to benefit the  Today we kicked off our</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https://scontent.xx.fbcdn.net/v/t51.12442-15/69008639_2355609061161669_4246994241750136458_n.jpg?_nc_cat=107&amp;_nc_oc=AQkanfX24btoT9RuV76Hbi64p_l5Fg2PjURWUCns8_gt61VzVUAPN8cmgnLZnLyM49w&amp;_nc_ht=scontent.xx&amp;oh=f75d5e8dd721e4163baec5ffa29b59b6&amp;oe=5DCECF58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08/31/2019 18:00:21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Video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87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extLst>
                  <a:ext uri="{0D108BD9-81ED-4DB2-BD59-A6C34878D82A}">
                    <a16:rowId xmlns:a16="http://schemas.microsoft.com/office/drawing/2014/main" val="4101142758"/>
                  </a:ext>
                </a:extLst>
              </a:tr>
            </a:tbl>
          </a:graphicData>
        </a:graphic>
      </p:graphicFrame>
      <p:sp>
        <p:nvSpPr>
          <p:cNvPr id="4" name="Text Placeholder 3">
            <a:extLst>
              <a:ext uri="{FF2B5EF4-FFF2-40B4-BE49-F238E27FC236}">
                <a16:creationId xmlns:a16="http://schemas.microsoft.com/office/drawing/2014/main" id="{D77BD2C9-58CB-4F45-9919-81D605F98F7E}"/>
              </a:ext>
            </a:extLst>
          </p:cNvPr>
          <p:cNvSpPr>
            <a:spLocks noGrp="1"/>
          </p:cNvSpPr>
          <p:nvPr>
            <p:ph type="body" sz="quarter" idx="14"/>
          </p:nvPr>
        </p:nvSpPr>
        <p:spPr/>
        <p:txBody>
          <a:bodyPr/>
          <a:lstStyle/>
          <a:p>
            <a:r>
              <a:rPr lang="en-US"/>
              <a:t>08/01/2019 - 08/31/2019</a:t>
            </a:r>
          </a:p>
        </p:txBody>
      </p:sp>
    </p:spTree>
    <p:extLst>
      <p:ext uri="{BB962C8B-B14F-4D97-AF65-F5344CB8AC3E}">
        <p14:creationId xmlns:p14="http://schemas.microsoft.com/office/powerpoint/2010/main" val="3522219194"/>
      </p:ext>
    </p:extLst>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BCDE5E0-4B6C-40C1-8ACF-ED5560090269}"/>
              </a:ext>
            </a:extLst>
          </p:cNvPr>
          <p:cNvSpPr>
            <a:spLocks noGrp="1"/>
          </p:cNvSpPr>
          <p:nvPr>
            <p:ph type="title"/>
          </p:nvPr>
        </p:nvSpPr>
        <p:spPr/>
        <p:txBody>
          <a:bodyPr/>
          <a:lstStyle/>
          <a:p>
            <a:r>
              <a:rPr lang="en-US"/>
              <a:t>Instagram Stories Table  | FICOH - 2 of 5</a:t>
            </a:r>
          </a:p>
        </p:txBody>
      </p:sp>
      <p:graphicFrame>
        <p:nvGraphicFramePr>
          <p:cNvPr id="5" name="Table Placeholder 4">
            <a:extLst>
              <a:ext uri="{FF2B5EF4-FFF2-40B4-BE49-F238E27FC236}">
                <a16:creationId xmlns:a16="http://schemas.microsoft.com/office/drawing/2014/main" id="{2D87529C-95F2-471A-8675-46B68615C873}"/>
              </a:ext>
            </a:extLst>
          </p:cNvPr>
          <p:cNvGraphicFramePr>
            <a:graphicFrameLocks noGrp="1"/>
          </p:cNvGraphicFramePr>
          <p:nvPr>
            <p:ph type="tbl" sz="quarter" idx="13"/>
            <p:extLst>
              <p:ext uri="{D42A27DB-BD31-4B8C-83A1-F6EECF244321}">
                <p14:modId xmlns:p14="http://schemas.microsoft.com/office/powerpoint/2010/main" val="4032630607"/>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645920">
                  <a:extLst>
                    <a:ext uri="{9D8B030D-6E8A-4147-A177-3AD203B41FA5}">
                      <a16:colId xmlns:a16="http://schemas.microsoft.com/office/drawing/2014/main" val="2642352397"/>
                    </a:ext>
                  </a:extLst>
                </a:gridCol>
                <a:gridCol w="1316736">
                  <a:extLst>
                    <a:ext uri="{9D8B030D-6E8A-4147-A177-3AD203B41FA5}">
                      <a16:colId xmlns:a16="http://schemas.microsoft.com/office/drawing/2014/main" val="290606787"/>
                    </a:ext>
                  </a:extLst>
                </a:gridCol>
                <a:gridCol w="658368">
                  <a:extLst>
                    <a:ext uri="{9D8B030D-6E8A-4147-A177-3AD203B41FA5}">
                      <a16:colId xmlns:a16="http://schemas.microsoft.com/office/drawing/2014/main" val="2039558859"/>
                    </a:ext>
                  </a:extLst>
                </a:gridCol>
                <a:gridCol w="658368">
                  <a:extLst>
                    <a:ext uri="{9D8B030D-6E8A-4147-A177-3AD203B41FA5}">
                      <a16:colId xmlns:a16="http://schemas.microsoft.com/office/drawing/2014/main" val="3666934667"/>
                    </a:ext>
                  </a:extLst>
                </a:gridCol>
                <a:gridCol w="658368">
                  <a:extLst>
                    <a:ext uri="{9D8B030D-6E8A-4147-A177-3AD203B41FA5}">
                      <a16:colId xmlns:a16="http://schemas.microsoft.com/office/drawing/2014/main" val="93135142"/>
                    </a:ext>
                  </a:extLst>
                </a:gridCol>
                <a:gridCol w="658368">
                  <a:extLst>
                    <a:ext uri="{9D8B030D-6E8A-4147-A177-3AD203B41FA5}">
                      <a16:colId xmlns:a16="http://schemas.microsoft.com/office/drawing/2014/main" val="3219929216"/>
                    </a:ext>
                  </a:extLst>
                </a:gridCol>
                <a:gridCol w="658368">
                  <a:extLst>
                    <a:ext uri="{9D8B030D-6E8A-4147-A177-3AD203B41FA5}">
                      <a16:colId xmlns:a16="http://schemas.microsoft.com/office/drawing/2014/main" val="3288992031"/>
                    </a:ext>
                  </a:extLst>
                </a:gridCol>
                <a:gridCol w="658368">
                  <a:extLst>
                    <a:ext uri="{9D8B030D-6E8A-4147-A177-3AD203B41FA5}">
                      <a16:colId xmlns:a16="http://schemas.microsoft.com/office/drawing/2014/main" val="1360800532"/>
                    </a:ext>
                  </a:extLst>
                </a:gridCol>
                <a:gridCol w="658368">
                  <a:extLst>
                    <a:ext uri="{9D8B030D-6E8A-4147-A177-3AD203B41FA5}">
                      <a16:colId xmlns:a16="http://schemas.microsoft.com/office/drawing/2014/main" val="1369280997"/>
                    </a:ext>
                  </a:extLst>
                </a:gridCol>
                <a:gridCol w="658368">
                  <a:extLst>
                    <a:ext uri="{9D8B030D-6E8A-4147-A177-3AD203B41FA5}">
                      <a16:colId xmlns:a16="http://schemas.microsoft.com/office/drawing/2014/main" val="2054605637"/>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Last Updated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Impressions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Replies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Exits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Taps Forward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Taps Back</a:t>
                      </a:r>
                    </a:p>
                  </a:txBody>
                  <a:tcPr/>
                </a:tc>
                <a:extLst>
                  <a:ext uri="{0D108BD9-81ED-4DB2-BD59-A6C34878D82A}">
                    <a16:rowId xmlns:a16="http://schemas.microsoft.com/office/drawing/2014/main" val="3247671406"/>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firstinshi - 2019-08-29 22:44:51</a:t>
                      </a:r>
                      <a:r>
                        <a:rPr kumimoji="0" lang="en-US" sz="1000" b="0" i="0" u="none" strike="noStrike" kern="1200" cap="none" spc="0" normalizeH="0" baseline="0" noProof="0">
                          <a:ln>
                            <a:noFill/>
                          </a:ln>
                          <a:solidFill>
                            <a:prstClr val="black"/>
                          </a:solidFill>
                          <a:effectLst/>
                          <a:uLnTx/>
                          <a:uFillTx/>
                          <a:latin typeface="+mn-lt"/>
                          <a:ea typeface="+mn-ea"/>
                          <a:cs typeface="+mn-cs"/>
                        </a:rPr>
                        <a:t>
 Slipper Drive!  Our associates are participating in 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https://scontent.xx.fbcdn.net/v/t51.12442-15/67484721_218558535782950_3706138979201849082_n.jpg?_nc_cat=106&amp;_nc_oc=AQlgK590yCw3I6E8pUS07zVKM44jFlliDZyGgjziGpZQObz9mq2hKm5jXhAKg3d9_iQ&amp;_nc_ht=scontent.xx&amp;oh=63060c31a331072e3bb07115c730a8b7&amp;oe=5E14E13E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08/30/2019 22:31:48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Video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105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86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a:t>
                      </a:r>
                    </a:p>
                  </a:txBody>
                  <a:tcPr/>
                </a:tc>
                <a:extLst>
                  <a:ext uri="{0D108BD9-81ED-4DB2-BD59-A6C34878D82A}">
                    <a16:rowId xmlns:a16="http://schemas.microsoft.com/office/drawing/2014/main" val="435853302"/>
                  </a:ext>
                </a:extLst>
              </a:tr>
            </a:tbl>
          </a:graphicData>
        </a:graphic>
      </p:graphicFrame>
      <p:sp>
        <p:nvSpPr>
          <p:cNvPr id="4" name="Text Placeholder 3">
            <a:extLst>
              <a:ext uri="{FF2B5EF4-FFF2-40B4-BE49-F238E27FC236}">
                <a16:creationId xmlns:a16="http://schemas.microsoft.com/office/drawing/2014/main" id="{9EFD499E-BC2E-4F9B-BA0F-CF46B50D53EA}"/>
              </a:ext>
            </a:extLst>
          </p:cNvPr>
          <p:cNvSpPr>
            <a:spLocks noGrp="1"/>
          </p:cNvSpPr>
          <p:nvPr>
            <p:ph type="body" sz="quarter" idx="14"/>
          </p:nvPr>
        </p:nvSpPr>
        <p:spPr/>
        <p:txBody>
          <a:bodyPr/>
          <a:lstStyle/>
          <a:p>
            <a:r>
              <a:rPr lang="en-US"/>
              <a:t>08/01/2019 - 08/31/2019</a:t>
            </a:r>
          </a:p>
        </p:txBody>
      </p:sp>
    </p:spTree>
    <p:extLst>
      <p:ext uri="{BB962C8B-B14F-4D97-AF65-F5344CB8AC3E}">
        <p14:creationId xmlns:p14="http://schemas.microsoft.com/office/powerpoint/2010/main" val="3308461425"/>
      </p:ext>
    </p:extLst>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613B568-201E-465A-B59E-39F902CA8D41}"/>
              </a:ext>
            </a:extLst>
          </p:cNvPr>
          <p:cNvSpPr>
            <a:spLocks noGrp="1"/>
          </p:cNvSpPr>
          <p:nvPr>
            <p:ph type="title"/>
          </p:nvPr>
        </p:nvSpPr>
        <p:spPr/>
        <p:txBody>
          <a:bodyPr/>
          <a:lstStyle/>
          <a:p>
            <a:r>
              <a:rPr lang="en-US"/>
              <a:t>Instagram Stories Table  | FICOH - 3 of 5</a:t>
            </a:r>
          </a:p>
        </p:txBody>
      </p:sp>
      <p:graphicFrame>
        <p:nvGraphicFramePr>
          <p:cNvPr id="5" name="Table Placeholder 4">
            <a:extLst>
              <a:ext uri="{FF2B5EF4-FFF2-40B4-BE49-F238E27FC236}">
                <a16:creationId xmlns:a16="http://schemas.microsoft.com/office/drawing/2014/main" id="{36C88434-54A8-4D4D-B6D8-F6EAEA2D6599}"/>
              </a:ext>
            </a:extLst>
          </p:cNvPr>
          <p:cNvGraphicFramePr>
            <a:graphicFrameLocks noGrp="1"/>
          </p:cNvGraphicFramePr>
          <p:nvPr>
            <p:ph type="tbl" sz="quarter" idx="13"/>
            <p:extLst>
              <p:ext uri="{D42A27DB-BD31-4B8C-83A1-F6EECF244321}">
                <p14:modId xmlns:p14="http://schemas.microsoft.com/office/powerpoint/2010/main" val="1713643344"/>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645920">
                  <a:extLst>
                    <a:ext uri="{9D8B030D-6E8A-4147-A177-3AD203B41FA5}">
                      <a16:colId xmlns:a16="http://schemas.microsoft.com/office/drawing/2014/main" val="3386811679"/>
                    </a:ext>
                  </a:extLst>
                </a:gridCol>
                <a:gridCol w="1316736">
                  <a:extLst>
                    <a:ext uri="{9D8B030D-6E8A-4147-A177-3AD203B41FA5}">
                      <a16:colId xmlns:a16="http://schemas.microsoft.com/office/drawing/2014/main" val="1514911414"/>
                    </a:ext>
                  </a:extLst>
                </a:gridCol>
                <a:gridCol w="658368">
                  <a:extLst>
                    <a:ext uri="{9D8B030D-6E8A-4147-A177-3AD203B41FA5}">
                      <a16:colId xmlns:a16="http://schemas.microsoft.com/office/drawing/2014/main" val="1277123164"/>
                    </a:ext>
                  </a:extLst>
                </a:gridCol>
                <a:gridCol w="658368">
                  <a:extLst>
                    <a:ext uri="{9D8B030D-6E8A-4147-A177-3AD203B41FA5}">
                      <a16:colId xmlns:a16="http://schemas.microsoft.com/office/drawing/2014/main" val="1776752393"/>
                    </a:ext>
                  </a:extLst>
                </a:gridCol>
                <a:gridCol w="658368">
                  <a:extLst>
                    <a:ext uri="{9D8B030D-6E8A-4147-A177-3AD203B41FA5}">
                      <a16:colId xmlns:a16="http://schemas.microsoft.com/office/drawing/2014/main" val="1336177664"/>
                    </a:ext>
                  </a:extLst>
                </a:gridCol>
                <a:gridCol w="658368">
                  <a:extLst>
                    <a:ext uri="{9D8B030D-6E8A-4147-A177-3AD203B41FA5}">
                      <a16:colId xmlns:a16="http://schemas.microsoft.com/office/drawing/2014/main" val="1543567275"/>
                    </a:ext>
                  </a:extLst>
                </a:gridCol>
                <a:gridCol w="658368">
                  <a:extLst>
                    <a:ext uri="{9D8B030D-6E8A-4147-A177-3AD203B41FA5}">
                      <a16:colId xmlns:a16="http://schemas.microsoft.com/office/drawing/2014/main" val="2300053246"/>
                    </a:ext>
                  </a:extLst>
                </a:gridCol>
                <a:gridCol w="658368">
                  <a:extLst>
                    <a:ext uri="{9D8B030D-6E8A-4147-A177-3AD203B41FA5}">
                      <a16:colId xmlns:a16="http://schemas.microsoft.com/office/drawing/2014/main" val="2448105379"/>
                    </a:ext>
                  </a:extLst>
                </a:gridCol>
                <a:gridCol w="658368">
                  <a:extLst>
                    <a:ext uri="{9D8B030D-6E8A-4147-A177-3AD203B41FA5}">
                      <a16:colId xmlns:a16="http://schemas.microsoft.com/office/drawing/2014/main" val="3872323838"/>
                    </a:ext>
                  </a:extLst>
                </a:gridCol>
                <a:gridCol w="658368">
                  <a:extLst>
                    <a:ext uri="{9D8B030D-6E8A-4147-A177-3AD203B41FA5}">
                      <a16:colId xmlns:a16="http://schemas.microsoft.com/office/drawing/2014/main" val="1082897719"/>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Last Updated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Impressions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Replies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Exits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Taps Forward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Taps Back</a:t>
                      </a:r>
                    </a:p>
                  </a:txBody>
                  <a:tcPr/>
                </a:tc>
                <a:extLst>
                  <a:ext uri="{0D108BD9-81ED-4DB2-BD59-A6C34878D82A}">
                    <a16:rowId xmlns:a16="http://schemas.microsoft.com/office/drawing/2014/main" val="2054924597"/>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firstinshi - 2019-08-27 23:02:34</a:t>
                      </a:r>
                      <a:r>
                        <a:rPr kumimoji="0" lang="en-US" sz="1000" b="0" i="0" u="none" strike="noStrike" kern="1200" cap="none" spc="0" normalizeH="0" baseline="0" noProof="0">
                          <a:ln>
                            <a:noFill/>
                          </a:ln>
                          <a:solidFill>
                            <a:prstClr val="black"/>
                          </a:solidFill>
                          <a:effectLst/>
                          <a:uLnTx/>
                          <a:uFillTx/>
                          <a:latin typeface="+mn-lt"/>
                          <a:ea typeface="+mn-ea"/>
                          <a:cs typeface="+mn-cs"/>
                        </a:rPr>
                        <a:t>
 MAHALO to the students at Hokulani Elementary  for this awesome poster!</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https://scontent.xx.fbcdn.net/v/t51.12442-15/68798965_1302814493211586_8658380092266284206_n.jpg?_nc_cat=103&amp;_nc_oc=AQnuY5wLk7uLtSZZICamScE0zp6zKkYJwdXzujgq80E9yNvgivojJ8uA_pNuLh0VC9s&amp;_nc_ht=scontent.xx&amp;oh=3f5320bd54145b82467cc39cd0d91ae3&amp;oe=5DCA9D30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08/28/2019 23:00:39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Image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136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111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extLst>
                  <a:ext uri="{0D108BD9-81ED-4DB2-BD59-A6C34878D82A}">
                    <a16:rowId xmlns:a16="http://schemas.microsoft.com/office/drawing/2014/main" val="3201217710"/>
                  </a:ext>
                </a:extLst>
              </a:tr>
            </a:tbl>
          </a:graphicData>
        </a:graphic>
      </p:graphicFrame>
      <p:sp>
        <p:nvSpPr>
          <p:cNvPr id="4" name="Text Placeholder 3">
            <a:extLst>
              <a:ext uri="{FF2B5EF4-FFF2-40B4-BE49-F238E27FC236}">
                <a16:creationId xmlns:a16="http://schemas.microsoft.com/office/drawing/2014/main" id="{59A7423F-FEAE-4C57-9064-3B37632BE0DA}"/>
              </a:ext>
            </a:extLst>
          </p:cNvPr>
          <p:cNvSpPr>
            <a:spLocks noGrp="1"/>
          </p:cNvSpPr>
          <p:nvPr>
            <p:ph type="body" sz="quarter" idx="14"/>
          </p:nvPr>
        </p:nvSpPr>
        <p:spPr/>
        <p:txBody>
          <a:bodyPr/>
          <a:lstStyle/>
          <a:p>
            <a:r>
              <a:rPr lang="en-US"/>
              <a:t>08/01/2019 - 08/31/2019</a:t>
            </a:r>
          </a:p>
        </p:txBody>
      </p:sp>
    </p:spTree>
    <p:extLst>
      <p:ext uri="{BB962C8B-B14F-4D97-AF65-F5344CB8AC3E}">
        <p14:creationId xmlns:p14="http://schemas.microsoft.com/office/powerpoint/2010/main" val="4191185554"/>
      </p:ext>
    </p:extLst>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6144626-F249-4966-B35F-127D4D272C01}"/>
              </a:ext>
            </a:extLst>
          </p:cNvPr>
          <p:cNvSpPr>
            <a:spLocks noGrp="1"/>
          </p:cNvSpPr>
          <p:nvPr>
            <p:ph type="title"/>
          </p:nvPr>
        </p:nvSpPr>
        <p:spPr/>
        <p:txBody>
          <a:bodyPr/>
          <a:lstStyle/>
          <a:p>
            <a:r>
              <a:rPr lang="en-US"/>
              <a:t>Instagram Stories Table  | FICOH - 4 of 5</a:t>
            </a:r>
          </a:p>
        </p:txBody>
      </p:sp>
      <p:graphicFrame>
        <p:nvGraphicFramePr>
          <p:cNvPr id="5" name="Table Placeholder 4">
            <a:extLst>
              <a:ext uri="{FF2B5EF4-FFF2-40B4-BE49-F238E27FC236}">
                <a16:creationId xmlns:a16="http://schemas.microsoft.com/office/drawing/2014/main" id="{3ED1DD85-EBBB-4603-8621-C3A16CD7DB0C}"/>
              </a:ext>
            </a:extLst>
          </p:cNvPr>
          <p:cNvGraphicFramePr>
            <a:graphicFrameLocks noGrp="1"/>
          </p:cNvGraphicFramePr>
          <p:nvPr>
            <p:ph type="tbl" sz="quarter" idx="13"/>
            <p:extLst>
              <p:ext uri="{D42A27DB-BD31-4B8C-83A1-F6EECF244321}">
                <p14:modId xmlns:p14="http://schemas.microsoft.com/office/powerpoint/2010/main" val="1378716705"/>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645920">
                  <a:extLst>
                    <a:ext uri="{9D8B030D-6E8A-4147-A177-3AD203B41FA5}">
                      <a16:colId xmlns:a16="http://schemas.microsoft.com/office/drawing/2014/main" val="2346099748"/>
                    </a:ext>
                  </a:extLst>
                </a:gridCol>
                <a:gridCol w="1316736">
                  <a:extLst>
                    <a:ext uri="{9D8B030D-6E8A-4147-A177-3AD203B41FA5}">
                      <a16:colId xmlns:a16="http://schemas.microsoft.com/office/drawing/2014/main" val="4024994476"/>
                    </a:ext>
                  </a:extLst>
                </a:gridCol>
                <a:gridCol w="658368">
                  <a:extLst>
                    <a:ext uri="{9D8B030D-6E8A-4147-A177-3AD203B41FA5}">
                      <a16:colId xmlns:a16="http://schemas.microsoft.com/office/drawing/2014/main" val="2658532211"/>
                    </a:ext>
                  </a:extLst>
                </a:gridCol>
                <a:gridCol w="658368">
                  <a:extLst>
                    <a:ext uri="{9D8B030D-6E8A-4147-A177-3AD203B41FA5}">
                      <a16:colId xmlns:a16="http://schemas.microsoft.com/office/drawing/2014/main" val="2222513161"/>
                    </a:ext>
                  </a:extLst>
                </a:gridCol>
                <a:gridCol w="658368">
                  <a:extLst>
                    <a:ext uri="{9D8B030D-6E8A-4147-A177-3AD203B41FA5}">
                      <a16:colId xmlns:a16="http://schemas.microsoft.com/office/drawing/2014/main" val="952075380"/>
                    </a:ext>
                  </a:extLst>
                </a:gridCol>
                <a:gridCol w="658368">
                  <a:extLst>
                    <a:ext uri="{9D8B030D-6E8A-4147-A177-3AD203B41FA5}">
                      <a16:colId xmlns:a16="http://schemas.microsoft.com/office/drawing/2014/main" val="3097415099"/>
                    </a:ext>
                  </a:extLst>
                </a:gridCol>
                <a:gridCol w="658368">
                  <a:extLst>
                    <a:ext uri="{9D8B030D-6E8A-4147-A177-3AD203B41FA5}">
                      <a16:colId xmlns:a16="http://schemas.microsoft.com/office/drawing/2014/main" val="2740261032"/>
                    </a:ext>
                  </a:extLst>
                </a:gridCol>
                <a:gridCol w="658368">
                  <a:extLst>
                    <a:ext uri="{9D8B030D-6E8A-4147-A177-3AD203B41FA5}">
                      <a16:colId xmlns:a16="http://schemas.microsoft.com/office/drawing/2014/main" val="3774187196"/>
                    </a:ext>
                  </a:extLst>
                </a:gridCol>
                <a:gridCol w="658368">
                  <a:extLst>
                    <a:ext uri="{9D8B030D-6E8A-4147-A177-3AD203B41FA5}">
                      <a16:colId xmlns:a16="http://schemas.microsoft.com/office/drawing/2014/main" val="4215888908"/>
                    </a:ext>
                  </a:extLst>
                </a:gridCol>
                <a:gridCol w="658368">
                  <a:extLst>
                    <a:ext uri="{9D8B030D-6E8A-4147-A177-3AD203B41FA5}">
                      <a16:colId xmlns:a16="http://schemas.microsoft.com/office/drawing/2014/main" val="1242474672"/>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Last Updated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Impressions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Replies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Exits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Taps Forward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Taps Back</a:t>
                      </a:r>
                    </a:p>
                  </a:txBody>
                  <a:tcPr/>
                </a:tc>
                <a:extLst>
                  <a:ext uri="{0D108BD9-81ED-4DB2-BD59-A6C34878D82A}">
                    <a16:rowId xmlns:a16="http://schemas.microsoft.com/office/drawing/2014/main" val="2641052826"/>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firstinshi - 2019-08-22 18:09:56</a:t>
                      </a:r>
                      <a:r>
                        <a:rPr kumimoji="0" lang="en-US" sz="1000" b="0" i="0" u="none" strike="noStrike" kern="1200" cap="none" spc="0" normalizeH="0" baseline="0" noProof="0">
                          <a:ln>
                            <a:noFill/>
                          </a:ln>
                          <a:solidFill>
                            <a:prstClr val="black"/>
                          </a:solidFill>
                          <a:effectLst/>
                          <a:uLnTx/>
                          <a:uFillTx/>
                          <a:latin typeface="+mn-lt"/>
                          <a:ea typeface="+mn-ea"/>
                          <a:cs typeface="+mn-cs"/>
                        </a:rPr>
                        <a:t>
 2019 FICOH Agency Appreciation Golf
Tournament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https://scontent.xx.fbcdn.net/v/t51.12442-15/68710334_2366179860131860_4628937260189887468_n.jpg?_nc_cat=110&amp;_nc_oc=AQlYyoNzTUKi_af9XSqtmo6liK7Sa-EpBDfG3vtWqxYfXPA5EkQZ2MoLHa4Y3g83U4E&amp;_nc_ht=scontent.xx&amp;oh=a191fafb49720fd1a457534fdf257136&amp;oe=5DDBC73F</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08/23/2019 18:00:34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Image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115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95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extLst>
                  <a:ext uri="{0D108BD9-81ED-4DB2-BD59-A6C34878D82A}">
                    <a16:rowId xmlns:a16="http://schemas.microsoft.com/office/drawing/2014/main" val="3623304151"/>
                  </a:ext>
                </a:extLst>
              </a:tr>
            </a:tbl>
          </a:graphicData>
        </a:graphic>
      </p:graphicFrame>
      <p:sp>
        <p:nvSpPr>
          <p:cNvPr id="4" name="Text Placeholder 3">
            <a:extLst>
              <a:ext uri="{FF2B5EF4-FFF2-40B4-BE49-F238E27FC236}">
                <a16:creationId xmlns:a16="http://schemas.microsoft.com/office/drawing/2014/main" id="{FD2EF2FD-ECF4-44EA-BFAE-22C81C10E4EA}"/>
              </a:ext>
            </a:extLst>
          </p:cNvPr>
          <p:cNvSpPr>
            <a:spLocks noGrp="1"/>
          </p:cNvSpPr>
          <p:nvPr>
            <p:ph type="body" sz="quarter" idx="14"/>
          </p:nvPr>
        </p:nvSpPr>
        <p:spPr/>
        <p:txBody>
          <a:bodyPr/>
          <a:lstStyle/>
          <a:p>
            <a:r>
              <a:rPr lang="en-US"/>
              <a:t>08/01/2019 - 08/31/2019</a:t>
            </a:r>
          </a:p>
        </p:txBody>
      </p:sp>
    </p:spTree>
    <p:extLst>
      <p:ext uri="{BB962C8B-B14F-4D97-AF65-F5344CB8AC3E}">
        <p14:creationId xmlns:p14="http://schemas.microsoft.com/office/powerpoint/2010/main" val="3512842274"/>
      </p:ext>
    </p:extLst>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BEFF178-DD8E-4C42-B4B7-F1E79C7A77B7}"/>
              </a:ext>
            </a:extLst>
          </p:cNvPr>
          <p:cNvSpPr>
            <a:spLocks noGrp="1"/>
          </p:cNvSpPr>
          <p:nvPr>
            <p:ph type="title"/>
          </p:nvPr>
        </p:nvSpPr>
        <p:spPr/>
        <p:txBody>
          <a:bodyPr/>
          <a:lstStyle/>
          <a:p>
            <a:r>
              <a:rPr lang="en-US"/>
              <a:t>Instagram Stories Table  | FICOH - 5 of 5</a:t>
            </a:r>
          </a:p>
        </p:txBody>
      </p:sp>
      <p:graphicFrame>
        <p:nvGraphicFramePr>
          <p:cNvPr id="5" name="Table Placeholder 4">
            <a:extLst>
              <a:ext uri="{FF2B5EF4-FFF2-40B4-BE49-F238E27FC236}">
                <a16:creationId xmlns:a16="http://schemas.microsoft.com/office/drawing/2014/main" id="{526AD78D-E37D-44E3-8046-5B55DAF2CC89}"/>
              </a:ext>
            </a:extLst>
          </p:cNvPr>
          <p:cNvGraphicFramePr>
            <a:graphicFrameLocks noGrp="1"/>
          </p:cNvGraphicFramePr>
          <p:nvPr>
            <p:ph type="tbl" sz="quarter" idx="13"/>
            <p:extLst>
              <p:ext uri="{D42A27DB-BD31-4B8C-83A1-F6EECF244321}">
                <p14:modId xmlns:p14="http://schemas.microsoft.com/office/powerpoint/2010/main" val="3214680795"/>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645920">
                  <a:extLst>
                    <a:ext uri="{9D8B030D-6E8A-4147-A177-3AD203B41FA5}">
                      <a16:colId xmlns:a16="http://schemas.microsoft.com/office/drawing/2014/main" val="4068398319"/>
                    </a:ext>
                  </a:extLst>
                </a:gridCol>
                <a:gridCol w="1316736">
                  <a:extLst>
                    <a:ext uri="{9D8B030D-6E8A-4147-A177-3AD203B41FA5}">
                      <a16:colId xmlns:a16="http://schemas.microsoft.com/office/drawing/2014/main" val="2982692113"/>
                    </a:ext>
                  </a:extLst>
                </a:gridCol>
                <a:gridCol w="658368">
                  <a:extLst>
                    <a:ext uri="{9D8B030D-6E8A-4147-A177-3AD203B41FA5}">
                      <a16:colId xmlns:a16="http://schemas.microsoft.com/office/drawing/2014/main" val="430161945"/>
                    </a:ext>
                  </a:extLst>
                </a:gridCol>
                <a:gridCol w="658368">
                  <a:extLst>
                    <a:ext uri="{9D8B030D-6E8A-4147-A177-3AD203B41FA5}">
                      <a16:colId xmlns:a16="http://schemas.microsoft.com/office/drawing/2014/main" val="3811143423"/>
                    </a:ext>
                  </a:extLst>
                </a:gridCol>
                <a:gridCol w="658368">
                  <a:extLst>
                    <a:ext uri="{9D8B030D-6E8A-4147-A177-3AD203B41FA5}">
                      <a16:colId xmlns:a16="http://schemas.microsoft.com/office/drawing/2014/main" val="1315480848"/>
                    </a:ext>
                  </a:extLst>
                </a:gridCol>
                <a:gridCol w="658368">
                  <a:extLst>
                    <a:ext uri="{9D8B030D-6E8A-4147-A177-3AD203B41FA5}">
                      <a16:colId xmlns:a16="http://schemas.microsoft.com/office/drawing/2014/main" val="1904711387"/>
                    </a:ext>
                  </a:extLst>
                </a:gridCol>
                <a:gridCol w="658368">
                  <a:extLst>
                    <a:ext uri="{9D8B030D-6E8A-4147-A177-3AD203B41FA5}">
                      <a16:colId xmlns:a16="http://schemas.microsoft.com/office/drawing/2014/main" val="3984768266"/>
                    </a:ext>
                  </a:extLst>
                </a:gridCol>
                <a:gridCol w="658368">
                  <a:extLst>
                    <a:ext uri="{9D8B030D-6E8A-4147-A177-3AD203B41FA5}">
                      <a16:colId xmlns:a16="http://schemas.microsoft.com/office/drawing/2014/main" val="3127995491"/>
                    </a:ext>
                  </a:extLst>
                </a:gridCol>
                <a:gridCol w="658368">
                  <a:extLst>
                    <a:ext uri="{9D8B030D-6E8A-4147-A177-3AD203B41FA5}">
                      <a16:colId xmlns:a16="http://schemas.microsoft.com/office/drawing/2014/main" val="1140789230"/>
                    </a:ext>
                  </a:extLst>
                </a:gridCol>
                <a:gridCol w="658368">
                  <a:extLst>
                    <a:ext uri="{9D8B030D-6E8A-4147-A177-3AD203B41FA5}">
                      <a16:colId xmlns:a16="http://schemas.microsoft.com/office/drawing/2014/main" val="2060364886"/>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Last Updated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Impressions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Replies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Exits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Taps Forward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Taps Back</a:t>
                      </a:r>
                    </a:p>
                  </a:txBody>
                  <a:tcPr/>
                </a:tc>
                <a:extLst>
                  <a:ext uri="{0D108BD9-81ED-4DB2-BD59-A6C34878D82A}">
                    <a16:rowId xmlns:a16="http://schemas.microsoft.com/office/drawing/2014/main" val="1456493763"/>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firstinshi - 2019-08-16 17:13:15</a:t>
                      </a:r>
                      <a:r>
                        <a:rPr kumimoji="0" lang="en-US" sz="1000" b="0" i="0" u="none" strike="noStrike" kern="1200" cap="none" spc="0" normalizeH="0" baseline="0" noProof="0">
                          <a:ln>
                            <a:noFill/>
                          </a:ln>
                          <a:solidFill>
                            <a:prstClr val="black"/>
                          </a:solidFill>
                          <a:effectLst/>
                          <a:uLnTx/>
                          <a:uFillTx/>
                          <a:latin typeface="+mn-lt"/>
                          <a:ea typeface="+mn-ea"/>
                          <a:cs typeface="+mn-cs"/>
                        </a:rPr>
                        <a:t>
 Today our associates are participating in an  End of summer Walk!</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https://scontent.xx.fbcdn.net/v/t51.12442-15/67069125_514234139335883_9204182589340086795_n.jpg?_nc_cat=102&amp;_nc_oc=AQkBpAgElQamNdnyuApELsje4C5IqX-JBhuFka_oPmw7umVKcRVL2guhfEhtTKYAuZo&amp;_nc_ht=scontent.xx&amp;oh=4490ccb92fe8671034219059bd1318bb&amp;oe=5DCB7885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08/17/2019 17:00:31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Video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103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89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extLst>
                  <a:ext uri="{0D108BD9-81ED-4DB2-BD59-A6C34878D82A}">
                    <a16:rowId xmlns:a16="http://schemas.microsoft.com/office/drawing/2014/main" val="244256749"/>
                  </a:ext>
                </a:extLst>
              </a:tr>
            </a:tbl>
          </a:graphicData>
        </a:graphic>
      </p:graphicFrame>
      <p:sp>
        <p:nvSpPr>
          <p:cNvPr id="4" name="Text Placeholder 3">
            <a:extLst>
              <a:ext uri="{FF2B5EF4-FFF2-40B4-BE49-F238E27FC236}">
                <a16:creationId xmlns:a16="http://schemas.microsoft.com/office/drawing/2014/main" id="{C7B7AA20-3577-4B74-A213-5F064B2A5276}"/>
              </a:ext>
            </a:extLst>
          </p:cNvPr>
          <p:cNvSpPr>
            <a:spLocks noGrp="1"/>
          </p:cNvSpPr>
          <p:nvPr>
            <p:ph type="body" sz="quarter" idx="14"/>
          </p:nvPr>
        </p:nvSpPr>
        <p:spPr/>
        <p:txBody>
          <a:bodyPr/>
          <a:lstStyle/>
          <a:p>
            <a:r>
              <a:rPr lang="en-US"/>
              <a:t>08/01/2019 - 08/31/2019</a:t>
            </a:r>
          </a:p>
        </p:txBody>
      </p:sp>
    </p:spTree>
    <p:extLst>
      <p:ext uri="{BB962C8B-B14F-4D97-AF65-F5344CB8AC3E}">
        <p14:creationId xmlns:p14="http://schemas.microsoft.com/office/powerpoint/2010/main" val="3232131673"/>
      </p:ext>
    </p:extLst>
  </p:cSld>
  <p:clrMapOvr>
    <a:masterClrMapping/>
  </p:clrMapOvr>
</p:sld>
</file>

<file path=ppt/theme/theme1.xml><?xml version="1.0" encoding="utf-8"?>
<a:theme xmlns:a="http://schemas.openxmlformats.org/drawingml/2006/main" name="quintly_templat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extLst>
    <a:ext uri="{05A4C25C-085E-4340-85A3-A5531E510DB2}">
      <thm15:themeFamily xmlns:thm15="http://schemas.microsoft.com/office/thememl/2012/main" name="Presentation9" id="{77E0400C-7695-4C30-8023-BCE8CA7D95A2}" vid="{0F9F027B-7B08-491B-A6CB-03681FDC4E22}"/>
    </a:ext>
  </a:extLst>
</a:theme>
</file>

<file path=docProps/app.xml><?xml version="1.0" encoding="utf-8"?>
<Properties xmlns="http://schemas.openxmlformats.org/officeDocument/2006/extended-properties" xmlns:vt="http://schemas.openxmlformats.org/officeDocument/2006/docPropsVTypes">
  <Template>Default</Template>
  <TotalTime>0</TotalTime>
  <Words>1172</Words>
  <Application>Microsoft Office PowerPoint</Application>
  <PresentationFormat>On-screen Show (4:3)</PresentationFormat>
  <Paragraphs>402</Paragraphs>
  <Slides>27</Slides>
  <Notes>0</Notes>
  <HiddenSlides>0</HiddenSlides>
  <MMClips>0</MMClips>
  <ScaleCrop>false</ScaleCrop>
  <HeadingPairs>
    <vt:vector size="6" baseType="variant">
      <vt:variant>
        <vt:lpstr>Fonts Used</vt:lpstr>
      </vt:variant>
      <vt:variant>
        <vt:i4>2</vt:i4>
      </vt:variant>
      <vt:variant>
        <vt:lpstr>Theme</vt:lpstr>
      </vt:variant>
      <vt:variant>
        <vt:i4>1</vt:i4>
      </vt:variant>
      <vt:variant>
        <vt:lpstr>Slide Titles</vt:lpstr>
      </vt:variant>
      <vt:variant>
        <vt:i4>27</vt:i4>
      </vt:variant>
    </vt:vector>
  </HeadingPairs>
  <TitlesOfParts>
    <vt:vector size="30" baseType="lpstr">
      <vt:lpstr>Arial</vt:lpstr>
      <vt:lpstr>Calibri</vt:lpstr>
      <vt:lpstr>quintly_template</vt:lpstr>
      <vt:lpstr>FICOH Social Media</vt:lpstr>
      <vt:lpstr>Overall Overall Audience | FICOH</vt:lpstr>
      <vt:lpstr>Facebook Key Metrics Table | FICOH</vt:lpstr>
      <vt:lpstr>Facebook Facebook Fans Change | FICOH</vt:lpstr>
      <vt:lpstr>Facebook Average Interactions Per Facebook Post | FICOH</vt:lpstr>
      <vt:lpstr>Facebook Facebook Impressions | FICOH</vt:lpstr>
      <vt:lpstr>Facebook Own Posts Table | FICOH</vt:lpstr>
      <vt:lpstr>Twitter Key Metrics Table | FICOH</vt:lpstr>
      <vt:lpstr>Twitter Twitter Followers Change | FICOH</vt:lpstr>
      <vt:lpstr>Twitter Average Interactions Per Tweet | FICOH</vt:lpstr>
      <vt:lpstr>Twitter Own and Retweeted Tweets Table | FICOH</vt:lpstr>
      <vt:lpstr>LinkedIn Key Metrics Table | FICOH</vt:lpstr>
      <vt:lpstr>LinkedIn LinkedIn Followers Change | FICOH</vt:lpstr>
      <vt:lpstr>LinkedIn Average Interactions Per LinkedIn Update | FICOH</vt:lpstr>
      <vt:lpstr>LinkedIn Updates Table | FICOH - 1 of 3</vt:lpstr>
      <vt:lpstr>LinkedIn Updates Table | FICOH - 2 of 3</vt:lpstr>
      <vt:lpstr>LinkedIn Updates Table | FICOH - 3 of 3</vt:lpstr>
      <vt:lpstr>Instagram Key Metrics Table | FICOH</vt:lpstr>
      <vt:lpstr>Instagram Instagram Followers Change | FICOH</vt:lpstr>
      <vt:lpstr>Instagram Average Interactions Per Instagram Post | FICOH</vt:lpstr>
      <vt:lpstr>Instagram Top Instagram Posts Table | FICOH</vt:lpstr>
      <vt:lpstr>Instagram Stories Key Metrics Table | FICOH</vt:lpstr>
      <vt:lpstr>Instagram Stories Table  | FICOH - 1 of 5</vt:lpstr>
      <vt:lpstr>Instagram Stories Table  | FICOH - 2 of 5</vt:lpstr>
      <vt:lpstr>Instagram Stories Table  | FICOH - 3 of 5</vt:lpstr>
      <vt:lpstr>Instagram Stories Table  | FICOH - 4 of 5</vt:lpstr>
      <vt:lpstr>Instagram Stories Table  | FICOH - 5 of 5</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FICOH Social Media</dc:title>
  <dc:creator>Frederik Peiniger</dc:creator>
  <cp:lastModifiedBy>Frederik Peiniger</cp:lastModifiedBy>
  <cp:revision>1</cp:revision>
  <dcterms:created xsi:type="dcterms:W3CDTF">2019-09-05T21:38:28Z</dcterms:created>
  <dcterms:modified xsi:type="dcterms:W3CDTF">2019-09-05T21:39:00Z</dcterms:modified>
</cp:coreProperties>
</file>