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43647</c:v>
                </c:pt>
              </c:numCache>
            </c:numRef>
          </c:cat>
          <c:val>
            <c:numRef>
              <c:f>Sheet1!$B$2</c:f>
              <c:numCache>
                <c:formatCode>General</c:formatCode>
                <c:ptCount val="1"/>
                <c:pt idx="0">
                  <c:v>308</c:v>
                </c:pt>
              </c:numCache>
            </c:numRef>
          </c:val>
          <c:extLst>
            <c:ext xmlns:c16="http://schemas.microsoft.com/office/drawing/2014/chart" uri="{C3380CC4-5D6E-409C-BE32-E72D297353CC}">
              <c16:uniqueId val="{00000000-8071-4808-9E30-BF76C6ABA65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43647</c:v>
                </c:pt>
              </c:numCache>
            </c:numRef>
          </c:cat>
          <c:val>
            <c:numRef>
              <c:f>Sheet1!$C$2</c:f>
              <c:numCache>
                <c:formatCode>General</c:formatCode>
                <c:ptCount val="1"/>
                <c:pt idx="0">
                  <c:v>193</c:v>
                </c:pt>
              </c:numCache>
            </c:numRef>
          </c:val>
          <c:extLst>
            <c:ext xmlns:c16="http://schemas.microsoft.com/office/drawing/2014/chart" uri="{C3380CC4-5D6E-409C-BE32-E72D297353CC}">
              <c16:uniqueId val="{00000001-8071-4808-9E30-BF76C6ABA65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43647</c:v>
                </c:pt>
              </c:numCache>
            </c:numRef>
          </c:cat>
          <c:val>
            <c:numRef>
              <c:f>Sheet1!$D$2</c:f>
              <c:numCache>
                <c:formatCode>General</c:formatCode>
                <c:ptCount val="1"/>
                <c:pt idx="0">
                  <c:v>11549</c:v>
                </c:pt>
              </c:numCache>
            </c:numRef>
          </c:val>
          <c:extLst>
            <c:ext xmlns:c16="http://schemas.microsoft.com/office/drawing/2014/chart" uri="{C3380CC4-5D6E-409C-BE32-E72D297353CC}">
              <c16:uniqueId val="{00000002-8071-4808-9E30-BF76C6ABA65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43647</c:v>
                </c:pt>
              </c:numCache>
            </c:numRef>
          </c:cat>
          <c:val>
            <c:numRef>
              <c:f>Sheet1!$E$2</c:f>
              <c:numCache>
                <c:formatCode>General</c:formatCode>
                <c:ptCount val="1"/>
                <c:pt idx="0">
                  <c:v>141</c:v>
                </c:pt>
              </c:numCache>
            </c:numRef>
          </c:val>
          <c:extLst>
            <c:ext xmlns:c16="http://schemas.microsoft.com/office/drawing/2014/chart" uri="{C3380CC4-5D6E-409C-BE32-E72D297353CC}">
              <c16:uniqueId val="{00000003-8071-4808-9E30-BF76C6ABA654}"/>
            </c:ext>
          </c:extLst>
        </c:ser>
        <c:dLbls>
          <c:showLegendKey val="0"/>
          <c:showVal val="0"/>
          <c:showCatName val="0"/>
          <c:showSerName val="0"/>
          <c:showPercent val="0"/>
          <c:showBubbleSize val="0"/>
        </c:dLbls>
        <c:gapWidth val="219"/>
        <c:overlap val="-27"/>
        <c:axId val="42431504"/>
        <c:axId val="248502528"/>
      </c:barChart>
      <c:dateAx>
        <c:axId val="42431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02528"/>
        <c:crosses val="autoZero"/>
        <c:auto val="1"/>
        <c:lblOffset val="100"/>
        <c:baseTimeUnit val="days"/>
      </c:dateAx>
      <c:valAx>
        <c:axId val="24850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43282</c:v>
                </c:pt>
                <c:pt idx="1">
                  <c:v>43313</c:v>
                </c:pt>
                <c:pt idx="2">
                  <c:v>43344</c:v>
                </c:pt>
                <c:pt idx="3">
                  <c:v>43374</c:v>
                </c:pt>
                <c:pt idx="4">
                  <c:v>43405</c:v>
                </c:pt>
                <c:pt idx="5">
                  <c:v>43435</c:v>
                </c:pt>
                <c:pt idx="6">
                  <c:v>43466</c:v>
                </c:pt>
                <c:pt idx="7">
                  <c:v>43497</c:v>
                </c:pt>
                <c:pt idx="8">
                  <c:v>43525</c:v>
                </c:pt>
                <c:pt idx="9">
                  <c:v>43556</c:v>
                </c:pt>
                <c:pt idx="10">
                  <c:v>43586</c:v>
                </c:pt>
                <c:pt idx="11">
                  <c:v>43617</c:v>
                </c:pt>
                <c:pt idx="12">
                  <c:v>43647</c:v>
                </c:pt>
              </c:numCache>
            </c:numRef>
          </c:cat>
          <c:val>
            <c:numRef>
              <c:f>Sheet1!$B$2:$B$14</c:f>
              <c:numCache>
                <c:formatCode>General</c:formatCode>
                <c:ptCount val="13"/>
                <c:pt idx="0">
                  <c:v>10</c:v>
                </c:pt>
                <c:pt idx="1">
                  <c:v>3</c:v>
                </c:pt>
                <c:pt idx="2">
                  <c:v>11</c:v>
                </c:pt>
                <c:pt idx="3">
                  <c:v>5</c:v>
                </c:pt>
                <c:pt idx="4">
                  <c:v>14</c:v>
                </c:pt>
                <c:pt idx="5">
                  <c:v>5</c:v>
                </c:pt>
                <c:pt idx="6">
                  <c:v>-1</c:v>
                </c:pt>
                <c:pt idx="7">
                  <c:v>-1</c:v>
                </c:pt>
                <c:pt idx="8">
                  <c:v>6</c:v>
                </c:pt>
                <c:pt idx="9">
                  <c:v>1</c:v>
                </c:pt>
                <c:pt idx="10">
                  <c:v>8</c:v>
                </c:pt>
                <c:pt idx="11">
                  <c:v>90</c:v>
                </c:pt>
                <c:pt idx="12">
                  <c:v>4</c:v>
                </c:pt>
              </c:numCache>
            </c:numRef>
          </c:val>
          <c:extLst>
            <c:ext xmlns:c16="http://schemas.microsoft.com/office/drawing/2014/chart" uri="{C3380CC4-5D6E-409C-BE32-E72D297353CC}">
              <c16:uniqueId val="{00000000-67B0-41EC-90EB-00D2A4E5C0E8}"/>
            </c:ext>
          </c:extLst>
        </c:ser>
        <c:dLbls>
          <c:showLegendKey val="0"/>
          <c:showVal val="0"/>
          <c:showCatName val="0"/>
          <c:showSerName val="0"/>
          <c:showPercent val="0"/>
          <c:showBubbleSize val="0"/>
        </c:dLbls>
        <c:gapWidth val="219"/>
        <c:overlap val="-27"/>
        <c:axId val="253875008"/>
        <c:axId val="253876320"/>
      </c:barChart>
      <c:dateAx>
        <c:axId val="253875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876320"/>
        <c:crosses val="autoZero"/>
        <c:auto val="1"/>
        <c:lblOffset val="100"/>
        <c:baseTimeUnit val="months"/>
      </c:dateAx>
      <c:valAx>
        <c:axId val="25387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87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43282</c:v>
                </c:pt>
                <c:pt idx="1">
                  <c:v>43313</c:v>
                </c:pt>
                <c:pt idx="2">
                  <c:v>43344</c:v>
                </c:pt>
                <c:pt idx="3">
                  <c:v>43374</c:v>
                </c:pt>
                <c:pt idx="4">
                  <c:v>43405</c:v>
                </c:pt>
                <c:pt idx="5">
                  <c:v>43435</c:v>
                </c:pt>
                <c:pt idx="6">
                  <c:v>43466</c:v>
                </c:pt>
                <c:pt idx="7">
                  <c:v>43497</c:v>
                </c:pt>
                <c:pt idx="8">
                  <c:v>43525</c:v>
                </c:pt>
                <c:pt idx="9">
                  <c:v>43556</c:v>
                </c:pt>
                <c:pt idx="10">
                  <c:v>43586</c:v>
                </c:pt>
                <c:pt idx="11">
                  <c:v>43617</c:v>
                </c:pt>
                <c:pt idx="12">
                  <c:v>43647</c:v>
                </c:pt>
              </c:numCache>
            </c:numRef>
          </c:cat>
          <c:val>
            <c:numRef>
              <c:f>Sheet1!$B$2:$B$14</c:f>
              <c:numCache>
                <c:formatCode>General</c:formatCode>
                <c:ptCount val="13"/>
                <c:pt idx="0">
                  <c:v>18</c:v>
                </c:pt>
                <c:pt idx="1">
                  <c:v>10</c:v>
                </c:pt>
                <c:pt idx="2">
                  <c:v>15</c:v>
                </c:pt>
                <c:pt idx="3">
                  <c:v>12</c:v>
                </c:pt>
                <c:pt idx="4">
                  <c:v>9</c:v>
                </c:pt>
                <c:pt idx="5">
                  <c:v>10</c:v>
                </c:pt>
                <c:pt idx="6">
                  <c:v>12</c:v>
                </c:pt>
                <c:pt idx="7">
                  <c:v>5</c:v>
                </c:pt>
                <c:pt idx="8">
                  <c:v>7</c:v>
                </c:pt>
                <c:pt idx="9">
                  <c:v>31</c:v>
                </c:pt>
                <c:pt idx="10">
                  <c:v>14</c:v>
                </c:pt>
                <c:pt idx="11">
                  <c:v>10</c:v>
                </c:pt>
                <c:pt idx="12">
                  <c:v>12</c:v>
                </c:pt>
              </c:numCache>
            </c:numRef>
          </c:val>
          <c:extLst>
            <c:ext xmlns:c16="http://schemas.microsoft.com/office/drawing/2014/chart" uri="{C3380CC4-5D6E-409C-BE32-E72D297353CC}">
              <c16:uniqueId val="{00000000-0F38-4BAD-B094-EF9CBFB020D0}"/>
            </c:ext>
          </c:extLst>
        </c:ser>
        <c:dLbls>
          <c:showLegendKey val="0"/>
          <c:showVal val="0"/>
          <c:showCatName val="0"/>
          <c:showSerName val="0"/>
          <c:showPercent val="0"/>
          <c:showBubbleSize val="0"/>
        </c:dLbls>
        <c:gapWidth val="219"/>
        <c:overlap val="-27"/>
        <c:axId val="179468392"/>
        <c:axId val="179473968"/>
      </c:barChart>
      <c:dateAx>
        <c:axId val="179468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473968"/>
        <c:crosses val="autoZero"/>
        <c:auto val="1"/>
        <c:lblOffset val="100"/>
        <c:baseTimeUnit val="months"/>
      </c:dateAx>
      <c:valAx>
        <c:axId val="17947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46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43282</c:v>
                </c:pt>
                <c:pt idx="1">
                  <c:v>43313</c:v>
                </c:pt>
                <c:pt idx="2">
                  <c:v>43344</c:v>
                </c:pt>
                <c:pt idx="3">
                  <c:v>43374</c:v>
                </c:pt>
                <c:pt idx="4">
                  <c:v>43405</c:v>
                </c:pt>
                <c:pt idx="5">
                  <c:v>43435</c:v>
                </c:pt>
                <c:pt idx="6">
                  <c:v>43466</c:v>
                </c:pt>
                <c:pt idx="7">
                  <c:v>43497</c:v>
                </c:pt>
                <c:pt idx="8">
                  <c:v>43525</c:v>
                </c:pt>
                <c:pt idx="9">
                  <c:v>43556</c:v>
                </c:pt>
                <c:pt idx="10">
                  <c:v>43586</c:v>
                </c:pt>
                <c:pt idx="11">
                  <c:v>43617</c:v>
                </c:pt>
                <c:pt idx="12">
                  <c:v>43647</c:v>
                </c:pt>
              </c:numCache>
            </c:numRef>
          </c:cat>
          <c:val>
            <c:numRef>
              <c:f>Sheet1!$B$2:$B$14</c:f>
              <c:numCache>
                <c:formatCode>General</c:formatCode>
                <c:ptCount val="13"/>
                <c:pt idx="0">
                  <c:v>5472</c:v>
                </c:pt>
                <c:pt idx="1">
                  <c:v>7785</c:v>
                </c:pt>
                <c:pt idx="2">
                  <c:v>6797</c:v>
                </c:pt>
                <c:pt idx="3">
                  <c:v>4312</c:v>
                </c:pt>
                <c:pt idx="4">
                  <c:v>4690</c:v>
                </c:pt>
                <c:pt idx="5">
                  <c:v>7579</c:v>
                </c:pt>
                <c:pt idx="6">
                  <c:v>5210</c:v>
                </c:pt>
                <c:pt idx="7">
                  <c:v>2059</c:v>
                </c:pt>
                <c:pt idx="8">
                  <c:v>3391</c:v>
                </c:pt>
                <c:pt idx="9">
                  <c:v>23914</c:v>
                </c:pt>
                <c:pt idx="10">
                  <c:v>6145</c:v>
                </c:pt>
                <c:pt idx="11">
                  <c:v>19856</c:v>
                </c:pt>
                <c:pt idx="12">
                  <c:v>3317</c:v>
                </c:pt>
              </c:numCache>
            </c:numRef>
          </c:val>
          <c:extLst>
            <c:ext xmlns:c16="http://schemas.microsoft.com/office/drawing/2014/chart" uri="{C3380CC4-5D6E-409C-BE32-E72D297353CC}">
              <c16:uniqueId val="{00000000-D382-4B07-9FA8-C78A8F401DA7}"/>
            </c:ext>
          </c:extLst>
        </c:ser>
        <c:dLbls>
          <c:showLegendKey val="0"/>
          <c:showVal val="0"/>
          <c:showCatName val="0"/>
          <c:showSerName val="0"/>
          <c:showPercent val="0"/>
          <c:showBubbleSize val="0"/>
        </c:dLbls>
        <c:gapWidth val="219"/>
        <c:overlap val="-27"/>
        <c:axId val="179472656"/>
        <c:axId val="179473312"/>
      </c:barChart>
      <c:dateAx>
        <c:axId val="179472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473312"/>
        <c:crosses val="autoZero"/>
        <c:auto val="1"/>
        <c:lblOffset val="100"/>
        <c:baseTimeUnit val="months"/>
      </c:dateAx>
      <c:valAx>
        <c:axId val="17947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47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43282</c:v>
                </c:pt>
                <c:pt idx="1">
                  <c:v>43313</c:v>
                </c:pt>
                <c:pt idx="2">
                  <c:v>43344</c:v>
                </c:pt>
                <c:pt idx="3">
                  <c:v>43374</c:v>
                </c:pt>
                <c:pt idx="4">
                  <c:v>43405</c:v>
                </c:pt>
                <c:pt idx="5">
                  <c:v>43435</c:v>
                </c:pt>
                <c:pt idx="6">
                  <c:v>43466</c:v>
                </c:pt>
                <c:pt idx="7">
                  <c:v>43497</c:v>
                </c:pt>
                <c:pt idx="8">
                  <c:v>43525</c:v>
                </c:pt>
                <c:pt idx="9">
                  <c:v>43556</c:v>
                </c:pt>
                <c:pt idx="10">
                  <c:v>43586</c:v>
                </c:pt>
                <c:pt idx="11">
                  <c:v>43617</c:v>
                </c:pt>
                <c:pt idx="12">
                  <c:v>43647</c:v>
                </c:pt>
              </c:numCache>
            </c:numRef>
          </c:cat>
          <c:val>
            <c:numRef>
              <c:f>Sheet1!$B$2:$B$14</c:f>
              <c:numCache>
                <c:formatCode>General</c:formatCode>
                <c:ptCount val="13"/>
                <c:pt idx="0">
                  <c:v>4</c:v>
                </c:pt>
                <c:pt idx="1">
                  <c:v>6</c:v>
                </c:pt>
                <c:pt idx="2">
                  <c:v>3</c:v>
                </c:pt>
                <c:pt idx="3">
                  <c:v>5</c:v>
                </c:pt>
                <c:pt idx="4">
                  <c:v>-2</c:v>
                </c:pt>
                <c:pt idx="5">
                  <c:v>6</c:v>
                </c:pt>
                <c:pt idx="6">
                  <c:v>6</c:v>
                </c:pt>
                <c:pt idx="7">
                  <c:v>6</c:v>
                </c:pt>
                <c:pt idx="8">
                  <c:v>6</c:v>
                </c:pt>
                <c:pt idx="9">
                  <c:v>5</c:v>
                </c:pt>
                <c:pt idx="10">
                  <c:v>2</c:v>
                </c:pt>
                <c:pt idx="11">
                  <c:v>5</c:v>
                </c:pt>
                <c:pt idx="12">
                  <c:v>4</c:v>
                </c:pt>
              </c:numCache>
            </c:numRef>
          </c:val>
          <c:extLst>
            <c:ext xmlns:c16="http://schemas.microsoft.com/office/drawing/2014/chart" uri="{C3380CC4-5D6E-409C-BE32-E72D297353CC}">
              <c16:uniqueId val="{00000000-BE9D-4D94-9503-6AF047B69F39}"/>
            </c:ext>
          </c:extLst>
        </c:ser>
        <c:dLbls>
          <c:showLegendKey val="0"/>
          <c:showVal val="0"/>
          <c:showCatName val="0"/>
          <c:showSerName val="0"/>
          <c:showPercent val="0"/>
          <c:showBubbleSize val="0"/>
        </c:dLbls>
        <c:gapWidth val="219"/>
        <c:overlap val="-27"/>
        <c:axId val="314188768"/>
        <c:axId val="314190736"/>
      </c:barChart>
      <c:dateAx>
        <c:axId val="314188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190736"/>
        <c:crosses val="autoZero"/>
        <c:auto val="1"/>
        <c:lblOffset val="100"/>
        <c:baseTimeUnit val="months"/>
      </c:dateAx>
      <c:valAx>
        <c:axId val="31419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18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43282</c:v>
                </c:pt>
                <c:pt idx="1">
                  <c:v>43313</c:v>
                </c:pt>
                <c:pt idx="2">
                  <c:v>43344</c:v>
                </c:pt>
                <c:pt idx="3">
                  <c:v>43374</c:v>
                </c:pt>
                <c:pt idx="4">
                  <c:v>43405</c:v>
                </c:pt>
                <c:pt idx="5">
                  <c:v>43435</c:v>
                </c:pt>
                <c:pt idx="6">
                  <c:v>43466</c:v>
                </c:pt>
                <c:pt idx="7">
                  <c:v>43497</c:v>
                </c:pt>
                <c:pt idx="8">
                  <c:v>43525</c:v>
                </c:pt>
                <c:pt idx="9">
                  <c:v>43556</c:v>
                </c:pt>
                <c:pt idx="10">
                  <c:v>43586</c:v>
                </c:pt>
                <c:pt idx="11">
                  <c:v>43617</c:v>
                </c:pt>
                <c:pt idx="12">
                  <c:v>43647</c:v>
                </c:pt>
              </c:numCache>
            </c:numRef>
          </c:cat>
          <c:val>
            <c:numRef>
              <c:f>Sheet1!$B$2:$B$14</c:f>
              <c:numCache>
                <c:formatCode>General</c:formatCode>
                <c:ptCount val="13"/>
                <c:pt idx="0">
                  <c:v>3</c:v>
                </c:pt>
                <c:pt idx="1">
                  <c:v>4</c:v>
                </c:pt>
                <c:pt idx="2">
                  <c:v>3</c:v>
                </c:pt>
                <c:pt idx="3">
                  <c:v>4</c:v>
                </c:pt>
                <c:pt idx="4">
                  <c:v>4</c:v>
                </c:pt>
                <c:pt idx="5">
                  <c:v>5</c:v>
                </c:pt>
                <c:pt idx="6">
                  <c:v>5</c:v>
                </c:pt>
                <c:pt idx="7">
                  <c:v>6</c:v>
                </c:pt>
                <c:pt idx="8">
                  <c:v>5</c:v>
                </c:pt>
                <c:pt idx="9">
                  <c:v>4</c:v>
                </c:pt>
                <c:pt idx="10">
                  <c:v>4</c:v>
                </c:pt>
                <c:pt idx="11">
                  <c:v>4</c:v>
                </c:pt>
                <c:pt idx="12">
                  <c:v>4</c:v>
                </c:pt>
              </c:numCache>
            </c:numRef>
          </c:val>
          <c:extLst>
            <c:ext xmlns:c16="http://schemas.microsoft.com/office/drawing/2014/chart" uri="{C3380CC4-5D6E-409C-BE32-E72D297353CC}">
              <c16:uniqueId val="{00000000-90DC-466F-ADA0-C230C2C76EF6}"/>
            </c:ext>
          </c:extLst>
        </c:ser>
        <c:dLbls>
          <c:showLegendKey val="0"/>
          <c:showVal val="0"/>
          <c:showCatName val="0"/>
          <c:showSerName val="0"/>
          <c:showPercent val="0"/>
          <c:showBubbleSize val="0"/>
        </c:dLbls>
        <c:gapWidth val="219"/>
        <c:overlap val="-27"/>
        <c:axId val="314192048"/>
        <c:axId val="314186144"/>
      </c:barChart>
      <c:dateAx>
        <c:axId val="314192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186144"/>
        <c:crosses val="autoZero"/>
        <c:auto val="1"/>
        <c:lblOffset val="100"/>
        <c:baseTimeUnit val="months"/>
      </c:dateAx>
      <c:valAx>
        <c:axId val="31418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19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43282</c:v>
                </c:pt>
                <c:pt idx="1">
                  <c:v>43313</c:v>
                </c:pt>
                <c:pt idx="2">
                  <c:v>43344</c:v>
                </c:pt>
                <c:pt idx="3">
                  <c:v>43374</c:v>
                </c:pt>
                <c:pt idx="4">
                  <c:v>43405</c:v>
                </c:pt>
                <c:pt idx="5">
                  <c:v>43435</c:v>
                </c:pt>
                <c:pt idx="6">
                  <c:v>43466</c:v>
                </c:pt>
                <c:pt idx="7">
                  <c:v>43497</c:v>
                </c:pt>
                <c:pt idx="8">
                  <c:v>43525</c:v>
                </c:pt>
                <c:pt idx="9">
                  <c:v>43556</c:v>
                </c:pt>
                <c:pt idx="10">
                  <c:v>43586</c:v>
                </c:pt>
                <c:pt idx="11">
                  <c:v>43617</c:v>
                </c:pt>
                <c:pt idx="12">
                  <c:v>43647</c:v>
                </c:pt>
              </c:numCache>
            </c:numRef>
          </c:cat>
          <c:val>
            <c:numRef>
              <c:f>Sheet1!$B$2:$B$14</c:f>
              <c:numCache>
                <c:formatCode>General</c:formatCode>
                <c:ptCount val="13"/>
                <c:pt idx="0">
                  <c:v>110</c:v>
                </c:pt>
                <c:pt idx="1">
                  <c:v>125</c:v>
                </c:pt>
                <c:pt idx="2">
                  <c:v>187</c:v>
                </c:pt>
                <c:pt idx="3">
                  <c:v>156</c:v>
                </c:pt>
                <c:pt idx="4">
                  <c:v>1024</c:v>
                </c:pt>
                <c:pt idx="5">
                  <c:v>1561</c:v>
                </c:pt>
                <c:pt idx="6">
                  <c:v>186</c:v>
                </c:pt>
                <c:pt idx="7">
                  <c:v>169</c:v>
                </c:pt>
                <c:pt idx="8">
                  <c:v>639</c:v>
                </c:pt>
                <c:pt idx="9">
                  <c:v>714</c:v>
                </c:pt>
                <c:pt idx="10">
                  <c:v>534</c:v>
                </c:pt>
                <c:pt idx="11">
                  <c:v>443</c:v>
                </c:pt>
                <c:pt idx="12">
                  <c:v>268</c:v>
                </c:pt>
              </c:numCache>
            </c:numRef>
          </c:val>
          <c:extLst>
            <c:ext xmlns:c16="http://schemas.microsoft.com/office/drawing/2014/chart" uri="{C3380CC4-5D6E-409C-BE32-E72D297353CC}">
              <c16:uniqueId val="{00000000-9DEE-4782-8D48-8E96545E3937}"/>
            </c:ext>
          </c:extLst>
        </c:ser>
        <c:dLbls>
          <c:showLegendKey val="0"/>
          <c:showVal val="0"/>
          <c:showCatName val="0"/>
          <c:showSerName val="0"/>
          <c:showPercent val="0"/>
          <c:showBubbleSize val="0"/>
        </c:dLbls>
        <c:gapWidth val="219"/>
        <c:overlap val="-27"/>
        <c:axId val="316976680"/>
        <c:axId val="316980616"/>
      </c:barChart>
      <c:dateAx>
        <c:axId val="316976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80616"/>
        <c:crosses val="autoZero"/>
        <c:auto val="1"/>
        <c:lblOffset val="100"/>
        <c:baseTimeUnit val="months"/>
      </c:dateAx>
      <c:valAx>
        <c:axId val="31698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7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43282</c:v>
                </c:pt>
                <c:pt idx="1">
                  <c:v>43313</c:v>
                </c:pt>
                <c:pt idx="2">
                  <c:v>43344</c:v>
                </c:pt>
                <c:pt idx="3">
                  <c:v>43374</c:v>
                </c:pt>
                <c:pt idx="4">
                  <c:v>43405</c:v>
                </c:pt>
                <c:pt idx="5">
                  <c:v>43435</c:v>
                </c:pt>
                <c:pt idx="6">
                  <c:v>43466</c:v>
                </c:pt>
                <c:pt idx="7">
                  <c:v>43497</c:v>
                </c:pt>
                <c:pt idx="8">
                  <c:v>43525</c:v>
                </c:pt>
                <c:pt idx="9">
                  <c:v>43556</c:v>
                </c:pt>
                <c:pt idx="10">
                  <c:v>43586</c:v>
                </c:pt>
                <c:pt idx="11">
                  <c:v>43617</c:v>
                </c:pt>
                <c:pt idx="12">
                  <c:v>43647</c:v>
                </c:pt>
              </c:numCache>
            </c:numRef>
          </c:cat>
          <c:val>
            <c:numRef>
              <c:f>Sheet1!$B$2:$B$14</c:f>
              <c:numCache>
                <c:formatCode>General</c:formatCode>
                <c:ptCount val="13"/>
                <c:pt idx="0">
                  <c:v>22</c:v>
                </c:pt>
                <c:pt idx="1">
                  <c:v>23</c:v>
                </c:pt>
                <c:pt idx="2">
                  <c:v>25</c:v>
                </c:pt>
                <c:pt idx="3">
                  <c:v>40</c:v>
                </c:pt>
                <c:pt idx="4">
                  <c:v>21</c:v>
                </c:pt>
                <c:pt idx="5">
                  <c:v>36</c:v>
                </c:pt>
                <c:pt idx="6">
                  <c:v>30</c:v>
                </c:pt>
                <c:pt idx="7">
                  <c:v>44</c:v>
                </c:pt>
                <c:pt idx="8">
                  <c:v>38</c:v>
                </c:pt>
                <c:pt idx="9">
                  <c:v>44</c:v>
                </c:pt>
                <c:pt idx="10">
                  <c:v>37</c:v>
                </c:pt>
                <c:pt idx="11">
                  <c:v>41</c:v>
                </c:pt>
                <c:pt idx="12">
                  <c:v>33</c:v>
                </c:pt>
              </c:numCache>
            </c:numRef>
          </c:val>
          <c:extLst>
            <c:ext xmlns:c16="http://schemas.microsoft.com/office/drawing/2014/chart" uri="{C3380CC4-5D6E-409C-BE32-E72D297353CC}">
              <c16:uniqueId val="{00000000-EA50-4FFE-844A-C3E782AB226B}"/>
            </c:ext>
          </c:extLst>
        </c:ser>
        <c:dLbls>
          <c:showLegendKey val="0"/>
          <c:showVal val="0"/>
          <c:showCatName val="0"/>
          <c:showSerName val="0"/>
          <c:showPercent val="0"/>
          <c:showBubbleSize val="0"/>
        </c:dLbls>
        <c:gapWidth val="219"/>
        <c:overlap val="-27"/>
        <c:axId val="316985536"/>
        <c:axId val="316979960"/>
      </c:barChart>
      <c:dateAx>
        <c:axId val="316985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79960"/>
        <c:crosses val="autoZero"/>
        <c:auto val="1"/>
        <c:lblOffset val="100"/>
        <c:baseTimeUnit val="months"/>
      </c:dateAx>
      <c:valAx>
        <c:axId val="31697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8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43282</c:v>
                </c:pt>
                <c:pt idx="1">
                  <c:v>43313</c:v>
                </c:pt>
                <c:pt idx="2">
                  <c:v>43344</c:v>
                </c:pt>
                <c:pt idx="3">
                  <c:v>43374</c:v>
                </c:pt>
                <c:pt idx="4">
                  <c:v>43405</c:v>
                </c:pt>
                <c:pt idx="5">
                  <c:v>43435</c:v>
                </c:pt>
                <c:pt idx="6">
                  <c:v>43466</c:v>
                </c:pt>
                <c:pt idx="7">
                  <c:v>43497</c:v>
                </c:pt>
                <c:pt idx="8">
                  <c:v>43525</c:v>
                </c:pt>
                <c:pt idx="9">
                  <c:v>43556</c:v>
                </c:pt>
                <c:pt idx="10">
                  <c:v>43586</c:v>
                </c:pt>
                <c:pt idx="11">
                  <c:v>43617</c:v>
                </c:pt>
                <c:pt idx="12">
                  <c:v>43647</c:v>
                </c:pt>
              </c:numCache>
            </c:numRef>
          </c:cat>
          <c:val>
            <c:numRef>
              <c:f>Sheet1!$B$2:$B$14</c:f>
              <c:numCache>
                <c:formatCode>General</c:formatCode>
                <c:ptCount val="13"/>
                <c:pt idx="0">
                  <c:v>5</c:v>
                </c:pt>
                <c:pt idx="1">
                  <c:v>-2</c:v>
                </c:pt>
                <c:pt idx="2">
                  <c:v>4</c:v>
                </c:pt>
                <c:pt idx="3">
                  <c:v>-1</c:v>
                </c:pt>
                <c:pt idx="4">
                  <c:v>4</c:v>
                </c:pt>
                <c:pt idx="5">
                  <c:v>3</c:v>
                </c:pt>
                <c:pt idx="6">
                  <c:v>11</c:v>
                </c:pt>
                <c:pt idx="7">
                  <c:v>13</c:v>
                </c:pt>
                <c:pt idx="8">
                  <c:v>8</c:v>
                </c:pt>
                <c:pt idx="9">
                  <c:v>16</c:v>
                </c:pt>
                <c:pt idx="10">
                  <c:v>7</c:v>
                </c:pt>
                <c:pt idx="11">
                  <c:v>11</c:v>
                </c:pt>
                <c:pt idx="12">
                  <c:v>8</c:v>
                </c:pt>
              </c:numCache>
            </c:numRef>
          </c:val>
          <c:extLst>
            <c:ext xmlns:c16="http://schemas.microsoft.com/office/drawing/2014/chart" uri="{C3380CC4-5D6E-409C-BE32-E72D297353CC}">
              <c16:uniqueId val="{00000000-4337-4BCB-9D08-EC22B859AA5C}"/>
            </c:ext>
          </c:extLst>
        </c:ser>
        <c:dLbls>
          <c:showLegendKey val="0"/>
          <c:showVal val="0"/>
          <c:showCatName val="0"/>
          <c:showSerName val="0"/>
          <c:showPercent val="0"/>
          <c:showBubbleSize val="0"/>
        </c:dLbls>
        <c:gapWidth val="219"/>
        <c:overlap val="-27"/>
        <c:axId val="318991304"/>
        <c:axId val="318991960"/>
      </c:barChart>
      <c:dateAx>
        <c:axId val="318991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91960"/>
        <c:crosses val="autoZero"/>
        <c:auto val="1"/>
        <c:lblOffset val="100"/>
        <c:baseTimeUnit val="months"/>
      </c:dateAx>
      <c:valAx>
        <c:axId val="31899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9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43282</c:v>
                </c:pt>
                <c:pt idx="1">
                  <c:v>43313</c:v>
                </c:pt>
                <c:pt idx="2">
                  <c:v>43344</c:v>
                </c:pt>
                <c:pt idx="3">
                  <c:v>43374</c:v>
                </c:pt>
                <c:pt idx="4">
                  <c:v>43405</c:v>
                </c:pt>
                <c:pt idx="5">
                  <c:v>43435</c:v>
                </c:pt>
                <c:pt idx="6">
                  <c:v>43466</c:v>
                </c:pt>
                <c:pt idx="7">
                  <c:v>43497</c:v>
                </c:pt>
                <c:pt idx="8">
                  <c:v>43525</c:v>
                </c:pt>
                <c:pt idx="9">
                  <c:v>43556</c:v>
                </c:pt>
                <c:pt idx="10">
                  <c:v>43586</c:v>
                </c:pt>
                <c:pt idx="11">
                  <c:v>43617</c:v>
                </c:pt>
                <c:pt idx="12">
                  <c:v>43647</c:v>
                </c:pt>
              </c:numCache>
            </c:numRef>
          </c:cat>
          <c:val>
            <c:numRef>
              <c:f>Sheet1!$B$2:$B$14</c:f>
              <c:numCache>
                <c:formatCode>General</c:formatCode>
                <c:ptCount val="13"/>
                <c:pt idx="0">
                  <c:v>12</c:v>
                </c:pt>
                <c:pt idx="1">
                  <c:v>13</c:v>
                </c:pt>
                <c:pt idx="2">
                  <c:v>13</c:v>
                </c:pt>
                <c:pt idx="3">
                  <c:v>10</c:v>
                </c:pt>
                <c:pt idx="4">
                  <c:v>10</c:v>
                </c:pt>
                <c:pt idx="5">
                  <c:v>10</c:v>
                </c:pt>
                <c:pt idx="6">
                  <c:v>10</c:v>
                </c:pt>
                <c:pt idx="7">
                  <c:v>13</c:v>
                </c:pt>
                <c:pt idx="8">
                  <c:v>14</c:v>
                </c:pt>
                <c:pt idx="9">
                  <c:v>16</c:v>
                </c:pt>
                <c:pt idx="10">
                  <c:v>14</c:v>
                </c:pt>
                <c:pt idx="11">
                  <c:v>14</c:v>
                </c:pt>
                <c:pt idx="12">
                  <c:v>11</c:v>
                </c:pt>
              </c:numCache>
            </c:numRef>
          </c:val>
          <c:extLst>
            <c:ext xmlns:c16="http://schemas.microsoft.com/office/drawing/2014/chart" uri="{C3380CC4-5D6E-409C-BE32-E72D297353CC}">
              <c16:uniqueId val="{00000000-C31B-4253-A069-C4759429332C}"/>
            </c:ext>
          </c:extLst>
        </c:ser>
        <c:dLbls>
          <c:showLegendKey val="0"/>
          <c:showVal val="0"/>
          <c:showCatName val="0"/>
          <c:showSerName val="0"/>
          <c:showPercent val="0"/>
          <c:showBubbleSize val="0"/>
        </c:dLbls>
        <c:gapWidth val="219"/>
        <c:overlap val="-27"/>
        <c:axId val="318991632"/>
        <c:axId val="318992288"/>
      </c:barChart>
      <c:dateAx>
        <c:axId val="318991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92288"/>
        <c:crosses val="autoZero"/>
        <c:auto val="1"/>
        <c:lblOffset val="100"/>
        <c:baseTimeUnit val="months"/>
      </c:dateAx>
      <c:valAx>
        <c:axId val="31899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9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F9DBF-8E70-4BEE-B846-F6B5A8E4D051}"/>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FA287A48-6111-42E5-99DB-F0815BA92B7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261965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749DD-FBF2-4B67-A7A3-1821C57E7BF7}"/>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8543B398-CED5-446C-BB92-ED2097B1DDBD}"/>
              </a:ext>
            </a:extLst>
          </p:cNvPr>
          <p:cNvGraphicFramePr>
            <a:graphicFrameLocks noGrp="1"/>
          </p:cNvGraphicFramePr>
          <p:nvPr>
            <p:ph type="chart" sz="quarter" idx="13"/>
            <p:extLst>
              <p:ext uri="{D42A27DB-BD31-4B8C-83A1-F6EECF244321}">
                <p14:modId xmlns:p14="http://schemas.microsoft.com/office/powerpoint/2010/main" val="4074036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CDCB2E-EBEF-4E48-B21D-491AF823B044}"/>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285A63BB-8CFC-4D31-86A7-3C91592BF1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5126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20E7F-8246-4167-A96D-59F364C199B1}"/>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DD3A3765-5CA9-442C-B746-E3C98A8CC7A5}"/>
              </a:ext>
            </a:extLst>
          </p:cNvPr>
          <p:cNvGraphicFramePr>
            <a:graphicFrameLocks noGrp="1"/>
          </p:cNvGraphicFramePr>
          <p:nvPr>
            <p:ph type="tbl" sz="quarter" idx="13"/>
            <p:extLst>
              <p:ext uri="{D42A27DB-BD31-4B8C-83A1-F6EECF244321}">
                <p14:modId xmlns:p14="http://schemas.microsoft.com/office/powerpoint/2010/main" val="3441986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10352439"/>
                    </a:ext>
                  </a:extLst>
                </a:gridCol>
                <a:gridCol w="740664">
                  <a:extLst>
                    <a:ext uri="{9D8B030D-6E8A-4147-A177-3AD203B41FA5}">
                      <a16:colId xmlns:a16="http://schemas.microsoft.com/office/drawing/2014/main" val="2044409281"/>
                    </a:ext>
                  </a:extLst>
                </a:gridCol>
                <a:gridCol w="740664">
                  <a:extLst>
                    <a:ext uri="{9D8B030D-6E8A-4147-A177-3AD203B41FA5}">
                      <a16:colId xmlns:a16="http://schemas.microsoft.com/office/drawing/2014/main" val="2222146731"/>
                    </a:ext>
                  </a:extLst>
                </a:gridCol>
                <a:gridCol w="740664">
                  <a:extLst>
                    <a:ext uri="{9D8B030D-6E8A-4147-A177-3AD203B41FA5}">
                      <a16:colId xmlns:a16="http://schemas.microsoft.com/office/drawing/2014/main" val="1348391196"/>
                    </a:ext>
                  </a:extLst>
                </a:gridCol>
                <a:gridCol w="740664">
                  <a:extLst>
                    <a:ext uri="{9D8B030D-6E8A-4147-A177-3AD203B41FA5}">
                      <a16:colId xmlns:a16="http://schemas.microsoft.com/office/drawing/2014/main" val="1828171402"/>
                    </a:ext>
                  </a:extLst>
                </a:gridCol>
                <a:gridCol w="740664">
                  <a:extLst>
                    <a:ext uri="{9D8B030D-6E8A-4147-A177-3AD203B41FA5}">
                      <a16:colId xmlns:a16="http://schemas.microsoft.com/office/drawing/2014/main" val="2864018419"/>
                    </a:ext>
                  </a:extLst>
                </a:gridCol>
                <a:gridCol w="740664">
                  <a:extLst>
                    <a:ext uri="{9D8B030D-6E8A-4147-A177-3AD203B41FA5}">
                      <a16:colId xmlns:a16="http://schemas.microsoft.com/office/drawing/2014/main" val="565659632"/>
                    </a:ext>
                  </a:extLst>
                </a:gridCol>
                <a:gridCol w="740664">
                  <a:extLst>
                    <a:ext uri="{9D8B030D-6E8A-4147-A177-3AD203B41FA5}">
                      <a16:colId xmlns:a16="http://schemas.microsoft.com/office/drawing/2014/main" val="1744157418"/>
                    </a:ext>
                  </a:extLst>
                </a:gridCol>
                <a:gridCol w="740664">
                  <a:extLst>
                    <a:ext uri="{9D8B030D-6E8A-4147-A177-3AD203B41FA5}">
                      <a16:colId xmlns:a16="http://schemas.microsoft.com/office/drawing/2014/main" val="155450032"/>
                    </a:ext>
                  </a:extLst>
                </a:gridCol>
                <a:gridCol w="740664">
                  <a:extLst>
                    <a:ext uri="{9D8B030D-6E8A-4147-A177-3AD203B41FA5}">
                      <a16:colId xmlns:a16="http://schemas.microsoft.com/office/drawing/2014/main" val="39846319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75400786"/>
                  </a:ext>
                </a:extLst>
              </a:tr>
              <a:tr h="370840">
                <a:tc>
                  <a:txBody>
                    <a:bodyPr/>
                    <a:lstStyle/>
                    <a:p>
                      <a:r>
                        <a:rPr lang="en-US" sz="1000"/>
                        <a:t>Tokio Marine America</a:t>
                      </a:r>
                    </a:p>
                  </a:txBody>
                  <a:tcPr/>
                </a:tc>
                <a:tc>
                  <a:txBody>
                    <a:bodyPr/>
                    <a:lstStyle/>
                    <a:p>
                      <a:r>
                        <a:rPr lang="en-US" sz="1000"/>
                        <a:t>308</a:t>
                      </a:r>
                    </a:p>
                  </a:txBody>
                  <a:tcPr/>
                </a:tc>
                <a:tc>
                  <a:txBody>
                    <a:bodyPr/>
                    <a:lstStyle/>
                    <a:p>
                      <a:r>
                        <a:rPr lang="en-US" sz="1000"/>
                        <a:t>4</a:t>
                      </a:r>
                    </a:p>
                  </a:txBody>
                  <a:tcPr/>
                </a:tc>
                <a:tc>
                  <a:txBody>
                    <a:bodyPr/>
                    <a:lstStyle/>
                    <a:p>
                      <a:r>
                        <a:rPr lang="en-US" sz="1000"/>
                        <a:t>17</a:t>
                      </a:r>
                    </a:p>
                  </a:txBody>
                  <a:tcPr/>
                </a:tc>
                <a:tc>
                  <a:txBody>
                    <a:bodyPr/>
                    <a:lstStyle/>
                    <a:p>
                      <a:r>
                        <a:rPr lang="en-US" sz="1000"/>
                        <a:t>187</a:t>
                      </a:r>
                    </a:p>
                  </a:txBody>
                  <a:tcPr/>
                </a:tc>
                <a:tc>
                  <a:txBody>
                    <a:bodyPr/>
                    <a:lstStyle/>
                    <a:p>
                      <a:r>
                        <a:rPr lang="en-US" sz="1000"/>
                        <a:t>10</a:t>
                      </a:r>
                    </a:p>
                  </a:txBody>
                  <a:tcPr/>
                </a:tc>
                <a:tc>
                  <a:txBody>
                    <a:bodyPr/>
                    <a:lstStyle/>
                    <a:p>
                      <a:r>
                        <a:rPr lang="en-US" sz="1000"/>
                        <a:t>22</a:t>
                      </a:r>
                    </a:p>
                  </a:txBody>
                  <a:tcPr/>
                </a:tc>
                <a:tc>
                  <a:txBody>
                    <a:bodyPr/>
                    <a:lstStyle/>
                    <a:p>
                      <a:r>
                        <a:rPr lang="en-US" sz="1000"/>
                        <a:t>0</a:t>
                      </a:r>
                    </a:p>
                  </a:txBody>
                  <a:tcPr/>
                </a:tc>
                <a:tc>
                  <a:txBody>
                    <a:bodyPr/>
                    <a:lstStyle/>
                    <a:p>
                      <a:r>
                        <a:rPr lang="en-US" sz="1000"/>
                        <a:t>4.2099 %</a:t>
                      </a:r>
                    </a:p>
                  </a:txBody>
                  <a:tcPr/>
                </a:tc>
                <a:tc>
                  <a:txBody>
                    <a:bodyPr/>
                    <a:lstStyle/>
                    <a:p>
                      <a:r>
                        <a:rPr lang="en-US" sz="1000"/>
                        <a:t>0.0 %</a:t>
                      </a:r>
                    </a:p>
                  </a:txBody>
                  <a:tcPr/>
                </a:tc>
                <a:extLst>
                  <a:ext uri="{0D108BD9-81ED-4DB2-BD59-A6C34878D82A}">
                    <a16:rowId xmlns:a16="http://schemas.microsoft.com/office/drawing/2014/main" val="4158331901"/>
                  </a:ext>
                </a:extLst>
              </a:tr>
            </a:tbl>
          </a:graphicData>
        </a:graphic>
      </p:graphicFrame>
      <p:sp>
        <p:nvSpPr>
          <p:cNvPr id="4" name="Text Placeholder 3">
            <a:extLst>
              <a:ext uri="{FF2B5EF4-FFF2-40B4-BE49-F238E27FC236}">
                <a16:creationId xmlns:a16="http://schemas.microsoft.com/office/drawing/2014/main" id="{193710C2-C70A-488F-85E9-243D94CB0D0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156063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7D416-2CA2-4B65-8992-0BCD539FF1E1}"/>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6D9C5E5F-83E4-4455-A661-093B11A713BB}"/>
              </a:ext>
            </a:extLst>
          </p:cNvPr>
          <p:cNvGraphicFramePr>
            <a:graphicFrameLocks noGrp="1"/>
          </p:cNvGraphicFramePr>
          <p:nvPr>
            <p:ph type="chart" sz="quarter" idx="13"/>
            <p:extLst>
              <p:ext uri="{D42A27DB-BD31-4B8C-83A1-F6EECF244321}">
                <p14:modId xmlns:p14="http://schemas.microsoft.com/office/powerpoint/2010/main" val="2446661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0999B3-5021-493D-B0A2-D28118A418F2}"/>
              </a:ext>
            </a:extLst>
          </p:cNvPr>
          <p:cNvSpPr>
            <a:spLocks noGrp="1"/>
          </p:cNvSpPr>
          <p:nvPr>
            <p:ph type="body" sz="quarter" idx="14"/>
          </p:nvPr>
        </p:nvSpPr>
        <p:spPr/>
        <p:txBody>
          <a:bodyPr/>
          <a:lstStyle/>
          <a:p>
            <a:r>
              <a:rPr lang="en-US"/>
              <a:t>07/01/2018 - 07/31/2019</a:t>
            </a:r>
          </a:p>
        </p:txBody>
      </p:sp>
      <p:sp>
        <p:nvSpPr>
          <p:cNvPr id="5" name="Footer Placeholder 4">
            <a:extLst>
              <a:ext uri="{FF2B5EF4-FFF2-40B4-BE49-F238E27FC236}">
                <a16:creationId xmlns:a16="http://schemas.microsoft.com/office/drawing/2014/main" id="{563F01BE-9517-45F2-9E21-8EFE1A6581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7289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A6EBD-7010-4072-8CF3-632BEA7D7C94}"/>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3796E31D-AED0-4EFD-BD8F-75C2DEB84CF7}"/>
              </a:ext>
            </a:extLst>
          </p:cNvPr>
          <p:cNvGraphicFramePr>
            <a:graphicFrameLocks noGrp="1"/>
          </p:cNvGraphicFramePr>
          <p:nvPr>
            <p:ph type="chart" sz="quarter" idx="13"/>
            <p:extLst>
              <p:ext uri="{D42A27DB-BD31-4B8C-83A1-F6EECF244321}">
                <p14:modId xmlns:p14="http://schemas.microsoft.com/office/powerpoint/2010/main" val="3391461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1BC47-8213-4DDA-87A2-1090426267FD}"/>
              </a:ext>
            </a:extLst>
          </p:cNvPr>
          <p:cNvSpPr>
            <a:spLocks noGrp="1"/>
          </p:cNvSpPr>
          <p:nvPr>
            <p:ph type="body" sz="quarter" idx="14"/>
          </p:nvPr>
        </p:nvSpPr>
        <p:spPr/>
        <p:txBody>
          <a:bodyPr/>
          <a:lstStyle/>
          <a:p>
            <a:r>
              <a:rPr lang="en-US"/>
              <a:t>07/01/2018 - 07/31/2019</a:t>
            </a:r>
          </a:p>
        </p:txBody>
      </p:sp>
      <p:sp>
        <p:nvSpPr>
          <p:cNvPr id="5" name="Footer Placeholder 4">
            <a:extLst>
              <a:ext uri="{FF2B5EF4-FFF2-40B4-BE49-F238E27FC236}">
                <a16:creationId xmlns:a16="http://schemas.microsoft.com/office/drawing/2014/main" id="{272C15B6-5B00-43EB-965B-268BCFF486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6592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26CBC-3C63-4A4D-AA8A-EEEC6AB0612D}"/>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1B5845D7-5E23-4FDC-AD49-AC78601B4398}"/>
              </a:ext>
            </a:extLst>
          </p:cNvPr>
          <p:cNvGraphicFramePr>
            <a:graphicFrameLocks noGrp="1"/>
          </p:cNvGraphicFramePr>
          <p:nvPr>
            <p:ph type="chart" sz="quarter" idx="13"/>
            <p:extLst>
              <p:ext uri="{D42A27DB-BD31-4B8C-83A1-F6EECF244321}">
                <p14:modId xmlns:p14="http://schemas.microsoft.com/office/powerpoint/2010/main" val="250274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5AE706-05A7-4012-81C9-2ED05CE67F3D}"/>
              </a:ext>
            </a:extLst>
          </p:cNvPr>
          <p:cNvSpPr>
            <a:spLocks noGrp="1"/>
          </p:cNvSpPr>
          <p:nvPr>
            <p:ph type="body" sz="quarter" idx="14"/>
          </p:nvPr>
        </p:nvSpPr>
        <p:spPr/>
        <p:txBody>
          <a:bodyPr/>
          <a:lstStyle/>
          <a:p>
            <a:r>
              <a:rPr lang="en-US"/>
              <a:t>07/01/2018 - 07/31/2019</a:t>
            </a:r>
          </a:p>
        </p:txBody>
      </p:sp>
      <p:sp>
        <p:nvSpPr>
          <p:cNvPr id="5" name="Footer Placeholder 4">
            <a:extLst>
              <a:ext uri="{FF2B5EF4-FFF2-40B4-BE49-F238E27FC236}">
                <a16:creationId xmlns:a16="http://schemas.microsoft.com/office/drawing/2014/main" id="{05116BBF-8BCB-40CF-9714-3097CD560C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9706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A3BB3-B8E3-41F4-BD61-BB722374C7A6}"/>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B395F2F4-0562-4121-9AE0-E9C89318061A}"/>
              </a:ext>
            </a:extLst>
          </p:cNvPr>
          <p:cNvGraphicFramePr>
            <a:graphicFrameLocks noGrp="1"/>
          </p:cNvGraphicFramePr>
          <p:nvPr>
            <p:ph type="tbl" sz="quarter" idx="13"/>
            <p:extLst>
              <p:ext uri="{D42A27DB-BD31-4B8C-83A1-F6EECF244321}">
                <p14:modId xmlns:p14="http://schemas.microsoft.com/office/powerpoint/2010/main" val="122204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7699427"/>
                    </a:ext>
                  </a:extLst>
                </a:gridCol>
                <a:gridCol w="658368">
                  <a:extLst>
                    <a:ext uri="{9D8B030D-6E8A-4147-A177-3AD203B41FA5}">
                      <a16:colId xmlns:a16="http://schemas.microsoft.com/office/drawing/2014/main" val="589474229"/>
                    </a:ext>
                  </a:extLst>
                </a:gridCol>
                <a:gridCol w="658368">
                  <a:extLst>
                    <a:ext uri="{9D8B030D-6E8A-4147-A177-3AD203B41FA5}">
                      <a16:colId xmlns:a16="http://schemas.microsoft.com/office/drawing/2014/main" val="838685493"/>
                    </a:ext>
                  </a:extLst>
                </a:gridCol>
                <a:gridCol w="658368">
                  <a:extLst>
                    <a:ext uri="{9D8B030D-6E8A-4147-A177-3AD203B41FA5}">
                      <a16:colId xmlns:a16="http://schemas.microsoft.com/office/drawing/2014/main" val="3052711713"/>
                    </a:ext>
                  </a:extLst>
                </a:gridCol>
                <a:gridCol w="658368">
                  <a:extLst>
                    <a:ext uri="{9D8B030D-6E8A-4147-A177-3AD203B41FA5}">
                      <a16:colId xmlns:a16="http://schemas.microsoft.com/office/drawing/2014/main" val="901400274"/>
                    </a:ext>
                  </a:extLst>
                </a:gridCol>
                <a:gridCol w="658368">
                  <a:extLst>
                    <a:ext uri="{9D8B030D-6E8A-4147-A177-3AD203B41FA5}">
                      <a16:colId xmlns:a16="http://schemas.microsoft.com/office/drawing/2014/main" val="1851126882"/>
                    </a:ext>
                  </a:extLst>
                </a:gridCol>
                <a:gridCol w="658368">
                  <a:extLst>
                    <a:ext uri="{9D8B030D-6E8A-4147-A177-3AD203B41FA5}">
                      <a16:colId xmlns:a16="http://schemas.microsoft.com/office/drawing/2014/main" val="586339574"/>
                    </a:ext>
                  </a:extLst>
                </a:gridCol>
                <a:gridCol w="658368">
                  <a:extLst>
                    <a:ext uri="{9D8B030D-6E8A-4147-A177-3AD203B41FA5}">
                      <a16:colId xmlns:a16="http://schemas.microsoft.com/office/drawing/2014/main" val="327288496"/>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536355323"/>
                  </a:ext>
                </a:extLst>
              </a:tr>
              <a:tr h="370840">
                <a:tc>
                  <a:txBody>
                    <a:bodyPr/>
                    <a:lstStyle/>
                    <a:p>
                      <a:r>
                        <a:rPr lang="en-US" sz="1000" b="1"/>
                        <a:t>Tokio Marine America - 2019-07-18 15:00:00</a:t>
                      </a:r>
                      <a:r>
                        <a:rPr lang="en-US" sz="1000"/>
                        <a:t> 
 TMA’s Ben Tuttle joined a panel of experts at the 89th annual meeting of the Inland Marine Underwriters Association to discuss how the cargo liability market is changing and how insurance carriers are responding. Watch the video here: http://bit.ly/2JKPg5F</a:t>
                      </a:r>
                    </a:p>
                  </a:txBody>
                  <a:tcPr/>
                </a:tc>
                <a:tc>
                  <a:txBody>
                    <a:bodyPr/>
                    <a:lstStyle/>
                    <a:p>
                      <a:r>
                        <a:rPr lang="en-US" sz="1000"/>
                        <a:t>101</a:t>
                      </a:r>
                    </a:p>
                  </a:txBody>
                  <a:tcPr/>
                </a:tc>
                <a:tc>
                  <a:txBody>
                    <a:bodyPr/>
                    <a:lstStyle/>
                    <a:p>
                      <a:r>
                        <a:rPr lang="en-US" sz="1000"/>
                        <a:t>99</a:t>
                      </a:r>
                    </a:p>
                  </a:txBody>
                  <a:tcPr/>
                </a:tc>
                <a:tc>
                  <a:txBody>
                    <a:bodyPr/>
                    <a:lstStyle/>
                    <a:p>
                      <a:r>
                        <a:rPr lang="en-US" sz="1000"/>
                        <a:t>1</a:t>
                      </a:r>
                    </a:p>
                  </a:txBody>
                  <a:tcPr/>
                </a:tc>
                <a:tc>
                  <a:txBody>
                    <a:bodyPr/>
                    <a:lstStyle/>
                    <a:p>
                      <a:r>
                        <a:rPr lang="en-US" sz="1000"/>
                        <a:t>1</a:t>
                      </a:r>
                    </a:p>
                  </a:txBody>
                  <a:tcPr/>
                </a:tc>
                <a:tc>
                  <a:txBody>
                    <a:bodyPr/>
                    <a:lstStyle/>
                    <a:p>
                      <a:r>
                        <a:rPr lang="en-US" sz="1000"/>
                        <a:t>33.2237 %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027347086"/>
                  </a:ext>
                </a:extLst>
              </a:tr>
              <a:tr h="370840">
                <a:tc>
                  <a:txBody>
                    <a:bodyPr/>
                    <a:lstStyle/>
                    <a:p>
                      <a:r>
                        <a:rPr lang="en-US" sz="1000" b="1"/>
                        <a:t>Tokio Marine America - 2019-07-26 20:22:13</a:t>
                      </a:r>
                      <a:r>
                        <a:rPr lang="en-US" sz="1000"/>
                        <a:t> 
 This week, our employees in Jersey City and Pasadena enjoyed ice cream while supporting our July charitable organization, Doctors Without Borders/ Médecins Sans Frontières (MSF). All donations collected during our ice cream events will be matched by TMA! #icecream #donate #tmacares</a:t>
                      </a:r>
                    </a:p>
                  </a:txBody>
                  <a:tcPr/>
                </a:tc>
                <a:tc>
                  <a:txBody>
                    <a:bodyPr/>
                    <a:lstStyle/>
                    <a:p>
                      <a:r>
                        <a:rPr lang="en-US" sz="1000"/>
                        <a:t>16</a:t>
                      </a:r>
                    </a:p>
                  </a:txBody>
                  <a:tcPr/>
                </a:tc>
                <a:tc>
                  <a:txBody>
                    <a:bodyPr/>
                    <a:lstStyle/>
                    <a:p>
                      <a:r>
                        <a:rPr lang="en-US" sz="1000"/>
                        <a:t>12</a:t>
                      </a:r>
                    </a:p>
                  </a:txBody>
                  <a:tcPr/>
                </a:tc>
                <a:tc>
                  <a:txBody>
                    <a:bodyPr/>
                    <a:lstStyle/>
                    <a:p>
                      <a:r>
                        <a:rPr lang="en-US" sz="1000"/>
                        <a:t>1</a:t>
                      </a:r>
                    </a:p>
                  </a:txBody>
                  <a:tcPr/>
                </a:tc>
                <a:tc>
                  <a:txBody>
                    <a:bodyPr/>
                    <a:lstStyle/>
                    <a:p>
                      <a:r>
                        <a:rPr lang="en-US" sz="1000"/>
                        <a:t>3</a:t>
                      </a:r>
                    </a:p>
                  </a:txBody>
                  <a:tcPr/>
                </a:tc>
                <a:tc>
                  <a:txBody>
                    <a:bodyPr/>
                    <a:lstStyle/>
                    <a:p>
                      <a:r>
                        <a:rPr lang="en-US" sz="1000"/>
                        <a:t>5.2288 %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390437811"/>
                  </a:ext>
                </a:extLst>
              </a:tr>
              <a:tr h="370840">
                <a:tc>
                  <a:txBody>
                    <a:bodyPr/>
                    <a:lstStyle/>
                    <a:p>
                      <a:r>
                        <a:rPr lang="en-US" sz="1000" b="1"/>
                        <a:t>Tokio Marine America - 2019-07-08 23:35:31</a:t>
                      </a:r>
                      <a:r>
                        <a:rPr lang="en-US" sz="1000"/>
                        <a:t> 
 A few weeks ago, we asked our Pasadena employees to submit pictures of the hobbies they enjoyed as part of our Wellness Program to promote healthy lifestyles. We found that our employee's interests Included: Travel, Running, Equestrian Sports, Beach Volleyball, Gel Nails, Freelance Painting, Cycling, Playing with their dog, and even Archery! This week, we are looking forward to finding out what our co-workers in New Jersey do during their free time! #fun #hobbytime #wellness</a:t>
                      </a:r>
                    </a:p>
                  </a:txBody>
                  <a:tcPr/>
                </a:tc>
                <a:tc>
                  <a:txBody>
                    <a:bodyPr/>
                    <a:lstStyle/>
                    <a:p>
                      <a:r>
                        <a:rPr lang="en-US" sz="1000"/>
                        <a:t>14</a:t>
                      </a:r>
                    </a:p>
                  </a:txBody>
                  <a:tcPr/>
                </a:tc>
                <a:tc>
                  <a:txBody>
                    <a:bodyPr/>
                    <a:lstStyle/>
                    <a:p>
                      <a:r>
                        <a:rPr lang="en-US" sz="1000"/>
                        <a:t>9</a:t>
                      </a:r>
                    </a:p>
                  </a:txBody>
                  <a:tcPr/>
                </a:tc>
                <a:tc>
                  <a:txBody>
                    <a:bodyPr/>
                    <a:lstStyle/>
                    <a:p>
                      <a:r>
                        <a:rPr lang="en-US" sz="1000"/>
                        <a:t>3</a:t>
                      </a:r>
                    </a:p>
                  </a:txBody>
                  <a:tcPr/>
                </a:tc>
                <a:tc>
                  <a:txBody>
                    <a:bodyPr/>
                    <a:lstStyle/>
                    <a:p>
                      <a:r>
                        <a:rPr lang="en-US" sz="1000"/>
                        <a:t>2</a:t>
                      </a:r>
                    </a:p>
                  </a:txBody>
                  <a:tcPr/>
                </a:tc>
                <a:tc>
                  <a:txBody>
                    <a:bodyPr/>
                    <a:lstStyle/>
                    <a:p>
                      <a:r>
                        <a:rPr lang="en-US" sz="1000"/>
                        <a:t>4.6053 %</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3258463340"/>
                  </a:ext>
                </a:extLst>
              </a:tr>
            </a:tbl>
          </a:graphicData>
        </a:graphic>
      </p:graphicFrame>
      <p:sp>
        <p:nvSpPr>
          <p:cNvPr id="4" name="Text Placeholder 3">
            <a:extLst>
              <a:ext uri="{FF2B5EF4-FFF2-40B4-BE49-F238E27FC236}">
                <a16:creationId xmlns:a16="http://schemas.microsoft.com/office/drawing/2014/main" id="{A32B516D-BFB0-4F01-A63C-099F1E7EFFF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823359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6E6C7-D855-4ABA-B22E-41554BAE3CF1}"/>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C0047C96-6B8D-4E91-929A-2D5939EDF9D2}"/>
              </a:ext>
            </a:extLst>
          </p:cNvPr>
          <p:cNvGraphicFramePr>
            <a:graphicFrameLocks noGrp="1"/>
          </p:cNvGraphicFramePr>
          <p:nvPr>
            <p:ph type="tbl" sz="quarter" idx="13"/>
            <p:extLst>
              <p:ext uri="{D42A27DB-BD31-4B8C-83A1-F6EECF244321}">
                <p14:modId xmlns:p14="http://schemas.microsoft.com/office/powerpoint/2010/main" val="2127636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89130749"/>
                    </a:ext>
                  </a:extLst>
                </a:gridCol>
                <a:gridCol w="493776">
                  <a:extLst>
                    <a:ext uri="{9D8B030D-6E8A-4147-A177-3AD203B41FA5}">
                      <a16:colId xmlns:a16="http://schemas.microsoft.com/office/drawing/2014/main" val="686549571"/>
                    </a:ext>
                  </a:extLst>
                </a:gridCol>
                <a:gridCol w="493776">
                  <a:extLst>
                    <a:ext uri="{9D8B030D-6E8A-4147-A177-3AD203B41FA5}">
                      <a16:colId xmlns:a16="http://schemas.microsoft.com/office/drawing/2014/main" val="3292775229"/>
                    </a:ext>
                  </a:extLst>
                </a:gridCol>
                <a:gridCol w="493776">
                  <a:extLst>
                    <a:ext uri="{9D8B030D-6E8A-4147-A177-3AD203B41FA5}">
                      <a16:colId xmlns:a16="http://schemas.microsoft.com/office/drawing/2014/main" val="2743711280"/>
                    </a:ext>
                  </a:extLst>
                </a:gridCol>
                <a:gridCol w="493776">
                  <a:extLst>
                    <a:ext uri="{9D8B030D-6E8A-4147-A177-3AD203B41FA5}">
                      <a16:colId xmlns:a16="http://schemas.microsoft.com/office/drawing/2014/main" val="489256985"/>
                    </a:ext>
                  </a:extLst>
                </a:gridCol>
                <a:gridCol w="493776">
                  <a:extLst>
                    <a:ext uri="{9D8B030D-6E8A-4147-A177-3AD203B41FA5}">
                      <a16:colId xmlns:a16="http://schemas.microsoft.com/office/drawing/2014/main" val="3519248532"/>
                    </a:ext>
                  </a:extLst>
                </a:gridCol>
                <a:gridCol w="493776">
                  <a:extLst>
                    <a:ext uri="{9D8B030D-6E8A-4147-A177-3AD203B41FA5}">
                      <a16:colId xmlns:a16="http://schemas.microsoft.com/office/drawing/2014/main" val="2623101765"/>
                    </a:ext>
                  </a:extLst>
                </a:gridCol>
                <a:gridCol w="493776">
                  <a:extLst>
                    <a:ext uri="{9D8B030D-6E8A-4147-A177-3AD203B41FA5}">
                      <a16:colId xmlns:a16="http://schemas.microsoft.com/office/drawing/2014/main" val="3009356196"/>
                    </a:ext>
                  </a:extLst>
                </a:gridCol>
                <a:gridCol w="493776">
                  <a:extLst>
                    <a:ext uri="{9D8B030D-6E8A-4147-A177-3AD203B41FA5}">
                      <a16:colId xmlns:a16="http://schemas.microsoft.com/office/drawing/2014/main" val="3175949381"/>
                    </a:ext>
                  </a:extLst>
                </a:gridCol>
                <a:gridCol w="493776">
                  <a:extLst>
                    <a:ext uri="{9D8B030D-6E8A-4147-A177-3AD203B41FA5}">
                      <a16:colId xmlns:a16="http://schemas.microsoft.com/office/drawing/2014/main" val="2052261816"/>
                    </a:ext>
                  </a:extLst>
                </a:gridCol>
                <a:gridCol w="493776">
                  <a:extLst>
                    <a:ext uri="{9D8B030D-6E8A-4147-A177-3AD203B41FA5}">
                      <a16:colId xmlns:a16="http://schemas.microsoft.com/office/drawing/2014/main" val="4130674286"/>
                    </a:ext>
                  </a:extLst>
                </a:gridCol>
                <a:gridCol w="493776">
                  <a:extLst>
                    <a:ext uri="{9D8B030D-6E8A-4147-A177-3AD203B41FA5}">
                      <a16:colId xmlns:a16="http://schemas.microsoft.com/office/drawing/2014/main" val="2097455417"/>
                    </a:ext>
                  </a:extLst>
                </a:gridCol>
                <a:gridCol w="493776">
                  <a:extLst>
                    <a:ext uri="{9D8B030D-6E8A-4147-A177-3AD203B41FA5}">
                      <a16:colId xmlns:a16="http://schemas.microsoft.com/office/drawing/2014/main" val="3230769559"/>
                    </a:ext>
                  </a:extLst>
                </a:gridCol>
                <a:gridCol w="493776">
                  <a:extLst>
                    <a:ext uri="{9D8B030D-6E8A-4147-A177-3AD203B41FA5}">
                      <a16:colId xmlns:a16="http://schemas.microsoft.com/office/drawing/2014/main" val="171680425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76690383"/>
                  </a:ext>
                </a:extLst>
              </a:tr>
              <a:tr h="370840">
                <a:tc>
                  <a:txBody>
                    <a:bodyPr/>
                    <a:lstStyle/>
                    <a:p>
                      <a:r>
                        <a:rPr lang="en-US" sz="1000"/>
                        <a:t>TMAmerica</a:t>
                      </a:r>
                    </a:p>
                  </a:txBody>
                  <a:tcPr/>
                </a:tc>
                <a:tc>
                  <a:txBody>
                    <a:bodyPr/>
                    <a:lstStyle/>
                    <a:p>
                      <a:r>
                        <a:rPr lang="en-US" sz="1000"/>
                        <a:t>141</a:t>
                      </a:r>
                    </a:p>
                  </a:txBody>
                  <a:tcPr/>
                </a:tc>
                <a:tc>
                  <a:txBody>
                    <a:bodyPr/>
                    <a:lstStyle/>
                    <a:p>
                      <a:r>
                        <a:rPr lang="en-US" sz="1000"/>
                        <a:t>4</a:t>
                      </a:r>
                    </a:p>
                  </a:txBody>
                  <a:tcPr/>
                </a:tc>
                <a:tc>
                  <a:txBody>
                    <a:bodyPr/>
                    <a:lstStyle/>
                    <a:p>
                      <a:r>
                        <a:rPr lang="en-US" sz="1000"/>
                        <a:t>17</a:t>
                      </a:r>
                    </a:p>
                  </a:txBody>
                  <a:tcPr/>
                </a:tc>
                <a:tc>
                  <a:txBody>
                    <a:bodyPr/>
                    <a:lstStyle/>
                    <a:p>
                      <a:r>
                        <a:rPr lang="en-US" sz="1000"/>
                        <a:t>16</a:t>
                      </a:r>
                    </a:p>
                  </a:txBody>
                  <a:tcPr/>
                </a:tc>
                <a:tc>
                  <a:txBody>
                    <a:bodyPr/>
                    <a:lstStyle/>
                    <a:p>
                      <a:r>
                        <a:rPr lang="en-US" sz="1000"/>
                        <a:t>1</a:t>
                      </a:r>
                    </a:p>
                  </a:txBody>
                  <a:tcPr/>
                </a:tc>
                <a:tc>
                  <a:txBody>
                    <a:bodyPr/>
                    <a:lstStyle/>
                    <a:p>
                      <a:r>
                        <a:rPr lang="en-US" sz="1000"/>
                        <a:t>0</a:t>
                      </a:r>
                    </a:p>
                  </a:txBody>
                  <a:tcPr/>
                </a:tc>
                <a:tc>
                  <a:txBody>
                    <a:bodyPr/>
                    <a:lstStyle/>
                    <a:p>
                      <a:r>
                        <a:rPr lang="en-US" sz="1000"/>
                        <a:t>17</a:t>
                      </a:r>
                    </a:p>
                  </a:txBody>
                  <a:tcPr/>
                </a:tc>
                <a:tc>
                  <a:txBody>
                    <a:bodyPr/>
                    <a:lstStyle/>
                    <a:p>
                      <a:r>
                        <a:rPr lang="en-US" sz="1000"/>
                        <a:t>17</a:t>
                      </a:r>
                    </a:p>
                  </a:txBody>
                  <a:tcPr/>
                </a:tc>
                <a:tc>
                  <a:txBody>
                    <a:bodyPr/>
                    <a:lstStyle/>
                    <a:p>
                      <a:r>
                        <a:rPr lang="en-US" sz="1000"/>
                        <a:t>47</a:t>
                      </a:r>
                    </a:p>
                  </a:txBody>
                  <a:tcPr/>
                </a:tc>
                <a:tc>
                  <a:txBody>
                    <a:bodyPr/>
                    <a:lstStyle/>
                    <a:p>
                      <a:r>
                        <a:rPr lang="en-US" sz="1000"/>
                        <a:t>0</a:t>
                      </a:r>
                    </a:p>
                  </a:txBody>
                  <a:tcPr/>
                </a:tc>
                <a:tc>
                  <a:txBody>
                    <a:bodyPr/>
                    <a:lstStyle/>
                    <a:p>
                      <a:r>
                        <a:rPr lang="en-US" sz="1000"/>
                        <a:t>0</a:t>
                      </a:r>
                    </a:p>
                  </a:txBody>
                  <a:tcPr/>
                </a:tc>
                <a:tc>
                  <a:txBody>
                    <a:bodyPr/>
                    <a:lstStyle/>
                    <a:p>
                      <a:r>
                        <a:rPr lang="en-US" sz="1000"/>
                        <a:t>2.8777 %</a:t>
                      </a:r>
                    </a:p>
                  </a:txBody>
                  <a:tcPr/>
                </a:tc>
                <a:tc>
                  <a:txBody>
                    <a:bodyPr/>
                    <a:lstStyle/>
                    <a:p>
                      <a:r>
                        <a:rPr lang="en-US" sz="1000"/>
                        <a:t>0.0 %</a:t>
                      </a:r>
                    </a:p>
                  </a:txBody>
                  <a:tcPr/>
                </a:tc>
                <a:extLst>
                  <a:ext uri="{0D108BD9-81ED-4DB2-BD59-A6C34878D82A}">
                    <a16:rowId xmlns:a16="http://schemas.microsoft.com/office/drawing/2014/main" val="2631929782"/>
                  </a:ext>
                </a:extLst>
              </a:tr>
            </a:tbl>
          </a:graphicData>
        </a:graphic>
      </p:graphicFrame>
      <p:sp>
        <p:nvSpPr>
          <p:cNvPr id="4" name="Text Placeholder 3">
            <a:extLst>
              <a:ext uri="{FF2B5EF4-FFF2-40B4-BE49-F238E27FC236}">
                <a16:creationId xmlns:a16="http://schemas.microsoft.com/office/drawing/2014/main" id="{9A177106-1F52-4668-BB47-34E6C87302DC}"/>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178849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696A5-0F71-4C44-BE64-1DD0313E9696}"/>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5C8A591F-957C-4052-84B8-CCFA917AA85E}"/>
              </a:ext>
            </a:extLst>
          </p:cNvPr>
          <p:cNvGraphicFramePr>
            <a:graphicFrameLocks noGrp="1"/>
          </p:cNvGraphicFramePr>
          <p:nvPr>
            <p:ph type="chart" sz="quarter" idx="13"/>
            <p:extLst>
              <p:ext uri="{D42A27DB-BD31-4B8C-83A1-F6EECF244321}">
                <p14:modId xmlns:p14="http://schemas.microsoft.com/office/powerpoint/2010/main" val="3946461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B93B1C-DE4F-43CC-998C-C1CDC5F40614}"/>
              </a:ext>
            </a:extLst>
          </p:cNvPr>
          <p:cNvSpPr>
            <a:spLocks noGrp="1"/>
          </p:cNvSpPr>
          <p:nvPr>
            <p:ph type="body" sz="quarter" idx="14"/>
          </p:nvPr>
        </p:nvSpPr>
        <p:spPr/>
        <p:txBody>
          <a:bodyPr/>
          <a:lstStyle/>
          <a:p>
            <a:r>
              <a:rPr lang="en-US"/>
              <a:t>07/01/2018 - 07/31/2019</a:t>
            </a:r>
          </a:p>
        </p:txBody>
      </p:sp>
      <p:sp>
        <p:nvSpPr>
          <p:cNvPr id="5" name="Footer Placeholder 4">
            <a:extLst>
              <a:ext uri="{FF2B5EF4-FFF2-40B4-BE49-F238E27FC236}">
                <a16:creationId xmlns:a16="http://schemas.microsoft.com/office/drawing/2014/main" id="{309775B2-7E0E-44EF-90D5-1ABF1FCDAA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7094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2D60-D74C-4213-AFEE-4DF127980162}"/>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4D558B86-E154-4265-990B-8CBAFE68F839}"/>
              </a:ext>
            </a:extLst>
          </p:cNvPr>
          <p:cNvGraphicFramePr>
            <a:graphicFrameLocks noGrp="1"/>
          </p:cNvGraphicFramePr>
          <p:nvPr>
            <p:ph type="chart" sz="quarter" idx="13"/>
            <p:extLst>
              <p:ext uri="{D42A27DB-BD31-4B8C-83A1-F6EECF244321}">
                <p14:modId xmlns:p14="http://schemas.microsoft.com/office/powerpoint/2010/main" val="3658029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961428-CC1A-48D7-9F2D-A2D1EB5F7473}"/>
              </a:ext>
            </a:extLst>
          </p:cNvPr>
          <p:cNvSpPr>
            <a:spLocks noGrp="1"/>
          </p:cNvSpPr>
          <p:nvPr>
            <p:ph type="body" sz="quarter" idx="14"/>
          </p:nvPr>
        </p:nvSpPr>
        <p:spPr/>
        <p:txBody>
          <a:bodyPr/>
          <a:lstStyle/>
          <a:p>
            <a:r>
              <a:rPr lang="en-US"/>
              <a:t>07/01/2018 - 07/31/2019</a:t>
            </a:r>
          </a:p>
        </p:txBody>
      </p:sp>
      <p:sp>
        <p:nvSpPr>
          <p:cNvPr id="5" name="Footer Placeholder 4">
            <a:extLst>
              <a:ext uri="{FF2B5EF4-FFF2-40B4-BE49-F238E27FC236}">
                <a16:creationId xmlns:a16="http://schemas.microsoft.com/office/drawing/2014/main" id="{0760901B-5D46-4821-8726-1880F43AC8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3525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6A070-D35F-4197-A756-C2907AF0BD0D}"/>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A066262D-EC8C-4FE7-8E57-DB7B87778012}"/>
              </a:ext>
            </a:extLst>
          </p:cNvPr>
          <p:cNvGraphicFramePr>
            <a:graphicFrameLocks noGrp="1"/>
          </p:cNvGraphicFramePr>
          <p:nvPr>
            <p:ph type="tbl" sz="quarter" idx="13"/>
            <p:extLst>
              <p:ext uri="{D42A27DB-BD31-4B8C-83A1-F6EECF244321}">
                <p14:modId xmlns:p14="http://schemas.microsoft.com/office/powerpoint/2010/main" val="2832135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658148158"/>
                    </a:ext>
                  </a:extLst>
                </a:gridCol>
                <a:gridCol w="411480">
                  <a:extLst>
                    <a:ext uri="{9D8B030D-6E8A-4147-A177-3AD203B41FA5}">
                      <a16:colId xmlns:a16="http://schemas.microsoft.com/office/drawing/2014/main" val="48573561"/>
                    </a:ext>
                  </a:extLst>
                </a:gridCol>
                <a:gridCol w="822960">
                  <a:extLst>
                    <a:ext uri="{9D8B030D-6E8A-4147-A177-3AD203B41FA5}">
                      <a16:colId xmlns:a16="http://schemas.microsoft.com/office/drawing/2014/main" val="1339424699"/>
                    </a:ext>
                  </a:extLst>
                </a:gridCol>
                <a:gridCol w="822960">
                  <a:extLst>
                    <a:ext uri="{9D8B030D-6E8A-4147-A177-3AD203B41FA5}">
                      <a16:colId xmlns:a16="http://schemas.microsoft.com/office/drawing/2014/main" val="3491960010"/>
                    </a:ext>
                  </a:extLst>
                </a:gridCol>
                <a:gridCol w="822960">
                  <a:extLst>
                    <a:ext uri="{9D8B030D-6E8A-4147-A177-3AD203B41FA5}">
                      <a16:colId xmlns:a16="http://schemas.microsoft.com/office/drawing/2014/main" val="884886408"/>
                    </a:ext>
                  </a:extLst>
                </a:gridCol>
                <a:gridCol w="822960">
                  <a:extLst>
                    <a:ext uri="{9D8B030D-6E8A-4147-A177-3AD203B41FA5}">
                      <a16:colId xmlns:a16="http://schemas.microsoft.com/office/drawing/2014/main" val="3163452112"/>
                    </a:ext>
                  </a:extLst>
                </a:gridCol>
                <a:gridCol w="822960">
                  <a:extLst>
                    <a:ext uri="{9D8B030D-6E8A-4147-A177-3AD203B41FA5}">
                      <a16:colId xmlns:a16="http://schemas.microsoft.com/office/drawing/2014/main" val="366389990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193061570"/>
                  </a:ext>
                </a:extLst>
              </a:tr>
              <a:tr h="370840">
                <a:tc>
                  <a:txBody>
                    <a:bodyPr/>
                    <a:lstStyle/>
                    <a:p>
                      <a:r>
                        <a:rPr lang="en-US" sz="1000" b="1"/>
                        <a:t>@TokioMAmerica - 2019-07-29 13:01:44</a:t>
                      </a:r>
                      <a:r>
                        <a:rPr lang="en-US" sz="1000"/>
                        <a:t>
  We asked our 2019 Rotational Summer Interns what they've enjoy most about their experience interning at TMA so far. Here's what Jersey City intern, Marissa G. said! #internship #summer2019 #education #insurancecareers https://t.co/NTf55gdetL</a:t>
                      </a:r>
                    </a:p>
                  </a:txBody>
                  <a:tcPr/>
                </a:tc>
                <a:tc>
                  <a:txBody>
                    <a:bodyPr/>
                    <a:lstStyle/>
                    <a:p>
                      <a:r>
                        <a:rPr lang="en-US" sz="1000"/>
                        <a:t>08/01/2019 06:17:34</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5.6738 %</a:t>
                      </a:r>
                    </a:p>
                  </a:txBody>
                  <a:tcPr/>
                </a:tc>
                <a:extLst>
                  <a:ext uri="{0D108BD9-81ED-4DB2-BD59-A6C34878D82A}">
                    <a16:rowId xmlns:a16="http://schemas.microsoft.com/office/drawing/2014/main" val="399609094"/>
                  </a:ext>
                </a:extLst>
              </a:tr>
              <a:tr h="370840">
                <a:tc>
                  <a:txBody>
                    <a:bodyPr/>
                    <a:lstStyle/>
                    <a:p>
                      <a:r>
                        <a:rPr lang="en-US" sz="1000" b="1"/>
                        <a:t>@TokioMAmerica - 2019-07-18 16:00:54</a:t>
                      </a:r>
                      <a:r>
                        <a:rPr lang="en-US" sz="1000"/>
                        <a:t>
  TMA’s Ben Tuttle joined a panel of experts at the 89th annual meeting of @IMUAconnect to discuss how the #cargo liability market is changing and how #insurance carriers are responding. Watch the video here: https://t.co/O8eGvKGegy https://t.co/lF86gQiFg8</a:t>
                      </a:r>
                    </a:p>
                  </a:txBody>
                  <a:tcPr/>
                </a:tc>
                <a:tc>
                  <a:txBody>
                    <a:bodyPr/>
                    <a:lstStyle/>
                    <a:p>
                      <a:r>
                        <a:rPr lang="en-US" sz="1000"/>
                        <a:t>07/23/2019 06:16:57</a:t>
                      </a:r>
                    </a:p>
                  </a:txBody>
                  <a:tcPr/>
                </a:tc>
                <a:tc>
                  <a:txBody>
                    <a:bodyPr/>
                    <a:lstStyle/>
                    <a:p>
                      <a:r>
                        <a:rPr lang="en-US" sz="1000"/>
                        <a:t>No</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5.0000 %</a:t>
                      </a:r>
                    </a:p>
                  </a:txBody>
                  <a:tcPr/>
                </a:tc>
                <a:extLst>
                  <a:ext uri="{0D108BD9-81ED-4DB2-BD59-A6C34878D82A}">
                    <a16:rowId xmlns:a16="http://schemas.microsoft.com/office/drawing/2014/main" val="861521909"/>
                  </a:ext>
                </a:extLst>
              </a:tr>
              <a:tr h="370840">
                <a:tc>
                  <a:txBody>
                    <a:bodyPr/>
                    <a:lstStyle/>
                    <a:p>
                      <a:r>
                        <a:rPr lang="en-US" sz="1000" b="1"/>
                        <a:t>@TokioMAmerica - 2019-07-01 22:49:02</a:t>
                      </a:r>
                      <a:r>
                        <a:rPr lang="en-US" sz="1000"/>
                        <a:t>
  It's July and TMA employees have chosen to support Doctors without Borders (@MSF_USA) with their CSR donations. They are dedicated to providing medical aid where ever it's needed most and TMA is happy to match employee contributions to this wonderful charity this month.  #donate https://t.co/UzWdmcuhZU</a:t>
                      </a:r>
                    </a:p>
                  </a:txBody>
                  <a:tcPr/>
                </a:tc>
                <a:tc>
                  <a:txBody>
                    <a:bodyPr/>
                    <a:lstStyle/>
                    <a:p>
                      <a:r>
                        <a:rPr lang="en-US" sz="1000"/>
                        <a:t>07/20/2019 06:18:27</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4.3796 %</a:t>
                      </a:r>
                    </a:p>
                  </a:txBody>
                  <a:tcPr/>
                </a:tc>
                <a:extLst>
                  <a:ext uri="{0D108BD9-81ED-4DB2-BD59-A6C34878D82A}">
                    <a16:rowId xmlns:a16="http://schemas.microsoft.com/office/drawing/2014/main" val="180980742"/>
                  </a:ext>
                </a:extLst>
              </a:tr>
            </a:tbl>
          </a:graphicData>
        </a:graphic>
      </p:graphicFrame>
      <p:sp>
        <p:nvSpPr>
          <p:cNvPr id="4" name="Text Placeholder 3">
            <a:extLst>
              <a:ext uri="{FF2B5EF4-FFF2-40B4-BE49-F238E27FC236}">
                <a16:creationId xmlns:a16="http://schemas.microsoft.com/office/drawing/2014/main" id="{B902B2B6-1963-48D4-B939-E0EAC011DD0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161710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8AF88-9D6E-45E2-8C99-DB4C55299C8D}"/>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340D3642-4298-4EA6-8A9E-9A7C32358540}"/>
              </a:ext>
            </a:extLst>
          </p:cNvPr>
          <p:cNvGraphicFramePr>
            <a:graphicFrameLocks noGrp="1"/>
          </p:cNvGraphicFramePr>
          <p:nvPr>
            <p:ph type="tbl" sz="quarter" idx="13"/>
            <p:extLst>
              <p:ext uri="{D42A27DB-BD31-4B8C-83A1-F6EECF244321}">
                <p14:modId xmlns:p14="http://schemas.microsoft.com/office/powerpoint/2010/main" val="1047618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54047580"/>
                    </a:ext>
                  </a:extLst>
                </a:gridCol>
                <a:gridCol w="1069848">
                  <a:extLst>
                    <a:ext uri="{9D8B030D-6E8A-4147-A177-3AD203B41FA5}">
                      <a16:colId xmlns:a16="http://schemas.microsoft.com/office/drawing/2014/main" val="966665574"/>
                    </a:ext>
                  </a:extLst>
                </a:gridCol>
                <a:gridCol w="1069848">
                  <a:extLst>
                    <a:ext uri="{9D8B030D-6E8A-4147-A177-3AD203B41FA5}">
                      <a16:colId xmlns:a16="http://schemas.microsoft.com/office/drawing/2014/main" val="3905503085"/>
                    </a:ext>
                  </a:extLst>
                </a:gridCol>
                <a:gridCol w="1069848">
                  <a:extLst>
                    <a:ext uri="{9D8B030D-6E8A-4147-A177-3AD203B41FA5}">
                      <a16:colId xmlns:a16="http://schemas.microsoft.com/office/drawing/2014/main" val="3963761371"/>
                    </a:ext>
                  </a:extLst>
                </a:gridCol>
                <a:gridCol w="1069848">
                  <a:extLst>
                    <a:ext uri="{9D8B030D-6E8A-4147-A177-3AD203B41FA5}">
                      <a16:colId xmlns:a16="http://schemas.microsoft.com/office/drawing/2014/main" val="3547660213"/>
                    </a:ext>
                  </a:extLst>
                </a:gridCol>
                <a:gridCol w="1069848">
                  <a:extLst>
                    <a:ext uri="{9D8B030D-6E8A-4147-A177-3AD203B41FA5}">
                      <a16:colId xmlns:a16="http://schemas.microsoft.com/office/drawing/2014/main" val="975236829"/>
                    </a:ext>
                  </a:extLst>
                </a:gridCol>
                <a:gridCol w="1069848">
                  <a:extLst>
                    <a:ext uri="{9D8B030D-6E8A-4147-A177-3AD203B41FA5}">
                      <a16:colId xmlns:a16="http://schemas.microsoft.com/office/drawing/2014/main" val="38786882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48196371"/>
                  </a:ext>
                </a:extLst>
              </a:tr>
              <a:tr h="370840">
                <a:tc>
                  <a:txBody>
                    <a:bodyPr/>
                    <a:lstStyle/>
                    <a:p>
                      <a:r>
                        <a:rPr lang="en-US" sz="1000"/>
                        <a:t>Tokio Marine America</a:t>
                      </a:r>
                    </a:p>
                  </a:txBody>
                  <a:tcPr/>
                </a:tc>
                <a:tc>
                  <a:txBody>
                    <a:bodyPr/>
                    <a:lstStyle/>
                    <a:p>
                      <a:r>
                        <a:rPr lang="en-US" sz="1000"/>
                        <a:t>11549</a:t>
                      </a:r>
                    </a:p>
                  </a:txBody>
                  <a:tcPr/>
                </a:tc>
                <a:tc>
                  <a:txBody>
                    <a:bodyPr/>
                    <a:lstStyle/>
                    <a:p>
                      <a:r>
                        <a:rPr lang="en-US" sz="1000"/>
                        <a:t>268</a:t>
                      </a:r>
                    </a:p>
                  </a:txBody>
                  <a:tcPr/>
                </a:tc>
                <a:tc>
                  <a:txBody>
                    <a:bodyPr/>
                    <a:lstStyle/>
                    <a:p>
                      <a:r>
                        <a:rPr lang="en-US" sz="1000"/>
                        <a:t>16</a:t>
                      </a:r>
                    </a:p>
                  </a:txBody>
                  <a:tcPr/>
                </a:tc>
                <a:tc>
                  <a:txBody>
                    <a:bodyPr/>
                    <a:lstStyle/>
                    <a:p>
                      <a:r>
                        <a:rPr lang="en-US" sz="1000"/>
                        <a:t>526</a:t>
                      </a:r>
                    </a:p>
                  </a:txBody>
                  <a:tcPr/>
                </a:tc>
                <a:tc>
                  <a:txBody>
                    <a:bodyPr/>
                    <a:lstStyle/>
                    <a:p>
                      <a:r>
                        <a:rPr lang="en-US" sz="1000"/>
                        <a:t>12</a:t>
                      </a:r>
                    </a:p>
                  </a:txBody>
                  <a:tcPr/>
                </a:tc>
                <a:tc>
                  <a:txBody>
                    <a:bodyPr/>
                    <a:lstStyle/>
                    <a:p>
                      <a:r>
                        <a:rPr lang="en-US" sz="1000"/>
                        <a:t>0.2946 %</a:t>
                      </a:r>
                    </a:p>
                  </a:txBody>
                  <a:tcPr/>
                </a:tc>
                <a:extLst>
                  <a:ext uri="{0D108BD9-81ED-4DB2-BD59-A6C34878D82A}">
                    <a16:rowId xmlns:a16="http://schemas.microsoft.com/office/drawing/2014/main" val="2749802126"/>
                  </a:ext>
                </a:extLst>
              </a:tr>
            </a:tbl>
          </a:graphicData>
        </a:graphic>
      </p:graphicFrame>
      <p:sp>
        <p:nvSpPr>
          <p:cNvPr id="4" name="Text Placeholder 3">
            <a:extLst>
              <a:ext uri="{FF2B5EF4-FFF2-40B4-BE49-F238E27FC236}">
                <a16:creationId xmlns:a16="http://schemas.microsoft.com/office/drawing/2014/main" id="{B44A25E9-09A4-4D72-B15E-449DE247E65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701916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7584A-9AC6-4952-894A-BDD9756E26BB}"/>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824F1E85-F1CE-4251-8FB3-F4F5788C0F35}"/>
              </a:ext>
            </a:extLst>
          </p:cNvPr>
          <p:cNvGraphicFramePr>
            <a:graphicFrameLocks noGrp="1"/>
          </p:cNvGraphicFramePr>
          <p:nvPr>
            <p:ph type="chart" sz="quarter" idx="13"/>
            <p:extLst>
              <p:ext uri="{D42A27DB-BD31-4B8C-83A1-F6EECF244321}">
                <p14:modId xmlns:p14="http://schemas.microsoft.com/office/powerpoint/2010/main" val="2202392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2D8C36-13E4-46B9-80A6-CA5EC418E093}"/>
              </a:ext>
            </a:extLst>
          </p:cNvPr>
          <p:cNvSpPr>
            <a:spLocks noGrp="1"/>
          </p:cNvSpPr>
          <p:nvPr>
            <p:ph type="body" sz="quarter" idx="14"/>
          </p:nvPr>
        </p:nvSpPr>
        <p:spPr/>
        <p:txBody>
          <a:bodyPr/>
          <a:lstStyle/>
          <a:p>
            <a:r>
              <a:rPr lang="en-US"/>
              <a:t>07/01/2018 - 07/31/2019</a:t>
            </a:r>
          </a:p>
        </p:txBody>
      </p:sp>
      <p:sp>
        <p:nvSpPr>
          <p:cNvPr id="5" name="Footer Placeholder 4">
            <a:extLst>
              <a:ext uri="{FF2B5EF4-FFF2-40B4-BE49-F238E27FC236}">
                <a16:creationId xmlns:a16="http://schemas.microsoft.com/office/drawing/2014/main" id="{AEAF4C71-B032-4A48-ACB6-F3C7D4B92A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2040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27FCE-4CCA-4ADB-85FB-5FB6414EFBC4}"/>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F2D17E92-48C9-4986-8CCC-A75B119EDEF4}"/>
              </a:ext>
            </a:extLst>
          </p:cNvPr>
          <p:cNvGraphicFramePr>
            <a:graphicFrameLocks noGrp="1"/>
          </p:cNvGraphicFramePr>
          <p:nvPr>
            <p:ph type="chart" sz="quarter" idx="13"/>
            <p:extLst>
              <p:ext uri="{D42A27DB-BD31-4B8C-83A1-F6EECF244321}">
                <p14:modId xmlns:p14="http://schemas.microsoft.com/office/powerpoint/2010/main" val="1141219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0AA212-29E8-4890-BB57-8DFCA9F6366B}"/>
              </a:ext>
            </a:extLst>
          </p:cNvPr>
          <p:cNvSpPr>
            <a:spLocks noGrp="1"/>
          </p:cNvSpPr>
          <p:nvPr>
            <p:ph type="body" sz="quarter" idx="14"/>
          </p:nvPr>
        </p:nvSpPr>
        <p:spPr/>
        <p:txBody>
          <a:bodyPr/>
          <a:lstStyle/>
          <a:p>
            <a:r>
              <a:rPr lang="en-US"/>
              <a:t>07/01/2018 - 07/31/2019</a:t>
            </a:r>
          </a:p>
        </p:txBody>
      </p:sp>
      <p:sp>
        <p:nvSpPr>
          <p:cNvPr id="5" name="Footer Placeholder 4">
            <a:extLst>
              <a:ext uri="{FF2B5EF4-FFF2-40B4-BE49-F238E27FC236}">
                <a16:creationId xmlns:a16="http://schemas.microsoft.com/office/drawing/2014/main" id="{E38FDEB5-95C9-4ACF-9450-2EBC1A6F07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0144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1BDDC-529C-4116-B4C4-235AF61C7427}"/>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2E54192E-1438-42EA-BC26-487555C99E5F}"/>
              </a:ext>
            </a:extLst>
          </p:cNvPr>
          <p:cNvGraphicFramePr>
            <a:graphicFrameLocks noGrp="1"/>
          </p:cNvGraphicFramePr>
          <p:nvPr>
            <p:ph type="tbl" sz="quarter" idx="13"/>
            <p:extLst>
              <p:ext uri="{D42A27DB-BD31-4B8C-83A1-F6EECF244321}">
                <p14:modId xmlns:p14="http://schemas.microsoft.com/office/powerpoint/2010/main" val="40891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31453078"/>
                    </a:ext>
                  </a:extLst>
                </a:gridCol>
                <a:gridCol w="905256">
                  <a:extLst>
                    <a:ext uri="{9D8B030D-6E8A-4147-A177-3AD203B41FA5}">
                      <a16:colId xmlns:a16="http://schemas.microsoft.com/office/drawing/2014/main" val="2125302644"/>
                    </a:ext>
                  </a:extLst>
                </a:gridCol>
                <a:gridCol w="822960">
                  <a:extLst>
                    <a:ext uri="{9D8B030D-6E8A-4147-A177-3AD203B41FA5}">
                      <a16:colId xmlns:a16="http://schemas.microsoft.com/office/drawing/2014/main" val="707997748"/>
                    </a:ext>
                  </a:extLst>
                </a:gridCol>
                <a:gridCol w="987552">
                  <a:extLst>
                    <a:ext uri="{9D8B030D-6E8A-4147-A177-3AD203B41FA5}">
                      <a16:colId xmlns:a16="http://schemas.microsoft.com/office/drawing/2014/main" val="903281070"/>
                    </a:ext>
                  </a:extLst>
                </a:gridCol>
                <a:gridCol w="987552">
                  <a:extLst>
                    <a:ext uri="{9D8B030D-6E8A-4147-A177-3AD203B41FA5}">
                      <a16:colId xmlns:a16="http://schemas.microsoft.com/office/drawing/2014/main" val="196228915"/>
                    </a:ext>
                  </a:extLst>
                </a:gridCol>
                <a:gridCol w="987552">
                  <a:extLst>
                    <a:ext uri="{9D8B030D-6E8A-4147-A177-3AD203B41FA5}">
                      <a16:colId xmlns:a16="http://schemas.microsoft.com/office/drawing/2014/main" val="2127280473"/>
                    </a:ext>
                  </a:extLst>
                </a:gridCol>
                <a:gridCol w="987552">
                  <a:extLst>
                    <a:ext uri="{9D8B030D-6E8A-4147-A177-3AD203B41FA5}">
                      <a16:colId xmlns:a16="http://schemas.microsoft.com/office/drawing/2014/main" val="3379146075"/>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51808785"/>
                  </a:ext>
                </a:extLst>
              </a:tr>
              <a:tr h="370840">
                <a:tc>
                  <a:txBody>
                    <a:bodyPr/>
                    <a:lstStyle/>
                    <a:p>
                      <a:r>
                        <a:rPr lang="en-US" sz="1000" b="1"/>
                        <a:t>Tokio Marine America - 2019-07-26 20:17:47</a:t>
                      </a:r>
                      <a:r>
                        <a:rPr lang="en-US" sz="1000"/>
                        <a:t>
  This week, our employees in Jersey City and Pasadena enjoyed ice cream while supporting our July charitable organization, Doctors without Borders. All donations collected during our ice cream events will be matched by TMA! #icecream #tmacares #donations</a:t>
                      </a:r>
                    </a:p>
                  </a:txBody>
                  <a:tcPr/>
                </a:tc>
                <a:tc>
                  <a:txBody>
                    <a:bodyPr/>
                    <a:lstStyle/>
                    <a:p>
                      <a:r>
                        <a:rPr lang="en-US" sz="1000"/>
                        <a:t>https://media.licdn.com/dms/image/C4E22AQFGFezdwup54Q/feedshare-shrink_800/0?e=1568851200&amp;v=beta&amp;t=ji2doF8f-5ht21F8gOrEPpM4zG-8YMhELaNLpyRejfM</a:t>
                      </a:r>
                    </a:p>
                  </a:txBody>
                  <a:tcPr/>
                </a:tc>
                <a:tc>
                  <a:txBody>
                    <a:bodyPr/>
                    <a:lstStyle/>
                    <a:p>
                      <a:r>
                        <a:rPr lang="en-US" sz="1000"/>
                        <a:t>08/15/2019 04:06:18</a:t>
                      </a:r>
                    </a:p>
                  </a:txBody>
                  <a:tcPr/>
                </a:tc>
                <a:tc>
                  <a:txBody>
                    <a:bodyPr/>
                    <a:lstStyle/>
                    <a:p>
                      <a:r>
                        <a:rPr lang="en-US" sz="1000"/>
                        <a:t>70</a:t>
                      </a:r>
                    </a:p>
                  </a:txBody>
                  <a:tcPr/>
                </a:tc>
                <a:tc>
                  <a:txBody>
                    <a:bodyPr/>
                    <a:lstStyle/>
                    <a:p>
                      <a:r>
                        <a:rPr lang="en-US" sz="1000"/>
                        <a:t>2</a:t>
                      </a:r>
                    </a:p>
                  </a:txBody>
                  <a:tcPr/>
                </a:tc>
                <a:tc>
                  <a:txBody>
                    <a:bodyPr/>
                    <a:lstStyle/>
                    <a:p>
                      <a:r>
                        <a:rPr lang="en-US" sz="1000"/>
                        <a:t>0.6255 %</a:t>
                      </a:r>
                    </a:p>
                  </a:txBody>
                  <a:tcPr/>
                </a:tc>
                <a:tc>
                  <a:txBody>
                    <a:bodyPr/>
                    <a:lstStyle/>
                    <a:p>
                      <a:r>
                        <a:rPr lang="en-US" sz="1000"/>
                        <a:t>Photo</a:t>
                      </a:r>
                    </a:p>
                  </a:txBody>
                  <a:tcPr/>
                </a:tc>
                <a:extLst>
                  <a:ext uri="{0D108BD9-81ED-4DB2-BD59-A6C34878D82A}">
                    <a16:rowId xmlns:a16="http://schemas.microsoft.com/office/drawing/2014/main" val="3036254002"/>
                  </a:ext>
                </a:extLst>
              </a:tr>
              <a:tr h="370840">
                <a:tc>
                  <a:txBody>
                    <a:bodyPr/>
                    <a:lstStyle/>
                    <a:p>
                      <a:r>
                        <a:rPr lang="en-US" sz="1000" b="1"/>
                        <a:t>Tokio Marine America - 2019-07-10 22:13:20</a:t>
                      </a:r>
                      <a:r>
                        <a:rPr lang="en-US" sz="1000"/>
                        <a:t>
  Looking for a job that understands work/life balance? TMA offers a paid time off plan, Summer Friday flex schedules, and a "Dress for Your Day" dress code. Check out our benefits while you check out our job postings. http://bit.ly/2G8R9YJ</a:t>
                      </a:r>
                    </a:p>
                  </a:txBody>
                  <a:tcPr/>
                </a:tc>
                <a:tc>
                  <a:txBody>
                    <a:bodyPr/>
                    <a:lstStyle/>
                    <a:p>
                      <a:r>
                        <a:rPr lang="en-US" sz="1000"/>
                        <a:t>https://image-store.slidesharecdn.com/9aea4321-0551-4945-9313-c2f9fc24bf5c-large.jpeg</a:t>
                      </a:r>
                    </a:p>
                  </a:txBody>
                  <a:tcPr/>
                </a:tc>
                <a:tc>
                  <a:txBody>
                    <a:bodyPr/>
                    <a:lstStyle/>
                    <a:p>
                      <a:r>
                        <a:rPr lang="en-US" sz="1000"/>
                        <a:t>08/03/2019 04:05:40</a:t>
                      </a:r>
                    </a:p>
                  </a:txBody>
                  <a:tcPr/>
                </a:tc>
                <a:tc>
                  <a:txBody>
                    <a:bodyPr/>
                    <a:lstStyle/>
                    <a:p>
                      <a:r>
                        <a:rPr lang="en-US" sz="1000"/>
                        <a:t>56</a:t>
                      </a:r>
                    </a:p>
                  </a:txBody>
                  <a:tcPr/>
                </a:tc>
                <a:tc>
                  <a:txBody>
                    <a:bodyPr/>
                    <a:lstStyle/>
                    <a:p>
                      <a:r>
                        <a:rPr lang="en-US" sz="1000"/>
                        <a:t>1</a:t>
                      </a:r>
                    </a:p>
                  </a:txBody>
                  <a:tcPr/>
                </a:tc>
                <a:tc>
                  <a:txBody>
                    <a:bodyPr/>
                    <a:lstStyle/>
                    <a:p>
                      <a:r>
                        <a:rPr lang="en-US" sz="1000"/>
                        <a:t>0.5024 %</a:t>
                      </a:r>
                    </a:p>
                  </a:txBody>
                  <a:tcPr/>
                </a:tc>
                <a:tc>
                  <a:txBody>
                    <a:bodyPr/>
                    <a:lstStyle/>
                    <a:p>
                      <a:r>
                        <a:rPr lang="en-US" sz="1000"/>
                        <a:t>Photo</a:t>
                      </a:r>
                    </a:p>
                  </a:txBody>
                  <a:tcPr/>
                </a:tc>
                <a:extLst>
                  <a:ext uri="{0D108BD9-81ED-4DB2-BD59-A6C34878D82A}">
                    <a16:rowId xmlns:a16="http://schemas.microsoft.com/office/drawing/2014/main" val="2786369233"/>
                  </a:ext>
                </a:extLst>
              </a:tr>
              <a:tr h="370840">
                <a:tc>
                  <a:txBody>
                    <a:bodyPr/>
                    <a:lstStyle/>
                    <a:p>
                      <a:r>
                        <a:rPr lang="en-US" sz="1000" b="1"/>
                        <a:t>Tokio Marine America - 2019-07-18 16:00:58</a:t>
                      </a:r>
                      <a:r>
                        <a:rPr lang="en-US" sz="1000"/>
                        <a:t>
  TMA’s Franklin (Ben) Tuttle joined a panel of experts at the 89th annual meeting of the Inland Marine Underwriters Association to discuss how the cargo liability market is changing and how insurance carriers are responding. Watch the video here: http://bit.ly/2JKPg5F</a:t>
                      </a:r>
                    </a:p>
                  </a:txBody>
                  <a:tcPr/>
                </a:tc>
                <a:tc>
                  <a:txBody>
                    <a:bodyPr/>
                    <a:lstStyle/>
                    <a:p>
                      <a:r>
                        <a:rPr lang="en-US" sz="1000"/>
                        <a:t>https://image-store.slidesharecdn.com/da510a51-eb62-408a-bb09-d1ee89f72ee1-large.jpeg</a:t>
                      </a:r>
                    </a:p>
                  </a:txBody>
                  <a:tcPr/>
                </a:tc>
                <a:tc>
                  <a:txBody>
                    <a:bodyPr/>
                    <a:lstStyle/>
                    <a:p>
                      <a:r>
                        <a:rPr lang="en-US" sz="1000"/>
                        <a:t>08/10/2019 04:05:42</a:t>
                      </a:r>
                    </a:p>
                  </a:txBody>
                  <a:tcPr/>
                </a:tc>
                <a:tc>
                  <a:txBody>
                    <a:bodyPr/>
                    <a:lstStyle/>
                    <a:p>
                      <a:r>
                        <a:rPr lang="en-US" sz="1000"/>
                        <a:t>49</a:t>
                      </a:r>
                    </a:p>
                  </a:txBody>
                  <a:tcPr/>
                </a:tc>
                <a:tc>
                  <a:txBody>
                    <a:bodyPr/>
                    <a:lstStyle/>
                    <a:p>
                      <a:r>
                        <a:rPr lang="en-US" sz="1000"/>
                        <a:t>3</a:t>
                      </a:r>
                    </a:p>
                  </a:txBody>
                  <a:tcPr/>
                </a:tc>
                <a:tc>
                  <a:txBody>
                    <a:bodyPr/>
                    <a:lstStyle/>
                    <a:p>
                      <a:r>
                        <a:rPr lang="en-US" sz="1000"/>
                        <a:t>0.4542 %</a:t>
                      </a:r>
                    </a:p>
                  </a:txBody>
                  <a:tcPr/>
                </a:tc>
                <a:tc>
                  <a:txBody>
                    <a:bodyPr/>
                    <a:lstStyle/>
                    <a:p>
                      <a:r>
                        <a:rPr lang="en-US" sz="1000"/>
                        <a:t>Photo</a:t>
                      </a:r>
                    </a:p>
                  </a:txBody>
                  <a:tcPr/>
                </a:tc>
                <a:extLst>
                  <a:ext uri="{0D108BD9-81ED-4DB2-BD59-A6C34878D82A}">
                    <a16:rowId xmlns:a16="http://schemas.microsoft.com/office/drawing/2014/main" val="687998833"/>
                  </a:ext>
                </a:extLst>
              </a:tr>
            </a:tbl>
          </a:graphicData>
        </a:graphic>
      </p:graphicFrame>
      <p:sp>
        <p:nvSpPr>
          <p:cNvPr id="4" name="Text Placeholder 3">
            <a:extLst>
              <a:ext uri="{FF2B5EF4-FFF2-40B4-BE49-F238E27FC236}">
                <a16:creationId xmlns:a16="http://schemas.microsoft.com/office/drawing/2014/main" id="{027AB5C1-9A50-49E3-B238-5B37508BFA1E}"/>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449429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682E9-CEAC-47FD-868E-07704F21925B}"/>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51D412A2-A289-4DA8-89B8-CC76584514FE}"/>
              </a:ext>
            </a:extLst>
          </p:cNvPr>
          <p:cNvGraphicFramePr>
            <a:graphicFrameLocks noGrp="1"/>
          </p:cNvGraphicFramePr>
          <p:nvPr>
            <p:ph type="tbl" sz="quarter" idx="13"/>
            <p:extLst>
              <p:ext uri="{D42A27DB-BD31-4B8C-83A1-F6EECF244321}">
                <p14:modId xmlns:p14="http://schemas.microsoft.com/office/powerpoint/2010/main" val="1822698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642855"/>
                    </a:ext>
                  </a:extLst>
                </a:gridCol>
                <a:gridCol w="699516">
                  <a:extLst>
                    <a:ext uri="{9D8B030D-6E8A-4147-A177-3AD203B41FA5}">
                      <a16:colId xmlns:a16="http://schemas.microsoft.com/office/drawing/2014/main" val="4097467191"/>
                    </a:ext>
                  </a:extLst>
                </a:gridCol>
                <a:gridCol w="699516">
                  <a:extLst>
                    <a:ext uri="{9D8B030D-6E8A-4147-A177-3AD203B41FA5}">
                      <a16:colId xmlns:a16="http://schemas.microsoft.com/office/drawing/2014/main" val="3261480416"/>
                    </a:ext>
                  </a:extLst>
                </a:gridCol>
                <a:gridCol w="658368">
                  <a:extLst>
                    <a:ext uri="{9D8B030D-6E8A-4147-A177-3AD203B41FA5}">
                      <a16:colId xmlns:a16="http://schemas.microsoft.com/office/drawing/2014/main" val="1339339298"/>
                    </a:ext>
                  </a:extLst>
                </a:gridCol>
                <a:gridCol w="658368">
                  <a:extLst>
                    <a:ext uri="{9D8B030D-6E8A-4147-A177-3AD203B41FA5}">
                      <a16:colId xmlns:a16="http://schemas.microsoft.com/office/drawing/2014/main" val="2485694814"/>
                    </a:ext>
                  </a:extLst>
                </a:gridCol>
                <a:gridCol w="658368">
                  <a:extLst>
                    <a:ext uri="{9D8B030D-6E8A-4147-A177-3AD203B41FA5}">
                      <a16:colId xmlns:a16="http://schemas.microsoft.com/office/drawing/2014/main" val="3913152335"/>
                    </a:ext>
                  </a:extLst>
                </a:gridCol>
                <a:gridCol w="699516">
                  <a:extLst>
                    <a:ext uri="{9D8B030D-6E8A-4147-A177-3AD203B41FA5}">
                      <a16:colId xmlns:a16="http://schemas.microsoft.com/office/drawing/2014/main" val="1434259160"/>
                    </a:ext>
                  </a:extLst>
                </a:gridCol>
                <a:gridCol w="699516">
                  <a:extLst>
                    <a:ext uri="{9D8B030D-6E8A-4147-A177-3AD203B41FA5}">
                      <a16:colId xmlns:a16="http://schemas.microsoft.com/office/drawing/2014/main" val="3506734402"/>
                    </a:ext>
                  </a:extLst>
                </a:gridCol>
                <a:gridCol w="699516">
                  <a:extLst>
                    <a:ext uri="{9D8B030D-6E8A-4147-A177-3AD203B41FA5}">
                      <a16:colId xmlns:a16="http://schemas.microsoft.com/office/drawing/2014/main" val="2680947078"/>
                    </a:ext>
                  </a:extLst>
                </a:gridCol>
                <a:gridCol w="658368">
                  <a:extLst>
                    <a:ext uri="{9D8B030D-6E8A-4147-A177-3AD203B41FA5}">
                      <a16:colId xmlns:a16="http://schemas.microsoft.com/office/drawing/2014/main" val="278744920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4533966"/>
                  </a:ext>
                </a:extLst>
              </a:tr>
              <a:tr h="370840">
                <a:tc>
                  <a:txBody>
                    <a:bodyPr/>
                    <a:lstStyle/>
                    <a:p>
                      <a:r>
                        <a:rPr lang="en-US" sz="1000"/>
                        <a:t>tmamerica</a:t>
                      </a:r>
                    </a:p>
                  </a:txBody>
                  <a:tcPr/>
                </a:tc>
                <a:tc>
                  <a:txBody>
                    <a:bodyPr/>
                    <a:lstStyle/>
                    <a:p>
                      <a:r>
                        <a:rPr lang="en-US" sz="1000"/>
                        <a:t>193</a:t>
                      </a:r>
                    </a:p>
                  </a:txBody>
                  <a:tcPr/>
                </a:tc>
                <a:tc>
                  <a:txBody>
                    <a:bodyPr/>
                    <a:lstStyle/>
                    <a:p>
                      <a:r>
                        <a:rPr lang="en-US" sz="1000"/>
                        <a:t>8</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188</a:t>
                      </a:r>
                    </a:p>
                  </a:txBody>
                  <a:tcPr/>
                </a:tc>
                <a:tc>
                  <a:txBody>
                    <a:bodyPr/>
                    <a:lstStyle/>
                    <a:p>
                      <a:r>
                        <a:rPr lang="en-US" sz="1000"/>
                        <a:t>3</a:t>
                      </a:r>
                    </a:p>
                  </a:txBody>
                  <a:tcPr/>
                </a:tc>
                <a:tc>
                  <a:txBody>
                    <a:bodyPr/>
                    <a:lstStyle/>
                    <a:p>
                      <a:r>
                        <a:rPr lang="en-US" sz="1000"/>
                        <a:t>6.3161 %</a:t>
                      </a:r>
                    </a:p>
                  </a:txBody>
                  <a:tcPr/>
                </a:tc>
                <a:extLst>
                  <a:ext uri="{0D108BD9-81ED-4DB2-BD59-A6C34878D82A}">
                    <a16:rowId xmlns:a16="http://schemas.microsoft.com/office/drawing/2014/main" val="3778557081"/>
                  </a:ext>
                </a:extLst>
              </a:tr>
            </a:tbl>
          </a:graphicData>
        </a:graphic>
      </p:graphicFrame>
      <p:sp>
        <p:nvSpPr>
          <p:cNvPr id="4" name="Text Placeholder 3">
            <a:extLst>
              <a:ext uri="{FF2B5EF4-FFF2-40B4-BE49-F238E27FC236}">
                <a16:creationId xmlns:a16="http://schemas.microsoft.com/office/drawing/2014/main" id="{493C29CA-1541-4638-8E29-061469714E94}"/>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637544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0BA1D-D6B4-43E6-8641-1ADE8587EFAA}"/>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D93B2905-760B-4AFB-98A4-A800C98B9DDD}"/>
              </a:ext>
            </a:extLst>
          </p:cNvPr>
          <p:cNvGraphicFramePr>
            <a:graphicFrameLocks noGrp="1"/>
          </p:cNvGraphicFramePr>
          <p:nvPr>
            <p:ph type="chart" sz="quarter" idx="13"/>
            <p:extLst>
              <p:ext uri="{D42A27DB-BD31-4B8C-83A1-F6EECF244321}">
                <p14:modId xmlns:p14="http://schemas.microsoft.com/office/powerpoint/2010/main" val="3108552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46A61-DCE8-41B5-8258-CC261DB1FCD2}"/>
              </a:ext>
            </a:extLst>
          </p:cNvPr>
          <p:cNvSpPr>
            <a:spLocks noGrp="1"/>
          </p:cNvSpPr>
          <p:nvPr>
            <p:ph type="body" sz="quarter" idx="14"/>
          </p:nvPr>
        </p:nvSpPr>
        <p:spPr/>
        <p:txBody>
          <a:bodyPr/>
          <a:lstStyle/>
          <a:p>
            <a:r>
              <a:rPr lang="en-US"/>
              <a:t>07/01/2018 - 07/31/2019</a:t>
            </a:r>
          </a:p>
        </p:txBody>
      </p:sp>
      <p:sp>
        <p:nvSpPr>
          <p:cNvPr id="5" name="Footer Placeholder 4">
            <a:extLst>
              <a:ext uri="{FF2B5EF4-FFF2-40B4-BE49-F238E27FC236}">
                <a16:creationId xmlns:a16="http://schemas.microsoft.com/office/drawing/2014/main" id="{1918E67A-E557-43F5-BF41-EEBB8E4F06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5497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8A9C0-2195-4632-A509-40363F83504D}"/>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CB89FCDB-9DCB-44F1-B32B-B01C94C5AF98}"/>
              </a:ext>
            </a:extLst>
          </p:cNvPr>
          <p:cNvGraphicFramePr>
            <a:graphicFrameLocks noGrp="1"/>
          </p:cNvGraphicFramePr>
          <p:nvPr>
            <p:ph type="chart" sz="quarter" idx="13"/>
            <p:extLst>
              <p:ext uri="{D42A27DB-BD31-4B8C-83A1-F6EECF244321}">
                <p14:modId xmlns:p14="http://schemas.microsoft.com/office/powerpoint/2010/main" val="1351109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668148-9B00-46CD-A719-A6D91B74F397}"/>
              </a:ext>
            </a:extLst>
          </p:cNvPr>
          <p:cNvSpPr>
            <a:spLocks noGrp="1"/>
          </p:cNvSpPr>
          <p:nvPr>
            <p:ph type="body" sz="quarter" idx="14"/>
          </p:nvPr>
        </p:nvSpPr>
        <p:spPr/>
        <p:txBody>
          <a:bodyPr/>
          <a:lstStyle/>
          <a:p>
            <a:r>
              <a:rPr lang="en-US"/>
              <a:t>07/01/2018 - 07/31/2019</a:t>
            </a:r>
          </a:p>
        </p:txBody>
      </p:sp>
      <p:sp>
        <p:nvSpPr>
          <p:cNvPr id="5" name="Footer Placeholder 4">
            <a:extLst>
              <a:ext uri="{FF2B5EF4-FFF2-40B4-BE49-F238E27FC236}">
                <a16:creationId xmlns:a16="http://schemas.microsoft.com/office/drawing/2014/main" id="{0DF5ABBD-AD6F-48CA-B9D5-6C623AB7DC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9165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02CA7-269A-474E-AB85-D68CEE07B60B}"/>
              </a:ext>
            </a:extLst>
          </p:cNvPr>
          <p:cNvSpPr>
            <a:spLocks noGrp="1"/>
          </p:cNvSpPr>
          <p:nvPr>
            <p:ph type="title"/>
          </p:nvPr>
        </p:nvSpPr>
        <p:spPr/>
        <p:txBody>
          <a:bodyPr/>
          <a:lstStyle/>
          <a:p>
            <a:r>
              <a:rPr lang="en-US"/>
              <a:t>Instagram Top Posts | Tokio Marine America</a:t>
            </a:r>
          </a:p>
        </p:txBody>
      </p:sp>
      <p:graphicFrame>
        <p:nvGraphicFramePr>
          <p:cNvPr id="5" name="Table Placeholder 4">
            <a:extLst>
              <a:ext uri="{FF2B5EF4-FFF2-40B4-BE49-F238E27FC236}">
                <a16:creationId xmlns:a16="http://schemas.microsoft.com/office/drawing/2014/main" id="{25C369EC-BA6B-4EE0-B269-84DFE67BDC92}"/>
              </a:ext>
            </a:extLst>
          </p:cNvPr>
          <p:cNvGraphicFramePr>
            <a:graphicFrameLocks noGrp="1"/>
          </p:cNvGraphicFramePr>
          <p:nvPr>
            <p:ph type="tbl" sz="quarter" idx="13"/>
            <p:extLst>
              <p:ext uri="{D42A27DB-BD31-4B8C-83A1-F6EECF244321}">
                <p14:modId xmlns:p14="http://schemas.microsoft.com/office/powerpoint/2010/main" val="4030598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62232663"/>
                    </a:ext>
                  </a:extLst>
                </a:gridCol>
                <a:gridCol w="1810512">
                  <a:extLst>
                    <a:ext uri="{9D8B030D-6E8A-4147-A177-3AD203B41FA5}">
                      <a16:colId xmlns:a16="http://schemas.microsoft.com/office/drawing/2014/main" val="961591935"/>
                    </a:ext>
                  </a:extLst>
                </a:gridCol>
                <a:gridCol w="822960">
                  <a:extLst>
                    <a:ext uri="{9D8B030D-6E8A-4147-A177-3AD203B41FA5}">
                      <a16:colId xmlns:a16="http://schemas.microsoft.com/office/drawing/2014/main" val="1280225373"/>
                    </a:ext>
                  </a:extLst>
                </a:gridCol>
                <a:gridCol w="822960">
                  <a:extLst>
                    <a:ext uri="{9D8B030D-6E8A-4147-A177-3AD203B41FA5}">
                      <a16:colId xmlns:a16="http://schemas.microsoft.com/office/drawing/2014/main" val="2713311535"/>
                    </a:ext>
                  </a:extLst>
                </a:gridCol>
                <a:gridCol w="822960">
                  <a:extLst>
                    <a:ext uri="{9D8B030D-6E8A-4147-A177-3AD203B41FA5}">
                      <a16:colId xmlns:a16="http://schemas.microsoft.com/office/drawing/2014/main" val="4266699791"/>
                    </a:ext>
                  </a:extLst>
                </a:gridCol>
                <a:gridCol w="822960">
                  <a:extLst>
                    <a:ext uri="{9D8B030D-6E8A-4147-A177-3AD203B41FA5}">
                      <a16:colId xmlns:a16="http://schemas.microsoft.com/office/drawing/2014/main" val="998394942"/>
                    </a:ext>
                  </a:extLst>
                </a:gridCol>
                <a:gridCol w="822960">
                  <a:extLst>
                    <a:ext uri="{9D8B030D-6E8A-4147-A177-3AD203B41FA5}">
                      <a16:colId xmlns:a16="http://schemas.microsoft.com/office/drawing/2014/main" val="264264129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02324234"/>
                  </a:ext>
                </a:extLst>
              </a:tr>
              <a:tr h="370840">
                <a:tc>
                  <a:txBody>
                    <a:bodyPr/>
                    <a:lstStyle/>
                    <a:p>
                      <a:r>
                        <a:rPr lang="en-US" sz="1000" b="1"/>
                        <a:t>tmamerica - 2019-07-26 20:50:30</a:t>
                      </a:r>
                      <a:r>
                        <a:rPr lang="en-US" sz="1000"/>
                        <a:t>
 This week, our employees in Jersey City and Pasadena enjoyed ice cream while supporting our July charitable organization, doctorswithoutborders . All donations collected during our ice cream events will be matched by TMA! #icecream #donate #tmacares</a:t>
                      </a:r>
                    </a:p>
                  </a:txBody>
                  <a:tcPr/>
                </a:tc>
                <a:tc>
                  <a:txBody>
                    <a:bodyPr/>
                    <a:lstStyle/>
                    <a:p>
                      <a:r>
                        <a:rPr lang="en-US" sz="1000"/>
                        <a:t>https://www.instagram.com/p/B0ZN0Y1ghG2/media</a:t>
                      </a:r>
                    </a:p>
                  </a:txBody>
                  <a:tcPr/>
                </a:tc>
                <a:tc>
                  <a:txBody>
                    <a:bodyPr/>
                    <a:lstStyle/>
                    <a:p>
                      <a:r>
                        <a:rPr lang="en-US" sz="1000"/>
                        <a:t>08/15/2019 04:02:01</a:t>
                      </a:r>
                    </a:p>
                  </a:txBody>
                  <a:tcPr/>
                </a:tc>
                <a:tc>
                  <a:txBody>
                    <a:bodyPr/>
                    <a:lstStyle/>
                    <a:p>
                      <a:r>
                        <a:rPr lang="en-US" sz="1000"/>
                        <a:t>24</a:t>
                      </a:r>
                    </a:p>
                  </a:txBody>
                  <a:tcPr/>
                </a:tc>
                <a:tc>
                  <a:txBody>
                    <a:bodyPr/>
                    <a:lstStyle/>
                    <a:p>
                      <a:r>
                        <a:rPr lang="en-US" sz="1000"/>
                        <a:t>2</a:t>
                      </a:r>
                    </a:p>
                  </a:txBody>
                  <a:tcPr/>
                </a:tc>
                <a:tc>
                  <a:txBody>
                    <a:bodyPr/>
                    <a:lstStyle/>
                    <a:p>
                      <a:r>
                        <a:rPr lang="en-US" sz="1000"/>
                        <a:t>13.4021 %</a:t>
                      </a:r>
                    </a:p>
                  </a:txBody>
                  <a:tcPr/>
                </a:tc>
                <a:tc>
                  <a:txBody>
                    <a:bodyPr/>
                    <a:lstStyle/>
                    <a:p>
                      <a:r>
                        <a:rPr lang="en-US" sz="1000"/>
                        <a:t>Carousel</a:t>
                      </a:r>
                    </a:p>
                  </a:txBody>
                  <a:tcPr/>
                </a:tc>
                <a:extLst>
                  <a:ext uri="{0D108BD9-81ED-4DB2-BD59-A6C34878D82A}">
                    <a16:rowId xmlns:a16="http://schemas.microsoft.com/office/drawing/2014/main" val="4163105148"/>
                  </a:ext>
                </a:extLst>
              </a:tr>
              <a:tr h="370840">
                <a:tc>
                  <a:txBody>
                    <a:bodyPr/>
                    <a:lstStyle/>
                    <a:p>
                      <a:r>
                        <a:rPr lang="en-US" sz="1000" b="1"/>
                        <a:t>tmamerica - 2019-07-25 19:01:15</a:t>
                      </a:r>
                      <a:r>
                        <a:rPr lang="en-US" sz="1000"/>
                        <a:t>
 We asked our 2019 Rotational Summer Interns what they've enjoy most about their experience interning at TMA so far. Here's what Pasadena intern, Robert Y. said! #internship #summer2019 #education #insurancecareers #tobeagoodcompany</a:t>
                      </a:r>
                    </a:p>
                  </a:txBody>
                  <a:tcPr/>
                </a:tc>
                <a:tc>
                  <a:txBody>
                    <a:bodyPr/>
                    <a:lstStyle/>
                    <a:p>
                      <a:r>
                        <a:rPr lang="en-US" sz="1000"/>
                        <a:t>https://www.instagram.com/p/B0WchZBnro4/media</a:t>
                      </a:r>
                    </a:p>
                  </a:txBody>
                  <a:tcPr/>
                </a:tc>
                <a:tc>
                  <a:txBody>
                    <a:bodyPr/>
                    <a:lstStyle/>
                    <a:p>
                      <a:r>
                        <a:rPr lang="en-US" sz="1000"/>
                        <a:t>08/15/2019 04:02:01</a:t>
                      </a:r>
                    </a:p>
                  </a:txBody>
                  <a:tcPr/>
                </a:tc>
                <a:tc>
                  <a:txBody>
                    <a:bodyPr/>
                    <a:lstStyle/>
                    <a:p>
                      <a:r>
                        <a:rPr lang="en-US" sz="1000"/>
                        <a:t>17</a:t>
                      </a:r>
                    </a:p>
                  </a:txBody>
                  <a:tcPr/>
                </a:tc>
                <a:tc>
                  <a:txBody>
                    <a:bodyPr/>
                    <a:lstStyle/>
                    <a:p>
                      <a:r>
                        <a:rPr lang="en-US" sz="1000"/>
                        <a:t>0</a:t>
                      </a:r>
                    </a:p>
                  </a:txBody>
                  <a:tcPr/>
                </a:tc>
                <a:tc>
                  <a:txBody>
                    <a:bodyPr/>
                    <a:lstStyle/>
                    <a:p>
                      <a:r>
                        <a:rPr lang="en-US" sz="1000"/>
                        <a:t>8.8083 %</a:t>
                      </a:r>
                    </a:p>
                  </a:txBody>
                  <a:tcPr/>
                </a:tc>
                <a:tc>
                  <a:txBody>
                    <a:bodyPr/>
                    <a:lstStyle/>
                    <a:p>
                      <a:r>
                        <a:rPr lang="en-US" sz="1000"/>
                        <a:t>Image</a:t>
                      </a:r>
                    </a:p>
                  </a:txBody>
                  <a:tcPr/>
                </a:tc>
                <a:extLst>
                  <a:ext uri="{0D108BD9-81ED-4DB2-BD59-A6C34878D82A}">
                    <a16:rowId xmlns:a16="http://schemas.microsoft.com/office/drawing/2014/main" val="1648990605"/>
                  </a:ext>
                </a:extLst>
              </a:tr>
              <a:tr h="370840">
                <a:tc>
                  <a:txBody>
                    <a:bodyPr/>
                    <a:lstStyle/>
                    <a:p>
                      <a:r>
                        <a:rPr lang="en-US" sz="1000" b="1"/>
                        <a:t>tmamerica - 2019-07-10 17:30:18</a:t>
                      </a:r>
                      <a:r>
                        <a:rPr lang="en-US" sz="1000"/>
                        <a:t>
 A few weeks ago, we asked our Pasadena employees to submit pictures of the hobbies they enjoyed as part of our Wellness Program to promote healthy lifestyles. We found that our employee's interests included: Travel, Running, Equestrian Sports, Beach Volleyball, Gel Nails, Freelance Painting, Cycling, Playing with their dog, and even Archery! Check out our Instagram Story to see more!  This week, we are looking forward to finding out what our co-workers in New Jersey do during their free time! #fun #hobbytime #wellness</a:t>
                      </a:r>
                    </a:p>
                  </a:txBody>
                  <a:tcPr/>
                </a:tc>
                <a:tc>
                  <a:txBody>
                    <a:bodyPr/>
                    <a:lstStyle/>
                    <a:p>
                      <a:r>
                        <a:rPr lang="en-US" sz="1000"/>
                        <a:t>https://www.instagram.com/p/BzvqMBoApWm/media</a:t>
                      </a:r>
                    </a:p>
                  </a:txBody>
                  <a:tcPr/>
                </a:tc>
                <a:tc>
                  <a:txBody>
                    <a:bodyPr/>
                    <a:lstStyle/>
                    <a:p>
                      <a:r>
                        <a:rPr lang="en-US" sz="1000"/>
                        <a:t>08/15/2019 04:02:01</a:t>
                      </a:r>
                    </a:p>
                  </a:txBody>
                  <a:tcPr/>
                </a:tc>
                <a:tc>
                  <a:txBody>
                    <a:bodyPr/>
                    <a:lstStyle/>
                    <a:p>
                      <a:r>
                        <a:rPr lang="en-US" sz="1000"/>
                        <a:t>15</a:t>
                      </a:r>
                    </a:p>
                  </a:txBody>
                  <a:tcPr/>
                </a:tc>
                <a:tc>
                  <a:txBody>
                    <a:bodyPr/>
                    <a:lstStyle/>
                    <a:p>
                      <a:r>
                        <a:rPr lang="en-US" sz="1000"/>
                        <a:t>1</a:t>
                      </a:r>
                    </a:p>
                  </a:txBody>
                  <a:tcPr/>
                </a:tc>
                <a:tc>
                  <a:txBody>
                    <a:bodyPr/>
                    <a:lstStyle/>
                    <a:p>
                      <a:r>
                        <a:rPr lang="en-US" sz="1000"/>
                        <a:t>8.5106 %</a:t>
                      </a:r>
                    </a:p>
                  </a:txBody>
                  <a:tcPr/>
                </a:tc>
                <a:tc>
                  <a:txBody>
                    <a:bodyPr/>
                    <a:lstStyle/>
                    <a:p>
                      <a:r>
                        <a:rPr lang="en-US" sz="1000"/>
                        <a:t>Carousel</a:t>
                      </a:r>
                    </a:p>
                  </a:txBody>
                  <a:tcPr/>
                </a:tc>
                <a:extLst>
                  <a:ext uri="{0D108BD9-81ED-4DB2-BD59-A6C34878D82A}">
                    <a16:rowId xmlns:a16="http://schemas.microsoft.com/office/drawing/2014/main" val="1405257700"/>
                  </a:ext>
                </a:extLst>
              </a:tr>
            </a:tbl>
          </a:graphicData>
        </a:graphic>
      </p:graphicFrame>
      <p:sp>
        <p:nvSpPr>
          <p:cNvPr id="4" name="Text Placeholder 3">
            <a:extLst>
              <a:ext uri="{FF2B5EF4-FFF2-40B4-BE49-F238E27FC236}">
                <a16:creationId xmlns:a16="http://schemas.microsoft.com/office/drawing/2014/main" id="{9D91A880-A65D-43FC-9F08-4DCABDE0078B}"/>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87443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413A5-A030-45D2-8F32-B52686062057}"/>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0241802C-03E8-4A3D-A728-B0172BDCF25F}"/>
              </a:ext>
            </a:extLst>
          </p:cNvPr>
          <p:cNvGraphicFramePr>
            <a:graphicFrameLocks noGrp="1"/>
          </p:cNvGraphicFramePr>
          <p:nvPr>
            <p:ph type="tbl" sz="quarter" idx="13"/>
            <p:extLst>
              <p:ext uri="{D42A27DB-BD31-4B8C-83A1-F6EECF244321}">
                <p14:modId xmlns:p14="http://schemas.microsoft.com/office/powerpoint/2010/main" val="893667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15776671"/>
                    </a:ext>
                  </a:extLst>
                </a:gridCol>
                <a:gridCol w="707746">
                  <a:extLst>
                    <a:ext uri="{9D8B030D-6E8A-4147-A177-3AD203B41FA5}">
                      <a16:colId xmlns:a16="http://schemas.microsoft.com/office/drawing/2014/main" val="1087446725"/>
                    </a:ext>
                  </a:extLst>
                </a:gridCol>
                <a:gridCol w="707746">
                  <a:extLst>
                    <a:ext uri="{9D8B030D-6E8A-4147-A177-3AD203B41FA5}">
                      <a16:colId xmlns:a16="http://schemas.microsoft.com/office/drawing/2014/main" val="402122011"/>
                    </a:ext>
                  </a:extLst>
                </a:gridCol>
                <a:gridCol w="353873">
                  <a:extLst>
                    <a:ext uri="{9D8B030D-6E8A-4147-A177-3AD203B41FA5}">
                      <a16:colId xmlns:a16="http://schemas.microsoft.com/office/drawing/2014/main" val="2270446609"/>
                    </a:ext>
                  </a:extLst>
                </a:gridCol>
                <a:gridCol w="353873">
                  <a:extLst>
                    <a:ext uri="{9D8B030D-6E8A-4147-A177-3AD203B41FA5}">
                      <a16:colId xmlns:a16="http://schemas.microsoft.com/office/drawing/2014/main" val="356157915"/>
                    </a:ext>
                  </a:extLst>
                </a:gridCol>
                <a:gridCol w="707746">
                  <a:extLst>
                    <a:ext uri="{9D8B030D-6E8A-4147-A177-3AD203B41FA5}">
                      <a16:colId xmlns:a16="http://schemas.microsoft.com/office/drawing/2014/main" val="35858371"/>
                    </a:ext>
                  </a:extLst>
                </a:gridCol>
                <a:gridCol w="707746">
                  <a:extLst>
                    <a:ext uri="{9D8B030D-6E8A-4147-A177-3AD203B41FA5}">
                      <a16:colId xmlns:a16="http://schemas.microsoft.com/office/drawing/2014/main" val="3764112979"/>
                    </a:ext>
                  </a:extLst>
                </a:gridCol>
                <a:gridCol w="707746">
                  <a:extLst>
                    <a:ext uri="{9D8B030D-6E8A-4147-A177-3AD203B41FA5}">
                      <a16:colId xmlns:a16="http://schemas.microsoft.com/office/drawing/2014/main" val="2129787496"/>
                    </a:ext>
                  </a:extLst>
                </a:gridCol>
                <a:gridCol w="707746">
                  <a:extLst>
                    <a:ext uri="{9D8B030D-6E8A-4147-A177-3AD203B41FA5}">
                      <a16:colId xmlns:a16="http://schemas.microsoft.com/office/drawing/2014/main" val="3882975667"/>
                    </a:ext>
                  </a:extLst>
                </a:gridCol>
                <a:gridCol w="707746">
                  <a:extLst>
                    <a:ext uri="{9D8B030D-6E8A-4147-A177-3AD203B41FA5}">
                      <a16:colId xmlns:a16="http://schemas.microsoft.com/office/drawing/2014/main" val="845157101"/>
                    </a:ext>
                  </a:extLst>
                </a:gridCol>
                <a:gridCol w="707746">
                  <a:extLst>
                    <a:ext uri="{9D8B030D-6E8A-4147-A177-3AD203B41FA5}">
                      <a16:colId xmlns:a16="http://schemas.microsoft.com/office/drawing/2014/main" val="788523611"/>
                    </a:ext>
                  </a:extLst>
                </a:gridCol>
                <a:gridCol w="707746">
                  <a:extLst>
                    <a:ext uri="{9D8B030D-6E8A-4147-A177-3AD203B41FA5}">
                      <a16:colId xmlns:a16="http://schemas.microsoft.com/office/drawing/2014/main" val="395565407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218879771"/>
                  </a:ext>
                </a:extLst>
              </a:tr>
              <a:tr h="370840">
                <a:tc>
                  <a:txBody>
                    <a:bodyPr/>
                    <a:lstStyle/>
                    <a:p>
                      <a:r>
                        <a:rPr lang="en-US" sz="1000"/>
                        <a:t>tmamerica</a:t>
                      </a:r>
                    </a:p>
                  </a:txBody>
                  <a:tcPr/>
                </a:tc>
                <a:tc>
                  <a:txBody>
                    <a:bodyPr/>
                    <a:lstStyle/>
                    <a:p>
                      <a:r>
                        <a:rPr lang="en-US" sz="1000"/>
                        <a:t>12</a:t>
                      </a:r>
                    </a:p>
                  </a:txBody>
                  <a:tcPr/>
                </a:tc>
                <a:tc>
                  <a:txBody>
                    <a:bodyPr/>
                    <a:lstStyle/>
                    <a:p>
                      <a:r>
                        <a:rPr lang="en-US" sz="1000"/>
                        <a:t>0.8088</a:t>
                      </a:r>
                    </a:p>
                  </a:txBody>
                  <a:tcPr/>
                </a:tc>
                <a:tc>
                  <a:txBody>
                    <a:bodyPr/>
                    <a:lstStyle/>
                    <a:p>
                      <a:r>
                        <a:rPr lang="en-US" sz="1000"/>
                        <a:t>1.92</a:t>
                      </a:r>
                    </a:p>
                  </a:txBody>
                  <a:tcPr/>
                </a:tc>
                <a:tc>
                  <a:txBody>
                    <a:bodyPr/>
                    <a:lstStyle/>
                    <a:p>
                      <a:r>
                        <a:rPr lang="en-US" sz="1000"/>
                        <a:t>0.00</a:t>
                      </a:r>
                    </a:p>
                  </a:txBody>
                  <a:tcPr/>
                </a:tc>
                <a:tc>
                  <a:txBody>
                    <a:bodyPr/>
                    <a:lstStyle/>
                    <a:p>
                      <a:r>
                        <a:rPr lang="en-US" sz="1000"/>
                        <a:t>37.00</a:t>
                      </a:r>
                    </a:p>
                  </a:txBody>
                  <a:tcPr/>
                </a:tc>
                <a:tc>
                  <a:txBody>
                    <a:bodyPr/>
                    <a:lstStyle/>
                    <a:p>
                      <a:r>
                        <a:rPr lang="en-US" sz="1000"/>
                        <a:t>34.00</a:t>
                      </a:r>
                    </a:p>
                  </a:txBody>
                  <a:tcPr/>
                </a:tc>
                <a:tc>
                  <a:txBody>
                    <a:bodyPr/>
                    <a:lstStyle/>
                    <a:p>
                      <a:r>
                        <a:rPr lang="en-US" sz="1000"/>
                        <a:t>27.00</a:t>
                      </a:r>
                    </a:p>
                  </a:txBody>
                  <a:tcPr/>
                </a:tc>
                <a:tc>
                  <a:txBody>
                    <a:bodyPr/>
                    <a:lstStyle/>
                    <a:p>
                      <a:r>
                        <a:rPr lang="en-US" sz="1000"/>
                        <a:t>27.00</a:t>
                      </a:r>
                    </a:p>
                  </a:txBody>
                  <a:tcPr/>
                </a:tc>
                <a:tc>
                  <a:txBody>
                    <a:bodyPr/>
                    <a:lstStyle/>
                    <a:p>
                      <a:r>
                        <a:rPr lang="en-US" sz="1000"/>
                        <a:t>444</a:t>
                      </a:r>
                    </a:p>
                  </a:txBody>
                  <a:tcPr/>
                </a:tc>
                <a:tc>
                  <a:txBody>
                    <a:bodyPr/>
                    <a:lstStyle/>
                    <a:p>
                      <a:r>
                        <a:rPr lang="en-US" sz="1000"/>
                        <a:t>23</a:t>
                      </a:r>
                    </a:p>
                  </a:txBody>
                  <a:tcPr/>
                </a:tc>
                <a:tc>
                  <a:txBody>
                    <a:bodyPr/>
                    <a:lstStyle/>
                    <a:p>
                      <a:r>
                        <a:rPr lang="en-US" sz="1000"/>
                        <a:t>324</a:t>
                      </a:r>
                    </a:p>
                  </a:txBody>
                  <a:tcPr/>
                </a:tc>
                <a:extLst>
                  <a:ext uri="{0D108BD9-81ED-4DB2-BD59-A6C34878D82A}">
                    <a16:rowId xmlns:a16="http://schemas.microsoft.com/office/drawing/2014/main" val="3935041464"/>
                  </a:ext>
                </a:extLst>
              </a:tr>
            </a:tbl>
          </a:graphicData>
        </a:graphic>
      </p:graphicFrame>
      <p:sp>
        <p:nvSpPr>
          <p:cNvPr id="4" name="Text Placeholder 3">
            <a:extLst>
              <a:ext uri="{FF2B5EF4-FFF2-40B4-BE49-F238E27FC236}">
                <a16:creationId xmlns:a16="http://schemas.microsoft.com/office/drawing/2014/main" id="{F46AB84E-DDDF-4458-B364-20802ED1AD89}"/>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518372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33C6A-D6FE-489E-B749-B733C04A19B7}"/>
              </a:ext>
            </a:extLst>
          </p:cNvPr>
          <p:cNvSpPr>
            <a:spLocks noGrp="1"/>
          </p:cNvSpPr>
          <p:nvPr>
            <p:ph type="title"/>
          </p:nvPr>
        </p:nvSpPr>
        <p:spPr/>
        <p:txBody>
          <a:bodyPr/>
          <a:lstStyle/>
          <a:p>
            <a:r>
              <a:rPr lang="en-US"/>
              <a:t>Instagram Stories Table  | Tokio Marine America - 1 of 3</a:t>
            </a:r>
          </a:p>
        </p:txBody>
      </p:sp>
      <p:graphicFrame>
        <p:nvGraphicFramePr>
          <p:cNvPr id="5" name="Table Placeholder 4">
            <a:extLst>
              <a:ext uri="{FF2B5EF4-FFF2-40B4-BE49-F238E27FC236}">
                <a16:creationId xmlns:a16="http://schemas.microsoft.com/office/drawing/2014/main" id="{1C25D763-EADF-4C03-820A-2AA7F4067D98}"/>
              </a:ext>
            </a:extLst>
          </p:cNvPr>
          <p:cNvGraphicFramePr>
            <a:graphicFrameLocks noGrp="1"/>
          </p:cNvGraphicFramePr>
          <p:nvPr>
            <p:ph type="tbl" sz="quarter" idx="13"/>
            <p:extLst>
              <p:ext uri="{D42A27DB-BD31-4B8C-83A1-F6EECF244321}">
                <p14:modId xmlns:p14="http://schemas.microsoft.com/office/powerpoint/2010/main" val="2722582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94282144"/>
                    </a:ext>
                  </a:extLst>
                </a:gridCol>
                <a:gridCol w="1316736">
                  <a:extLst>
                    <a:ext uri="{9D8B030D-6E8A-4147-A177-3AD203B41FA5}">
                      <a16:colId xmlns:a16="http://schemas.microsoft.com/office/drawing/2014/main" val="841296164"/>
                    </a:ext>
                  </a:extLst>
                </a:gridCol>
                <a:gridCol w="658368">
                  <a:extLst>
                    <a:ext uri="{9D8B030D-6E8A-4147-A177-3AD203B41FA5}">
                      <a16:colId xmlns:a16="http://schemas.microsoft.com/office/drawing/2014/main" val="2697762704"/>
                    </a:ext>
                  </a:extLst>
                </a:gridCol>
                <a:gridCol w="658368">
                  <a:extLst>
                    <a:ext uri="{9D8B030D-6E8A-4147-A177-3AD203B41FA5}">
                      <a16:colId xmlns:a16="http://schemas.microsoft.com/office/drawing/2014/main" val="4064551073"/>
                    </a:ext>
                  </a:extLst>
                </a:gridCol>
                <a:gridCol w="658368">
                  <a:extLst>
                    <a:ext uri="{9D8B030D-6E8A-4147-A177-3AD203B41FA5}">
                      <a16:colId xmlns:a16="http://schemas.microsoft.com/office/drawing/2014/main" val="1448620633"/>
                    </a:ext>
                  </a:extLst>
                </a:gridCol>
                <a:gridCol w="658368">
                  <a:extLst>
                    <a:ext uri="{9D8B030D-6E8A-4147-A177-3AD203B41FA5}">
                      <a16:colId xmlns:a16="http://schemas.microsoft.com/office/drawing/2014/main" val="3503621118"/>
                    </a:ext>
                  </a:extLst>
                </a:gridCol>
                <a:gridCol w="658368">
                  <a:extLst>
                    <a:ext uri="{9D8B030D-6E8A-4147-A177-3AD203B41FA5}">
                      <a16:colId xmlns:a16="http://schemas.microsoft.com/office/drawing/2014/main" val="706905802"/>
                    </a:ext>
                  </a:extLst>
                </a:gridCol>
                <a:gridCol w="658368">
                  <a:extLst>
                    <a:ext uri="{9D8B030D-6E8A-4147-A177-3AD203B41FA5}">
                      <a16:colId xmlns:a16="http://schemas.microsoft.com/office/drawing/2014/main" val="4104201418"/>
                    </a:ext>
                  </a:extLst>
                </a:gridCol>
                <a:gridCol w="658368">
                  <a:extLst>
                    <a:ext uri="{9D8B030D-6E8A-4147-A177-3AD203B41FA5}">
                      <a16:colId xmlns:a16="http://schemas.microsoft.com/office/drawing/2014/main" val="2112398958"/>
                    </a:ext>
                  </a:extLst>
                </a:gridCol>
                <a:gridCol w="658368">
                  <a:extLst>
                    <a:ext uri="{9D8B030D-6E8A-4147-A177-3AD203B41FA5}">
                      <a16:colId xmlns:a16="http://schemas.microsoft.com/office/drawing/2014/main" val="1841683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8683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tmamerica - 2019-07-10 17:33:36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https://scontent.xx.fbcdn.net/v/t51.12442-15/62376871_104212320813264_7323198981748862208_n.jpg?_nc_cat=111&amp;_nc_oc=AQno9ZaVmOzpAjZAPaIvvLaNFci9Y7gbsLCW5bG5Phoe3okq2SLTnxe8YuL1Ly9nEmw&amp;_nc_ht=scontent.xx&amp;oh=b77d4f327f4239432cdd5019a1d3b88f&amp;oe=5DB4C66A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07/11/2019 16:00:15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20624205"/>
                  </a:ext>
                </a:extLst>
              </a:tr>
            </a:tbl>
          </a:graphicData>
        </a:graphic>
      </p:graphicFrame>
      <p:sp>
        <p:nvSpPr>
          <p:cNvPr id="4" name="Text Placeholder 3">
            <a:extLst>
              <a:ext uri="{FF2B5EF4-FFF2-40B4-BE49-F238E27FC236}">
                <a16:creationId xmlns:a16="http://schemas.microsoft.com/office/drawing/2014/main" id="{39DE846A-6469-46D2-924C-2F0FC1250A93}"/>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141433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8312C-4FE6-4C80-BE27-E1205048E3E0}"/>
              </a:ext>
            </a:extLst>
          </p:cNvPr>
          <p:cNvSpPr>
            <a:spLocks noGrp="1"/>
          </p:cNvSpPr>
          <p:nvPr>
            <p:ph type="title"/>
          </p:nvPr>
        </p:nvSpPr>
        <p:spPr/>
        <p:txBody>
          <a:bodyPr/>
          <a:lstStyle/>
          <a:p>
            <a:r>
              <a:rPr lang="en-US"/>
              <a:t>Instagram Stories Table  | Tokio Marine America - 2 of 3</a:t>
            </a:r>
          </a:p>
        </p:txBody>
      </p:sp>
      <p:graphicFrame>
        <p:nvGraphicFramePr>
          <p:cNvPr id="5" name="Table Placeholder 4">
            <a:extLst>
              <a:ext uri="{FF2B5EF4-FFF2-40B4-BE49-F238E27FC236}">
                <a16:creationId xmlns:a16="http://schemas.microsoft.com/office/drawing/2014/main" id="{8EE08C15-DB44-4FD3-93DE-DAB938618D52}"/>
              </a:ext>
            </a:extLst>
          </p:cNvPr>
          <p:cNvGraphicFramePr>
            <a:graphicFrameLocks noGrp="1"/>
          </p:cNvGraphicFramePr>
          <p:nvPr>
            <p:ph type="tbl" sz="quarter" idx="13"/>
            <p:extLst>
              <p:ext uri="{D42A27DB-BD31-4B8C-83A1-F6EECF244321}">
                <p14:modId xmlns:p14="http://schemas.microsoft.com/office/powerpoint/2010/main" val="323605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666247"/>
                    </a:ext>
                  </a:extLst>
                </a:gridCol>
                <a:gridCol w="1316736">
                  <a:extLst>
                    <a:ext uri="{9D8B030D-6E8A-4147-A177-3AD203B41FA5}">
                      <a16:colId xmlns:a16="http://schemas.microsoft.com/office/drawing/2014/main" val="2881963361"/>
                    </a:ext>
                  </a:extLst>
                </a:gridCol>
                <a:gridCol w="658368">
                  <a:extLst>
                    <a:ext uri="{9D8B030D-6E8A-4147-A177-3AD203B41FA5}">
                      <a16:colId xmlns:a16="http://schemas.microsoft.com/office/drawing/2014/main" val="2467225024"/>
                    </a:ext>
                  </a:extLst>
                </a:gridCol>
                <a:gridCol w="658368">
                  <a:extLst>
                    <a:ext uri="{9D8B030D-6E8A-4147-A177-3AD203B41FA5}">
                      <a16:colId xmlns:a16="http://schemas.microsoft.com/office/drawing/2014/main" val="4183769004"/>
                    </a:ext>
                  </a:extLst>
                </a:gridCol>
                <a:gridCol w="658368">
                  <a:extLst>
                    <a:ext uri="{9D8B030D-6E8A-4147-A177-3AD203B41FA5}">
                      <a16:colId xmlns:a16="http://schemas.microsoft.com/office/drawing/2014/main" val="3500703448"/>
                    </a:ext>
                  </a:extLst>
                </a:gridCol>
                <a:gridCol w="658368">
                  <a:extLst>
                    <a:ext uri="{9D8B030D-6E8A-4147-A177-3AD203B41FA5}">
                      <a16:colId xmlns:a16="http://schemas.microsoft.com/office/drawing/2014/main" val="1446784526"/>
                    </a:ext>
                  </a:extLst>
                </a:gridCol>
                <a:gridCol w="658368">
                  <a:extLst>
                    <a:ext uri="{9D8B030D-6E8A-4147-A177-3AD203B41FA5}">
                      <a16:colId xmlns:a16="http://schemas.microsoft.com/office/drawing/2014/main" val="3459684342"/>
                    </a:ext>
                  </a:extLst>
                </a:gridCol>
                <a:gridCol w="658368">
                  <a:extLst>
                    <a:ext uri="{9D8B030D-6E8A-4147-A177-3AD203B41FA5}">
                      <a16:colId xmlns:a16="http://schemas.microsoft.com/office/drawing/2014/main" val="4130689493"/>
                    </a:ext>
                  </a:extLst>
                </a:gridCol>
                <a:gridCol w="658368">
                  <a:extLst>
                    <a:ext uri="{9D8B030D-6E8A-4147-A177-3AD203B41FA5}">
                      <a16:colId xmlns:a16="http://schemas.microsoft.com/office/drawing/2014/main" val="565944498"/>
                    </a:ext>
                  </a:extLst>
                </a:gridCol>
                <a:gridCol w="658368">
                  <a:extLst>
                    <a:ext uri="{9D8B030D-6E8A-4147-A177-3AD203B41FA5}">
                      <a16:colId xmlns:a16="http://schemas.microsoft.com/office/drawing/2014/main" val="1330296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95729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tmamerica - 2019-07-10 17:33:37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https://scontent.xx.fbcdn.net/v/t51.12442-15/65461008_1085100578366908_6672407326333355555_n.jpg?_nc_cat=111&amp;_nc_oc=AQk-gycxo6YOo6Xq_XwERAlfWcFr8PpzkdMVP5EPwzf68fiXxYLbtGfDgrinzUvP0og&amp;_nc_ht=scontent.xx&amp;oh=402223ae3106248941f93c509bf4e62b&amp;oe=5DA73F85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07/11/2019 17:30:15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13476807"/>
                  </a:ext>
                </a:extLst>
              </a:tr>
            </a:tbl>
          </a:graphicData>
        </a:graphic>
      </p:graphicFrame>
      <p:sp>
        <p:nvSpPr>
          <p:cNvPr id="4" name="Text Placeholder 3">
            <a:extLst>
              <a:ext uri="{FF2B5EF4-FFF2-40B4-BE49-F238E27FC236}">
                <a16:creationId xmlns:a16="http://schemas.microsoft.com/office/drawing/2014/main" id="{0B743555-5BEB-485C-BE5C-512D46168A6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189059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14364-5358-460C-AD19-11CB31738F56}"/>
              </a:ext>
            </a:extLst>
          </p:cNvPr>
          <p:cNvSpPr>
            <a:spLocks noGrp="1"/>
          </p:cNvSpPr>
          <p:nvPr>
            <p:ph type="title"/>
          </p:nvPr>
        </p:nvSpPr>
        <p:spPr/>
        <p:txBody>
          <a:bodyPr/>
          <a:lstStyle/>
          <a:p>
            <a:r>
              <a:rPr lang="en-US"/>
              <a:t>Instagram Stories Table  | Tokio Marine America - 3 of 3</a:t>
            </a:r>
          </a:p>
        </p:txBody>
      </p:sp>
      <p:graphicFrame>
        <p:nvGraphicFramePr>
          <p:cNvPr id="5" name="Table Placeholder 4">
            <a:extLst>
              <a:ext uri="{FF2B5EF4-FFF2-40B4-BE49-F238E27FC236}">
                <a16:creationId xmlns:a16="http://schemas.microsoft.com/office/drawing/2014/main" id="{7D3F3947-A70C-4518-98FC-C0B9FB63F284}"/>
              </a:ext>
            </a:extLst>
          </p:cNvPr>
          <p:cNvGraphicFramePr>
            <a:graphicFrameLocks noGrp="1"/>
          </p:cNvGraphicFramePr>
          <p:nvPr>
            <p:ph type="tbl" sz="quarter" idx="13"/>
            <p:extLst>
              <p:ext uri="{D42A27DB-BD31-4B8C-83A1-F6EECF244321}">
                <p14:modId xmlns:p14="http://schemas.microsoft.com/office/powerpoint/2010/main" val="279939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89057976"/>
                    </a:ext>
                  </a:extLst>
                </a:gridCol>
                <a:gridCol w="1316736">
                  <a:extLst>
                    <a:ext uri="{9D8B030D-6E8A-4147-A177-3AD203B41FA5}">
                      <a16:colId xmlns:a16="http://schemas.microsoft.com/office/drawing/2014/main" val="3006299396"/>
                    </a:ext>
                  </a:extLst>
                </a:gridCol>
                <a:gridCol w="658368">
                  <a:extLst>
                    <a:ext uri="{9D8B030D-6E8A-4147-A177-3AD203B41FA5}">
                      <a16:colId xmlns:a16="http://schemas.microsoft.com/office/drawing/2014/main" val="2948136874"/>
                    </a:ext>
                  </a:extLst>
                </a:gridCol>
                <a:gridCol w="658368">
                  <a:extLst>
                    <a:ext uri="{9D8B030D-6E8A-4147-A177-3AD203B41FA5}">
                      <a16:colId xmlns:a16="http://schemas.microsoft.com/office/drawing/2014/main" val="3140156593"/>
                    </a:ext>
                  </a:extLst>
                </a:gridCol>
                <a:gridCol w="658368">
                  <a:extLst>
                    <a:ext uri="{9D8B030D-6E8A-4147-A177-3AD203B41FA5}">
                      <a16:colId xmlns:a16="http://schemas.microsoft.com/office/drawing/2014/main" val="1121484165"/>
                    </a:ext>
                  </a:extLst>
                </a:gridCol>
                <a:gridCol w="658368">
                  <a:extLst>
                    <a:ext uri="{9D8B030D-6E8A-4147-A177-3AD203B41FA5}">
                      <a16:colId xmlns:a16="http://schemas.microsoft.com/office/drawing/2014/main" val="3866412634"/>
                    </a:ext>
                  </a:extLst>
                </a:gridCol>
                <a:gridCol w="658368">
                  <a:extLst>
                    <a:ext uri="{9D8B030D-6E8A-4147-A177-3AD203B41FA5}">
                      <a16:colId xmlns:a16="http://schemas.microsoft.com/office/drawing/2014/main" val="4122636126"/>
                    </a:ext>
                  </a:extLst>
                </a:gridCol>
                <a:gridCol w="658368">
                  <a:extLst>
                    <a:ext uri="{9D8B030D-6E8A-4147-A177-3AD203B41FA5}">
                      <a16:colId xmlns:a16="http://schemas.microsoft.com/office/drawing/2014/main" val="1180765312"/>
                    </a:ext>
                  </a:extLst>
                </a:gridCol>
                <a:gridCol w="658368">
                  <a:extLst>
                    <a:ext uri="{9D8B030D-6E8A-4147-A177-3AD203B41FA5}">
                      <a16:colId xmlns:a16="http://schemas.microsoft.com/office/drawing/2014/main" val="2265350254"/>
                    </a:ext>
                  </a:extLst>
                </a:gridCol>
                <a:gridCol w="658368">
                  <a:extLst>
                    <a:ext uri="{9D8B030D-6E8A-4147-A177-3AD203B41FA5}">
                      <a16:colId xmlns:a16="http://schemas.microsoft.com/office/drawing/2014/main" val="1539211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46134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tmamerica - 2019-07-24 22:37:36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https://scontent.xx.fbcdn.net/v/t51.12442-15/65803045_153226725823410_7680318005940608390_n.jpg?_nc_cat=109&amp;_nc_oc=AQnHg9DKWcfsJkwvcYt7X1r3wV4E1qhQz3fdleR6i3Nj8rdLVKwNWa_9FkbGN9wmra8&amp;_nc_ht=scontent.xx&amp;oh=449ad39947bc16dcc95c40c070399aaa&amp;oe=5DA54943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07/25/2019 22:32:03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31804476"/>
                  </a:ext>
                </a:extLst>
              </a:tr>
            </a:tbl>
          </a:graphicData>
        </a:graphic>
      </p:graphicFrame>
      <p:sp>
        <p:nvSpPr>
          <p:cNvPr id="4" name="Text Placeholder 3">
            <a:extLst>
              <a:ext uri="{FF2B5EF4-FFF2-40B4-BE49-F238E27FC236}">
                <a16:creationId xmlns:a16="http://schemas.microsoft.com/office/drawing/2014/main" id="{AB0DBDA2-2E51-4D43-94B6-39B90174630F}"/>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8677563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956</Words>
  <Application>Microsoft Office PowerPoint</Application>
  <PresentationFormat>On-screen Show (4:3)</PresentationFormat>
  <Paragraphs>338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Updates Table | Tokio Marine America</vt:lpstr>
      <vt:lpstr>Instagram Key Metrics Table | Tokio Marine America</vt:lpstr>
      <vt:lpstr>Instagram Followers Change | Tokio Marine America</vt:lpstr>
      <vt:lpstr>Instagram Average Interactions Per Post | Tokio Marine America</vt:lpstr>
      <vt:lpstr>Instagram Top Posts | Tokio Marine America</vt:lpstr>
      <vt:lpstr>Instagram Stories Key Metrics Table | Tokio Marine America</vt:lpstr>
      <vt:lpstr>Instagram Stories Table  | Tokio Marine America - 1 of 3</vt:lpstr>
      <vt:lpstr>Instagram Stories Table  | Tokio Marine America - 2 of 3</vt:lpstr>
      <vt:lpstr>Instagram Stories Table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2019-08-15T14:16:15Z</dcterms:created>
  <dcterms:modified xsi:type="dcterms:W3CDTF">2019-08-15T14:16:43Z</dcterms:modified>
</cp:coreProperties>
</file>