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6" r:id="rId28"/>
    <p:sldId id="287" r:id="rId29"/>
    <p:sldId id="288"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43647</c:v>
                </c:pt>
              </c:numCache>
            </c:numRef>
          </c:cat>
          <c:val>
            <c:numRef>
              <c:f>Sheet1!$B$2</c:f>
              <c:numCache>
                <c:formatCode>General</c:formatCode>
                <c:ptCount val="1"/>
                <c:pt idx="0">
                  <c:v>4140</c:v>
                </c:pt>
              </c:numCache>
            </c:numRef>
          </c:val>
          <c:extLst>
            <c:ext xmlns:c16="http://schemas.microsoft.com/office/drawing/2014/chart" uri="{C3380CC4-5D6E-409C-BE32-E72D297353CC}">
              <c16:uniqueId val="{00000000-BE7C-4FF1-833D-321993836DA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43647</c:v>
                </c:pt>
              </c:numCache>
            </c:numRef>
          </c:cat>
          <c:val>
            <c:numRef>
              <c:f>Sheet1!$C$2</c:f>
              <c:numCache>
                <c:formatCode>General</c:formatCode>
                <c:ptCount val="1"/>
                <c:pt idx="0">
                  <c:v>1380</c:v>
                </c:pt>
              </c:numCache>
            </c:numRef>
          </c:val>
          <c:extLst>
            <c:ext xmlns:c16="http://schemas.microsoft.com/office/drawing/2014/chart" uri="{C3380CC4-5D6E-409C-BE32-E72D297353CC}">
              <c16:uniqueId val="{00000001-BE7C-4FF1-833D-321993836DA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43647</c:v>
                </c:pt>
              </c:numCache>
            </c:numRef>
          </c:cat>
          <c:val>
            <c:numRef>
              <c:f>Sheet1!$D$2</c:f>
              <c:numCache>
                <c:formatCode>General</c:formatCode>
                <c:ptCount val="1"/>
                <c:pt idx="0">
                  <c:v>20086</c:v>
                </c:pt>
              </c:numCache>
            </c:numRef>
          </c:val>
          <c:extLst>
            <c:ext xmlns:c16="http://schemas.microsoft.com/office/drawing/2014/chart" uri="{C3380CC4-5D6E-409C-BE32-E72D297353CC}">
              <c16:uniqueId val="{00000002-BE7C-4FF1-833D-321993836DA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43647</c:v>
                </c:pt>
              </c:numCache>
            </c:numRef>
          </c:cat>
          <c:val>
            <c:numRef>
              <c:f>Sheet1!$E$2</c:f>
              <c:numCache>
                <c:formatCode>General</c:formatCode>
                <c:ptCount val="1"/>
                <c:pt idx="0">
                  <c:v>3307</c:v>
                </c:pt>
              </c:numCache>
            </c:numRef>
          </c:val>
          <c:extLst>
            <c:ext xmlns:c16="http://schemas.microsoft.com/office/drawing/2014/chart" uri="{C3380CC4-5D6E-409C-BE32-E72D297353CC}">
              <c16:uniqueId val="{00000003-BE7C-4FF1-833D-321993836DA7}"/>
            </c:ext>
          </c:extLst>
        </c:ser>
        <c:dLbls>
          <c:showLegendKey val="0"/>
          <c:showVal val="0"/>
          <c:showCatName val="0"/>
          <c:showSerName val="0"/>
          <c:showPercent val="0"/>
          <c:showBubbleSize val="0"/>
        </c:dLbls>
        <c:gapWidth val="219"/>
        <c:overlap val="-27"/>
        <c:axId val="260094328"/>
        <c:axId val="260095968"/>
      </c:barChart>
      <c:dateAx>
        <c:axId val="260094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95968"/>
        <c:crosses val="autoZero"/>
        <c:auto val="1"/>
        <c:lblOffset val="100"/>
        <c:baseTimeUnit val="days"/>
      </c:dateAx>
      <c:valAx>
        <c:axId val="26009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9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34</c:v>
                </c:pt>
                <c:pt idx="4">
                  <c:v>21</c:v>
                </c:pt>
                <c:pt idx="5">
                  <c:v>30</c:v>
                </c:pt>
                <c:pt idx="6">
                  <c:v>53</c:v>
                </c:pt>
                <c:pt idx="7">
                  <c:v>7</c:v>
                </c:pt>
              </c:numCache>
            </c:numRef>
          </c:val>
          <c:extLst>
            <c:ext xmlns:c16="http://schemas.microsoft.com/office/drawing/2014/chart" uri="{C3380CC4-5D6E-409C-BE32-E72D297353CC}">
              <c16:uniqueId val="{00000000-1EAF-4550-BA8A-2642FD92B887}"/>
            </c:ext>
          </c:extLst>
        </c:ser>
        <c:dLbls>
          <c:showLegendKey val="0"/>
          <c:showVal val="0"/>
          <c:showCatName val="0"/>
          <c:showSerName val="0"/>
          <c:showPercent val="0"/>
          <c:showBubbleSize val="0"/>
        </c:dLbls>
        <c:gapWidth val="219"/>
        <c:overlap val="-27"/>
        <c:axId val="314560136"/>
        <c:axId val="314557840"/>
      </c:barChart>
      <c:dateAx>
        <c:axId val="314560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57840"/>
        <c:crosses val="autoZero"/>
        <c:auto val="1"/>
        <c:lblOffset val="100"/>
        <c:baseTimeUnit val="months"/>
      </c:dateAx>
      <c:valAx>
        <c:axId val="31455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6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23</c:v>
                </c:pt>
                <c:pt idx="5">
                  <c:v>23</c:v>
                </c:pt>
                <c:pt idx="6">
                  <c:v>26</c:v>
                </c:pt>
                <c:pt idx="7">
                  <c:v>25</c:v>
                </c:pt>
                <c:pt idx="8">
                  <c:v>0</c:v>
                </c:pt>
                <c:pt idx="9">
                  <c:v>0</c:v>
                </c:pt>
                <c:pt idx="10">
                  <c:v>0</c:v>
                </c:pt>
                <c:pt idx="11">
                  <c:v>0</c:v>
                </c:pt>
              </c:numCache>
            </c:numRef>
          </c:val>
          <c:extLst>
            <c:ext xmlns:c16="http://schemas.microsoft.com/office/drawing/2014/chart" uri="{C3380CC4-5D6E-409C-BE32-E72D297353CC}">
              <c16:uniqueId val="{00000000-AC60-41C7-A495-A57509673160}"/>
            </c:ext>
          </c:extLst>
        </c:ser>
        <c:dLbls>
          <c:showLegendKey val="0"/>
          <c:showVal val="0"/>
          <c:showCatName val="0"/>
          <c:showSerName val="0"/>
          <c:showPercent val="0"/>
          <c:showBubbleSize val="0"/>
        </c:dLbls>
        <c:gapWidth val="219"/>
        <c:overlap val="-27"/>
        <c:axId val="310858904"/>
        <c:axId val="310863168"/>
      </c:barChart>
      <c:dateAx>
        <c:axId val="310858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63168"/>
        <c:crosses val="autoZero"/>
        <c:auto val="1"/>
        <c:lblOffset val="100"/>
        <c:baseTimeUnit val="months"/>
      </c:dateAx>
      <c:valAx>
        <c:axId val="31086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5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544087</c:v>
                </c:pt>
                <c:pt idx="4">
                  <c:v>604210</c:v>
                </c:pt>
                <c:pt idx="5">
                  <c:v>487757</c:v>
                </c:pt>
                <c:pt idx="6">
                  <c:v>426913</c:v>
                </c:pt>
                <c:pt idx="7">
                  <c:v>102458</c:v>
                </c:pt>
              </c:numCache>
            </c:numRef>
          </c:val>
          <c:extLst>
            <c:ext xmlns:c16="http://schemas.microsoft.com/office/drawing/2014/chart" uri="{C3380CC4-5D6E-409C-BE32-E72D297353CC}">
              <c16:uniqueId val="{00000000-9C98-456C-A1F3-79B951590385}"/>
            </c:ext>
          </c:extLst>
        </c:ser>
        <c:dLbls>
          <c:showLegendKey val="0"/>
          <c:showVal val="0"/>
          <c:showCatName val="0"/>
          <c:showSerName val="0"/>
          <c:showPercent val="0"/>
          <c:showBubbleSize val="0"/>
        </c:dLbls>
        <c:gapWidth val="219"/>
        <c:overlap val="-27"/>
        <c:axId val="310857920"/>
        <c:axId val="310858248"/>
      </c:barChart>
      <c:dateAx>
        <c:axId val="310857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58248"/>
        <c:crosses val="autoZero"/>
        <c:auto val="1"/>
        <c:lblOffset val="100"/>
        <c:baseTimeUnit val="months"/>
      </c:dateAx>
      <c:valAx>
        <c:axId val="31085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5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51</c:v>
                </c:pt>
                <c:pt idx="1">
                  <c:v>323</c:v>
                </c:pt>
                <c:pt idx="2">
                  <c:v>411</c:v>
                </c:pt>
                <c:pt idx="3">
                  <c:v>359</c:v>
                </c:pt>
                <c:pt idx="4">
                  <c:v>316</c:v>
                </c:pt>
                <c:pt idx="5">
                  <c:v>205</c:v>
                </c:pt>
                <c:pt idx="6">
                  <c:v>0</c:v>
                </c:pt>
              </c:numCache>
            </c:numRef>
          </c:val>
          <c:extLst>
            <c:ext xmlns:c16="http://schemas.microsoft.com/office/drawing/2014/chart" uri="{C3380CC4-5D6E-409C-BE32-E72D297353CC}">
              <c16:uniqueId val="{00000000-07E2-48BF-B0D6-7987EE6C197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53</c:v>
                </c:pt>
                <c:pt idx="1">
                  <c:v>404</c:v>
                </c:pt>
                <c:pt idx="2">
                  <c:v>564</c:v>
                </c:pt>
                <c:pt idx="3">
                  <c:v>622</c:v>
                </c:pt>
                <c:pt idx="4">
                  <c:v>524</c:v>
                </c:pt>
                <c:pt idx="5">
                  <c:v>249</c:v>
                </c:pt>
                <c:pt idx="6">
                  <c:v>1</c:v>
                </c:pt>
              </c:numCache>
            </c:numRef>
          </c:val>
          <c:extLst>
            <c:ext xmlns:c16="http://schemas.microsoft.com/office/drawing/2014/chart" uri="{C3380CC4-5D6E-409C-BE32-E72D297353CC}">
              <c16:uniqueId val="{00000001-07E2-48BF-B0D6-7987EE6C197C}"/>
            </c:ext>
          </c:extLst>
        </c:ser>
        <c:dLbls>
          <c:showLegendKey val="0"/>
          <c:showVal val="0"/>
          <c:showCatName val="0"/>
          <c:showSerName val="0"/>
          <c:showPercent val="0"/>
          <c:showBubbleSize val="0"/>
        </c:dLbls>
        <c:gapWidth val="219"/>
        <c:overlap val="-27"/>
        <c:axId val="326206536"/>
        <c:axId val="326205552"/>
      </c:barChart>
      <c:catAx>
        <c:axId val="326206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05552"/>
        <c:crosses val="autoZero"/>
        <c:auto val="1"/>
        <c:lblAlgn val="ctr"/>
        <c:lblOffset val="100"/>
        <c:noMultiLvlLbl val="0"/>
      </c:catAx>
      <c:valAx>
        <c:axId val="32620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0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pt idx="4">
                  <c:v>13</c:v>
                </c:pt>
                <c:pt idx="5">
                  <c:v>61</c:v>
                </c:pt>
                <c:pt idx="6">
                  <c:v>11</c:v>
                </c:pt>
                <c:pt idx="7">
                  <c:v>9</c:v>
                </c:pt>
              </c:numCache>
            </c:numRef>
          </c:val>
          <c:extLst>
            <c:ext xmlns:c16="http://schemas.microsoft.com/office/drawing/2014/chart" uri="{C3380CC4-5D6E-409C-BE32-E72D297353CC}">
              <c16:uniqueId val="{00000000-9C80-43ED-8A46-586DE820F12C}"/>
            </c:ext>
          </c:extLst>
        </c:ser>
        <c:dLbls>
          <c:showLegendKey val="0"/>
          <c:showVal val="0"/>
          <c:showCatName val="0"/>
          <c:showSerName val="0"/>
          <c:showPercent val="0"/>
          <c:showBubbleSize val="0"/>
        </c:dLbls>
        <c:gapWidth val="219"/>
        <c:overlap val="-27"/>
        <c:axId val="322161832"/>
        <c:axId val="322161504"/>
      </c:barChart>
      <c:dateAx>
        <c:axId val="322161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61504"/>
        <c:crosses val="autoZero"/>
        <c:auto val="1"/>
        <c:lblOffset val="100"/>
        <c:baseTimeUnit val="months"/>
      </c:dateAx>
      <c:valAx>
        <c:axId val="32216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6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4</c:v>
                </c:pt>
                <c:pt idx="5">
                  <c:v>5</c:v>
                </c:pt>
                <c:pt idx="6">
                  <c:v>4</c:v>
                </c:pt>
                <c:pt idx="7">
                  <c:v>3</c:v>
                </c:pt>
                <c:pt idx="8">
                  <c:v>0</c:v>
                </c:pt>
                <c:pt idx="9">
                  <c:v>0</c:v>
                </c:pt>
                <c:pt idx="10">
                  <c:v>0</c:v>
                </c:pt>
                <c:pt idx="11">
                  <c:v>0</c:v>
                </c:pt>
              </c:numCache>
            </c:numRef>
          </c:val>
          <c:extLst>
            <c:ext xmlns:c16="http://schemas.microsoft.com/office/drawing/2014/chart" uri="{C3380CC4-5D6E-409C-BE32-E72D297353CC}">
              <c16:uniqueId val="{00000000-17D2-4676-B65E-E289E8BCBBF1}"/>
            </c:ext>
          </c:extLst>
        </c:ser>
        <c:dLbls>
          <c:showLegendKey val="0"/>
          <c:showVal val="0"/>
          <c:showCatName val="0"/>
          <c:showSerName val="0"/>
          <c:showPercent val="0"/>
          <c:showBubbleSize val="0"/>
        </c:dLbls>
        <c:gapWidth val="219"/>
        <c:overlap val="-27"/>
        <c:axId val="322159536"/>
        <c:axId val="322163800"/>
      </c:barChart>
      <c:dateAx>
        <c:axId val="322159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63800"/>
        <c:crosses val="autoZero"/>
        <c:auto val="1"/>
        <c:lblOffset val="100"/>
        <c:baseTimeUnit val="months"/>
      </c:dateAx>
      <c:valAx>
        <c:axId val="32216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5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19</c:v>
                </c:pt>
                <c:pt idx="4">
                  <c:v>17</c:v>
                </c:pt>
                <c:pt idx="5">
                  <c:v>15</c:v>
                </c:pt>
                <c:pt idx="6">
                  <c:v>19</c:v>
                </c:pt>
                <c:pt idx="7">
                  <c:v>5</c:v>
                </c:pt>
                <c:pt idx="8">
                  <c:v>0</c:v>
                </c:pt>
                <c:pt idx="9">
                  <c:v>0</c:v>
                </c:pt>
                <c:pt idx="10">
                  <c:v>0</c:v>
                </c:pt>
                <c:pt idx="11">
                  <c:v>0</c:v>
                </c:pt>
              </c:numCache>
            </c:numRef>
          </c:val>
          <c:extLst>
            <c:ext xmlns:c16="http://schemas.microsoft.com/office/drawing/2014/chart" uri="{C3380CC4-5D6E-409C-BE32-E72D297353CC}">
              <c16:uniqueId val="{00000000-BEB4-4F1A-870C-A9858B8129EC}"/>
            </c:ext>
          </c:extLst>
        </c:ser>
        <c:dLbls>
          <c:showLegendKey val="0"/>
          <c:showVal val="0"/>
          <c:showCatName val="0"/>
          <c:showSerName val="0"/>
          <c:showPercent val="0"/>
          <c:showBubbleSize val="0"/>
        </c:dLbls>
        <c:gapWidth val="219"/>
        <c:overlap val="-27"/>
        <c:axId val="260093344"/>
        <c:axId val="260093672"/>
      </c:barChart>
      <c:dateAx>
        <c:axId val="26009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93672"/>
        <c:crosses val="autoZero"/>
        <c:auto val="1"/>
        <c:lblOffset val="100"/>
        <c:baseTimeUnit val="months"/>
      </c:dateAx>
      <c:valAx>
        <c:axId val="26009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9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436</c:v>
                </c:pt>
                <c:pt idx="4">
                  <c:v>440</c:v>
                </c:pt>
                <c:pt idx="5">
                  <c:v>484</c:v>
                </c:pt>
                <c:pt idx="6">
                  <c:v>615</c:v>
                </c:pt>
                <c:pt idx="7">
                  <c:v>226</c:v>
                </c:pt>
              </c:numCache>
            </c:numRef>
          </c:val>
          <c:extLst>
            <c:ext xmlns:c16="http://schemas.microsoft.com/office/drawing/2014/chart" uri="{C3380CC4-5D6E-409C-BE32-E72D297353CC}">
              <c16:uniqueId val="{00000000-C888-4FCE-9EB9-B09C34F4A4DF}"/>
            </c:ext>
          </c:extLst>
        </c:ser>
        <c:dLbls>
          <c:showLegendKey val="0"/>
          <c:showVal val="0"/>
          <c:showCatName val="0"/>
          <c:showSerName val="0"/>
          <c:showPercent val="0"/>
          <c:showBubbleSize val="0"/>
        </c:dLbls>
        <c:gapWidth val="219"/>
        <c:overlap val="-27"/>
        <c:axId val="381592176"/>
        <c:axId val="381592504"/>
      </c:barChart>
      <c:dateAx>
        <c:axId val="38159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92504"/>
        <c:crosses val="autoZero"/>
        <c:auto val="1"/>
        <c:lblOffset val="100"/>
        <c:baseTimeUnit val="months"/>
      </c:dateAx>
      <c:valAx>
        <c:axId val="38159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9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78</c:v>
                </c:pt>
                <c:pt idx="2">
                  <c:v>80</c:v>
                </c:pt>
                <c:pt idx="3">
                  <c:v>87</c:v>
                </c:pt>
                <c:pt idx="4">
                  <c:v>45</c:v>
                </c:pt>
                <c:pt idx="5">
                  <c:v>59</c:v>
                </c:pt>
                <c:pt idx="6">
                  <c:v>70</c:v>
                </c:pt>
                <c:pt idx="7">
                  <c:v>73</c:v>
                </c:pt>
                <c:pt idx="8">
                  <c:v>0</c:v>
                </c:pt>
                <c:pt idx="9">
                  <c:v>0</c:v>
                </c:pt>
                <c:pt idx="10">
                  <c:v>0</c:v>
                </c:pt>
                <c:pt idx="11">
                  <c:v>0</c:v>
                </c:pt>
              </c:numCache>
            </c:numRef>
          </c:val>
          <c:extLst>
            <c:ext xmlns:c16="http://schemas.microsoft.com/office/drawing/2014/chart" uri="{C3380CC4-5D6E-409C-BE32-E72D297353CC}">
              <c16:uniqueId val="{00000000-A77D-464D-BB75-9FEA70BC5BF2}"/>
            </c:ext>
          </c:extLst>
        </c:ser>
        <c:dLbls>
          <c:showLegendKey val="0"/>
          <c:showVal val="0"/>
          <c:showCatName val="0"/>
          <c:showSerName val="0"/>
          <c:showPercent val="0"/>
          <c:showBubbleSize val="0"/>
        </c:dLbls>
        <c:gapWidth val="219"/>
        <c:overlap val="-27"/>
        <c:axId val="381595128"/>
        <c:axId val="381594800"/>
      </c:barChart>
      <c:dateAx>
        <c:axId val="381595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94800"/>
        <c:crosses val="autoZero"/>
        <c:auto val="1"/>
        <c:lblOffset val="100"/>
        <c:baseTimeUnit val="months"/>
      </c:dateAx>
      <c:valAx>
        <c:axId val="38159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9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37</c:v>
                </c:pt>
                <c:pt idx="4">
                  <c:v>28</c:v>
                </c:pt>
                <c:pt idx="5">
                  <c:v>39</c:v>
                </c:pt>
                <c:pt idx="6">
                  <c:v>28</c:v>
                </c:pt>
                <c:pt idx="7">
                  <c:v>7</c:v>
                </c:pt>
              </c:numCache>
            </c:numRef>
          </c:val>
          <c:extLst>
            <c:ext xmlns:c16="http://schemas.microsoft.com/office/drawing/2014/chart" uri="{C3380CC4-5D6E-409C-BE32-E72D297353CC}">
              <c16:uniqueId val="{00000000-1B5B-4CA7-854B-E5509326EC0E}"/>
            </c:ext>
          </c:extLst>
        </c:ser>
        <c:dLbls>
          <c:showLegendKey val="0"/>
          <c:showVal val="0"/>
          <c:showCatName val="0"/>
          <c:showSerName val="0"/>
          <c:showPercent val="0"/>
          <c:showBubbleSize val="0"/>
        </c:dLbls>
        <c:gapWidth val="219"/>
        <c:overlap val="-27"/>
        <c:axId val="407743288"/>
        <c:axId val="407748536"/>
      </c:barChart>
      <c:dateAx>
        <c:axId val="407743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748536"/>
        <c:crosses val="autoZero"/>
        <c:auto val="1"/>
        <c:lblOffset val="100"/>
        <c:baseTimeUnit val="months"/>
      </c:dateAx>
      <c:valAx>
        <c:axId val="40774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74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61</c:v>
                </c:pt>
                <c:pt idx="4">
                  <c:v>49</c:v>
                </c:pt>
                <c:pt idx="5">
                  <c:v>52</c:v>
                </c:pt>
                <c:pt idx="6">
                  <c:v>51</c:v>
                </c:pt>
                <c:pt idx="7">
                  <c:v>60</c:v>
                </c:pt>
                <c:pt idx="8">
                  <c:v>0</c:v>
                </c:pt>
                <c:pt idx="9">
                  <c:v>0</c:v>
                </c:pt>
                <c:pt idx="10">
                  <c:v>0</c:v>
                </c:pt>
                <c:pt idx="11">
                  <c:v>0</c:v>
                </c:pt>
              </c:numCache>
            </c:numRef>
          </c:val>
          <c:extLst>
            <c:ext xmlns:c16="http://schemas.microsoft.com/office/drawing/2014/chart" uri="{C3380CC4-5D6E-409C-BE32-E72D297353CC}">
              <c16:uniqueId val="{00000000-7289-41C3-9E39-25B7DE9A4D9E}"/>
            </c:ext>
          </c:extLst>
        </c:ser>
        <c:dLbls>
          <c:showLegendKey val="0"/>
          <c:showVal val="0"/>
          <c:showCatName val="0"/>
          <c:showSerName val="0"/>
          <c:showPercent val="0"/>
          <c:showBubbleSize val="0"/>
        </c:dLbls>
        <c:gapWidth val="219"/>
        <c:overlap val="-27"/>
        <c:axId val="316126768"/>
        <c:axId val="316124800"/>
      </c:barChart>
      <c:dateAx>
        <c:axId val="316126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24800"/>
        <c:crosses val="autoZero"/>
        <c:auto val="1"/>
        <c:lblOffset val="100"/>
        <c:baseTimeUnit val="months"/>
      </c:dateAx>
      <c:valAx>
        <c:axId val="31612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2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B1DF4-8919-418B-8FC6-FFBAF8F1900E}"/>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F542A10-A922-464C-818D-07B0192B7B3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939539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8B90A-F3A1-4D4F-A0D7-28EF8083EE89}"/>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FDA95BAA-3473-432F-B8A8-34EFEADC0072}"/>
              </a:ext>
            </a:extLst>
          </p:cNvPr>
          <p:cNvGraphicFramePr>
            <a:graphicFrameLocks noGrp="1"/>
          </p:cNvGraphicFramePr>
          <p:nvPr>
            <p:ph type="chart" sz="quarter" idx="13"/>
            <p:extLst>
              <p:ext uri="{D42A27DB-BD31-4B8C-83A1-F6EECF244321}">
                <p14:modId xmlns:p14="http://schemas.microsoft.com/office/powerpoint/2010/main" val="3355212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7F6FFF-373B-4BE1-8DFA-3B0D03015F11}"/>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65C451B1-27EF-4031-8A49-E06512A840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7986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474F9-C792-4D5D-B9C3-1F322D998482}"/>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C820E961-1A48-440F-9637-9230570F496D}"/>
              </a:ext>
            </a:extLst>
          </p:cNvPr>
          <p:cNvGraphicFramePr>
            <a:graphicFrameLocks noGrp="1"/>
          </p:cNvGraphicFramePr>
          <p:nvPr>
            <p:ph type="tbl" sz="quarter" idx="13"/>
            <p:extLst>
              <p:ext uri="{D42A27DB-BD31-4B8C-83A1-F6EECF244321}">
                <p14:modId xmlns:p14="http://schemas.microsoft.com/office/powerpoint/2010/main" val="1294456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27358444"/>
                    </a:ext>
                  </a:extLst>
                </a:gridCol>
                <a:gridCol w="740664">
                  <a:extLst>
                    <a:ext uri="{9D8B030D-6E8A-4147-A177-3AD203B41FA5}">
                      <a16:colId xmlns:a16="http://schemas.microsoft.com/office/drawing/2014/main" val="925913327"/>
                    </a:ext>
                  </a:extLst>
                </a:gridCol>
                <a:gridCol w="740664">
                  <a:extLst>
                    <a:ext uri="{9D8B030D-6E8A-4147-A177-3AD203B41FA5}">
                      <a16:colId xmlns:a16="http://schemas.microsoft.com/office/drawing/2014/main" val="2587679251"/>
                    </a:ext>
                  </a:extLst>
                </a:gridCol>
                <a:gridCol w="740664">
                  <a:extLst>
                    <a:ext uri="{9D8B030D-6E8A-4147-A177-3AD203B41FA5}">
                      <a16:colId xmlns:a16="http://schemas.microsoft.com/office/drawing/2014/main" val="1025033559"/>
                    </a:ext>
                  </a:extLst>
                </a:gridCol>
                <a:gridCol w="740664">
                  <a:extLst>
                    <a:ext uri="{9D8B030D-6E8A-4147-A177-3AD203B41FA5}">
                      <a16:colId xmlns:a16="http://schemas.microsoft.com/office/drawing/2014/main" val="3243959390"/>
                    </a:ext>
                  </a:extLst>
                </a:gridCol>
                <a:gridCol w="740664">
                  <a:extLst>
                    <a:ext uri="{9D8B030D-6E8A-4147-A177-3AD203B41FA5}">
                      <a16:colId xmlns:a16="http://schemas.microsoft.com/office/drawing/2014/main" val="2801655819"/>
                    </a:ext>
                  </a:extLst>
                </a:gridCol>
                <a:gridCol w="740664">
                  <a:extLst>
                    <a:ext uri="{9D8B030D-6E8A-4147-A177-3AD203B41FA5}">
                      <a16:colId xmlns:a16="http://schemas.microsoft.com/office/drawing/2014/main" val="4070413384"/>
                    </a:ext>
                  </a:extLst>
                </a:gridCol>
                <a:gridCol w="740664">
                  <a:extLst>
                    <a:ext uri="{9D8B030D-6E8A-4147-A177-3AD203B41FA5}">
                      <a16:colId xmlns:a16="http://schemas.microsoft.com/office/drawing/2014/main" val="1561247239"/>
                    </a:ext>
                  </a:extLst>
                </a:gridCol>
                <a:gridCol w="740664">
                  <a:extLst>
                    <a:ext uri="{9D8B030D-6E8A-4147-A177-3AD203B41FA5}">
                      <a16:colId xmlns:a16="http://schemas.microsoft.com/office/drawing/2014/main" val="2975391047"/>
                    </a:ext>
                  </a:extLst>
                </a:gridCol>
                <a:gridCol w="740664">
                  <a:extLst>
                    <a:ext uri="{9D8B030D-6E8A-4147-A177-3AD203B41FA5}">
                      <a16:colId xmlns:a16="http://schemas.microsoft.com/office/drawing/2014/main" val="11417688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17408546"/>
                  </a:ext>
                </a:extLst>
              </a:tr>
              <a:tr h="370840">
                <a:tc>
                  <a:txBody>
                    <a:bodyPr/>
                    <a:lstStyle/>
                    <a:p>
                      <a:r>
                        <a:rPr lang="en-US" sz="1000"/>
                        <a:t>Philadelphia Insurance Companies</a:t>
                      </a:r>
                    </a:p>
                  </a:txBody>
                  <a:tcPr/>
                </a:tc>
                <a:tc>
                  <a:txBody>
                    <a:bodyPr/>
                    <a:lstStyle/>
                    <a:p>
                      <a:r>
                        <a:rPr lang="en-US" sz="1000"/>
                        <a:t>4140</a:t>
                      </a:r>
                    </a:p>
                  </a:txBody>
                  <a:tcPr/>
                </a:tc>
                <a:tc>
                  <a:txBody>
                    <a:bodyPr/>
                    <a:lstStyle/>
                    <a:p>
                      <a:r>
                        <a:rPr lang="en-US" sz="1000"/>
                        <a:t>53</a:t>
                      </a:r>
                    </a:p>
                  </a:txBody>
                  <a:tcPr/>
                </a:tc>
                <a:tc>
                  <a:txBody>
                    <a:bodyPr/>
                    <a:lstStyle/>
                    <a:p>
                      <a:r>
                        <a:rPr lang="en-US" sz="1000"/>
                        <a:t>31</a:t>
                      </a:r>
                    </a:p>
                  </a:txBody>
                  <a:tcPr/>
                </a:tc>
                <a:tc>
                  <a:txBody>
                    <a:bodyPr/>
                    <a:lstStyle/>
                    <a:p>
                      <a:r>
                        <a:rPr lang="en-US" sz="1000"/>
                        <a:t>776</a:t>
                      </a:r>
                    </a:p>
                  </a:txBody>
                  <a:tcPr/>
                </a:tc>
                <a:tc>
                  <a:txBody>
                    <a:bodyPr/>
                    <a:lstStyle/>
                    <a:p>
                      <a:r>
                        <a:rPr lang="en-US" sz="1000"/>
                        <a:t>18</a:t>
                      </a:r>
                    </a:p>
                  </a:txBody>
                  <a:tcPr/>
                </a:tc>
                <a:tc>
                  <a:txBody>
                    <a:bodyPr/>
                    <a:lstStyle/>
                    <a:p>
                      <a:r>
                        <a:rPr lang="en-US" sz="1000"/>
                        <a:t>61</a:t>
                      </a:r>
                    </a:p>
                  </a:txBody>
                  <a:tcPr/>
                </a:tc>
                <a:tc>
                  <a:txBody>
                    <a:bodyPr/>
                    <a:lstStyle/>
                    <a:p>
                      <a:r>
                        <a:rPr lang="en-US" sz="1000"/>
                        <a:t>0</a:t>
                      </a:r>
                    </a:p>
                  </a:txBody>
                  <a:tcPr/>
                </a:tc>
                <a:tc>
                  <a:txBody>
                    <a:bodyPr/>
                    <a:lstStyle/>
                    <a:p>
                      <a:r>
                        <a:rPr lang="en-US" sz="1000"/>
                        <a:t>0.6706 %</a:t>
                      </a:r>
                    </a:p>
                  </a:txBody>
                  <a:tcPr/>
                </a:tc>
                <a:tc>
                  <a:txBody>
                    <a:bodyPr/>
                    <a:lstStyle/>
                    <a:p>
                      <a:r>
                        <a:rPr lang="en-US" sz="1000"/>
                        <a:t>0.0 %</a:t>
                      </a:r>
                    </a:p>
                  </a:txBody>
                  <a:tcPr/>
                </a:tc>
                <a:extLst>
                  <a:ext uri="{0D108BD9-81ED-4DB2-BD59-A6C34878D82A}">
                    <a16:rowId xmlns:a16="http://schemas.microsoft.com/office/drawing/2014/main" val="2182612150"/>
                  </a:ext>
                </a:extLst>
              </a:tr>
            </a:tbl>
          </a:graphicData>
        </a:graphic>
      </p:graphicFrame>
      <p:sp>
        <p:nvSpPr>
          <p:cNvPr id="4" name="Text Placeholder 3">
            <a:extLst>
              <a:ext uri="{FF2B5EF4-FFF2-40B4-BE49-F238E27FC236}">
                <a16:creationId xmlns:a16="http://schemas.microsoft.com/office/drawing/2014/main" id="{9AB482A8-021D-4E8F-BD79-1F3AABA9CFFD}"/>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172629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83A8C-4122-4122-B429-10035ADAB185}"/>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6795275F-0599-4E41-8283-EF85D08863E4}"/>
              </a:ext>
            </a:extLst>
          </p:cNvPr>
          <p:cNvGraphicFramePr>
            <a:graphicFrameLocks noGrp="1"/>
          </p:cNvGraphicFramePr>
          <p:nvPr>
            <p:ph type="chart" sz="quarter" idx="13"/>
            <p:extLst>
              <p:ext uri="{D42A27DB-BD31-4B8C-83A1-F6EECF244321}">
                <p14:modId xmlns:p14="http://schemas.microsoft.com/office/powerpoint/2010/main" val="859390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AC2A1D-2CDC-4308-87E6-55606971E23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34B3DFE-48E4-49B9-806D-1790D64B1E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3210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FD3DA-235D-4E28-9CAC-7A815B595B13}"/>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D70EE945-D810-4A4C-8737-E56E8556374D}"/>
              </a:ext>
            </a:extLst>
          </p:cNvPr>
          <p:cNvGraphicFramePr>
            <a:graphicFrameLocks noGrp="1"/>
          </p:cNvGraphicFramePr>
          <p:nvPr>
            <p:ph type="chart" sz="quarter" idx="13"/>
            <p:extLst>
              <p:ext uri="{D42A27DB-BD31-4B8C-83A1-F6EECF244321}">
                <p14:modId xmlns:p14="http://schemas.microsoft.com/office/powerpoint/2010/main" val="548035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50C67C-0232-4F23-83C3-C2D8F70C40C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F57310A-1DE2-4578-8694-8F1C872BB4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6115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51675-7CC1-4773-BA00-CF829CBBA6D4}"/>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1238E592-1F8A-4936-86AD-77D8FC47E40D}"/>
              </a:ext>
            </a:extLst>
          </p:cNvPr>
          <p:cNvGraphicFramePr>
            <a:graphicFrameLocks noGrp="1"/>
          </p:cNvGraphicFramePr>
          <p:nvPr>
            <p:ph type="chart" sz="quarter" idx="13"/>
            <p:extLst>
              <p:ext uri="{D42A27DB-BD31-4B8C-83A1-F6EECF244321}">
                <p14:modId xmlns:p14="http://schemas.microsoft.com/office/powerpoint/2010/main" val="49958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6D8D83-6B54-453D-972E-AA9E608F9FB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E7C6DC6-4168-4678-A563-0D214B0AFE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7719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95022-E557-43D4-98BD-FE5433C7E952}"/>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9DF32034-2D6C-4A73-A20D-63D03F097CAE}"/>
              </a:ext>
            </a:extLst>
          </p:cNvPr>
          <p:cNvGraphicFramePr>
            <a:graphicFrameLocks noGrp="1"/>
          </p:cNvGraphicFramePr>
          <p:nvPr>
            <p:ph type="tbl" sz="quarter" idx="13"/>
            <p:extLst>
              <p:ext uri="{D42A27DB-BD31-4B8C-83A1-F6EECF244321}">
                <p14:modId xmlns:p14="http://schemas.microsoft.com/office/powerpoint/2010/main" val="459548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6811"/>
                    </a:ext>
                  </a:extLst>
                </a:gridCol>
                <a:gridCol w="658368">
                  <a:extLst>
                    <a:ext uri="{9D8B030D-6E8A-4147-A177-3AD203B41FA5}">
                      <a16:colId xmlns:a16="http://schemas.microsoft.com/office/drawing/2014/main" val="3120727213"/>
                    </a:ext>
                  </a:extLst>
                </a:gridCol>
                <a:gridCol w="658368">
                  <a:extLst>
                    <a:ext uri="{9D8B030D-6E8A-4147-A177-3AD203B41FA5}">
                      <a16:colId xmlns:a16="http://schemas.microsoft.com/office/drawing/2014/main" val="111509927"/>
                    </a:ext>
                  </a:extLst>
                </a:gridCol>
                <a:gridCol w="658368">
                  <a:extLst>
                    <a:ext uri="{9D8B030D-6E8A-4147-A177-3AD203B41FA5}">
                      <a16:colId xmlns:a16="http://schemas.microsoft.com/office/drawing/2014/main" val="3039031723"/>
                    </a:ext>
                  </a:extLst>
                </a:gridCol>
                <a:gridCol w="658368">
                  <a:extLst>
                    <a:ext uri="{9D8B030D-6E8A-4147-A177-3AD203B41FA5}">
                      <a16:colId xmlns:a16="http://schemas.microsoft.com/office/drawing/2014/main" val="3338821767"/>
                    </a:ext>
                  </a:extLst>
                </a:gridCol>
                <a:gridCol w="658368">
                  <a:extLst>
                    <a:ext uri="{9D8B030D-6E8A-4147-A177-3AD203B41FA5}">
                      <a16:colId xmlns:a16="http://schemas.microsoft.com/office/drawing/2014/main" val="1545430949"/>
                    </a:ext>
                  </a:extLst>
                </a:gridCol>
                <a:gridCol w="658368">
                  <a:extLst>
                    <a:ext uri="{9D8B030D-6E8A-4147-A177-3AD203B41FA5}">
                      <a16:colId xmlns:a16="http://schemas.microsoft.com/office/drawing/2014/main" val="3669757840"/>
                    </a:ext>
                  </a:extLst>
                </a:gridCol>
                <a:gridCol w="658368">
                  <a:extLst>
                    <a:ext uri="{9D8B030D-6E8A-4147-A177-3AD203B41FA5}">
                      <a16:colId xmlns:a16="http://schemas.microsoft.com/office/drawing/2014/main" val="1733448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1554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- 2019-07-12 16:44:00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Underwriting Trainees for completing their training program! Our recent graduates represent various PHLY field offices across the U.S. as well as different departments in the Home Office. Way to go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857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- 2019-07-22 15:46:28</a:t>
                      </a:r>
                      <a:r>
                        <a:rPr kumimoji="0" lang="en-US" sz="1000" b="0" i="0" u="none" strike="noStrike" kern="1200" cap="none" spc="0" normalizeH="0" baseline="0" noProof="0">
                          <a:ln>
                            <a:noFill/>
                          </a:ln>
                          <a:solidFill>
                            <a:prstClr val="black"/>
                          </a:solidFill>
                          <a:effectLst/>
                          <a:uLnTx/>
                          <a:uFillTx/>
                          <a:latin typeface="+mn-lt"/>
                          <a:ea typeface="+mn-ea"/>
                          <a:cs typeface="+mn-cs"/>
                        </a:rPr>
                        <a:t> 
 It's that time again! Twenty-seven employees from across the U.S. are joining us in the Home Office over the next two weeks for our annual PHLY Foundations Program. The program is designed to acclimate associates &amp; trainees from Marketing, Underwriting, &amp; Risk Management to PHLY. Welcome to the team! #TEAMPHLY
If you’re looking for a career that offers training and development opportunities, you belong at PHLY. Visit bit.ly/PHLYcareers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4194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- 2019-07-09 19:12:00</a:t>
                      </a:r>
                      <a:r>
                        <a:rPr kumimoji="0" lang="en-US" sz="1000" b="0" i="0" u="none" strike="noStrike" kern="1200" cap="none" spc="0" normalizeH="0" baseline="0" noProof="0">
                          <a:ln>
                            <a:noFill/>
                          </a:ln>
                          <a:solidFill>
                            <a:prstClr val="black"/>
                          </a:solidFill>
                          <a:effectLst/>
                          <a:uLnTx/>
                          <a:uFillTx/>
                          <a:latin typeface="+mn-lt"/>
                          <a:ea typeface="+mn-ea"/>
                          <a:cs typeface="+mn-cs"/>
                        </a:rPr>
                        <a:t> 
 The #4thofJuly is one of the biggest holidays of the summer, marked by fireworks, parades, family gatherings, and backyard barbecues. We asked #TEAMPHLY to share pictures of their holiday festivities. Here's a roundup of how our employees celebrated across the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1278842"/>
                  </a:ext>
                </a:extLst>
              </a:tr>
            </a:tbl>
          </a:graphicData>
        </a:graphic>
      </p:graphicFrame>
      <p:sp>
        <p:nvSpPr>
          <p:cNvPr id="4" name="Text Placeholder 3">
            <a:extLst>
              <a:ext uri="{FF2B5EF4-FFF2-40B4-BE49-F238E27FC236}">
                <a16:creationId xmlns:a16="http://schemas.microsoft.com/office/drawing/2014/main" id="{247F0F39-6981-4783-A863-0115DD32C622}"/>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429242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3F846-8A39-4ABB-9628-020F28A46FAD}"/>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ACD01AE5-451A-47D1-8471-B664CBE53DEB}"/>
              </a:ext>
            </a:extLst>
          </p:cNvPr>
          <p:cNvGraphicFramePr>
            <a:graphicFrameLocks noGrp="1"/>
          </p:cNvGraphicFramePr>
          <p:nvPr>
            <p:ph type="tbl" sz="quarter" idx="13"/>
            <p:extLst>
              <p:ext uri="{D42A27DB-BD31-4B8C-83A1-F6EECF244321}">
                <p14:modId xmlns:p14="http://schemas.microsoft.com/office/powerpoint/2010/main" val="4207289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92923369"/>
                    </a:ext>
                  </a:extLst>
                </a:gridCol>
                <a:gridCol w="658368">
                  <a:extLst>
                    <a:ext uri="{9D8B030D-6E8A-4147-A177-3AD203B41FA5}">
                      <a16:colId xmlns:a16="http://schemas.microsoft.com/office/drawing/2014/main" val="1619123598"/>
                    </a:ext>
                  </a:extLst>
                </a:gridCol>
                <a:gridCol w="658368">
                  <a:extLst>
                    <a:ext uri="{9D8B030D-6E8A-4147-A177-3AD203B41FA5}">
                      <a16:colId xmlns:a16="http://schemas.microsoft.com/office/drawing/2014/main" val="3633941614"/>
                    </a:ext>
                  </a:extLst>
                </a:gridCol>
                <a:gridCol w="658368">
                  <a:extLst>
                    <a:ext uri="{9D8B030D-6E8A-4147-A177-3AD203B41FA5}">
                      <a16:colId xmlns:a16="http://schemas.microsoft.com/office/drawing/2014/main" val="4065837512"/>
                    </a:ext>
                  </a:extLst>
                </a:gridCol>
                <a:gridCol w="658368">
                  <a:extLst>
                    <a:ext uri="{9D8B030D-6E8A-4147-A177-3AD203B41FA5}">
                      <a16:colId xmlns:a16="http://schemas.microsoft.com/office/drawing/2014/main" val="1261002065"/>
                    </a:ext>
                  </a:extLst>
                </a:gridCol>
                <a:gridCol w="658368">
                  <a:extLst>
                    <a:ext uri="{9D8B030D-6E8A-4147-A177-3AD203B41FA5}">
                      <a16:colId xmlns:a16="http://schemas.microsoft.com/office/drawing/2014/main" val="4249044988"/>
                    </a:ext>
                  </a:extLst>
                </a:gridCol>
                <a:gridCol w="658368">
                  <a:extLst>
                    <a:ext uri="{9D8B030D-6E8A-4147-A177-3AD203B41FA5}">
                      <a16:colId xmlns:a16="http://schemas.microsoft.com/office/drawing/2014/main" val="743445719"/>
                    </a:ext>
                  </a:extLst>
                </a:gridCol>
                <a:gridCol w="658368">
                  <a:extLst>
                    <a:ext uri="{9D8B030D-6E8A-4147-A177-3AD203B41FA5}">
                      <a16:colId xmlns:a16="http://schemas.microsoft.com/office/drawing/2014/main" val="194842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9166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- 2019-07-18 16:42:53</a:t>
                      </a:r>
                      <a:r>
                        <a:rPr kumimoji="0" lang="en-US" sz="1000" b="0" i="0" u="none" strike="noStrike" kern="1200" cap="none" spc="0" normalizeH="0" baseline="0" noProof="0">
                          <a:ln>
                            <a:noFill/>
                          </a:ln>
                          <a:solidFill>
                            <a:prstClr val="black"/>
                          </a:solidFill>
                          <a:effectLst/>
                          <a:uLnTx/>
                          <a:uFillTx/>
                          <a:latin typeface="+mn-lt"/>
                          <a:ea typeface="+mn-ea"/>
                          <a:cs typeface="+mn-cs"/>
                        </a:rPr>
                        <a:t> 
 Think insurance is a nerdy career choice? Think again. A career in #insurance is stable, rewarding, and full of opportunity – and we think that’s pretty cool! At PHLY, we’re proud to flex our “insurance nerd” muscles and be part of this impactful industry. Come join us! bit.ly/PHLYcareers  #InsuranceNerdDay #ThinkPHLY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29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- 2019-07-19 16:55:00</a:t>
                      </a:r>
                      <a:r>
                        <a:rPr kumimoji="0" lang="en-US" sz="1000" b="0" i="0" u="none" strike="noStrike" kern="1200" cap="none" spc="0" normalizeH="0" baseline="0" noProof="0">
                          <a:ln>
                            <a:noFill/>
                          </a:ln>
                          <a:solidFill>
                            <a:prstClr val="black"/>
                          </a:solidFill>
                          <a:effectLst/>
                          <a:uLnTx/>
                          <a:uFillTx/>
                          <a:latin typeface="+mn-lt"/>
                          <a:ea typeface="+mn-ea"/>
                          <a:cs typeface="+mn-cs"/>
                        </a:rPr>
                        <a:t> 
 When it comes to customer service, we strive to be the best. Kudos to Stephen Gavis for exceeding customer expectations!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2751712"/>
                  </a:ext>
                </a:extLst>
              </a:tr>
            </a:tbl>
          </a:graphicData>
        </a:graphic>
      </p:graphicFrame>
      <p:sp>
        <p:nvSpPr>
          <p:cNvPr id="4" name="Text Placeholder 3">
            <a:extLst>
              <a:ext uri="{FF2B5EF4-FFF2-40B4-BE49-F238E27FC236}">
                <a16:creationId xmlns:a16="http://schemas.microsoft.com/office/drawing/2014/main" id="{6D1EA447-0F74-43BB-B2F9-0FD4CDEE2FA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191343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C6A6A-38C2-4E78-88FB-78ED96A72AE0}"/>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D55E8D07-9FD7-4AB4-9353-1FE0C09E3C63}"/>
              </a:ext>
            </a:extLst>
          </p:cNvPr>
          <p:cNvGraphicFramePr>
            <a:graphicFrameLocks noGrp="1"/>
          </p:cNvGraphicFramePr>
          <p:nvPr>
            <p:ph type="chart" sz="quarter" idx="13"/>
            <p:extLst>
              <p:ext uri="{D42A27DB-BD31-4B8C-83A1-F6EECF244321}">
                <p14:modId xmlns:p14="http://schemas.microsoft.com/office/powerpoint/2010/main" val="1044732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613FD3-09CA-4A7C-BC07-AA2427868590}"/>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5EAE731E-352F-4C5E-BA1C-3A11A3130B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0581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D15C3-73FD-44E1-B186-F3629E3ED0F8}"/>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21E7C872-93AA-4BED-84E5-D524A31DF1D6}"/>
              </a:ext>
            </a:extLst>
          </p:cNvPr>
          <p:cNvGraphicFramePr>
            <a:graphicFrameLocks noGrp="1"/>
          </p:cNvGraphicFramePr>
          <p:nvPr>
            <p:ph type="tbl" sz="quarter" idx="13"/>
            <p:extLst>
              <p:ext uri="{D42A27DB-BD31-4B8C-83A1-F6EECF244321}">
                <p14:modId xmlns:p14="http://schemas.microsoft.com/office/powerpoint/2010/main" val="1901721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9811498"/>
                    </a:ext>
                  </a:extLst>
                </a:gridCol>
                <a:gridCol w="493776">
                  <a:extLst>
                    <a:ext uri="{9D8B030D-6E8A-4147-A177-3AD203B41FA5}">
                      <a16:colId xmlns:a16="http://schemas.microsoft.com/office/drawing/2014/main" val="3084453034"/>
                    </a:ext>
                  </a:extLst>
                </a:gridCol>
                <a:gridCol w="493776">
                  <a:extLst>
                    <a:ext uri="{9D8B030D-6E8A-4147-A177-3AD203B41FA5}">
                      <a16:colId xmlns:a16="http://schemas.microsoft.com/office/drawing/2014/main" val="53893229"/>
                    </a:ext>
                  </a:extLst>
                </a:gridCol>
                <a:gridCol w="493776">
                  <a:extLst>
                    <a:ext uri="{9D8B030D-6E8A-4147-A177-3AD203B41FA5}">
                      <a16:colId xmlns:a16="http://schemas.microsoft.com/office/drawing/2014/main" val="4194931453"/>
                    </a:ext>
                  </a:extLst>
                </a:gridCol>
                <a:gridCol w="493776">
                  <a:extLst>
                    <a:ext uri="{9D8B030D-6E8A-4147-A177-3AD203B41FA5}">
                      <a16:colId xmlns:a16="http://schemas.microsoft.com/office/drawing/2014/main" val="4241047420"/>
                    </a:ext>
                  </a:extLst>
                </a:gridCol>
                <a:gridCol w="493776">
                  <a:extLst>
                    <a:ext uri="{9D8B030D-6E8A-4147-A177-3AD203B41FA5}">
                      <a16:colId xmlns:a16="http://schemas.microsoft.com/office/drawing/2014/main" val="2477420763"/>
                    </a:ext>
                  </a:extLst>
                </a:gridCol>
                <a:gridCol w="493776">
                  <a:extLst>
                    <a:ext uri="{9D8B030D-6E8A-4147-A177-3AD203B41FA5}">
                      <a16:colId xmlns:a16="http://schemas.microsoft.com/office/drawing/2014/main" val="2859521748"/>
                    </a:ext>
                  </a:extLst>
                </a:gridCol>
                <a:gridCol w="493776">
                  <a:extLst>
                    <a:ext uri="{9D8B030D-6E8A-4147-A177-3AD203B41FA5}">
                      <a16:colId xmlns:a16="http://schemas.microsoft.com/office/drawing/2014/main" val="1074408143"/>
                    </a:ext>
                  </a:extLst>
                </a:gridCol>
                <a:gridCol w="493776">
                  <a:extLst>
                    <a:ext uri="{9D8B030D-6E8A-4147-A177-3AD203B41FA5}">
                      <a16:colId xmlns:a16="http://schemas.microsoft.com/office/drawing/2014/main" val="3615015430"/>
                    </a:ext>
                  </a:extLst>
                </a:gridCol>
                <a:gridCol w="493776">
                  <a:extLst>
                    <a:ext uri="{9D8B030D-6E8A-4147-A177-3AD203B41FA5}">
                      <a16:colId xmlns:a16="http://schemas.microsoft.com/office/drawing/2014/main" val="435868517"/>
                    </a:ext>
                  </a:extLst>
                </a:gridCol>
                <a:gridCol w="493776">
                  <a:extLst>
                    <a:ext uri="{9D8B030D-6E8A-4147-A177-3AD203B41FA5}">
                      <a16:colId xmlns:a16="http://schemas.microsoft.com/office/drawing/2014/main" val="3801736185"/>
                    </a:ext>
                  </a:extLst>
                </a:gridCol>
                <a:gridCol w="493776">
                  <a:extLst>
                    <a:ext uri="{9D8B030D-6E8A-4147-A177-3AD203B41FA5}">
                      <a16:colId xmlns:a16="http://schemas.microsoft.com/office/drawing/2014/main" val="1557372848"/>
                    </a:ext>
                  </a:extLst>
                </a:gridCol>
                <a:gridCol w="493776">
                  <a:extLst>
                    <a:ext uri="{9D8B030D-6E8A-4147-A177-3AD203B41FA5}">
                      <a16:colId xmlns:a16="http://schemas.microsoft.com/office/drawing/2014/main" val="2054704986"/>
                    </a:ext>
                  </a:extLst>
                </a:gridCol>
                <a:gridCol w="493776">
                  <a:extLst>
                    <a:ext uri="{9D8B030D-6E8A-4147-A177-3AD203B41FA5}">
                      <a16:colId xmlns:a16="http://schemas.microsoft.com/office/drawing/2014/main" val="111509390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42179852"/>
                  </a:ext>
                </a:extLst>
              </a:tr>
              <a:tr h="370840">
                <a:tc>
                  <a:txBody>
                    <a:bodyPr/>
                    <a:lstStyle/>
                    <a:p>
                      <a:r>
                        <a:rPr lang="en-US" sz="1000"/>
                        <a:t>PHLY Insurance Co.</a:t>
                      </a:r>
                    </a:p>
                  </a:txBody>
                  <a:tcPr/>
                </a:tc>
                <a:tc>
                  <a:txBody>
                    <a:bodyPr/>
                    <a:lstStyle/>
                    <a:p>
                      <a:r>
                        <a:rPr lang="en-US" sz="1000"/>
                        <a:t>3307</a:t>
                      </a:r>
                    </a:p>
                  </a:txBody>
                  <a:tcPr/>
                </a:tc>
                <a:tc>
                  <a:txBody>
                    <a:bodyPr/>
                    <a:lstStyle/>
                    <a:p>
                      <a:r>
                        <a:rPr lang="en-US" sz="1000"/>
                        <a:t>11</a:t>
                      </a:r>
                    </a:p>
                  </a:txBody>
                  <a:tcPr/>
                </a:tc>
                <a:tc>
                  <a:txBody>
                    <a:bodyPr/>
                    <a:lstStyle/>
                    <a:p>
                      <a:r>
                        <a:rPr lang="en-US" sz="1000"/>
                        <a:t>38</a:t>
                      </a:r>
                    </a:p>
                  </a:txBody>
                  <a:tcPr/>
                </a:tc>
                <a:tc>
                  <a:txBody>
                    <a:bodyPr/>
                    <a:lstStyle/>
                    <a:p>
                      <a:r>
                        <a:rPr lang="en-US" sz="1000"/>
                        <a:t>31</a:t>
                      </a:r>
                    </a:p>
                  </a:txBody>
                  <a:tcPr/>
                </a:tc>
                <a:tc>
                  <a:txBody>
                    <a:bodyPr/>
                    <a:lstStyle/>
                    <a:p>
                      <a:r>
                        <a:rPr lang="en-US" sz="1000"/>
                        <a:t>4</a:t>
                      </a:r>
                    </a:p>
                  </a:txBody>
                  <a:tcPr/>
                </a:tc>
                <a:tc>
                  <a:txBody>
                    <a:bodyPr/>
                    <a:lstStyle/>
                    <a:p>
                      <a:r>
                        <a:rPr lang="en-US" sz="1000"/>
                        <a:t>3</a:t>
                      </a:r>
                    </a:p>
                  </a:txBody>
                  <a:tcPr/>
                </a:tc>
                <a:tc>
                  <a:txBody>
                    <a:bodyPr/>
                    <a:lstStyle/>
                    <a:p>
                      <a:r>
                        <a:rPr lang="en-US" sz="1000"/>
                        <a:t>22</a:t>
                      </a:r>
                    </a:p>
                  </a:txBody>
                  <a:tcPr/>
                </a:tc>
                <a:tc>
                  <a:txBody>
                    <a:bodyPr/>
                    <a:lstStyle/>
                    <a:p>
                      <a:r>
                        <a:rPr lang="en-US" sz="1000"/>
                        <a:t>22</a:t>
                      </a:r>
                    </a:p>
                  </a:txBody>
                  <a:tcPr/>
                </a:tc>
                <a:tc>
                  <a:txBody>
                    <a:bodyPr/>
                    <a:lstStyle/>
                    <a:p>
                      <a:r>
                        <a:rPr lang="en-US" sz="1000"/>
                        <a:t>122</a:t>
                      </a:r>
                    </a:p>
                  </a:txBody>
                  <a:tcPr/>
                </a:tc>
                <a:tc>
                  <a:txBody>
                    <a:bodyPr/>
                    <a:lstStyle/>
                    <a:p>
                      <a:r>
                        <a:rPr lang="en-US" sz="1000"/>
                        <a:t>2</a:t>
                      </a:r>
                    </a:p>
                  </a:txBody>
                  <a:tcPr/>
                </a:tc>
                <a:tc>
                  <a:txBody>
                    <a:bodyPr/>
                    <a:lstStyle/>
                    <a:p>
                      <a:r>
                        <a:rPr lang="en-US" sz="1000"/>
                        <a:t>19</a:t>
                      </a:r>
                    </a:p>
                  </a:txBody>
                  <a:tcPr/>
                </a:tc>
                <a:tc>
                  <a:txBody>
                    <a:bodyPr/>
                    <a:lstStyle/>
                    <a:p>
                      <a:r>
                        <a:rPr lang="en-US" sz="1000"/>
                        <a:t>0.1427 %</a:t>
                      </a:r>
                    </a:p>
                  </a:txBody>
                  <a:tcPr/>
                </a:tc>
                <a:tc>
                  <a:txBody>
                    <a:bodyPr/>
                    <a:lstStyle/>
                    <a:p>
                      <a:r>
                        <a:rPr lang="en-US" sz="1000"/>
                        <a:t>0.0 %</a:t>
                      </a:r>
                    </a:p>
                  </a:txBody>
                  <a:tcPr/>
                </a:tc>
                <a:extLst>
                  <a:ext uri="{0D108BD9-81ED-4DB2-BD59-A6C34878D82A}">
                    <a16:rowId xmlns:a16="http://schemas.microsoft.com/office/drawing/2014/main" val="2538139752"/>
                  </a:ext>
                </a:extLst>
              </a:tr>
            </a:tbl>
          </a:graphicData>
        </a:graphic>
      </p:graphicFrame>
      <p:sp>
        <p:nvSpPr>
          <p:cNvPr id="4" name="Text Placeholder 3">
            <a:extLst>
              <a:ext uri="{FF2B5EF4-FFF2-40B4-BE49-F238E27FC236}">
                <a16:creationId xmlns:a16="http://schemas.microsoft.com/office/drawing/2014/main" id="{BE3CA303-8FF9-40EA-B237-1E63D458F209}"/>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225789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1F87E-7F22-42A0-B6CE-22F6FD69EEF6}"/>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55B96894-47BF-4877-B2C9-E3B04CB6B478}"/>
              </a:ext>
            </a:extLst>
          </p:cNvPr>
          <p:cNvGraphicFramePr>
            <a:graphicFrameLocks noGrp="1"/>
          </p:cNvGraphicFramePr>
          <p:nvPr>
            <p:ph type="chart" sz="quarter" idx="13"/>
            <p:extLst>
              <p:ext uri="{D42A27DB-BD31-4B8C-83A1-F6EECF244321}">
                <p14:modId xmlns:p14="http://schemas.microsoft.com/office/powerpoint/2010/main" val="4203009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8D6CB8-D9A2-4457-994D-302CBA12083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65881A4-5778-4130-85FA-1C41E90354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3405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1B401-B7BB-4FEE-B79C-B5815FE2322A}"/>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DB590769-F29E-40FA-B450-47CBB42BF761}"/>
              </a:ext>
            </a:extLst>
          </p:cNvPr>
          <p:cNvGraphicFramePr>
            <a:graphicFrameLocks noGrp="1"/>
          </p:cNvGraphicFramePr>
          <p:nvPr>
            <p:ph type="chart" sz="quarter" idx="13"/>
            <p:extLst>
              <p:ext uri="{D42A27DB-BD31-4B8C-83A1-F6EECF244321}">
                <p14:modId xmlns:p14="http://schemas.microsoft.com/office/powerpoint/2010/main" val="3681916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D949E9-F1C3-44B7-9DED-940E5BE65A9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CD1EBD5-7ADC-4479-9A30-31CD6B71CC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4074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BAADF-369B-4EE3-9662-1A52F6BF2D3A}"/>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EBEB9E95-4BAF-4307-80A6-C8270B63AF3E}"/>
              </a:ext>
            </a:extLst>
          </p:cNvPr>
          <p:cNvGraphicFramePr>
            <a:graphicFrameLocks noGrp="1"/>
          </p:cNvGraphicFramePr>
          <p:nvPr>
            <p:ph type="chart" sz="quarter" idx="13"/>
            <p:extLst>
              <p:ext uri="{D42A27DB-BD31-4B8C-83A1-F6EECF244321}">
                <p14:modId xmlns:p14="http://schemas.microsoft.com/office/powerpoint/2010/main" val="3400751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35B984-4252-4B5A-92E0-0C202A9FA4F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6A95CAD-9B85-4BA8-A285-000C41D0BD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2843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318A4-F79E-4469-B269-A9A5199F20BF}"/>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67769380-B131-4D5A-974F-3AACF2870CC0}"/>
              </a:ext>
            </a:extLst>
          </p:cNvPr>
          <p:cNvGraphicFramePr>
            <a:graphicFrameLocks noGrp="1"/>
          </p:cNvGraphicFramePr>
          <p:nvPr>
            <p:ph type="tbl" sz="quarter" idx="13"/>
            <p:extLst>
              <p:ext uri="{D42A27DB-BD31-4B8C-83A1-F6EECF244321}">
                <p14:modId xmlns:p14="http://schemas.microsoft.com/office/powerpoint/2010/main" val="1461493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76396946"/>
                    </a:ext>
                  </a:extLst>
                </a:gridCol>
                <a:gridCol w="2468880">
                  <a:extLst>
                    <a:ext uri="{9D8B030D-6E8A-4147-A177-3AD203B41FA5}">
                      <a16:colId xmlns:a16="http://schemas.microsoft.com/office/drawing/2014/main" val="993071747"/>
                    </a:ext>
                  </a:extLst>
                </a:gridCol>
                <a:gridCol w="2468880">
                  <a:extLst>
                    <a:ext uri="{9D8B030D-6E8A-4147-A177-3AD203B41FA5}">
                      <a16:colId xmlns:a16="http://schemas.microsoft.com/office/drawing/2014/main" val="2808177122"/>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053945961"/>
                  </a:ext>
                </a:extLst>
              </a:tr>
              <a:tr h="370840">
                <a:tc>
                  <a:txBody>
                    <a:bodyPr/>
                    <a:lstStyle/>
                    <a:p>
                      <a:r>
                        <a:rPr lang="en-US" sz="1000" b="1"/>
                        <a:t>@MargueriteTort</a:t>
                      </a:r>
                    </a:p>
                  </a:txBody>
                  <a:tcPr/>
                </a:tc>
                <a:tc>
                  <a:txBody>
                    <a:bodyPr/>
                    <a:lstStyle/>
                    <a:p>
                      <a:r>
                        <a:rPr lang="en-US" sz="1000"/>
                        <a:t>PHLY Insurance Co. (47)</a:t>
                      </a:r>
                    </a:p>
                  </a:txBody>
                  <a:tcPr/>
                </a:tc>
                <a:tc>
                  <a:txBody>
                    <a:bodyPr/>
                    <a:lstStyle/>
                    <a:p>
                      <a:r>
                        <a:rPr lang="en-US" sz="1000"/>
                        <a:t>47</a:t>
                      </a:r>
                    </a:p>
                  </a:txBody>
                  <a:tcPr/>
                </a:tc>
                <a:extLst>
                  <a:ext uri="{0D108BD9-81ED-4DB2-BD59-A6C34878D82A}">
                    <a16:rowId xmlns:a16="http://schemas.microsoft.com/office/drawing/2014/main" val="2716252474"/>
                  </a:ext>
                </a:extLst>
              </a:tr>
              <a:tr h="370840">
                <a:tc>
                  <a:txBody>
                    <a:bodyPr/>
                    <a:lstStyle/>
                    <a:p>
                      <a:r>
                        <a:rPr lang="en-US" sz="1000" b="1"/>
                        <a:t>@Regore2</a:t>
                      </a:r>
                    </a:p>
                  </a:txBody>
                  <a:tcPr/>
                </a:tc>
                <a:tc>
                  <a:txBody>
                    <a:bodyPr/>
                    <a:lstStyle/>
                    <a:p>
                      <a:r>
                        <a:rPr lang="en-US" sz="1000"/>
                        <a:t>PHLY Insurance Co. (37)</a:t>
                      </a:r>
                    </a:p>
                  </a:txBody>
                  <a:tcPr/>
                </a:tc>
                <a:tc>
                  <a:txBody>
                    <a:bodyPr/>
                    <a:lstStyle/>
                    <a:p>
                      <a:r>
                        <a:rPr lang="en-US" sz="1000"/>
                        <a:t>37</a:t>
                      </a:r>
                    </a:p>
                  </a:txBody>
                  <a:tcPr/>
                </a:tc>
                <a:extLst>
                  <a:ext uri="{0D108BD9-81ED-4DB2-BD59-A6C34878D82A}">
                    <a16:rowId xmlns:a16="http://schemas.microsoft.com/office/drawing/2014/main" val="2226254099"/>
                  </a:ext>
                </a:extLst>
              </a:tr>
              <a:tr h="370840">
                <a:tc>
                  <a:txBody>
                    <a:bodyPr/>
                    <a:lstStyle/>
                    <a:p>
                      <a:r>
                        <a:rPr lang="en-US" sz="1000" b="1"/>
                        <a:t>@GammaIotaSigma</a:t>
                      </a:r>
                    </a:p>
                  </a:txBody>
                  <a:tcPr/>
                </a:tc>
                <a:tc>
                  <a:txBody>
                    <a:bodyPr/>
                    <a:lstStyle/>
                    <a:p>
                      <a:r>
                        <a:rPr lang="en-US" sz="1000"/>
                        <a:t>PHLY Insurance Co. (16)</a:t>
                      </a:r>
                    </a:p>
                  </a:txBody>
                  <a:tcPr/>
                </a:tc>
                <a:tc>
                  <a:txBody>
                    <a:bodyPr/>
                    <a:lstStyle/>
                    <a:p>
                      <a:r>
                        <a:rPr lang="en-US" sz="1000"/>
                        <a:t>16</a:t>
                      </a:r>
                    </a:p>
                  </a:txBody>
                  <a:tcPr/>
                </a:tc>
                <a:extLst>
                  <a:ext uri="{0D108BD9-81ED-4DB2-BD59-A6C34878D82A}">
                    <a16:rowId xmlns:a16="http://schemas.microsoft.com/office/drawing/2014/main" val="1389361063"/>
                  </a:ext>
                </a:extLst>
              </a:tr>
              <a:tr h="370840">
                <a:tc>
                  <a:txBody>
                    <a:bodyPr/>
                    <a:lstStyle/>
                    <a:p>
                      <a:r>
                        <a:rPr lang="en-US" sz="1000" b="1"/>
                        <a:t>@GaryJamesLovett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2092574644"/>
                  </a:ext>
                </a:extLst>
              </a:tr>
              <a:tr h="370840">
                <a:tc>
                  <a:txBody>
                    <a:bodyPr/>
                    <a:lstStyle/>
                    <a:p>
                      <a:r>
                        <a:rPr lang="en-US" sz="1000" b="1"/>
                        <a:t>@Bill_Procopio</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3388541312"/>
                  </a:ext>
                </a:extLst>
              </a:tr>
              <a:tr h="370840">
                <a:tc>
                  <a:txBody>
                    <a:bodyPr/>
                    <a:lstStyle/>
                    <a:p>
                      <a:r>
                        <a:rPr lang="en-US" sz="1000" b="1"/>
                        <a:t>@TwinForksIns</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600643168"/>
                  </a:ext>
                </a:extLst>
              </a:tr>
              <a:tr h="370840">
                <a:tc>
                  <a:txBody>
                    <a:bodyPr/>
                    <a:lstStyle/>
                    <a:p>
                      <a:r>
                        <a:rPr lang="en-US" sz="1000" b="1"/>
                        <a:t>@TTFWatershed</a:t>
                      </a:r>
                    </a:p>
                  </a:txBody>
                  <a:tcPr/>
                </a:tc>
                <a:tc>
                  <a:txBody>
                    <a:bodyPr/>
                    <a:lstStyle/>
                    <a:p>
                      <a:r>
                        <a:rPr lang="en-US" sz="1000"/>
                        <a:t>PHLY Insurance Co. (5)</a:t>
                      </a:r>
                    </a:p>
                  </a:txBody>
                  <a:tcPr/>
                </a:tc>
                <a:tc>
                  <a:txBody>
                    <a:bodyPr/>
                    <a:lstStyle/>
                    <a:p>
                      <a:r>
                        <a:rPr lang="en-US" sz="1000"/>
                        <a:t>5</a:t>
                      </a:r>
                    </a:p>
                  </a:txBody>
                  <a:tcPr/>
                </a:tc>
                <a:extLst>
                  <a:ext uri="{0D108BD9-81ED-4DB2-BD59-A6C34878D82A}">
                    <a16:rowId xmlns:a16="http://schemas.microsoft.com/office/drawing/2014/main" val="2221832374"/>
                  </a:ext>
                </a:extLst>
              </a:tr>
              <a:tr h="370840">
                <a:tc>
                  <a:txBody>
                    <a:bodyPr/>
                    <a:lstStyle/>
                    <a:p>
                      <a:r>
                        <a:rPr lang="en-US" sz="1000" b="1"/>
                        <a:t>@CommonImpact</a:t>
                      </a:r>
                    </a:p>
                  </a:txBody>
                  <a:tcPr/>
                </a:tc>
                <a:tc>
                  <a:txBody>
                    <a:bodyPr/>
                    <a:lstStyle/>
                    <a:p>
                      <a:r>
                        <a:rPr lang="en-US" sz="1000"/>
                        <a:t>PHLY Insurance Co. (5)</a:t>
                      </a:r>
                    </a:p>
                  </a:txBody>
                  <a:tcPr/>
                </a:tc>
                <a:tc>
                  <a:txBody>
                    <a:bodyPr/>
                    <a:lstStyle/>
                    <a:p>
                      <a:r>
                        <a:rPr lang="en-US" sz="1000"/>
                        <a:t>5</a:t>
                      </a:r>
                    </a:p>
                  </a:txBody>
                  <a:tcPr/>
                </a:tc>
                <a:extLst>
                  <a:ext uri="{0D108BD9-81ED-4DB2-BD59-A6C34878D82A}">
                    <a16:rowId xmlns:a16="http://schemas.microsoft.com/office/drawing/2014/main" val="1128247689"/>
                  </a:ext>
                </a:extLst>
              </a:tr>
              <a:tr h="370840">
                <a:tc>
                  <a:txBody>
                    <a:bodyPr/>
                    <a:lstStyle/>
                    <a:p>
                      <a:r>
                        <a:rPr lang="en-US" sz="1000" b="1"/>
                        <a:t>@BuffaloCupLax</a:t>
                      </a:r>
                    </a:p>
                  </a:txBody>
                  <a:tcPr/>
                </a:tc>
                <a:tc>
                  <a:txBody>
                    <a:bodyPr/>
                    <a:lstStyle/>
                    <a:p>
                      <a:r>
                        <a:rPr lang="en-US" sz="1000"/>
                        <a:t>PHLY Insurance Co. (5)</a:t>
                      </a:r>
                    </a:p>
                  </a:txBody>
                  <a:tcPr/>
                </a:tc>
                <a:tc>
                  <a:txBody>
                    <a:bodyPr/>
                    <a:lstStyle/>
                    <a:p>
                      <a:r>
                        <a:rPr lang="en-US" sz="1000"/>
                        <a:t>5</a:t>
                      </a:r>
                    </a:p>
                  </a:txBody>
                  <a:tcPr/>
                </a:tc>
                <a:extLst>
                  <a:ext uri="{0D108BD9-81ED-4DB2-BD59-A6C34878D82A}">
                    <a16:rowId xmlns:a16="http://schemas.microsoft.com/office/drawing/2014/main" val="3508600913"/>
                  </a:ext>
                </a:extLst>
              </a:tr>
              <a:tr h="370840">
                <a:tc>
                  <a:txBody>
                    <a:bodyPr/>
                    <a:lstStyle/>
                    <a:p>
                      <a:r>
                        <a:rPr lang="en-US" sz="1000" b="1"/>
                        <a:t>@FCA_Internships</a:t>
                      </a:r>
                    </a:p>
                  </a:txBody>
                  <a:tcPr/>
                </a:tc>
                <a:tc>
                  <a:txBody>
                    <a:bodyPr/>
                    <a:lstStyle/>
                    <a:p>
                      <a:r>
                        <a:rPr lang="en-US" sz="1000"/>
                        <a:t>PHLY Insurance Co. (5)</a:t>
                      </a:r>
                    </a:p>
                  </a:txBody>
                  <a:tcPr/>
                </a:tc>
                <a:tc>
                  <a:txBody>
                    <a:bodyPr/>
                    <a:lstStyle/>
                    <a:p>
                      <a:r>
                        <a:rPr lang="en-US" sz="1000"/>
                        <a:t>5</a:t>
                      </a:r>
                    </a:p>
                  </a:txBody>
                  <a:tcPr/>
                </a:tc>
                <a:extLst>
                  <a:ext uri="{0D108BD9-81ED-4DB2-BD59-A6C34878D82A}">
                    <a16:rowId xmlns:a16="http://schemas.microsoft.com/office/drawing/2014/main" val="3209918164"/>
                  </a:ext>
                </a:extLst>
              </a:tr>
            </a:tbl>
          </a:graphicData>
        </a:graphic>
      </p:graphicFrame>
      <p:sp>
        <p:nvSpPr>
          <p:cNvPr id="4" name="Text Placeholder 3">
            <a:extLst>
              <a:ext uri="{FF2B5EF4-FFF2-40B4-BE49-F238E27FC236}">
                <a16:creationId xmlns:a16="http://schemas.microsoft.com/office/drawing/2014/main" id="{D9C24207-7B44-4582-9D53-A24F0F6DC96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75170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CC14C-5956-4A2B-BE3C-641D4469FFD4}"/>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5A4A22D1-1885-42A9-ACDD-CEBFD27D7904}"/>
              </a:ext>
            </a:extLst>
          </p:cNvPr>
          <p:cNvGraphicFramePr>
            <a:graphicFrameLocks noGrp="1"/>
          </p:cNvGraphicFramePr>
          <p:nvPr>
            <p:ph type="tbl" sz="quarter" idx="13"/>
            <p:extLst>
              <p:ext uri="{D42A27DB-BD31-4B8C-83A1-F6EECF244321}">
                <p14:modId xmlns:p14="http://schemas.microsoft.com/office/powerpoint/2010/main" val="2205915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288792187"/>
                    </a:ext>
                  </a:extLst>
                </a:gridCol>
                <a:gridCol w="411480">
                  <a:extLst>
                    <a:ext uri="{9D8B030D-6E8A-4147-A177-3AD203B41FA5}">
                      <a16:colId xmlns:a16="http://schemas.microsoft.com/office/drawing/2014/main" val="1764997907"/>
                    </a:ext>
                  </a:extLst>
                </a:gridCol>
                <a:gridCol w="822960">
                  <a:extLst>
                    <a:ext uri="{9D8B030D-6E8A-4147-A177-3AD203B41FA5}">
                      <a16:colId xmlns:a16="http://schemas.microsoft.com/office/drawing/2014/main" val="3283868801"/>
                    </a:ext>
                  </a:extLst>
                </a:gridCol>
                <a:gridCol w="822960">
                  <a:extLst>
                    <a:ext uri="{9D8B030D-6E8A-4147-A177-3AD203B41FA5}">
                      <a16:colId xmlns:a16="http://schemas.microsoft.com/office/drawing/2014/main" val="164983387"/>
                    </a:ext>
                  </a:extLst>
                </a:gridCol>
                <a:gridCol w="822960">
                  <a:extLst>
                    <a:ext uri="{9D8B030D-6E8A-4147-A177-3AD203B41FA5}">
                      <a16:colId xmlns:a16="http://schemas.microsoft.com/office/drawing/2014/main" val="3222360202"/>
                    </a:ext>
                  </a:extLst>
                </a:gridCol>
                <a:gridCol w="822960">
                  <a:extLst>
                    <a:ext uri="{9D8B030D-6E8A-4147-A177-3AD203B41FA5}">
                      <a16:colId xmlns:a16="http://schemas.microsoft.com/office/drawing/2014/main" val="3456391308"/>
                    </a:ext>
                  </a:extLst>
                </a:gridCol>
                <a:gridCol w="822960">
                  <a:extLst>
                    <a:ext uri="{9D8B030D-6E8A-4147-A177-3AD203B41FA5}">
                      <a16:colId xmlns:a16="http://schemas.microsoft.com/office/drawing/2014/main" val="2213216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87347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- 2019-07-29 15:41:38</a:t>
                      </a:r>
                      <a:r>
                        <a:rPr kumimoji="0" lang="en-US" sz="1000" b="0" i="0" u="none" strike="noStrike" kern="1200" cap="none" spc="0" normalizeH="0" baseline="0" noProof="0">
                          <a:ln>
                            <a:noFill/>
                          </a:ln>
                          <a:solidFill>
                            <a:prstClr val="black"/>
                          </a:solidFill>
                          <a:effectLst/>
                          <a:uLnTx/>
                          <a:uFillTx/>
                          <a:latin typeface="+mn-lt"/>
                          <a:ea typeface="+mn-ea"/>
                          <a:cs typeface="+mn-cs"/>
                        </a:rPr>
                        <a:t>
  Serving non-profits is part of our culture &amp;amp; our business. #TEAMPHLY had the opportunity to serve @HopeworksCamden in a unique way through a @CommonImpact program that partners companies with non-profits to develop solutions to the non-profit's challenges. Check out this recap! https://t.co/BpyaoC1vXP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08/03/2019 06:15:08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0.4236 %</a:t>
                      </a:r>
                    </a:p>
                  </a:txBody>
                  <a:tcPr/>
                </a:tc>
                <a:extLst>
                  <a:ext uri="{0D108BD9-81ED-4DB2-BD59-A6C34878D82A}">
                    <a16:rowId xmlns:a16="http://schemas.microsoft.com/office/drawing/2014/main" val="194488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- 2019-07-01 15:15:19</a:t>
                      </a:r>
                      <a:r>
                        <a:rPr kumimoji="0" lang="en-US" sz="1000" b="0" i="0" u="none" strike="noStrike" kern="1200" cap="none" spc="0" normalizeH="0" baseline="0" noProof="0">
                          <a:ln>
                            <a:noFill/>
                          </a:ln>
                          <a:solidFill>
                            <a:prstClr val="black"/>
                          </a:solidFill>
                          <a:effectLst/>
                          <a:uLnTx/>
                          <a:uFillTx/>
                          <a:latin typeface="+mn-lt"/>
                          <a:ea typeface="+mn-ea"/>
                          <a:cs typeface="+mn-cs"/>
                        </a:rPr>
                        <a:t>
  Our Home Office #Underwriting team volunteered at @C2CPhiladelphia, a non-profit whose mission is to help underprivileged #children in the #community. #TEAMPHLY sorted clothing &amp;amp; put together “kidpacks” which include a week’s worth of clothes for low-income &amp;amp; homeless children. https://t.co/XePkyd0BAj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07/03/2019 06:18:30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0.3943 %</a:t>
                      </a:r>
                    </a:p>
                  </a:txBody>
                  <a:tcPr/>
                </a:tc>
                <a:extLst>
                  <a:ext uri="{0D108BD9-81ED-4DB2-BD59-A6C34878D82A}">
                    <a16:rowId xmlns:a16="http://schemas.microsoft.com/office/drawing/2014/main" val="318998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- 2019-07-23 12:04:59</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offer SmarterNOW! online #safety trainings for policyholders at no additional cost. SmarterNOW! has 80+ online trainings including Drivers Training, Employment Practices, Workplace Safety &amp;amp; more! Get SmarterNOW! with PHLY: https://t.co/GvecJiCyZh #riskmanagement https://t.co/t6vHW9JzB9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07/26/2019 18:18:13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0.2425 %</a:t>
                      </a:r>
                    </a:p>
                  </a:txBody>
                  <a:tcPr/>
                </a:tc>
                <a:extLst>
                  <a:ext uri="{0D108BD9-81ED-4DB2-BD59-A6C34878D82A}">
                    <a16:rowId xmlns:a16="http://schemas.microsoft.com/office/drawing/2014/main" val="2218391647"/>
                  </a:ext>
                </a:extLst>
              </a:tr>
            </a:tbl>
          </a:graphicData>
        </a:graphic>
      </p:graphicFrame>
      <p:sp>
        <p:nvSpPr>
          <p:cNvPr id="4" name="Text Placeholder 3">
            <a:extLst>
              <a:ext uri="{FF2B5EF4-FFF2-40B4-BE49-F238E27FC236}">
                <a16:creationId xmlns:a16="http://schemas.microsoft.com/office/drawing/2014/main" id="{63475F33-6476-49F8-8987-A0711AC45C8F}"/>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538338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E6D9A-D1D0-4012-A866-E13267D88371}"/>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D7F1C938-B06C-4C4B-86EF-387483F75316}"/>
              </a:ext>
            </a:extLst>
          </p:cNvPr>
          <p:cNvGraphicFramePr>
            <a:graphicFrameLocks noGrp="1"/>
          </p:cNvGraphicFramePr>
          <p:nvPr>
            <p:ph type="tbl" sz="quarter" idx="13"/>
            <p:extLst>
              <p:ext uri="{D42A27DB-BD31-4B8C-83A1-F6EECF244321}">
                <p14:modId xmlns:p14="http://schemas.microsoft.com/office/powerpoint/2010/main" val="4122648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500706560"/>
                    </a:ext>
                  </a:extLst>
                </a:gridCol>
                <a:gridCol w="411480">
                  <a:extLst>
                    <a:ext uri="{9D8B030D-6E8A-4147-A177-3AD203B41FA5}">
                      <a16:colId xmlns:a16="http://schemas.microsoft.com/office/drawing/2014/main" val="1180843731"/>
                    </a:ext>
                  </a:extLst>
                </a:gridCol>
                <a:gridCol w="822960">
                  <a:extLst>
                    <a:ext uri="{9D8B030D-6E8A-4147-A177-3AD203B41FA5}">
                      <a16:colId xmlns:a16="http://schemas.microsoft.com/office/drawing/2014/main" val="1220966458"/>
                    </a:ext>
                  </a:extLst>
                </a:gridCol>
                <a:gridCol w="822960">
                  <a:extLst>
                    <a:ext uri="{9D8B030D-6E8A-4147-A177-3AD203B41FA5}">
                      <a16:colId xmlns:a16="http://schemas.microsoft.com/office/drawing/2014/main" val="3519849771"/>
                    </a:ext>
                  </a:extLst>
                </a:gridCol>
                <a:gridCol w="822960">
                  <a:extLst>
                    <a:ext uri="{9D8B030D-6E8A-4147-A177-3AD203B41FA5}">
                      <a16:colId xmlns:a16="http://schemas.microsoft.com/office/drawing/2014/main" val="3425430927"/>
                    </a:ext>
                  </a:extLst>
                </a:gridCol>
                <a:gridCol w="822960">
                  <a:extLst>
                    <a:ext uri="{9D8B030D-6E8A-4147-A177-3AD203B41FA5}">
                      <a16:colId xmlns:a16="http://schemas.microsoft.com/office/drawing/2014/main" val="163643073"/>
                    </a:ext>
                  </a:extLst>
                </a:gridCol>
                <a:gridCol w="822960">
                  <a:extLst>
                    <a:ext uri="{9D8B030D-6E8A-4147-A177-3AD203B41FA5}">
                      <a16:colId xmlns:a16="http://schemas.microsoft.com/office/drawing/2014/main" val="251725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73764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- 2019-07-08 13:15:19</a:t>
                      </a:r>
                      <a:r>
                        <a:rPr kumimoji="0" lang="en-US" sz="1000" b="0" i="0" u="none" strike="noStrike" kern="1200" cap="none" spc="0" normalizeH="0" baseline="0" noProof="0">
                          <a:ln>
                            <a:noFill/>
                          </a:ln>
                          <a:solidFill>
                            <a:prstClr val="black"/>
                          </a:solidFill>
                          <a:effectLst/>
                          <a:uLnTx/>
                          <a:uFillTx/>
                          <a:latin typeface="+mn-lt"/>
                          <a:ea typeface="+mn-ea"/>
                          <a:cs typeface="+mn-cs"/>
                        </a:rPr>
                        <a:t>
  Cooking is the leading cause of residential fires. Since most cooking fires start when no one is around, automatic fire suppressant devices are the best solutions. That's why PHLY is giving policyholders discounted access to @AutoOut2012 Learn more: https://t.co/52x0tJd8PJ https://t.co/W0RNo6EWq2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07/10/2019 06:16:50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0.2125 %</a:t>
                      </a:r>
                    </a:p>
                  </a:txBody>
                  <a:tcPr/>
                </a:tc>
                <a:extLst>
                  <a:ext uri="{0D108BD9-81ED-4DB2-BD59-A6C34878D82A}">
                    <a16:rowId xmlns:a16="http://schemas.microsoft.com/office/drawing/2014/main" val="122447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- 2019-07-16 19:30:19</a:t>
                      </a:r>
                      <a:r>
                        <a:rPr kumimoji="0" lang="en-US" sz="1000" b="0" i="0" u="none" strike="noStrike" kern="1200" cap="none" spc="0" normalizeH="0" baseline="0" noProof="0">
                          <a:ln>
                            <a:noFill/>
                          </a:ln>
                          <a:solidFill>
                            <a:prstClr val="black"/>
                          </a:solidFill>
                          <a:effectLst/>
                          <a:uLnTx/>
                          <a:uFillTx/>
                          <a:latin typeface="+mn-lt"/>
                          <a:ea typeface="+mn-ea"/>
                          <a:cs typeface="+mn-cs"/>
                        </a:rPr>
                        <a:t>
  #TEAMPHLY partnered with @C2CPhiladelphia to help local kids living in poverty prepare for the upcoming school year. PHLY employees created handmade #backtoschool cards to be placed in backpacks alongside school supplies at the non-profit’s annual Backpack-A-Thon. #giveback https://t.co/n4yGNxT3SV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07/17/2019 18:16:17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0.2124 %</a:t>
                      </a:r>
                    </a:p>
                  </a:txBody>
                  <a:tcPr/>
                </a:tc>
                <a:extLst>
                  <a:ext uri="{0D108BD9-81ED-4DB2-BD59-A6C34878D82A}">
                    <a16:rowId xmlns:a16="http://schemas.microsoft.com/office/drawing/2014/main" val="2247703603"/>
                  </a:ext>
                </a:extLst>
              </a:tr>
            </a:tbl>
          </a:graphicData>
        </a:graphic>
      </p:graphicFrame>
      <p:sp>
        <p:nvSpPr>
          <p:cNvPr id="4" name="Text Placeholder 3">
            <a:extLst>
              <a:ext uri="{FF2B5EF4-FFF2-40B4-BE49-F238E27FC236}">
                <a16:creationId xmlns:a16="http://schemas.microsoft.com/office/drawing/2014/main" id="{455BCDE6-2B00-419F-9DF2-536B912F3045}"/>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33007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CAEC0-EE9C-4D42-953E-220C39387994}"/>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131034CD-1A8A-41BB-8456-3752CE69D591}"/>
              </a:ext>
            </a:extLst>
          </p:cNvPr>
          <p:cNvGraphicFramePr>
            <a:graphicFrameLocks noGrp="1"/>
          </p:cNvGraphicFramePr>
          <p:nvPr>
            <p:ph type="tbl" sz="quarter" idx="13"/>
            <p:extLst>
              <p:ext uri="{D42A27DB-BD31-4B8C-83A1-F6EECF244321}">
                <p14:modId xmlns:p14="http://schemas.microsoft.com/office/powerpoint/2010/main" val="3315448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72356441"/>
                    </a:ext>
                  </a:extLst>
                </a:gridCol>
                <a:gridCol w="1069848">
                  <a:extLst>
                    <a:ext uri="{9D8B030D-6E8A-4147-A177-3AD203B41FA5}">
                      <a16:colId xmlns:a16="http://schemas.microsoft.com/office/drawing/2014/main" val="2415237259"/>
                    </a:ext>
                  </a:extLst>
                </a:gridCol>
                <a:gridCol w="1069848">
                  <a:extLst>
                    <a:ext uri="{9D8B030D-6E8A-4147-A177-3AD203B41FA5}">
                      <a16:colId xmlns:a16="http://schemas.microsoft.com/office/drawing/2014/main" val="541189871"/>
                    </a:ext>
                  </a:extLst>
                </a:gridCol>
                <a:gridCol w="1069848">
                  <a:extLst>
                    <a:ext uri="{9D8B030D-6E8A-4147-A177-3AD203B41FA5}">
                      <a16:colId xmlns:a16="http://schemas.microsoft.com/office/drawing/2014/main" val="3085121774"/>
                    </a:ext>
                  </a:extLst>
                </a:gridCol>
                <a:gridCol w="1069848">
                  <a:extLst>
                    <a:ext uri="{9D8B030D-6E8A-4147-A177-3AD203B41FA5}">
                      <a16:colId xmlns:a16="http://schemas.microsoft.com/office/drawing/2014/main" val="2480717917"/>
                    </a:ext>
                  </a:extLst>
                </a:gridCol>
                <a:gridCol w="1069848">
                  <a:extLst>
                    <a:ext uri="{9D8B030D-6E8A-4147-A177-3AD203B41FA5}">
                      <a16:colId xmlns:a16="http://schemas.microsoft.com/office/drawing/2014/main" val="601649753"/>
                    </a:ext>
                  </a:extLst>
                </a:gridCol>
                <a:gridCol w="1069848">
                  <a:extLst>
                    <a:ext uri="{9D8B030D-6E8A-4147-A177-3AD203B41FA5}">
                      <a16:colId xmlns:a16="http://schemas.microsoft.com/office/drawing/2014/main" val="32879872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5685322"/>
                  </a:ext>
                </a:extLst>
              </a:tr>
              <a:tr h="370840">
                <a:tc>
                  <a:txBody>
                    <a:bodyPr/>
                    <a:lstStyle/>
                    <a:p>
                      <a:r>
                        <a:rPr lang="en-US" sz="1000"/>
                        <a:t>Philadelphia Insurance Companies</a:t>
                      </a:r>
                    </a:p>
                  </a:txBody>
                  <a:tcPr/>
                </a:tc>
                <a:tc>
                  <a:txBody>
                    <a:bodyPr/>
                    <a:lstStyle/>
                    <a:p>
                      <a:r>
                        <a:rPr lang="en-US" sz="1000"/>
                        <a:t>20086</a:t>
                      </a:r>
                    </a:p>
                  </a:txBody>
                  <a:tcPr/>
                </a:tc>
                <a:tc>
                  <a:txBody>
                    <a:bodyPr/>
                    <a:lstStyle/>
                    <a:p>
                      <a:r>
                        <a:rPr lang="en-US" sz="1000"/>
                        <a:t>615</a:t>
                      </a:r>
                    </a:p>
                  </a:txBody>
                  <a:tcPr/>
                </a:tc>
                <a:tc>
                  <a:txBody>
                    <a:bodyPr/>
                    <a:lstStyle/>
                    <a:p>
                      <a:r>
                        <a:rPr lang="en-US" sz="1000"/>
                        <a:t>19</a:t>
                      </a:r>
                    </a:p>
                  </a:txBody>
                  <a:tcPr/>
                </a:tc>
                <a:tc>
                  <a:txBody>
                    <a:bodyPr/>
                    <a:lstStyle/>
                    <a:p>
                      <a:r>
                        <a:rPr lang="en-US" sz="1000"/>
                        <a:t>1335</a:t>
                      </a:r>
                    </a:p>
                  </a:txBody>
                  <a:tcPr/>
                </a:tc>
                <a:tc>
                  <a:txBody>
                    <a:bodyPr/>
                    <a:lstStyle/>
                    <a:p>
                      <a:r>
                        <a:rPr lang="en-US" sz="1000"/>
                        <a:t>12</a:t>
                      </a:r>
                    </a:p>
                  </a:txBody>
                  <a:tcPr/>
                </a:tc>
                <a:tc>
                  <a:txBody>
                    <a:bodyPr/>
                    <a:lstStyle/>
                    <a:p>
                      <a:r>
                        <a:rPr lang="en-US" sz="1000"/>
                        <a:t>0.3585 %</a:t>
                      </a:r>
                    </a:p>
                  </a:txBody>
                  <a:tcPr/>
                </a:tc>
                <a:extLst>
                  <a:ext uri="{0D108BD9-81ED-4DB2-BD59-A6C34878D82A}">
                    <a16:rowId xmlns:a16="http://schemas.microsoft.com/office/drawing/2014/main" val="1412054834"/>
                  </a:ext>
                </a:extLst>
              </a:tr>
            </a:tbl>
          </a:graphicData>
        </a:graphic>
      </p:graphicFrame>
      <p:sp>
        <p:nvSpPr>
          <p:cNvPr id="4" name="Text Placeholder 3">
            <a:extLst>
              <a:ext uri="{FF2B5EF4-FFF2-40B4-BE49-F238E27FC236}">
                <a16:creationId xmlns:a16="http://schemas.microsoft.com/office/drawing/2014/main" id="{2BE967BB-621E-438E-BE01-60EC2346C76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70877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49616-58D4-482D-A3B0-FC843164B691}"/>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6F079A4D-3CC1-4DE4-92EA-14168B283B1D}"/>
              </a:ext>
            </a:extLst>
          </p:cNvPr>
          <p:cNvGraphicFramePr>
            <a:graphicFrameLocks noGrp="1"/>
          </p:cNvGraphicFramePr>
          <p:nvPr>
            <p:ph type="chart" sz="quarter" idx="13"/>
            <p:extLst>
              <p:ext uri="{D42A27DB-BD31-4B8C-83A1-F6EECF244321}">
                <p14:modId xmlns:p14="http://schemas.microsoft.com/office/powerpoint/2010/main" val="1635637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8B7607-799C-4A5A-AD26-4BC9D07307B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91255A7-C589-4B27-B5C9-EF6DDBB497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2407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7362A-142D-4006-9BD6-3E9E7FF7DBC7}"/>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856846F0-1B31-42A0-B809-0112E0E5284C}"/>
              </a:ext>
            </a:extLst>
          </p:cNvPr>
          <p:cNvGraphicFramePr>
            <a:graphicFrameLocks noGrp="1"/>
          </p:cNvGraphicFramePr>
          <p:nvPr>
            <p:ph type="chart" sz="quarter" idx="13"/>
            <p:extLst>
              <p:ext uri="{D42A27DB-BD31-4B8C-83A1-F6EECF244321}">
                <p14:modId xmlns:p14="http://schemas.microsoft.com/office/powerpoint/2010/main" val="1464397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E5DF89-8580-4DF5-8C1C-E83818A6156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BB4A285-4F92-450E-AECE-2868FAA0AC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0723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F2AED-204F-40EA-8F2D-A1AC1131298D}"/>
              </a:ext>
            </a:extLst>
          </p:cNvPr>
          <p:cNvSpPr>
            <a:spLocks noGrp="1"/>
          </p:cNvSpPr>
          <p:nvPr>
            <p:ph type="title"/>
          </p:nvPr>
        </p:nvSpPr>
        <p:spPr/>
        <p:txBody>
          <a:bodyPr/>
          <a:lstStyle/>
          <a:p>
            <a:r>
              <a:rPr lang="en-US"/>
              <a:t>LinkedIn Updates Table | Philadelphia Insurance - 1 of 4</a:t>
            </a:r>
          </a:p>
        </p:txBody>
      </p:sp>
      <p:graphicFrame>
        <p:nvGraphicFramePr>
          <p:cNvPr id="5" name="Table Placeholder 4">
            <a:extLst>
              <a:ext uri="{FF2B5EF4-FFF2-40B4-BE49-F238E27FC236}">
                <a16:creationId xmlns:a16="http://schemas.microsoft.com/office/drawing/2014/main" id="{970B7F19-3B4D-4FD4-84F0-8657E3FBB592}"/>
              </a:ext>
            </a:extLst>
          </p:cNvPr>
          <p:cNvGraphicFramePr>
            <a:graphicFrameLocks noGrp="1"/>
          </p:cNvGraphicFramePr>
          <p:nvPr>
            <p:ph type="tbl" sz="quarter" idx="13"/>
            <p:extLst>
              <p:ext uri="{D42A27DB-BD31-4B8C-83A1-F6EECF244321}">
                <p14:modId xmlns:p14="http://schemas.microsoft.com/office/powerpoint/2010/main" val="223271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36919483"/>
                    </a:ext>
                  </a:extLst>
                </a:gridCol>
                <a:gridCol w="905256">
                  <a:extLst>
                    <a:ext uri="{9D8B030D-6E8A-4147-A177-3AD203B41FA5}">
                      <a16:colId xmlns:a16="http://schemas.microsoft.com/office/drawing/2014/main" val="336099985"/>
                    </a:ext>
                  </a:extLst>
                </a:gridCol>
                <a:gridCol w="822960">
                  <a:extLst>
                    <a:ext uri="{9D8B030D-6E8A-4147-A177-3AD203B41FA5}">
                      <a16:colId xmlns:a16="http://schemas.microsoft.com/office/drawing/2014/main" val="3777207800"/>
                    </a:ext>
                  </a:extLst>
                </a:gridCol>
                <a:gridCol w="987552">
                  <a:extLst>
                    <a:ext uri="{9D8B030D-6E8A-4147-A177-3AD203B41FA5}">
                      <a16:colId xmlns:a16="http://schemas.microsoft.com/office/drawing/2014/main" val="2963012029"/>
                    </a:ext>
                  </a:extLst>
                </a:gridCol>
                <a:gridCol w="987552">
                  <a:extLst>
                    <a:ext uri="{9D8B030D-6E8A-4147-A177-3AD203B41FA5}">
                      <a16:colId xmlns:a16="http://schemas.microsoft.com/office/drawing/2014/main" val="1123500477"/>
                    </a:ext>
                  </a:extLst>
                </a:gridCol>
                <a:gridCol w="987552">
                  <a:extLst>
                    <a:ext uri="{9D8B030D-6E8A-4147-A177-3AD203B41FA5}">
                      <a16:colId xmlns:a16="http://schemas.microsoft.com/office/drawing/2014/main" val="1081246192"/>
                    </a:ext>
                  </a:extLst>
                </a:gridCol>
                <a:gridCol w="987552">
                  <a:extLst>
                    <a:ext uri="{9D8B030D-6E8A-4147-A177-3AD203B41FA5}">
                      <a16:colId xmlns:a16="http://schemas.microsoft.com/office/drawing/2014/main" val="4169123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51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- 2019-07-18 16:57:19</a:t>
                      </a:r>
                      <a:r>
                        <a:rPr kumimoji="0" lang="en-US" sz="1000" b="0" i="0" u="none" strike="noStrike" kern="1200" cap="none" spc="0" normalizeH="0" baseline="0" noProof="0">
                          <a:ln>
                            <a:noFill/>
                          </a:ln>
                          <a:solidFill>
                            <a:prstClr val="black"/>
                          </a:solidFill>
                          <a:effectLst/>
                          <a:uLnTx/>
                          <a:uFillTx/>
                          <a:latin typeface="+mn-lt"/>
                          <a:ea typeface="+mn-ea"/>
                          <a:cs typeface="+mn-cs"/>
                        </a:rPr>
                        <a:t>
  Think insurance is a nerdy career choice? Think again. A career in #insurance is stable, rewarding, and full of opportunity – and we think that’s pretty cool! At PHLY, we’re proud to flex our “insurance nerd” muscles and be part of this impactful industry. Come join us! www.bit.ly/PHLYcareers #InsuranceNerdDay #ThinkPHLY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https://media.licdn.com/dms/image/C4E22AQETt0XC7j-bVA/feedshare-shrink_8192/0?e=1568851200&amp;v=beta&amp;t=0EsIiI_l1TOHOw0xpG3SGSIzBQKE_WMDK0Ni4IoHSeU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08/13/2019 00:06:44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81167500"/>
                  </a:ext>
                </a:extLst>
              </a:tr>
            </a:tbl>
          </a:graphicData>
        </a:graphic>
      </p:graphicFrame>
      <p:sp>
        <p:nvSpPr>
          <p:cNvPr id="4" name="Text Placeholder 3">
            <a:extLst>
              <a:ext uri="{FF2B5EF4-FFF2-40B4-BE49-F238E27FC236}">
                <a16:creationId xmlns:a16="http://schemas.microsoft.com/office/drawing/2014/main" id="{2DDAC5A2-AFC0-4051-BDB1-71FA02848EC4}"/>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413843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6B238-D0A9-4B2B-A974-296B2ACB1D54}"/>
              </a:ext>
            </a:extLst>
          </p:cNvPr>
          <p:cNvSpPr>
            <a:spLocks noGrp="1"/>
          </p:cNvSpPr>
          <p:nvPr>
            <p:ph type="title"/>
          </p:nvPr>
        </p:nvSpPr>
        <p:spPr/>
        <p:txBody>
          <a:bodyPr/>
          <a:lstStyle/>
          <a:p>
            <a:r>
              <a:rPr lang="en-US"/>
              <a:t>LinkedIn Updates Table | Philadelphia Insurance - 2 of 4</a:t>
            </a:r>
          </a:p>
        </p:txBody>
      </p:sp>
      <p:graphicFrame>
        <p:nvGraphicFramePr>
          <p:cNvPr id="5" name="Table Placeholder 4">
            <a:extLst>
              <a:ext uri="{FF2B5EF4-FFF2-40B4-BE49-F238E27FC236}">
                <a16:creationId xmlns:a16="http://schemas.microsoft.com/office/drawing/2014/main" id="{AED831C2-67E3-4D79-ABD4-E2C9757A0616}"/>
              </a:ext>
            </a:extLst>
          </p:cNvPr>
          <p:cNvGraphicFramePr>
            <a:graphicFrameLocks noGrp="1"/>
          </p:cNvGraphicFramePr>
          <p:nvPr>
            <p:ph type="tbl" sz="quarter" idx="13"/>
            <p:extLst>
              <p:ext uri="{D42A27DB-BD31-4B8C-83A1-F6EECF244321}">
                <p14:modId xmlns:p14="http://schemas.microsoft.com/office/powerpoint/2010/main" val="348074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74589350"/>
                    </a:ext>
                  </a:extLst>
                </a:gridCol>
                <a:gridCol w="905256">
                  <a:extLst>
                    <a:ext uri="{9D8B030D-6E8A-4147-A177-3AD203B41FA5}">
                      <a16:colId xmlns:a16="http://schemas.microsoft.com/office/drawing/2014/main" val="3262718358"/>
                    </a:ext>
                  </a:extLst>
                </a:gridCol>
                <a:gridCol w="822960">
                  <a:extLst>
                    <a:ext uri="{9D8B030D-6E8A-4147-A177-3AD203B41FA5}">
                      <a16:colId xmlns:a16="http://schemas.microsoft.com/office/drawing/2014/main" val="1422011637"/>
                    </a:ext>
                  </a:extLst>
                </a:gridCol>
                <a:gridCol w="987552">
                  <a:extLst>
                    <a:ext uri="{9D8B030D-6E8A-4147-A177-3AD203B41FA5}">
                      <a16:colId xmlns:a16="http://schemas.microsoft.com/office/drawing/2014/main" val="2066466436"/>
                    </a:ext>
                  </a:extLst>
                </a:gridCol>
                <a:gridCol w="987552">
                  <a:extLst>
                    <a:ext uri="{9D8B030D-6E8A-4147-A177-3AD203B41FA5}">
                      <a16:colId xmlns:a16="http://schemas.microsoft.com/office/drawing/2014/main" val="3700350790"/>
                    </a:ext>
                  </a:extLst>
                </a:gridCol>
                <a:gridCol w="987552">
                  <a:extLst>
                    <a:ext uri="{9D8B030D-6E8A-4147-A177-3AD203B41FA5}">
                      <a16:colId xmlns:a16="http://schemas.microsoft.com/office/drawing/2014/main" val="3745586336"/>
                    </a:ext>
                  </a:extLst>
                </a:gridCol>
                <a:gridCol w="987552">
                  <a:extLst>
                    <a:ext uri="{9D8B030D-6E8A-4147-A177-3AD203B41FA5}">
                      <a16:colId xmlns:a16="http://schemas.microsoft.com/office/drawing/2014/main" val="2503331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1006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- 2019-07-22 15:56:29</a:t>
                      </a:r>
                      <a:r>
                        <a:rPr kumimoji="0" lang="en-US" sz="1000" b="0" i="0" u="none" strike="noStrike" kern="1200" cap="none" spc="0" normalizeH="0" baseline="0" noProof="0">
                          <a:ln>
                            <a:noFill/>
                          </a:ln>
                          <a:solidFill>
                            <a:prstClr val="black"/>
                          </a:solidFill>
                          <a:effectLst/>
                          <a:uLnTx/>
                          <a:uFillTx/>
                          <a:latin typeface="+mn-lt"/>
                          <a:ea typeface="+mn-ea"/>
                          <a:cs typeface="+mn-cs"/>
                        </a:rPr>
                        <a:t>
  It's that time again! Twenty-seven employees from across the U.S. are joining us in the Home Office over the next two weeks for our annual PHLY Foundations Program. The program is designed to acclimate associates &amp; trainees from Marketing, Underwriting, &amp; Risk Management to PHLY. Welcome to the team! #TEAMPHLY
If you’re looking for a career that offers training and development opportunities, you belong at PHLY. Visit www.bit.ly/PHLYcareers to learn more. #joinourteam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https://media.licdn.com/dms/image/C4E22AQHN0fV7xhxVQA/feedshare-shrink_800/0?e=1568851200&amp;v=beta&amp;t=1qgHN9b9X1vwSpnHs1ASeWWDGL6f_oWrdvC-8Jlplxk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08/13/2019 00:06:44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905119"/>
                  </a:ext>
                </a:extLst>
              </a:tr>
            </a:tbl>
          </a:graphicData>
        </a:graphic>
      </p:graphicFrame>
      <p:sp>
        <p:nvSpPr>
          <p:cNvPr id="4" name="Text Placeholder 3">
            <a:extLst>
              <a:ext uri="{FF2B5EF4-FFF2-40B4-BE49-F238E27FC236}">
                <a16:creationId xmlns:a16="http://schemas.microsoft.com/office/drawing/2014/main" id="{77001E6F-72BB-4C3D-8150-A0BC68959E33}"/>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229092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5E0D0-0E6A-4046-AD0F-7571500180C3}"/>
              </a:ext>
            </a:extLst>
          </p:cNvPr>
          <p:cNvSpPr>
            <a:spLocks noGrp="1"/>
          </p:cNvSpPr>
          <p:nvPr>
            <p:ph type="title"/>
          </p:nvPr>
        </p:nvSpPr>
        <p:spPr/>
        <p:txBody>
          <a:bodyPr/>
          <a:lstStyle/>
          <a:p>
            <a:r>
              <a:rPr lang="en-US"/>
              <a:t>LinkedIn Updates Table | Philadelphia Insurance - 3 of 4</a:t>
            </a:r>
          </a:p>
        </p:txBody>
      </p:sp>
      <p:graphicFrame>
        <p:nvGraphicFramePr>
          <p:cNvPr id="5" name="Table Placeholder 4">
            <a:extLst>
              <a:ext uri="{FF2B5EF4-FFF2-40B4-BE49-F238E27FC236}">
                <a16:creationId xmlns:a16="http://schemas.microsoft.com/office/drawing/2014/main" id="{EEA45A3F-55E6-4AD6-B591-BCC5E9B6916B}"/>
              </a:ext>
            </a:extLst>
          </p:cNvPr>
          <p:cNvGraphicFramePr>
            <a:graphicFrameLocks noGrp="1"/>
          </p:cNvGraphicFramePr>
          <p:nvPr>
            <p:ph type="tbl" sz="quarter" idx="13"/>
            <p:extLst>
              <p:ext uri="{D42A27DB-BD31-4B8C-83A1-F6EECF244321}">
                <p14:modId xmlns:p14="http://schemas.microsoft.com/office/powerpoint/2010/main" val="3537415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441882"/>
                    </a:ext>
                  </a:extLst>
                </a:gridCol>
                <a:gridCol w="905256">
                  <a:extLst>
                    <a:ext uri="{9D8B030D-6E8A-4147-A177-3AD203B41FA5}">
                      <a16:colId xmlns:a16="http://schemas.microsoft.com/office/drawing/2014/main" val="1957813349"/>
                    </a:ext>
                  </a:extLst>
                </a:gridCol>
                <a:gridCol w="822960">
                  <a:extLst>
                    <a:ext uri="{9D8B030D-6E8A-4147-A177-3AD203B41FA5}">
                      <a16:colId xmlns:a16="http://schemas.microsoft.com/office/drawing/2014/main" val="3419299602"/>
                    </a:ext>
                  </a:extLst>
                </a:gridCol>
                <a:gridCol w="987552">
                  <a:extLst>
                    <a:ext uri="{9D8B030D-6E8A-4147-A177-3AD203B41FA5}">
                      <a16:colId xmlns:a16="http://schemas.microsoft.com/office/drawing/2014/main" val="202637752"/>
                    </a:ext>
                  </a:extLst>
                </a:gridCol>
                <a:gridCol w="987552">
                  <a:extLst>
                    <a:ext uri="{9D8B030D-6E8A-4147-A177-3AD203B41FA5}">
                      <a16:colId xmlns:a16="http://schemas.microsoft.com/office/drawing/2014/main" val="1557759942"/>
                    </a:ext>
                  </a:extLst>
                </a:gridCol>
                <a:gridCol w="987552">
                  <a:extLst>
                    <a:ext uri="{9D8B030D-6E8A-4147-A177-3AD203B41FA5}">
                      <a16:colId xmlns:a16="http://schemas.microsoft.com/office/drawing/2014/main" val="2447389078"/>
                    </a:ext>
                  </a:extLst>
                </a:gridCol>
                <a:gridCol w="987552">
                  <a:extLst>
                    <a:ext uri="{9D8B030D-6E8A-4147-A177-3AD203B41FA5}">
                      <a16:colId xmlns:a16="http://schemas.microsoft.com/office/drawing/2014/main" val="4225870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1652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- 2019-07-25 16:07:19</a:t>
                      </a:r>
                      <a:r>
                        <a:rPr kumimoji="0" lang="en-US" sz="1000" b="0" i="0" u="none" strike="noStrike" kern="1200" cap="none" spc="0" normalizeH="0" baseline="0" noProof="0">
                          <a:ln>
                            <a:noFill/>
                          </a:ln>
                          <a:solidFill>
                            <a:prstClr val="black"/>
                          </a:solidFill>
                          <a:effectLst/>
                          <a:uLnTx/>
                          <a:uFillTx/>
                          <a:latin typeface="+mn-lt"/>
                          <a:ea typeface="+mn-ea"/>
                          <a:cs typeface="+mn-cs"/>
                        </a:rPr>
                        <a:t>
  In honor of #NationalInternDay, we’d like to give a shoutout of appreciation to our Summer Associates for all their hard work! #TEAMPHLY’s future is bright with the next generation of leaders. 
Learn more about our #internship opportunities: https://lnkd.in/d_q6HZ4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https://media.licdn.com/dms/image/C4E22AQFB4B1bLnpeAw/feedshare-shrink_800/0?e=1568851200&amp;v=beta&amp;t=W1NlcT0xsV2aWVug_7et2FQFLyIUiUjQ5x6yhO1LjVI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08/13/2019 00:06:44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1025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- 2019-07-16 14:15:18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Underwriting Trainees for completing their training program! Our recent graduates represent various PHLY field offices across the U.S. as well as different departments in the Home Office. Way to go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https://image-store.slidesharecdn.com/1c67fddb-c20a-4fe4-96e8-e2c46ef57b85-large.jpeg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00:06:19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6586664"/>
                  </a:ext>
                </a:extLst>
              </a:tr>
            </a:tbl>
          </a:graphicData>
        </a:graphic>
      </p:graphicFrame>
      <p:sp>
        <p:nvSpPr>
          <p:cNvPr id="4" name="Text Placeholder 3">
            <a:extLst>
              <a:ext uri="{FF2B5EF4-FFF2-40B4-BE49-F238E27FC236}">
                <a16:creationId xmlns:a16="http://schemas.microsoft.com/office/drawing/2014/main" id="{4EF5EA76-5550-4DF7-9DBC-DC5D6C968734}"/>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003811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A0FB9-0716-4949-B68C-F4974BBBDE3D}"/>
              </a:ext>
            </a:extLst>
          </p:cNvPr>
          <p:cNvSpPr>
            <a:spLocks noGrp="1"/>
          </p:cNvSpPr>
          <p:nvPr>
            <p:ph type="title"/>
          </p:nvPr>
        </p:nvSpPr>
        <p:spPr/>
        <p:txBody>
          <a:bodyPr/>
          <a:lstStyle/>
          <a:p>
            <a:r>
              <a:rPr lang="en-US"/>
              <a:t>LinkedIn Updates Table | Philadelphia Insurance - 4 of 4</a:t>
            </a:r>
          </a:p>
        </p:txBody>
      </p:sp>
      <p:graphicFrame>
        <p:nvGraphicFramePr>
          <p:cNvPr id="5" name="Table Placeholder 4">
            <a:extLst>
              <a:ext uri="{FF2B5EF4-FFF2-40B4-BE49-F238E27FC236}">
                <a16:creationId xmlns:a16="http://schemas.microsoft.com/office/drawing/2014/main" id="{8C619BD9-5754-46DB-BFED-B491FCCE7409}"/>
              </a:ext>
            </a:extLst>
          </p:cNvPr>
          <p:cNvGraphicFramePr>
            <a:graphicFrameLocks noGrp="1"/>
          </p:cNvGraphicFramePr>
          <p:nvPr>
            <p:ph type="tbl" sz="quarter" idx="13"/>
            <p:extLst>
              <p:ext uri="{D42A27DB-BD31-4B8C-83A1-F6EECF244321}">
                <p14:modId xmlns:p14="http://schemas.microsoft.com/office/powerpoint/2010/main" val="2244215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74869294"/>
                    </a:ext>
                  </a:extLst>
                </a:gridCol>
                <a:gridCol w="905256">
                  <a:extLst>
                    <a:ext uri="{9D8B030D-6E8A-4147-A177-3AD203B41FA5}">
                      <a16:colId xmlns:a16="http://schemas.microsoft.com/office/drawing/2014/main" val="2865707237"/>
                    </a:ext>
                  </a:extLst>
                </a:gridCol>
                <a:gridCol w="822960">
                  <a:extLst>
                    <a:ext uri="{9D8B030D-6E8A-4147-A177-3AD203B41FA5}">
                      <a16:colId xmlns:a16="http://schemas.microsoft.com/office/drawing/2014/main" val="3409538519"/>
                    </a:ext>
                  </a:extLst>
                </a:gridCol>
                <a:gridCol w="987552">
                  <a:extLst>
                    <a:ext uri="{9D8B030D-6E8A-4147-A177-3AD203B41FA5}">
                      <a16:colId xmlns:a16="http://schemas.microsoft.com/office/drawing/2014/main" val="2678856188"/>
                    </a:ext>
                  </a:extLst>
                </a:gridCol>
                <a:gridCol w="987552">
                  <a:extLst>
                    <a:ext uri="{9D8B030D-6E8A-4147-A177-3AD203B41FA5}">
                      <a16:colId xmlns:a16="http://schemas.microsoft.com/office/drawing/2014/main" val="1367693613"/>
                    </a:ext>
                  </a:extLst>
                </a:gridCol>
                <a:gridCol w="987552">
                  <a:extLst>
                    <a:ext uri="{9D8B030D-6E8A-4147-A177-3AD203B41FA5}">
                      <a16:colId xmlns:a16="http://schemas.microsoft.com/office/drawing/2014/main" val="891674743"/>
                    </a:ext>
                  </a:extLst>
                </a:gridCol>
                <a:gridCol w="987552">
                  <a:extLst>
                    <a:ext uri="{9D8B030D-6E8A-4147-A177-3AD203B41FA5}">
                      <a16:colId xmlns:a16="http://schemas.microsoft.com/office/drawing/2014/main" val="2311750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638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- 2019-07-03 10:40:17</a:t>
                      </a:r>
                      <a:r>
                        <a:rPr kumimoji="0" lang="en-US" sz="1000" b="0" i="0" u="none" strike="noStrike" kern="1200" cap="none" spc="0" normalizeH="0" baseline="0" noProof="0">
                          <a:ln>
                            <a:noFill/>
                          </a:ln>
                          <a:solidFill>
                            <a:prstClr val="black"/>
                          </a:solidFill>
                          <a:effectLst/>
                          <a:uLnTx/>
                          <a:uFillTx/>
                          <a:latin typeface="+mn-lt"/>
                          <a:ea typeface="+mn-ea"/>
                          <a:cs typeface="+mn-cs"/>
                        </a:rPr>
                        <a:t>
  Philadelphia Insurance Companies' offices will be closing at 3:00 p.m. on Wednesday, July 3rd and will be closed on Thursday, July 4th and Friday, July 5th for #IndependenceDay. We hope you have a wonderful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https://image-store.slidesharecdn.com/7d853d24-1a0e-422d-aac0-92cdd2b5aa73-large.jpeg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07/10/2019 00:08:07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8308020"/>
                  </a:ext>
                </a:extLst>
              </a:tr>
            </a:tbl>
          </a:graphicData>
        </a:graphic>
      </p:graphicFrame>
      <p:sp>
        <p:nvSpPr>
          <p:cNvPr id="4" name="Text Placeholder 3">
            <a:extLst>
              <a:ext uri="{FF2B5EF4-FFF2-40B4-BE49-F238E27FC236}">
                <a16:creationId xmlns:a16="http://schemas.microsoft.com/office/drawing/2014/main" id="{8D8E62B2-D495-45A7-80C4-1EA2227F815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211635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75D9C-E318-4930-803D-1BBFB39D7671}"/>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2D3F83E0-EE34-4A26-98CB-D5FCE5296B1E}"/>
              </a:ext>
            </a:extLst>
          </p:cNvPr>
          <p:cNvGraphicFramePr>
            <a:graphicFrameLocks noGrp="1"/>
          </p:cNvGraphicFramePr>
          <p:nvPr>
            <p:ph type="tbl" sz="quarter" idx="13"/>
            <p:extLst>
              <p:ext uri="{D42A27DB-BD31-4B8C-83A1-F6EECF244321}">
                <p14:modId xmlns:p14="http://schemas.microsoft.com/office/powerpoint/2010/main" val="395123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4851409"/>
                    </a:ext>
                  </a:extLst>
                </a:gridCol>
                <a:gridCol w="699516">
                  <a:extLst>
                    <a:ext uri="{9D8B030D-6E8A-4147-A177-3AD203B41FA5}">
                      <a16:colId xmlns:a16="http://schemas.microsoft.com/office/drawing/2014/main" val="796441455"/>
                    </a:ext>
                  </a:extLst>
                </a:gridCol>
                <a:gridCol w="699516">
                  <a:extLst>
                    <a:ext uri="{9D8B030D-6E8A-4147-A177-3AD203B41FA5}">
                      <a16:colId xmlns:a16="http://schemas.microsoft.com/office/drawing/2014/main" val="796630967"/>
                    </a:ext>
                  </a:extLst>
                </a:gridCol>
                <a:gridCol w="658368">
                  <a:extLst>
                    <a:ext uri="{9D8B030D-6E8A-4147-A177-3AD203B41FA5}">
                      <a16:colId xmlns:a16="http://schemas.microsoft.com/office/drawing/2014/main" val="3655553439"/>
                    </a:ext>
                  </a:extLst>
                </a:gridCol>
                <a:gridCol w="658368">
                  <a:extLst>
                    <a:ext uri="{9D8B030D-6E8A-4147-A177-3AD203B41FA5}">
                      <a16:colId xmlns:a16="http://schemas.microsoft.com/office/drawing/2014/main" val="1435997027"/>
                    </a:ext>
                  </a:extLst>
                </a:gridCol>
                <a:gridCol w="658368">
                  <a:extLst>
                    <a:ext uri="{9D8B030D-6E8A-4147-A177-3AD203B41FA5}">
                      <a16:colId xmlns:a16="http://schemas.microsoft.com/office/drawing/2014/main" val="2118211342"/>
                    </a:ext>
                  </a:extLst>
                </a:gridCol>
                <a:gridCol w="699516">
                  <a:extLst>
                    <a:ext uri="{9D8B030D-6E8A-4147-A177-3AD203B41FA5}">
                      <a16:colId xmlns:a16="http://schemas.microsoft.com/office/drawing/2014/main" val="1549445731"/>
                    </a:ext>
                  </a:extLst>
                </a:gridCol>
                <a:gridCol w="699516">
                  <a:extLst>
                    <a:ext uri="{9D8B030D-6E8A-4147-A177-3AD203B41FA5}">
                      <a16:colId xmlns:a16="http://schemas.microsoft.com/office/drawing/2014/main" val="3780467841"/>
                    </a:ext>
                  </a:extLst>
                </a:gridCol>
                <a:gridCol w="699516">
                  <a:extLst>
                    <a:ext uri="{9D8B030D-6E8A-4147-A177-3AD203B41FA5}">
                      <a16:colId xmlns:a16="http://schemas.microsoft.com/office/drawing/2014/main" val="2235566542"/>
                    </a:ext>
                  </a:extLst>
                </a:gridCol>
                <a:gridCol w="658368">
                  <a:extLst>
                    <a:ext uri="{9D8B030D-6E8A-4147-A177-3AD203B41FA5}">
                      <a16:colId xmlns:a16="http://schemas.microsoft.com/office/drawing/2014/main" val="128979047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63037643"/>
                  </a:ext>
                </a:extLst>
              </a:tr>
              <a:tr h="370840">
                <a:tc>
                  <a:txBody>
                    <a:bodyPr/>
                    <a:lstStyle/>
                    <a:p>
                      <a:r>
                        <a:rPr lang="en-US" sz="1000"/>
                        <a:t>phlyinsurance</a:t>
                      </a:r>
                    </a:p>
                  </a:txBody>
                  <a:tcPr/>
                </a:tc>
                <a:tc>
                  <a:txBody>
                    <a:bodyPr/>
                    <a:lstStyle/>
                    <a:p>
                      <a:r>
                        <a:rPr lang="en-US" sz="1000"/>
                        <a:t>1380</a:t>
                      </a:r>
                    </a:p>
                  </a:txBody>
                  <a:tcPr/>
                </a:tc>
                <a:tc>
                  <a:txBody>
                    <a:bodyPr/>
                    <a:lstStyle/>
                    <a:p>
                      <a:r>
                        <a:rPr lang="en-US" sz="1000"/>
                        <a:t>28</a:t>
                      </a:r>
                    </a:p>
                  </a:txBody>
                  <a:tcPr/>
                </a:tc>
                <a:tc>
                  <a:txBody>
                    <a:bodyPr/>
                    <a:lstStyle/>
                    <a:p>
                      <a:r>
                        <a:rPr lang="en-US" sz="1000"/>
                        <a:t>12</a:t>
                      </a:r>
                    </a:p>
                  </a:txBody>
                  <a:tcPr/>
                </a:tc>
                <a:tc>
                  <a:txBody>
                    <a:bodyPr/>
                    <a:lstStyle/>
                    <a:p>
                      <a:r>
                        <a:rPr lang="en-US" sz="1000"/>
                        <a:t>6</a:t>
                      </a:r>
                    </a:p>
                  </a:txBody>
                  <a:tcPr/>
                </a:tc>
                <a:tc>
                  <a:txBody>
                    <a:bodyPr/>
                    <a:lstStyle/>
                    <a:p>
                      <a:r>
                        <a:rPr lang="en-US" sz="1000"/>
                        <a:t>3</a:t>
                      </a:r>
                    </a:p>
                  </a:txBody>
                  <a:tcPr/>
                </a:tc>
                <a:tc>
                  <a:txBody>
                    <a:bodyPr/>
                    <a:lstStyle/>
                    <a:p>
                      <a:r>
                        <a:rPr lang="en-US" sz="1000"/>
                        <a:t>21</a:t>
                      </a:r>
                    </a:p>
                  </a:txBody>
                  <a:tcPr/>
                </a:tc>
                <a:tc>
                  <a:txBody>
                    <a:bodyPr/>
                    <a:lstStyle/>
                    <a:p>
                      <a:r>
                        <a:rPr lang="en-US" sz="1000"/>
                        <a:t>1066</a:t>
                      </a:r>
                    </a:p>
                  </a:txBody>
                  <a:tcPr/>
                </a:tc>
                <a:tc>
                  <a:txBody>
                    <a:bodyPr/>
                    <a:lstStyle/>
                    <a:p>
                      <a:r>
                        <a:rPr lang="en-US" sz="1000"/>
                        <a:t>21</a:t>
                      </a:r>
                    </a:p>
                  </a:txBody>
                  <a:tcPr/>
                </a:tc>
                <a:tc>
                  <a:txBody>
                    <a:bodyPr/>
                    <a:lstStyle/>
                    <a:p>
                      <a:r>
                        <a:rPr lang="en-US" sz="1000"/>
                        <a:t>3.7893 %</a:t>
                      </a:r>
                    </a:p>
                  </a:txBody>
                  <a:tcPr/>
                </a:tc>
                <a:extLst>
                  <a:ext uri="{0D108BD9-81ED-4DB2-BD59-A6C34878D82A}">
                    <a16:rowId xmlns:a16="http://schemas.microsoft.com/office/drawing/2014/main" val="2067072958"/>
                  </a:ext>
                </a:extLst>
              </a:tr>
            </a:tbl>
          </a:graphicData>
        </a:graphic>
      </p:graphicFrame>
      <p:sp>
        <p:nvSpPr>
          <p:cNvPr id="4" name="Text Placeholder 3">
            <a:extLst>
              <a:ext uri="{FF2B5EF4-FFF2-40B4-BE49-F238E27FC236}">
                <a16:creationId xmlns:a16="http://schemas.microsoft.com/office/drawing/2014/main" id="{A40700BF-3702-43F9-9B80-D50F58F54C00}"/>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425868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1981D-B733-4F19-8A07-6F82C5B5E246}"/>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A80937FF-EECA-4FD6-9663-486CFE27A640}"/>
              </a:ext>
            </a:extLst>
          </p:cNvPr>
          <p:cNvGraphicFramePr>
            <a:graphicFrameLocks noGrp="1"/>
          </p:cNvGraphicFramePr>
          <p:nvPr>
            <p:ph type="chart" sz="quarter" idx="13"/>
            <p:extLst>
              <p:ext uri="{D42A27DB-BD31-4B8C-83A1-F6EECF244321}">
                <p14:modId xmlns:p14="http://schemas.microsoft.com/office/powerpoint/2010/main" val="2955513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3C898B-B243-42AD-9B90-54D48BC5D3B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A851B96-C576-4698-9F81-BC2A7AAC17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2844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EFC64-BE55-471E-9F34-E06D77E13F36}"/>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A5A78E66-A630-47F8-AFD1-77EEA491A2A3}"/>
              </a:ext>
            </a:extLst>
          </p:cNvPr>
          <p:cNvGraphicFramePr>
            <a:graphicFrameLocks noGrp="1"/>
          </p:cNvGraphicFramePr>
          <p:nvPr>
            <p:ph type="chart" sz="quarter" idx="13"/>
            <p:extLst>
              <p:ext uri="{D42A27DB-BD31-4B8C-83A1-F6EECF244321}">
                <p14:modId xmlns:p14="http://schemas.microsoft.com/office/powerpoint/2010/main" val="3437024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EB743D-58B4-4696-9A89-4B70F4400F5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B8588B4-85B6-490A-8EF0-DCF3F541F7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7286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C84FA-E598-4405-A644-8F00F3C63779}"/>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803C4807-70CE-4426-B54A-1E25D1398318}"/>
              </a:ext>
            </a:extLst>
          </p:cNvPr>
          <p:cNvGraphicFramePr>
            <a:graphicFrameLocks noGrp="1"/>
          </p:cNvGraphicFramePr>
          <p:nvPr>
            <p:ph type="tbl" sz="quarter" idx="13"/>
            <p:extLst>
              <p:ext uri="{D42A27DB-BD31-4B8C-83A1-F6EECF244321}">
                <p14:modId xmlns:p14="http://schemas.microsoft.com/office/powerpoint/2010/main" val="4185773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33938853"/>
                    </a:ext>
                  </a:extLst>
                </a:gridCol>
                <a:gridCol w="1810512">
                  <a:extLst>
                    <a:ext uri="{9D8B030D-6E8A-4147-A177-3AD203B41FA5}">
                      <a16:colId xmlns:a16="http://schemas.microsoft.com/office/drawing/2014/main" val="1652725547"/>
                    </a:ext>
                  </a:extLst>
                </a:gridCol>
                <a:gridCol w="822960">
                  <a:extLst>
                    <a:ext uri="{9D8B030D-6E8A-4147-A177-3AD203B41FA5}">
                      <a16:colId xmlns:a16="http://schemas.microsoft.com/office/drawing/2014/main" val="2935812834"/>
                    </a:ext>
                  </a:extLst>
                </a:gridCol>
                <a:gridCol w="822960">
                  <a:extLst>
                    <a:ext uri="{9D8B030D-6E8A-4147-A177-3AD203B41FA5}">
                      <a16:colId xmlns:a16="http://schemas.microsoft.com/office/drawing/2014/main" val="718602422"/>
                    </a:ext>
                  </a:extLst>
                </a:gridCol>
                <a:gridCol w="822960">
                  <a:extLst>
                    <a:ext uri="{9D8B030D-6E8A-4147-A177-3AD203B41FA5}">
                      <a16:colId xmlns:a16="http://schemas.microsoft.com/office/drawing/2014/main" val="2812539911"/>
                    </a:ext>
                  </a:extLst>
                </a:gridCol>
                <a:gridCol w="822960">
                  <a:extLst>
                    <a:ext uri="{9D8B030D-6E8A-4147-A177-3AD203B41FA5}">
                      <a16:colId xmlns:a16="http://schemas.microsoft.com/office/drawing/2014/main" val="302331188"/>
                    </a:ext>
                  </a:extLst>
                </a:gridCol>
                <a:gridCol w="822960">
                  <a:extLst>
                    <a:ext uri="{9D8B030D-6E8A-4147-A177-3AD203B41FA5}">
                      <a16:colId xmlns:a16="http://schemas.microsoft.com/office/drawing/2014/main" val="3180811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769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- 2019-07-12 14:55:59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#Underwriting Trainees for completing their training program! Our recent #graduates represent various #PHLY field offices across the U.S. as well as different departments in the Home Office. Way to go #TEAMPHLY! 👏🏼😄 #ThinkPHLY #grads #insurancelife #careergoals #success #goodjob #professionaldevelopment #insurance #business #instagood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https://www.instagram.com/p/Bz09la1nCKn/media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08/13/2019 00:03:39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5173300"/>
                  </a:ext>
                </a:extLst>
              </a:tr>
            </a:tbl>
          </a:graphicData>
        </a:graphic>
      </p:graphicFrame>
      <p:sp>
        <p:nvSpPr>
          <p:cNvPr id="4" name="Text Placeholder 3">
            <a:extLst>
              <a:ext uri="{FF2B5EF4-FFF2-40B4-BE49-F238E27FC236}">
                <a16:creationId xmlns:a16="http://schemas.microsoft.com/office/drawing/2014/main" id="{ACF3D048-42D4-4170-A215-D571C5259839}"/>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880378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D9E86-AEC9-4DEE-9EB6-544E583A83D9}"/>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40147763-D1F3-47AA-A9DB-57F959C02E55}"/>
              </a:ext>
            </a:extLst>
          </p:cNvPr>
          <p:cNvGraphicFramePr>
            <a:graphicFrameLocks noGrp="1"/>
          </p:cNvGraphicFramePr>
          <p:nvPr>
            <p:ph type="tbl" sz="quarter" idx="13"/>
            <p:extLst>
              <p:ext uri="{D42A27DB-BD31-4B8C-83A1-F6EECF244321}">
                <p14:modId xmlns:p14="http://schemas.microsoft.com/office/powerpoint/2010/main" val="1527522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36029577"/>
                    </a:ext>
                  </a:extLst>
                </a:gridCol>
                <a:gridCol w="1810512">
                  <a:extLst>
                    <a:ext uri="{9D8B030D-6E8A-4147-A177-3AD203B41FA5}">
                      <a16:colId xmlns:a16="http://schemas.microsoft.com/office/drawing/2014/main" val="834325919"/>
                    </a:ext>
                  </a:extLst>
                </a:gridCol>
                <a:gridCol w="822960">
                  <a:extLst>
                    <a:ext uri="{9D8B030D-6E8A-4147-A177-3AD203B41FA5}">
                      <a16:colId xmlns:a16="http://schemas.microsoft.com/office/drawing/2014/main" val="2017627088"/>
                    </a:ext>
                  </a:extLst>
                </a:gridCol>
                <a:gridCol w="822960">
                  <a:extLst>
                    <a:ext uri="{9D8B030D-6E8A-4147-A177-3AD203B41FA5}">
                      <a16:colId xmlns:a16="http://schemas.microsoft.com/office/drawing/2014/main" val="2377900903"/>
                    </a:ext>
                  </a:extLst>
                </a:gridCol>
                <a:gridCol w="822960">
                  <a:extLst>
                    <a:ext uri="{9D8B030D-6E8A-4147-A177-3AD203B41FA5}">
                      <a16:colId xmlns:a16="http://schemas.microsoft.com/office/drawing/2014/main" val="3273935188"/>
                    </a:ext>
                  </a:extLst>
                </a:gridCol>
                <a:gridCol w="822960">
                  <a:extLst>
                    <a:ext uri="{9D8B030D-6E8A-4147-A177-3AD203B41FA5}">
                      <a16:colId xmlns:a16="http://schemas.microsoft.com/office/drawing/2014/main" val="2971403535"/>
                    </a:ext>
                  </a:extLst>
                </a:gridCol>
                <a:gridCol w="822960">
                  <a:extLst>
                    <a:ext uri="{9D8B030D-6E8A-4147-A177-3AD203B41FA5}">
                      <a16:colId xmlns:a16="http://schemas.microsoft.com/office/drawing/2014/main" val="65279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4466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- 2019-07-23 16:08:25</a:t>
                      </a:r>
                      <a:r>
                        <a:rPr kumimoji="0" lang="en-US" sz="1000" b="0" i="0" u="none" strike="noStrike" kern="1200" cap="none" spc="0" normalizeH="0" baseline="0" noProof="0">
                          <a:ln>
                            <a:noFill/>
                          </a:ln>
                          <a:solidFill>
                            <a:prstClr val="black"/>
                          </a:solidFill>
                          <a:effectLst/>
                          <a:uLnTx/>
                          <a:uFillTx/>
                          <a:latin typeface="+mn-lt"/>
                          <a:ea typeface="+mn-ea"/>
                          <a:cs typeface="+mn-cs"/>
                        </a:rPr>
                        <a:t>
 The future of #insurance is now – a new generation of insurance professionals are on the rise and they’re learning about the many exciting #career opportunities that await them in the #insuranceindustry! Here’s a snapshot of our #SummerAssociates networking at the ISOP #NextGen #Intern Forum. 😊🙌🏼 #PHLYInternLife #ThinkPHLY #TEAMPHLY #futureleaders #internship #philadelphia #photooftheday #college #collegestudents #genz #instajob #goals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https://www.instagram.com/p/B0RanicH2Cj/media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08/13/2019 00:03:39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78010016"/>
                  </a:ext>
                </a:extLst>
              </a:tr>
            </a:tbl>
          </a:graphicData>
        </a:graphic>
      </p:graphicFrame>
      <p:sp>
        <p:nvSpPr>
          <p:cNvPr id="4" name="Text Placeholder 3">
            <a:extLst>
              <a:ext uri="{FF2B5EF4-FFF2-40B4-BE49-F238E27FC236}">
                <a16:creationId xmlns:a16="http://schemas.microsoft.com/office/drawing/2014/main" id="{1F786A61-91AE-4D41-90A2-8FFE55276604}"/>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221606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845B3-A024-462A-8B5B-2B35A7ED4318}"/>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FDFAC7FB-7D2F-475A-A381-C4C94A18BEB3}"/>
              </a:ext>
            </a:extLst>
          </p:cNvPr>
          <p:cNvGraphicFramePr>
            <a:graphicFrameLocks noGrp="1"/>
          </p:cNvGraphicFramePr>
          <p:nvPr>
            <p:ph type="tbl" sz="quarter" idx="13"/>
            <p:extLst>
              <p:ext uri="{D42A27DB-BD31-4B8C-83A1-F6EECF244321}">
                <p14:modId xmlns:p14="http://schemas.microsoft.com/office/powerpoint/2010/main" val="2713254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480278"/>
                    </a:ext>
                  </a:extLst>
                </a:gridCol>
                <a:gridCol w="1810512">
                  <a:extLst>
                    <a:ext uri="{9D8B030D-6E8A-4147-A177-3AD203B41FA5}">
                      <a16:colId xmlns:a16="http://schemas.microsoft.com/office/drawing/2014/main" val="731773581"/>
                    </a:ext>
                  </a:extLst>
                </a:gridCol>
                <a:gridCol w="822960">
                  <a:extLst>
                    <a:ext uri="{9D8B030D-6E8A-4147-A177-3AD203B41FA5}">
                      <a16:colId xmlns:a16="http://schemas.microsoft.com/office/drawing/2014/main" val="674376107"/>
                    </a:ext>
                  </a:extLst>
                </a:gridCol>
                <a:gridCol w="822960">
                  <a:extLst>
                    <a:ext uri="{9D8B030D-6E8A-4147-A177-3AD203B41FA5}">
                      <a16:colId xmlns:a16="http://schemas.microsoft.com/office/drawing/2014/main" val="227859900"/>
                    </a:ext>
                  </a:extLst>
                </a:gridCol>
                <a:gridCol w="822960">
                  <a:extLst>
                    <a:ext uri="{9D8B030D-6E8A-4147-A177-3AD203B41FA5}">
                      <a16:colId xmlns:a16="http://schemas.microsoft.com/office/drawing/2014/main" val="3289223946"/>
                    </a:ext>
                  </a:extLst>
                </a:gridCol>
                <a:gridCol w="822960">
                  <a:extLst>
                    <a:ext uri="{9D8B030D-6E8A-4147-A177-3AD203B41FA5}">
                      <a16:colId xmlns:a16="http://schemas.microsoft.com/office/drawing/2014/main" val="3828738918"/>
                    </a:ext>
                  </a:extLst>
                </a:gridCol>
                <a:gridCol w="822960">
                  <a:extLst>
                    <a:ext uri="{9D8B030D-6E8A-4147-A177-3AD203B41FA5}">
                      <a16:colId xmlns:a16="http://schemas.microsoft.com/office/drawing/2014/main" val="259635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3059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- 2019-07-25 16:23:45</a:t>
                      </a:r>
                      <a:r>
                        <a:rPr kumimoji="0" lang="en-US" sz="1000" b="0" i="0" u="none" strike="noStrike" kern="1200" cap="none" spc="0" normalizeH="0" baseline="0" noProof="0">
                          <a:ln>
                            <a:noFill/>
                          </a:ln>
                          <a:solidFill>
                            <a:prstClr val="black"/>
                          </a:solidFill>
                          <a:effectLst/>
                          <a:uLnTx/>
                          <a:uFillTx/>
                          <a:latin typeface="+mn-lt"/>
                          <a:ea typeface="+mn-ea"/>
                          <a:cs typeface="+mn-cs"/>
                        </a:rPr>
                        <a:t>
 In honor of #NationalInternDay, we’d like to give a shoutout of #appreciation to our #SummerAssociates for all their hard work! #TEAMPHLY’s future is bright with the #nextgeneration of leaders.👏🏼 Enter this link into your web browser to learn more about our #internship opportunities: bit.ly/PHLYsummerassociates 👈🏼☺️ #ThinkPHLY #PHLYInternLife #summerinternship #futureleaders #nextgen #appreciationpost #instagood #instajob #insurance #insurancelife #collegestudents #genz #interns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https://www.instagram.com/p/B0Wl9lbHHFx/media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08/13/2019 00:03:39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01204098"/>
                  </a:ext>
                </a:extLst>
              </a:tr>
            </a:tbl>
          </a:graphicData>
        </a:graphic>
      </p:graphicFrame>
      <p:sp>
        <p:nvSpPr>
          <p:cNvPr id="4" name="Text Placeholder 3">
            <a:extLst>
              <a:ext uri="{FF2B5EF4-FFF2-40B4-BE49-F238E27FC236}">
                <a16:creationId xmlns:a16="http://schemas.microsoft.com/office/drawing/2014/main" id="{61DEA645-DD22-41FB-87CC-4BE4C3EB3D93}"/>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758691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884DC-62E1-4E44-A85D-C7E53EF8D301}"/>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B1C21816-0730-45D1-9203-27A0FDD92B3D}"/>
              </a:ext>
            </a:extLst>
          </p:cNvPr>
          <p:cNvGraphicFramePr>
            <a:graphicFrameLocks noGrp="1"/>
          </p:cNvGraphicFramePr>
          <p:nvPr>
            <p:ph type="tbl" sz="quarter" idx="13"/>
            <p:extLst>
              <p:ext uri="{D42A27DB-BD31-4B8C-83A1-F6EECF244321}">
                <p14:modId xmlns:p14="http://schemas.microsoft.com/office/powerpoint/2010/main" val="3758767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67678543"/>
                    </a:ext>
                  </a:extLst>
                </a:gridCol>
                <a:gridCol w="1810512">
                  <a:extLst>
                    <a:ext uri="{9D8B030D-6E8A-4147-A177-3AD203B41FA5}">
                      <a16:colId xmlns:a16="http://schemas.microsoft.com/office/drawing/2014/main" val="1522588530"/>
                    </a:ext>
                  </a:extLst>
                </a:gridCol>
                <a:gridCol w="822960">
                  <a:extLst>
                    <a:ext uri="{9D8B030D-6E8A-4147-A177-3AD203B41FA5}">
                      <a16:colId xmlns:a16="http://schemas.microsoft.com/office/drawing/2014/main" val="3390863246"/>
                    </a:ext>
                  </a:extLst>
                </a:gridCol>
                <a:gridCol w="822960">
                  <a:extLst>
                    <a:ext uri="{9D8B030D-6E8A-4147-A177-3AD203B41FA5}">
                      <a16:colId xmlns:a16="http://schemas.microsoft.com/office/drawing/2014/main" val="2839266368"/>
                    </a:ext>
                  </a:extLst>
                </a:gridCol>
                <a:gridCol w="822960">
                  <a:extLst>
                    <a:ext uri="{9D8B030D-6E8A-4147-A177-3AD203B41FA5}">
                      <a16:colId xmlns:a16="http://schemas.microsoft.com/office/drawing/2014/main" val="1199470376"/>
                    </a:ext>
                  </a:extLst>
                </a:gridCol>
                <a:gridCol w="822960">
                  <a:extLst>
                    <a:ext uri="{9D8B030D-6E8A-4147-A177-3AD203B41FA5}">
                      <a16:colId xmlns:a16="http://schemas.microsoft.com/office/drawing/2014/main" val="3706856665"/>
                    </a:ext>
                  </a:extLst>
                </a:gridCol>
                <a:gridCol w="822960">
                  <a:extLst>
                    <a:ext uri="{9D8B030D-6E8A-4147-A177-3AD203B41FA5}">
                      <a16:colId xmlns:a16="http://schemas.microsoft.com/office/drawing/2014/main" val="4198404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5458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- 2019-07-22 16:17:15</a:t>
                      </a:r>
                      <a:r>
                        <a:rPr kumimoji="0" lang="en-US" sz="1000" b="0" i="0" u="none" strike="noStrike" kern="1200" cap="none" spc="0" normalizeH="0" baseline="0" noProof="0">
                          <a:ln>
                            <a:noFill/>
                          </a:ln>
                          <a:solidFill>
                            <a:prstClr val="black"/>
                          </a:solidFill>
                          <a:effectLst/>
                          <a:uLnTx/>
                          <a:uFillTx/>
                          <a:latin typeface="+mn-lt"/>
                          <a:ea typeface="+mn-ea"/>
                          <a:cs typeface="+mn-cs"/>
                        </a:rPr>
                        <a:t>
 It's that time again! Twenty-seven employees from across the U.S. are joining us in the Home Office over the next two weeks for our annual PHLY Foundations Program. The program is designed to acclimate associates &amp; trainees from #Marketing, #Underwriting, &amp; #RiskManagement to #PHLY. Welcome to the team! 👏🏼 #TEAMPHLY
If you’re looking for a #career that offers training and development opportunities, you belong at PHLY. Visit
👉🏼 bit.ly/PHLYcareers to learn more. #ThinkPHLY #joinourteam #insurancelife #insurancecareers #instajob #goals  #mondaymotivation #business #insurance #goodcompany #nowhiring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https://www.instagram.com/p/B0O21TGnLBs/media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08/13/2019 00:03:39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6362"/>
                  </a:ext>
                </a:extLst>
              </a:tr>
            </a:tbl>
          </a:graphicData>
        </a:graphic>
      </p:graphicFrame>
      <p:sp>
        <p:nvSpPr>
          <p:cNvPr id="4" name="Text Placeholder 3">
            <a:extLst>
              <a:ext uri="{FF2B5EF4-FFF2-40B4-BE49-F238E27FC236}">
                <a16:creationId xmlns:a16="http://schemas.microsoft.com/office/drawing/2014/main" id="{0A6CDFF7-D365-4F1A-98A8-82E31F3695EF}"/>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646701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918A5-D662-4923-9FCE-B9C00C86C859}"/>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06015C45-97EF-4415-A7DC-AD0770E603D7}"/>
              </a:ext>
            </a:extLst>
          </p:cNvPr>
          <p:cNvGraphicFramePr>
            <a:graphicFrameLocks noGrp="1"/>
          </p:cNvGraphicFramePr>
          <p:nvPr>
            <p:ph type="tbl" sz="quarter" idx="13"/>
            <p:extLst>
              <p:ext uri="{D42A27DB-BD31-4B8C-83A1-F6EECF244321}">
                <p14:modId xmlns:p14="http://schemas.microsoft.com/office/powerpoint/2010/main" val="2146385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36814202"/>
                    </a:ext>
                  </a:extLst>
                </a:gridCol>
                <a:gridCol w="1810512">
                  <a:extLst>
                    <a:ext uri="{9D8B030D-6E8A-4147-A177-3AD203B41FA5}">
                      <a16:colId xmlns:a16="http://schemas.microsoft.com/office/drawing/2014/main" val="1895708192"/>
                    </a:ext>
                  </a:extLst>
                </a:gridCol>
                <a:gridCol w="822960">
                  <a:extLst>
                    <a:ext uri="{9D8B030D-6E8A-4147-A177-3AD203B41FA5}">
                      <a16:colId xmlns:a16="http://schemas.microsoft.com/office/drawing/2014/main" val="27231547"/>
                    </a:ext>
                  </a:extLst>
                </a:gridCol>
                <a:gridCol w="822960">
                  <a:extLst>
                    <a:ext uri="{9D8B030D-6E8A-4147-A177-3AD203B41FA5}">
                      <a16:colId xmlns:a16="http://schemas.microsoft.com/office/drawing/2014/main" val="345698120"/>
                    </a:ext>
                  </a:extLst>
                </a:gridCol>
                <a:gridCol w="822960">
                  <a:extLst>
                    <a:ext uri="{9D8B030D-6E8A-4147-A177-3AD203B41FA5}">
                      <a16:colId xmlns:a16="http://schemas.microsoft.com/office/drawing/2014/main" val="3130413299"/>
                    </a:ext>
                  </a:extLst>
                </a:gridCol>
                <a:gridCol w="822960">
                  <a:extLst>
                    <a:ext uri="{9D8B030D-6E8A-4147-A177-3AD203B41FA5}">
                      <a16:colId xmlns:a16="http://schemas.microsoft.com/office/drawing/2014/main" val="3552412918"/>
                    </a:ext>
                  </a:extLst>
                </a:gridCol>
                <a:gridCol w="822960">
                  <a:extLst>
                    <a:ext uri="{9D8B030D-6E8A-4147-A177-3AD203B41FA5}">
                      <a16:colId xmlns:a16="http://schemas.microsoft.com/office/drawing/2014/main" val="765378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3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- 2019-07-09 16:38:14</a:t>
                      </a:r>
                      <a:r>
                        <a:rPr kumimoji="0" lang="en-US" sz="1000" b="0" i="0" u="none" strike="noStrike" kern="1200" cap="none" spc="0" normalizeH="0" baseline="0" noProof="0">
                          <a:ln>
                            <a:noFill/>
                          </a:ln>
                          <a:solidFill>
                            <a:prstClr val="black"/>
                          </a:solidFill>
                          <a:effectLst/>
                          <a:uLnTx/>
                          <a:uFillTx/>
                          <a:latin typeface="+mn-lt"/>
                          <a:ea typeface="+mn-ea"/>
                          <a:cs typeface="+mn-cs"/>
                        </a:rPr>
                        <a:t>
 The #4thofJuly is one of the biggest holidays of the #summer, marked by fireworks, parades, #family gatherings, and backyard barbecues. We asked #TEAMPHLY to share pictures of their holiday festivities. Here's a roundup of how our employees celebrated across the US! 💥🇺🇸 #ThinkPHLY #happyfourthofjuly #independenceday #usa #redwhiteandblue #fun #latergram #bestoftheday #instagood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https://www.instagram.com/p/Bzta5oYHPEm/media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08/13/2019 00:03:39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1059308"/>
                  </a:ext>
                </a:extLst>
              </a:tr>
            </a:tbl>
          </a:graphicData>
        </a:graphic>
      </p:graphicFrame>
      <p:sp>
        <p:nvSpPr>
          <p:cNvPr id="4" name="Text Placeholder 3">
            <a:extLst>
              <a:ext uri="{FF2B5EF4-FFF2-40B4-BE49-F238E27FC236}">
                <a16:creationId xmlns:a16="http://schemas.microsoft.com/office/drawing/2014/main" id="{74BAE35F-1D39-428A-AEFF-40C7C7D5FB8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2092683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11910-4FC4-439E-BC89-93E65F8CC454}"/>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661BD8E3-4628-4AE6-91C6-F60C1B775173}"/>
              </a:ext>
            </a:extLst>
          </p:cNvPr>
          <p:cNvGraphicFramePr>
            <a:graphicFrameLocks noGrp="1"/>
          </p:cNvGraphicFramePr>
          <p:nvPr>
            <p:ph type="tbl" sz="quarter" idx="13"/>
            <p:extLst>
              <p:ext uri="{D42A27DB-BD31-4B8C-83A1-F6EECF244321}">
                <p14:modId xmlns:p14="http://schemas.microsoft.com/office/powerpoint/2010/main" val="3677068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65949589"/>
                    </a:ext>
                  </a:extLst>
                </a:gridCol>
                <a:gridCol w="707746">
                  <a:extLst>
                    <a:ext uri="{9D8B030D-6E8A-4147-A177-3AD203B41FA5}">
                      <a16:colId xmlns:a16="http://schemas.microsoft.com/office/drawing/2014/main" val="3053979628"/>
                    </a:ext>
                  </a:extLst>
                </a:gridCol>
                <a:gridCol w="707746">
                  <a:extLst>
                    <a:ext uri="{9D8B030D-6E8A-4147-A177-3AD203B41FA5}">
                      <a16:colId xmlns:a16="http://schemas.microsoft.com/office/drawing/2014/main" val="4202718094"/>
                    </a:ext>
                  </a:extLst>
                </a:gridCol>
                <a:gridCol w="353873">
                  <a:extLst>
                    <a:ext uri="{9D8B030D-6E8A-4147-A177-3AD203B41FA5}">
                      <a16:colId xmlns:a16="http://schemas.microsoft.com/office/drawing/2014/main" val="2392463110"/>
                    </a:ext>
                  </a:extLst>
                </a:gridCol>
                <a:gridCol w="353873">
                  <a:extLst>
                    <a:ext uri="{9D8B030D-6E8A-4147-A177-3AD203B41FA5}">
                      <a16:colId xmlns:a16="http://schemas.microsoft.com/office/drawing/2014/main" val="4165652287"/>
                    </a:ext>
                  </a:extLst>
                </a:gridCol>
                <a:gridCol w="707746">
                  <a:extLst>
                    <a:ext uri="{9D8B030D-6E8A-4147-A177-3AD203B41FA5}">
                      <a16:colId xmlns:a16="http://schemas.microsoft.com/office/drawing/2014/main" val="3538938146"/>
                    </a:ext>
                  </a:extLst>
                </a:gridCol>
                <a:gridCol w="707746">
                  <a:extLst>
                    <a:ext uri="{9D8B030D-6E8A-4147-A177-3AD203B41FA5}">
                      <a16:colId xmlns:a16="http://schemas.microsoft.com/office/drawing/2014/main" val="4232816258"/>
                    </a:ext>
                  </a:extLst>
                </a:gridCol>
                <a:gridCol w="707746">
                  <a:extLst>
                    <a:ext uri="{9D8B030D-6E8A-4147-A177-3AD203B41FA5}">
                      <a16:colId xmlns:a16="http://schemas.microsoft.com/office/drawing/2014/main" val="2244359209"/>
                    </a:ext>
                  </a:extLst>
                </a:gridCol>
                <a:gridCol w="707746">
                  <a:extLst>
                    <a:ext uri="{9D8B030D-6E8A-4147-A177-3AD203B41FA5}">
                      <a16:colId xmlns:a16="http://schemas.microsoft.com/office/drawing/2014/main" val="2788511068"/>
                    </a:ext>
                  </a:extLst>
                </a:gridCol>
                <a:gridCol w="707746">
                  <a:extLst>
                    <a:ext uri="{9D8B030D-6E8A-4147-A177-3AD203B41FA5}">
                      <a16:colId xmlns:a16="http://schemas.microsoft.com/office/drawing/2014/main" val="72912178"/>
                    </a:ext>
                  </a:extLst>
                </a:gridCol>
                <a:gridCol w="707746">
                  <a:extLst>
                    <a:ext uri="{9D8B030D-6E8A-4147-A177-3AD203B41FA5}">
                      <a16:colId xmlns:a16="http://schemas.microsoft.com/office/drawing/2014/main" val="273209507"/>
                    </a:ext>
                  </a:extLst>
                </a:gridCol>
                <a:gridCol w="707746">
                  <a:extLst>
                    <a:ext uri="{9D8B030D-6E8A-4147-A177-3AD203B41FA5}">
                      <a16:colId xmlns:a16="http://schemas.microsoft.com/office/drawing/2014/main" val="179693145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889851431"/>
                  </a:ext>
                </a:extLst>
              </a:tr>
              <a:tr h="370840">
                <a:tc>
                  <a:txBody>
                    <a:bodyPr/>
                    <a:lstStyle/>
                    <a:p>
                      <a:r>
                        <a:rPr lang="en-US" sz="1000"/>
                        <a:t>phlyinsurance</a:t>
                      </a:r>
                    </a:p>
                  </a:txBody>
                  <a:tcPr/>
                </a:tc>
                <a:tc>
                  <a:txBody>
                    <a:bodyPr/>
                    <a:lstStyle/>
                    <a:p>
                      <a:r>
                        <a:rPr lang="en-US" sz="1000"/>
                        <a:t>2</a:t>
                      </a:r>
                    </a:p>
                  </a:txBody>
                  <a:tcPr/>
                </a:tc>
                <a:tc>
                  <a:txBody>
                    <a:bodyPr/>
                    <a:lstStyle/>
                    <a:p>
                      <a:r>
                        <a:rPr lang="en-US" sz="1000"/>
                        <a:t>0.6558</a:t>
                      </a:r>
                    </a:p>
                  </a:txBody>
                  <a:tcPr/>
                </a:tc>
                <a:tc>
                  <a:txBody>
                    <a:bodyPr/>
                    <a:lstStyle/>
                    <a:p>
                      <a:r>
                        <a:rPr lang="en-US" sz="1000"/>
                        <a:t>31.00</a:t>
                      </a:r>
                    </a:p>
                  </a:txBody>
                  <a:tcPr/>
                </a:tc>
                <a:tc>
                  <a:txBody>
                    <a:bodyPr/>
                    <a:lstStyle/>
                    <a:p>
                      <a:r>
                        <a:rPr lang="en-US" sz="1000"/>
                        <a:t>0.50</a:t>
                      </a:r>
                    </a:p>
                  </a:txBody>
                  <a:tcPr/>
                </a:tc>
                <a:tc>
                  <a:txBody>
                    <a:bodyPr/>
                    <a:lstStyle/>
                    <a:p>
                      <a:r>
                        <a:rPr lang="en-US" sz="1000"/>
                        <a:t>266.50</a:t>
                      </a:r>
                    </a:p>
                  </a:txBody>
                  <a:tcPr/>
                </a:tc>
                <a:tc>
                  <a:txBody>
                    <a:bodyPr/>
                    <a:lstStyle/>
                    <a:p>
                      <a:r>
                        <a:rPr lang="en-US" sz="1000"/>
                        <a:t>215.50</a:t>
                      </a:r>
                    </a:p>
                  </a:txBody>
                  <a:tcPr/>
                </a:tc>
                <a:tc>
                  <a:txBody>
                    <a:bodyPr/>
                    <a:lstStyle/>
                    <a:p>
                      <a:r>
                        <a:rPr lang="en-US" sz="1000"/>
                        <a:t>141.50</a:t>
                      </a:r>
                    </a:p>
                  </a:txBody>
                  <a:tcPr/>
                </a:tc>
                <a:tc>
                  <a:txBody>
                    <a:bodyPr/>
                    <a:lstStyle/>
                    <a:p>
                      <a:r>
                        <a:rPr lang="en-US" sz="1000"/>
                        <a:t>141.00</a:t>
                      </a:r>
                    </a:p>
                  </a:txBody>
                  <a:tcPr/>
                </a:tc>
                <a:tc>
                  <a:txBody>
                    <a:bodyPr/>
                    <a:lstStyle/>
                    <a:p>
                      <a:r>
                        <a:rPr lang="en-US" sz="1000"/>
                        <a:t>533</a:t>
                      </a:r>
                    </a:p>
                  </a:txBody>
                  <a:tcPr/>
                </a:tc>
                <a:tc>
                  <a:txBody>
                    <a:bodyPr/>
                    <a:lstStyle/>
                    <a:p>
                      <a:r>
                        <a:rPr lang="en-US" sz="1000"/>
                        <a:t>62</a:t>
                      </a:r>
                    </a:p>
                  </a:txBody>
                  <a:tcPr/>
                </a:tc>
                <a:tc>
                  <a:txBody>
                    <a:bodyPr/>
                    <a:lstStyle/>
                    <a:p>
                      <a:r>
                        <a:rPr lang="en-US" sz="1000"/>
                        <a:t>283</a:t>
                      </a:r>
                    </a:p>
                  </a:txBody>
                  <a:tcPr/>
                </a:tc>
                <a:extLst>
                  <a:ext uri="{0D108BD9-81ED-4DB2-BD59-A6C34878D82A}">
                    <a16:rowId xmlns:a16="http://schemas.microsoft.com/office/drawing/2014/main" val="3827705642"/>
                  </a:ext>
                </a:extLst>
              </a:tr>
            </a:tbl>
          </a:graphicData>
        </a:graphic>
      </p:graphicFrame>
      <p:sp>
        <p:nvSpPr>
          <p:cNvPr id="4" name="Text Placeholder 3">
            <a:extLst>
              <a:ext uri="{FF2B5EF4-FFF2-40B4-BE49-F238E27FC236}">
                <a16:creationId xmlns:a16="http://schemas.microsoft.com/office/drawing/2014/main" id="{56A21A4E-91D8-408A-BB50-60FA7A268CC1}"/>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818509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00705-E7BD-401C-931B-AF5ACB493B4E}"/>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AD579740-11A7-4920-91A4-C2DB1442FF43}"/>
              </a:ext>
            </a:extLst>
          </p:cNvPr>
          <p:cNvGraphicFramePr>
            <a:graphicFrameLocks noGrp="1"/>
          </p:cNvGraphicFramePr>
          <p:nvPr>
            <p:ph type="tbl" sz="quarter" idx="13"/>
            <p:extLst>
              <p:ext uri="{D42A27DB-BD31-4B8C-83A1-F6EECF244321}">
                <p14:modId xmlns:p14="http://schemas.microsoft.com/office/powerpoint/2010/main" val="795120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60782159"/>
                    </a:ext>
                  </a:extLst>
                </a:gridCol>
                <a:gridCol w="1316736">
                  <a:extLst>
                    <a:ext uri="{9D8B030D-6E8A-4147-A177-3AD203B41FA5}">
                      <a16:colId xmlns:a16="http://schemas.microsoft.com/office/drawing/2014/main" val="1065522688"/>
                    </a:ext>
                  </a:extLst>
                </a:gridCol>
                <a:gridCol w="658368">
                  <a:extLst>
                    <a:ext uri="{9D8B030D-6E8A-4147-A177-3AD203B41FA5}">
                      <a16:colId xmlns:a16="http://schemas.microsoft.com/office/drawing/2014/main" val="2455011727"/>
                    </a:ext>
                  </a:extLst>
                </a:gridCol>
                <a:gridCol w="658368">
                  <a:extLst>
                    <a:ext uri="{9D8B030D-6E8A-4147-A177-3AD203B41FA5}">
                      <a16:colId xmlns:a16="http://schemas.microsoft.com/office/drawing/2014/main" val="3969113369"/>
                    </a:ext>
                  </a:extLst>
                </a:gridCol>
                <a:gridCol w="658368">
                  <a:extLst>
                    <a:ext uri="{9D8B030D-6E8A-4147-A177-3AD203B41FA5}">
                      <a16:colId xmlns:a16="http://schemas.microsoft.com/office/drawing/2014/main" val="1615120063"/>
                    </a:ext>
                  </a:extLst>
                </a:gridCol>
                <a:gridCol w="658368">
                  <a:extLst>
                    <a:ext uri="{9D8B030D-6E8A-4147-A177-3AD203B41FA5}">
                      <a16:colId xmlns:a16="http://schemas.microsoft.com/office/drawing/2014/main" val="2893650349"/>
                    </a:ext>
                  </a:extLst>
                </a:gridCol>
                <a:gridCol w="658368">
                  <a:extLst>
                    <a:ext uri="{9D8B030D-6E8A-4147-A177-3AD203B41FA5}">
                      <a16:colId xmlns:a16="http://schemas.microsoft.com/office/drawing/2014/main" val="1775603261"/>
                    </a:ext>
                  </a:extLst>
                </a:gridCol>
                <a:gridCol w="658368">
                  <a:extLst>
                    <a:ext uri="{9D8B030D-6E8A-4147-A177-3AD203B41FA5}">
                      <a16:colId xmlns:a16="http://schemas.microsoft.com/office/drawing/2014/main" val="1450609729"/>
                    </a:ext>
                  </a:extLst>
                </a:gridCol>
                <a:gridCol w="658368">
                  <a:extLst>
                    <a:ext uri="{9D8B030D-6E8A-4147-A177-3AD203B41FA5}">
                      <a16:colId xmlns:a16="http://schemas.microsoft.com/office/drawing/2014/main" val="2369265157"/>
                    </a:ext>
                  </a:extLst>
                </a:gridCol>
                <a:gridCol w="658368">
                  <a:extLst>
                    <a:ext uri="{9D8B030D-6E8A-4147-A177-3AD203B41FA5}">
                      <a16:colId xmlns:a16="http://schemas.microsoft.com/office/drawing/2014/main" val="14863629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002501255"/>
                  </a:ext>
                </a:extLst>
              </a:tr>
              <a:tr h="370840">
                <a:tc>
                  <a:txBody>
                    <a:bodyPr/>
                    <a:lstStyle/>
                    <a:p>
                      <a:r>
                        <a:rPr lang="en-US" sz="1000" b="1"/>
                        <a:t>phlyinsurance - 2019-07-25 16:31:23</a:t>
                      </a:r>
                      <a:r>
                        <a:rPr lang="en-US" sz="1000"/>
                        <a:t>
 #PHLYINTERNLIFE  tap to see more! Happy</a:t>
                      </a:r>
                    </a:p>
                  </a:txBody>
                  <a:tcPr/>
                </a:tc>
                <a:tc>
                  <a:txBody>
                    <a:bodyPr/>
                    <a:lstStyle/>
                    <a:p>
                      <a:r>
                        <a:rPr lang="en-US" sz="1000"/>
                        <a:t>https://scontent.xx.fbcdn.net/v/t51.12442-15/66481551_149728896212264_4085554339186201715_n.jpg?_nc_cat=103&amp;_nc_oc=AQke5N6CX1WerH9MnmxKq_JVyHniiw8aafTErALo3UZNrBFmOgw7pRtSsU7nUyEYivc&amp;_nc_ht=scontent.xx&amp;oh=7590ee4c060dc078e61e93aba4e17d8c&amp;oe=5DE87583</a:t>
                      </a:r>
                    </a:p>
                  </a:txBody>
                  <a:tcPr/>
                </a:tc>
                <a:tc>
                  <a:txBody>
                    <a:bodyPr/>
                    <a:lstStyle/>
                    <a:p>
                      <a:r>
                        <a:rPr lang="en-US" sz="1000"/>
                        <a:t>07/26/2019 16:00:39</a:t>
                      </a:r>
                    </a:p>
                  </a:txBody>
                  <a:tcPr/>
                </a:tc>
                <a:tc>
                  <a:txBody>
                    <a:bodyPr/>
                    <a:lstStyle/>
                    <a:p>
                      <a:r>
                        <a:rPr lang="en-US" sz="1000"/>
                        <a:t>Video</a:t>
                      </a:r>
                    </a:p>
                  </a:txBody>
                  <a:tcPr/>
                </a:tc>
                <a:tc>
                  <a:txBody>
                    <a:bodyPr/>
                    <a:lstStyle/>
                    <a:p>
                      <a:r>
                        <a:rPr lang="en-US" sz="1000"/>
                        <a:t>249</a:t>
                      </a:r>
                    </a:p>
                  </a:txBody>
                  <a:tcPr/>
                </a:tc>
                <a:tc>
                  <a:txBody>
                    <a:bodyPr/>
                    <a:lstStyle/>
                    <a:p>
                      <a:r>
                        <a:rPr lang="en-US" sz="1000"/>
                        <a:t>202</a:t>
                      </a:r>
                    </a:p>
                  </a:txBody>
                  <a:tcPr/>
                </a:tc>
                <a:tc>
                  <a:txBody>
                    <a:bodyPr/>
                    <a:lstStyle/>
                    <a:p>
                      <a:r>
                        <a:rPr lang="en-US" sz="1000"/>
                        <a:t>0</a:t>
                      </a:r>
                    </a:p>
                  </a:txBody>
                  <a:tcPr/>
                </a:tc>
                <a:tc>
                  <a:txBody>
                    <a:bodyPr/>
                    <a:lstStyle/>
                    <a:p>
                      <a:r>
                        <a:rPr lang="en-US" sz="1000"/>
                        <a:t>31</a:t>
                      </a:r>
                    </a:p>
                  </a:txBody>
                  <a:tcPr/>
                </a:tc>
                <a:tc>
                  <a:txBody>
                    <a:bodyPr/>
                    <a:lstStyle/>
                    <a:p>
                      <a:r>
                        <a:rPr lang="en-US" sz="1000"/>
                        <a:t>127</a:t>
                      </a:r>
                    </a:p>
                  </a:txBody>
                  <a:tcPr/>
                </a:tc>
                <a:tc>
                  <a:txBody>
                    <a:bodyPr/>
                    <a:lstStyle/>
                    <a:p>
                      <a:r>
                        <a:rPr lang="en-US" sz="1000"/>
                        <a:t>3</a:t>
                      </a:r>
                    </a:p>
                  </a:txBody>
                  <a:tcPr/>
                </a:tc>
                <a:extLst>
                  <a:ext uri="{0D108BD9-81ED-4DB2-BD59-A6C34878D82A}">
                    <a16:rowId xmlns:a16="http://schemas.microsoft.com/office/drawing/2014/main" val="2474081981"/>
                  </a:ext>
                </a:extLst>
              </a:tr>
              <a:tr h="370840">
                <a:tc>
                  <a:txBody>
                    <a:bodyPr/>
                    <a:lstStyle/>
                    <a:p>
                      <a:r>
                        <a:rPr lang="en-US" sz="1000" b="1"/>
                        <a:t>phlyinsurance - 2019-07-17 17:04:26</a:t>
                      </a:r>
                      <a:r>
                        <a:rPr lang="en-US" sz="1000"/>
                        <a:t>
 CAN YOU MATCH THE #EMOJIS WITH OUR #INSURANCE PRODUCTS? TAP TO SHARE YOUR BEST GUESSES!</a:t>
                      </a:r>
                    </a:p>
                  </a:txBody>
                  <a:tcPr/>
                </a:tc>
                <a:tc>
                  <a:txBody>
                    <a:bodyPr/>
                    <a:lstStyle/>
                    <a:p>
                      <a:r>
                        <a:rPr lang="en-US" sz="1000"/>
                        <a:t>https://scontent.xx.fbcdn.net/v/t51.12442-15/67312098_1050426608501249_8879620971205417791_n.jpg?_nc_cat=104&amp;_nc_oc=AQmZTsjVs-pwvYeUaBCwtbVfJC5H-moe-ILvtEokPD4aAv9rowCesHM1dqMi8UKtIZk&amp;_nc_ht=scontent.xx&amp;oh=0a126050af5eee99699b88c6352000e3&amp;oe=5DE84B7A</a:t>
                      </a:r>
                    </a:p>
                  </a:txBody>
                  <a:tcPr/>
                </a:tc>
                <a:tc>
                  <a:txBody>
                    <a:bodyPr/>
                    <a:lstStyle/>
                    <a:p>
                      <a:r>
                        <a:rPr lang="en-US" sz="1000"/>
                        <a:t>07/18/2019 17:00:26</a:t>
                      </a:r>
                    </a:p>
                  </a:txBody>
                  <a:tcPr/>
                </a:tc>
                <a:tc>
                  <a:txBody>
                    <a:bodyPr/>
                    <a:lstStyle/>
                    <a:p>
                      <a:r>
                        <a:rPr lang="en-US" sz="1000"/>
                        <a:t>Video</a:t>
                      </a:r>
                    </a:p>
                  </a:txBody>
                  <a:tcPr/>
                </a:tc>
                <a:tc>
                  <a:txBody>
                    <a:bodyPr/>
                    <a:lstStyle/>
                    <a:p>
                      <a:r>
                        <a:rPr lang="en-US" sz="1000"/>
                        <a:t>284</a:t>
                      </a:r>
                    </a:p>
                  </a:txBody>
                  <a:tcPr/>
                </a:tc>
                <a:tc>
                  <a:txBody>
                    <a:bodyPr/>
                    <a:lstStyle/>
                    <a:p>
                      <a:r>
                        <a:rPr lang="en-US" sz="1000"/>
                        <a:t>229</a:t>
                      </a:r>
                    </a:p>
                  </a:txBody>
                  <a:tcPr/>
                </a:tc>
                <a:tc>
                  <a:txBody>
                    <a:bodyPr/>
                    <a:lstStyle/>
                    <a:p>
                      <a:r>
                        <a:rPr lang="en-US" sz="1000"/>
                        <a:t>1</a:t>
                      </a:r>
                    </a:p>
                  </a:txBody>
                  <a:tcPr/>
                </a:tc>
                <a:tc>
                  <a:txBody>
                    <a:bodyPr/>
                    <a:lstStyle/>
                    <a:p>
                      <a:r>
                        <a:rPr lang="en-US" sz="1000"/>
                        <a:t>31</a:t>
                      </a:r>
                    </a:p>
                  </a:txBody>
                  <a:tcPr/>
                </a:tc>
                <a:tc>
                  <a:txBody>
                    <a:bodyPr/>
                    <a:lstStyle/>
                    <a:p>
                      <a:r>
                        <a:rPr lang="en-US" sz="1000"/>
                        <a:t>145</a:t>
                      </a:r>
                    </a:p>
                  </a:txBody>
                  <a:tcPr/>
                </a:tc>
                <a:tc>
                  <a:txBody>
                    <a:bodyPr/>
                    <a:lstStyle/>
                    <a:p>
                      <a:r>
                        <a:rPr lang="en-US" sz="1000"/>
                        <a:t>7</a:t>
                      </a:r>
                    </a:p>
                  </a:txBody>
                  <a:tcPr/>
                </a:tc>
                <a:extLst>
                  <a:ext uri="{0D108BD9-81ED-4DB2-BD59-A6C34878D82A}">
                    <a16:rowId xmlns:a16="http://schemas.microsoft.com/office/drawing/2014/main" val="2514049306"/>
                  </a:ext>
                </a:extLst>
              </a:tr>
            </a:tbl>
          </a:graphicData>
        </a:graphic>
      </p:graphicFrame>
      <p:sp>
        <p:nvSpPr>
          <p:cNvPr id="4" name="Text Placeholder 3">
            <a:extLst>
              <a:ext uri="{FF2B5EF4-FFF2-40B4-BE49-F238E27FC236}">
                <a16:creationId xmlns:a16="http://schemas.microsoft.com/office/drawing/2014/main" id="{63DA50F5-935D-4BD1-A242-B409E3B34B61}"/>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0747154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1376</Words>
  <Application>Microsoft Office PowerPoint</Application>
  <PresentationFormat>On-screen Show (4:3)</PresentationFormat>
  <Paragraphs>485</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4</vt:lpstr>
      <vt:lpstr>LinkedIn Updates Table | Philadelphia Insurance - 2 of 4</vt:lpstr>
      <vt:lpstr>LinkedIn Updates Table | Philadelphia Insurance - 3 of 4</vt:lpstr>
      <vt:lpstr>LinkedIn Updates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2019-08-13T16:22:55Z</dcterms:created>
  <dcterms:modified xsi:type="dcterms:W3CDTF">2019-08-13T16:23:37Z</dcterms:modified>
</cp:coreProperties>
</file>