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43647</c:v>
                </c:pt>
              </c:numCache>
            </c:numRef>
          </c:cat>
          <c:val>
            <c:numRef>
              <c:f>Sheet1!$B$2</c:f>
              <c:numCache>
                <c:formatCode>General</c:formatCode>
                <c:ptCount val="1"/>
                <c:pt idx="0">
                  <c:v>1650</c:v>
                </c:pt>
              </c:numCache>
            </c:numRef>
          </c:val>
          <c:extLst>
            <c:ext xmlns:c16="http://schemas.microsoft.com/office/drawing/2014/chart" uri="{C3380CC4-5D6E-409C-BE32-E72D297353CC}">
              <c16:uniqueId val="{00000000-D950-4C3E-9904-8F233C6C1CB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43647</c:v>
                </c:pt>
              </c:numCache>
            </c:numRef>
          </c:cat>
          <c:val>
            <c:numRef>
              <c:f>Sheet1!$C$2</c:f>
              <c:numCache>
                <c:formatCode>General</c:formatCode>
                <c:ptCount val="1"/>
                <c:pt idx="0">
                  <c:v>2469</c:v>
                </c:pt>
              </c:numCache>
            </c:numRef>
          </c:val>
          <c:extLst>
            <c:ext xmlns:c16="http://schemas.microsoft.com/office/drawing/2014/chart" uri="{C3380CC4-5D6E-409C-BE32-E72D297353CC}">
              <c16:uniqueId val="{00000001-D950-4C3E-9904-8F233C6C1CB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43647</c:v>
                </c:pt>
              </c:numCache>
            </c:numRef>
          </c:cat>
          <c:val>
            <c:numRef>
              <c:f>Sheet1!$D$2</c:f>
              <c:numCache>
                <c:formatCode>General</c:formatCode>
                <c:ptCount val="1"/>
                <c:pt idx="0">
                  <c:v>1307</c:v>
                </c:pt>
              </c:numCache>
            </c:numRef>
          </c:val>
          <c:extLst>
            <c:ext xmlns:c16="http://schemas.microsoft.com/office/drawing/2014/chart" uri="{C3380CC4-5D6E-409C-BE32-E72D297353CC}">
              <c16:uniqueId val="{00000002-D950-4C3E-9904-8F233C6C1CB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43647</c:v>
                </c:pt>
              </c:numCache>
            </c:numRef>
          </c:cat>
          <c:val>
            <c:numRef>
              <c:f>Sheet1!$E$2</c:f>
              <c:numCache>
                <c:formatCode>General</c:formatCode>
                <c:ptCount val="1"/>
                <c:pt idx="0">
                  <c:v>1223</c:v>
                </c:pt>
              </c:numCache>
            </c:numRef>
          </c:val>
          <c:extLst>
            <c:ext xmlns:c16="http://schemas.microsoft.com/office/drawing/2014/chart" uri="{C3380CC4-5D6E-409C-BE32-E72D297353CC}">
              <c16:uniqueId val="{00000003-D950-4C3E-9904-8F233C6C1CB4}"/>
            </c:ext>
          </c:extLst>
        </c:ser>
        <c:dLbls>
          <c:showLegendKey val="0"/>
          <c:showVal val="0"/>
          <c:showCatName val="0"/>
          <c:showSerName val="0"/>
          <c:showPercent val="0"/>
          <c:showBubbleSize val="0"/>
        </c:dLbls>
        <c:gapWidth val="219"/>
        <c:overlap val="-27"/>
        <c:axId val="247554368"/>
        <c:axId val="247553384"/>
      </c:barChart>
      <c:dateAx>
        <c:axId val="24755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553384"/>
        <c:crosses val="autoZero"/>
        <c:auto val="1"/>
        <c:lblOffset val="100"/>
        <c:baseTimeUnit val="days"/>
      </c:dateAx>
      <c:valAx>
        <c:axId val="24755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55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-4</c:v>
                </c:pt>
                <c:pt idx="6">
                  <c:v>6</c:v>
                </c:pt>
                <c:pt idx="7">
                  <c:v>0</c:v>
                </c:pt>
              </c:numCache>
            </c:numRef>
          </c:val>
          <c:extLst>
            <c:ext xmlns:c16="http://schemas.microsoft.com/office/drawing/2014/chart" uri="{C3380CC4-5D6E-409C-BE32-E72D297353CC}">
              <c16:uniqueId val="{00000000-5C72-4D13-BF11-63D072104C2E}"/>
            </c:ext>
          </c:extLst>
        </c:ser>
        <c:dLbls>
          <c:showLegendKey val="0"/>
          <c:showVal val="0"/>
          <c:showCatName val="0"/>
          <c:showSerName val="0"/>
          <c:showPercent val="0"/>
          <c:showBubbleSize val="0"/>
        </c:dLbls>
        <c:gapWidth val="219"/>
        <c:overlap val="-27"/>
        <c:axId val="295591992"/>
        <c:axId val="295590352"/>
      </c:barChart>
      <c:dateAx>
        <c:axId val="29559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90352"/>
        <c:crosses val="autoZero"/>
        <c:auto val="1"/>
        <c:lblOffset val="100"/>
        <c:baseTimeUnit val="months"/>
      </c:dateAx>
      <c:valAx>
        <c:axId val="29559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9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21</c:v>
                </c:pt>
                <c:pt idx="6">
                  <c:v>24</c:v>
                </c:pt>
                <c:pt idx="7">
                  <c:v>30</c:v>
                </c:pt>
                <c:pt idx="8">
                  <c:v>0</c:v>
                </c:pt>
                <c:pt idx="9">
                  <c:v>0</c:v>
                </c:pt>
                <c:pt idx="10">
                  <c:v>0</c:v>
                </c:pt>
                <c:pt idx="11">
                  <c:v>0</c:v>
                </c:pt>
              </c:numCache>
            </c:numRef>
          </c:val>
          <c:extLst>
            <c:ext xmlns:c16="http://schemas.microsoft.com/office/drawing/2014/chart" uri="{C3380CC4-5D6E-409C-BE32-E72D297353CC}">
              <c16:uniqueId val="{00000000-419D-4B58-8352-74A0B80AA10B}"/>
            </c:ext>
          </c:extLst>
        </c:ser>
        <c:dLbls>
          <c:showLegendKey val="0"/>
          <c:showVal val="0"/>
          <c:showCatName val="0"/>
          <c:showSerName val="0"/>
          <c:showPercent val="0"/>
          <c:showBubbleSize val="0"/>
        </c:dLbls>
        <c:gapWidth val="219"/>
        <c:overlap val="-27"/>
        <c:axId val="298600424"/>
        <c:axId val="298605672"/>
      </c:barChart>
      <c:dateAx>
        <c:axId val="298600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05672"/>
        <c:crosses val="autoZero"/>
        <c:auto val="1"/>
        <c:lblOffset val="100"/>
        <c:baseTimeUnit val="months"/>
      </c:dateAx>
      <c:valAx>
        <c:axId val="29860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0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23019</c:v>
                </c:pt>
                <c:pt idx="6">
                  <c:v>40691</c:v>
                </c:pt>
                <c:pt idx="7">
                  <c:v>2827</c:v>
                </c:pt>
              </c:numCache>
            </c:numRef>
          </c:val>
          <c:extLst>
            <c:ext xmlns:c16="http://schemas.microsoft.com/office/drawing/2014/chart" uri="{C3380CC4-5D6E-409C-BE32-E72D297353CC}">
              <c16:uniqueId val="{00000000-D3BF-4D6A-9326-E60B8E4434E2}"/>
            </c:ext>
          </c:extLst>
        </c:ser>
        <c:dLbls>
          <c:showLegendKey val="0"/>
          <c:showVal val="0"/>
          <c:showCatName val="0"/>
          <c:showSerName val="0"/>
          <c:showPercent val="0"/>
          <c:showBubbleSize val="0"/>
        </c:dLbls>
        <c:gapWidth val="219"/>
        <c:overlap val="-27"/>
        <c:axId val="299475400"/>
        <c:axId val="299473432"/>
      </c:barChart>
      <c:dateAx>
        <c:axId val="29947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73432"/>
        <c:crosses val="autoZero"/>
        <c:auto val="1"/>
        <c:lblOffset val="100"/>
        <c:baseTimeUnit val="months"/>
      </c:dateAx>
      <c:valAx>
        <c:axId val="29947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7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0</c:v>
                </c:pt>
                <c:pt idx="6">
                  <c:v>-6</c:v>
                </c:pt>
                <c:pt idx="7">
                  <c:v>5</c:v>
                </c:pt>
              </c:numCache>
            </c:numRef>
          </c:val>
          <c:extLst>
            <c:ext xmlns:c16="http://schemas.microsoft.com/office/drawing/2014/chart" uri="{C3380CC4-5D6E-409C-BE32-E72D297353CC}">
              <c16:uniqueId val="{00000000-0766-40BA-8E6D-DFE60470C742}"/>
            </c:ext>
          </c:extLst>
        </c:ser>
        <c:dLbls>
          <c:showLegendKey val="0"/>
          <c:showVal val="0"/>
          <c:showCatName val="0"/>
          <c:showSerName val="0"/>
          <c:showPercent val="0"/>
          <c:showBubbleSize val="0"/>
        </c:dLbls>
        <c:gapWidth val="219"/>
        <c:overlap val="-27"/>
        <c:axId val="303935224"/>
        <c:axId val="303929320"/>
      </c:barChart>
      <c:dateAx>
        <c:axId val="303935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29320"/>
        <c:crosses val="autoZero"/>
        <c:auto val="1"/>
        <c:lblOffset val="100"/>
        <c:baseTimeUnit val="months"/>
      </c:dateAx>
      <c:valAx>
        <c:axId val="30392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3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2</c:v>
                </c:pt>
                <c:pt idx="7">
                  <c:v>2</c:v>
                </c:pt>
                <c:pt idx="8">
                  <c:v>0</c:v>
                </c:pt>
                <c:pt idx="9">
                  <c:v>0</c:v>
                </c:pt>
                <c:pt idx="10">
                  <c:v>0</c:v>
                </c:pt>
                <c:pt idx="11">
                  <c:v>0</c:v>
                </c:pt>
              </c:numCache>
            </c:numRef>
          </c:val>
          <c:extLst>
            <c:ext xmlns:c16="http://schemas.microsoft.com/office/drawing/2014/chart" uri="{C3380CC4-5D6E-409C-BE32-E72D297353CC}">
              <c16:uniqueId val="{00000000-3540-4516-BB43-96110D05E4B2}"/>
            </c:ext>
          </c:extLst>
        </c:ser>
        <c:dLbls>
          <c:showLegendKey val="0"/>
          <c:showVal val="0"/>
          <c:showCatName val="0"/>
          <c:showSerName val="0"/>
          <c:showPercent val="0"/>
          <c:showBubbleSize val="0"/>
        </c:dLbls>
        <c:gapWidth val="219"/>
        <c:overlap val="-27"/>
        <c:axId val="303931616"/>
        <c:axId val="303936208"/>
      </c:barChart>
      <c:dateAx>
        <c:axId val="30393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36208"/>
        <c:crosses val="autoZero"/>
        <c:auto val="1"/>
        <c:lblOffset val="100"/>
        <c:baseTimeUnit val="months"/>
      </c:dateAx>
      <c:valAx>
        <c:axId val="30393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3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22</c:v>
                </c:pt>
                <c:pt idx="6">
                  <c:v>40</c:v>
                </c:pt>
                <c:pt idx="7">
                  <c:v>20</c:v>
                </c:pt>
              </c:numCache>
            </c:numRef>
          </c:val>
          <c:extLst>
            <c:ext xmlns:c16="http://schemas.microsoft.com/office/drawing/2014/chart" uri="{C3380CC4-5D6E-409C-BE32-E72D297353CC}">
              <c16:uniqueId val="{00000000-E38A-4893-845B-E41CAF13A549}"/>
            </c:ext>
          </c:extLst>
        </c:ser>
        <c:dLbls>
          <c:showLegendKey val="0"/>
          <c:showVal val="0"/>
          <c:showCatName val="0"/>
          <c:showSerName val="0"/>
          <c:showPercent val="0"/>
          <c:showBubbleSize val="0"/>
        </c:dLbls>
        <c:gapWidth val="219"/>
        <c:overlap val="-27"/>
        <c:axId val="306600160"/>
        <c:axId val="306602456"/>
      </c:barChart>
      <c:dateAx>
        <c:axId val="30660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02456"/>
        <c:crosses val="autoZero"/>
        <c:auto val="1"/>
        <c:lblOffset val="100"/>
        <c:baseTimeUnit val="months"/>
      </c:dateAx>
      <c:valAx>
        <c:axId val="30660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0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34</c:v>
                </c:pt>
                <c:pt idx="1">
                  <c:v>46</c:v>
                </c:pt>
                <c:pt idx="2">
                  <c:v>51</c:v>
                </c:pt>
                <c:pt idx="3">
                  <c:v>35</c:v>
                </c:pt>
                <c:pt idx="4">
                  <c:v>37</c:v>
                </c:pt>
                <c:pt idx="5">
                  <c:v>46</c:v>
                </c:pt>
                <c:pt idx="6">
                  <c:v>29</c:v>
                </c:pt>
                <c:pt idx="7">
                  <c:v>29</c:v>
                </c:pt>
                <c:pt idx="8">
                  <c:v>0</c:v>
                </c:pt>
                <c:pt idx="9">
                  <c:v>0</c:v>
                </c:pt>
                <c:pt idx="10">
                  <c:v>0</c:v>
                </c:pt>
                <c:pt idx="11">
                  <c:v>0</c:v>
                </c:pt>
              </c:numCache>
            </c:numRef>
          </c:val>
          <c:extLst>
            <c:ext xmlns:c16="http://schemas.microsoft.com/office/drawing/2014/chart" uri="{C3380CC4-5D6E-409C-BE32-E72D297353CC}">
              <c16:uniqueId val="{00000000-0DF1-498B-BA0E-D4A8F2A3EBB4}"/>
            </c:ext>
          </c:extLst>
        </c:ser>
        <c:dLbls>
          <c:showLegendKey val="0"/>
          <c:showVal val="0"/>
          <c:showCatName val="0"/>
          <c:showSerName val="0"/>
          <c:showPercent val="0"/>
          <c:showBubbleSize val="0"/>
        </c:dLbls>
        <c:gapWidth val="219"/>
        <c:overlap val="-27"/>
        <c:axId val="247551744"/>
        <c:axId val="365840520"/>
      </c:barChart>
      <c:dateAx>
        <c:axId val="24755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40520"/>
        <c:crosses val="autoZero"/>
        <c:auto val="1"/>
        <c:lblOffset val="100"/>
        <c:baseTimeUnit val="months"/>
      </c:dateAx>
      <c:valAx>
        <c:axId val="36584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55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0</c:v>
                </c:pt>
                <c:pt idx="6">
                  <c:v>70</c:v>
                </c:pt>
                <c:pt idx="7">
                  <c:v>-11</c:v>
                </c:pt>
              </c:numCache>
            </c:numRef>
          </c:val>
          <c:extLst>
            <c:ext xmlns:c16="http://schemas.microsoft.com/office/drawing/2014/chart" uri="{C3380CC4-5D6E-409C-BE32-E72D297353CC}">
              <c16:uniqueId val="{00000000-077C-40B6-B402-4991470A5EC4}"/>
            </c:ext>
          </c:extLst>
        </c:ser>
        <c:dLbls>
          <c:showLegendKey val="0"/>
          <c:showVal val="0"/>
          <c:showCatName val="0"/>
          <c:showSerName val="0"/>
          <c:showPercent val="0"/>
          <c:showBubbleSize val="0"/>
        </c:dLbls>
        <c:gapWidth val="219"/>
        <c:overlap val="-27"/>
        <c:axId val="367990888"/>
        <c:axId val="367986296"/>
      </c:barChart>
      <c:dateAx>
        <c:axId val="36799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86296"/>
        <c:crosses val="autoZero"/>
        <c:auto val="1"/>
        <c:lblOffset val="100"/>
        <c:baseTimeUnit val="months"/>
      </c:dateAx>
      <c:valAx>
        <c:axId val="36798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9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30</c:v>
                </c:pt>
                <c:pt idx="6">
                  <c:v>36</c:v>
                </c:pt>
                <c:pt idx="7">
                  <c:v>31</c:v>
                </c:pt>
                <c:pt idx="8">
                  <c:v>0</c:v>
                </c:pt>
                <c:pt idx="9">
                  <c:v>0</c:v>
                </c:pt>
                <c:pt idx="10">
                  <c:v>0</c:v>
                </c:pt>
                <c:pt idx="11">
                  <c:v>0</c:v>
                </c:pt>
              </c:numCache>
            </c:numRef>
          </c:val>
          <c:extLst>
            <c:ext xmlns:c16="http://schemas.microsoft.com/office/drawing/2014/chart" uri="{C3380CC4-5D6E-409C-BE32-E72D297353CC}">
              <c16:uniqueId val="{00000000-E2CC-43C5-8476-DFAA9DF28F5C}"/>
            </c:ext>
          </c:extLst>
        </c:ser>
        <c:dLbls>
          <c:showLegendKey val="0"/>
          <c:showVal val="0"/>
          <c:showCatName val="0"/>
          <c:showSerName val="0"/>
          <c:showPercent val="0"/>
          <c:showBubbleSize val="0"/>
        </c:dLbls>
        <c:gapWidth val="219"/>
        <c:overlap val="-27"/>
        <c:axId val="365845768"/>
        <c:axId val="365849376"/>
      </c:barChart>
      <c:dateAx>
        <c:axId val="36584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49376"/>
        <c:crosses val="autoZero"/>
        <c:auto val="1"/>
        <c:lblOffset val="100"/>
        <c:baseTimeUnit val="months"/>
      </c:dateAx>
      <c:valAx>
        <c:axId val="36584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4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E6F48-84AF-46FF-8C38-8E8AEF5F479F}"/>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17C0786E-FAA4-47DD-A92F-E2716683C2B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53780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EC106-72C9-4CD2-8508-720860395247}"/>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CE4CC5F-C5FB-4F59-89ED-55EDAA9A5E5C}"/>
              </a:ext>
            </a:extLst>
          </p:cNvPr>
          <p:cNvGraphicFramePr>
            <a:graphicFrameLocks noGrp="1"/>
          </p:cNvGraphicFramePr>
          <p:nvPr>
            <p:ph type="chart" sz="quarter" idx="13"/>
            <p:extLst>
              <p:ext uri="{D42A27DB-BD31-4B8C-83A1-F6EECF244321}">
                <p14:modId xmlns:p14="http://schemas.microsoft.com/office/powerpoint/2010/main" val="4082825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59A4B-C294-43E9-AEE4-2D2165B15888}"/>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C563C716-04F9-4085-A7D3-DC38768357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4557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76092-E556-4B35-8795-B58C550D4B3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E5E867C8-0935-4711-BF47-936F9E664BD7}"/>
              </a:ext>
            </a:extLst>
          </p:cNvPr>
          <p:cNvGraphicFramePr>
            <a:graphicFrameLocks noGrp="1"/>
          </p:cNvGraphicFramePr>
          <p:nvPr>
            <p:ph type="tbl" sz="quarter" idx="13"/>
            <p:extLst>
              <p:ext uri="{D42A27DB-BD31-4B8C-83A1-F6EECF244321}">
                <p14:modId xmlns:p14="http://schemas.microsoft.com/office/powerpoint/2010/main" val="450638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09252418"/>
                    </a:ext>
                  </a:extLst>
                </a:gridCol>
                <a:gridCol w="740664">
                  <a:extLst>
                    <a:ext uri="{9D8B030D-6E8A-4147-A177-3AD203B41FA5}">
                      <a16:colId xmlns:a16="http://schemas.microsoft.com/office/drawing/2014/main" val="765768974"/>
                    </a:ext>
                  </a:extLst>
                </a:gridCol>
                <a:gridCol w="740664">
                  <a:extLst>
                    <a:ext uri="{9D8B030D-6E8A-4147-A177-3AD203B41FA5}">
                      <a16:colId xmlns:a16="http://schemas.microsoft.com/office/drawing/2014/main" val="1741038827"/>
                    </a:ext>
                  </a:extLst>
                </a:gridCol>
                <a:gridCol w="740664">
                  <a:extLst>
                    <a:ext uri="{9D8B030D-6E8A-4147-A177-3AD203B41FA5}">
                      <a16:colId xmlns:a16="http://schemas.microsoft.com/office/drawing/2014/main" val="2788303148"/>
                    </a:ext>
                  </a:extLst>
                </a:gridCol>
                <a:gridCol w="740664">
                  <a:extLst>
                    <a:ext uri="{9D8B030D-6E8A-4147-A177-3AD203B41FA5}">
                      <a16:colId xmlns:a16="http://schemas.microsoft.com/office/drawing/2014/main" val="1596068766"/>
                    </a:ext>
                  </a:extLst>
                </a:gridCol>
                <a:gridCol w="740664">
                  <a:extLst>
                    <a:ext uri="{9D8B030D-6E8A-4147-A177-3AD203B41FA5}">
                      <a16:colId xmlns:a16="http://schemas.microsoft.com/office/drawing/2014/main" val="642434780"/>
                    </a:ext>
                  </a:extLst>
                </a:gridCol>
                <a:gridCol w="740664">
                  <a:extLst>
                    <a:ext uri="{9D8B030D-6E8A-4147-A177-3AD203B41FA5}">
                      <a16:colId xmlns:a16="http://schemas.microsoft.com/office/drawing/2014/main" val="2457318974"/>
                    </a:ext>
                  </a:extLst>
                </a:gridCol>
                <a:gridCol w="740664">
                  <a:extLst>
                    <a:ext uri="{9D8B030D-6E8A-4147-A177-3AD203B41FA5}">
                      <a16:colId xmlns:a16="http://schemas.microsoft.com/office/drawing/2014/main" val="3883019040"/>
                    </a:ext>
                  </a:extLst>
                </a:gridCol>
                <a:gridCol w="740664">
                  <a:extLst>
                    <a:ext uri="{9D8B030D-6E8A-4147-A177-3AD203B41FA5}">
                      <a16:colId xmlns:a16="http://schemas.microsoft.com/office/drawing/2014/main" val="2322426175"/>
                    </a:ext>
                  </a:extLst>
                </a:gridCol>
                <a:gridCol w="740664">
                  <a:extLst>
                    <a:ext uri="{9D8B030D-6E8A-4147-A177-3AD203B41FA5}">
                      <a16:colId xmlns:a16="http://schemas.microsoft.com/office/drawing/2014/main" val="953363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53026835"/>
                  </a:ext>
                </a:extLst>
              </a:tr>
              <a:tr h="370840">
                <a:tc>
                  <a:txBody>
                    <a:bodyPr/>
                    <a:lstStyle/>
                    <a:p>
                      <a:r>
                        <a:rPr lang="en-US" sz="1000"/>
                        <a:t>First Insurance Company of Hawaii, LTD</a:t>
                      </a:r>
                    </a:p>
                  </a:txBody>
                  <a:tcPr/>
                </a:tc>
                <a:tc>
                  <a:txBody>
                    <a:bodyPr/>
                    <a:lstStyle/>
                    <a:p>
                      <a:r>
                        <a:rPr lang="en-US" sz="1000"/>
                        <a:t>1650</a:t>
                      </a:r>
                    </a:p>
                  </a:txBody>
                  <a:tcPr/>
                </a:tc>
                <a:tc>
                  <a:txBody>
                    <a:bodyPr/>
                    <a:lstStyle/>
                    <a:p>
                      <a:r>
                        <a:rPr lang="en-US" sz="1000"/>
                        <a:t>6</a:t>
                      </a:r>
                    </a:p>
                  </a:txBody>
                  <a:tcPr/>
                </a:tc>
                <a:tc>
                  <a:txBody>
                    <a:bodyPr/>
                    <a:lstStyle/>
                    <a:p>
                      <a:r>
                        <a:rPr lang="en-US" sz="1000"/>
                        <a:t>23</a:t>
                      </a:r>
                    </a:p>
                  </a:txBody>
                  <a:tcPr/>
                </a:tc>
                <a:tc>
                  <a:txBody>
                    <a:bodyPr/>
                    <a:lstStyle/>
                    <a:p>
                      <a:r>
                        <a:rPr lang="en-US" sz="1000"/>
                        <a:t>554</a:t>
                      </a:r>
                    </a:p>
                  </a:txBody>
                  <a:tcPr/>
                </a:tc>
                <a:tc>
                  <a:txBody>
                    <a:bodyPr/>
                    <a:lstStyle/>
                    <a:p>
                      <a:r>
                        <a:rPr lang="en-US" sz="1000"/>
                        <a:t>14</a:t>
                      </a:r>
                    </a:p>
                  </a:txBody>
                  <a:tcPr/>
                </a:tc>
                <a:tc>
                  <a:txBody>
                    <a:bodyPr/>
                    <a:lstStyle/>
                    <a:p>
                      <a:r>
                        <a:rPr lang="en-US" sz="1000"/>
                        <a:t>17</a:t>
                      </a:r>
                    </a:p>
                  </a:txBody>
                  <a:tcPr/>
                </a:tc>
                <a:tc>
                  <a:txBody>
                    <a:bodyPr/>
                    <a:lstStyle/>
                    <a:p>
                      <a:r>
                        <a:rPr lang="en-US" sz="1000"/>
                        <a:t>0</a:t>
                      </a:r>
                    </a:p>
                  </a:txBody>
                  <a:tcPr/>
                </a:tc>
                <a:tc>
                  <a:txBody>
                    <a:bodyPr/>
                    <a:lstStyle/>
                    <a:p>
                      <a:r>
                        <a:rPr lang="en-US" sz="1000"/>
                        <a:t>1.5443 %</a:t>
                      </a:r>
                    </a:p>
                  </a:txBody>
                  <a:tcPr/>
                </a:tc>
                <a:tc>
                  <a:txBody>
                    <a:bodyPr/>
                    <a:lstStyle/>
                    <a:p>
                      <a:r>
                        <a:rPr lang="en-US" sz="1000"/>
                        <a:t>0.0 %</a:t>
                      </a:r>
                    </a:p>
                  </a:txBody>
                  <a:tcPr/>
                </a:tc>
                <a:extLst>
                  <a:ext uri="{0D108BD9-81ED-4DB2-BD59-A6C34878D82A}">
                    <a16:rowId xmlns:a16="http://schemas.microsoft.com/office/drawing/2014/main" val="3656798764"/>
                  </a:ext>
                </a:extLst>
              </a:tr>
            </a:tbl>
          </a:graphicData>
        </a:graphic>
      </p:graphicFrame>
      <p:sp>
        <p:nvSpPr>
          <p:cNvPr id="4" name="Text Placeholder 3">
            <a:extLst>
              <a:ext uri="{FF2B5EF4-FFF2-40B4-BE49-F238E27FC236}">
                <a16:creationId xmlns:a16="http://schemas.microsoft.com/office/drawing/2014/main" id="{8C8E95E1-8BF4-4944-AE0E-5A41F2DCBD9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6985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02DE4-8434-41E1-8CA3-7E8B0BAB37A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F686C753-51D9-447B-A89C-146B15579C84}"/>
              </a:ext>
            </a:extLst>
          </p:cNvPr>
          <p:cNvGraphicFramePr>
            <a:graphicFrameLocks noGrp="1"/>
          </p:cNvGraphicFramePr>
          <p:nvPr>
            <p:ph type="chart" sz="quarter" idx="13"/>
            <p:extLst>
              <p:ext uri="{D42A27DB-BD31-4B8C-83A1-F6EECF244321}">
                <p14:modId xmlns:p14="http://schemas.microsoft.com/office/powerpoint/2010/main" val="2033964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4B7516-6E7F-48EE-AD9D-1F6DB3966A7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1431A35-6348-4854-BDE0-8B63FF9A29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3921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285E4-C281-4463-A63B-B25F6A17C28A}"/>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8B72362D-ADC9-4DCF-9479-18A901B7E2C1}"/>
              </a:ext>
            </a:extLst>
          </p:cNvPr>
          <p:cNvGraphicFramePr>
            <a:graphicFrameLocks noGrp="1"/>
          </p:cNvGraphicFramePr>
          <p:nvPr>
            <p:ph type="chart" sz="quarter" idx="13"/>
            <p:extLst>
              <p:ext uri="{D42A27DB-BD31-4B8C-83A1-F6EECF244321}">
                <p14:modId xmlns:p14="http://schemas.microsoft.com/office/powerpoint/2010/main" val="3510553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7AC537-0448-4D0F-A862-AE943E1E125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35AA8C0-394A-46E4-9F6D-F3D274B581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8605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6DB60-9F0E-43D3-B5A0-6933C19BD9B0}"/>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63B69DB5-5BC3-43E4-96DE-6C10F9723AD8}"/>
              </a:ext>
            </a:extLst>
          </p:cNvPr>
          <p:cNvGraphicFramePr>
            <a:graphicFrameLocks noGrp="1"/>
          </p:cNvGraphicFramePr>
          <p:nvPr>
            <p:ph type="chart" sz="quarter" idx="13"/>
            <p:extLst>
              <p:ext uri="{D42A27DB-BD31-4B8C-83A1-F6EECF244321}">
                <p14:modId xmlns:p14="http://schemas.microsoft.com/office/powerpoint/2010/main" val="3213355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192A4C-2B4D-46C5-8524-CE8D9D6C854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0BC7236-DB31-40AD-8BE9-11FDF63B4A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085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F6327-865D-4A58-A29A-3CCEA9604EAE}"/>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70338D9A-07F1-4749-9DF6-316F6820305A}"/>
              </a:ext>
            </a:extLst>
          </p:cNvPr>
          <p:cNvGraphicFramePr>
            <a:graphicFrameLocks noGrp="1"/>
          </p:cNvGraphicFramePr>
          <p:nvPr>
            <p:ph type="tbl" sz="quarter" idx="13"/>
            <p:extLst>
              <p:ext uri="{D42A27DB-BD31-4B8C-83A1-F6EECF244321}">
                <p14:modId xmlns:p14="http://schemas.microsoft.com/office/powerpoint/2010/main" val="1823952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60692969"/>
                    </a:ext>
                  </a:extLst>
                </a:gridCol>
                <a:gridCol w="658368">
                  <a:extLst>
                    <a:ext uri="{9D8B030D-6E8A-4147-A177-3AD203B41FA5}">
                      <a16:colId xmlns:a16="http://schemas.microsoft.com/office/drawing/2014/main" val="3893568921"/>
                    </a:ext>
                  </a:extLst>
                </a:gridCol>
                <a:gridCol w="658368">
                  <a:extLst>
                    <a:ext uri="{9D8B030D-6E8A-4147-A177-3AD203B41FA5}">
                      <a16:colId xmlns:a16="http://schemas.microsoft.com/office/drawing/2014/main" val="2285199564"/>
                    </a:ext>
                  </a:extLst>
                </a:gridCol>
                <a:gridCol w="658368">
                  <a:extLst>
                    <a:ext uri="{9D8B030D-6E8A-4147-A177-3AD203B41FA5}">
                      <a16:colId xmlns:a16="http://schemas.microsoft.com/office/drawing/2014/main" val="923350453"/>
                    </a:ext>
                  </a:extLst>
                </a:gridCol>
                <a:gridCol w="658368">
                  <a:extLst>
                    <a:ext uri="{9D8B030D-6E8A-4147-A177-3AD203B41FA5}">
                      <a16:colId xmlns:a16="http://schemas.microsoft.com/office/drawing/2014/main" val="4255256240"/>
                    </a:ext>
                  </a:extLst>
                </a:gridCol>
                <a:gridCol w="658368">
                  <a:extLst>
                    <a:ext uri="{9D8B030D-6E8A-4147-A177-3AD203B41FA5}">
                      <a16:colId xmlns:a16="http://schemas.microsoft.com/office/drawing/2014/main" val="25226399"/>
                    </a:ext>
                  </a:extLst>
                </a:gridCol>
                <a:gridCol w="658368">
                  <a:extLst>
                    <a:ext uri="{9D8B030D-6E8A-4147-A177-3AD203B41FA5}">
                      <a16:colId xmlns:a16="http://schemas.microsoft.com/office/drawing/2014/main" val="2779970014"/>
                    </a:ext>
                  </a:extLst>
                </a:gridCol>
                <a:gridCol w="658368">
                  <a:extLst>
                    <a:ext uri="{9D8B030D-6E8A-4147-A177-3AD203B41FA5}">
                      <a16:colId xmlns:a16="http://schemas.microsoft.com/office/drawing/2014/main" val="241086234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90472874"/>
                  </a:ext>
                </a:extLst>
              </a:tr>
              <a:tr h="370840">
                <a:tc>
                  <a:txBody>
                    <a:bodyPr/>
                    <a:lstStyle/>
                    <a:p>
                      <a:r>
                        <a:rPr lang="en-US" sz="1000" b="1"/>
                        <a:t>First Insurance Company of Hawaii, LTD - 2019-07-26 20:24:47</a:t>
                      </a:r>
                      <a:r>
                        <a:rPr lang="en-US" sz="1000"/>
                        <a:t> 
 Happy #AlohaFriday! Enjoy this photo taken by Tee K of our ITS department right outside our office.</a:t>
                      </a:r>
                    </a:p>
                  </a:txBody>
                  <a:tcPr/>
                </a:tc>
                <a:tc>
                  <a:txBody>
                    <a:bodyPr/>
                    <a:lstStyle/>
                    <a:p>
                      <a:r>
                        <a:rPr lang="en-US" sz="1000"/>
                        <a:t>64</a:t>
                      </a:r>
                    </a:p>
                  </a:txBody>
                  <a:tcPr/>
                </a:tc>
                <a:tc>
                  <a:txBody>
                    <a:bodyPr/>
                    <a:lstStyle/>
                    <a:p>
                      <a:r>
                        <a:rPr lang="en-US" sz="1000"/>
                        <a:t>61</a:t>
                      </a:r>
                    </a:p>
                  </a:txBody>
                  <a:tcPr/>
                </a:tc>
                <a:tc>
                  <a:txBody>
                    <a:bodyPr/>
                    <a:lstStyle/>
                    <a:p>
                      <a:r>
                        <a:rPr lang="en-US" sz="1000"/>
                        <a:t>0</a:t>
                      </a:r>
                    </a:p>
                  </a:txBody>
                  <a:tcPr/>
                </a:tc>
                <a:tc>
                  <a:txBody>
                    <a:bodyPr/>
                    <a:lstStyle/>
                    <a:p>
                      <a:r>
                        <a:rPr lang="en-US" sz="1000"/>
                        <a:t>3</a:t>
                      </a:r>
                    </a:p>
                  </a:txBody>
                  <a:tcPr/>
                </a:tc>
                <a:tc>
                  <a:txBody>
                    <a:bodyPr/>
                    <a:lstStyle/>
                    <a:p>
                      <a:r>
                        <a:rPr lang="en-US" sz="1000"/>
                        <a:t>3.8835 %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011368671"/>
                  </a:ext>
                </a:extLst>
              </a:tr>
              <a:tr h="370840">
                <a:tc>
                  <a:txBody>
                    <a:bodyPr/>
                    <a:lstStyle/>
                    <a:p>
                      <a:r>
                        <a:rPr lang="en-US" sz="1000" b="1"/>
                        <a:t>First Insurance Company of Hawaii, LTD - 2019-07-01 19:10:50</a:t>
                      </a:r>
                      <a:r>
                        <a:rPr lang="en-US" sz="1000"/>
                        <a:t> 
 The 8th Annual Moiliili Summer Fest, a celebration of the cultural diversity, history, and businesses of Mo’ili’ili, is coming up this Saturday, July 6. Alongside Honolulu's largest #bondance, they'll have over 25 food vendors (including some of our favorites-- The Pig and the Lady, BOBA BROS Hawaii, &amp;  Istanbul Restaurant) and local pop up shops. Who's going?</a:t>
                      </a:r>
                    </a:p>
                  </a:txBody>
                  <a:tcPr/>
                </a:tc>
                <a:tc>
                  <a:txBody>
                    <a:bodyPr/>
                    <a:lstStyle/>
                    <a:p>
                      <a:r>
                        <a:rPr lang="en-US" sz="1000"/>
                        <a:t>51</a:t>
                      </a:r>
                    </a:p>
                  </a:txBody>
                  <a:tcPr/>
                </a:tc>
                <a:tc>
                  <a:txBody>
                    <a:bodyPr/>
                    <a:lstStyle/>
                    <a:p>
                      <a:r>
                        <a:rPr lang="en-US" sz="1000"/>
                        <a:t>47</a:t>
                      </a:r>
                    </a:p>
                  </a:txBody>
                  <a:tcPr/>
                </a:tc>
                <a:tc>
                  <a:txBody>
                    <a:bodyPr/>
                    <a:lstStyle/>
                    <a:p>
                      <a:r>
                        <a:rPr lang="en-US" sz="1000"/>
                        <a:t>0</a:t>
                      </a:r>
                    </a:p>
                  </a:txBody>
                  <a:tcPr/>
                </a:tc>
                <a:tc>
                  <a:txBody>
                    <a:bodyPr/>
                    <a:lstStyle/>
                    <a:p>
                      <a:r>
                        <a:rPr lang="en-US" sz="1000"/>
                        <a:t>4</a:t>
                      </a:r>
                    </a:p>
                  </a:txBody>
                  <a:tcPr/>
                </a:tc>
                <a:tc>
                  <a:txBody>
                    <a:bodyPr/>
                    <a:lstStyle/>
                    <a:p>
                      <a:r>
                        <a:rPr lang="en-US" sz="1000"/>
                        <a:t>3.1003 %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12941198"/>
                  </a:ext>
                </a:extLst>
              </a:tr>
              <a:tr h="370840">
                <a:tc>
                  <a:txBody>
                    <a:bodyPr/>
                    <a:lstStyle/>
                    <a:p>
                      <a:r>
                        <a:rPr lang="en-US" sz="1000" b="1"/>
                        <a:t>First Insurance Company of Hawaii, LTD - 2019-07-24 21:42:24</a:t>
                      </a:r>
                      <a:r>
                        <a:rPr lang="en-US" sz="1000"/>
                        <a:t> 
 From April 1st-June 28th 94 members of #teamficoh participated in our annual Bomboocha Challenge, FICOH's version of "The Biggest Loser.” Over the course of three months, participants challenged and encouraged each other to live healthier lifestyles through diet and exercise. Collectively, the group lost a whopping total of 525.4 pounds! Pictured is our 1st place team, Ejhay R. and Phuong Y. of Commercial Underwriting, who lost a combined 72.8 pounds. Congratulations to all of our Bomboocha Challenge participants!</a:t>
                      </a:r>
                    </a:p>
                  </a:txBody>
                  <a:tcPr/>
                </a:tc>
                <a:tc>
                  <a:txBody>
                    <a:bodyPr/>
                    <a:lstStyle/>
                    <a:p>
                      <a:r>
                        <a:rPr lang="en-US" sz="1000"/>
                        <a:t>51</a:t>
                      </a:r>
                    </a:p>
                  </a:txBody>
                  <a:tcPr/>
                </a:tc>
                <a:tc>
                  <a:txBody>
                    <a:bodyPr/>
                    <a:lstStyle/>
                    <a:p>
                      <a:r>
                        <a:rPr lang="en-US" sz="1000"/>
                        <a:t>45</a:t>
                      </a:r>
                    </a:p>
                  </a:txBody>
                  <a:tcPr/>
                </a:tc>
                <a:tc>
                  <a:txBody>
                    <a:bodyPr/>
                    <a:lstStyle/>
                    <a:p>
                      <a:r>
                        <a:rPr lang="en-US" sz="1000"/>
                        <a:t>6</a:t>
                      </a:r>
                    </a:p>
                  </a:txBody>
                  <a:tcPr/>
                </a:tc>
                <a:tc>
                  <a:txBody>
                    <a:bodyPr/>
                    <a:lstStyle/>
                    <a:p>
                      <a:r>
                        <a:rPr lang="en-US" sz="1000"/>
                        <a:t>0</a:t>
                      </a:r>
                    </a:p>
                  </a:txBody>
                  <a:tcPr/>
                </a:tc>
                <a:tc>
                  <a:txBody>
                    <a:bodyPr/>
                    <a:lstStyle/>
                    <a:p>
                      <a:r>
                        <a:rPr lang="en-US" sz="1000"/>
                        <a:t>3.0947 %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494036577"/>
                  </a:ext>
                </a:extLst>
              </a:tr>
            </a:tbl>
          </a:graphicData>
        </a:graphic>
      </p:graphicFrame>
      <p:sp>
        <p:nvSpPr>
          <p:cNvPr id="4" name="Text Placeholder 3">
            <a:extLst>
              <a:ext uri="{FF2B5EF4-FFF2-40B4-BE49-F238E27FC236}">
                <a16:creationId xmlns:a16="http://schemas.microsoft.com/office/drawing/2014/main" id="{DABE4E18-1650-4D7C-B300-B0402A654BD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154994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7D690-1BB8-4AE3-A372-61F8EC3F0DC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D0A9A8D2-938D-4EDE-822A-D931403014FB}"/>
              </a:ext>
            </a:extLst>
          </p:cNvPr>
          <p:cNvGraphicFramePr>
            <a:graphicFrameLocks noGrp="1"/>
          </p:cNvGraphicFramePr>
          <p:nvPr>
            <p:ph type="tbl" sz="quarter" idx="13"/>
            <p:extLst>
              <p:ext uri="{D42A27DB-BD31-4B8C-83A1-F6EECF244321}">
                <p14:modId xmlns:p14="http://schemas.microsoft.com/office/powerpoint/2010/main" val="400725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86019198"/>
                    </a:ext>
                  </a:extLst>
                </a:gridCol>
                <a:gridCol w="493776">
                  <a:extLst>
                    <a:ext uri="{9D8B030D-6E8A-4147-A177-3AD203B41FA5}">
                      <a16:colId xmlns:a16="http://schemas.microsoft.com/office/drawing/2014/main" val="1686707208"/>
                    </a:ext>
                  </a:extLst>
                </a:gridCol>
                <a:gridCol w="493776">
                  <a:extLst>
                    <a:ext uri="{9D8B030D-6E8A-4147-A177-3AD203B41FA5}">
                      <a16:colId xmlns:a16="http://schemas.microsoft.com/office/drawing/2014/main" val="1066390657"/>
                    </a:ext>
                  </a:extLst>
                </a:gridCol>
                <a:gridCol w="493776">
                  <a:extLst>
                    <a:ext uri="{9D8B030D-6E8A-4147-A177-3AD203B41FA5}">
                      <a16:colId xmlns:a16="http://schemas.microsoft.com/office/drawing/2014/main" val="4034176034"/>
                    </a:ext>
                  </a:extLst>
                </a:gridCol>
                <a:gridCol w="493776">
                  <a:extLst>
                    <a:ext uri="{9D8B030D-6E8A-4147-A177-3AD203B41FA5}">
                      <a16:colId xmlns:a16="http://schemas.microsoft.com/office/drawing/2014/main" val="120011759"/>
                    </a:ext>
                  </a:extLst>
                </a:gridCol>
                <a:gridCol w="493776">
                  <a:extLst>
                    <a:ext uri="{9D8B030D-6E8A-4147-A177-3AD203B41FA5}">
                      <a16:colId xmlns:a16="http://schemas.microsoft.com/office/drawing/2014/main" val="2648756155"/>
                    </a:ext>
                  </a:extLst>
                </a:gridCol>
                <a:gridCol w="493776">
                  <a:extLst>
                    <a:ext uri="{9D8B030D-6E8A-4147-A177-3AD203B41FA5}">
                      <a16:colId xmlns:a16="http://schemas.microsoft.com/office/drawing/2014/main" val="126078032"/>
                    </a:ext>
                  </a:extLst>
                </a:gridCol>
                <a:gridCol w="493776">
                  <a:extLst>
                    <a:ext uri="{9D8B030D-6E8A-4147-A177-3AD203B41FA5}">
                      <a16:colId xmlns:a16="http://schemas.microsoft.com/office/drawing/2014/main" val="1164879597"/>
                    </a:ext>
                  </a:extLst>
                </a:gridCol>
                <a:gridCol w="493776">
                  <a:extLst>
                    <a:ext uri="{9D8B030D-6E8A-4147-A177-3AD203B41FA5}">
                      <a16:colId xmlns:a16="http://schemas.microsoft.com/office/drawing/2014/main" val="850518059"/>
                    </a:ext>
                  </a:extLst>
                </a:gridCol>
                <a:gridCol w="493776">
                  <a:extLst>
                    <a:ext uri="{9D8B030D-6E8A-4147-A177-3AD203B41FA5}">
                      <a16:colId xmlns:a16="http://schemas.microsoft.com/office/drawing/2014/main" val="781577141"/>
                    </a:ext>
                  </a:extLst>
                </a:gridCol>
                <a:gridCol w="493776">
                  <a:extLst>
                    <a:ext uri="{9D8B030D-6E8A-4147-A177-3AD203B41FA5}">
                      <a16:colId xmlns:a16="http://schemas.microsoft.com/office/drawing/2014/main" val="4245708958"/>
                    </a:ext>
                  </a:extLst>
                </a:gridCol>
                <a:gridCol w="493776">
                  <a:extLst>
                    <a:ext uri="{9D8B030D-6E8A-4147-A177-3AD203B41FA5}">
                      <a16:colId xmlns:a16="http://schemas.microsoft.com/office/drawing/2014/main" val="3025932662"/>
                    </a:ext>
                  </a:extLst>
                </a:gridCol>
                <a:gridCol w="493776">
                  <a:extLst>
                    <a:ext uri="{9D8B030D-6E8A-4147-A177-3AD203B41FA5}">
                      <a16:colId xmlns:a16="http://schemas.microsoft.com/office/drawing/2014/main" val="2776427069"/>
                    </a:ext>
                  </a:extLst>
                </a:gridCol>
                <a:gridCol w="493776">
                  <a:extLst>
                    <a:ext uri="{9D8B030D-6E8A-4147-A177-3AD203B41FA5}">
                      <a16:colId xmlns:a16="http://schemas.microsoft.com/office/drawing/2014/main" val="2340872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96572848"/>
                  </a:ext>
                </a:extLst>
              </a:tr>
              <a:tr h="370840">
                <a:tc>
                  <a:txBody>
                    <a:bodyPr/>
                    <a:lstStyle/>
                    <a:p>
                      <a:r>
                        <a:rPr lang="en-US" sz="1000"/>
                        <a:t>First Insurance HI</a:t>
                      </a:r>
                    </a:p>
                  </a:txBody>
                  <a:tcPr/>
                </a:tc>
                <a:tc>
                  <a:txBody>
                    <a:bodyPr/>
                    <a:lstStyle/>
                    <a:p>
                      <a:r>
                        <a:rPr lang="en-US" sz="1000"/>
                        <a:t>1223</a:t>
                      </a:r>
                    </a:p>
                  </a:txBody>
                  <a:tcPr/>
                </a:tc>
                <a:tc>
                  <a:txBody>
                    <a:bodyPr/>
                    <a:lstStyle/>
                    <a:p>
                      <a:r>
                        <a:rPr lang="en-US" sz="1000"/>
                        <a:t>-6</a:t>
                      </a:r>
                    </a:p>
                  </a:txBody>
                  <a:tcPr/>
                </a:tc>
                <a:tc>
                  <a:txBody>
                    <a:bodyPr/>
                    <a:lstStyle/>
                    <a:p>
                      <a:r>
                        <a:rPr lang="en-US" sz="1000"/>
                        <a:t>29</a:t>
                      </a:r>
                    </a:p>
                  </a:txBody>
                  <a:tcPr/>
                </a:tc>
                <a:tc>
                  <a:txBody>
                    <a:bodyPr/>
                    <a:lstStyle/>
                    <a:p>
                      <a:r>
                        <a:rPr lang="en-US" sz="1000"/>
                        <a:t>28</a:t>
                      </a:r>
                    </a:p>
                  </a:txBody>
                  <a:tcPr/>
                </a:tc>
                <a:tc>
                  <a:txBody>
                    <a:bodyPr/>
                    <a:lstStyle/>
                    <a:p>
                      <a:r>
                        <a:rPr lang="en-US" sz="1000"/>
                        <a:t>1</a:t>
                      </a:r>
                    </a:p>
                  </a:txBody>
                  <a:tcPr/>
                </a:tc>
                <a:tc>
                  <a:txBody>
                    <a:bodyPr/>
                    <a:lstStyle/>
                    <a:p>
                      <a:r>
                        <a:rPr lang="en-US" sz="1000"/>
                        <a:t>0</a:t>
                      </a:r>
                    </a:p>
                  </a:txBody>
                  <a:tcPr/>
                </a:tc>
                <a:tc>
                  <a:txBody>
                    <a:bodyPr/>
                    <a:lstStyle/>
                    <a:p>
                      <a:r>
                        <a:rPr lang="en-US" sz="1000"/>
                        <a:t>8</a:t>
                      </a:r>
                    </a:p>
                  </a:txBody>
                  <a:tcPr/>
                </a:tc>
                <a:tc>
                  <a:txBody>
                    <a:bodyPr/>
                    <a:lstStyle/>
                    <a:p>
                      <a:r>
                        <a:rPr lang="en-US" sz="1000"/>
                        <a:t>8</a:t>
                      </a:r>
                    </a:p>
                  </a:txBody>
                  <a:tcPr/>
                </a:tc>
                <a:tc>
                  <a:txBody>
                    <a:bodyPr/>
                    <a:lstStyle/>
                    <a:p>
                      <a:r>
                        <a:rPr lang="en-US" sz="1000"/>
                        <a:t>58</a:t>
                      </a:r>
                    </a:p>
                  </a:txBody>
                  <a:tcPr/>
                </a:tc>
                <a:tc>
                  <a:txBody>
                    <a:bodyPr/>
                    <a:lstStyle/>
                    <a:p>
                      <a:r>
                        <a:rPr lang="en-US" sz="1000"/>
                        <a:t>3</a:t>
                      </a:r>
                    </a:p>
                  </a:txBody>
                  <a:tcPr/>
                </a:tc>
                <a:tc>
                  <a:txBody>
                    <a:bodyPr/>
                    <a:lstStyle/>
                    <a:p>
                      <a:r>
                        <a:rPr lang="en-US" sz="1000"/>
                        <a:t>5</a:t>
                      </a:r>
                    </a:p>
                  </a:txBody>
                  <a:tcPr/>
                </a:tc>
                <a:tc>
                  <a:txBody>
                    <a:bodyPr/>
                    <a:lstStyle/>
                    <a:p>
                      <a:r>
                        <a:rPr lang="en-US" sz="1000"/>
                        <a:t>0.2010 %</a:t>
                      </a:r>
                    </a:p>
                  </a:txBody>
                  <a:tcPr/>
                </a:tc>
                <a:tc>
                  <a:txBody>
                    <a:bodyPr/>
                    <a:lstStyle/>
                    <a:p>
                      <a:r>
                        <a:rPr lang="en-US" sz="1000"/>
                        <a:t>0.0 %</a:t>
                      </a:r>
                    </a:p>
                  </a:txBody>
                  <a:tcPr/>
                </a:tc>
                <a:extLst>
                  <a:ext uri="{0D108BD9-81ED-4DB2-BD59-A6C34878D82A}">
                    <a16:rowId xmlns:a16="http://schemas.microsoft.com/office/drawing/2014/main" val="3045037873"/>
                  </a:ext>
                </a:extLst>
              </a:tr>
            </a:tbl>
          </a:graphicData>
        </a:graphic>
      </p:graphicFrame>
      <p:sp>
        <p:nvSpPr>
          <p:cNvPr id="4" name="Text Placeholder 3">
            <a:extLst>
              <a:ext uri="{FF2B5EF4-FFF2-40B4-BE49-F238E27FC236}">
                <a16:creationId xmlns:a16="http://schemas.microsoft.com/office/drawing/2014/main" id="{5D9C75D8-B1CD-445C-99EF-87AD35BAC7B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918333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AF8E4-AB8E-4D4A-B17C-1E7DC367755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947BBE49-1FEA-4EEF-87C9-F155206DA992}"/>
              </a:ext>
            </a:extLst>
          </p:cNvPr>
          <p:cNvGraphicFramePr>
            <a:graphicFrameLocks noGrp="1"/>
          </p:cNvGraphicFramePr>
          <p:nvPr>
            <p:ph type="chart" sz="quarter" idx="13"/>
            <p:extLst>
              <p:ext uri="{D42A27DB-BD31-4B8C-83A1-F6EECF244321}">
                <p14:modId xmlns:p14="http://schemas.microsoft.com/office/powerpoint/2010/main" val="783638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3ED722-A1E2-43B0-986F-6FAE7782A05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64D41E2-0071-4796-8595-EF9651231E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671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3E8C1-EF2B-4B58-AAE5-20B8290A891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86FAB077-5E76-48F5-9FE5-8ED75C62513B}"/>
              </a:ext>
            </a:extLst>
          </p:cNvPr>
          <p:cNvGraphicFramePr>
            <a:graphicFrameLocks noGrp="1"/>
          </p:cNvGraphicFramePr>
          <p:nvPr>
            <p:ph type="chart" sz="quarter" idx="13"/>
            <p:extLst>
              <p:ext uri="{D42A27DB-BD31-4B8C-83A1-F6EECF244321}">
                <p14:modId xmlns:p14="http://schemas.microsoft.com/office/powerpoint/2010/main" val="2703125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695514-16C2-4393-B726-B162C4A2DB4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6F27D57-2CC6-493B-BB63-7A56EA3AC6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0194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7BB9C-F38D-4BD8-9900-D5FCD050C140}"/>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EBC3E48-9BBC-47F4-9436-5E3F2E4B3B3D}"/>
              </a:ext>
            </a:extLst>
          </p:cNvPr>
          <p:cNvGraphicFramePr>
            <a:graphicFrameLocks noGrp="1"/>
          </p:cNvGraphicFramePr>
          <p:nvPr>
            <p:ph type="tbl" sz="quarter" idx="13"/>
            <p:extLst>
              <p:ext uri="{D42A27DB-BD31-4B8C-83A1-F6EECF244321}">
                <p14:modId xmlns:p14="http://schemas.microsoft.com/office/powerpoint/2010/main" val="2367404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485929502"/>
                    </a:ext>
                  </a:extLst>
                </a:gridCol>
                <a:gridCol w="411480">
                  <a:extLst>
                    <a:ext uri="{9D8B030D-6E8A-4147-A177-3AD203B41FA5}">
                      <a16:colId xmlns:a16="http://schemas.microsoft.com/office/drawing/2014/main" val="3710635812"/>
                    </a:ext>
                  </a:extLst>
                </a:gridCol>
                <a:gridCol w="822960">
                  <a:extLst>
                    <a:ext uri="{9D8B030D-6E8A-4147-A177-3AD203B41FA5}">
                      <a16:colId xmlns:a16="http://schemas.microsoft.com/office/drawing/2014/main" val="4124834758"/>
                    </a:ext>
                  </a:extLst>
                </a:gridCol>
                <a:gridCol w="822960">
                  <a:extLst>
                    <a:ext uri="{9D8B030D-6E8A-4147-A177-3AD203B41FA5}">
                      <a16:colId xmlns:a16="http://schemas.microsoft.com/office/drawing/2014/main" val="2579676631"/>
                    </a:ext>
                  </a:extLst>
                </a:gridCol>
                <a:gridCol w="822960">
                  <a:extLst>
                    <a:ext uri="{9D8B030D-6E8A-4147-A177-3AD203B41FA5}">
                      <a16:colId xmlns:a16="http://schemas.microsoft.com/office/drawing/2014/main" val="1835607584"/>
                    </a:ext>
                  </a:extLst>
                </a:gridCol>
                <a:gridCol w="822960">
                  <a:extLst>
                    <a:ext uri="{9D8B030D-6E8A-4147-A177-3AD203B41FA5}">
                      <a16:colId xmlns:a16="http://schemas.microsoft.com/office/drawing/2014/main" val="2087309517"/>
                    </a:ext>
                  </a:extLst>
                </a:gridCol>
                <a:gridCol w="822960">
                  <a:extLst>
                    <a:ext uri="{9D8B030D-6E8A-4147-A177-3AD203B41FA5}">
                      <a16:colId xmlns:a16="http://schemas.microsoft.com/office/drawing/2014/main" val="118080915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102310520"/>
                  </a:ext>
                </a:extLst>
              </a:tr>
              <a:tr h="370840">
                <a:tc>
                  <a:txBody>
                    <a:bodyPr/>
                    <a:lstStyle/>
                    <a:p>
                      <a:r>
                        <a:rPr lang="en-US" sz="1000" b="1"/>
                        <a:t>@FirstInsHI - 2019-07-08 19:05:01</a:t>
                      </a:r>
                      <a:r>
                        <a:rPr lang="en-US" sz="1000"/>
                        <a:t>
  FICOH presented a ,000 donation to the 
@HSPLSHIgov in support of their 2019 Summer Reading Program. This year’s theme is “A Universe of Stories.” Kaela W. (Marketing) arrived at the main branch to read a book to preschoolers from a neighboring school and to present the check. https://t.co/uz0i1BAhrJ</a:t>
                      </a:r>
                    </a:p>
                  </a:txBody>
                  <a:tcPr/>
                </a:tc>
                <a:tc>
                  <a:txBody>
                    <a:bodyPr/>
                    <a:lstStyle/>
                    <a:p>
                      <a:r>
                        <a:rPr lang="en-US" sz="1000"/>
                        <a:t>07/23/2019 18:15:30</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1</a:t>
                      </a:r>
                    </a:p>
                  </a:txBody>
                  <a:tcPr/>
                </a:tc>
                <a:tc>
                  <a:txBody>
                    <a:bodyPr/>
                    <a:lstStyle/>
                    <a:p>
                      <a:r>
                        <a:rPr lang="en-US" sz="1000"/>
                        <a:t>0.7335 %</a:t>
                      </a:r>
                    </a:p>
                  </a:txBody>
                  <a:tcPr/>
                </a:tc>
                <a:extLst>
                  <a:ext uri="{0D108BD9-81ED-4DB2-BD59-A6C34878D82A}">
                    <a16:rowId xmlns:a16="http://schemas.microsoft.com/office/drawing/2014/main" val="2308710507"/>
                  </a:ext>
                </a:extLst>
              </a:tr>
              <a:tr h="370840">
                <a:tc>
                  <a:txBody>
                    <a:bodyPr/>
                    <a:lstStyle/>
                    <a:p>
                      <a:r>
                        <a:rPr lang="en-US" sz="1000" b="1"/>
                        <a:t>@FirstInsHI - 2019-07-02 21:00:22</a:t>
                      </a:r>
                      <a:r>
                        <a:rPr lang="en-US" sz="1000"/>
                        <a:t>
  Mahalo to everyone who donated canned goods to our Fourth of July Food Drive. #TeamFICOH loves supporting the @hawaiifoodbank and their mission to nourish Hawaii's hungry!
#EndHunger #NourishOurOhana #FoodDrive https://t.co/YodJvIuM9V</a:t>
                      </a:r>
                    </a:p>
                  </a:txBody>
                  <a:tcPr/>
                </a:tc>
                <a:tc>
                  <a:txBody>
                    <a:bodyPr/>
                    <a:lstStyle/>
                    <a:p>
                      <a:r>
                        <a:rPr lang="en-US" sz="1000"/>
                        <a:t>07/04/2019 18:14:34</a:t>
                      </a:r>
                    </a:p>
                  </a:txBody>
                  <a:tcPr/>
                </a:tc>
                <a:tc>
                  <a:txBody>
                    <a:bodyPr/>
                    <a:lstStyle/>
                    <a:p>
                      <a:r>
                        <a:rPr lang="en-US" sz="1000"/>
                        <a:t>No</a:t>
                      </a:r>
                    </a:p>
                  </a:txBody>
                  <a:tcPr/>
                </a:tc>
                <a:tc>
                  <a:txBody>
                    <a:bodyPr/>
                    <a:lstStyle/>
                    <a:p>
                      <a:r>
                        <a:rPr lang="en-US" sz="1000"/>
                        <a:t>0</a:t>
                      </a:r>
                    </a:p>
                  </a:txBody>
                  <a:tcPr/>
                </a:tc>
                <a:tc>
                  <a:txBody>
                    <a:bodyPr/>
                    <a:lstStyle/>
                    <a:p>
                      <a:r>
                        <a:rPr lang="en-US" sz="1000"/>
                        <a:t>8</a:t>
                      </a:r>
                    </a:p>
                  </a:txBody>
                  <a:tcPr/>
                </a:tc>
                <a:tc>
                  <a:txBody>
                    <a:bodyPr/>
                    <a:lstStyle/>
                    <a:p>
                      <a:r>
                        <a:rPr lang="en-US" sz="1000"/>
                        <a:t>1</a:t>
                      </a:r>
                    </a:p>
                  </a:txBody>
                  <a:tcPr/>
                </a:tc>
                <a:tc>
                  <a:txBody>
                    <a:bodyPr/>
                    <a:lstStyle/>
                    <a:p>
                      <a:r>
                        <a:rPr lang="en-US" sz="1000"/>
                        <a:t>0.7323 %</a:t>
                      </a:r>
                    </a:p>
                  </a:txBody>
                  <a:tcPr/>
                </a:tc>
                <a:extLst>
                  <a:ext uri="{0D108BD9-81ED-4DB2-BD59-A6C34878D82A}">
                    <a16:rowId xmlns:a16="http://schemas.microsoft.com/office/drawing/2014/main" val="1542708972"/>
                  </a:ext>
                </a:extLst>
              </a:tr>
              <a:tr h="370840">
                <a:tc>
                  <a:txBody>
                    <a:bodyPr/>
                    <a:lstStyle/>
                    <a:p>
                      <a:r>
                        <a:rPr lang="en-US" sz="1000" b="1"/>
                        <a:t>@FirstInsHI - 2019-07-27 16:44:29</a:t>
                      </a:r>
                      <a:r>
                        <a:rPr lang="en-US" sz="1000"/>
                        <a:t>
  #Volunteering at Waipahu Intermediate this AM! #teamficoh https://t.co/5MeEUvqEGd</a:t>
                      </a:r>
                    </a:p>
                  </a:txBody>
                  <a:tcPr/>
                </a:tc>
                <a:tc>
                  <a:txBody>
                    <a:bodyPr/>
                    <a:lstStyle/>
                    <a:p>
                      <a:r>
                        <a:rPr lang="en-US" sz="1000"/>
                        <a:t>07/31/2019 06:15:38</a:t>
                      </a:r>
                    </a:p>
                  </a:txBody>
                  <a:tcPr/>
                </a:tc>
                <a:tc>
                  <a:txBody>
                    <a:bodyPr/>
                    <a:lstStyle/>
                    <a:p>
                      <a:r>
                        <a:rPr lang="en-US" sz="1000"/>
                        <a:t>No</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0.6531 %</a:t>
                      </a:r>
                    </a:p>
                  </a:txBody>
                  <a:tcPr/>
                </a:tc>
                <a:extLst>
                  <a:ext uri="{0D108BD9-81ED-4DB2-BD59-A6C34878D82A}">
                    <a16:rowId xmlns:a16="http://schemas.microsoft.com/office/drawing/2014/main" val="1067357922"/>
                  </a:ext>
                </a:extLst>
              </a:tr>
            </a:tbl>
          </a:graphicData>
        </a:graphic>
      </p:graphicFrame>
      <p:sp>
        <p:nvSpPr>
          <p:cNvPr id="4" name="Text Placeholder 3">
            <a:extLst>
              <a:ext uri="{FF2B5EF4-FFF2-40B4-BE49-F238E27FC236}">
                <a16:creationId xmlns:a16="http://schemas.microsoft.com/office/drawing/2014/main" id="{C4C7BD2B-0290-4175-82CC-16F9BFE3BBF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058723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D8145-772F-4224-86CA-F423DF007B8B}"/>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CDB11EA4-0846-4397-84A9-EE5B9F4C2A8D}"/>
              </a:ext>
            </a:extLst>
          </p:cNvPr>
          <p:cNvGraphicFramePr>
            <a:graphicFrameLocks noGrp="1"/>
          </p:cNvGraphicFramePr>
          <p:nvPr>
            <p:ph type="tbl" sz="quarter" idx="13"/>
            <p:extLst>
              <p:ext uri="{D42A27DB-BD31-4B8C-83A1-F6EECF244321}">
                <p14:modId xmlns:p14="http://schemas.microsoft.com/office/powerpoint/2010/main" val="3080381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6418609"/>
                    </a:ext>
                  </a:extLst>
                </a:gridCol>
                <a:gridCol w="1069848">
                  <a:extLst>
                    <a:ext uri="{9D8B030D-6E8A-4147-A177-3AD203B41FA5}">
                      <a16:colId xmlns:a16="http://schemas.microsoft.com/office/drawing/2014/main" val="836699849"/>
                    </a:ext>
                  </a:extLst>
                </a:gridCol>
                <a:gridCol w="1069848">
                  <a:extLst>
                    <a:ext uri="{9D8B030D-6E8A-4147-A177-3AD203B41FA5}">
                      <a16:colId xmlns:a16="http://schemas.microsoft.com/office/drawing/2014/main" val="3144384873"/>
                    </a:ext>
                  </a:extLst>
                </a:gridCol>
                <a:gridCol w="1069848">
                  <a:extLst>
                    <a:ext uri="{9D8B030D-6E8A-4147-A177-3AD203B41FA5}">
                      <a16:colId xmlns:a16="http://schemas.microsoft.com/office/drawing/2014/main" val="3231734277"/>
                    </a:ext>
                  </a:extLst>
                </a:gridCol>
                <a:gridCol w="1069848">
                  <a:extLst>
                    <a:ext uri="{9D8B030D-6E8A-4147-A177-3AD203B41FA5}">
                      <a16:colId xmlns:a16="http://schemas.microsoft.com/office/drawing/2014/main" val="1757408586"/>
                    </a:ext>
                  </a:extLst>
                </a:gridCol>
                <a:gridCol w="1069848">
                  <a:extLst>
                    <a:ext uri="{9D8B030D-6E8A-4147-A177-3AD203B41FA5}">
                      <a16:colId xmlns:a16="http://schemas.microsoft.com/office/drawing/2014/main" val="3347015205"/>
                    </a:ext>
                  </a:extLst>
                </a:gridCol>
                <a:gridCol w="1069848">
                  <a:extLst>
                    <a:ext uri="{9D8B030D-6E8A-4147-A177-3AD203B41FA5}">
                      <a16:colId xmlns:a16="http://schemas.microsoft.com/office/drawing/2014/main" val="41665314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87207582"/>
                  </a:ext>
                </a:extLst>
              </a:tr>
              <a:tr h="370840">
                <a:tc>
                  <a:txBody>
                    <a:bodyPr/>
                    <a:lstStyle/>
                    <a:p>
                      <a:r>
                        <a:rPr lang="en-US" sz="1000"/>
                        <a:t>First Insurance Company of Hawaii</a:t>
                      </a:r>
                    </a:p>
                  </a:txBody>
                  <a:tcPr/>
                </a:tc>
                <a:tc>
                  <a:txBody>
                    <a:bodyPr/>
                    <a:lstStyle/>
                    <a:p>
                      <a:r>
                        <a:rPr lang="en-US" sz="1000"/>
                        <a:t>1307</a:t>
                      </a:r>
                    </a:p>
                  </a:txBody>
                  <a:tcPr/>
                </a:tc>
                <a:tc>
                  <a:txBody>
                    <a:bodyPr/>
                    <a:lstStyle/>
                    <a:p>
                      <a:r>
                        <a:rPr lang="en-US" sz="1000"/>
                        <a:t>40</a:t>
                      </a:r>
                    </a:p>
                  </a:txBody>
                  <a:tcPr/>
                </a:tc>
                <a:tc>
                  <a:txBody>
                    <a:bodyPr/>
                    <a:lstStyle/>
                    <a:p>
                      <a:r>
                        <a:rPr lang="en-US" sz="1000"/>
                        <a:t>9</a:t>
                      </a:r>
                    </a:p>
                  </a:txBody>
                  <a:tcPr/>
                </a:tc>
                <a:tc>
                  <a:txBody>
                    <a:bodyPr/>
                    <a:lstStyle/>
                    <a:p>
                      <a:r>
                        <a:rPr lang="en-US" sz="1000"/>
                        <a:t>261</a:t>
                      </a:r>
                    </a:p>
                  </a:txBody>
                  <a:tcPr/>
                </a:tc>
                <a:tc>
                  <a:txBody>
                    <a:bodyPr/>
                    <a:lstStyle/>
                    <a:p>
                      <a:r>
                        <a:rPr lang="en-US" sz="1000"/>
                        <a:t>0</a:t>
                      </a:r>
                    </a:p>
                  </a:txBody>
                  <a:tcPr/>
                </a:tc>
                <a:tc>
                  <a:txBody>
                    <a:bodyPr/>
                    <a:lstStyle/>
                    <a:p>
                      <a:r>
                        <a:rPr lang="en-US" sz="1000"/>
                        <a:t>2.2533 %</a:t>
                      </a:r>
                    </a:p>
                  </a:txBody>
                  <a:tcPr/>
                </a:tc>
                <a:extLst>
                  <a:ext uri="{0D108BD9-81ED-4DB2-BD59-A6C34878D82A}">
                    <a16:rowId xmlns:a16="http://schemas.microsoft.com/office/drawing/2014/main" val="3220894850"/>
                  </a:ext>
                </a:extLst>
              </a:tr>
            </a:tbl>
          </a:graphicData>
        </a:graphic>
      </p:graphicFrame>
      <p:sp>
        <p:nvSpPr>
          <p:cNvPr id="4" name="Text Placeholder 3">
            <a:extLst>
              <a:ext uri="{FF2B5EF4-FFF2-40B4-BE49-F238E27FC236}">
                <a16:creationId xmlns:a16="http://schemas.microsoft.com/office/drawing/2014/main" id="{F41DFD36-7197-4730-A7DC-126097FEFDC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142543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8E9FD-8280-444F-8EC3-24797D2D3DA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ECB23EC2-E82A-4E96-BD3C-7334BC731908}"/>
              </a:ext>
            </a:extLst>
          </p:cNvPr>
          <p:cNvGraphicFramePr>
            <a:graphicFrameLocks noGrp="1"/>
          </p:cNvGraphicFramePr>
          <p:nvPr>
            <p:ph type="chart" sz="quarter" idx="13"/>
            <p:extLst>
              <p:ext uri="{D42A27DB-BD31-4B8C-83A1-F6EECF244321}">
                <p14:modId xmlns:p14="http://schemas.microsoft.com/office/powerpoint/2010/main" val="3810765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2EFDBF-6712-42B5-9153-F627EF897A2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299C12F-2D75-42DB-8AF9-720CC72AB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881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DA0A3-9F7C-4B6C-B917-0588507F8F06}"/>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44895233-0901-49BB-9037-EC101D849603}"/>
              </a:ext>
            </a:extLst>
          </p:cNvPr>
          <p:cNvGraphicFramePr>
            <a:graphicFrameLocks noGrp="1"/>
          </p:cNvGraphicFramePr>
          <p:nvPr>
            <p:ph type="chart" sz="quarter" idx="13"/>
            <p:extLst>
              <p:ext uri="{D42A27DB-BD31-4B8C-83A1-F6EECF244321}">
                <p14:modId xmlns:p14="http://schemas.microsoft.com/office/powerpoint/2010/main" val="234349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B84ACA-FFDC-431D-9149-61D1CCFDA7B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2B66A31-2CCA-40D5-B330-D638AC6EE4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4785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3479-FD25-4E40-8610-9790636EC21E}"/>
              </a:ext>
            </a:extLst>
          </p:cNvPr>
          <p:cNvSpPr>
            <a:spLocks noGrp="1"/>
          </p:cNvSpPr>
          <p:nvPr>
            <p:ph type="title"/>
          </p:nvPr>
        </p:nvSpPr>
        <p:spPr/>
        <p:txBody>
          <a:bodyPr/>
          <a:lstStyle/>
          <a:p>
            <a:r>
              <a:rPr lang="en-US"/>
              <a:t>LinkedIn Updates Table | FICOH - 1 of 3</a:t>
            </a:r>
          </a:p>
        </p:txBody>
      </p:sp>
      <p:graphicFrame>
        <p:nvGraphicFramePr>
          <p:cNvPr id="5" name="Table Placeholder 4">
            <a:extLst>
              <a:ext uri="{FF2B5EF4-FFF2-40B4-BE49-F238E27FC236}">
                <a16:creationId xmlns:a16="http://schemas.microsoft.com/office/drawing/2014/main" id="{C5B9EA8C-A7B2-48CD-B5D0-35F4E168E09D}"/>
              </a:ext>
            </a:extLst>
          </p:cNvPr>
          <p:cNvGraphicFramePr>
            <a:graphicFrameLocks noGrp="1"/>
          </p:cNvGraphicFramePr>
          <p:nvPr>
            <p:ph type="tbl" sz="quarter" idx="13"/>
            <p:extLst>
              <p:ext uri="{D42A27DB-BD31-4B8C-83A1-F6EECF244321}">
                <p14:modId xmlns:p14="http://schemas.microsoft.com/office/powerpoint/2010/main" val="1783630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33166238"/>
                    </a:ext>
                  </a:extLst>
                </a:gridCol>
                <a:gridCol w="905256">
                  <a:extLst>
                    <a:ext uri="{9D8B030D-6E8A-4147-A177-3AD203B41FA5}">
                      <a16:colId xmlns:a16="http://schemas.microsoft.com/office/drawing/2014/main" val="3703572764"/>
                    </a:ext>
                  </a:extLst>
                </a:gridCol>
                <a:gridCol w="822960">
                  <a:extLst>
                    <a:ext uri="{9D8B030D-6E8A-4147-A177-3AD203B41FA5}">
                      <a16:colId xmlns:a16="http://schemas.microsoft.com/office/drawing/2014/main" val="180466498"/>
                    </a:ext>
                  </a:extLst>
                </a:gridCol>
                <a:gridCol w="987552">
                  <a:extLst>
                    <a:ext uri="{9D8B030D-6E8A-4147-A177-3AD203B41FA5}">
                      <a16:colId xmlns:a16="http://schemas.microsoft.com/office/drawing/2014/main" val="2965414013"/>
                    </a:ext>
                  </a:extLst>
                </a:gridCol>
                <a:gridCol w="987552">
                  <a:extLst>
                    <a:ext uri="{9D8B030D-6E8A-4147-A177-3AD203B41FA5}">
                      <a16:colId xmlns:a16="http://schemas.microsoft.com/office/drawing/2014/main" val="900568543"/>
                    </a:ext>
                  </a:extLst>
                </a:gridCol>
                <a:gridCol w="987552">
                  <a:extLst>
                    <a:ext uri="{9D8B030D-6E8A-4147-A177-3AD203B41FA5}">
                      <a16:colId xmlns:a16="http://schemas.microsoft.com/office/drawing/2014/main" val="1705130372"/>
                    </a:ext>
                  </a:extLst>
                </a:gridCol>
                <a:gridCol w="987552">
                  <a:extLst>
                    <a:ext uri="{9D8B030D-6E8A-4147-A177-3AD203B41FA5}">
                      <a16:colId xmlns:a16="http://schemas.microsoft.com/office/drawing/2014/main" val="1496595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681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- 2019-07-11 21:00:19</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Gay N. of our Claims Operations department celebrated her 35th work anniversary with #teamficoh! Mahalo, Gay, for thirty-five years of dedicated service. Congratulations! 
#workanniversary #congratulations #womenininsurance #insurance  #mahalo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https://media.licdn.com/dms/image/C5122AQEVLCensx9Sow/feedshare-shrink_800/0?e=1568246400&amp;v=beta&amp;t=nNF2fn-Z7wnLI_qtLUTUAPnIi8xerbgI6_d81_DGfJ4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00:03:38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4926116"/>
                  </a:ext>
                </a:extLst>
              </a:tr>
            </a:tbl>
          </a:graphicData>
        </a:graphic>
      </p:graphicFrame>
      <p:sp>
        <p:nvSpPr>
          <p:cNvPr id="4" name="Text Placeholder 3">
            <a:extLst>
              <a:ext uri="{FF2B5EF4-FFF2-40B4-BE49-F238E27FC236}">
                <a16:creationId xmlns:a16="http://schemas.microsoft.com/office/drawing/2014/main" id="{99C9CB3F-3143-46DB-A07D-711D291341E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742457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27C43-C6B9-4849-B5E4-E13A0BF9F3B2}"/>
              </a:ext>
            </a:extLst>
          </p:cNvPr>
          <p:cNvSpPr>
            <a:spLocks noGrp="1"/>
          </p:cNvSpPr>
          <p:nvPr>
            <p:ph type="title"/>
          </p:nvPr>
        </p:nvSpPr>
        <p:spPr/>
        <p:txBody>
          <a:bodyPr/>
          <a:lstStyle/>
          <a:p>
            <a:r>
              <a:rPr lang="en-US"/>
              <a:t>LinkedIn Updates Table | FICOH - 2 of 3</a:t>
            </a:r>
          </a:p>
        </p:txBody>
      </p:sp>
      <p:graphicFrame>
        <p:nvGraphicFramePr>
          <p:cNvPr id="5" name="Table Placeholder 4">
            <a:extLst>
              <a:ext uri="{FF2B5EF4-FFF2-40B4-BE49-F238E27FC236}">
                <a16:creationId xmlns:a16="http://schemas.microsoft.com/office/drawing/2014/main" id="{10A310D6-511F-43A9-A6F2-F1D30207334D}"/>
              </a:ext>
            </a:extLst>
          </p:cNvPr>
          <p:cNvGraphicFramePr>
            <a:graphicFrameLocks noGrp="1"/>
          </p:cNvGraphicFramePr>
          <p:nvPr>
            <p:ph type="tbl" sz="quarter" idx="13"/>
            <p:extLst>
              <p:ext uri="{D42A27DB-BD31-4B8C-83A1-F6EECF244321}">
                <p14:modId xmlns:p14="http://schemas.microsoft.com/office/powerpoint/2010/main" val="1186034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99364912"/>
                    </a:ext>
                  </a:extLst>
                </a:gridCol>
                <a:gridCol w="905256">
                  <a:extLst>
                    <a:ext uri="{9D8B030D-6E8A-4147-A177-3AD203B41FA5}">
                      <a16:colId xmlns:a16="http://schemas.microsoft.com/office/drawing/2014/main" val="3718698588"/>
                    </a:ext>
                  </a:extLst>
                </a:gridCol>
                <a:gridCol w="822960">
                  <a:extLst>
                    <a:ext uri="{9D8B030D-6E8A-4147-A177-3AD203B41FA5}">
                      <a16:colId xmlns:a16="http://schemas.microsoft.com/office/drawing/2014/main" val="2012731999"/>
                    </a:ext>
                  </a:extLst>
                </a:gridCol>
                <a:gridCol w="987552">
                  <a:extLst>
                    <a:ext uri="{9D8B030D-6E8A-4147-A177-3AD203B41FA5}">
                      <a16:colId xmlns:a16="http://schemas.microsoft.com/office/drawing/2014/main" val="1842765590"/>
                    </a:ext>
                  </a:extLst>
                </a:gridCol>
                <a:gridCol w="987552">
                  <a:extLst>
                    <a:ext uri="{9D8B030D-6E8A-4147-A177-3AD203B41FA5}">
                      <a16:colId xmlns:a16="http://schemas.microsoft.com/office/drawing/2014/main" val="3616942757"/>
                    </a:ext>
                  </a:extLst>
                </a:gridCol>
                <a:gridCol w="987552">
                  <a:extLst>
                    <a:ext uri="{9D8B030D-6E8A-4147-A177-3AD203B41FA5}">
                      <a16:colId xmlns:a16="http://schemas.microsoft.com/office/drawing/2014/main" val="3358128028"/>
                    </a:ext>
                  </a:extLst>
                </a:gridCol>
                <a:gridCol w="987552">
                  <a:extLst>
                    <a:ext uri="{9D8B030D-6E8A-4147-A177-3AD203B41FA5}">
                      <a16:colId xmlns:a16="http://schemas.microsoft.com/office/drawing/2014/main" val="3180221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2079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- 2019-07-25 21:28:05</a:t>
                      </a:r>
                      <a:r>
                        <a:rPr kumimoji="0" lang="en-US" sz="1000" b="0" i="0" u="none" strike="noStrike" kern="1200" cap="none" spc="0" normalizeH="0" baseline="0" noProof="0">
                          <a:ln>
                            <a:noFill/>
                          </a:ln>
                          <a:solidFill>
                            <a:prstClr val="black"/>
                          </a:solidFill>
                          <a:effectLst/>
                          <a:uLnTx/>
                          <a:uFillTx/>
                          <a:latin typeface="+mn-lt"/>
                          <a:ea typeface="+mn-ea"/>
                          <a:cs typeface="+mn-cs"/>
                        </a:rPr>
                        <a:t>
  In honor of #NationalInternDay, we’re taking a trip down memory lane and recognizing our University of Hawaii at Manoa interns from past semesters. For the past few years, we’ve been lucky enough to have Shidler College of Business, University of Hawai'i at Mānoa and University of Hawaii-West Oahu students join us to learn about the insurance industry and explore different operations within our business. Many of these interns have returned to #teamficoh after graduation as full-time associates (bottom picture).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https://media.licdn.com/dms/image/C5622AQFstqKpCjYu-w/feedshare-shrink_800/0?e=1568246400&amp;v=beta&amp;t=aigDgPVdOmmpqfvNr5d2RKXlCWunNyY_2FiSI0gj334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08/12/2019 00:03:20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4306642"/>
                  </a:ext>
                </a:extLst>
              </a:tr>
            </a:tbl>
          </a:graphicData>
        </a:graphic>
      </p:graphicFrame>
      <p:sp>
        <p:nvSpPr>
          <p:cNvPr id="4" name="Text Placeholder 3">
            <a:extLst>
              <a:ext uri="{FF2B5EF4-FFF2-40B4-BE49-F238E27FC236}">
                <a16:creationId xmlns:a16="http://schemas.microsoft.com/office/drawing/2014/main" id="{D95F11A3-6BFA-48BF-AB10-97D148CAE87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639517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99D0D-02D0-4A86-879C-9334EE2C359E}"/>
              </a:ext>
            </a:extLst>
          </p:cNvPr>
          <p:cNvSpPr>
            <a:spLocks noGrp="1"/>
          </p:cNvSpPr>
          <p:nvPr>
            <p:ph type="title"/>
          </p:nvPr>
        </p:nvSpPr>
        <p:spPr/>
        <p:txBody>
          <a:bodyPr/>
          <a:lstStyle/>
          <a:p>
            <a:r>
              <a:rPr lang="en-US"/>
              <a:t>LinkedIn Updates Table | FICOH - 3 of 3</a:t>
            </a:r>
          </a:p>
        </p:txBody>
      </p:sp>
      <p:graphicFrame>
        <p:nvGraphicFramePr>
          <p:cNvPr id="5" name="Table Placeholder 4">
            <a:extLst>
              <a:ext uri="{FF2B5EF4-FFF2-40B4-BE49-F238E27FC236}">
                <a16:creationId xmlns:a16="http://schemas.microsoft.com/office/drawing/2014/main" id="{9D20308C-B26F-41BD-9708-AF5D757CFFB0}"/>
              </a:ext>
            </a:extLst>
          </p:cNvPr>
          <p:cNvGraphicFramePr>
            <a:graphicFrameLocks noGrp="1"/>
          </p:cNvGraphicFramePr>
          <p:nvPr>
            <p:ph type="tbl" sz="quarter" idx="13"/>
            <p:extLst>
              <p:ext uri="{D42A27DB-BD31-4B8C-83A1-F6EECF244321}">
                <p14:modId xmlns:p14="http://schemas.microsoft.com/office/powerpoint/2010/main" val="212024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20577892"/>
                    </a:ext>
                  </a:extLst>
                </a:gridCol>
                <a:gridCol w="905256">
                  <a:extLst>
                    <a:ext uri="{9D8B030D-6E8A-4147-A177-3AD203B41FA5}">
                      <a16:colId xmlns:a16="http://schemas.microsoft.com/office/drawing/2014/main" val="744086408"/>
                    </a:ext>
                  </a:extLst>
                </a:gridCol>
                <a:gridCol w="822960">
                  <a:extLst>
                    <a:ext uri="{9D8B030D-6E8A-4147-A177-3AD203B41FA5}">
                      <a16:colId xmlns:a16="http://schemas.microsoft.com/office/drawing/2014/main" val="1677428569"/>
                    </a:ext>
                  </a:extLst>
                </a:gridCol>
                <a:gridCol w="987552">
                  <a:extLst>
                    <a:ext uri="{9D8B030D-6E8A-4147-A177-3AD203B41FA5}">
                      <a16:colId xmlns:a16="http://schemas.microsoft.com/office/drawing/2014/main" val="3593442391"/>
                    </a:ext>
                  </a:extLst>
                </a:gridCol>
                <a:gridCol w="987552">
                  <a:extLst>
                    <a:ext uri="{9D8B030D-6E8A-4147-A177-3AD203B41FA5}">
                      <a16:colId xmlns:a16="http://schemas.microsoft.com/office/drawing/2014/main" val="3732026223"/>
                    </a:ext>
                  </a:extLst>
                </a:gridCol>
                <a:gridCol w="987552">
                  <a:extLst>
                    <a:ext uri="{9D8B030D-6E8A-4147-A177-3AD203B41FA5}">
                      <a16:colId xmlns:a16="http://schemas.microsoft.com/office/drawing/2014/main" val="2045079077"/>
                    </a:ext>
                  </a:extLst>
                </a:gridCol>
                <a:gridCol w="987552">
                  <a:extLst>
                    <a:ext uri="{9D8B030D-6E8A-4147-A177-3AD203B41FA5}">
                      <a16:colId xmlns:a16="http://schemas.microsoft.com/office/drawing/2014/main" val="952649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722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- 2019-07-22 22:12:05</a:t>
                      </a:r>
                      <a:r>
                        <a:rPr kumimoji="0" lang="en-US" sz="1000" b="0" i="0" u="none" strike="noStrike" kern="1200" cap="none" spc="0" normalizeH="0" baseline="0" noProof="0">
                          <a:ln>
                            <a:noFill/>
                          </a:ln>
                          <a:solidFill>
                            <a:prstClr val="black"/>
                          </a:solidFill>
                          <a:effectLst/>
                          <a:uLnTx/>
                          <a:uFillTx/>
                          <a:latin typeface="+mn-lt"/>
                          <a:ea typeface="+mn-ea"/>
                          <a:cs typeface="+mn-cs"/>
                        </a:rPr>
                        <a:t>
  Every quarter, First Insurance recognizes an associate who epitomizes our core values and demonstrates excellent customer service. Jamie B. of our Commercial Underwriting Support department was selected as our 2nd Quarter Kupono Award winner. Her colleagues say that "respect and humility are at the core of her demeanor" and that she brings patience and positivity to every project she is tasked with. Congratulations, Jamie! #teamficoh is lucky to have you!
#employeerecognition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https://media.licdn.com/dms/image/C5622AQGAb7QIvVBqQw/feedshare-shrink_800/0?e=1568246400&amp;v=beta&amp;t=W7Dovg0q7t3TRQLrnbwkxf--aL-OXDwWQXxSrSgWvVs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00:03:38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1516683"/>
                  </a:ext>
                </a:extLst>
              </a:tr>
            </a:tbl>
          </a:graphicData>
        </a:graphic>
      </p:graphicFrame>
      <p:sp>
        <p:nvSpPr>
          <p:cNvPr id="4" name="Text Placeholder 3">
            <a:extLst>
              <a:ext uri="{FF2B5EF4-FFF2-40B4-BE49-F238E27FC236}">
                <a16:creationId xmlns:a16="http://schemas.microsoft.com/office/drawing/2014/main" id="{52C939FB-3281-4077-9C4F-4D55F1D1AB4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664347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06673-8F50-434D-B7B3-697992179114}"/>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E8827CE1-15B7-4C87-9FD9-9B1CB91087D0}"/>
              </a:ext>
            </a:extLst>
          </p:cNvPr>
          <p:cNvGraphicFramePr>
            <a:graphicFrameLocks noGrp="1"/>
          </p:cNvGraphicFramePr>
          <p:nvPr>
            <p:ph type="tbl" sz="quarter" idx="13"/>
            <p:extLst>
              <p:ext uri="{D42A27DB-BD31-4B8C-83A1-F6EECF244321}">
                <p14:modId xmlns:p14="http://schemas.microsoft.com/office/powerpoint/2010/main" val="3869026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5656084"/>
                    </a:ext>
                  </a:extLst>
                </a:gridCol>
                <a:gridCol w="699516">
                  <a:extLst>
                    <a:ext uri="{9D8B030D-6E8A-4147-A177-3AD203B41FA5}">
                      <a16:colId xmlns:a16="http://schemas.microsoft.com/office/drawing/2014/main" val="1250554918"/>
                    </a:ext>
                  </a:extLst>
                </a:gridCol>
                <a:gridCol w="699516">
                  <a:extLst>
                    <a:ext uri="{9D8B030D-6E8A-4147-A177-3AD203B41FA5}">
                      <a16:colId xmlns:a16="http://schemas.microsoft.com/office/drawing/2014/main" val="2040622223"/>
                    </a:ext>
                  </a:extLst>
                </a:gridCol>
                <a:gridCol w="658368">
                  <a:extLst>
                    <a:ext uri="{9D8B030D-6E8A-4147-A177-3AD203B41FA5}">
                      <a16:colId xmlns:a16="http://schemas.microsoft.com/office/drawing/2014/main" val="3732749481"/>
                    </a:ext>
                  </a:extLst>
                </a:gridCol>
                <a:gridCol w="658368">
                  <a:extLst>
                    <a:ext uri="{9D8B030D-6E8A-4147-A177-3AD203B41FA5}">
                      <a16:colId xmlns:a16="http://schemas.microsoft.com/office/drawing/2014/main" val="4225559688"/>
                    </a:ext>
                  </a:extLst>
                </a:gridCol>
                <a:gridCol w="658368">
                  <a:extLst>
                    <a:ext uri="{9D8B030D-6E8A-4147-A177-3AD203B41FA5}">
                      <a16:colId xmlns:a16="http://schemas.microsoft.com/office/drawing/2014/main" val="1805640995"/>
                    </a:ext>
                  </a:extLst>
                </a:gridCol>
                <a:gridCol w="699516">
                  <a:extLst>
                    <a:ext uri="{9D8B030D-6E8A-4147-A177-3AD203B41FA5}">
                      <a16:colId xmlns:a16="http://schemas.microsoft.com/office/drawing/2014/main" val="1757021144"/>
                    </a:ext>
                  </a:extLst>
                </a:gridCol>
                <a:gridCol w="699516">
                  <a:extLst>
                    <a:ext uri="{9D8B030D-6E8A-4147-A177-3AD203B41FA5}">
                      <a16:colId xmlns:a16="http://schemas.microsoft.com/office/drawing/2014/main" val="1558467262"/>
                    </a:ext>
                  </a:extLst>
                </a:gridCol>
                <a:gridCol w="699516">
                  <a:extLst>
                    <a:ext uri="{9D8B030D-6E8A-4147-A177-3AD203B41FA5}">
                      <a16:colId xmlns:a16="http://schemas.microsoft.com/office/drawing/2014/main" val="2862286709"/>
                    </a:ext>
                  </a:extLst>
                </a:gridCol>
                <a:gridCol w="658368">
                  <a:extLst>
                    <a:ext uri="{9D8B030D-6E8A-4147-A177-3AD203B41FA5}">
                      <a16:colId xmlns:a16="http://schemas.microsoft.com/office/drawing/2014/main" val="13973118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35953359"/>
                  </a:ext>
                </a:extLst>
              </a:tr>
              <a:tr h="370840">
                <a:tc>
                  <a:txBody>
                    <a:bodyPr/>
                    <a:lstStyle/>
                    <a:p>
                      <a:r>
                        <a:rPr lang="en-US" sz="1000"/>
                        <a:t>firstinshi</a:t>
                      </a:r>
                    </a:p>
                  </a:txBody>
                  <a:tcPr/>
                </a:tc>
                <a:tc>
                  <a:txBody>
                    <a:bodyPr/>
                    <a:lstStyle/>
                    <a:p>
                      <a:r>
                        <a:rPr lang="en-US" sz="1000"/>
                        <a:t>2469</a:t>
                      </a:r>
                    </a:p>
                  </a:txBody>
                  <a:tcPr/>
                </a:tc>
                <a:tc>
                  <a:txBody>
                    <a:bodyPr/>
                    <a:lstStyle/>
                    <a:p>
                      <a:r>
                        <a:rPr lang="en-US" sz="1000"/>
                        <a:t>70</a:t>
                      </a:r>
                    </a:p>
                  </a:txBody>
                  <a:tcPr/>
                </a:tc>
                <a:tc>
                  <a:txBody>
                    <a:bodyPr/>
                    <a:lstStyle/>
                    <a:p>
                      <a:r>
                        <a:rPr lang="en-US" sz="1000"/>
                        <a:t>16</a:t>
                      </a:r>
                    </a:p>
                  </a:txBody>
                  <a:tcPr/>
                </a:tc>
                <a:tc>
                  <a:txBody>
                    <a:bodyPr/>
                    <a:lstStyle/>
                    <a:p>
                      <a:r>
                        <a:rPr lang="en-US" sz="1000"/>
                        <a:t>2</a:t>
                      </a:r>
                    </a:p>
                  </a:txBody>
                  <a:tcPr/>
                </a:tc>
                <a:tc>
                  <a:txBody>
                    <a:bodyPr/>
                    <a:lstStyle/>
                    <a:p>
                      <a:r>
                        <a:rPr lang="en-US" sz="1000"/>
                        <a:t>0</a:t>
                      </a:r>
                    </a:p>
                  </a:txBody>
                  <a:tcPr/>
                </a:tc>
                <a:tc>
                  <a:txBody>
                    <a:bodyPr/>
                    <a:lstStyle/>
                    <a:p>
                      <a:r>
                        <a:rPr lang="en-US" sz="1000"/>
                        <a:t>18</a:t>
                      </a:r>
                    </a:p>
                  </a:txBody>
                  <a:tcPr/>
                </a:tc>
                <a:tc>
                  <a:txBody>
                    <a:bodyPr/>
                    <a:lstStyle/>
                    <a:p>
                      <a:r>
                        <a:rPr lang="en-US" sz="1000"/>
                        <a:t>633</a:t>
                      </a:r>
                    </a:p>
                  </a:txBody>
                  <a:tcPr/>
                </a:tc>
                <a:tc>
                  <a:txBody>
                    <a:bodyPr/>
                    <a:lstStyle/>
                    <a:p>
                      <a:r>
                        <a:rPr lang="en-US" sz="1000"/>
                        <a:t>18</a:t>
                      </a:r>
                    </a:p>
                  </a:txBody>
                  <a:tcPr/>
                </a:tc>
                <a:tc>
                  <a:txBody>
                    <a:bodyPr/>
                    <a:lstStyle/>
                    <a:p>
                      <a:r>
                        <a:rPr lang="en-US" sz="1000"/>
                        <a:t>1.4859 %</a:t>
                      </a:r>
                    </a:p>
                  </a:txBody>
                  <a:tcPr/>
                </a:tc>
                <a:extLst>
                  <a:ext uri="{0D108BD9-81ED-4DB2-BD59-A6C34878D82A}">
                    <a16:rowId xmlns:a16="http://schemas.microsoft.com/office/drawing/2014/main" val="1020064108"/>
                  </a:ext>
                </a:extLst>
              </a:tr>
            </a:tbl>
          </a:graphicData>
        </a:graphic>
      </p:graphicFrame>
      <p:sp>
        <p:nvSpPr>
          <p:cNvPr id="4" name="Text Placeholder 3">
            <a:extLst>
              <a:ext uri="{FF2B5EF4-FFF2-40B4-BE49-F238E27FC236}">
                <a16:creationId xmlns:a16="http://schemas.microsoft.com/office/drawing/2014/main" id="{8FAF2DAE-2D01-4425-9D4A-4999B626308E}"/>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807916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2E15C-E82C-4299-BD45-F2751F2965C8}"/>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3459CF24-14B4-477F-93A8-3DE1FF72074C}"/>
              </a:ext>
            </a:extLst>
          </p:cNvPr>
          <p:cNvGraphicFramePr>
            <a:graphicFrameLocks noGrp="1"/>
          </p:cNvGraphicFramePr>
          <p:nvPr>
            <p:ph type="chart" sz="quarter" idx="13"/>
            <p:extLst>
              <p:ext uri="{D42A27DB-BD31-4B8C-83A1-F6EECF244321}">
                <p14:modId xmlns:p14="http://schemas.microsoft.com/office/powerpoint/2010/main" val="785531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C8B202-AD96-4779-BBBB-2012208023D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556071B-9F12-4EB2-BE80-7565B187EA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9475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0164-180F-4009-9C1C-244CB5E47B0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0C7EA5E5-AD16-46DE-A9BA-1236C3CC66E7}"/>
              </a:ext>
            </a:extLst>
          </p:cNvPr>
          <p:cNvGraphicFramePr>
            <a:graphicFrameLocks noGrp="1"/>
          </p:cNvGraphicFramePr>
          <p:nvPr>
            <p:ph type="chart" sz="quarter" idx="13"/>
            <p:extLst>
              <p:ext uri="{D42A27DB-BD31-4B8C-83A1-F6EECF244321}">
                <p14:modId xmlns:p14="http://schemas.microsoft.com/office/powerpoint/2010/main" val="1227681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207541-B1F5-45C2-AAE4-021EBC743E3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8673973-E2B1-4BDC-80AB-7A72D5FBC9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355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EDAC2-5707-4EAA-A303-6A732A1B8F0A}"/>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AD712C20-4CE8-4DA9-B90B-AD911AAC9E68}"/>
              </a:ext>
            </a:extLst>
          </p:cNvPr>
          <p:cNvGraphicFramePr>
            <a:graphicFrameLocks noGrp="1"/>
          </p:cNvGraphicFramePr>
          <p:nvPr>
            <p:ph type="tbl" sz="quarter" idx="13"/>
            <p:extLst>
              <p:ext uri="{D42A27DB-BD31-4B8C-83A1-F6EECF244321}">
                <p14:modId xmlns:p14="http://schemas.microsoft.com/office/powerpoint/2010/main" val="2508916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36163063"/>
                    </a:ext>
                  </a:extLst>
                </a:gridCol>
                <a:gridCol w="987552">
                  <a:extLst>
                    <a:ext uri="{9D8B030D-6E8A-4147-A177-3AD203B41FA5}">
                      <a16:colId xmlns:a16="http://schemas.microsoft.com/office/drawing/2014/main" val="2438625247"/>
                    </a:ext>
                  </a:extLst>
                </a:gridCol>
                <a:gridCol w="987552">
                  <a:extLst>
                    <a:ext uri="{9D8B030D-6E8A-4147-A177-3AD203B41FA5}">
                      <a16:colId xmlns:a16="http://schemas.microsoft.com/office/drawing/2014/main" val="4054904423"/>
                    </a:ext>
                  </a:extLst>
                </a:gridCol>
                <a:gridCol w="987552">
                  <a:extLst>
                    <a:ext uri="{9D8B030D-6E8A-4147-A177-3AD203B41FA5}">
                      <a16:colId xmlns:a16="http://schemas.microsoft.com/office/drawing/2014/main" val="1627631344"/>
                    </a:ext>
                  </a:extLst>
                </a:gridCol>
                <a:gridCol w="987552">
                  <a:extLst>
                    <a:ext uri="{9D8B030D-6E8A-4147-A177-3AD203B41FA5}">
                      <a16:colId xmlns:a16="http://schemas.microsoft.com/office/drawing/2014/main" val="104143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186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- 2019-07-29 23:13:10</a:t>
                      </a:r>
                      <a:r>
                        <a:rPr kumimoji="0" lang="en-US" sz="1000" b="0" i="0" u="none" strike="noStrike" kern="1200" cap="none" spc="0" normalizeH="0" baseline="0" noProof="0">
                          <a:ln>
                            <a:noFill/>
                          </a:ln>
                          <a:solidFill>
                            <a:prstClr val="black"/>
                          </a:solidFill>
                          <a:effectLst/>
                          <a:uLnTx/>
                          <a:uFillTx/>
                          <a:latin typeface="+mn-lt"/>
                          <a:ea typeface="+mn-ea"/>
                          <a:cs typeface="+mn-cs"/>
                        </a:rPr>
                        <a:t>
 Members of our community action team, First CAT, helped Waipahu Intermediate School's student government and activities committee complete several painting projects this past weekend. Volunteers and students repainted the lines in the parking lots, curbs, and signs on the school's campus.
#volunteering #community service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12356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- 2019-07-22 23:00:17</a:t>
                      </a:r>
                      <a:r>
                        <a:rPr kumimoji="0" lang="en-US" sz="1000" b="0" i="0" u="none" strike="noStrike" kern="1200" cap="none" spc="0" normalizeH="0" baseline="0" noProof="0">
                          <a:ln>
                            <a:noFill/>
                          </a:ln>
                          <a:solidFill>
                            <a:prstClr val="black"/>
                          </a:solidFill>
                          <a:effectLst/>
                          <a:uLnTx/>
                          <a:uFillTx/>
                          <a:latin typeface="+mn-lt"/>
                          <a:ea typeface="+mn-ea"/>
                          <a:cs typeface="+mn-cs"/>
                        </a:rPr>
                        <a:t>
 Every quarter, First Insurance recognizes an associate who epitomizes our core values and demonstrates excellent customer service. Jamie B. of our Commercial Underwriting Support department was selected as our 2nd Quarter Kupono Award winner. Her colleagues say that "respect and humility are at the core of her demeanor" and that she brings patience and positivity to every project she is tasked with. Congratulations, Jamie! #teamficoh is lucky to have you!
#employeerecognition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511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- 2019-07-25 23:00:22</a:t>
                      </a:r>
                      <a:r>
                        <a:rPr kumimoji="0" lang="en-US" sz="1000" b="0" i="0" u="none" strike="noStrike" kern="1200" cap="none" spc="0" normalizeH="0" baseline="0" noProof="0">
                          <a:ln>
                            <a:noFill/>
                          </a:ln>
                          <a:solidFill>
                            <a:prstClr val="black"/>
                          </a:solidFill>
                          <a:effectLst/>
                          <a:uLnTx/>
                          <a:uFillTx/>
                          <a:latin typeface="+mn-lt"/>
                          <a:ea typeface="+mn-ea"/>
                          <a:cs typeface="+mn-cs"/>
                        </a:rPr>
                        <a:t>
 In honor of #NationalInternDay, we’re taking a trip down memory lane and recognizing our University of Hawaii interns from past semesters. For the past few years, we’ve been lucky enough to have shidlercollege and uhwestoahu students join us to learn about the #insuranceindustry and explore different operations within our business. Many of these interns have returned to #teamficoh after graduation as full-time associates (bottom picture).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2405587"/>
                  </a:ext>
                </a:extLst>
              </a:tr>
            </a:tbl>
          </a:graphicData>
        </a:graphic>
      </p:graphicFrame>
      <p:sp>
        <p:nvSpPr>
          <p:cNvPr id="4" name="Text Placeholder 3">
            <a:extLst>
              <a:ext uri="{FF2B5EF4-FFF2-40B4-BE49-F238E27FC236}">
                <a16:creationId xmlns:a16="http://schemas.microsoft.com/office/drawing/2014/main" id="{EC428974-4DAD-4962-8E20-C835D18BD2B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1115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4852E-C210-4E07-827B-B45D205757FC}"/>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3973A7EA-0143-47B1-AB0E-296582397916}"/>
              </a:ext>
            </a:extLst>
          </p:cNvPr>
          <p:cNvGraphicFramePr>
            <a:graphicFrameLocks noGrp="1"/>
          </p:cNvGraphicFramePr>
          <p:nvPr>
            <p:ph type="tbl" sz="quarter" idx="13"/>
            <p:extLst>
              <p:ext uri="{D42A27DB-BD31-4B8C-83A1-F6EECF244321}">
                <p14:modId xmlns:p14="http://schemas.microsoft.com/office/powerpoint/2010/main" val="3100036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97183919"/>
                    </a:ext>
                  </a:extLst>
                </a:gridCol>
                <a:gridCol w="987552">
                  <a:extLst>
                    <a:ext uri="{9D8B030D-6E8A-4147-A177-3AD203B41FA5}">
                      <a16:colId xmlns:a16="http://schemas.microsoft.com/office/drawing/2014/main" val="968202422"/>
                    </a:ext>
                  </a:extLst>
                </a:gridCol>
                <a:gridCol w="987552">
                  <a:extLst>
                    <a:ext uri="{9D8B030D-6E8A-4147-A177-3AD203B41FA5}">
                      <a16:colId xmlns:a16="http://schemas.microsoft.com/office/drawing/2014/main" val="3575163574"/>
                    </a:ext>
                  </a:extLst>
                </a:gridCol>
                <a:gridCol w="987552">
                  <a:extLst>
                    <a:ext uri="{9D8B030D-6E8A-4147-A177-3AD203B41FA5}">
                      <a16:colId xmlns:a16="http://schemas.microsoft.com/office/drawing/2014/main" val="1690579685"/>
                    </a:ext>
                  </a:extLst>
                </a:gridCol>
                <a:gridCol w="987552">
                  <a:extLst>
                    <a:ext uri="{9D8B030D-6E8A-4147-A177-3AD203B41FA5}">
                      <a16:colId xmlns:a16="http://schemas.microsoft.com/office/drawing/2014/main" val="3285422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769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- 2019-07-24 23:00:20</a:t>
                      </a:r>
                      <a:r>
                        <a:rPr kumimoji="0" lang="en-US" sz="1000" b="0" i="0" u="none" strike="noStrike" kern="1200" cap="none" spc="0" normalizeH="0" baseline="0" noProof="0">
                          <a:ln>
                            <a:noFill/>
                          </a:ln>
                          <a:solidFill>
                            <a:prstClr val="black"/>
                          </a:solidFill>
                          <a:effectLst/>
                          <a:uLnTx/>
                          <a:uFillTx/>
                          <a:latin typeface="+mn-lt"/>
                          <a:ea typeface="+mn-ea"/>
                          <a:cs typeface="+mn-cs"/>
                        </a:rPr>
                        <a:t>
 From April 1st-June 28th, 94 members of #teamficoh participated in our annual Bomboocha Challenge, FICOH's version of "The Biggest Loser.” Over the course of three months, participants challenged and encouraged each other to live healthier lifestyles through diet and exercise. Collectively, the group lost a whopping total of 525.4 pounds! Pictured is our 1st place team, Ejhay R. and Phuong Y. of Commercial Underwriting, who lost a combined 72.8 pounds. Congratulations to all of our Bomboocha Challenge participants!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176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- 2019-07-08 23:30:32</a:t>
                      </a:r>
                      <a:r>
                        <a:rPr kumimoji="0" lang="en-US" sz="1000" b="0" i="0" u="none" strike="noStrike" kern="1200" cap="none" spc="0" normalizeH="0" baseline="0" noProof="0">
                          <a:ln>
                            <a:noFill/>
                          </a:ln>
                          <a:solidFill>
                            <a:prstClr val="black"/>
                          </a:solidFill>
                          <a:effectLst/>
                          <a:uLnTx/>
                          <a:uFillTx/>
                          <a:latin typeface="+mn-lt"/>
                          <a:ea typeface="+mn-ea"/>
                          <a:cs typeface="+mn-cs"/>
                        </a:rPr>
                        <a:t>
 Who loves reading? We do! First Insurance donated ,000 to hsplshigov and hawaiilibraryfriends in support of their 2019 Summer Reading Program. This year’s theme is “A Universe of Stories.” This morning, Kaela W. of #teamficoh arrived at the main branch’s Edna Allyn Room for Children to read to preschoolers from the Early Education Center. For details on the Summer Reading Program, which includes activities for kids, teenagers and adults, visit http://www.librarieshawaii.org.
#auniverseofstories #summerreading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9775128"/>
                  </a:ext>
                </a:extLst>
              </a:tr>
            </a:tbl>
          </a:graphicData>
        </a:graphic>
      </p:graphicFrame>
      <p:sp>
        <p:nvSpPr>
          <p:cNvPr id="4" name="Text Placeholder 3">
            <a:extLst>
              <a:ext uri="{FF2B5EF4-FFF2-40B4-BE49-F238E27FC236}">
                <a16:creationId xmlns:a16="http://schemas.microsoft.com/office/drawing/2014/main" id="{D8237762-1E95-4197-8BAB-4786C627A97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989654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EAE82-B013-451B-9E97-00E7236AD636}"/>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522FD39F-7EA9-41D0-9463-57B46576EB1D}"/>
              </a:ext>
            </a:extLst>
          </p:cNvPr>
          <p:cNvGraphicFramePr>
            <a:graphicFrameLocks noGrp="1"/>
          </p:cNvGraphicFramePr>
          <p:nvPr>
            <p:ph type="tbl" sz="quarter" idx="13"/>
            <p:extLst>
              <p:ext uri="{D42A27DB-BD31-4B8C-83A1-F6EECF244321}">
                <p14:modId xmlns:p14="http://schemas.microsoft.com/office/powerpoint/2010/main" val="1029770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28067021"/>
                    </a:ext>
                  </a:extLst>
                </a:gridCol>
                <a:gridCol w="707746">
                  <a:extLst>
                    <a:ext uri="{9D8B030D-6E8A-4147-A177-3AD203B41FA5}">
                      <a16:colId xmlns:a16="http://schemas.microsoft.com/office/drawing/2014/main" val="3644969919"/>
                    </a:ext>
                  </a:extLst>
                </a:gridCol>
                <a:gridCol w="707746">
                  <a:extLst>
                    <a:ext uri="{9D8B030D-6E8A-4147-A177-3AD203B41FA5}">
                      <a16:colId xmlns:a16="http://schemas.microsoft.com/office/drawing/2014/main" val="2595406899"/>
                    </a:ext>
                  </a:extLst>
                </a:gridCol>
                <a:gridCol w="353873">
                  <a:extLst>
                    <a:ext uri="{9D8B030D-6E8A-4147-A177-3AD203B41FA5}">
                      <a16:colId xmlns:a16="http://schemas.microsoft.com/office/drawing/2014/main" val="3448023541"/>
                    </a:ext>
                  </a:extLst>
                </a:gridCol>
                <a:gridCol w="353873">
                  <a:extLst>
                    <a:ext uri="{9D8B030D-6E8A-4147-A177-3AD203B41FA5}">
                      <a16:colId xmlns:a16="http://schemas.microsoft.com/office/drawing/2014/main" val="802884927"/>
                    </a:ext>
                  </a:extLst>
                </a:gridCol>
                <a:gridCol w="707746">
                  <a:extLst>
                    <a:ext uri="{9D8B030D-6E8A-4147-A177-3AD203B41FA5}">
                      <a16:colId xmlns:a16="http://schemas.microsoft.com/office/drawing/2014/main" val="4099752919"/>
                    </a:ext>
                  </a:extLst>
                </a:gridCol>
                <a:gridCol w="707746">
                  <a:extLst>
                    <a:ext uri="{9D8B030D-6E8A-4147-A177-3AD203B41FA5}">
                      <a16:colId xmlns:a16="http://schemas.microsoft.com/office/drawing/2014/main" val="3090222395"/>
                    </a:ext>
                  </a:extLst>
                </a:gridCol>
                <a:gridCol w="707746">
                  <a:extLst>
                    <a:ext uri="{9D8B030D-6E8A-4147-A177-3AD203B41FA5}">
                      <a16:colId xmlns:a16="http://schemas.microsoft.com/office/drawing/2014/main" val="1492870185"/>
                    </a:ext>
                  </a:extLst>
                </a:gridCol>
                <a:gridCol w="707746">
                  <a:extLst>
                    <a:ext uri="{9D8B030D-6E8A-4147-A177-3AD203B41FA5}">
                      <a16:colId xmlns:a16="http://schemas.microsoft.com/office/drawing/2014/main" val="1838542262"/>
                    </a:ext>
                  </a:extLst>
                </a:gridCol>
                <a:gridCol w="707746">
                  <a:extLst>
                    <a:ext uri="{9D8B030D-6E8A-4147-A177-3AD203B41FA5}">
                      <a16:colId xmlns:a16="http://schemas.microsoft.com/office/drawing/2014/main" val="2826108351"/>
                    </a:ext>
                  </a:extLst>
                </a:gridCol>
                <a:gridCol w="707746">
                  <a:extLst>
                    <a:ext uri="{9D8B030D-6E8A-4147-A177-3AD203B41FA5}">
                      <a16:colId xmlns:a16="http://schemas.microsoft.com/office/drawing/2014/main" val="3301240563"/>
                    </a:ext>
                  </a:extLst>
                </a:gridCol>
                <a:gridCol w="707746">
                  <a:extLst>
                    <a:ext uri="{9D8B030D-6E8A-4147-A177-3AD203B41FA5}">
                      <a16:colId xmlns:a16="http://schemas.microsoft.com/office/drawing/2014/main" val="130736799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118368576"/>
                  </a:ext>
                </a:extLst>
              </a:tr>
              <a:tr h="370840">
                <a:tc>
                  <a:txBody>
                    <a:bodyPr/>
                    <a:lstStyle/>
                    <a:p>
                      <a:r>
                        <a:rPr lang="en-US" sz="1000"/>
                        <a:t>firstinshi</a:t>
                      </a:r>
                    </a:p>
                  </a:txBody>
                  <a:tcPr/>
                </a:tc>
                <a:tc>
                  <a:txBody>
                    <a:bodyPr/>
                    <a:lstStyle/>
                    <a:p>
                      <a:r>
                        <a:rPr lang="en-US" sz="1000"/>
                        <a:t>15</a:t>
                      </a:r>
                    </a:p>
                  </a:txBody>
                  <a:tcPr/>
                </a:tc>
                <a:tc>
                  <a:txBody>
                    <a:bodyPr/>
                    <a:lstStyle/>
                    <a:p>
                      <a:r>
                        <a:rPr lang="en-US" sz="1000"/>
                        <a:t>0.6209</a:t>
                      </a:r>
                    </a:p>
                  </a:txBody>
                  <a:tcPr/>
                </a:tc>
                <a:tc>
                  <a:txBody>
                    <a:bodyPr/>
                    <a:lstStyle/>
                    <a:p>
                      <a:r>
                        <a:rPr lang="en-US" sz="1000"/>
                        <a:t>11.40</a:t>
                      </a:r>
                    </a:p>
                  </a:txBody>
                  <a:tcPr/>
                </a:tc>
                <a:tc>
                  <a:txBody>
                    <a:bodyPr/>
                    <a:lstStyle/>
                    <a:p>
                      <a:r>
                        <a:rPr lang="en-US" sz="1000"/>
                        <a:t>0.13</a:t>
                      </a:r>
                    </a:p>
                  </a:txBody>
                  <a:tcPr/>
                </a:tc>
                <a:tc>
                  <a:txBody>
                    <a:bodyPr/>
                    <a:lstStyle/>
                    <a:p>
                      <a:r>
                        <a:rPr lang="en-US" sz="1000"/>
                        <a:t>104.53</a:t>
                      </a:r>
                    </a:p>
                  </a:txBody>
                  <a:tcPr/>
                </a:tc>
                <a:tc>
                  <a:txBody>
                    <a:bodyPr/>
                    <a:lstStyle/>
                    <a:p>
                      <a:r>
                        <a:rPr lang="en-US" sz="1000"/>
                        <a:t>81.73</a:t>
                      </a:r>
                    </a:p>
                  </a:txBody>
                  <a:tcPr/>
                </a:tc>
                <a:tc>
                  <a:txBody>
                    <a:bodyPr/>
                    <a:lstStyle/>
                    <a:p>
                      <a:r>
                        <a:rPr lang="en-US" sz="1000"/>
                        <a:t>49.27</a:t>
                      </a:r>
                    </a:p>
                  </a:txBody>
                  <a:tcPr/>
                </a:tc>
                <a:tc>
                  <a:txBody>
                    <a:bodyPr/>
                    <a:lstStyle/>
                    <a:p>
                      <a:r>
                        <a:rPr lang="en-US" sz="1000"/>
                        <a:t>49.13</a:t>
                      </a:r>
                    </a:p>
                  </a:txBody>
                  <a:tcPr/>
                </a:tc>
                <a:tc>
                  <a:txBody>
                    <a:bodyPr/>
                    <a:lstStyle/>
                    <a:p>
                      <a:r>
                        <a:rPr lang="en-US" sz="1000"/>
                        <a:t>1568</a:t>
                      </a:r>
                    </a:p>
                  </a:txBody>
                  <a:tcPr/>
                </a:tc>
                <a:tc>
                  <a:txBody>
                    <a:bodyPr/>
                    <a:lstStyle/>
                    <a:p>
                      <a:r>
                        <a:rPr lang="en-US" sz="1000"/>
                        <a:t>171</a:t>
                      </a:r>
                    </a:p>
                  </a:txBody>
                  <a:tcPr/>
                </a:tc>
                <a:tc>
                  <a:txBody>
                    <a:bodyPr/>
                    <a:lstStyle/>
                    <a:p>
                      <a:r>
                        <a:rPr lang="en-US" sz="1000"/>
                        <a:t>739</a:t>
                      </a:r>
                    </a:p>
                  </a:txBody>
                  <a:tcPr/>
                </a:tc>
                <a:extLst>
                  <a:ext uri="{0D108BD9-81ED-4DB2-BD59-A6C34878D82A}">
                    <a16:rowId xmlns:a16="http://schemas.microsoft.com/office/drawing/2014/main" val="4072792172"/>
                  </a:ext>
                </a:extLst>
              </a:tr>
            </a:tbl>
          </a:graphicData>
        </a:graphic>
      </p:graphicFrame>
      <p:sp>
        <p:nvSpPr>
          <p:cNvPr id="4" name="Text Placeholder 3">
            <a:extLst>
              <a:ext uri="{FF2B5EF4-FFF2-40B4-BE49-F238E27FC236}">
                <a16:creationId xmlns:a16="http://schemas.microsoft.com/office/drawing/2014/main" id="{1BADD768-00A2-4FD1-AE98-E0E0A8FCC11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1193847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1CF96-538D-4602-A82A-F03C0EA6A600}"/>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EE5A7463-6E37-4D5A-A8CC-6C3A05432F78}"/>
              </a:ext>
            </a:extLst>
          </p:cNvPr>
          <p:cNvGraphicFramePr>
            <a:graphicFrameLocks noGrp="1"/>
          </p:cNvGraphicFramePr>
          <p:nvPr>
            <p:ph type="tbl" sz="quarter" idx="13"/>
            <p:extLst>
              <p:ext uri="{D42A27DB-BD31-4B8C-83A1-F6EECF244321}">
                <p14:modId xmlns:p14="http://schemas.microsoft.com/office/powerpoint/2010/main" val="1141705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04663952"/>
                    </a:ext>
                  </a:extLst>
                </a:gridCol>
                <a:gridCol w="1316736">
                  <a:extLst>
                    <a:ext uri="{9D8B030D-6E8A-4147-A177-3AD203B41FA5}">
                      <a16:colId xmlns:a16="http://schemas.microsoft.com/office/drawing/2014/main" val="3265265473"/>
                    </a:ext>
                  </a:extLst>
                </a:gridCol>
                <a:gridCol w="658368">
                  <a:extLst>
                    <a:ext uri="{9D8B030D-6E8A-4147-A177-3AD203B41FA5}">
                      <a16:colId xmlns:a16="http://schemas.microsoft.com/office/drawing/2014/main" val="1035834681"/>
                    </a:ext>
                  </a:extLst>
                </a:gridCol>
                <a:gridCol w="658368">
                  <a:extLst>
                    <a:ext uri="{9D8B030D-6E8A-4147-A177-3AD203B41FA5}">
                      <a16:colId xmlns:a16="http://schemas.microsoft.com/office/drawing/2014/main" val="4230911386"/>
                    </a:ext>
                  </a:extLst>
                </a:gridCol>
                <a:gridCol w="658368">
                  <a:extLst>
                    <a:ext uri="{9D8B030D-6E8A-4147-A177-3AD203B41FA5}">
                      <a16:colId xmlns:a16="http://schemas.microsoft.com/office/drawing/2014/main" val="133391530"/>
                    </a:ext>
                  </a:extLst>
                </a:gridCol>
                <a:gridCol w="658368">
                  <a:extLst>
                    <a:ext uri="{9D8B030D-6E8A-4147-A177-3AD203B41FA5}">
                      <a16:colId xmlns:a16="http://schemas.microsoft.com/office/drawing/2014/main" val="3768367800"/>
                    </a:ext>
                  </a:extLst>
                </a:gridCol>
                <a:gridCol w="658368">
                  <a:extLst>
                    <a:ext uri="{9D8B030D-6E8A-4147-A177-3AD203B41FA5}">
                      <a16:colId xmlns:a16="http://schemas.microsoft.com/office/drawing/2014/main" val="2941172715"/>
                    </a:ext>
                  </a:extLst>
                </a:gridCol>
                <a:gridCol w="658368">
                  <a:extLst>
                    <a:ext uri="{9D8B030D-6E8A-4147-A177-3AD203B41FA5}">
                      <a16:colId xmlns:a16="http://schemas.microsoft.com/office/drawing/2014/main" val="2547068125"/>
                    </a:ext>
                  </a:extLst>
                </a:gridCol>
                <a:gridCol w="658368">
                  <a:extLst>
                    <a:ext uri="{9D8B030D-6E8A-4147-A177-3AD203B41FA5}">
                      <a16:colId xmlns:a16="http://schemas.microsoft.com/office/drawing/2014/main" val="1324572732"/>
                    </a:ext>
                  </a:extLst>
                </a:gridCol>
                <a:gridCol w="658368">
                  <a:extLst>
                    <a:ext uri="{9D8B030D-6E8A-4147-A177-3AD203B41FA5}">
                      <a16:colId xmlns:a16="http://schemas.microsoft.com/office/drawing/2014/main" val="1630942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7653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- 2019-07-31 15:27:53</a:t>
                      </a:r>
                      <a:r>
                        <a:rPr kumimoji="0" lang="en-US" sz="1000" b="0" i="0" u="none" strike="noStrike" kern="1200" cap="none" spc="0" normalizeH="0" baseline="0" noProof="0">
                          <a:ln>
                            <a:noFill/>
                          </a:ln>
                          <a:solidFill>
                            <a:prstClr val="black"/>
                          </a:solidFill>
                          <a:effectLst/>
                          <a:uLnTx/>
                          <a:uFillTx/>
                          <a:latin typeface="+mn-lt"/>
                          <a:ea typeface="+mn-ea"/>
                          <a:cs typeface="+mn-cs"/>
                        </a:rPr>
                        <a:t>
 Career Expo 2019 We’ll be here until 3 PM! VISIT US AT THE @STARADVERTISER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https://scontent.xx.fbcdn.net/v/t51.12442-15/67771879_357321978271449_8264837465350664881_n.jpg?_nc_cat=102&amp;_nc_oc=AQkf63MQ6UhO_bEv_cmVwQu9YDSc18QWYGG1ALot6lZs5XZBtMa7gjr4gN54pb2szag&amp;_nc_ht=scontent.xx&amp;oh=656f99b9c9f2b21bd76b94f4b2d6cb57&amp;oe=5DA92B90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08/01/2019 15:00:36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7495969"/>
                  </a:ext>
                </a:extLst>
              </a:tr>
            </a:tbl>
          </a:graphicData>
        </a:graphic>
      </p:graphicFrame>
      <p:sp>
        <p:nvSpPr>
          <p:cNvPr id="4" name="Text Placeholder 3">
            <a:extLst>
              <a:ext uri="{FF2B5EF4-FFF2-40B4-BE49-F238E27FC236}">
                <a16:creationId xmlns:a16="http://schemas.microsoft.com/office/drawing/2014/main" id="{83DF5D41-7561-44A5-84F8-6BA0F582BD6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547390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68A00-E81D-4C4A-AA0F-C9ED551E3E88}"/>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E1A0AF09-2B1C-4521-92F6-50D8C1BF3A92}"/>
              </a:ext>
            </a:extLst>
          </p:cNvPr>
          <p:cNvGraphicFramePr>
            <a:graphicFrameLocks noGrp="1"/>
          </p:cNvGraphicFramePr>
          <p:nvPr>
            <p:ph type="tbl" sz="quarter" idx="13"/>
            <p:extLst>
              <p:ext uri="{D42A27DB-BD31-4B8C-83A1-F6EECF244321}">
                <p14:modId xmlns:p14="http://schemas.microsoft.com/office/powerpoint/2010/main" val="1089175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18406317"/>
                    </a:ext>
                  </a:extLst>
                </a:gridCol>
                <a:gridCol w="1316736">
                  <a:extLst>
                    <a:ext uri="{9D8B030D-6E8A-4147-A177-3AD203B41FA5}">
                      <a16:colId xmlns:a16="http://schemas.microsoft.com/office/drawing/2014/main" val="548162504"/>
                    </a:ext>
                  </a:extLst>
                </a:gridCol>
                <a:gridCol w="658368">
                  <a:extLst>
                    <a:ext uri="{9D8B030D-6E8A-4147-A177-3AD203B41FA5}">
                      <a16:colId xmlns:a16="http://schemas.microsoft.com/office/drawing/2014/main" val="2730309943"/>
                    </a:ext>
                  </a:extLst>
                </a:gridCol>
                <a:gridCol w="658368">
                  <a:extLst>
                    <a:ext uri="{9D8B030D-6E8A-4147-A177-3AD203B41FA5}">
                      <a16:colId xmlns:a16="http://schemas.microsoft.com/office/drawing/2014/main" val="3658757492"/>
                    </a:ext>
                  </a:extLst>
                </a:gridCol>
                <a:gridCol w="658368">
                  <a:extLst>
                    <a:ext uri="{9D8B030D-6E8A-4147-A177-3AD203B41FA5}">
                      <a16:colId xmlns:a16="http://schemas.microsoft.com/office/drawing/2014/main" val="4118559231"/>
                    </a:ext>
                  </a:extLst>
                </a:gridCol>
                <a:gridCol w="658368">
                  <a:extLst>
                    <a:ext uri="{9D8B030D-6E8A-4147-A177-3AD203B41FA5}">
                      <a16:colId xmlns:a16="http://schemas.microsoft.com/office/drawing/2014/main" val="2431863074"/>
                    </a:ext>
                  </a:extLst>
                </a:gridCol>
                <a:gridCol w="658368">
                  <a:extLst>
                    <a:ext uri="{9D8B030D-6E8A-4147-A177-3AD203B41FA5}">
                      <a16:colId xmlns:a16="http://schemas.microsoft.com/office/drawing/2014/main" val="3959536068"/>
                    </a:ext>
                  </a:extLst>
                </a:gridCol>
                <a:gridCol w="658368">
                  <a:extLst>
                    <a:ext uri="{9D8B030D-6E8A-4147-A177-3AD203B41FA5}">
                      <a16:colId xmlns:a16="http://schemas.microsoft.com/office/drawing/2014/main" val="297612368"/>
                    </a:ext>
                  </a:extLst>
                </a:gridCol>
                <a:gridCol w="658368">
                  <a:extLst>
                    <a:ext uri="{9D8B030D-6E8A-4147-A177-3AD203B41FA5}">
                      <a16:colId xmlns:a16="http://schemas.microsoft.com/office/drawing/2014/main" val="2463748012"/>
                    </a:ext>
                  </a:extLst>
                </a:gridCol>
                <a:gridCol w="658368">
                  <a:extLst>
                    <a:ext uri="{9D8B030D-6E8A-4147-A177-3AD203B41FA5}">
                      <a16:colId xmlns:a16="http://schemas.microsoft.com/office/drawing/2014/main" val="2498125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0351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- 2019-07-27 18:06:11</a:t>
                      </a:r>
                      <a:r>
                        <a:rPr kumimoji="0" lang="en-US" sz="1000" b="0" i="0" u="none" strike="noStrike" kern="1200" cap="none" spc="0" normalizeH="0" baseline="0" noProof="0">
                          <a:ln>
                            <a:noFill/>
                          </a:ln>
                          <a:solidFill>
                            <a:prstClr val="black"/>
                          </a:solidFill>
                          <a:effectLst/>
                          <a:uLnTx/>
                          <a:uFillTx/>
                          <a:latin typeface="+mn-lt"/>
                          <a:ea typeface="+mn-ea"/>
                          <a:cs typeface="+mn-cs"/>
                        </a:rPr>
                        <a:t>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https://scontent.xx.fbcdn.net/v/t51.12442-15/67404451_424863431573777_9206354430513939060_n.jpg?_nc_cat=102&amp;_nc_oc=AQkqzr479y0pXQgkASJsae9USfCMG699vbSXKuqzrX5WtkKiwIyksOVitka4XIoI7lk&amp;_nc_ht=scontent.xx&amp;oh=e8df8fb3fe18d5971115d496a0313375&amp;oe=5DE5EE15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07/28/2019 18:00:48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311258943"/>
                  </a:ext>
                </a:extLst>
              </a:tr>
            </a:tbl>
          </a:graphicData>
        </a:graphic>
      </p:graphicFrame>
      <p:sp>
        <p:nvSpPr>
          <p:cNvPr id="4" name="Text Placeholder 3">
            <a:extLst>
              <a:ext uri="{FF2B5EF4-FFF2-40B4-BE49-F238E27FC236}">
                <a16:creationId xmlns:a16="http://schemas.microsoft.com/office/drawing/2014/main" id="{4323A6D1-AD6C-4DF8-80C9-1A006557B2C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263088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4BC7F-0F57-4CAF-95B8-4F6B1FC9ABC6}"/>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0B11D393-1B55-4696-8F09-5369F2089F65}"/>
              </a:ext>
            </a:extLst>
          </p:cNvPr>
          <p:cNvGraphicFramePr>
            <a:graphicFrameLocks noGrp="1"/>
          </p:cNvGraphicFramePr>
          <p:nvPr>
            <p:ph type="tbl" sz="quarter" idx="13"/>
            <p:extLst>
              <p:ext uri="{D42A27DB-BD31-4B8C-83A1-F6EECF244321}">
                <p14:modId xmlns:p14="http://schemas.microsoft.com/office/powerpoint/2010/main" val="405820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77134493"/>
                    </a:ext>
                  </a:extLst>
                </a:gridCol>
                <a:gridCol w="1316736">
                  <a:extLst>
                    <a:ext uri="{9D8B030D-6E8A-4147-A177-3AD203B41FA5}">
                      <a16:colId xmlns:a16="http://schemas.microsoft.com/office/drawing/2014/main" val="2871166083"/>
                    </a:ext>
                  </a:extLst>
                </a:gridCol>
                <a:gridCol w="658368">
                  <a:extLst>
                    <a:ext uri="{9D8B030D-6E8A-4147-A177-3AD203B41FA5}">
                      <a16:colId xmlns:a16="http://schemas.microsoft.com/office/drawing/2014/main" val="1531752579"/>
                    </a:ext>
                  </a:extLst>
                </a:gridCol>
                <a:gridCol w="658368">
                  <a:extLst>
                    <a:ext uri="{9D8B030D-6E8A-4147-A177-3AD203B41FA5}">
                      <a16:colId xmlns:a16="http://schemas.microsoft.com/office/drawing/2014/main" val="1551801741"/>
                    </a:ext>
                  </a:extLst>
                </a:gridCol>
                <a:gridCol w="658368">
                  <a:extLst>
                    <a:ext uri="{9D8B030D-6E8A-4147-A177-3AD203B41FA5}">
                      <a16:colId xmlns:a16="http://schemas.microsoft.com/office/drawing/2014/main" val="1854104669"/>
                    </a:ext>
                  </a:extLst>
                </a:gridCol>
                <a:gridCol w="658368">
                  <a:extLst>
                    <a:ext uri="{9D8B030D-6E8A-4147-A177-3AD203B41FA5}">
                      <a16:colId xmlns:a16="http://schemas.microsoft.com/office/drawing/2014/main" val="1917193280"/>
                    </a:ext>
                  </a:extLst>
                </a:gridCol>
                <a:gridCol w="658368">
                  <a:extLst>
                    <a:ext uri="{9D8B030D-6E8A-4147-A177-3AD203B41FA5}">
                      <a16:colId xmlns:a16="http://schemas.microsoft.com/office/drawing/2014/main" val="1389110239"/>
                    </a:ext>
                  </a:extLst>
                </a:gridCol>
                <a:gridCol w="658368">
                  <a:extLst>
                    <a:ext uri="{9D8B030D-6E8A-4147-A177-3AD203B41FA5}">
                      <a16:colId xmlns:a16="http://schemas.microsoft.com/office/drawing/2014/main" val="1739295701"/>
                    </a:ext>
                  </a:extLst>
                </a:gridCol>
                <a:gridCol w="658368">
                  <a:extLst>
                    <a:ext uri="{9D8B030D-6E8A-4147-A177-3AD203B41FA5}">
                      <a16:colId xmlns:a16="http://schemas.microsoft.com/office/drawing/2014/main" val="3245220753"/>
                    </a:ext>
                  </a:extLst>
                </a:gridCol>
                <a:gridCol w="658368">
                  <a:extLst>
                    <a:ext uri="{9D8B030D-6E8A-4147-A177-3AD203B41FA5}">
                      <a16:colId xmlns:a16="http://schemas.microsoft.com/office/drawing/2014/main" val="2142804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8059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- 2019-07-27 18:05:04</a:t>
                      </a:r>
                      <a:r>
                        <a:rPr kumimoji="0" lang="en-US" sz="1000" b="0" i="0" u="none" strike="noStrike" kern="1200" cap="none" spc="0" normalizeH="0" baseline="0" noProof="0">
                          <a:ln>
                            <a:noFill/>
                          </a:ln>
                          <a:solidFill>
                            <a:prstClr val="black"/>
                          </a:solidFill>
                          <a:effectLst/>
                          <a:uLnTx/>
                          <a:uFillTx/>
                          <a:latin typeface="+mn-lt"/>
                          <a:ea typeface="+mn-ea"/>
                          <a:cs typeface="+mn-cs"/>
                        </a:rPr>
                        <a:t>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https://scontent.xx.fbcdn.net/v/t51.12442-15/67563788_650512218765676_2099812576226031396_n.jpg?_nc_cat=110&amp;_nc_oc=AQlPaholSN0RtZ8KSkMGJMtmEErAHa_H3Tk9w93w9H5PsQhQE60YkgQAgcLVv-JsWTc&amp;_nc_ht=scontent.xx&amp;oh=0656b36d6726297644b396786c0cfbeb&amp;oe=5DDF8168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07/28/2019 18:00:48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85776127"/>
                  </a:ext>
                </a:extLst>
              </a:tr>
            </a:tbl>
          </a:graphicData>
        </a:graphic>
      </p:graphicFrame>
      <p:sp>
        <p:nvSpPr>
          <p:cNvPr id="4" name="Text Placeholder 3">
            <a:extLst>
              <a:ext uri="{FF2B5EF4-FFF2-40B4-BE49-F238E27FC236}">
                <a16:creationId xmlns:a16="http://schemas.microsoft.com/office/drawing/2014/main" id="{5150F16B-EE35-478C-A961-8CE01FD33A5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889695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78D5E-38F3-4BC0-AAB6-FF2F7E272433}"/>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A3BECF28-2C4A-4C92-A009-890C1CD098EC}"/>
              </a:ext>
            </a:extLst>
          </p:cNvPr>
          <p:cNvGraphicFramePr>
            <a:graphicFrameLocks noGrp="1"/>
          </p:cNvGraphicFramePr>
          <p:nvPr>
            <p:ph type="tbl" sz="quarter" idx="13"/>
            <p:extLst>
              <p:ext uri="{D42A27DB-BD31-4B8C-83A1-F6EECF244321}">
                <p14:modId xmlns:p14="http://schemas.microsoft.com/office/powerpoint/2010/main" val="359597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13056059"/>
                    </a:ext>
                  </a:extLst>
                </a:gridCol>
                <a:gridCol w="1316736">
                  <a:extLst>
                    <a:ext uri="{9D8B030D-6E8A-4147-A177-3AD203B41FA5}">
                      <a16:colId xmlns:a16="http://schemas.microsoft.com/office/drawing/2014/main" val="2517241506"/>
                    </a:ext>
                  </a:extLst>
                </a:gridCol>
                <a:gridCol w="658368">
                  <a:extLst>
                    <a:ext uri="{9D8B030D-6E8A-4147-A177-3AD203B41FA5}">
                      <a16:colId xmlns:a16="http://schemas.microsoft.com/office/drawing/2014/main" val="3925679556"/>
                    </a:ext>
                  </a:extLst>
                </a:gridCol>
                <a:gridCol w="658368">
                  <a:extLst>
                    <a:ext uri="{9D8B030D-6E8A-4147-A177-3AD203B41FA5}">
                      <a16:colId xmlns:a16="http://schemas.microsoft.com/office/drawing/2014/main" val="743547279"/>
                    </a:ext>
                  </a:extLst>
                </a:gridCol>
                <a:gridCol w="658368">
                  <a:extLst>
                    <a:ext uri="{9D8B030D-6E8A-4147-A177-3AD203B41FA5}">
                      <a16:colId xmlns:a16="http://schemas.microsoft.com/office/drawing/2014/main" val="336485968"/>
                    </a:ext>
                  </a:extLst>
                </a:gridCol>
                <a:gridCol w="658368">
                  <a:extLst>
                    <a:ext uri="{9D8B030D-6E8A-4147-A177-3AD203B41FA5}">
                      <a16:colId xmlns:a16="http://schemas.microsoft.com/office/drawing/2014/main" val="164707238"/>
                    </a:ext>
                  </a:extLst>
                </a:gridCol>
                <a:gridCol w="658368">
                  <a:extLst>
                    <a:ext uri="{9D8B030D-6E8A-4147-A177-3AD203B41FA5}">
                      <a16:colId xmlns:a16="http://schemas.microsoft.com/office/drawing/2014/main" val="3348614485"/>
                    </a:ext>
                  </a:extLst>
                </a:gridCol>
                <a:gridCol w="658368">
                  <a:extLst>
                    <a:ext uri="{9D8B030D-6E8A-4147-A177-3AD203B41FA5}">
                      <a16:colId xmlns:a16="http://schemas.microsoft.com/office/drawing/2014/main" val="1463310417"/>
                    </a:ext>
                  </a:extLst>
                </a:gridCol>
                <a:gridCol w="658368">
                  <a:extLst>
                    <a:ext uri="{9D8B030D-6E8A-4147-A177-3AD203B41FA5}">
                      <a16:colId xmlns:a16="http://schemas.microsoft.com/office/drawing/2014/main" val="2383716161"/>
                    </a:ext>
                  </a:extLst>
                </a:gridCol>
                <a:gridCol w="658368">
                  <a:extLst>
                    <a:ext uri="{9D8B030D-6E8A-4147-A177-3AD203B41FA5}">
                      <a16:colId xmlns:a16="http://schemas.microsoft.com/office/drawing/2014/main" val="1960856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2710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- 2019-07-27 16:46:14</a:t>
                      </a:r>
                      <a:r>
                        <a:rPr kumimoji="0" lang="en-US" sz="1000" b="0" i="0" u="none" strike="noStrike" kern="1200" cap="none" spc="0" normalizeH="0" baseline="0" noProof="0">
                          <a:ln>
                            <a:noFill/>
                          </a:ln>
                          <a:solidFill>
                            <a:prstClr val="black"/>
                          </a:solidFill>
                          <a:effectLst/>
                          <a:uLnTx/>
                          <a:uFillTx/>
                          <a:latin typeface="+mn-lt"/>
                          <a:ea typeface="+mn-ea"/>
                          <a:cs typeface="+mn-cs"/>
                        </a:rPr>
                        <a:t>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https://scontent.xx.fbcdn.net/v/t51.12442-15/65745104_394564331188306_3659075805474974238_n.jpg?_nc_cat=102&amp;_nc_oc=AQmaEWaGfLukdfChft6f-bw-fOPuSZ7x1LGf6zk30YJRRO7kCXtyfzGal97z7aDrveQ&amp;_nc_ht=scontent.xx&amp;oh=17830b9ebc2cfa76df3f35023fdc31fe&amp;oe=5DAA118E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07/28/2019 16:32:23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21305753"/>
                  </a:ext>
                </a:extLst>
              </a:tr>
            </a:tbl>
          </a:graphicData>
        </a:graphic>
      </p:graphicFrame>
      <p:sp>
        <p:nvSpPr>
          <p:cNvPr id="4" name="Text Placeholder 3">
            <a:extLst>
              <a:ext uri="{FF2B5EF4-FFF2-40B4-BE49-F238E27FC236}">
                <a16:creationId xmlns:a16="http://schemas.microsoft.com/office/drawing/2014/main" id="{8E90AAB3-B158-4C68-BAC7-A5649AB919A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535064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E47F-4F6E-48C8-B3C9-D4ABAB026753}"/>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2BDD8455-54B1-42B7-ADBF-5BA0C9709DD1}"/>
              </a:ext>
            </a:extLst>
          </p:cNvPr>
          <p:cNvGraphicFramePr>
            <a:graphicFrameLocks noGrp="1"/>
          </p:cNvGraphicFramePr>
          <p:nvPr>
            <p:ph type="tbl" sz="quarter" idx="13"/>
            <p:extLst>
              <p:ext uri="{D42A27DB-BD31-4B8C-83A1-F6EECF244321}">
                <p14:modId xmlns:p14="http://schemas.microsoft.com/office/powerpoint/2010/main" val="2903281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38682543"/>
                    </a:ext>
                  </a:extLst>
                </a:gridCol>
                <a:gridCol w="1316736">
                  <a:extLst>
                    <a:ext uri="{9D8B030D-6E8A-4147-A177-3AD203B41FA5}">
                      <a16:colId xmlns:a16="http://schemas.microsoft.com/office/drawing/2014/main" val="3732605790"/>
                    </a:ext>
                  </a:extLst>
                </a:gridCol>
                <a:gridCol w="658368">
                  <a:extLst>
                    <a:ext uri="{9D8B030D-6E8A-4147-A177-3AD203B41FA5}">
                      <a16:colId xmlns:a16="http://schemas.microsoft.com/office/drawing/2014/main" val="2235323740"/>
                    </a:ext>
                  </a:extLst>
                </a:gridCol>
                <a:gridCol w="658368">
                  <a:extLst>
                    <a:ext uri="{9D8B030D-6E8A-4147-A177-3AD203B41FA5}">
                      <a16:colId xmlns:a16="http://schemas.microsoft.com/office/drawing/2014/main" val="4151142276"/>
                    </a:ext>
                  </a:extLst>
                </a:gridCol>
                <a:gridCol w="658368">
                  <a:extLst>
                    <a:ext uri="{9D8B030D-6E8A-4147-A177-3AD203B41FA5}">
                      <a16:colId xmlns:a16="http://schemas.microsoft.com/office/drawing/2014/main" val="3072381074"/>
                    </a:ext>
                  </a:extLst>
                </a:gridCol>
                <a:gridCol w="658368">
                  <a:extLst>
                    <a:ext uri="{9D8B030D-6E8A-4147-A177-3AD203B41FA5}">
                      <a16:colId xmlns:a16="http://schemas.microsoft.com/office/drawing/2014/main" val="1712361576"/>
                    </a:ext>
                  </a:extLst>
                </a:gridCol>
                <a:gridCol w="658368">
                  <a:extLst>
                    <a:ext uri="{9D8B030D-6E8A-4147-A177-3AD203B41FA5}">
                      <a16:colId xmlns:a16="http://schemas.microsoft.com/office/drawing/2014/main" val="3654054032"/>
                    </a:ext>
                  </a:extLst>
                </a:gridCol>
                <a:gridCol w="658368">
                  <a:extLst>
                    <a:ext uri="{9D8B030D-6E8A-4147-A177-3AD203B41FA5}">
                      <a16:colId xmlns:a16="http://schemas.microsoft.com/office/drawing/2014/main" val="4103453116"/>
                    </a:ext>
                  </a:extLst>
                </a:gridCol>
                <a:gridCol w="658368">
                  <a:extLst>
                    <a:ext uri="{9D8B030D-6E8A-4147-A177-3AD203B41FA5}">
                      <a16:colId xmlns:a16="http://schemas.microsoft.com/office/drawing/2014/main" val="1120755542"/>
                    </a:ext>
                  </a:extLst>
                </a:gridCol>
                <a:gridCol w="658368">
                  <a:extLst>
                    <a:ext uri="{9D8B030D-6E8A-4147-A177-3AD203B41FA5}">
                      <a16:colId xmlns:a16="http://schemas.microsoft.com/office/drawing/2014/main" val="1961946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312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- 2019-07-25 19:55:32</a:t>
                      </a:r>
                      <a:r>
                        <a:rPr kumimoji="0" lang="en-US" sz="1000" b="0" i="0" u="none" strike="noStrike" kern="1200" cap="none" spc="0" normalizeH="0" baseline="0" noProof="0">
                          <a:ln>
                            <a:noFill/>
                          </a:ln>
                          <a:solidFill>
                            <a:prstClr val="black"/>
                          </a:solidFill>
                          <a:effectLst/>
                          <a:uLnTx/>
                          <a:uFillTx/>
                          <a:latin typeface="+mn-lt"/>
                          <a:ea typeface="+mn-ea"/>
                          <a:cs typeface="+mn-cs"/>
                        </a:rPr>
                        <a:t>
 Conference  #hbleadership
 @HAWAIIBUSINESSMAGAZINE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https://scontent.xx.fbcdn.net/v/t51.12442-15/67309354_2101389243491294_7275828357586796174_n.jpg?_nc_cat=104&amp;_nc_oc=AQnxkGNRbaOanKq5pa--ddJeLAwZm9A9R_Ma5Ryiu84qKR38ZOZo47dwMynqQGRBKVU&amp;_nc_ht=scontent.xx&amp;oh=2e0e9278e896221ab3eb98763ff8d80a&amp;oe=5DA6D519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07/26/2019 19:00:34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75578127"/>
                  </a:ext>
                </a:extLst>
              </a:tr>
            </a:tbl>
          </a:graphicData>
        </a:graphic>
      </p:graphicFrame>
      <p:sp>
        <p:nvSpPr>
          <p:cNvPr id="4" name="Text Placeholder 3">
            <a:extLst>
              <a:ext uri="{FF2B5EF4-FFF2-40B4-BE49-F238E27FC236}">
                <a16:creationId xmlns:a16="http://schemas.microsoft.com/office/drawing/2014/main" id="{615636A4-7852-4FB5-9FA0-06DBD24BC86E}"/>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8366375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1200</Words>
  <Application>Microsoft Office PowerPoint</Application>
  <PresentationFormat>On-screen Show (4:3)</PresentationFormat>
  <Paragraphs>409</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 - 1 of 3</vt:lpstr>
      <vt:lpstr>LinkedIn Updates Table | FICOH - 2 of 3</vt:lpstr>
      <vt:lpstr>LinkedIn Updates Table | FICOH - 3 of 3</vt:lpstr>
      <vt:lpstr>Instagram Key Metrics Table | FICOH</vt:lpstr>
      <vt:lpstr>Instagram Instagram Followers Change | FICOH</vt:lpstr>
      <vt:lpstr>Instagram Average Interactions Per Instagram Post | FICOH</vt:lpstr>
      <vt:lpstr>Instagram Top Instagram Posts Table | FICOH - 1 of 2</vt:lpstr>
      <vt:lpstr>Instagram Top Instagram Posts Table | FICOH - 2 of 2</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2019-08-12T20:23:26Z</dcterms:created>
  <dcterms:modified xsi:type="dcterms:W3CDTF">2019-08-12T20:24:02Z</dcterms:modified>
</cp:coreProperties>
</file>