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2" r:id="rId16"/>
    <p:sldId id="273" r:id="rId17"/>
    <p:sldId id="274" r:id="rId18"/>
    <p:sldId id="275" r:id="rId19"/>
    <p:sldId id="276"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8" r:id="rId40"/>
    <p:sldId id="299" r:id="rId41"/>
    <p:sldId id="300" r:id="rId42"/>
    <p:sldId id="301" r:id="rId43"/>
    <p:sldId id="302" r:id="rId44"/>
    <p:sldId id="304" r:id="rId45"/>
    <p:sldId id="305" r:id="rId46"/>
    <p:sldId id="306" r:id="rId47"/>
    <p:sldId id="307" r:id="rId48"/>
    <p:sldId id="308" r:id="rId49"/>
  </p:sldIdLst>
  <p:sldSz cx="9144000" cy="6858000" type="screen4x3"/>
  <p:notesSz cx="6858000" cy="9144000"/>
  <p:embeddedFontLst>
    <p:embeddedFont>
      <p:font typeface="Calibri" panose="020F0502020204030204" pitchFamily="34" charset="0"/>
      <p:regular r:id="rId50"/>
      <p:bold r:id="rId51"/>
      <p:italic r:id="rId52"/>
      <p:boldItalic r:id="rId5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1.fntdata"/><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2.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43617</c:v>
                </c:pt>
              </c:numCache>
            </c:numRef>
          </c:cat>
          <c:val>
            <c:numRef>
              <c:f>Sheet1!$B$2</c:f>
              <c:numCache>
                <c:formatCode>General</c:formatCode>
                <c:ptCount val="1"/>
                <c:pt idx="0">
                  <c:v>4087</c:v>
                </c:pt>
              </c:numCache>
            </c:numRef>
          </c:val>
          <c:extLst>
            <c:ext xmlns:c16="http://schemas.microsoft.com/office/drawing/2014/chart" uri="{C3380CC4-5D6E-409C-BE32-E72D297353CC}">
              <c16:uniqueId val="{00000000-641C-4DE6-9CD4-108654E3D168}"/>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43617</c:v>
                </c:pt>
              </c:numCache>
            </c:numRef>
          </c:cat>
          <c:val>
            <c:numRef>
              <c:f>Sheet1!$C$2</c:f>
              <c:numCache>
                <c:formatCode>General</c:formatCode>
                <c:ptCount val="1"/>
                <c:pt idx="0">
                  <c:v>1352</c:v>
                </c:pt>
              </c:numCache>
            </c:numRef>
          </c:val>
          <c:extLst>
            <c:ext xmlns:c16="http://schemas.microsoft.com/office/drawing/2014/chart" uri="{C3380CC4-5D6E-409C-BE32-E72D297353CC}">
              <c16:uniqueId val="{00000001-641C-4DE6-9CD4-108654E3D168}"/>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43617</c:v>
                </c:pt>
              </c:numCache>
            </c:numRef>
          </c:cat>
          <c:val>
            <c:numRef>
              <c:f>Sheet1!$D$2</c:f>
              <c:numCache>
                <c:formatCode>General</c:formatCode>
                <c:ptCount val="1"/>
                <c:pt idx="0">
                  <c:v>19471</c:v>
                </c:pt>
              </c:numCache>
            </c:numRef>
          </c:val>
          <c:extLst>
            <c:ext xmlns:c16="http://schemas.microsoft.com/office/drawing/2014/chart" uri="{C3380CC4-5D6E-409C-BE32-E72D297353CC}">
              <c16:uniqueId val="{00000002-641C-4DE6-9CD4-108654E3D168}"/>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43617</c:v>
                </c:pt>
              </c:numCache>
            </c:numRef>
          </c:cat>
          <c:val>
            <c:numRef>
              <c:f>Sheet1!$E$2</c:f>
              <c:numCache>
                <c:formatCode>General</c:formatCode>
                <c:ptCount val="1"/>
                <c:pt idx="0">
                  <c:v>3296</c:v>
                </c:pt>
              </c:numCache>
            </c:numRef>
          </c:val>
          <c:extLst>
            <c:ext xmlns:c16="http://schemas.microsoft.com/office/drawing/2014/chart" uri="{C3380CC4-5D6E-409C-BE32-E72D297353CC}">
              <c16:uniqueId val="{00000003-641C-4DE6-9CD4-108654E3D168}"/>
            </c:ext>
          </c:extLst>
        </c:ser>
        <c:dLbls>
          <c:showLegendKey val="0"/>
          <c:showVal val="0"/>
          <c:showCatName val="0"/>
          <c:showSerName val="0"/>
          <c:showPercent val="0"/>
          <c:showBubbleSize val="0"/>
        </c:dLbls>
        <c:gapWidth val="219"/>
        <c:overlap val="-27"/>
        <c:axId val="294440888"/>
        <c:axId val="294441872"/>
      </c:barChart>
      <c:dateAx>
        <c:axId val="294440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441872"/>
        <c:crosses val="autoZero"/>
        <c:auto val="1"/>
        <c:lblOffset val="100"/>
        <c:baseTimeUnit val="days"/>
      </c:dateAx>
      <c:valAx>
        <c:axId val="294441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440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39</c:v>
                </c:pt>
                <c:pt idx="1">
                  <c:v>34</c:v>
                </c:pt>
                <c:pt idx="2">
                  <c:v>59</c:v>
                </c:pt>
                <c:pt idx="3">
                  <c:v>34</c:v>
                </c:pt>
                <c:pt idx="4">
                  <c:v>21</c:v>
                </c:pt>
                <c:pt idx="5">
                  <c:v>30</c:v>
                </c:pt>
                <c:pt idx="6">
                  <c:v>38</c:v>
                </c:pt>
              </c:numCache>
            </c:numRef>
          </c:val>
          <c:extLst>
            <c:ext xmlns:c16="http://schemas.microsoft.com/office/drawing/2014/chart" uri="{C3380CC4-5D6E-409C-BE32-E72D297353CC}">
              <c16:uniqueId val="{00000000-ED61-4E5E-840F-BD87923C39FB}"/>
            </c:ext>
          </c:extLst>
        </c:ser>
        <c:dLbls>
          <c:showLegendKey val="0"/>
          <c:showVal val="0"/>
          <c:showCatName val="0"/>
          <c:showSerName val="0"/>
          <c:showPercent val="0"/>
          <c:showBubbleSize val="0"/>
        </c:dLbls>
        <c:gapWidth val="219"/>
        <c:overlap val="-27"/>
        <c:axId val="298793272"/>
        <c:axId val="298798848"/>
      </c:barChart>
      <c:dateAx>
        <c:axId val="298793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798848"/>
        <c:crosses val="autoZero"/>
        <c:auto val="1"/>
        <c:lblOffset val="100"/>
        <c:baseTimeUnit val="months"/>
      </c:dateAx>
      <c:valAx>
        <c:axId val="298798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793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35</c:v>
                </c:pt>
                <c:pt idx="1">
                  <c:v>25</c:v>
                </c:pt>
                <c:pt idx="2">
                  <c:v>39</c:v>
                </c:pt>
                <c:pt idx="3">
                  <c:v>36</c:v>
                </c:pt>
                <c:pt idx="4">
                  <c:v>23</c:v>
                </c:pt>
                <c:pt idx="5">
                  <c:v>23</c:v>
                </c:pt>
                <c:pt idx="6">
                  <c:v>24</c:v>
                </c:pt>
                <c:pt idx="7">
                  <c:v>0</c:v>
                </c:pt>
                <c:pt idx="8">
                  <c:v>0</c:v>
                </c:pt>
                <c:pt idx="9">
                  <c:v>0</c:v>
                </c:pt>
                <c:pt idx="10">
                  <c:v>0</c:v>
                </c:pt>
                <c:pt idx="11">
                  <c:v>0</c:v>
                </c:pt>
              </c:numCache>
            </c:numRef>
          </c:val>
          <c:extLst>
            <c:ext xmlns:c16="http://schemas.microsoft.com/office/drawing/2014/chart" uri="{C3380CC4-5D6E-409C-BE32-E72D297353CC}">
              <c16:uniqueId val="{00000000-81BC-4787-9F74-DB780E28BAEC}"/>
            </c:ext>
          </c:extLst>
        </c:ser>
        <c:dLbls>
          <c:showLegendKey val="0"/>
          <c:showVal val="0"/>
          <c:showCatName val="0"/>
          <c:showSerName val="0"/>
          <c:showPercent val="0"/>
          <c:showBubbleSize val="0"/>
        </c:dLbls>
        <c:gapWidth val="219"/>
        <c:overlap val="-27"/>
        <c:axId val="296727360"/>
        <c:axId val="296729000"/>
      </c:barChart>
      <c:dateAx>
        <c:axId val="296727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729000"/>
        <c:crosses val="autoZero"/>
        <c:auto val="1"/>
        <c:lblOffset val="100"/>
        <c:baseTimeUnit val="months"/>
      </c:dateAx>
      <c:valAx>
        <c:axId val="296729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727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366879</c:v>
                </c:pt>
                <c:pt idx="1">
                  <c:v>528870</c:v>
                </c:pt>
                <c:pt idx="2">
                  <c:v>326784</c:v>
                </c:pt>
                <c:pt idx="3">
                  <c:v>544087</c:v>
                </c:pt>
                <c:pt idx="4">
                  <c:v>604210</c:v>
                </c:pt>
                <c:pt idx="5">
                  <c:v>487757</c:v>
                </c:pt>
                <c:pt idx="6">
                  <c:v>231262</c:v>
                </c:pt>
              </c:numCache>
            </c:numRef>
          </c:val>
          <c:extLst>
            <c:ext xmlns:c16="http://schemas.microsoft.com/office/drawing/2014/chart" uri="{C3380CC4-5D6E-409C-BE32-E72D297353CC}">
              <c16:uniqueId val="{00000000-702A-41E6-ACA2-3E8528D2C890}"/>
            </c:ext>
          </c:extLst>
        </c:ser>
        <c:dLbls>
          <c:showLegendKey val="0"/>
          <c:showVal val="0"/>
          <c:showCatName val="0"/>
          <c:showSerName val="0"/>
          <c:showPercent val="0"/>
          <c:showBubbleSize val="0"/>
        </c:dLbls>
        <c:gapWidth val="219"/>
        <c:overlap val="-27"/>
        <c:axId val="173133504"/>
        <c:axId val="173133832"/>
      </c:barChart>
      <c:dateAx>
        <c:axId val="173133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3133832"/>
        <c:crosses val="autoZero"/>
        <c:auto val="1"/>
        <c:lblOffset val="100"/>
        <c:baseTimeUnit val="months"/>
      </c:dateAx>
      <c:valAx>
        <c:axId val="173133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3133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Sheet1!$B$2:$B$8</c:f>
              <c:numCache>
                <c:formatCode>General</c:formatCode>
                <c:ptCount val="7"/>
                <c:pt idx="0">
                  <c:v>51</c:v>
                </c:pt>
                <c:pt idx="1">
                  <c:v>316</c:v>
                </c:pt>
                <c:pt idx="2">
                  <c:v>406</c:v>
                </c:pt>
                <c:pt idx="3">
                  <c:v>352</c:v>
                </c:pt>
                <c:pt idx="4">
                  <c:v>313</c:v>
                </c:pt>
                <c:pt idx="5">
                  <c:v>200</c:v>
                </c:pt>
                <c:pt idx="6">
                  <c:v>0</c:v>
                </c:pt>
              </c:numCache>
            </c:numRef>
          </c:val>
          <c:extLst>
            <c:ext xmlns:c16="http://schemas.microsoft.com/office/drawing/2014/chart" uri="{C3380CC4-5D6E-409C-BE32-E72D297353CC}">
              <c16:uniqueId val="{00000000-4ED1-44BC-9540-535CED2E6B1E}"/>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Sheet1!$C$2:$C$8</c:f>
              <c:numCache>
                <c:formatCode>General</c:formatCode>
                <c:ptCount val="7"/>
                <c:pt idx="0">
                  <c:v>56</c:v>
                </c:pt>
                <c:pt idx="1">
                  <c:v>396</c:v>
                </c:pt>
                <c:pt idx="2">
                  <c:v>562</c:v>
                </c:pt>
                <c:pt idx="3">
                  <c:v>614</c:v>
                </c:pt>
                <c:pt idx="4">
                  <c:v>519</c:v>
                </c:pt>
                <c:pt idx="5">
                  <c:v>245</c:v>
                </c:pt>
                <c:pt idx="6">
                  <c:v>1</c:v>
                </c:pt>
              </c:numCache>
            </c:numRef>
          </c:val>
          <c:extLst>
            <c:ext xmlns:c16="http://schemas.microsoft.com/office/drawing/2014/chart" uri="{C3380CC4-5D6E-409C-BE32-E72D297353CC}">
              <c16:uniqueId val="{00000001-4ED1-44BC-9540-535CED2E6B1E}"/>
            </c:ext>
          </c:extLst>
        </c:ser>
        <c:dLbls>
          <c:showLegendKey val="0"/>
          <c:showVal val="0"/>
          <c:showCatName val="0"/>
          <c:showSerName val="0"/>
          <c:showPercent val="0"/>
          <c:showBubbleSize val="0"/>
        </c:dLbls>
        <c:gapWidth val="219"/>
        <c:overlap val="-27"/>
        <c:axId val="309817568"/>
        <c:axId val="309817240"/>
      </c:barChart>
      <c:catAx>
        <c:axId val="309817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817240"/>
        <c:crosses val="autoZero"/>
        <c:auto val="1"/>
        <c:lblAlgn val="ctr"/>
        <c:lblOffset val="100"/>
        <c:noMultiLvlLbl val="0"/>
      </c:catAx>
      <c:valAx>
        <c:axId val="309817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817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17</c:v>
                </c:pt>
                <c:pt idx="1">
                  <c:v>24</c:v>
                </c:pt>
                <c:pt idx="2">
                  <c:v>49</c:v>
                </c:pt>
                <c:pt idx="3">
                  <c:v>14</c:v>
                </c:pt>
                <c:pt idx="4">
                  <c:v>13</c:v>
                </c:pt>
                <c:pt idx="5">
                  <c:v>61</c:v>
                </c:pt>
                <c:pt idx="6">
                  <c:v>-1</c:v>
                </c:pt>
              </c:numCache>
            </c:numRef>
          </c:val>
          <c:extLst>
            <c:ext xmlns:c16="http://schemas.microsoft.com/office/drawing/2014/chart" uri="{C3380CC4-5D6E-409C-BE32-E72D297353CC}">
              <c16:uniqueId val="{00000000-302B-4877-9D26-B939D492A91C}"/>
            </c:ext>
          </c:extLst>
        </c:ser>
        <c:dLbls>
          <c:showLegendKey val="0"/>
          <c:showVal val="0"/>
          <c:showCatName val="0"/>
          <c:showSerName val="0"/>
          <c:showPercent val="0"/>
          <c:showBubbleSize val="0"/>
        </c:dLbls>
        <c:gapWidth val="219"/>
        <c:overlap val="-27"/>
        <c:axId val="309820192"/>
        <c:axId val="309815600"/>
      </c:barChart>
      <c:dateAx>
        <c:axId val="309820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815600"/>
        <c:crosses val="autoZero"/>
        <c:auto val="1"/>
        <c:lblOffset val="100"/>
        <c:baseTimeUnit val="months"/>
      </c:dateAx>
      <c:valAx>
        <c:axId val="309815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820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5</c:v>
                </c:pt>
                <c:pt idx="1">
                  <c:v>6</c:v>
                </c:pt>
                <c:pt idx="2">
                  <c:v>5</c:v>
                </c:pt>
                <c:pt idx="3">
                  <c:v>5</c:v>
                </c:pt>
                <c:pt idx="4">
                  <c:v>4</c:v>
                </c:pt>
                <c:pt idx="5">
                  <c:v>5</c:v>
                </c:pt>
                <c:pt idx="6">
                  <c:v>4</c:v>
                </c:pt>
                <c:pt idx="7">
                  <c:v>0</c:v>
                </c:pt>
                <c:pt idx="8">
                  <c:v>0</c:v>
                </c:pt>
                <c:pt idx="9">
                  <c:v>0</c:v>
                </c:pt>
                <c:pt idx="10">
                  <c:v>0</c:v>
                </c:pt>
                <c:pt idx="11">
                  <c:v>0</c:v>
                </c:pt>
              </c:numCache>
            </c:numRef>
          </c:val>
          <c:extLst>
            <c:ext xmlns:c16="http://schemas.microsoft.com/office/drawing/2014/chart" uri="{C3380CC4-5D6E-409C-BE32-E72D297353CC}">
              <c16:uniqueId val="{00000000-F697-46D1-A60B-26D1F744E011}"/>
            </c:ext>
          </c:extLst>
        </c:ser>
        <c:dLbls>
          <c:showLegendKey val="0"/>
          <c:showVal val="0"/>
          <c:showCatName val="0"/>
          <c:showSerName val="0"/>
          <c:showPercent val="0"/>
          <c:showBubbleSize val="0"/>
        </c:dLbls>
        <c:gapWidth val="219"/>
        <c:overlap val="-27"/>
        <c:axId val="366366128"/>
        <c:axId val="366365144"/>
      </c:barChart>
      <c:dateAx>
        <c:axId val="366366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365144"/>
        <c:crosses val="autoZero"/>
        <c:auto val="1"/>
        <c:lblOffset val="100"/>
        <c:baseTimeUnit val="months"/>
      </c:dateAx>
      <c:valAx>
        <c:axId val="366365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366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13</c:v>
                </c:pt>
                <c:pt idx="1">
                  <c:v>24</c:v>
                </c:pt>
                <c:pt idx="2">
                  <c:v>20</c:v>
                </c:pt>
                <c:pt idx="3">
                  <c:v>19</c:v>
                </c:pt>
                <c:pt idx="4">
                  <c:v>17</c:v>
                </c:pt>
                <c:pt idx="5">
                  <c:v>15</c:v>
                </c:pt>
                <c:pt idx="6">
                  <c:v>13</c:v>
                </c:pt>
                <c:pt idx="7">
                  <c:v>0</c:v>
                </c:pt>
                <c:pt idx="8">
                  <c:v>0</c:v>
                </c:pt>
                <c:pt idx="9">
                  <c:v>0</c:v>
                </c:pt>
                <c:pt idx="10">
                  <c:v>0</c:v>
                </c:pt>
                <c:pt idx="11">
                  <c:v>0</c:v>
                </c:pt>
              </c:numCache>
            </c:numRef>
          </c:val>
          <c:extLst>
            <c:ext xmlns:c16="http://schemas.microsoft.com/office/drawing/2014/chart" uri="{C3380CC4-5D6E-409C-BE32-E72D297353CC}">
              <c16:uniqueId val="{00000000-8EFE-440D-BC1B-7ECD1CFF0117}"/>
            </c:ext>
          </c:extLst>
        </c:ser>
        <c:dLbls>
          <c:showLegendKey val="0"/>
          <c:showVal val="0"/>
          <c:showCatName val="0"/>
          <c:showSerName val="0"/>
          <c:showPercent val="0"/>
          <c:showBubbleSize val="0"/>
        </c:dLbls>
        <c:gapWidth val="219"/>
        <c:overlap val="-27"/>
        <c:axId val="366361864"/>
        <c:axId val="366358912"/>
      </c:barChart>
      <c:dateAx>
        <c:axId val="366361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358912"/>
        <c:crosses val="autoZero"/>
        <c:auto val="1"/>
        <c:lblOffset val="100"/>
        <c:baseTimeUnit val="months"/>
      </c:dateAx>
      <c:valAx>
        <c:axId val="366358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361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724</c:v>
                </c:pt>
                <c:pt idx="1">
                  <c:v>385</c:v>
                </c:pt>
                <c:pt idx="2">
                  <c:v>446</c:v>
                </c:pt>
                <c:pt idx="3">
                  <c:v>436</c:v>
                </c:pt>
                <c:pt idx="4">
                  <c:v>440</c:v>
                </c:pt>
                <c:pt idx="5">
                  <c:v>484</c:v>
                </c:pt>
                <c:pt idx="6">
                  <c:v>312</c:v>
                </c:pt>
              </c:numCache>
            </c:numRef>
          </c:val>
          <c:extLst>
            <c:ext xmlns:c16="http://schemas.microsoft.com/office/drawing/2014/chart" uri="{C3380CC4-5D6E-409C-BE32-E72D297353CC}">
              <c16:uniqueId val="{00000000-7E7A-4803-85BC-E68DAF5DBA0C}"/>
            </c:ext>
          </c:extLst>
        </c:ser>
        <c:dLbls>
          <c:showLegendKey val="0"/>
          <c:showVal val="0"/>
          <c:showCatName val="0"/>
          <c:showSerName val="0"/>
          <c:showPercent val="0"/>
          <c:showBubbleSize val="0"/>
        </c:dLbls>
        <c:gapWidth val="219"/>
        <c:overlap val="-27"/>
        <c:axId val="375337168"/>
        <c:axId val="375334544"/>
      </c:barChart>
      <c:dateAx>
        <c:axId val="375337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334544"/>
        <c:crosses val="autoZero"/>
        <c:auto val="1"/>
        <c:lblOffset val="100"/>
        <c:baseTimeUnit val="months"/>
      </c:dateAx>
      <c:valAx>
        <c:axId val="375334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337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85</c:v>
                </c:pt>
                <c:pt idx="1">
                  <c:v>78</c:v>
                </c:pt>
                <c:pt idx="2">
                  <c:v>80</c:v>
                </c:pt>
                <c:pt idx="3">
                  <c:v>87</c:v>
                </c:pt>
                <c:pt idx="4">
                  <c:v>45</c:v>
                </c:pt>
                <c:pt idx="5">
                  <c:v>58</c:v>
                </c:pt>
                <c:pt idx="6">
                  <c:v>57</c:v>
                </c:pt>
                <c:pt idx="7">
                  <c:v>0</c:v>
                </c:pt>
                <c:pt idx="8">
                  <c:v>0</c:v>
                </c:pt>
                <c:pt idx="9">
                  <c:v>0</c:v>
                </c:pt>
                <c:pt idx="10">
                  <c:v>0</c:v>
                </c:pt>
                <c:pt idx="11">
                  <c:v>0</c:v>
                </c:pt>
              </c:numCache>
            </c:numRef>
          </c:val>
          <c:extLst>
            <c:ext xmlns:c16="http://schemas.microsoft.com/office/drawing/2014/chart" uri="{C3380CC4-5D6E-409C-BE32-E72D297353CC}">
              <c16:uniqueId val="{00000000-D64E-4879-853C-A4625517738E}"/>
            </c:ext>
          </c:extLst>
        </c:ser>
        <c:dLbls>
          <c:showLegendKey val="0"/>
          <c:showVal val="0"/>
          <c:showCatName val="0"/>
          <c:showSerName val="0"/>
          <c:showPercent val="0"/>
          <c:showBubbleSize val="0"/>
        </c:dLbls>
        <c:gapWidth val="219"/>
        <c:overlap val="-27"/>
        <c:axId val="376551408"/>
        <c:axId val="376559608"/>
      </c:barChart>
      <c:dateAx>
        <c:axId val="376551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559608"/>
        <c:crosses val="autoZero"/>
        <c:auto val="1"/>
        <c:lblOffset val="100"/>
        <c:baseTimeUnit val="months"/>
      </c:dateAx>
      <c:valAx>
        <c:axId val="376559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551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43</c:v>
                </c:pt>
                <c:pt idx="1">
                  <c:v>23</c:v>
                </c:pt>
                <c:pt idx="2">
                  <c:v>34</c:v>
                </c:pt>
                <c:pt idx="3">
                  <c:v>37</c:v>
                </c:pt>
                <c:pt idx="4">
                  <c:v>28</c:v>
                </c:pt>
                <c:pt idx="5">
                  <c:v>39</c:v>
                </c:pt>
                <c:pt idx="6">
                  <c:v>12</c:v>
                </c:pt>
              </c:numCache>
            </c:numRef>
          </c:val>
          <c:extLst>
            <c:ext xmlns:c16="http://schemas.microsoft.com/office/drawing/2014/chart" uri="{C3380CC4-5D6E-409C-BE32-E72D297353CC}">
              <c16:uniqueId val="{00000000-A146-4022-AF89-894B593865C7}"/>
            </c:ext>
          </c:extLst>
        </c:ser>
        <c:dLbls>
          <c:showLegendKey val="0"/>
          <c:showVal val="0"/>
          <c:showCatName val="0"/>
          <c:showSerName val="0"/>
          <c:showPercent val="0"/>
          <c:showBubbleSize val="0"/>
        </c:dLbls>
        <c:gapWidth val="219"/>
        <c:overlap val="-27"/>
        <c:axId val="435821080"/>
        <c:axId val="435824032"/>
      </c:barChart>
      <c:dateAx>
        <c:axId val="435821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824032"/>
        <c:crosses val="autoZero"/>
        <c:auto val="1"/>
        <c:lblOffset val="100"/>
        <c:baseTimeUnit val="months"/>
      </c:dateAx>
      <c:valAx>
        <c:axId val="435824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821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54</c:v>
                </c:pt>
                <c:pt idx="1">
                  <c:v>60</c:v>
                </c:pt>
                <c:pt idx="2">
                  <c:v>64</c:v>
                </c:pt>
                <c:pt idx="3">
                  <c:v>61</c:v>
                </c:pt>
                <c:pt idx="4">
                  <c:v>49</c:v>
                </c:pt>
                <c:pt idx="5">
                  <c:v>52</c:v>
                </c:pt>
                <c:pt idx="6">
                  <c:v>47</c:v>
                </c:pt>
                <c:pt idx="7">
                  <c:v>0</c:v>
                </c:pt>
                <c:pt idx="8">
                  <c:v>0</c:v>
                </c:pt>
                <c:pt idx="9">
                  <c:v>0</c:v>
                </c:pt>
                <c:pt idx="10">
                  <c:v>0</c:v>
                </c:pt>
                <c:pt idx="11">
                  <c:v>0</c:v>
                </c:pt>
              </c:numCache>
            </c:numRef>
          </c:val>
          <c:extLst>
            <c:ext xmlns:c16="http://schemas.microsoft.com/office/drawing/2014/chart" uri="{C3380CC4-5D6E-409C-BE32-E72D297353CC}">
              <c16:uniqueId val="{00000000-D4D4-498A-B635-441C275DFB6D}"/>
            </c:ext>
          </c:extLst>
        </c:ser>
        <c:dLbls>
          <c:showLegendKey val="0"/>
          <c:showVal val="0"/>
          <c:showCatName val="0"/>
          <c:showSerName val="0"/>
          <c:showPercent val="0"/>
          <c:showBubbleSize val="0"/>
        </c:dLbls>
        <c:gapWidth val="219"/>
        <c:overlap val="-27"/>
        <c:axId val="435818784"/>
        <c:axId val="435823704"/>
      </c:barChart>
      <c:dateAx>
        <c:axId val="435818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823704"/>
        <c:crosses val="autoZero"/>
        <c:auto val="1"/>
        <c:lblOffset val="100"/>
        <c:baseTimeUnit val="months"/>
      </c:dateAx>
      <c:valAx>
        <c:axId val="435823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818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D3FA6-DFA5-4A68-9821-641ADA8C83EA}"/>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509B6F32-B4AE-4128-B8B7-4C2272EDC14C}"/>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7832028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D81E7-7E94-4AF9-870D-9CCCB4883279}"/>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29A48A7B-0804-4DFE-B0A2-78D63800DCB0}"/>
              </a:ext>
            </a:extLst>
          </p:cNvPr>
          <p:cNvGraphicFramePr>
            <a:graphicFrameLocks noGrp="1"/>
          </p:cNvGraphicFramePr>
          <p:nvPr>
            <p:ph type="chart" sz="quarter" idx="13"/>
            <p:extLst>
              <p:ext uri="{D42A27DB-BD31-4B8C-83A1-F6EECF244321}">
                <p14:modId xmlns:p14="http://schemas.microsoft.com/office/powerpoint/2010/main" val="30719490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AC6155-9D2D-43CD-9EBF-29FCA14A4AD9}"/>
              </a:ext>
            </a:extLst>
          </p:cNvPr>
          <p:cNvSpPr>
            <a:spLocks noGrp="1"/>
          </p:cNvSpPr>
          <p:nvPr>
            <p:ph type="body" sz="quarter" idx="14"/>
          </p:nvPr>
        </p:nvSpPr>
        <p:spPr/>
        <p:txBody>
          <a:bodyPr/>
          <a:lstStyle/>
          <a:p>
            <a:r>
              <a:rPr lang="en-US"/>
              <a:t>06/01/2019 - 06/30/2019</a:t>
            </a:r>
          </a:p>
        </p:txBody>
      </p:sp>
      <p:sp>
        <p:nvSpPr>
          <p:cNvPr id="5" name="Footer Placeholder 4">
            <a:extLst>
              <a:ext uri="{FF2B5EF4-FFF2-40B4-BE49-F238E27FC236}">
                <a16:creationId xmlns:a16="http://schemas.microsoft.com/office/drawing/2014/main" id="{C3B797A7-A4D0-48A8-8322-F229FEFBEE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743570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F2176-B890-473A-92CF-96FC7CE8987D}"/>
              </a:ext>
            </a:extLst>
          </p:cNvPr>
          <p:cNvSpPr>
            <a:spLocks noGrp="1"/>
          </p:cNvSpPr>
          <p:nvPr>
            <p:ph type="title"/>
          </p:nvPr>
        </p:nvSpPr>
        <p:spPr/>
        <p:txBody>
          <a:bodyPr/>
          <a:lstStyle/>
          <a:p>
            <a:r>
              <a:rPr lang="en-US"/>
              <a:t>Facebook Key Metrics | Philadelphia Insurance</a:t>
            </a:r>
          </a:p>
        </p:txBody>
      </p:sp>
      <p:graphicFrame>
        <p:nvGraphicFramePr>
          <p:cNvPr id="5" name="Table Placeholder 4">
            <a:extLst>
              <a:ext uri="{FF2B5EF4-FFF2-40B4-BE49-F238E27FC236}">
                <a16:creationId xmlns:a16="http://schemas.microsoft.com/office/drawing/2014/main" id="{15FFF034-7655-4A5F-88AC-1EBDB3285A2A}"/>
              </a:ext>
            </a:extLst>
          </p:cNvPr>
          <p:cNvGraphicFramePr>
            <a:graphicFrameLocks noGrp="1"/>
          </p:cNvGraphicFramePr>
          <p:nvPr>
            <p:ph type="tbl" sz="quarter" idx="13"/>
            <p:extLst>
              <p:ext uri="{D42A27DB-BD31-4B8C-83A1-F6EECF244321}">
                <p14:modId xmlns:p14="http://schemas.microsoft.com/office/powerpoint/2010/main" val="7718614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67953238"/>
                    </a:ext>
                  </a:extLst>
                </a:gridCol>
                <a:gridCol w="740664">
                  <a:extLst>
                    <a:ext uri="{9D8B030D-6E8A-4147-A177-3AD203B41FA5}">
                      <a16:colId xmlns:a16="http://schemas.microsoft.com/office/drawing/2014/main" val="2803023128"/>
                    </a:ext>
                  </a:extLst>
                </a:gridCol>
                <a:gridCol w="740664">
                  <a:extLst>
                    <a:ext uri="{9D8B030D-6E8A-4147-A177-3AD203B41FA5}">
                      <a16:colId xmlns:a16="http://schemas.microsoft.com/office/drawing/2014/main" val="1454643401"/>
                    </a:ext>
                  </a:extLst>
                </a:gridCol>
                <a:gridCol w="740664">
                  <a:extLst>
                    <a:ext uri="{9D8B030D-6E8A-4147-A177-3AD203B41FA5}">
                      <a16:colId xmlns:a16="http://schemas.microsoft.com/office/drawing/2014/main" val="3696236596"/>
                    </a:ext>
                  </a:extLst>
                </a:gridCol>
                <a:gridCol w="740664">
                  <a:extLst>
                    <a:ext uri="{9D8B030D-6E8A-4147-A177-3AD203B41FA5}">
                      <a16:colId xmlns:a16="http://schemas.microsoft.com/office/drawing/2014/main" val="621942766"/>
                    </a:ext>
                  </a:extLst>
                </a:gridCol>
                <a:gridCol w="740664">
                  <a:extLst>
                    <a:ext uri="{9D8B030D-6E8A-4147-A177-3AD203B41FA5}">
                      <a16:colId xmlns:a16="http://schemas.microsoft.com/office/drawing/2014/main" val="3089322237"/>
                    </a:ext>
                  </a:extLst>
                </a:gridCol>
                <a:gridCol w="740664">
                  <a:extLst>
                    <a:ext uri="{9D8B030D-6E8A-4147-A177-3AD203B41FA5}">
                      <a16:colId xmlns:a16="http://schemas.microsoft.com/office/drawing/2014/main" val="3075738402"/>
                    </a:ext>
                  </a:extLst>
                </a:gridCol>
                <a:gridCol w="740664">
                  <a:extLst>
                    <a:ext uri="{9D8B030D-6E8A-4147-A177-3AD203B41FA5}">
                      <a16:colId xmlns:a16="http://schemas.microsoft.com/office/drawing/2014/main" val="408350269"/>
                    </a:ext>
                  </a:extLst>
                </a:gridCol>
                <a:gridCol w="740664">
                  <a:extLst>
                    <a:ext uri="{9D8B030D-6E8A-4147-A177-3AD203B41FA5}">
                      <a16:colId xmlns:a16="http://schemas.microsoft.com/office/drawing/2014/main" val="199516764"/>
                    </a:ext>
                  </a:extLst>
                </a:gridCol>
                <a:gridCol w="740664">
                  <a:extLst>
                    <a:ext uri="{9D8B030D-6E8A-4147-A177-3AD203B41FA5}">
                      <a16:colId xmlns:a16="http://schemas.microsoft.com/office/drawing/2014/main" val="368801483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139593067"/>
                  </a:ext>
                </a:extLst>
              </a:tr>
              <a:tr h="370840">
                <a:tc>
                  <a:txBody>
                    <a:bodyPr/>
                    <a:lstStyle/>
                    <a:p>
                      <a:r>
                        <a:rPr lang="en-US" sz="1000"/>
                        <a:t>Philadelphia Insurance Companies</a:t>
                      </a:r>
                    </a:p>
                  </a:txBody>
                  <a:tcPr/>
                </a:tc>
                <a:tc>
                  <a:txBody>
                    <a:bodyPr/>
                    <a:lstStyle/>
                    <a:p>
                      <a:r>
                        <a:rPr lang="en-US" sz="1000"/>
                        <a:t>4087</a:t>
                      </a:r>
                    </a:p>
                  </a:txBody>
                  <a:tcPr/>
                </a:tc>
                <a:tc>
                  <a:txBody>
                    <a:bodyPr/>
                    <a:lstStyle/>
                    <a:p>
                      <a:r>
                        <a:rPr lang="en-US" sz="1000"/>
                        <a:t>30</a:t>
                      </a:r>
                    </a:p>
                  </a:txBody>
                  <a:tcPr/>
                </a:tc>
                <a:tc>
                  <a:txBody>
                    <a:bodyPr/>
                    <a:lstStyle/>
                    <a:p>
                      <a:r>
                        <a:rPr lang="en-US" sz="1000"/>
                        <a:t>36</a:t>
                      </a:r>
                    </a:p>
                  </a:txBody>
                  <a:tcPr/>
                </a:tc>
                <a:tc>
                  <a:txBody>
                    <a:bodyPr/>
                    <a:lstStyle/>
                    <a:p>
                      <a:r>
                        <a:rPr lang="en-US" sz="1000"/>
                        <a:t>795</a:t>
                      </a:r>
                    </a:p>
                  </a:txBody>
                  <a:tcPr/>
                </a:tc>
                <a:tc>
                  <a:txBody>
                    <a:bodyPr/>
                    <a:lstStyle/>
                    <a:p>
                      <a:r>
                        <a:rPr lang="en-US" sz="1000"/>
                        <a:t>13</a:t>
                      </a:r>
                    </a:p>
                  </a:txBody>
                  <a:tcPr/>
                </a:tc>
                <a:tc>
                  <a:txBody>
                    <a:bodyPr/>
                    <a:lstStyle/>
                    <a:p>
                      <a:r>
                        <a:rPr lang="en-US" sz="1000"/>
                        <a:t>59</a:t>
                      </a:r>
                    </a:p>
                  </a:txBody>
                  <a:tcPr/>
                </a:tc>
                <a:tc>
                  <a:txBody>
                    <a:bodyPr/>
                    <a:lstStyle/>
                    <a:p>
                      <a:r>
                        <a:rPr lang="en-US" sz="1000"/>
                        <a:t>0</a:t>
                      </a:r>
                    </a:p>
                  </a:txBody>
                  <a:tcPr/>
                </a:tc>
                <a:tc>
                  <a:txBody>
                    <a:bodyPr/>
                    <a:lstStyle/>
                    <a:p>
                      <a:r>
                        <a:rPr lang="en-US" sz="1000"/>
                        <a:t>0.5914 %</a:t>
                      </a:r>
                    </a:p>
                  </a:txBody>
                  <a:tcPr/>
                </a:tc>
                <a:tc>
                  <a:txBody>
                    <a:bodyPr/>
                    <a:lstStyle/>
                    <a:p>
                      <a:r>
                        <a:rPr lang="en-US" sz="1000"/>
                        <a:t>0.0 %</a:t>
                      </a:r>
                    </a:p>
                  </a:txBody>
                  <a:tcPr/>
                </a:tc>
                <a:extLst>
                  <a:ext uri="{0D108BD9-81ED-4DB2-BD59-A6C34878D82A}">
                    <a16:rowId xmlns:a16="http://schemas.microsoft.com/office/drawing/2014/main" val="152760061"/>
                  </a:ext>
                </a:extLst>
              </a:tr>
            </a:tbl>
          </a:graphicData>
        </a:graphic>
      </p:graphicFrame>
      <p:sp>
        <p:nvSpPr>
          <p:cNvPr id="4" name="Text Placeholder 3">
            <a:extLst>
              <a:ext uri="{FF2B5EF4-FFF2-40B4-BE49-F238E27FC236}">
                <a16:creationId xmlns:a16="http://schemas.microsoft.com/office/drawing/2014/main" id="{C4AF1AD0-22BF-4F37-8E3E-8B88E53DFB0A}"/>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8540530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AACCE-D222-4A44-9D7A-B88F401A91AB}"/>
              </a:ext>
            </a:extLst>
          </p:cNvPr>
          <p:cNvSpPr>
            <a:spLocks noGrp="1"/>
          </p:cNvSpPr>
          <p:nvPr>
            <p:ph type="title"/>
          </p:nvPr>
        </p:nvSpPr>
        <p:spPr/>
        <p:txBody>
          <a:bodyPr/>
          <a:lstStyle/>
          <a:p>
            <a:r>
              <a:rPr lang="en-US"/>
              <a:t>Facebook Facebook Fans Change | Philadelphia Insurance</a:t>
            </a:r>
          </a:p>
        </p:txBody>
      </p:sp>
      <p:graphicFrame>
        <p:nvGraphicFramePr>
          <p:cNvPr id="6" name="Chart Placeholder 5">
            <a:extLst>
              <a:ext uri="{FF2B5EF4-FFF2-40B4-BE49-F238E27FC236}">
                <a16:creationId xmlns:a16="http://schemas.microsoft.com/office/drawing/2014/main" id="{655B9CEB-5489-4FA2-88C7-8E80682D3067}"/>
              </a:ext>
            </a:extLst>
          </p:cNvPr>
          <p:cNvGraphicFramePr>
            <a:graphicFrameLocks noGrp="1"/>
          </p:cNvGraphicFramePr>
          <p:nvPr>
            <p:ph type="chart" sz="quarter" idx="13"/>
            <p:extLst>
              <p:ext uri="{D42A27DB-BD31-4B8C-83A1-F6EECF244321}">
                <p14:modId xmlns:p14="http://schemas.microsoft.com/office/powerpoint/2010/main" val="15318087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BED5E7-D07D-478F-9C1E-DBD9E9EF0F80}"/>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72171A4A-FFF6-43E4-A42F-D24EE26F00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955498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800BC-6F48-4998-BD59-6E5FB275B84D}"/>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C43D6B22-BC6A-4E38-A526-2F83A944C055}"/>
              </a:ext>
            </a:extLst>
          </p:cNvPr>
          <p:cNvGraphicFramePr>
            <a:graphicFrameLocks noGrp="1"/>
          </p:cNvGraphicFramePr>
          <p:nvPr>
            <p:ph type="chart" sz="quarter" idx="13"/>
            <p:extLst>
              <p:ext uri="{D42A27DB-BD31-4B8C-83A1-F6EECF244321}">
                <p14:modId xmlns:p14="http://schemas.microsoft.com/office/powerpoint/2010/main" val="6610772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889F31-9459-49D6-A7B4-8AB3432BF7CA}"/>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17FB3C44-CA68-40B3-A15E-07C140413C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68755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42F1D-0524-4965-A9CD-06CC34C269A0}"/>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3BE77632-4736-4C82-B7F1-1C8C8A4DEB62}"/>
              </a:ext>
            </a:extLst>
          </p:cNvPr>
          <p:cNvGraphicFramePr>
            <a:graphicFrameLocks noGrp="1"/>
          </p:cNvGraphicFramePr>
          <p:nvPr>
            <p:ph type="chart" sz="quarter" idx="13"/>
            <p:extLst>
              <p:ext uri="{D42A27DB-BD31-4B8C-83A1-F6EECF244321}">
                <p14:modId xmlns:p14="http://schemas.microsoft.com/office/powerpoint/2010/main" val="18065414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ADC929-8E8F-4282-BEE5-6F0DA18C03F0}"/>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1358D64B-26A7-455C-A0E3-AB230D5559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014524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AF31C-5617-4E61-AE62-7A2C8C9DA999}"/>
              </a:ext>
            </a:extLst>
          </p:cNvPr>
          <p:cNvSpPr>
            <a:spLocks noGrp="1"/>
          </p:cNvSpPr>
          <p:nvPr>
            <p:ph type="title"/>
          </p:nvPr>
        </p:nvSpPr>
        <p:spPr/>
        <p:txBody>
          <a:bodyPr/>
          <a:lstStyle/>
          <a:p>
            <a:r>
              <a:rPr lang="en-US"/>
              <a:t>Facebook Own Posts Table | Philadelphia Insurance - 1 of 2</a:t>
            </a:r>
          </a:p>
        </p:txBody>
      </p:sp>
      <p:graphicFrame>
        <p:nvGraphicFramePr>
          <p:cNvPr id="5" name="Table Placeholder 4">
            <a:extLst>
              <a:ext uri="{FF2B5EF4-FFF2-40B4-BE49-F238E27FC236}">
                <a16:creationId xmlns:a16="http://schemas.microsoft.com/office/drawing/2014/main" id="{748D202D-0C25-4C2E-B752-29735BC5F97C}"/>
              </a:ext>
            </a:extLst>
          </p:cNvPr>
          <p:cNvGraphicFramePr>
            <a:graphicFrameLocks noGrp="1"/>
          </p:cNvGraphicFramePr>
          <p:nvPr>
            <p:ph type="tbl" sz="quarter" idx="13"/>
            <p:extLst>
              <p:ext uri="{D42A27DB-BD31-4B8C-83A1-F6EECF244321}">
                <p14:modId xmlns:p14="http://schemas.microsoft.com/office/powerpoint/2010/main" val="15577322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49485212"/>
                    </a:ext>
                  </a:extLst>
                </a:gridCol>
                <a:gridCol w="658368">
                  <a:extLst>
                    <a:ext uri="{9D8B030D-6E8A-4147-A177-3AD203B41FA5}">
                      <a16:colId xmlns:a16="http://schemas.microsoft.com/office/drawing/2014/main" val="359985651"/>
                    </a:ext>
                  </a:extLst>
                </a:gridCol>
                <a:gridCol w="658368">
                  <a:extLst>
                    <a:ext uri="{9D8B030D-6E8A-4147-A177-3AD203B41FA5}">
                      <a16:colId xmlns:a16="http://schemas.microsoft.com/office/drawing/2014/main" val="4172056979"/>
                    </a:ext>
                  </a:extLst>
                </a:gridCol>
                <a:gridCol w="658368">
                  <a:extLst>
                    <a:ext uri="{9D8B030D-6E8A-4147-A177-3AD203B41FA5}">
                      <a16:colId xmlns:a16="http://schemas.microsoft.com/office/drawing/2014/main" val="2299932646"/>
                    </a:ext>
                  </a:extLst>
                </a:gridCol>
                <a:gridCol w="658368">
                  <a:extLst>
                    <a:ext uri="{9D8B030D-6E8A-4147-A177-3AD203B41FA5}">
                      <a16:colId xmlns:a16="http://schemas.microsoft.com/office/drawing/2014/main" val="160241941"/>
                    </a:ext>
                  </a:extLst>
                </a:gridCol>
                <a:gridCol w="658368">
                  <a:extLst>
                    <a:ext uri="{9D8B030D-6E8A-4147-A177-3AD203B41FA5}">
                      <a16:colId xmlns:a16="http://schemas.microsoft.com/office/drawing/2014/main" val="1491200517"/>
                    </a:ext>
                  </a:extLst>
                </a:gridCol>
                <a:gridCol w="658368">
                  <a:extLst>
                    <a:ext uri="{9D8B030D-6E8A-4147-A177-3AD203B41FA5}">
                      <a16:colId xmlns:a16="http://schemas.microsoft.com/office/drawing/2014/main" val="370105262"/>
                    </a:ext>
                  </a:extLst>
                </a:gridCol>
                <a:gridCol w="658368">
                  <a:extLst>
                    <a:ext uri="{9D8B030D-6E8A-4147-A177-3AD203B41FA5}">
                      <a16:colId xmlns:a16="http://schemas.microsoft.com/office/drawing/2014/main" val="3863991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58156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- 2019-06-03 16:08:42 </a:t>
                      </a:r>
                      <a:r>
                        <a:rPr kumimoji="0" lang="en-US" sz="1000" b="0" i="0" u="none" strike="noStrike" kern="1200" cap="none" spc="0" normalizeH="0" baseline="0" noProof="0">
                          <a:ln>
                            <a:noFill/>
                          </a:ln>
                          <a:solidFill>
                            <a:prstClr val="black"/>
                          </a:solidFill>
                          <a:effectLst/>
                          <a:uLnTx/>
                          <a:uFillTx/>
                          <a:latin typeface="+mn-lt"/>
                          <a:ea typeface="+mn-ea"/>
                          <a:cs typeface="+mn-cs"/>
                        </a:rPr>
                        <a:t> 
 Today, we welcomed our 2019 Summer Associates for orientation at the Home Office! We’re excited to have 49 interns from colleges across the country join us for 10 weeks of hands-on practical experience, volunteering, and networking opportunities. Welcome to #TEAMPHLY! 
Visit bit.ly/PHLYcareers to learn more about our internship program. #PHLYInternLife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44471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- 2019-06-24 12:39:10 </a:t>
                      </a:r>
                      <a:r>
                        <a:rPr kumimoji="0" lang="en-US" sz="1000" b="0" i="0" u="none" strike="noStrike" kern="1200" cap="none" spc="0" normalizeH="0" baseline="0" noProof="0">
                          <a:ln>
                            <a:noFill/>
                          </a:ln>
                          <a:solidFill>
                            <a:prstClr val="black"/>
                          </a:solidFill>
                          <a:effectLst/>
                          <a:uLnTx/>
                          <a:uFillTx/>
                          <a:latin typeface="+mn-lt"/>
                          <a:ea typeface="+mn-ea"/>
                          <a:cs typeface="+mn-cs"/>
                        </a:rPr>
                        <a:t> 
 Thank you Children's Hospital of Philadelphia for honoring PHLY with membership in the CHOP Chairman’s Circle. Chairman’s Circle is the most prestigious recognition society at the Hospital and our Sr. Vice President of Claims Jane North represented PHLY at the ceremony. Thanks again to CHOP and everyone on #TEAMPHLY for your tremendous support of our fundraising efforts for the Parkway Run and Walk over the past 15 years!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08641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- 2019-06-18 19:13:00 </a:t>
                      </a:r>
                      <a:r>
                        <a:rPr kumimoji="0" lang="en-US" sz="1000" b="0" i="0" u="none" strike="noStrike" kern="1200" cap="none" spc="0" normalizeH="0" baseline="0" noProof="0">
                          <a:ln>
                            <a:noFill/>
                          </a:ln>
                          <a:solidFill>
                            <a:prstClr val="black"/>
                          </a:solidFill>
                          <a:effectLst/>
                          <a:uLnTx/>
                          <a:uFillTx/>
                          <a:latin typeface="+mn-lt"/>
                          <a:ea typeface="+mn-ea"/>
                          <a:cs typeface="+mn-cs"/>
                        </a:rPr>
                        <a:t> 
 Our Leawood, KS office recently lent a hand to the KC Pet Project, the third largest open admission, no-kill animal shelter in the US. #TEAMPHLY helped landscape around the facility, sort donations, sanitize transport carriers, and had an opportunity to play with one of the furry residents.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66159580"/>
                  </a:ext>
                </a:extLst>
              </a:tr>
            </a:tbl>
          </a:graphicData>
        </a:graphic>
      </p:graphicFrame>
      <p:sp>
        <p:nvSpPr>
          <p:cNvPr id="4" name="Text Placeholder 3">
            <a:extLst>
              <a:ext uri="{FF2B5EF4-FFF2-40B4-BE49-F238E27FC236}">
                <a16:creationId xmlns:a16="http://schemas.microsoft.com/office/drawing/2014/main" id="{0EA574AF-F18C-495C-BDBA-00907FC8D61D}"/>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7270168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80475-4EFD-4569-BE06-DB1DA7B08BA7}"/>
              </a:ext>
            </a:extLst>
          </p:cNvPr>
          <p:cNvSpPr>
            <a:spLocks noGrp="1"/>
          </p:cNvSpPr>
          <p:nvPr>
            <p:ph type="title"/>
          </p:nvPr>
        </p:nvSpPr>
        <p:spPr/>
        <p:txBody>
          <a:bodyPr/>
          <a:lstStyle/>
          <a:p>
            <a:r>
              <a:rPr lang="en-US"/>
              <a:t>Facebook Own Posts Table | Philadelphia Insurance - 2 of 2</a:t>
            </a:r>
          </a:p>
        </p:txBody>
      </p:sp>
      <p:graphicFrame>
        <p:nvGraphicFramePr>
          <p:cNvPr id="5" name="Table Placeholder 4">
            <a:extLst>
              <a:ext uri="{FF2B5EF4-FFF2-40B4-BE49-F238E27FC236}">
                <a16:creationId xmlns:a16="http://schemas.microsoft.com/office/drawing/2014/main" id="{5F701423-2268-4441-AB3A-525EB14A3D42}"/>
              </a:ext>
            </a:extLst>
          </p:cNvPr>
          <p:cNvGraphicFramePr>
            <a:graphicFrameLocks noGrp="1"/>
          </p:cNvGraphicFramePr>
          <p:nvPr>
            <p:ph type="tbl" sz="quarter" idx="13"/>
            <p:extLst>
              <p:ext uri="{D42A27DB-BD31-4B8C-83A1-F6EECF244321}">
                <p14:modId xmlns:p14="http://schemas.microsoft.com/office/powerpoint/2010/main" val="5981589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70159780"/>
                    </a:ext>
                  </a:extLst>
                </a:gridCol>
                <a:gridCol w="658368">
                  <a:extLst>
                    <a:ext uri="{9D8B030D-6E8A-4147-A177-3AD203B41FA5}">
                      <a16:colId xmlns:a16="http://schemas.microsoft.com/office/drawing/2014/main" val="1500157095"/>
                    </a:ext>
                  </a:extLst>
                </a:gridCol>
                <a:gridCol w="658368">
                  <a:extLst>
                    <a:ext uri="{9D8B030D-6E8A-4147-A177-3AD203B41FA5}">
                      <a16:colId xmlns:a16="http://schemas.microsoft.com/office/drawing/2014/main" val="3194678868"/>
                    </a:ext>
                  </a:extLst>
                </a:gridCol>
                <a:gridCol w="658368">
                  <a:extLst>
                    <a:ext uri="{9D8B030D-6E8A-4147-A177-3AD203B41FA5}">
                      <a16:colId xmlns:a16="http://schemas.microsoft.com/office/drawing/2014/main" val="59486724"/>
                    </a:ext>
                  </a:extLst>
                </a:gridCol>
                <a:gridCol w="658368">
                  <a:extLst>
                    <a:ext uri="{9D8B030D-6E8A-4147-A177-3AD203B41FA5}">
                      <a16:colId xmlns:a16="http://schemas.microsoft.com/office/drawing/2014/main" val="2431333528"/>
                    </a:ext>
                  </a:extLst>
                </a:gridCol>
                <a:gridCol w="658368">
                  <a:extLst>
                    <a:ext uri="{9D8B030D-6E8A-4147-A177-3AD203B41FA5}">
                      <a16:colId xmlns:a16="http://schemas.microsoft.com/office/drawing/2014/main" val="402705042"/>
                    </a:ext>
                  </a:extLst>
                </a:gridCol>
                <a:gridCol w="658368">
                  <a:extLst>
                    <a:ext uri="{9D8B030D-6E8A-4147-A177-3AD203B41FA5}">
                      <a16:colId xmlns:a16="http://schemas.microsoft.com/office/drawing/2014/main" val="2753193839"/>
                    </a:ext>
                  </a:extLst>
                </a:gridCol>
                <a:gridCol w="658368">
                  <a:extLst>
                    <a:ext uri="{9D8B030D-6E8A-4147-A177-3AD203B41FA5}">
                      <a16:colId xmlns:a16="http://schemas.microsoft.com/office/drawing/2014/main" val="4907608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26042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- 2019-06-19 18:06:00 </a:t>
                      </a:r>
                      <a:r>
                        <a:rPr kumimoji="0" lang="en-US" sz="1000" b="0" i="0" u="none" strike="noStrike" kern="1200" cap="none" spc="0" normalizeH="0" baseline="0" noProof="0">
                          <a:ln>
                            <a:noFill/>
                          </a:ln>
                          <a:solidFill>
                            <a:prstClr val="black"/>
                          </a:solidFill>
                          <a:effectLst/>
                          <a:uLnTx/>
                          <a:uFillTx/>
                          <a:latin typeface="+mn-lt"/>
                          <a:ea typeface="+mn-ea"/>
                          <a:cs typeface="+mn-cs"/>
                        </a:rPr>
                        <a:t> 
 Each year, the Muscular Dystrophy Association (MDA) offers a week-long summer camp to kids with muscular dystrophy and related diseases. Earlier this week, PHLY volunteers joined MDA for a fun-filled Jurassic Park themed day and worked with campers to make dinosaur footprints and dig for fossils.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40019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- 2019-06-14 17:03:00 </a:t>
                      </a:r>
                      <a:r>
                        <a:rPr kumimoji="0" lang="en-US" sz="1000" b="0" i="0" u="none" strike="noStrike" kern="1200" cap="none" spc="0" normalizeH="0" baseline="0" noProof="0">
                          <a:ln>
                            <a:noFill/>
                          </a:ln>
                          <a:solidFill>
                            <a:prstClr val="black"/>
                          </a:solidFill>
                          <a:effectLst/>
                          <a:uLnTx/>
                          <a:uFillTx/>
                          <a:latin typeface="+mn-lt"/>
                          <a:ea typeface="+mn-ea"/>
                          <a:cs typeface="+mn-cs"/>
                        </a:rPr>
                        <a:t> 
 #TEAMPHLY joined insurance professionals from around the world for the 2019 IICF Women in Insurance Global Conference in New York City. This year’s conference focused on exploring gender equity and rewriting the rules on leadership, diversity, and innovation in the insurance industry. #IICFdiversity19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90206061"/>
                  </a:ext>
                </a:extLst>
              </a:tr>
            </a:tbl>
          </a:graphicData>
        </a:graphic>
      </p:graphicFrame>
      <p:sp>
        <p:nvSpPr>
          <p:cNvPr id="4" name="Text Placeholder 3">
            <a:extLst>
              <a:ext uri="{FF2B5EF4-FFF2-40B4-BE49-F238E27FC236}">
                <a16:creationId xmlns:a16="http://schemas.microsoft.com/office/drawing/2014/main" id="{03216395-7C37-4A8E-93AE-97BBA46CBE59}"/>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2918108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A1CD8-E260-4E04-A2CC-CBD71E508E99}"/>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6283F45A-0CF7-4175-A6BD-CFF8B6C36EFF}"/>
              </a:ext>
            </a:extLst>
          </p:cNvPr>
          <p:cNvGraphicFramePr>
            <a:graphicFrameLocks noGrp="1"/>
          </p:cNvGraphicFramePr>
          <p:nvPr>
            <p:ph type="chart" sz="quarter" idx="13"/>
            <p:extLst>
              <p:ext uri="{D42A27DB-BD31-4B8C-83A1-F6EECF244321}">
                <p14:modId xmlns:p14="http://schemas.microsoft.com/office/powerpoint/2010/main" val="20639909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8683CE-A91F-467E-A7D1-5DDF597C9F95}"/>
              </a:ext>
            </a:extLst>
          </p:cNvPr>
          <p:cNvSpPr>
            <a:spLocks noGrp="1"/>
          </p:cNvSpPr>
          <p:nvPr>
            <p:ph type="body" sz="quarter" idx="14"/>
          </p:nvPr>
        </p:nvSpPr>
        <p:spPr/>
        <p:txBody>
          <a:bodyPr/>
          <a:lstStyle/>
          <a:p>
            <a:r>
              <a:rPr lang="en-US"/>
              <a:t>06/01/2019 - 06/30/2019</a:t>
            </a:r>
          </a:p>
        </p:txBody>
      </p:sp>
      <p:sp>
        <p:nvSpPr>
          <p:cNvPr id="5" name="Footer Placeholder 4">
            <a:extLst>
              <a:ext uri="{FF2B5EF4-FFF2-40B4-BE49-F238E27FC236}">
                <a16:creationId xmlns:a16="http://schemas.microsoft.com/office/drawing/2014/main" id="{9FCBBF5C-D351-4A69-B790-C95A765A98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35464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B9751-EC15-427E-BA26-C6ADE833663D}"/>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BD0738CD-86EC-489C-AE2D-D5A2DC757D66}"/>
              </a:ext>
            </a:extLst>
          </p:cNvPr>
          <p:cNvGraphicFramePr>
            <a:graphicFrameLocks noGrp="1"/>
          </p:cNvGraphicFramePr>
          <p:nvPr>
            <p:ph type="tbl" sz="quarter" idx="13"/>
            <p:extLst>
              <p:ext uri="{D42A27DB-BD31-4B8C-83A1-F6EECF244321}">
                <p14:modId xmlns:p14="http://schemas.microsoft.com/office/powerpoint/2010/main" val="1143260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84219837"/>
                    </a:ext>
                  </a:extLst>
                </a:gridCol>
                <a:gridCol w="493776">
                  <a:extLst>
                    <a:ext uri="{9D8B030D-6E8A-4147-A177-3AD203B41FA5}">
                      <a16:colId xmlns:a16="http://schemas.microsoft.com/office/drawing/2014/main" val="188423211"/>
                    </a:ext>
                  </a:extLst>
                </a:gridCol>
                <a:gridCol w="493776">
                  <a:extLst>
                    <a:ext uri="{9D8B030D-6E8A-4147-A177-3AD203B41FA5}">
                      <a16:colId xmlns:a16="http://schemas.microsoft.com/office/drawing/2014/main" val="3622959722"/>
                    </a:ext>
                  </a:extLst>
                </a:gridCol>
                <a:gridCol w="493776">
                  <a:extLst>
                    <a:ext uri="{9D8B030D-6E8A-4147-A177-3AD203B41FA5}">
                      <a16:colId xmlns:a16="http://schemas.microsoft.com/office/drawing/2014/main" val="4040266355"/>
                    </a:ext>
                  </a:extLst>
                </a:gridCol>
                <a:gridCol w="493776">
                  <a:extLst>
                    <a:ext uri="{9D8B030D-6E8A-4147-A177-3AD203B41FA5}">
                      <a16:colId xmlns:a16="http://schemas.microsoft.com/office/drawing/2014/main" val="2658563120"/>
                    </a:ext>
                  </a:extLst>
                </a:gridCol>
                <a:gridCol w="493776">
                  <a:extLst>
                    <a:ext uri="{9D8B030D-6E8A-4147-A177-3AD203B41FA5}">
                      <a16:colId xmlns:a16="http://schemas.microsoft.com/office/drawing/2014/main" val="3170756782"/>
                    </a:ext>
                  </a:extLst>
                </a:gridCol>
                <a:gridCol w="493776">
                  <a:extLst>
                    <a:ext uri="{9D8B030D-6E8A-4147-A177-3AD203B41FA5}">
                      <a16:colId xmlns:a16="http://schemas.microsoft.com/office/drawing/2014/main" val="1002657470"/>
                    </a:ext>
                  </a:extLst>
                </a:gridCol>
                <a:gridCol w="493776">
                  <a:extLst>
                    <a:ext uri="{9D8B030D-6E8A-4147-A177-3AD203B41FA5}">
                      <a16:colId xmlns:a16="http://schemas.microsoft.com/office/drawing/2014/main" val="3903564399"/>
                    </a:ext>
                  </a:extLst>
                </a:gridCol>
                <a:gridCol w="493776">
                  <a:extLst>
                    <a:ext uri="{9D8B030D-6E8A-4147-A177-3AD203B41FA5}">
                      <a16:colId xmlns:a16="http://schemas.microsoft.com/office/drawing/2014/main" val="4226532508"/>
                    </a:ext>
                  </a:extLst>
                </a:gridCol>
                <a:gridCol w="493776">
                  <a:extLst>
                    <a:ext uri="{9D8B030D-6E8A-4147-A177-3AD203B41FA5}">
                      <a16:colId xmlns:a16="http://schemas.microsoft.com/office/drawing/2014/main" val="147327150"/>
                    </a:ext>
                  </a:extLst>
                </a:gridCol>
                <a:gridCol w="493776">
                  <a:extLst>
                    <a:ext uri="{9D8B030D-6E8A-4147-A177-3AD203B41FA5}">
                      <a16:colId xmlns:a16="http://schemas.microsoft.com/office/drawing/2014/main" val="20278182"/>
                    </a:ext>
                  </a:extLst>
                </a:gridCol>
                <a:gridCol w="493776">
                  <a:extLst>
                    <a:ext uri="{9D8B030D-6E8A-4147-A177-3AD203B41FA5}">
                      <a16:colId xmlns:a16="http://schemas.microsoft.com/office/drawing/2014/main" val="1533319035"/>
                    </a:ext>
                  </a:extLst>
                </a:gridCol>
                <a:gridCol w="493776">
                  <a:extLst>
                    <a:ext uri="{9D8B030D-6E8A-4147-A177-3AD203B41FA5}">
                      <a16:colId xmlns:a16="http://schemas.microsoft.com/office/drawing/2014/main" val="377189545"/>
                    </a:ext>
                  </a:extLst>
                </a:gridCol>
                <a:gridCol w="493776">
                  <a:extLst>
                    <a:ext uri="{9D8B030D-6E8A-4147-A177-3AD203B41FA5}">
                      <a16:colId xmlns:a16="http://schemas.microsoft.com/office/drawing/2014/main" val="94814373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573540309"/>
                  </a:ext>
                </a:extLst>
              </a:tr>
              <a:tr h="370840">
                <a:tc>
                  <a:txBody>
                    <a:bodyPr/>
                    <a:lstStyle/>
                    <a:p>
                      <a:r>
                        <a:rPr lang="en-US" sz="1000"/>
                        <a:t>PHLY Insurance Co.</a:t>
                      </a:r>
                    </a:p>
                  </a:txBody>
                  <a:tcPr/>
                </a:tc>
                <a:tc>
                  <a:txBody>
                    <a:bodyPr/>
                    <a:lstStyle/>
                    <a:p>
                      <a:r>
                        <a:rPr lang="en-US" sz="1000"/>
                        <a:t>3296</a:t>
                      </a:r>
                    </a:p>
                  </a:txBody>
                  <a:tcPr/>
                </a:tc>
                <a:tc>
                  <a:txBody>
                    <a:bodyPr/>
                    <a:lstStyle/>
                    <a:p>
                      <a:r>
                        <a:rPr lang="en-US" sz="1000"/>
                        <a:t>61</a:t>
                      </a:r>
                    </a:p>
                  </a:txBody>
                  <a:tcPr/>
                </a:tc>
                <a:tc>
                  <a:txBody>
                    <a:bodyPr/>
                    <a:lstStyle/>
                    <a:p>
                      <a:r>
                        <a:rPr lang="en-US" sz="1000"/>
                        <a:t>42</a:t>
                      </a:r>
                    </a:p>
                  </a:txBody>
                  <a:tcPr/>
                </a:tc>
                <a:tc>
                  <a:txBody>
                    <a:bodyPr/>
                    <a:lstStyle/>
                    <a:p>
                      <a:r>
                        <a:rPr lang="en-US" sz="1000"/>
                        <a:t>40</a:t>
                      </a:r>
                    </a:p>
                  </a:txBody>
                  <a:tcPr/>
                </a:tc>
                <a:tc>
                  <a:txBody>
                    <a:bodyPr/>
                    <a:lstStyle/>
                    <a:p>
                      <a:r>
                        <a:rPr lang="en-US" sz="1000"/>
                        <a:t>0</a:t>
                      </a:r>
                    </a:p>
                  </a:txBody>
                  <a:tcPr/>
                </a:tc>
                <a:tc>
                  <a:txBody>
                    <a:bodyPr/>
                    <a:lstStyle/>
                    <a:p>
                      <a:r>
                        <a:rPr lang="en-US" sz="1000"/>
                        <a:t>2</a:t>
                      </a:r>
                    </a:p>
                  </a:txBody>
                  <a:tcPr/>
                </a:tc>
                <a:tc>
                  <a:txBody>
                    <a:bodyPr/>
                    <a:lstStyle/>
                    <a:p>
                      <a:r>
                        <a:rPr lang="en-US" sz="1000"/>
                        <a:t>30</a:t>
                      </a:r>
                    </a:p>
                  </a:txBody>
                  <a:tcPr/>
                </a:tc>
                <a:tc>
                  <a:txBody>
                    <a:bodyPr/>
                    <a:lstStyle/>
                    <a:p>
                      <a:r>
                        <a:rPr lang="en-US" sz="1000"/>
                        <a:t>30</a:t>
                      </a:r>
                    </a:p>
                  </a:txBody>
                  <a:tcPr/>
                </a:tc>
                <a:tc>
                  <a:txBody>
                    <a:bodyPr/>
                    <a:lstStyle/>
                    <a:p>
                      <a:r>
                        <a:rPr lang="en-US" sz="1000"/>
                        <a:t>173</a:t>
                      </a:r>
                    </a:p>
                  </a:txBody>
                  <a:tcPr/>
                </a:tc>
                <a:tc>
                  <a:txBody>
                    <a:bodyPr/>
                    <a:lstStyle/>
                    <a:p>
                      <a:r>
                        <a:rPr lang="en-US" sz="1000"/>
                        <a:t>1</a:t>
                      </a:r>
                    </a:p>
                  </a:txBody>
                  <a:tcPr/>
                </a:tc>
                <a:tc>
                  <a:txBody>
                    <a:bodyPr/>
                    <a:lstStyle/>
                    <a:p>
                      <a:r>
                        <a:rPr lang="en-US" sz="1000"/>
                        <a:t>15</a:t>
                      </a:r>
                    </a:p>
                  </a:txBody>
                  <a:tcPr/>
                </a:tc>
                <a:tc>
                  <a:txBody>
                    <a:bodyPr/>
                    <a:lstStyle/>
                    <a:p>
                      <a:r>
                        <a:rPr lang="en-US" sz="1000"/>
                        <a:t>0.1562 %</a:t>
                      </a:r>
                    </a:p>
                  </a:txBody>
                  <a:tcPr/>
                </a:tc>
                <a:tc>
                  <a:txBody>
                    <a:bodyPr/>
                    <a:lstStyle/>
                    <a:p>
                      <a:r>
                        <a:rPr lang="en-US" sz="1000"/>
                        <a:t>0.0 %</a:t>
                      </a:r>
                    </a:p>
                  </a:txBody>
                  <a:tcPr/>
                </a:tc>
                <a:extLst>
                  <a:ext uri="{0D108BD9-81ED-4DB2-BD59-A6C34878D82A}">
                    <a16:rowId xmlns:a16="http://schemas.microsoft.com/office/drawing/2014/main" val="779114925"/>
                  </a:ext>
                </a:extLst>
              </a:tr>
            </a:tbl>
          </a:graphicData>
        </a:graphic>
      </p:graphicFrame>
      <p:sp>
        <p:nvSpPr>
          <p:cNvPr id="4" name="Text Placeholder 3">
            <a:extLst>
              <a:ext uri="{FF2B5EF4-FFF2-40B4-BE49-F238E27FC236}">
                <a16:creationId xmlns:a16="http://schemas.microsoft.com/office/drawing/2014/main" id="{998A919E-55BB-444E-8ED7-38DAF99B0DDF}"/>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6068229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8C981-D231-481A-8E96-1A4BAA87D22A}"/>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84642FC3-B1B3-49B4-9A5D-E93F96D6513D}"/>
              </a:ext>
            </a:extLst>
          </p:cNvPr>
          <p:cNvGraphicFramePr>
            <a:graphicFrameLocks noGrp="1"/>
          </p:cNvGraphicFramePr>
          <p:nvPr>
            <p:ph type="chart" sz="quarter" idx="13"/>
            <p:extLst>
              <p:ext uri="{D42A27DB-BD31-4B8C-83A1-F6EECF244321}">
                <p14:modId xmlns:p14="http://schemas.microsoft.com/office/powerpoint/2010/main" val="28017126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928761-642F-4B56-8C52-3CEB5A860950}"/>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4588F42D-5BB1-438B-B08C-998B76DAA8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7771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91C91-09D4-4D09-BD09-075B91864A43}"/>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A924353F-BBB1-442B-B696-9F0FBF67430D}"/>
              </a:ext>
            </a:extLst>
          </p:cNvPr>
          <p:cNvGraphicFramePr>
            <a:graphicFrameLocks noGrp="1"/>
          </p:cNvGraphicFramePr>
          <p:nvPr>
            <p:ph type="chart" sz="quarter" idx="13"/>
            <p:extLst>
              <p:ext uri="{D42A27DB-BD31-4B8C-83A1-F6EECF244321}">
                <p14:modId xmlns:p14="http://schemas.microsoft.com/office/powerpoint/2010/main" val="18240134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D2B00F-D340-4B01-9580-7940CA925E02}"/>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8DC639A6-B3F4-45F8-96FB-53D126ED2C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57332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B9AB6-F0E8-4B17-A4D2-CFA72EE8602E}"/>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C62732A0-FEFF-43EF-B83E-2FBFDCDF04F5}"/>
              </a:ext>
            </a:extLst>
          </p:cNvPr>
          <p:cNvGraphicFramePr>
            <a:graphicFrameLocks noGrp="1"/>
          </p:cNvGraphicFramePr>
          <p:nvPr>
            <p:ph type="chart" sz="quarter" idx="13"/>
            <p:extLst>
              <p:ext uri="{D42A27DB-BD31-4B8C-83A1-F6EECF244321}">
                <p14:modId xmlns:p14="http://schemas.microsoft.com/office/powerpoint/2010/main" val="29439620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C60EFC-34FD-4D29-AFEF-9722D7507181}"/>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2033435F-0F23-4641-8446-4F65B3C850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92313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684E7-3B8E-41B8-B6F3-2E36CFF3E235}"/>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1D71D502-0A69-4304-873A-62D6ECBA7251}"/>
              </a:ext>
            </a:extLst>
          </p:cNvPr>
          <p:cNvGraphicFramePr>
            <a:graphicFrameLocks noGrp="1"/>
          </p:cNvGraphicFramePr>
          <p:nvPr>
            <p:ph type="tbl" sz="quarter" idx="13"/>
            <p:extLst>
              <p:ext uri="{D42A27DB-BD31-4B8C-83A1-F6EECF244321}">
                <p14:modId xmlns:p14="http://schemas.microsoft.com/office/powerpoint/2010/main" val="4121585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65969269"/>
                    </a:ext>
                  </a:extLst>
                </a:gridCol>
                <a:gridCol w="2468880">
                  <a:extLst>
                    <a:ext uri="{9D8B030D-6E8A-4147-A177-3AD203B41FA5}">
                      <a16:colId xmlns:a16="http://schemas.microsoft.com/office/drawing/2014/main" val="3387180997"/>
                    </a:ext>
                  </a:extLst>
                </a:gridCol>
                <a:gridCol w="2468880">
                  <a:extLst>
                    <a:ext uri="{9D8B030D-6E8A-4147-A177-3AD203B41FA5}">
                      <a16:colId xmlns:a16="http://schemas.microsoft.com/office/drawing/2014/main" val="2419815859"/>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2236497087"/>
                  </a:ext>
                </a:extLst>
              </a:tr>
              <a:tr h="370840">
                <a:tc>
                  <a:txBody>
                    <a:bodyPr/>
                    <a:lstStyle/>
                    <a:p>
                      <a:r>
                        <a:rPr lang="en-US" sz="1000" b="1"/>
                        <a:t>@MargueriteTort</a:t>
                      </a:r>
                    </a:p>
                  </a:txBody>
                  <a:tcPr/>
                </a:tc>
                <a:tc>
                  <a:txBody>
                    <a:bodyPr/>
                    <a:lstStyle/>
                    <a:p>
                      <a:r>
                        <a:rPr lang="en-US" sz="1000"/>
                        <a:t>PHLY Insurance Co. (46)</a:t>
                      </a:r>
                    </a:p>
                  </a:txBody>
                  <a:tcPr/>
                </a:tc>
                <a:tc>
                  <a:txBody>
                    <a:bodyPr/>
                    <a:lstStyle/>
                    <a:p>
                      <a:r>
                        <a:rPr lang="en-US" sz="1000"/>
                        <a:t>46</a:t>
                      </a:r>
                    </a:p>
                  </a:txBody>
                  <a:tcPr/>
                </a:tc>
                <a:extLst>
                  <a:ext uri="{0D108BD9-81ED-4DB2-BD59-A6C34878D82A}">
                    <a16:rowId xmlns:a16="http://schemas.microsoft.com/office/drawing/2014/main" val="4114947775"/>
                  </a:ext>
                </a:extLst>
              </a:tr>
              <a:tr h="370840">
                <a:tc>
                  <a:txBody>
                    <a:bodyPr/>
                    <a:lstStyle/>
                    <a:p>
                      <a:r>
                        <a:rPr lang="en-US" sz="1000" b="1"/>
                        <a:t>@Regore2</a:t>
                      </a:r>
                    </a:p>
                  </a:txBody>
                  <a:tcPr/>
                </a:tc>
                <a:tc>
                  <a:txBody>
                    <a:bodyPr/>
                    <a:lstStyle/>
                    <a:p>
                      <a:r>
                        <a:rPr lang="en-US" sz="1000"/>
                        <a:t>PHLY Insurance Co. (32)</a:t>
                      </a:r>
                    </a:p>
                  </a:txBody>
                  <a:tcPr/>
                </a:tc>
                <a:tc>
                  <a:txBody>
                    <a:bodyPr/>
                    <a:lstStyle/>
                    <a:p>
                      <a:r>
                        <a:rPr lang="en-US" sz="1000"/>
                        <a:t>32</a:t>
                      </a:r>
                    </a:p>
                  </a:txBody>
                  <a:tcPr/>
                </a:tc>
                <a:extLst>
                  <a:ext uri="{0D108BD9-81ED-4DB2-BD59-A6C34878D82A}">
                    <a16:rowId xmlns:a16="http://schemas.microsoft.com/office/drawing/2014/main" val="1514035168"/>
                  </a:ext>
                </a:extLst>
              </a:tr>
              <a:tr h="370840">
                <a:tc>
                  <a:txBody>
                    <a:bodyPr/>
                    <a:lstStyle/>
                    <a:p>
                      <a:r>
                        <a:rPr lang="en-US" sz="1000" b="1"/>
                        <a:t>@GammaIotaSigma</a:t>
                      </a:r>
                    </a:p>
                  </a:txBody>
                  <a:tcPr/>
                </a:tc>
                <a:tc>
                  <a:txBody>
                    <a:bodyPr/>
                    <a:lstStyle/>
                    <a:p>
                      <a:r>
                        <a:rPr lang="en-US" sz="1000"/>
                        <a:t>PHLY Insurance Co. (16)</a:t>
                      </a:r>
                    </a:p>
                  </a:txBody>
                  <a:tcPr/>
                </a:tc>
                <a:tc>
                  <a:txBody>
                    <a:bodyPr/>
                    <a:lstStyle/>
                    <a:p>
                      <a:r>
                        <a:rPr lang="en-US" sz="1000"/>
                        <a:t>16</a:t>
                      </a:r>
                    </a:p>
                  </a:txBody>
                  <a:tcPr/>
                </a:tc>
                <a:extLst>
                  <a:ext uri="{0D108BD9-81ED-4DB2-BD59-A6C34878D82A}">
                    <a16:rowId xmlns:a16="http://schemas.microsoft.com/office/drawing/2014/main" val="2244237760"/>
                  </a:ext>
                </a:extLst>
              </a:tr>
              <a:tr h="370840">
                <a:tc>
                  <a:txBody>
                    <a:bodyPr/>
                    <a:lstStyle/>
                    <a:p>
                      <a:r>
                        <a:rPr lang="en-US" sz="1000" b="1"/>
                        <a:t>@GaryJamesLovett</a:t>
                      </a:r>
                    </a:p>
                  </a:txBody>
                  <a:tcPr/>
                </a:tc>
                <a:tc>
                  <a:txBody>
                    <a:bodyPr/>
                    <a:lstStyle/>
                    <a:p>
                      <a:r>
                        <a:rPr lang="en-US" sz="1000"/>
                        <a:t>PHLY Insurance Co. (8)</a:t>
                      </a:r>
                    </a:p>
                  </a:txBody>
                  <a:tcPr/>
                </a:tc>
                <a:tc>
                  <a:txBody>
                    <a:bodyPr/>
                    <a:lstStyle/>
                    <a:p>
                      <a:r>
                        <a:rPr lang="en-US" sz="1000"/>
                        <a:t>8</a:t>
                      </a:r>
                    </a:p>
                  </a:txBody>
                  <a:tcPr/>
                </a:tc>
                <a:extLst>
                  <a:ext uri="{0D108BD9-81ED-4DB2-BD59-A6C34878D82A}">
                    <a16:rowId xmlns:a16="http://schemas.microsoft.com/office/drawing/2014/main" val="94284102"/>
                  </a:ext>
                </a:extLst>
              </a:tr>
              <a:tr h="370840">
                <a:tc>
                  <a:txBody>
                    <a:bodyPr/>
                    <a:lstStyle/>
                    <a:p>
                      <a:r>
                        <a:rPr lang="en-US" sz="1000" b="1"/>
                        <a:t>@TwinForksIns</a:t>
                      </a:r>
                    </a:p>
                  </a:txBody>
                  <a:tcPr/>
                </a:tc>
                <a:tc>
                  <a:txBody>
                    <a:bodyPr/>
                    <a:lstStyle/>
                    <a:p>
                      <a:r>
                        <a:rPr lang="en-US" sz="1000"/>
                        <a:t>PHLY Insurance Co. (7)</a:t>
                      </a:r>
                    </a:p>
                  </a:txBody>
                  <a:tcPr/>
                </a:tc>
                <a:tc>
                  <a:txBody>
                    <a:bodyPr/>
                    <a:lstStyle/>
                    <a:p>
                      <a:r>
                        <a:rPr lang="en-US" sz="1000"/>
                        <a:t>7</a:t>
                      </a:r>
                    </a:p>
                  </a:txBody>
                  <a:tcPr/>
                </a:tc>
                <a:extLst>
                  <a:ext uri="{0D108BD9-81ED-4DB2-BD59-A6C34878D82A}">
                    <a16:rowId xmlns:a16="http://schemas.microsoft.com/office/drawing/2014/main" val="2839646170"/>
                  </a:ext>
                </a:extLst>
              </a:tr>
              <a:tr h="370840">
                <a:tc>
                  <a:txBody>
                    <a:bodyPr/>
                    <a:lstStyle/>
                    <a:p>
                      <a:r>
                        <a:rPr lang="en-US" sz="1000" b="1"/>
                        <a:t>@FCA_Internships</a:t>
                      </a:r>
                    </a:p>
                  </a:txBody>
                  <a:tcPr/>
                </a:tc>
                <a:tc>
                  <a:txBody>
                    <a:bodyPr/>
                    <a:lstStyle/>
                    <a:p>
                      <a:r>
                        <a:rPr lang="en-US" sz="1000"/>
                        <a:t>PHLY Insurance Co. (5)</a:t>
                      </a:r>
                    </a:p>
                  </a:txBody>
                  <a:tcPr/>
                </a:tc>
                <a:tc>
                  <a:txBody>
                    <a:bodyPr/>
                    <a:lstStyle/>
                    <a:p>
                      <a:r>
                        <a:rPr lang="en-US" sz="1000"/>
                        <a:t>5</a:t>
                      </a:r>
                    </a:p>
                  </a:txBody>
                  <a:tcPr/>
                </a:tc>
                <a:extLst>
                  <a:ext uri="{0D108BD9-81ED-4DB2-BD59-A6C34878D82A}">
                    <a16:rowId xmlns:a16="http://schemas.microsoft.com/office/drawing/2014/main" val="3759816643"/>
                  </a:ext>
                </a:extLst>
              </a:tr>
              <a:tr h="370840">
                <a:tc>
                  <a:txBody>
                    <a:bodyPr/>
                    <a:lstStyle/>
                    <a:p>
                      <a:r>
                        <a:rPr lang="en-US" sz="1000" b="1"/>
                        <a:t>@Bill_Procopio</a:t>
                      </a:r>
                    </a:p>
                  </a:txBody>
                  <a:tcPr/>
                </a:tc>
                <a:tc>
                  <a:txBody>
                    <a:bodyPr/>
                    <a:lstStyle/>
                    <a:p>
                      <a:r>
                        <a:rPr lang="en-US" sz="1000"/>
                        <a:t>PHLY Insurance Co. (5)</a:t>
                      </a:r>
                    </a:p>
                  </a:txBody>
                  <a:tcPr/>
                </a:tc>
                <a:tc>
                  <a:txBody>
                    <a:bodyPr/>
                    <a:lstStyle/>
                    <a:p>
                      <a:r>
                        <a:rPr lang="en-US" sz="1000"/>
                        <a:t>5</a:t>
                      </a:r>
                    </a:p>
                  </a:txBody>
                  <a:tcPr/>
                </a:tc>
                <a:extLst>
                  <a:ext uri="{0D108BD9-81ED-4DB2-BD59-A6C34878D82A}">
                    <a16:rowId xmlns:a16="http://schemas.microsoft.com/office/drawing/2014/main" val="1401949309"/>
                  </a:ext>
                </a:extLst>
              </a:tr>
              <a:tr h="370840">
                <a:tc>
                  <a:txBody>
                    <a:bodyPr/>
                    <a:lstStyle/>
                    <a:p>
                      <a:r>
                        <a:rPr lang="en-US" sz="1000" b="1"/>
                        <a:t>@RiskInsurance</a:t>
                      </a:r>
                    </a:p>
                  </a:txBody>
                  <a:tcPr/>
                </a:tc>
                <a:tc>
                  <a:txBody>
                    <a:bodyPr/>
                    <a:lstStyle/>
                    <a:p>
                      <a:r>
                        <a:rPr lang="en-US" sz="1000"/>
                        <a:t>PHLY Insurance Co. (5)</a:t>
                      </a:r>
                    </a:p>
                  </a:txBody>
                  <a:tcPr/>
                </a:tc>
                <a:tc>
                  <a:txBody>
                    <a:bodyPr/>
                    <a:lstStyle/>
                    <a:p>
                      <a:r>
                        <a:rPr lang="en-US" sz="1000"/>
                        <a:t>5</a:t>
                      </a:r>
                    </a:p>
                  </a:txBody>
                  <a:tcPr/>
                </a:tc>
                <a:extLst>
                  <a:ext uri="{0D108BD9-81ED-4DB2-BD59-A6C34878D82A}">
                    <a16:rowId xmlns:a16="http://schemas.microsoft.com/office/drawing/2014/main" val="2164190445"/>
                  </a:ext>
                </a:extLst>
              </a:tr>
              <a:tr h="370840">
                <a:tc>
                  <a:txBody>
                    <a:bodyPr/>
                    <a:lstStyle/>
                    <a:p>
                      <a:r>
                        <a:rPr lang="en-US" sz="1000" b="1"/>
                        <a:t>@wadt</a:t>
                      </a:r>
                    </a:p>
                  </a:txBody>
                  <a:tcPr/>
                </a:tc>
                <a:tc>
                  <a:txBody>
                    <a:bodyPr/>
                    <a:lstStyle/>
                    <a:p>
                      <a:r>
                        <a:rPr lang="en-US" sz="1000"/>
                        <a:t>PHLY Insurance Co. (5)</a:t>
                      </a:r>
                    </a:p>
                  </a:txBody>
                  <a:tcPr/>
                </a:tc>
                <a:tc>
                  <a:txBody>
                    <a:bodyPr/>
                    <a:lstStyle/>
                    <a:p>
                      <a:r>
                        <a:rPr lang="en-US" sz="1000"/>
                        <a:t>5</a:t>
                      </a:r>
                    </a:p>
                  </a:txBody>
                  <a:tcPr/>
                </a:tc>
                <a:extLst>
                  <a:ext uri="{0D108BD9-81ED-4DB2-BD59-A6C34878D82A}">
                    <a16:rowId xmlns:a16="http://schemas.microsoft.com/office/drawing/2014/main" val="2077790832"/>
                  </a:ext>
                </a:extLst>
              </a:tr>
              <a:tr h="370840">
                <a:tc>
                  <a:txBody>
                    <a:bodyPr/>
                    <a:lstStyle/>
                    <a:p>
                      <a:r>
                        <a:rPr lang="en-US" sz="1000" b="1"/>
                        <a:t>@BuffaloCupLax</a:t>
                      </a:r>
                    </a:p>
                  </a:txBody>
                  <a:tcPr/>
                </a:tc>
                <a:tc>
                  <a:txBody>
                    <a:bodyPr/>
                    <a:lstStyle/>
                    <a:p>
                      <a:r>
                        <a:rPr lang="en-US" sz="1000"/>
                        <a:t>PHLY Insurance Co. (4)</a:t>
                      </a:r>
                    </a:p>
                  </a:txBody>
                  <a:tcPr/>
                </a:tc>
                <a:tc>
                  <a:txBody>
                    <a:bodyPr/>
                    <a:lstStyle/>
                    <a:p>
                      <a:r>
                        <a:rPr lang="en-US" sz="1000"/>
                        <a:t>4</a:t>
                      </a:r>
                    </a:p>
                  </a:txBody>
                  <a:tcPr/>
                </a:tc>
                <a:extLst>
                  <a:ext uri="{0D108BD9-81ED-4DB2-BD59-A6C34878D82A}">
                    <a16:rowId xmlns:a16="http://schemas.microsoft.com/office/drawing/2014/main" val="1292712854"/>
                  </a:ext>
                </a:extLst>
              </a:tr>
            </a:tbl>
          </a:graphicData>
        </a:graphic>
      </p:graphicFrame>
      <p:sp>
        <p:nvSpPr>
          <p:cNvPr id="4" name="Text Placeholder 3">
            <a:extLst>
              <a:ext uri="{FF2B5EF4-FFF2-40B4-BE49-F238E27FC236}">
                <a16:creationId xmlns:a16="http://schemas.microsoft.com/office/drawing/2014/main" id="{6D105074-7161-4362-97AA-2F7692191C82}"/>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5285311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889CD-1A82-459B-BB56-9BE6C4A63722}"/>
              </a:ext>
            </a:extLst>
          </p:cNvPr>
          <p:cNvSpPr>
            <a:spLocks noGrp="1"/>
          </p:cNvSpPr>
          <p:nvPr>
            <p:ph type="title"/>
          </p:nvPr>
        </p:nvSpPr>
        <p:spPr/>
        <p:txBody>
          <a:bodyPr/>
          <a:lstStyle/>
          <a:p>
            <a:r>
              <a:rPr lang="en-US"/>
              <a:t>Twitter Own and Retweeted Tweets Table | Philadelphia Insurance - 1 of 2</a:t>
            </a:r>
          </a:p>
        </p:txBody>
      </p:sp>
      <p:graphicFrame>
        <p:nvGraphicFramePr>
          <p:cNvPr id="5" name="Table Placeholder 4">
            <a:extLst>
              <a:ext uri="{FF2B5EF4-FFF2-40B4-BE49-F238E27FC236}">
                <a16:creationId xmlns:a16="http://schemas.microsoft.com/office/drawing/2014/main" id="{3FC3D562-B61D-420F-8ECA-7C80D5EA40A0}"/>
              </a:ext>
            </a:extLst>
          </p:cNvPr>
          <p:cNvGraphicFramePr>
            <a:graphicFrameLocks noGrp="1"/>
          </p:cNvGraphicFramePr>
          <p:nvPr>
            <p:ph type="tbl" sz="quarter" idx="13"/>
            <p:extLst>
              <p:ext uri="{D42A27DB-BD31-4B8C-83A1-F6EECF244321}">
                <p14:modId xmlns:p14="http://schemas.microsoft.com/office/powerpoint/2010/main" val="5514298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978274238"/>
                    </a:ext>
                  </a:extLst>
                </a:gridCol>
                <a:gridCol w="411480">
                  <a:extLst>
                    <a:ext uri="{9D8B030D-6E8A-4147-A177-3AD203B41FA5}">
                      <a16:colId xmlns:a16="http://schemas.microsoft.com/office/drawing/2014/main" val="2522127679"/>
                    </a:ext>
                  </a:extLst>
                </a:gridCol>
                <a:gridCol w="822960">
                  <a:extLst>
                    <a:ext uri="{9D8B030D-6E8A-4147-A177-3AD203B41FA5}">
                      <a16:colId xmlns:a16="http://schemas.microsoft.com/office/drawing/2014/main" val="266430932"/>
                    </a:ext>
                  </a:extLst>
                </a:gridCol>
                <a:gridCol w="822960">
                  <a:extLst>
                    <a:ext uri="{9D8B030D-6E8A-4147-A177-3AD203B41FA5}">
                      <a16:colId xmlns:a16="http://schemas.microsoft.com/office/drawing/2014/main" val="3856905081"/>
                    </a:ext>
                  </a:extLst>
                </a:gridCol>
                <a:gridCol w="822960">
                  <a:extLst>
                    <a:ext uri="{9D8B030D-6E8A-4147-A177-3AD203B41FA5}">
                      <a16:colId xmlns:a16="http://schemas.microsoft.com/office/drawing/2014/main" val="2918165746"/>
                    </a:ext>
                  </a:extLst>
                </a:gridCol>
                <a:gridCol w="822960">
                  <a:extLst>
                    <a:ext uri="{9D8B030D-6E8A-4147-A177-3AD203B41FA5}">
                      <a16:colId xmlns:a16="http://schemas.microsoft.com/office/drawing/2014/main" val="3734402532"/>
                    </a:ext>
                  </a:extLst>
                </a:gridCol>
                <a:gridCol w="822960">
                  <a:extLst>
                    <a:ext uri="{9D8B030D-6E8A-4147-A177-3AD203B41FA5}">
                      <a16:colId xmlns:a16="http://schemas.microsoft.com/office/drawing/2014/main" val="6654440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099654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@PHLYINS - 2019-06-18 19:20:04 </a:t>
                      </a:r>
                      <a:r>
                        <a:rPr kumimoji="0" lang="en-US" sz="1000" b="0" i="0" u="none" strike="noStrike" kern="1200" cap="none" spc="0" normalizeH="0" baseline="0" noProof="0">
                          <a:ln>
                            <a:noFill/>
                          </a:ln>
                          <a:solidFill>
                            <a:prstClr val="black"/>
                          </a:solidFill>
                          <a:effectLst/>
                          <a:uLnTx/>
                          <a:uFillTx/>
                          <a:latin typeface="+mn-lt"/>
                          <a:ea typeface="+mn-ea"/>
                          <a:cs typeface="+mn-cs"/>
                        </a:rPr>
                        <a:t>
  Our #Leawood, KS office lent a hand to the @kcpetproject the 3rd largest open admission, no-kill #animalshelter in the US. #TEAMPHLY helped landscape around the facility, sort donations, sanitize transport carriers, &amp;amp; had an opportunity to play with one of the furry residents. https://t.co/LRZZ5wG78T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07/15/2019 18:16:26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0.5513 %</a:t>
                      </a:r>
                    </a:p>
                  </a:txBody>
                  <a:tcPr/>
                </a:tc>
                <a:extLst>
                  <a:ext uri="{0D108BD9-81ED-4DB2-BD59-A6C34878D82A}">
                    <a16:rowId xmlns:a16="http://schemas.microsoft.com/office/drawing/2014/main" val="2545369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@PHLYINS - 2019-06-05 13:41:16 </a:t>
                      </a:r>
                      <a:r>
                        <a:rPr kumimoji="0" lang="en-US" sz="1000" b="0" i="0" u="none" strike="noStrike" kern="1200" cap="none" spc="0" normalizeH="0" baseline="0" noProof="0">
                          <a:ln>
                            <a:noFill/>
                          </a:ln>
                          <a:solidFill>
                            <a:prstClr val="black"/>
                          </a:solidFill>
                          <a:effectLst/>
                          <a:uLnTx/>
                          <a:uFillTx/>
                          <a:latin typeface="+mn-lt"/>
                          <a:ea typeface="+mn-ea"/>
                          <a:cs typeface="+mn-cs"/>
                        </a:rPr>
                        <a:t>
  PHLY provides protection for more than 120 niche, real-world industries. We know every niche business has some risk, and each deserves exceptional protection service. Got a niche? Find out how we can help. https://t.co/jrpGEbX03Y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06/21/2019 18:16:36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0.4632 %</a:t>
                      </a:r>
                    </a:p>
                  </a:txBody>
                  <a:tcPr/>
                </a:tc>
                <a:extLst>
                  <a:ext uri="{0D108BD9-81ED-4DB2-BD59-A6C34878D82A}">
                    <a16:rowId xmlns:a16="http://schemas.microsoft.com/office/drawing/2014/main" val="1603337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@PHLYINS - 2019-06-10 16:09:05 </a:t>
                      </a:r>
                      <a:r>
                        <a:rPr kumimoji="0" lang="en-US" sz="1000" b="0" i="0" u="none" strike="noStrike" kern="1200" cap="none" spc="0" normalizeH="0" baseline="0" noProof="0">
                          <a:ln>
                            <a:noFill/>
                          </a:ln>
                          <a:solidFill>
                            <a:prstClr val="black"/>
                          </a:solidFill>
                          <a:effectLst/>
                          <a:uLnTx/>
                          <a:uFillTx/>
                          <a:latin typeface="+mn-lt"/>
                          <a:ea typeface="+mn-ea"/>
                          <a:cs typeface="+mn-cs"/>
                        </a:rPr>
                        <a:t>
  #TEAMPHLY joined 100+ volunteers for @RTPhiladelphia’s Haddington #BlockBuild. RTP is a non-profit that revitalizes communities by transforming vulnerable houses into healthy homes. PHLY's [Re]Builders helped remove carpets and install flooring &amp;amp; new tread runners. #IAmARebuilder https://t.co/j9QdKrbIzF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06/11/2019 18:16:31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0.3704 %</a:t>
                      </a:r>
                    </a:p>
                  </a:txBody>
                  <a:tcPr/>
                </a:tc>
                <a:extLst>
                  <a:ext uri="{0D108BD9-81ED-4DB2-BD59-A6C34878D82A}">
                    <a16:rowId xmlns:a16="http://schemas.microsoft.com/office/drawing/2014/main" val="4035074818"/>
                  </a:ext>
                </a:extLst>
              </a:tr>
            </a:tbl>
          </a:graphicData>
        </a:graphic>
      </p:graphicFrame>
      <p:sp>
        <p:nvSpPr>
          <p:cNvPr id="4" name="Text Placeholder 3">
            <a:extLst>
              <a:ext uri="{FF2B5EF4-FFF2-40B4-BE49-F238E27FC236}">
                <a16:creationId xmlns:a16="http://schemas.microsoft.com/office/drawing/2014/main" id="{955705A6-BA90-4505-9D07-C46CC79E02A3}"/>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5605142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BA586-2696-4FC0-8F13-00090EB5B5AA}"/>
              </a:ext>
            </a:extLst>
          </p:cNvPr>
          <p:cNvSpPr>
            <a:spLocks noGrp="1"/>
          </p:cNvSpPr>
          <p:nvPr>
            <p:ph type="title"/>
          </p:nvPr>
        </p:nvSpPr>
        <p:spPr/>
        <p:txBody>
          <a:bodyPr/>
          <a:lstStyle/>
          <a:p>
            <a:r>
              <a:rPr lang="en-US"/>
              <a:t>Twitter Own and Retweeted Tweets Table | Philadelphia Insurance - 2 of 2</a:t>
            </a:r>
          </a:p>
        </p:txBody>
      </p:sp>
      <p:graphicFrame>
        <p:nvGraphicFramePr>
          <p:cNvPr id="5" name="Table Placeholder 4">
            <a:extLst>
              <a:ext uri="{FF2B5EF4-FFF2-40B4-BE49-F238E27FC236}">
                <a16:creationId xmlns:a16="http://schemas.microsoft.com/office/drawing/2014/main" id="{7BDFF7F1-C23B-447D-958D-7343540D61EF}"/>
              </a:ext>
            </a:extLst>
          </p:cNvPr>
          <p:cNvGraphicFramePr>
            <a:graphicFrameLocks noGrp="1"/>
          </p:cNvGraphicFramePr>
          <p:nvPr>
            <p:ph type="tbl" sz="quarter" idx="13"/>
            <p:extLst>
              <p:ext uri="{D42A27DB-BD31-4B8C-83A1-F6EECF244321}">
                <p14:modId xmlns:p14="http://schemas.microsoft.com/office/powerpoint/2010/main" val="1415115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3113764632"/>
                    </a:ext>
                  </a:extLst>
                </a:gridCol>
                <a:gridCol w="411480">
                  <a:extLst>
                    <a:ext uri="{9D8B030D-6E8A-4147-A177-3AD203B41FA5}">
                      <a16:colId xmlns:a16="http://schemas.microsoft.com/office/drawing/2014/main" val="483039629"/>
                    </a:ext>
                  </a:extLst>
                </a:gridCol>
                <a:gridCol w="822960">
                  <a:extLst>
                    <a:ext uri="{9D8B030D-6E8A-4147-A177-3AD203B41FA5}">
                      <a16:colId xmlns:a16="http://schemas.microsoft.com/office/drawing/2014/main" val="4248051210"/>
                    </a:ext>
                  </a:extLst>
                </a:gridCol>
                <a:gridCol w="822960">
                  <a:extLst>
                    <a:ext uri="{9D8B030D-6E8A-4147-A177-3AD203B41FA5}">
                      <a16:colId xmlns:a16="http://schemas.microsoft.com/office/drawing/2014/main" val="722392628"/>
                    </a:ext>
                  </a:extLst>
                </a:gridCol>
                <a:gridCol w="822960">
                  <a:extLst>
                    <a:ext uri="{9D8B030D-6E8A-4147-A177-3AD203B41FA5}">
                      <a16:colId xmlns:a16="http://schemas.microsoft.com/office/drawing/2014/main" val="1630976262"/>
                    </a:ext>
                  </a:extLst>
                </a:gridCol>
                <a:gridCol w="822960">
                  <a:extLst>
                    <a:ext uri="{9D8B030D-6E8A-4147-A177-3AD203B41FA5}">
                      <a16:colId xmlns:a16="http://schemas.microsoft.com/office/drawing/2014/main" val="733356054"/>
                    </a:ext>
                  </a:extLst>
                </a:gridCol>
                <a:gridCol w="822960">
                  <a:extLst>
                    <a:ext uri="{9D8B030D-6E8A-4147-A177-3AD203B41FA5}">
                      <a16:colId xmlns:a16="http://schemas.microsoft.com/office/drawing/2014/main" val="13916589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425561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@PHLYINS - 2019-06-04 16:45:36 </a:t>
                      </a:r>
                      <a:r>
                        <a:rPr kumimoji="0" lang="en-US" sz="1000" b="0" i="0" u="none" strike="noStrike" kern="1200" cap="none" spc="0" normalizeH="0" baseline="0" noProof="0">
                          <a:ln>
                            <a:noFill/>
                          </a:ln>
                          <a:solidFill>
                            <a:prstClr val="black"/>
                          </a:solidFill>
                          <a:effectLst/>
                          <a:uLnTx/>
                          <a:uFillTx/>
                          <a:latin typeface="+mn-lt"/>
                          <a:ea typeface="+mn-ea"/>
                          <a:cs typeface="+mn-cs"/>
                        </a:rPr>
                        <a:t>
  With National #GetOutdoorsDay coming up this weekend, #TEAMPHLY is taking time to #getoutdoors this week! Today, TEAMPHLY grabbed their sneakers &amp;amp; joined our #Health &amp;amp; Wellness Center staff along with sister company @TMNA_Services for a group walk around the Home Office's campus. https://t.co/dbqGFGeB1H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06/06/2019 06:16:23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0.3400 %</a:t>
                      </a:r>
                    </a:p>
                  </a:txBody>
                  <a:tcPr/>
                </a:tc>
                <a:extLst>
                  <a:ext uri="{0D108BD9-81ED-4DB2-BD59-A6C34878D82A}">
                    <a16:rowId xmlns:a16="http://schemas.microsoft.com/office/drawing/2014/main" val="2990715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@PHLYINS - 2019-06-28 12:08:39 </a:t>
                      </a:r>
                      <a:r>
                        <a:rPr kumimoji="0" lang="en-US" sz="1000" b="0" i="0" u="none" strike="noStrike" kern="1200" cap="none" spc="0" normalizeH="0" baseline="0" noProof="0">
                          <a:ln>
                            <a:noFill/>
                          </a:ln>
                          <a:solidFill>
                            <a:prstClr val="black"/>
                          </a:solidFill>
                          <a:effectLst/>
                          <a:uLnTx/>
                          <a:uFillTx/>
                          <a:latin typeface="+mn-lt"/>
                          <a:ea typeface="+mn-ea"/>
                          <a:cs typeface="+mn-cs"/>
                        </a:rPr>
                        <a:t>
  Today is #InsuranceAwarenessDay! Does your #insurance coverage meet your current needs? Use this checklist to help make sure and share it to encourage others to review their policies. #FridayThoughts https://t.co/AuT6RYDrxU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07/03/2019 06:18:30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0.3340 %</a:t>
                      </a:r>
                    </a:p>
                  </a:txBody>
                  <a:tcPr/>
                </a:tc>
                <a:extLst>
                  <a:ext uri="{0D108BD9-81ED-4DB2-BD59-A6C34878D82A}">
                    <a16:rowId xmlns:a16="http://schemas.microsoft.com/office/drawing/2014/main" val="2059269240"/>
                  </a:ext>
                </a:extLst>
              </a:tr>
            </a:tbl>
          </a:graphicData>
        </a:graphic>
      </p:graphicFrame>
      <p:sp>
        <p:nvSpPr>
          <p:cNvPr id="4" name="Text Placeholder 3">
            <a:extLst>
              <a:ext uri="{FF2B5EF4-FFF2-40B4-BE49-F238E27FC236}">
                <a16:creationId xmlns:a16="http://schemas.microsoft.com/office/drawing/2014/main" id="{398357AA-59FF-454F-A4D0-50D3ECC89027}"/>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9855243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97A1D-05A5-4F1B-8349-8759D2B6C278}"/>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CA385CC4-779C-499B-8804-CA112D5E4631}"/>
              </a:ext>
            </a:extLst>
          </p:cNvPr>
          <p:cNvGraphicFramePr>
            <a:graphicFrameLocks noGrp="1"/>
          </p:cNvGraphicFramePr>
          <p:nvPr>
            <p:ph type="tbl" sz="quarter" idx="13"/>
            <p:extLst>
              <p:ext uri="{D42A27DB-BD31-4B8C-83A1-F6EECF244321}">
                <p14:modId xmlns:p14="http://schemas.microsoft.com/office/powerpoint/2010/main" val="28633712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61031543"/>
                    </a:ext>
                  </a:extLst>
                </a:gridCol>
                <a:gridCol w="1069848">
                  <a:extLst>
                    <a:ext uri="{9D8B030D-6E8A-4147-A177-3AD203B41FA5}">
                      <a16:colId xmlns:a16="http://schemas.microsoft.com/office/drawing/2014/main" val="2150305094"/>
                    </a:ext>
                  </a:extLst>
                </a:gridCol>
                <a:gridCol w="1069848">
                  <a:extLst>
                    <a:ext uri="{9D8B030D-6E8A-4147-A177-3AD203B41FA5}">
                      <a16:colId xmlns:a16="http://schemas.microsoft.com/office/drawing/2014/main" val="2706016231"/>
                    </a:ext>
                  </a:extLst>
                </a:gridCol>
                <a:gridCol w="1069848">
                  <a:extLst>
                    <a:ext uri="{9D8B030D-6E8A-4147-A177-3AD203B41FA5}">
                      <a16:colId xmlns:a16="http://schemas.microsoft.com/office/drawing/2014/main" val="256024986"/>
                    </a:ext>
                  </a:extLst>
                </a:gridCol>
                <a:gridCol w="1069848">
                  <a:extLst>
                    <a:ext uri="{9D8B030D-6E8A-4147-A177-3AD203B41FA5}">
                      <a16:colId xmlns:a16="http://schemas.microsoft.com/office/drawing/2014/main" val="3278537865"/>
                    </a:ext>
                  </a:extLst>
                </a:gridCol>
                <a:gridCol w="1069848">
                  <a:extLst>
                    <a:ext uri="{9D8B030D-6E8A-4147-A177-3AD203B41FA5}">
                      <a16:colId xmlns:a16="http://schemas.microsoft.com/office/drawing/2014/main" val="565392564"/>
                    </a:ext>
                  </a:extLst>
                </a:gridCol>
                <a:gridCol w="1069848">
                  <a:extLst>
                    <a:ext uri="{9D8B030D-6E8A-4147-A177-3AD203B41FA5}">
                      <a16:colId xmlns:a16="http://schemas.microsoft.com/office/drawing/2014/main" val="93504627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566274154"/>
                  </a:ext>
                </a:extLst>
              </a:tr>
              <a:tr h="370840">
                <a:tc>
                  <a:txBody>
                    <a:bodyPr/>
                    <a:lstStyle/>
                    <a:p>
                      <a:r>
                        <a:rPr lang="en-US" sz="1000"/>
                        <a:t>Philadelphia Insurance Companies</a:t>
                      </a:r>
                    </a:p>
                  </a:txBody>
                  <a:tcPr/>
                </a:tc>
                <a:tc>
                  <a:txBody>
                    <a:bodyPr/>
                    <a:lstStyle/>
                    <a:p>
                      <a:r>
                        <a:rPr lang="en-US" sz="1000"/>
                        <a:t>19471</a:t>
                      </a:r>
                    </a:p>
                  </a:txBody>
                  <a:tcPr/>
                </a:tc>
                <a:tc>
                  <a:txBody>
                    <a:bodyPr/>
                    <a:lstStyle/>
                    <a:p>
                      <a:r>
                        <a:rPr lang="en-US" sz="1000"/>
                        <a:t>484</a:t>
                      </a:r>
                    </a:p>
                  </a:txBody>
                  <a:tcPr/>
                </a:tc>
                <a:tc>
                  <a:txBody>
                    <a:bodyPr/>
                    <a:lstStyle/>
                    <a:p>
                      <a:r>
                        <a:rPr lang="en-US" sz="1000"/>
                        <a:t>22</a:t>
                      </a:r>
                    </a:p>
                  </a:txBody>
                  <a:tcPr/>
                </a:tc>
                <a:tc>
                  <a:txBody>
                    <a:bodyPr/>
                    <a:lstStyle/>
                    <a:p>
                      <a:r>
                        <a:rPr lang="en-US" sz="1000"/>
                        <a:t>1267</a:t>
                      </a:r>
                    </a:p>
                  </a:txBody>
                  <a:tcPr/>
                </a:tc>
                <a:tc>
                  <a:txBody>
                    <a:bodyPr/>
                    <a:lstStyle/>
                    <a:p>
                      <a:r>
                        <a:rPr lang="en-US" sz="1000"/>
                        <a:t>10</a:t>
                      </a:r>
                    </a:p>
                  </a:txBody>
                  <a:tcPr/>
                </a:tc>
                <a:tc>
                  <a:txBody>
                    <a:bodyPr/>
                    <a:lstStyle/>
                    <a:p>
                      <a:r>
                        <a:rPr lang="en-US" sz="1000"/>
                        <a:t>0.3019 %</a:t>
                      </a:r>
                    </a:p>
                  </a:txBody>
                  <a:tcPr/>
                </a:tc>
                <a:extLst>
                  <a:ext uri="{0D108BD9-81ED-4DB2-BD59-A6C34878D82A}">
                    <a16:rowId xmlns:a16="http://schemas.microsoft.com/office/drawing/2014/main" val="3342696917"/>
                  </a:ext>
                </a:extLst>
              </a:tr>
            </a:tbl>
          </a:graphicData>
        </a:graphic>
      </p:graphicFrame>
      <p:sp>
        <p:nvSpPr>
          <p:cNvPr id="4" name="Text Placeholder 3">
            <a:extLst>
              <a:ext uri="{FF2B5EF4-FFF2-40B4-BE49-F238E27FC236}">
                <a16:creationId xmlns:a16="http://schemas.microsoft.com/office/drawing/2014/main" id="{A52BBA1A-DA49-4D0D-9015-7AD808EE74A5}"/>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945057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83C11-6A33-4983-B62B-010A25ABB4D2}"/>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5257C092-0C97-45C5-8C5B-DC1073804D4A}"/>
              </a:ext>
            </a:extLst>
          </p:cNvPr>
          <p:cNvGraphicFramePr>
            <a:graphicFrameLocks noGrp="1"/>
          </p:cNvGraphicFramePr>
          <p:nvPr>
            <p:ph type="chart" sz="quarter" idx="13"/>
            <p:extLst>
              <p:ext uri="{D42A27DB-BD31-4B8C-83A1-F6EECF244321}">
                <p14:modId xmlns:p14="http://schemas.microsoft.com/office/powerpoint/2010/main" val="3709425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3E1CE6-3CBA-4266-B486-456BFF6C10AF}"/>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0D2B1EEA-90B4-4788-AFFB-512FBF0433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17868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41D49-7A44-4DF8-AB71-AD8B8F47F165}"/>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CEB0AE86-FFDF-4201-B356-157469EB2F33}"/>
              </a:ext>
            </a:extLst>
          </p:cNvPr>
          <p:cNvGraphicFramePr>
            <a:graphicFrameLocks noGrp="1"/>
          </p:cNvGraphicFramePr>
          <p:nvPr>
            <p:ph type="chart" sz="quarter" idx="13"/>
            <p:extLst>
              <p:ext uri="{D42A27DB-BD31-4B8C-83A1-F6EECF244321}">
                <p14:modId xmlns:p14="http://schemas.microsoft.com/office/powerpoint/2010/main" val="15921547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92DCBC-31F8-4A5A-8D09-EE6A26411262}"/>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02A21CE8-7E1C-40A5-BAFB-A5FC981571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29140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2730B-1BD9-4BD6-89F6-D514A3F927BA}"/>
              </a:ext>
            </a:extLst>
          </p:cNvPr>
          <p:cNvSpPr>
            <a:spLocks noGrp="1"/>
          </p:cNvSpPr>
          <p:nvPr>
            <p:ph type="title"/>
          </p:nvPr>
        </p:nvSpPr>
        <p:spPr/>
        <p:txBody>
          <a:bodyPr/>
          <a:lstStyle/>
          <a:p>
            <a:r>
              <a:rPr lang="en-US"/>
              <a:t>LinkedIn Updates Table | Philadelphia Insurance - 1 of 16</a:t>
            </a:r>
          </a:p>
        </p:txBody>
      </p:sp>
      <p:graphicFrame>
        <p:nvGraphicFramePr>
          <p:cNvPr id="5" name="Table Placeholder 4">
            <a:extLst>
              <a:ext uri="{FF2B5EF4-FFF2-40B4-BE49-F238E27FC236}">
                <a16:creationId xmlns:a16="http://schemas.microsoft.com/office/drawing/2014/main" id="{53D6B4C9-6EF0-4240-A932-C307006BD7E9}"/>
              </a:ext>
            </a:extLst>
          </p:cNvPr>
          <p:cNvGraphicFramePr>
            <a:graphicFrameLocks noGrp="1"/>
          </p:cNvGraphicFramePr>
          <p:nvPr>
            <p:ph type="tbl" sz="quarter" idx="13"/>
            <p:extLst>
              <p:ext uri="{D42A27DB-BD31-4B8C-83A1-F6EECF244321}">
                <p14:modId xmlns:p14="http://schemas.microsoft.com/office/powerpoint/2010/main" val="1478456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575449584"/>
                    </a:ext>
                  </a:extLst>
                </a:gridCol>
                <a:gridCol w="905256">
                  <a:extLst>
                    <a:ext uri="{9D8B030D-6E8A-4147-A177-3AD203B41FA5}">
                      <a16:colId xmlns:a16="http://schemas.microsoft.com/office/drawing/2014/main" val="1230349309"/>
                    </a:ext>
                  </a:extLst>
                </a:gridCol>
                <a:gridCol w="822960">
                  <a:extLst>
                    <a:ext uri="{9D8B030D-6E8A-4147-A177-3AD203B41FA5}">
                      <a16:colId xmlns:a16="http://schemas.microsoft.com/office/drawing/2014/main" val="1408975235"/>
                    </a:ext>
                  </a:extLst>
                </a:gridCol>
                <a:gridCol w="987552">
                  <a:extLst>
                    <a:ext uri="{9D8B030D-6E8A-4147-A177-3AD203B41FA5}">
                      <a16:colId xmlns:a16="http://schemas.microsoft.com/office/drawing/2014/main" val="388010577"/>
                    </a:ext>
                  </a:extLst>
                </a:gridCol>
                <a:gridCol w="987552">
                  <a:extLst>
                    <a:ext uri="{9D8B030D-6E8A-4147-A177-3AD203B41FA5}">
                      <a16:colId xmlns:a16="http://schemas.microsoft.com/office/drawing/2014/main" val="2315816493"/>
                    </a:ext>
                  </a:extLst>
                </a:gridCol>
                <a:gridCol w="987552">
                  <a:extLst>
                    <a:ext uri="{9D8B030D-6E8A-4147-A177-3AD203B41FA5}">
                      <a16:colId xmlns:a16="http://schemas.microsoft.com/office/drawing/2014/main" val="1556153514"/>
                    </a:ext>
                  </a:extLst>
                </a:gridCol>
                <a:gridCol w="987552">
                  <a:extLst>
                    <a:ext uri="{9D8B030D-6E8A-4147-A177-3AD203B41FA5}">
                      <a16:colId xmlns:a16="http://schemas.microsoft.com/office/drawing/2014/main" val="7266603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37394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- 2019-06-06 16:47:07 </a:t>
                      </a:r>
                      <a:r>
                        <a:rPr kumimoji="0" lang="en-US" sz="1000" b="0" i="0" u="none" strike="noStrike" kern="1200" cap="none" spc="0" normalizeH="0" baseline="0" noProof="0">
                          <a:ln>
                            <a:noFill/>
                          </a:ln>
                          <a:solidFill>
                            <a:prstClr val="black"/>
                          </a:solidFill>
                          <a:effectLst/>
                          <a:uLnTx/>
                          <a:uFillTx/>
                          <a:latin typeface="+mn-lt"/>
                          <a:ea typeface="+mn-ea"/>
                          <a:cs typeface="+mn-cs"/>
                        </a:rPr>
                        <a:t>
  PHLY’s executive team recently joined sister company TMNA Services for their annual Group Company Presentations Program. More than 150 TMNAS employees attended to learn about PHLY’s business culture and strategic goals.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https://media.licdn.com/dms/image/C4E22AQHnU7XEv2gI3w/feedshare-shrink_800/0?e=1565827200&amp;v=beta&amp;t=GoK1Y7WRwZR5ayGZ9IVJx4Rl-QUGY1mlwNYSZdRz-_o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07/09/2019 00:06:25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99082213"/>
                  </a:ext>
                </a:extLst>
              </a:tr>
            </a:tbl>
          </a:graphicData>
        </a:graphic>
      </p:graphicFrame>
      <p:sp>
        <p:nvSpPr>
          <p:cNvPr id="4" name="Text Placeholder 3">
            <a:extLst>
              <a:ext uri="{FF2B5EF4-FFF2-40B4-BE49-F238E27FC236}">
                <a16:creationId xmlns:a16="http://schemas.microsoft.com/office/drawing/2014/main" id="{491AFA06-AFB7-4A50-AA48-D8841F9330F4}"/>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4887378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A5E11-D820-4C39-A1B4-F80352EC94BF}"/>
              </a:ext>
            </a:extLst>
          </p:cNvPr>
          <p:cNvSpPr>
            <a:spLocks noGrp="1"/>
          </p:cNvSpPr>
          <p:nvPr>
            <p:ph type="title"/>
          </p:nvPr>
        </p:nvSpPr>
        <p:spPr/>
        <p:txBody>
          <a:bodyPr/>
          <a:lstStyle/>
          <a:p>
            <a:r>
              <a:rPr lang="en-US"/>
              <a:t>LinkedIn Updates Table | Philadelphia Insurance - 2 of 16</a:t>
            </a:r>
          </a:p>
        </p:txBody>
      </p:sp>
      <p:graphicFrame>
        <p:nvGraphicFramePr>
          <p:cNvPr id="5" name="Table Placeholder 4">
            <a:extLst>
              <a:ext uri="{FF2B5EF4-FFF2-40B4-BE49-F238E27FC236}">
                <a16:creationId xmlns:a16="http://schemas.microsoft.com/office/drawing/2014/main" id="{1C9531FF-EFA5-4931-B2F5-C5D0EA91A62A}"/>
              </a:ext>
            </a:extLst>
          </p:cNvPr>
          <p:cNvGraphicFramePr>
            <a:graphicFrameLocks noGrp="1"/>
          </p:cNvGraphicFramePr>
          <p:nvPr>
            <p:ph type="tbl" sz="quarter" idx="13"/>
            <p:extLst>
              <p:ext uri="{D42A27DB-BD31-4B8C-83A1-F6EECF244321}">
                <p14:modId xmlns:p14="http://schemas.microsoft.com/office/powerpoint/2010/main" val="2653084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004540263"/>
                    </a:ext>
                  </a:extLst>
                </a:gridCol>
                <a:gridCol w="905256">
                  <a:extLst>
                    <a:ext uri="{9D8B030D-6E8A-4147-A177-3AD203B41FA5}">
                      <a16:colId xmlns:a16="http://schemas.microsoft.com/office/drawing/2014/main" val="3751125368"/>
                    </a:ext>
                  </a:extLst>
                </a:gridCol>
                <a:gridCol w="822960">
                  <a:extLst>
                    <a:ext uri="{9D8B030D-6E8A-4147-A177-3AD203B41FA5}">
                      <a16:colId xmlns:a16="http://schemas.microsoft.com/office/drawing/2014/main" val="2828229739"/>
                    </a:ext>
                  </a:extLst>
                </a:gridCol>
                <a:gridCol w="987552">
                  <a:extLst>
                    <a:ext uri="{9D8B030D-6E8A-4147-A177-3AD203B41FA5}">
                      <a16:colId xmlns:a16="http://schemas.microsoft.com/office/drawing/2014/main" val="1903357412"/>
                    </a:ext>
                  </a:extLst>
                </a:gridCol>
                <a:gridCol w="987552">
                  <a:extLst>
                    <a:ext uri="{9D8B030D-6E8A-4147-A177-3AD203B41FA5}">
                      <a16:colId xmlns:a16="http://schemas.microsoft.com/office/drawing/2014/main" val="2659562060"/>
                    </a:ext>
                  </a:extLst>
                </a:gridCol>
                <a:gridCol w="987552">
                  <a:extLst>
                    <a:ext uri="{9D8B030D-6E8A-4147-A177-3AD203B41FA5}">
                      <a16:colId xmlns:a16="http://schemas.microsoft.com/office/drawing/2014/main" val="3636765359"/>
                    </a:ext>
                  </a:extLst>
                </a:gridCol>
                <a:gridCol w="987552">
                  <a:extLst>
                    <a:ext uri="{9D8B030D-6E8A-4147-A177-3AD203B41FA5}">
                      <a16:colId xmlns:a16="http://schemas.microsoft.com/office/drawing/2014/main" val="42570547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01714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- 2019-06-04 12:30:18 </a:t>
                      </a:r>
                      <a:r>
                        <a:rPr kumimoji="0" lang="en-US" sz="1000" b="0" i="0" u="none" strike="noStrike" kern="1200" cap="none" spc="0" normalizeH="0" baseline="0" noProof="0">
                          <a:ln>
                            <a:noFill/>
                          </a:ln>
                          <a:solidFill>
                            <a:prstClr val="black"/>
                          </a:solidFill>
                          <a:effectLst/>
                          <a:uLnTx/>
                          <a:uFillTx/>
                          <a:latin typeface="+mn-lt"/>
                          <a:ea typeface="+mn-ea"/>
                          <a:cs typeface="+mn-cs"/>
                        </a:rPr>
                        <a:t>
  Yesterday, we welcomed our 2019 #SummerAssociates for orientation at the Home Office! We’re excited to have 49 interns from colleges across the country join us for 10 weeks of hands-on practical experience, volunteering, and networking opportunities. Welcome to #TEAMPHLY! 
Visit www.bit.ly/PHLYcareers to learn more about our internship program. #PHLYInternLife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https://image-store.slidesharecdn.com/e462cfff-0b35-4d3c-9d0b-da3afc80cd3e-large.jpeg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07/02/2019 00:07:11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87520800"/>
                  </a:ext>
                </a:extLst>
              </a:tr>
            </a:tbl>
          </a:graphicData>
        </a:graphic>
      </p:graphicFrame>
      <p:sp>
        <p:nvSpPr>
          <p:cNvPr id="4" name="Text Placeholder 3">
            <a:extLst>
              <a:ext uri="{FF2B5EF4-FFF2-40B4-BE49-F238E27FC236}">
                <a16:creationId xmlns:a16="http://schemas.microsoft.com/office/drawing/2014/main" id="{16210ACF-5BDF-4CB7-84C0-1D7AE2FF12A4}"/>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40818257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A4108-B93C-49A4-B896-5184BE4FD131}"/>
              </a:ext>
            </a:extLst>
          </p:cNvPr>
          <p:cNvSpPr>
            <a:spLocks noGrp="1"/>
          </p:cNvSpPr>
          <p:nvPr>
            <p:ph type="title"/>
          </p:nvPr>
        </p:nvSpPr>
        <p:spPr/>
        <p:txBody>
          <a:bodyPr/>
          <a:lstStyle/>
          <a:p>
            <a:r>
              <a:rPr lang="en-US"/>
              <a:t>LinkedIn Updates Table | Philadelphia Insurance - 3 of 16</a:t>
            </a:r>
          </a:p>
        </p:txBody>
      </p:sp>
      <p:graphicFrame>
        <p:nvGraphicFramePr>
          <p:cNvPr id="5" name="Table Placeholder 4">
            <a:extLst>
              <a:ext uri="{FF2B5EF4-FFF2-40B4-BE49-F238E27FC236}">
                <a16:creationId xmlns:a16="http://schemas.microsoft.com/office/drawing/2014/main" id="{D375C341-3DA6-4EA0-88B3-E2D8974BC458}"/>
              </a:ext>
            </a:extLst>
          </p:cNvPr>
          <p:cNvGraphicFramePr>
            <a:graphicFrameLocks noGrp="1"/>
          </p:cNvGraphicFramePr>
          <p:nvPr>
            <p:ph type="tbl" sz="quarter" idx="13"/>
            <p:extLst>
              <p:ext uri="{D42A27DB-BD31-4B8C-83A1-F6EECF244321}">
                <p14:modId xmlns:p14="http://schemas.microsoft.com/office/powerpoint/2010/main" val="1092710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980712768"/>
                    </a:ext>
                  </a:extLst>
                </a:gridCol>
                <a:gridCol w="905256">
                  <a:extLst>
                    <a:ext uri="{9D8B030D-6E8A-4147-A177-3AD203B41FA5}">
                      <a16:colId xmlns:a16="http://schemas.microsoft.com/office/drawing/2014/main" val="2267668598"/>
                    </a:ext>
                  </a:extLst>
                </a:gridCol>
                <a:gridCol w="822960">
                  <a:extLst>
                    <a:ext uri="{9D8B030D-6E8A-4147-A177-3AD203B41FA5}">
                      <a16:colId xmlns:a16="http://schemas.microsoft.com/office/drawing/2014/main" val="848331224"/>
                    </a:ext>
                  </a:extLst>
                </a:gridCol>
                <a:gridCol w="987552">
                  <a:extLst>
                    <a:ext uri="{9D8B030D-6E8A-4147-A177-3AD203B41FA5}">
                      <a16:colId xmlns:a16="http://schemas.microsoft.com/office/drawing/2014/main" val="3634617083"/>
                    </a:ext>
                  </a:extLst>
                </a:gridCol>
                <a:gridCol w="987552">
                  <a:extLst>
                    <a:ext uri="{9D8B030D-6E8A-4147-A177-3AD203B41FA5}">
                      <a16:colId xmlns:a16="http://schemas.microsoft.com/office/drawing/2014/main" val="2647244079"/>
                    </a:ext>
                  </a:extLst>
                </a:gridCol>
                <a:gridCol w="987552">
                  <a:extLst>
                    <a:ext uri="{9D8B030D-6E8A-4147-A177-3AD203B41FA5}">
                      <a16:colId xmlns:a16="http://schemas.microsoft.com/office/drawing/2014/main" val="394726826"/>
                    </a:ext>
                  </a:extLst>
                </a:gridCol>
                <a:gridCol w="987552">
                  <a:extLst>
                    <a:ext uri="{9D8B030D-6E8A-4147-A177-3AD203B41FA5}">
                      <a16:colId xmlns:a16="http://schemas.microsoft.com/office/drawing/2014/main" val="2273162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0276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- 2019-06-25 14:58:59 </a:t>
                      </a:r>
                      <a:r>
                        <a:rPr kumimoji="0" lang="en-US" sz="1000" b="0" i="0" u="none" strike="noStrike" kern="1200" cap="none" spc="0" normalizeH="0" baseline="0" noProof="0">
                          <a:ln>
                            <a:noFill/>
                          </a:ln>
                          <a:solidFill>
                            <a:prstClr val="black"/>
                          </a:solidFill>
                          <a:effectLst/>
                          <a:uLnTx/>
                          <a:uFillTx/>
                          <a:latin typeface="+mn-lt"/>
                          <a:ea typeface="+mn-ea"/>
                          <a:cs typeface="+mn-cs"/>
                        </a:rPr>
                        <a:t>
  As a young professional, growing with a company is ideal and an internship can help shape your career. At PHLY, we provide you with hands-on experience to take your career to the next level. Here’s a snapshot of previous Risk Management Summer Associates who made the leap to full-time employees alongside our new class of 2019 Summer Associates. Welcome to #TEAMPHLY! 
Learn more about our #internship opportunities: https://lnkd.in/d_q6HZ4 #PHLYInternLife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https://media.licdn.com/dms/image/C4D22AQFTSK08JjLA5w/feedshare-shrink_800/0?e=1565827200&amp;v=beta&amp;t=cFo_cbi1Hhq4YF3pM4HvqarnMyuc7nrICESuu4FYGnM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07/15/2019 00:07:09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24699404"/>
                  </a:ext>
                </a:extLst>
              </a:tr>
            </a:tbl>
          </a:graphicData>
        </a:graphic>
      </p:graphicFrame>
      <p:sp>
        <p:nvSpPr>
          <p:cNvPr id="4" name="Text Placeholder 3">
            <a:extLst>
              <a:ext uri="{FF2B5EF4-FFF2-40B4-BE49-F238E27FC236}">
                <a16:creationId xmlns:a16="http://schemas.microsoft.com/office/drawing/2014/main" id="{9CA88733-C431-45CB-AF74-EC66A47B2B32}"/>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9885796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A460B-42E2-4AA9-8A22-DB84259EC098}"/>
              </a:ext>
            </a:extLst>
          </p:cNvPr>
          <p:cNvSpPr>
            <a:spLocks noGrp="1"/>
          </p:cNvSpPr>
          <p:nvPr>
            <p:ph type="title"/>
          </p:nvPr>
        </p:nvSpPr>
        <p:spPr/>
        <p:txBody>
          <a:bodyPr/>
          <a:lstStyle/>
          <a:p>
            <a:r>
              <a:rPr lang="en-US"/>
              <a:t>LinkedIn Updates Table | Philadelphia Insurance - 4 of 16</a:t>
            </a:r>
          </a:p>
        </p:txBody>
      </p:sp>
      <p:graphicFrame>
        <p:nvGraphicFramePr>
          <p:cNvPr id="5" name="Table Placeholder 4">
            <a:extLst>
              <a:ext uri="{FF2B5EF4-FFF2-40B4-BE49-F238E27FC236}">
                <a16:creationId xmlns:a16="http://schemas.microsoft.com/office/drawing/2014/main" id="{7EF9F125-75ED-4114-94B6-A80A6029D2FF}"/>
              </a:ext>
            </a:extLst>
          </p:cNvPr>
          <p:cNvGraphicFramePr>
            <a:graphicFrameLocks noGrp="1"/>
          </p:cNvGraphicFramePr>
          <p:nvPr>
            <p:ph type="tbl" sz="quarter" idx="13"/>
            <p:extLst>
              <p:ext uri="{D42A27DB-BD31-4B8C-83A1-F6EECF244321}">
                <p14:modId xmlns:p14="http://schemas.microsoft.com/office/powerpoint/2010/main" val="1655586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669828260"/>
                    </a:ext>
                  </a:extLst>
                </a:gridCol>
                <a:gridCol w="905256">
                  <a:extLst>
                    <a:ext uri="{9D8B030D-6E8A-4147-A177-3AD203B41FA5}">
                      <a16:colId xmlns:a16="http://schemas.microsoft.com/office/drawing/2014/main" val="2124452553"/>
                    </a:ext>
                  </a:extLst>
                </a:gridCol>
                <a:gridCol w="822960">
                  <a:extLst>
                    <a:ext uri="{9D8B030D-6E8A-4147-A177-3AD203B41FA5}">
                      <a16:colId xmlns:a16="http://schemas.microsoft.com/office/drawing/2014/main" val="3928591828"/>
                    </a:ext>
                  </a:extLst>
                </a:gridCol>
                <a:gridCol w="987552">
                  <a:extLst>
                    <a:ext uri="{9D8B030D-6E8A-4147-A177-3AD203B41FA5}">
                      <a16:colId xmlns:a16="http://schemas.microsoft.com/office/drawing/2014/main" val="3228323934"/>
                    </a:ext>
                  </a:extLst>
                </a:gridCol>
                <a:gridCol w="987552">
                  <a:extLst>
                    <a:ext uri="{9D8B030D-6E8A-4147-A177-3AD203B41FA5}">
                      <a16:colId xmlns:a16="http://schemas.microsoft.com/office/drawing/2014/main" val="1026967421"/>
                    </a:ext>
                  </a:extLst>
                </a:gridCol>
                <a:gridCol w="987552">
                  <a:extLst>
                    <a:ext uri="{9D8B030D-6E8A-4147-A177-3AD203B41FA5}">
                      <a16:colId xmlns:a16="http://schemas.microsoft.com/office/drawing/2014/main" val="588754422"/>
                    </a:ext>
                  </a:extLst>
                </a:gridCol>
                <a:gridCol w="987552">
                  <a:extLst>
                    <a:ext uri="{9D8B030D-6E8A-4147-A177-3AD203B41FA5}">
                      <a16:colId xmlns:a16="http://schemas.microsoft.com/office/drawing/2014/main" val="33305340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33585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- 2019-06-24 12:47:03 </a:t>
                      </a:r>
                      <a:r>
                        <a:rPr kumimoji="0" lang="en-US" sz="1000" b="0" i="0" u="none" strike="noStrike" kern="1200" cap="none" spc="0" normalizeH="0" baseline="0" noProof="0">
                          <a:ln>
                            <a:noFill/>
                          </a:ln>
                          <a:solidFill>
                            <a:prstClr val="black"/>
                          </a:solidFill>
                          <a:effectLst/>
                          <a:uLnTx/>
                          <a:uFillTx/>
                          <a:latin typeface="+mn-lt"/>
                          <a:ea typeface="+mn-ea"/>
                          <a:cs typeface="+mn-cs"/>
                        </a:rPr>
                        <a:t>
  Thank you Children's Hospital of Philadelphia for honoring PHLY with membership in the CHOP Chairman’s Circle. Chairman’s Circle is the most prestigious recognition society at the Hospital and our Sr. Vice President of Claims Jane North represented PHLY at the ceremony. Thanks again to CHOP and everyone on #TEAMPHLY for your tremendous support of our fundraising efforts for the Parkway Run and Walk over the past 15 years!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https://media.licdn.com/dms/image/C4E22AQETKZkIsLQ1Jw/feedshare-shrink_8192/0?e=1565827200&amp;v=beta&amp;t=bmxLn2T7r5_Y3c5Fq5PjCMtwIClYjZBmj_v84-UBx7A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07/09/2019 00:06:25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48855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- 2019-06-14 16:45:14 </a:t>
                      </a:r>
                      <a:r>
                        <a:rPr kumimoji="0" lang="en-US" sz="1000" b="0" i="0" u="none" strike="noStrike" kern="1200" cap="none" spc="0" normalizeH="0" baseline="0" noProof="0">
                          <a:ln>
                            <a:noFill/>
                          </a:ln>
                          <a:solidFill>
                            <a:prstClr val="black"/>
                          </a:solidFill>
                          <a:effectLst/>
                          <a:uLnTx/>
                          <a:uFillTx/>
                          <a:latin typeface="+mn-lt"/>
                          <a:ea typeface="+mn-ea"/>
                          <a:cs typeface="+mn-cs"/>
                        </a:rPr>
                        <a:t>
  #TEAMPHLY joined insurance professionals from around the world for the 2019 IICF Women in Insurance Global Conference in New York City. This year’s conference focused on exploring gender equity and rewriting the rules on leadership, diversity, and innovation in the insurance industry. #IICFdiversity19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https://image-store.slidesharecdn.com/da3d0071-ca2b-491e-ba55-abd0b8c86489-large.jpeg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07/10/2019 00:08:07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13883220"/>
                  </a:ext>
                </a:extLst>
              </a:tr>
            </a:tbl>
          </a:graphicData>
        </a:graphic>
      </p:graphicFrame>
      <p:sp>
        <p:nvSpPr>
          <p:cNvPr id="4" name="Text Placeholder 3">
            <a:extLst>
              <a:ext uri="{FF2B5EF4-FFF2-40B4-BE49-F238E27FC236}">
                <a16:creationId xmlns:a16="http://schemas.microsoft.com/office/drawing/2014/main" id="{D7CC8EAE-F1FC-43FD-B428-4101618A386E}"/>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18140947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BB900-FB1E-4883-81B9-34B607E0D57C}"/>
              </a:ext>
            </a:extLst>
          </p:cNvPr>
          <p:cNvSpPr>
            <a:spLocks noGrp="1"/>
          </p:cNvSpPr>
          <p:nvPr>
            <p:ph type="title"/>
          </p:nvPr>
        </p:nvSpPr>
        <p:spPr/>
        <p:txBody>
          <a:bodyPr/>
          <a:lstStyle/>
          <a:p>
            <a:r>
              <a:rPr lang="en-US"/>
              <a:t>LinkedIn Updates Table | Philadelphia Insurance - 5 of 16</a:t>
            </a:r>
          </a:p>
        </p:txBody>
      </p:sp>
      <p:graphicFrame>
        <p:nvGraphicFramePr>
          <p:cNvPr id="5" name="Table Placeholder 4">
            <a:extLst>
              <a:ext uri="{FF2B5EF4-FFF2-40B4-BE49-F238E27FC236}">
                <a16:creationId xmlns:a16="http://schemas.microsoft.com/office/drawing/2014/main" id="{C3599BBF-EB7A-4A9D-9C79-3451263BD429}"/>
              </a:ext>
            </a:extLst>
          </p:cNvPr>
          <p:cNvGraphicFramePr>
            <a:graphicFrameLocks noGrp="1"/>
          </p:cNvGraphicFramePr>
          <p:nvPr>
            <p:ph type="tbl" sz="quarter" idx="13"/>
            <p:extLst>
              <p:ext uri="{D42A27DB-BD31-4B8C-83A1-F6EECF244321}">
                <p14:modId xmlns:p14="http://schemas.microsoft.com/office/powerpoint/2010/main" val="2916396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857212926"/>
                    </a:ext>
                  </a:extLst>
                </a:gridCol>
                <a:gridCol w="905256">
                  <a:extLst>
                    <a:ext uri="{9D8B030D-6E8A-4147-A177-3AD203B41FA5}">
                      <a16:colId xmlns:a16="http://schemas.microsoft.com/office/drawing/2014/main" val="165882224"/>
                    </a:ext>
                  </a:extLst>
                </a:gridCol>
                <a:gridCol w="822960">
                  <a:extLst>
                    <a:ext uri="{9D8B030D-6E8A-4147-A177-3AD203B41FA5}">
                      <a16:colId xmlns:a16="http://schemas.microsoft.com/office/drawing/2014/main" val="3874741100"/>
                    </a:ext>
                  </a:extLst>
                </a:gridCol>
                <a:gridCol w="987552">
                  <a:extLst>
                    <a:ext uri="{9D8B030D-6E8A-4147-A177-3AD203B41FA5}">
                      <a16:colId xmlns:a16="http://schemas.microsoft.com/office/drawing/2014/main" val="3217455518"/>
                    </a:ext>
                  </a:extLst>
                </a:gridCol>
                <a:gridCol w="987552">
                  <a:extLst>
                    <a:ext uri="{9D8B030D-6E8A-4147-A177-3AD203B41FA5}">
                      <a16:colId xmlns:a16="http://schemas.microsoft.com/office/drawing/2014/main" val="3562044862"/>
                    </a:ext>
                  </a:extLst>
                </a:gridCol>
                <a:gridCol w="987552">
                  <a:extLst>
                    <a:ext uri="{9D8B030D-6E8A-4147-A177-3AD203B41FA5}">
                      <a16:colId xmlns:a16="http://schemas.microsoft.com/office/drawing/2014/main" val="3978375249"/>
                    </a:ext>
                  </a:extLst>
                </a:gridCol>
                <a:gridCol w="987552">
                  <a:extLst>
                    <a:ext uri="{9D8B030D-6E8A-4147-A177-3AD203B41FA5}">
                      <a16:colId xmlns:a16="http://schemas.microsoft.com/office/drawing/2014/main" val="3349802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4356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- 2019-06-16 12:20:14 </a:t>
                      </a:r>
                      <a:r>
                        <a:rPr kumimoji="0" lang="en-US" sz="1000" b="0" i="0" u="none" strike="noStrike" kern="1200" cap="none" spc="0" normalizeH="0" baseline="0" noProof="0">
                          <a:ln>
                            <a:noFill/>
                          </a:ln>
                          <a:solidFill>
                            <a:prstClr val="black"/>
                          </a:solidFill>
                          <a:effectLst/>
                          <a:uLnTx/>
                          <a:uFillTx/>
                          <a:latin typeface="+mn-lt"/>
                          <a:ea typeface="+mn-ea"/>
                          <a:cs typeface="+mn-cs"/>
                        </a:rPr>
                        <a:t>
  #TEAMPHLY would like to wish all the dads a very happy #FathersDay!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https://image-store.slidesharecdn.com/8bf0375b-219b-42f6-9860-6f9e74d01659-large.jpeg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07/03/2019 00:06:24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72292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- 2019-06-13 16:10:20 </a:t>
                      </a:r>
                      <a:r>
                        <a:rPr kumimoji="0" lang="en-US" sz="1000" b="0" i="0" u="none" strike="noStrike" kern="1200" cap="none" spc="0" normalizeH="0" baseline="0" noProof="0">
                          <a:ln>
                            <a:noFill/>
                          </a:ln>
                          <a:solidFill>
                            <a:prstClr val="black"/>
                          </a:solidFill>
                          <a:effectLst/>
                          <a:uLnTx/>
                          <a:uFillTx/>
                          <a:latin typeface="+mn-lt"/>
                          <a:ea typeface="+mn-ea"/>
                          <a:cs typeface="+mn-cs"/>
                        </a:rPr>
                        <a:t>
  Home Office employees recently volunteered with Melmark a non-profit organization that provides services to children, adults, and their families affected by a broad range of intellectual disabilities. #TEAMPHLY spent the day putting their green thumbs to work in the flower garden.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https://image-store.slidesharecdn.com/b97b9222-ec0e-4aa3-a15e-3e9b5ea25213-large.jpeg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07/10/2019 00:08:07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07152066"/>
                  </a:ext>
                </a:extLst>
              </a:tr>
            </a:tbl>
          </a:graphicData>
        </a:graphic>
      </p:graphicFrame>
      <p:sp>
        <p:nvSpPr>
          <p:cNvPr id="4" name="Text Placeholder 3">
            <a:extLst>
              <a:ext uri="{FF2B5EF4-FFF2-40B4-BE49-F238E27FC236}">
                <a16:creationId xmlns:a16="http://schemas.microsoft.com/office/drawing/2014/main" id="{43F114D8-64FD-4F10-B12C-2D9ED04E4AE8}"/>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8130776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5043B-0AEE-463E-A0A7-194148C1A7F2}"/>
              </a:ext>
            </a:extLst>
          </p:cNvPr>
          <p:cNvSpPr>
            <a:spLocks noGrp="1"/>
          </p:cNvSpPr>
          <p:nvPr>
            <p:ph type="title"/>
          </p:nvPr>
        </p:nvSpPr>
        <p:spPr/>
        <p:txBody>
          <a:bodyPr/>
          <a:lstStyle/>
          <a:p>
            <a:r>
              <a:rPr lang="en-US"/>
              <a:t>LinkedIn Updates Table | Philadelphia Insurance - 6 of 16</a:t>
            </a:r>
          </a:p>
        </p:txBody>
      </p:sp>
      <p:graphicFrame>
        <p:nvGraphicFramePr>
          <p:cNvPr id="5" name="Table Placeholder 4">
            <a:extLst>
              <a:ext uri="{FF2B5EF4-FFF2-40B4-BE49-F238E27FC236}">
                <a16:creationId xmlns:a16="http://schemas.microsoft.com/office/drawing/2014/main" id="{3369F31B-76DF-40DF-99CE-519BBED1E870}"/>
              </a:ext>
            </a:extLst>
          </p:cNvPr>
          <p:cNvGraphicFramePr>
            <a:graphicFrameLocks noGrp="1"/>
          </p:cNvGraphicFramePr>
          <p:nvPr>
            <p:ph type="tbl" sz="quarter" idx="13"/>
            <p:extLst>
              <p:ext uri="{D42A27DB-BD31-4B8C-83A1-F6EECF244321}">
                <p14:modId xmlns:p14="http://schemas.microsoft.com/office/powerpoint/2010/main" val="1190800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66861321"/>
                    </a:ext>
                  </a:extLst>
                </a:gridCol>
                <a:gridCol w="905256">
                  <a:extLst>
                    <a:ext uri="{9D8B030D-6E8A-4147-A177-3AD203B41FA5}">
                      <a16:colId xmlns:a16="http://schemas.microsoft.com/office/drawing/2014/main" val="3031308485"/>
                    </a:ext>
                  </a:extLst>
                </a:gridCol>
                <a:gridCol w="822960">
                  <a:extLst>
                    <a:ext uri="{9D8B030D-6E8A-4147-A177-3AD203B41FA5}">
                      <a16:colId xmlns:a16="http://schemas.microsoft.com/office/drawing/2014/main" val="459713874"/>
                    </a:ext>
                  </a:extLst>
                </a:gridCol>
                <a:gridCol w="987552">
                  <a:extLst>
                    <a:ext uri="{9D8B030D-6E8A-4147-A177-3AD203B41FA5}">
                      <a16:colId xmlns:a16="http://schemas.microsoft.com/office/drawing/2014/main" val="4058081281"/>
                    </a:ext>
                  </a:extLst>
                </a:gridCol>
                <a:gridCol w="987552">
                  <a:extLst>
                    <a:ext uri="{9D8B030D-6E8A-4147-A177-3AD203B41FA5}">
                      <a16:colId xmlns:a16="http://schemas.microsoft.com/office/drawing/2014/main" val="3660372536"/>
                    </a:ext>
                  </a:extLst>
                </a:gridCol>
                <a:gridCol w="987552">
                  <a:extLst>
                    <a:ext uri="{9D8B030D-6E8A-4147-A177-3AD203B41FA5}">
                      <a16:colId xmlns:a16="http://schemas.microsoft.com/office/drawing/2014/main" val="1169558709"/>
                    </a:ext>
                  </a:extLst>
                </a:gridCol>
                <a:gridCol w="987552">
                  <a:extLst>
                    <a:ext uri="{9D8B030D-6E8A-4147-A177-3AD203B41FA5}">
                      <a16:colId xmlns:a16="http://schemas.microsoft.com/office/drawing/2014/main" val="619098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24541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- 2019-06-20 14:50:15 </a:t>
                      </a:r>
                      <a:r>
                        <a:rPr kumimoji="0" lang="en-US" sz="1000" b="0" i="0" u="none" strike="noStrike" kern="1200" cap="none" spc="0" normalizeH="0" baseline="0" noProof="0">
                          <a:ln>
                            <a:noFill/>
                          </a:ln>
                          <a:solidFill>
                            <a:prstClr val="black"/>
                          </a:solidFill>
                          <a:effectLst/>
                          <a:uLnTx/>
                          <a:uFillTx/>
                          <a:latin typeface="+mn-lt"/>
                          <a:ea typeface="+mn-ea"/>
                          <a:cs typeface="+mn-cs"/>
                        </a:rPr>
                        <a:t>
  Supportive. Authentic. Motivated. Innovative. These are just a few words that can be used to describe PHLY’s culture. If you’re looking for a satisfying career in a dynamic workplace - #ThinkPHLY.
Want to become part of our team? Learn more about our career opportunities: www.bit.ly/PHLYcareers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https://image-store.slidesharecdn.com/6d327c26-1033-46df-86ba-25d8f4ae7ae5-large.jpeg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07/04/2019 00:05:45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66377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- 2019-06-14 13:01:20 </a:t>
                      </a:r>
                      <a:r>
                        <a:rPr kumimoji="0" lang="en-US" sz="1000" b="0" i="0" u="none" strike="noStrike" kern="1200" cap="none" spc="0" normalizeH="0" baseline="0" noProof="0">
                          <a:ln>
                            <a:noFill/>
                          </a:ln>
                          <a:solidFill>
                            <a:prstClr val="black"/>
                          </a:solidFill>
                          <a:effectLst/>
                          <a:uLnTx/>
                          <a:uFillTx/>
                          <a:latin typeface="+mn-lt"/>
                          <a:ea typeface="+mn-ea"/>
                          <a:cs typeface="+mn-cs"/>
                        </a:rPr>
                        <a:t>
  The craft beer industry continues to thrive. We provide specialized insurance for breweries so they can focus on their craft. Check out these brewery and taproom risk management tips: http://bit.ly/2R6T7gm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https://images.ctfassets.net/xid3rylfcjpp/9e4XyYcBCoc0m4WiyG4kI/da16e9e3a0b6e3647d54bac1a495ef4b/Legal_Liability-50.jpg?w=1200&amp;h=630&amp;fit=fill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07/11/2019 00:07:16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214921144"/>
                  </a:ext>
                </a:extLst>
              </a:tr>
            </a:tbl>
          </a:graphicData>
        </a:graphic>
      </p:graphicFrame>
      <p:sp>
        <p:nvSpPr>
          <p:cNvPr id="4" name="Text Placeholder 3">
            <a:extLst>
              <a:ext uri="{FF2B5EF4-FFF2-40B4-BE49-F238E27FC236}">
                <a16:creationId xmlns:a16="http://schemas.microsoft.com/office/drawing/2014/main" id="{6549B9F2-7F12-422C-9CFC-BA12AC2D821D}"/>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5715271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CA77C-86E4-4101-B2DE-991A51E8FCBF}"/>
              </a:ext>
            </a:extLst>
          </p:cNvPr>
          <p:cNvSpPr>
            <a:spLocks noGrp="1"/>
          </p:cNvSpPr>
          <p:nvPr>
            <p:ph type="title"/>
          </p:nvPr>
        </p:nvSpPr>
        <p:spPr/>
        <p:txBody>
          <a:bodyPr/>
          <a:lstStyle/>
          <a:p>
            <a:r>
              <a:rPr lang="en-US"/>
              <a:t>LinkedIn Updates Table | Philadelphia Insurance - 7 of 16</a:t>
            </a:r>
          </a:p>
        </p:txBody>
      </p:sp>
      <p:graphicFrame>
        <p:nvGraphicFramePr>
          <p:cNvPr id="5" name="Table Placeholder 4">
            <a:extLst>
              <a:ext uri="{FF2B5EF4-FFF2-40B4-BE49-F238E27FC236}">
                <a16:creationId xmlns:a16="http://schemas.microsoft.com/office/drawing/2014/main" id="{7B6691AA-76DF-4354-9192-19AEFA8166B1}"/>
              </a:ext>
            </a:extLst>
          </p:cNvPr>
          <p:cNvGraphicFramePr>
            <a:graphicFrameLocks noGrp="1"/>
          </p:cNvGraphicFramePr>
          <p:nvPr>
            <p:ph type="tbl" sz="quarter" idx="13"/>
            <p:extLst>
              <p:ext uri="{D42A27DB-BD31-4B8C-83A1-F6EECF244321}">
                <p14:modId xmlns:p14="http://schemas.microsoft.com/office/powerpoint/2010/main" val="2623650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558003405"/>
                    </a:ext>
                  </a:extLst>
                </a:gridCol>
                <a:gridCol w="905256">
                  <a:extLst>
                    <a:ext uri="{9D8B030D-6E8A-4147-A177-3AD203B41FA5}">
                      <a16:colId xmlns:a16="http://schemas.microsoft.com/office/drawing/2014/main" val="3485441335"/>
                    </a:ext>
                  </a:extLst>
                </a:gridCol>
                <a:gridCol w="822960">
                  <a:extLst>
                    <a:ext uri="{9D8B030D-6E8A-4147-A177-3AD203B41FA5}">
                      <a16:colId xmlns:a16="http://schemas.microsoft.com/office/drawing/2014/main" val="2651780575"/>
                    </a:ext>
                  </a:extLst>
                </a:gridCol>
                <a:gridCol w="987552">
                  <a:extLst>
                    <a:ext uri="{9D8B030D-6E8A-4147-A177-3AD203B41FA5}">
                      <a16:colId xmlns:a16="http://schemas.microsoft.com/office/drawing/2014/main" val="2840127147"/>
                    </a:ext>
                  </a:extLst>
                </a:gridCol>
                <a:gridCol w="987552">
                  <a:extLst>
                    <a:ext uri="{9D8B030D-6E8A-4147-A177-3AD203B41FA5}">
                      <a16:colId xmlns:a16="http://schemas.microsoft.com/office/drawing/2014/main" val="883794512"/>
                    </a:ext>
                  </a:extLst>
                </a:gridCol>
                <a:gridCol w="987552">
                  <a:extLst>
                    <a:ext uri="{9D8B030D-6E8A-4147-A177-3AD203B41FA5}">
                      <a16:colId xmlns:a16="http://schemas.microsoft.com/office/drawing/2014/main" val="401059229"/>
                    </a:ext>
                  </a:extLst>
                </a:gridCol>
                <a:gridCol w="987552">
                  <a:extLst>
                    <a:ext uri="{9D8B030D-6E8A-4147-A177-3AD203B41FA5}">
                      <a16:colId xmlns:a16="http://schemas.microsoft.com/office/drawing/2014/main" val="28723744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55675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- 2019-06-21 12:13:14 </a:t>
                      </a:r>
                      <a:r>
                        <a:rPr kumimoji="0" lang="en-US" sz="1000" b="0" i="0" u="none" strike="noStrike" kern="1200" cap="none" spc="0" normalizeH="0" baseline="0" noProof="0">
                          <a:ln>
                            <a:noFill/>
                          </a:ln>
                          <a:solidFill>
                            <a:prstClr val="black"/>
                          </a:solidFill>
                          <a:effectLst/>
                          <a:uLnTx/>
                          <a:uFillTx/>
                          <a:latin typeface="+mn-lt"/>
                          <a:ea typeface="+mn-ea"/>
                          <a:cs typeface="+mn-cs"/>
                        </a:rPr>
                        <a:t>
  Happy #InternationalYogaDay! There are only two things you need for practicing #yoga: your body and a mat. However, if you’re a yoga instructor or studio owner, you also need insurance. PHLY handles the risk for yoga instructors &amp; studios so you can focus on your inner peace: http://bit.ly/2ZF47Vr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https://media.licdn.com/dms/image/C4D22AQFAV_MbCOHyrA/feedshare-shrink_8192/0?e=1565827200&amp;v=beta&amp;t=M-pU6MTaNaAtDaI1790PBSX5nDoVAUTuuLxbDPF1PJU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07/14/2019 00:06:26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81162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- 2019-06-28 15:25:11 </a:t>
                      </a:r>
                      <a:r>
                        <a:rPr kumimoji="0" lang="en-US" sz="1000" b="0" i="0" u="none" strike="noStrike" kern="1200" cap="none" spc="0" normalizeH="0" baseline="0" noProof="0">
                          <a:ln>
                            <a:noFill/>
                          </a:ln>
                          <a:solidFill>
                            <a:prstClr val="black"/>
                          </a:solidFill>
                          <a:effectLst/>
                          <a:uLnTx/>
                          <a:uFillTx/>
                          <a:latin typeface="+mn-lt"/>
                          <a:ea typeface="+mn-ea"/>
                          <a:cs typeface="+mn-cs"/>
                        </a:rPr>
                        <a:t>
  Today is #InsuranceAwarenessDay! Does your insurance coverage meet your current needs? Use this checklist to help make sure and share it to encourage others to review their policies.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https://image-store.slidesharecdn.com/9cd90e89-4af1-4138-a461-15c298415029-large.jpeg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07/11/2019 00:07:16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42477061"/>
                  </a:ext>
                </a:extLst>
              </a:tr>
            </a:tbl>
          </a:graphicData>
        </a:graphic>
      </p:graphicFrame>
      <p:sp>
        <p:nvSpPr>
          <p:cNvPr id="4" name="Text Placeholder 3">
            <a:extLst>
              <a:ext uri="{FF2B5EF4-FFF2-40B4-BE49-F238E27FC236}">
                <a16:creationId xmlns:a16="http://schemas.microsoft.com/office/drawing/2014/main" id="{A7045A85-43C7-4532-9B48-3D3BF2C9EFE1}"/>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16830539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A49CD-30CF-4771-B9D1-E278EDDF04F0}"/>
              </a:ext>
            </a:extLst>
          </p:cNvPr>
          <p:cNvSpPr>
            <a:spLocks noGrp="1"/>
          </p:cNvSpPr>
          <p:nvPr>
            <p:ph type="title"/>
          </p:nvPr>
        </p:nvSpPr>
        <p:spPr/>
        <p:txBody>
          <a:bodyPr/>
          <a:lstStyle/>
          <a:p>
            <a:r>
              <a:rPr lang="en-US"/>
              <a:t>LinkedIn Updates Table | Philadelphia Insurance - 8 of 16</a:t>
            </a:r>
          </a:p>
        </p:txBody>
      </p:sp>
      <p:graphicFrame>
        <p:nvGraphicFramePr>
          <p:cNvPr id="5" name="Table Placeholder 4">
            <a:extLst>
              <a:ext uri="{FF2B5EF4-FFF2-40B4-BE49-F238E27FC236}">
                <a16:creationId xmlns:a16="http://schemas.microsoft.com/office/drawing/2014/main" id="{462B1204-2D8D-4FFB-87DE-48B8235973BE}"/>
              </a:ext>
            </a:extLst>
          </p:cNvPr>
          <p:cNvGraphicFramePr>
            <a:graphicFrameLocks noGrp="1"/>
          </p:cNvGraphicFramePr>
          <p:nvPr>
            <p:ph type="tbl" sz="quarter" idx="13"/>
            <p:extLst>
              <p:ext uri="{D42A27DB-BD31-4B8C-83A1-F6EECF244321}">
                <p14:modId xmlns:p14="http://schemas.microsoft.com/office/powerpoint/2010/main" val="2822445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261174816"/>
                    </a:ext>
                  </a:extLst>
                </a:gridCol>
                <a:gridCol w="905256">
                  <a:extLst>
                    <a:ext uri="{9D8B030D-6E8A-4147-A177-3AD203B41FA5}">
                      <a16:colId xmlns:a16="http://schemas.microsoft.com/office/drawing/2014/main" val="2834467485"/>
                    </a:ext>
                  </a:extLst>
                </a:gridCol>
                <a:gridCol w="822960">
                  <a:extLst>
                    <a:ext uri="{9D8B030D-6E8A-4147-A177-3AD203B41FA5}">
                      <a16:colId xmlns:a16="http://schemas.microsoft.com/office/drawing/2014/main" val="4013487320"/>
                    </a:ext>
                  </a:extLst>
                </a:gridCol>
                <a:gridCol w="987552">
                  <a:extLst>
                    <a:ext uri="{9D8B030D-6E8A-4147-A177-3AD203B41FA5}">
                      <a16:colId xmlns:a16="http://schemas.microsoft.com/office/drawing/2014/main" val="4009406913"/>
                    </a:ext>
                  </a:extLst>
                </a:gridCol>
                <a:gridCol w="987552">
                  <a:extLst>
                    <a:ext uri="{9D8B030D-6E8A-4147-A177-3AD203B41FA5}">
                      <a16:colId xmlns:a16="http://schemas.microsoft.com/office/drawing/2014/main" val="3942266193"/>
                    </a:ext>
                  </a:extLst>
                </a:gridCol>
                <a:gridCol w="987552">
                  <a:extLst>
                    <a:ext uri="{9D8B030D-6E8A-4147-A177-3AD203B41FA5}">
                      <a16:colId xmlns:a16="http://schemas.microsoft.com/office/drawing/2014/main" val="1302701643"/>
                    </a:ext>
                  </a:extLst>
                </a:gridCol>
                <a:gridCol w="987552">
                  <a:extLst>
                    <a:ext uri="{9D8B030D-6E8A-4147-A177-3AD203B41FA5}">
                      <a16:colId xmlns:a16="http://schemas.microsoft.com/office/drawing/2014/main" val="22381245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98469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- 2019-06-27 16:25:12 </a:t>
                      </a:r>
                      <a:r>
                        <a:rPr kumimoji="0" lang="en-US" sz="1000" b="0" i="0" u="none" strike="noStrike" kern="1200" cap="none" spc="0" normalizeH="0" baseline="0" noProof="0">
                          <a:ln>
                            <a:noFill/>
                          </a:ln>
                          <a:solidFill>
                            <a:prstClr val="black"/>
                          </a:solidFill>
                          <a:effectLst/>
                          <a:uLnTx/>
                          <a:uFillTx/>
                          <a:latin typeface="+mn-lt"/>
                          <a:ea typeface="+mn-ea"/>
                          <a:cs typeface="+mn-cs"/>
                        </a:rPr>
                        <a:t>
  We understand the importance of being there for our customers when they need us most. Kudos to Dee Stewart for being one of the reasons 97% of our insureds report they would recommend our Claims department.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https://image-store.slidesharecdn.com/9cb96de0-4069-4d9d-ab0b-394e9aaebe88-large.jpeg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07/05/2019 00:07:04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37340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- 2019-06-03 14:28:45 </a:t>
                      </a:r>
                      <a:r>
                        <a:rPr kumimoji="0" lang="en-US" sz="1000" b="0" i="0" u="none" strike="noStrike" kern="1200" cap="none" spc="0" normalizeH="0" baseline="0" noProof="0">
                          <a:ln>
                            <a:noFill/>
                          </a:ln>
                          <a:solidFill>
                            <a:prstClr val="black"/>
                          </a:solidFill>
                          <a:effectLst/>
                          <a:uLnTx/>
                          <a:uFillTx/>
                          <a:latin typeface="+mn-lt"/>
                          <a:ea typeface="+mn-ea"/>
                          <a:cs typeface="+mn-cs"/>
                        </a:rPr>
                        <a:t>
  Hurricane season officially began on June 1st. Forecasters are predicting a near-normal #hurricane season, with nine to 15 named storms. Our blog has tips and checklists to help organizations prepare for hurricanes and tropical storms: http://bit.ly/2WBSPDC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https://media.licdn.com/dms/image/C4E22AQHJDT7PyVJR8A/feedshare-shrink_1280/0?e=1563408000&amp;v=beta&amp;t=Dv1KH-Agzkb_CGfQ4qe60sn3qJmqNnFH8z73uHeyf3k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06/16/2019 00:06:20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298550834"/>
                  </a:ext>
                </a:extLst>
              </a:tr>
            </a:tbl>
          </a:graphicData>
        </a:graphic>
      </p:graphicFrame>
      <p:sp>
        <p:nvSpPr>
          <p:cNvPr id="4" name="Text Placeholder 3">
            <a:extLst>
              <a:ext uri="{FF2B5EF4-FFF2-40B4-BE49-F238E27FC236}">
                <a16:creationId xmlns:a16="http://schemas.microsoft.com/office/drawing/2014/main" id="{22DB4BA7-6C87-41DC-BF4A-C12C2E01F249}"/>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7207975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9FA22-21A5-4E57-9BD5-34FB57AF14D1}"/>
              </a:ext>
            </a:extLst>
          </p:cNvPr>
          <p:cNvSpPr>
            <a:spLocks noGrp="1"/>
          </p:cNvSpPr>
          <p:nvPr>
            <p:ph type="title"/>
          </p:nvPr>
        </p:nvSpPr>
        <p:spPr/>
        <p:txBody>
          <a:bodyPr/>
          <a:lstStyle/>
          <a:p>
            <a:r>
              <a:rPr lang="en-US"/>
              <a:t>LinkedIn Updates Table | Philadelphia Insurance - 9 of 16</a:t>
            </a:r>
          </a:p>
        </p:txBody>
      </p:sp>
      <p:graphicFrame>
        <p:nvGraphicFramePr>
          <p:cNvPr id="5" name="Table Placeholder 4">
            <a:extLst>
              <a:ext uri="{FF2B5EF4-FFF2-40B4-BE49-F238E27FC236}">
                <a16:creationId xmlns:a16="http://schemas.microsoft.com/office/drawing/2014/main" id="{0C01FEC5-323A-4325-A620-9337DA25BA81}"/>
              </a:ext>
            </a:extLst>
          </p:cNvPr>
          <p:cNvGraphicFramePr>
            <a:graphicFrameLocks noGrp="1"/>
          </p:cNvGraphicFramePr>
          <p:nvPr>
            <p:ph type="tbl" sz="quarter" idx="13"/>
            <p:extLst>
              <p:ext uri="{D42A27DB-BD31-4B8C-83A1-F6EECF244321}">
                <p14:modId xmlns:p14="http://schemas.microsoft.com/office/powerpoint/2010/main" val="39926731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510165626"/>
                    </a:ext>
                  </a:extLst>
                </a:gridCol>
                <a:gridCol w="905256">
                  <a:extLst>
                    <a:ext uri="{9D8B030D-6E8A-4147-A177-3AD203B41FA5}">
                      <a16:colId xmlns:a16="http://schemas.microsoft.com/office/drawing/2014/main" val="3944208497"/>
                    </a:ext>
                  </a:extLst>
                </a:gridCol>
                <a:gridCol w="822960">
                  <a:extLst>
                    <a:ext uri="{9D8B030D-6E8A-4147-A177-3AD203B41FA5}">
                      <a16:colId xmlns:a16="http://schemas.microsoft.com/office/drawing/2014/main" val="1885606836"/>
                    </a:ext>
                  </a:extLst>
                </a:gridCol>
                <a:gridCol w="987552">
                  <a:extLst>
                    <a:ext uri="{9D8B030D-6E8A-4147-A177-3AD203B41FA5}">
                      <a16:colId xmlns:a16="http://schemas.microsoft.com/office/drawing/2014/main" val="702768318"/>
                    </a:ext>
                  </a:extLst>
                </a:gridCol>
                <a:gridCol w="987552">
                  <a:extLst>
                    <a:ext uri="{9D8B030D-6E8A-4147-A177-3AD203B41FA5}">
                      <a16:colId xmlns:a16="http://schemas.microsoft.com/office/drawing/2014/main" val="971717859"/>
                    </a:ext>
                  </a:extLst>
                </a:gridCol>
                <a:gridCol w="987552">
                  <a:extLst>
                    <a:ext uri="{9D8B030D-6E8A-4147-A177-3AD203B41FA5}">
                      <a16:colId xmlns:a16="http://schemas.microsoft.com/office/drawing/2014/main" val="1432874105"/>
                    </a:ext>
                  </a:extLst>
                </a:gridCol>
                <a:gridCol w="987552">
                  <a:extLst>
                    <a:ext uri="{9D8B030D-6E8A-4147-A177-3AD203B41FA5}">
                      <a16:colId xmlns:a16="http://schemas.microsoft.com/office/drawing/2014/main" val="34504715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21380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- 2019-06-26 10:03:59 </a:t>
                      </a:r>
                      <a:r>
                        <a:rPr kumimoji="0" lang="en-US" sz="1000" b="0" i="0" u="none" strike="noStrike" kern="1200" cap="none" spc="0" normalizeH="0" baseline="0" noProof="0">
                          <a:ln>
                            <a:noFill/>
                          </a:ln>
                          <a:solidFill>
                            <a:prstClr val="black"/>
                          </a:solidFill>
                          <a:effectLst/>
                          <a:uLnTx/>
                          <a:uFillTx/>
                          <a:latin typeface="+mn-lt"/>
                          <a:ea typeface="+mn-ea"/>
                          <a:cs typeface="+mn-cs"/>
                        </a:rPr>
                        <a:t>
  When non-profits choose PHLY, they won’t get a one size fits all policy. They’ll get a customized policy designed to meet their unique needs. Find out why non-profit and human services organizations have been choosing PHLY for more than 30 years: http://bit.ly/2Fxqk08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https://media.licdn.com/dms/image/C4E22AQE30H8BwQLTuw/feedshare-shrink_8192/0?e=1565827200&amp;v=beta&amp;t=XKc0WncE-ZbF2_G8BNCRaZjn2CrLARR75Lx4S_IgEjk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07/10/2019 00:08:07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12968201"/>
                  </a:ext>
                </a:extLst>
              </a:tr>
            </a:tbl>
          </a:graphicData>
        </a:graphic>
      </p:graphicFrame>
      <p:sp>
        <p:nvSpPr>
          <p:cNvPr id="4" name="Text Placeholder 3">
            <a:extLst>
              <a:ext uri="{FF2B5EF4-FFF2-40B4-BE49-F238E27FC236}">
                <a16:creationId xmlns:a16="http://schemas.microsoft.com/office/drawing/2014/main" id="{D6E57A2C-A260-4340-94CA-81345CE0E314}"/>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2092581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1E42F-5903-4BF9-AE3C-A6CD6B27971E}"/>
              </a:ext>
            </a:extLst>
          </p:cNvPr>
          <p:cNvSpPr>
            <a:spLocks noGrp="1"/>
          </p:cNvSpPr>
          <p:nvPr>
            <p:ph type="title"/>
          </p:nvPr>
        </p:nvSpPr>
        <p:spPr/>
        <p:txBody>
          <a:bodyPr/>
          <a:lstStyle/>
          <a:p>
            <a:r>
              <a:rPr lang="en-US"/>
              <a:t>LinkedIn Updates Table | Philadelphia Insurance - 10 of 16</a:t>
            </a:r>
          </a:p>
        </p:txBody>
      </p:sp>
      <p:graphicFrame>
        <p:nvGraphicFramePr>
          <p:cNvPr id="5" name="Table Placeholder 4">
            <a:extLst>
              <a:ext uri="{FF2B5EF4-FFF2-40B4-BE49-F238E27FC236}">
                <a16:creationId xmlns:a16="http://schemas.microsoft.com/office/drawing/2014/main" id="{F0A20C36-1F28-4D22-8DCC-DA696182A4B2}"/>
              </a:ext>
            </a:extLst>
          </p:cNvPr>
          <p:cNvGraphicFramePr>
            <a:graphicFrameLocks noGrp="1"/>
          </p:cNvGraphicFramePr>
          <p:nvPr>
            <p:ph type="tbl" sz="quarter" idx="13"/>
            <p:extLst>
              <p:ext uri="{D42A27DB-BD31-4B8C-83A1-F6EECF244321}">
                <p14:modId xmlns:p14="http://schemas.microsoft.com/office/powerpoint/2010/main" val="1307506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56397309"/>
                    </a:ext>
                  </a:extLst>
                </a:gridCol>
                <a:gridCol w="905256">
                  <a:extLst>
                    <a:ext uri="{9D8B030D-6E8A-4147-A177-3AD203B41FA5}">
                      <a16:colId xmlns:a16="http://schemas.microsoft.com/office/drawing/2014/main" val="1917875382"/>
                    </a:ext>
                  </a:extLst>
                </a:gridCol>
                <a:gridCol w="822960">
                  <a:extLst>
                    <a:ext uri="{9D8B030D-6E8A-4147-A177-3AD203B41FA5}">
                      <a16:colId xmlns:a16="http://schemas.microsoft.com/office/drawing/2014/main" val="2383865406"/>
                    </a:ext>
                  </a:extLst>
                </a:gridCol>
                <a:gridCol w="987552">
                  <a:extLst>
                    <a:ext uri="{9D8B030D-6E8A-4147-A177-3AD203B41FA5}">
                      <a16:colId xmlns:a16="http://schemas.microsoft.com/office/drawing/2014/main" val="4221873296"/>
                    </a:ext>
                  </a:extLst>
                </a:gridCol>
                <a:gridCol w="987552">
                  <a:extLst>
                    <a:ext uri="{9D8B030D-6E8A-4147-A177-3AD203B41FA5}">
                      <a16:colId xmlns:a16="http://schemas.microsoft.com/office/drawing/2014/main" val="3543715749"/>
                    </a:ext>
                  </a:extLst>
                </a:gridCol>
                <a:gridCol w="987552">
                  <a:extLst>
                    <a:ext uri="{9D8B030D-6E8A-4147-A177-3AD203B41FA5}">
                      <a16:colId xmlns:a16="http://schemas.microsoft.com/office/drawing/2014/main" val="3736916836"/>
                    </a:ext>
                  </a:extLst>
                </a:gridCol>
                <a:gridCol w="987552">
                  <a:extLst>
                    <a:ext uri="{9D8B030D-6E8A-4147-A177-3AD203B41FA5}">
                      <a16:colId xmlns:a16="http://schemas.microsoft.com/office/drawing/2014/main" val="39054483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78530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- 2019-06-07 09:32:13 </a:t>
                      </a:r>
                      <a:r>
                        <a:rPr kumimoji="0" lang="en-US" sz="1000" b="0" i="0" u="none" strike="noStrike" kern="1200" cap="none" spc="0" normalizeH="0" baseline="0" noProof="0">
                          <a:ln>
                            <a:noFill/>
                          </a:ln>
                          <a:solidFill>
                            <a:prstClr val="black"/>
                          </a:solidFill>
                          <a:effectLst/>
                          <a:uLnTx/>
                          <a:uFillTx/>
                          <a:latin typeface="+mn-lt"/>
                          <a:ea typeface="+mn-ea"/>
                          <a:cs typeface="+mn-cs"/>
                        </a:rPr>
                        <a:t>
  PHLY's Risk Management Services puts our customers at the center of everything we do. Learn how we can help you achieve results that matter: http://bit.ly/2QSLeuV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https://media.licdn.com/dms/image/C4E22AQFKV-gKufqhuQ/feedshare-shrink_480/0?e=1563408000&amp;v=beta&amp;t=Iai4MOh3i3yxtL8uWBZClf2SfLT1q01-mePjOFcI_mg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06/15/2019 00:07:44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174127135"/>
                  </a:ext>
                </a:extLst>
              </a:tr>
            </a:tbl>
          </a:graphicData>
        </a:graphic>
      </p:graphicFrame>
      <p:sp>
        <p:nvSpPr>
          <p:cNvPr id="4" name="Text Placeholder 3">
            <a:extLst>
              <a:ext uri="{FF2B5EF4-FFF2-40B4-BE49-F238E27FC236}">
                <a16:creationId xmlns:a16="http://schemas.microsoft.com/office/drawing/2014/main" id="{CDF58D65-5BA8-49CC-9B5D-058963F31048}"/>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85455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F8CBF-94A4-403B-B67F-ADDCC352147F}"/>
              </a:ext>
            </a:extLst>
          </p:cNvPr>
          <p:cNvSpPr>
            <a:spLocks noGrp="1"/>
          </p:cNvSpPr>
          <p:nvPr>
            <p:ph type="title"/>
          </p:nvPr>
        </p:nvSpPr>
        <p:spPr/>
        <p:txBody>
          <a:bodyPr/>
          <a:lstStyle/>
          <a:p>
            <a:r>
              <a:rPr lang="en-US"/>
              <a:t>LinkedIn Updates Table | Philadelphia Insurance - 11 of 16</a:t>
            </a:r>
          </a:p>
        </p:txBody>
      </p:sp>
      <p:graphicFrame>
        <p:nvGraphicFramePr>
          <p:cNvPr id="5" name="Table Placeholder 4">
            <a:extLst>
              <a:ext uri="{FF2B5EF4-FFF2-40B4-BE49-F238E27FC236}">
                <a16:creationId xmlns:a16="http://schemas.microsoft.com/office/drawing/2014/main" id="{9467087B-3F00-45BE-BB62-547288618A24}"/>
              </a:ext>
            </a:extLst>
          </p:cNvPr>
          <p:cNvGraphicFramePr>
            <a:graphicFrameLocks noGrp="1"/>
          </p:cNvGraphicFramePr>
          <p:nvPr>
            <p:ph type="tbl" sz="quarter" idx="13"/>
            <p:extLst>
              <p:ext uri="{D42A27DB-BD31-4B8C-83A1-F6EECF244321}">
                <p14:modId xmlns:p14="http://schemas.microsoft.com/office/powerpoint/2010/main" val="24024737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011027859"/>
                    </a:ext>
                  </a:extLst>
                </a:gridCol>
                <a:gridCol w="905256">
                  <a:extLst>
                    <a:ext uri="{9D8B030D-6E8A-4147-A177-3AD203B41FA5}">
                      <a16:colId xmlns:a16="http://schemas.microsoft.com/office/drawing/2014/main" val="1071538057"/>
                    </a:ext>
                  </a:extLst>
                </a:gridCol>
                <a:gridCol w="822960">
                  <a:extLst>
                    <a:ext uri="{9D8B030D-6E8A-4147-A177-3AD203B41FA5}">
                      <a16:colId xmlns:a16="http://schemas.microsoft.com/office/drawing/2014/main" val="1289371228"/>
                    </a:ext>
                  </a:extLst>
                </a:gridCol>
                <a:gridCol w="987552">
                  <a:extLst>
                    <a:ext uri="{9D8B030D-6E8A-4147-A177-3AD203B41FA5}">
                      <a16:colId xmlns:a16="http://schemas.microsoft.com/office/drawing/2014/main" val="3999619540"/>
                    </a:ext>
                  </a:extLst>
                </a:gridCol>
                <a:gridCol w="987552">
                  <a:extLst>
                    <a:ext uri="{9D8B030D-6E8A-4147-A177-3AD203B41FA5}">
                      <a16:colId xmlns:a16="http://schemas.microsoft.com/office/drawing/2014/main" val="1171401223"/>
                    </a:ext>
                  </a:extLst>
                </a:gridCol>
                <a:gridCol w="987552">
                  <a:extLst>
                    <a:ext uri="{9D8B030D-6E8A-4147-A177-3AD203B41FA5}">
                      <a16:colId xmlns:a16="http://schemas.microsoft.com/office/drawing/2014/main" val="2748672724"/>
                    </a:ext>
                  </a:extLst>
                </a:gridCol>
                <a:gridCol w="987552">
                  <a:extLst>
                    <a:ext uri="{9D8B030D-6E8A-4147-A177-3AD203B41FA5}">
                      <a16:colId xmlns:a16="http://schemas.microsoft.com/office/drawing/2014/main" val="2508501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73610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- 2019-06-18 16:25:04 </a:t>
                      </a:r>
                      <a:r>
                        <a:rPr kumimoji="0" lang="en-US" sz="1000" b="0" i="0" u="none" strike="noStrike" kern="1200" cap="none" spc="0" normalizeH="0" baseline="0" noProof="0">
                          <a:ln>
                            <a:noFill/>
                          </a:ln>
                          <a:solidFill>
                            <a:prstClr val="black"/>
                          </a:solidFill>
                          <a:effectLst/>
                          <a:uLnTx/>
                          <a:uFillTx/>
                          <a:latin typeface="+mn-lt"/>
                          <a:ea typeface="+mn-ea"/>
                          <a:cs typeface="+mn-cs"/>
                        </a:rPr>
                        <a:t>
  If you’ve been looking for an exciting career opportunity, look no further. We’re hiring a Junior Marketing Coordinator to support PHLY’s overall marketing &amp; production strategy in Bala Cynwyd, PA! Apply now: http://bit.ly/2x3pQdy
Curious about other career opportunities on #TEAMPHLY? Visit www.bit.ly/PHLYcareers to see all of our current job openings.
#careers #jobopenings #jobs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https://media.licdn.com/dms/image/C4E22AQGlVk4n24YRbg/feedshare-shrink_800/0?e=1565827200&amp;v=beta&amp;t=MWeF1hdrnVwewr-e5sYFpNUwFXRTKDbR-_izBKtGtVQ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07/09/2019 00:06:25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0880907"/>
                  </a:ext>
                </a:extLst>
              </a:tr>
            </a:tbl>
          </a:graphicData>
        </a:graphic>
      </p:graphicFrame>
      <p:sp>
        <p:nvSpPr>
          <p:cNvPr id="4" name="Text Placeholder 3">
            <a:extLst>
              <a:ext uri="{FF2B5EF4-FFF2-40B4-BE49-F238E27FC236}">
                <a16:creationId xmlns:a16="http://schemas.microsoft.com/office/drawing/2014/main" id="{1F64C70C-352A-4A82-B86F-511BF44731F8}"/>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12551300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DC7DA-8219-4056-9DB6-431DF1715C80}"/>
              </a:ext>
            </a:extLst>
          </p:cNvPr>
          <p:cNvSpPr>
            <a:spLocks noGrp="1"/>
          </p:cNvSpPr>
          <p:nvPr>
            <p:ph type="title"/>
          </p:nvPr>
        </p:nvSpPr>
        <p:spPr/>
        <p:txBody>
          <a:bodyPr/>
          <a:lstStyle/>
          <a:p>
            <a:r>
              <a:rPr lang="en-US"/>
              <a:t>LinkedIn Updates Table | Philadelphia Insurance - 12 of 16</a:t>
            </a:r>
          </a:p>
        </p:txBody>
      </p:sp>
      <p:graphicFrame>
        <p:nvGraphicFramePr>
          <p:cNvPr id="5" name="Table Placeholder 4">
            <a:extLst>
              <a:ext uri="{FF2B5EF4-FFF2-40B4-BE49-F238E27FC236}">
                <a16:creationId xmlns:a16="http://schemas.microsoft.com/office/drawing/2014/main" id="{A0498D95-4C78-42E8-B466-8C88A6A09893}"/>
              </a:ext>
            </a:extLst>
          </p:cNvPr>
          <p:cNvGraphicFramePr>
            <a:graphicFrameLocks noGrp="1"/>
          </p:cNvGraphicFramePr>
          <p:nvPr>
            <p:ph type="tbl" sz="quarter" idx="13"/>
            <p:extLst>
              <p:ext uri="{D42A27DB-BD31-4B8C-83A1-F6EECF244321}">
                <p14:modId xmlns:p14="http://schemas.microsoft.com/office/powerpoint/2010/main" val="11353256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867291767"/>
                    </a:ext>
                  </a:extLst>
                </a:gridCol>
                <a:gridCol w="905256">
                  <a:extLst>
                    <a:ext uri="{9D8B030D-6E8A-4147-A177-3AD203B41FA5}">
                      <a16:colId xmlns:a16="http://schemas.microsoft.com/office/drawing/2014/main" val="1362796736"/>
                    </a:ext>
                  </a:extLst>
                </a:gridCol>
                <a:gridCol w="822960">
                  <a:extLst>
                    <a:ext uri="{9D8B030D-6E8A-4147-A177-3AD203B41FA5}">
                      <a16:colId xmlns:a16="http://schemas.microsoft.com/office/drawing/2014/main" val="1874870871"/>
                    </a:ext>
                  </a:extLst>
                </a:gridCol>
                <a:gridCol w="987552">
                  <a:extLst>
                    <a:ext uri="{9D8B030D-6E8A-4147-A177-3AD203B41FA5}">
                      <a16:colId xmlns:a16="http://schemas.microsoft.com/office/drawing/2014/main" val="2754528151"/>
                    </a:ext>
                  </a:extLst>
                </a:gridCol>
                <a:gridCol w="987552">
                  <a:extLst>
                    <a:ext uri="{9D8B030D-6E8A-4147-A177-3AD203B41FA5}">
                      <a16:colId xmlns:a16="http://schemas.microsoft.com/office/drawing/2014/main" val="1670775705"/>
                    </a:ext>
                  </a:extLst>
                </a:gridCol>
                <a:gridCol w="987552">
                  <a:extLst>
                    <a:ext uri="{9D8B030D-6E8A-4147-A177-3AD203B41FA5}">
                      <a16:colId xmlns:a16="http://schemas.microsoft.com/office/drawing/2014/main" val="3583582817"/>
                    </a:ext>
                  </a:extLst>
                </a:gridCol>
                <a:gridCol w="987552">
                  <a:extLst>
                    <a:ext uri="{9D8B030D-6E8A-4147-A177-3AD203B41FA5}">
                      <a16:colId xmlns:a16="http://schemas.microsoft.com/office/drawing/2014/main" val="16481889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58740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- 2019-06-19 17:52:53 </a:t>
                      </a:r>
                      <a:r>
                        <a:rPr kumimoji="0" lang="en-US" sz="1000" b="0" i="0" u="none" strike="noStrike" kern="1200" cap="none" spc="0" normalizeH="0" baseline="0" noProof="0">
                          <a:ln>
                            <a:noFill/>
                          </a:ln>
                          <a:solidFill>
                            <a:prstClr val="black"/>
                          </a:solidFill>
                          <a:effectLst/>
                          <a:uLnTx/>
                          <a:uFillTx/>
                          <a:latin typeface="+mn-lt"/>
                          <a:ea typeface="+mn-ea"/>
                          <a:cs typeface="+mn-cs"/>
                        </a:rPr>
                        <a:t>
  Personal trainers face a number of risks and liability issues. PHLY offers insurance solutions tailored to meet the unique needs of personal trainers and fitness experts. Get an online quote in minutes! http://bit.ly/2Y2l63I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https://media.licdn.com/dms/image/C4D22AQE-w_A7NkzVmg/feedshare-shrink_1280/0?e=1564617600&amp;v=beta&amp;t=X3hd0Nd8kwfEUQLEh2sgkKdi3Du6mBJsqOYJUWan4yg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07/01/2019 00:08:08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966586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- 2019-06-10 13:23:47 </a:t>
                      </a:r>
                      <a:r>
                        <a:rPr kumimoji="0" lang="en-US" sz="1000" b="0" i="0" u="none" strike="noStrike" kern="1200" cap="none" spc="0" normalizeH="0" baseline="0" noProof="0">
                          <a:ln>
                            <a:noFill/>
                          </a:ln>
                          <a:solidFill>
                            <a:prstClr val="black"/>
                          </a:solidFill>
                          <a:effectLst/>
                          <a:uLnTx/>
                          <a:uFillTx/>
                          <a:latin typeface="+mn-lt"/>
                          <a:ea typeface="+mn-ea"/>
                          <a:cs typeface="+mn-cs"/>
                        </a:rPr>
                        <a:t>
  June is National Safety Month. Know the warning signs of workplace violence and work with PHLY to understand how to prevent and prepare for this unfortunate and all-too-common occurrence: http://bit.ly/2I8ixrj
#nationalsafetymonth #riskmanagement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https://www.nsc.org/portals/0/Documents//JSEWorkplaceImages/Police-Crime-Scene.jpg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06/19/2019 00:05:12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95828417"/>
                  </a:ext>
                </a:extLst>
              </a:tr>
            </a:tbl>
          </a:graphicData>
        </a:graphic>
      </p:graphicFrame>
      <p:sp>
        <p:nvSpPr>
          <p:cNvPr id="4" name="Text Placeholder 3">
            <a:extLst>
              <a:ext uri="{FF2B5EF4-FFF2-40B4-BE49-F238E27FC236}">
                <a16:creationId xmlns:a16="http://schemas.microsoft.com/office/drawing/2014/main" id="{1B7895F2-2231-482B-8A0C-95DD0937E2AC}"/>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0587055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46389-7E47-4D9F-BB66-29B05C0E6294}"/>
              </a:ext>
            </a:extLst>
          </p:cNvPr>
          <p:cNvSpPr>
            <a:spLocks noGrp="1"/>
          </p:cNvSpPr>
          <p:nvPr>
            <p:ph type="title"/>
          </p:nvPr>
        </p:nvSpPr>
        <p:spPr/>
        <p:txBody>
          <a:bodyPr/>
          <a:lstStyle/>
          <a:p>
            <a:r>
              <a:rPr lang="en-US"/>
              <a:t>LinkedIn Updates Table | Philadelphia Insurance - 13 of 16</a:t>
            </a:r>
          </a:p>
        </p:txBody>
      </p:sp>
      <p:graphicFrame>
        <p:nvGraphicFramePr>
          <p:cNvPr id="5" name="Table Placeholder 4">
            <a:extLst>
              <a:ext uri="{FF2B5EF4-FFF2-40B4-BE49-F238E27FC236}">
                <a16:creationId xmlns:a16="http://schemas.microsoft.com/office/drawing/2014/main" id="{E659DA25-41C6-4A75-9237-F88134902FD8}"/>
              </a:ext>
            </a:extLst>
          </p:cNvPr>
          <p:cNvGraphicFramePr>
            <a:graphicFrameLocks noGrp="1"/>
          </p:cNvGraphicFramePr>
          <p:nvPr>
            <p:ph type="tbl" sz="quarter" idx="13"/>
            <p:extLst>
              <p:ext uri="{D42A27DB-BD31-4B8C-83A1-F6EECF244321}">
                <p14:modId xmlns:p14="http://schemas.microsoft.com/office/powerpoint/2010/main" val="35880455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756572912"/>
                    </a:ext>
                  </a:extLst>
                </a:gridCol>
                <a:gridCol w="905256">
                  <a:extLst>
                    <a:ext uri="{9D8B030D-6E8A-4147-A177-3AD203B41FA5}">
                      <a16:colId xmlns:a16="http://schemas.microsoft.com/office/drawing/2014/main" val="2532917062"/>
                    </a:ext>
                  </a:extLst>
                </a:gridCol>
                <a:gridCol w="822960">
                  <a:extLst>
                    <a:ext uri="{9D8B030D-6E8A-4147-A177-3AD203B41FA5}">
                      <a16:colId xmlns:a16="http://schemas.microsoft.com/office/drawing/2014/main" val="1122970038"/>
                    </a:ext>
                  </a:extLst>
                </a:gridCol>
                <a:gridCol w="987552">
                  <a:extLst>
                    <a:ext uri="{9D8B030D-6E8A-4147-A177-3AD203B41FA5}">
                      <a16:colId xmlns:a16="http://schemas.microsoft.com/office/drawing/2014/main" val="4218853981"/>
                    </a:ext>
                  </a:extLst>
                </a:gridCol>
                <a:gridCol w="987552">
                  <a:extLst>
                    <a:ext uri="{9D8B030D-6E8A-4147-A177-3AD203B41FA5}">
                      <a16:colId xmlns:a16="http://schemas.microsoft.com/office/drawing/2014/main" val="3864917739"/>
                    </a:ext>
                  </a:extLst>
                </a:gridCol>
                <a:gridCol w="987552">
                  <a:extLst>
                    <a:ext uri="{9D8B030D-6E8A-4147-A177-3AD203B41FA5}">
                      <a16:colId xmlns:a16="http://schemas.microsoft.com/office/drawing/2014/main" val="105415268"/>
                    </a:ext>
                  </a:extLst>
                </a:gridCol>
                <a:gridCol w="987552">
                  <a:extLst>
                    <a:ext uri="{9D8B030D-6E8A-4147-A177-3AD203B41FA5}">
                      <a16:colId xmlns:a16="http://schemas.microsoft.com/office/drawing/2014/main" val="35915511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08873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- 2019-06-12 12:40:36 </a:t>
                      </a:r>
                      <a:r>
                        <a:rPr kumimoji="0" lang="en-US" sz="1000" b="0" i="0" u="none" strike="noStrike" kern="1200" cap="none" spc="0" normalizeH="0" baseline="0" noProof="0">
                          <a:ln>
                            <a:noFill/>
                          </a:ln>
                          <a:solidFill>
                            <a:prstClr val="black"/>
                          </a:solidFill>
                          <a:effectLst/>
                          <a:uLnTx/>
                          <a:uFillTx/>
                          <a:latin typeface="+mn-lt"/>
                          <a:ea typeface="+mn-ea"/>
                          <a:cs typeface="+mn-cs"/>
                        </a:rPr>
                        <a:t>
  With D&amp;O lawsuits on the rise, it’s no surprise our non-profit D&amp;O blog is one of our most-read posts this year. Learn more to help your non-profit clients during this busy renewal season: http://bit.ly/2X4m0iW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https://media.licdn.com/dms/image/C4E22AQF8c_gxEV0wPQ/feedshare-shrink_1280/0?e=1565827200&amp;v=beta&amp;t=7wdMeFDMydczIUEnfh8LEiimfyUxzYI4M-EwTVHgS_c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07/11/2019 00:07:16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374464193"/>
                  </a:ext>
                </a:extLst>
              </a:tr>
            </a:tbl>
          </a:graphicData>
        </a:graphic>
      </p:graphicFrame>
      <p:sp>
        <p:nvSpPr>
          <p:cNvPr id="4" name="Text Placeholder 3">
            <a:extLst>
              <a:ext uri="{FF2B5EF4-FFF2-40B4-BE49-F238E27FC236}">
                <a16:creationId xmlns:a16="http://schemas.microsoft.com/office/drawing/2014/main" id="{7CEE877C-BE08-4E05-9A98-2366E6AC9904}"/>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3079485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E5A6D-3C3F-4202-8997-0919397ABFB9}"/>
              </a:ext>
            </a:extLst>
          </p:cNvPr>
          <p:cNvSpPr>
            <a:spLocks noGrp="1"/>
          </p:cNvSpPr>
          <p:nvPr>
            <p:ph type="title"/>
          </p:nvPr>
        </p:nvSpPr>
        <p:spPr/>
        <p:txBody>
          <a:bodyPr/>
          <a:lstStyle/>
          <a:p>
            <a:r>
              <a:rPr lang="en-US"/>
              <a:t>LinkedIn Updates Table | Philadelphia Insurance - 14 of 16</a:t>
            </a:r>
          </a:p>
        </p:txBody>
      </p:sp>
      <p:graphicFrame>
        <p:nvGraphicFramePr>
          <p:cNvPr id="5" name="Table Placeholder 4">
            <a:extLst>
              <a:ext uri="{FF2B5EF4-FFF2-40B4-BE49-F238E27FC236}">
                <a16:creationId xmlns:a16="http://schemas.microsoft.com/office/drawing/2014/main" id="{CCEF7BF7-5A58-4285-9556-E01F6676B13E}"/>
              </a:ext>
            </a:extLst>
          </p:cNvPr>
          <p:cNvGraphicFramePr>
            <a:graphicFrameLocks noGrp="1"/>
          </p:cNvGraphicFramePr>
          <p:nvPr>
            <p:ph type="tbl" sz="quarter" idx="13"/>
            <p:extLst>
              <p:ext uri="{D42A27DB-BD31-4B8C-83A1-F6EECF244321}">
                <p14:modId xmlns:p14="http://schemas.microsoft.com/office/powerpoint/2010/main" val="1344146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680515946"/>
                    </a:ext>
                  </a:extLst>
                </a:gridCol>
                <a:gridCol w="905256">
                  <a:extLst>
                    <a:ext uri="{9D8B030D-6E8A-4147-A177-3AD203B41FA5}">
                      <a16:colId xmlns:a16="http://schemas.microsoft.com/office/drawing/2014/main" val="2228951195"/>
                    </a:ext>
                  </a:extLst>
                </a:gridCol>
                <a:gridCol w="822960">
                  <a:extLst>
                    <a:ext uri="{9D8B030D-6E8A-4147-A177-3AD203B41FA5}">
                      <a16:colId xmlns:a16="http://schemas.microsoft.com/office/drawing/2014/main" val="1887713348"/>
                    </a:ext>
                  </a:extLst>
                </a:gridCol>
                <a:gridCol w="987552">
                  <a:extLst>
                    <a:ext uri="{9D8B030D-6E8A-4147-A177-3AD203B41FA5}">
                      <a16:colId xmlns:a16="http://schemas.microsoft.com/office/drawing/2014/main" val="2572502547"/>
                    </a:ext>
                  </a:extLst>
                </a:gridCol>
                <a:gridCol w="987552">
                  <a:extLst>
                    <a:ext uri="{9D8B030D-6E8A-4147-A177-3AD203B41FA5}">
                      <a16:colId xmlns:a16="http://schemas.microsoft.com/office/drawing/2014/main" val="4132022361"/>
                    </a:ext>
                  </a:extLst>
                </a:gridCol>
                <a:gridCol w="987552">
                  <a:extLst>
                    <a:ext uri="{9D8B030D-6E8A-4147-A177-3AD203B41FA5}">
                      <a16:colId xmlns:a16="http://schemas.microsoft.com/office/drawing/2014/main" val="2002733836"/>
                    </a:ext>
                  </a:extLst>
                </a:gridCol>
                <a:gridCol w="987552">
                  <a:extLst>
                    <a:ext uri="{9D8B030D-6E8A-4147-A177-3AD203B41FA5}">
                      <a16:colId xmlns:a16="http://schemas.microsoft.com/office/drawing/2014/main" val="40396553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96115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- 2019-06-17 16:50:50 </a:t>
                      </a:r>
                      <a:r>
                        <a:rPr kumimoji="0" lang="en-US" sz="1000" b="0" i="0" u="none" strike="noStrike" kern="1200" cap="none" spc="0" normalizeH="0" baseline="0" noProof="0">
                          <a:ln>
                            <a:noFill/>
                          </a:ln>
                          <a:solidFill>
                            <a:prstClr val="black"/>
                          </a:solidFill>
                          <a:effectLst/>
                          <a:uLnTx/>
                          <a:uFillTx/>
                          <a:latin typeface="+mn-lt"/>
                          <a:ea typeface="+mn-ea"/>
                          <a:cs typeface="+mn-cs"/>
                        </a:rPr>
                        <a:t>
  Slips, trips, and falls account for 8.9 million emergency room visits each year. This #NationalSafetyMonth find out how PHLY can help reduce your risk of accidents: http://bit.ly/2IlFFCx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https://media.licdn.com/dms/image/C4E22AQFt810vionWuQ/feedshare-shrink_8192/0?e=1564617600&amp;v=beta&amp;t=CEmHokne-2wIIukpA36Wg2prZlBx5GMmJwvLcgsSo5c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07/01/2019 00:08:08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799414547"/>
                  </a:ext>
                </a:extLst>
              </a:tr>
            </a:tbl>
          </a:graphicData>
        </a:graphic>
      </p:graphicFrame>
      <p:sp>
        <p:nvSpPr>
          <p:cNvPr id="4" name="Text Placeholder 3">
            <a:extLst>
              <a:ext uri="{FF2B5EF4-FFF2-40B4-BE49-F238E27FC236}">
                <a16:creationId xmlns:a16="http://schemas.microsoft.com/office/drawing/2014/main" id="{01C4B4B7-D420-4B5E-9526-F22667C7825A}"/>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578967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C2527-94D7-486C-B412-68521926CABD}"/>
              </a:ext>
            </a:extLst>
          </p:cNvPr>
          <p:cNvSpPr>
            <a:spLocks noGrp="1"/>
          </p:cNvSpPr>
          <p:nvPr>
            <p:ph type="title"/>
          </p:nvPr>
        </p:nvSpPr>
        <p:spPr/>
        <p:txBody>
          <a:bodyPr/>
          <a:lstStyle/>
          <a:p>
            <a:r>
              <a:rPr lang="en-US"/>
              <a:t>LinkedIn Updates Table | Philadelphia Insurance - 15 of 16</a:t>
            </a:r>
          </a:p>
        </p:txBody>
      </p:sp>
      <p:graphicFrame>
        <p:nvGraphicFramePr>
          <p:cNvPr id="5" name="Table Placeholder 4">
            <a:extLst>
              <a:ext uri="{FF2B5EF4-FFF2-40B4-BE49-F238E27FC236}">
                <a16:creationId xmlns:a16="http://schemas.microsoft.com/office/drawing/2014/main" id="{CF4E6795-9D95-4281-8B05-0105FD4C1337}"/>
              </a:ext>
            </a:extLst>
          </p:cNvPr>
          <p:cNvGraphicFramePr>
            <a:graphicFrameLocks noGrp="1"/>
          </p:cNvGraphicFramePr>
          <p:nvPr>
            <p:ph type="tbl" sz="quarter" idx="13"/>
            <p:extLst>
              <p:ext uri="{D42A27DB-BD31-4B8C-83A1-F6EECF244321}">
                <p14:modId xmlns:p14="http://schemas.microsoft.com/office/powerpoint/2010/main" val="15858296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82426124"/>
                    </a:ext>
                  </a:extLst>
                </a:gridCol>
                <a:gridCol w="905256">
                  <a:extLst>
                    <a:ext uri="{9D8B030D-6E8A-4147-A177-3AD203B41FA5}">
                      <a16:colId xmlns:a16="http://schemas.microsoft.com/office/drawing/2014/main" val="3602978866"/>
                    </a:ext>
                  </a:extLst>
                </a:gridCol>
                <a:gridCol w="822960">
                  <a:extLst>
                    <a:ext uri="{9D8B030D-6E8A-4147-A177-3AD203B41FA5}">
                      <a16:colId xmlns:a16="http://schemas.microsoft.com/office/drawing/2014/main" val="1230574107"/>
                    </a:ext>
                  </a:extLst>
                </a:gridCol>
                <a:gridCol w="987552">
                  <a:extLst>
                    <a:ext uri="{9D8B030D-6E8A-4147-A177-3AD203B41FA5}">
                      <a16:colId xmlns:a16="http://schemas.microsoft.com/office/drawing/2014/main" val="2518086075"/>
                    </a:ext>
                  </a:extLst>
                </a:gridCol>
                <a:gridCol w="987552">
                  <a:extLst>
                    <a:ext uri="{9D8B030D-6E8A-4147-A177-3AD203B41FA5}">
                      <a16:colId xmlns:a16="http://schemas.microsoft.com/office/drawing/2014/main" val="93148727"/>
                    </a:ext>
                  </a:extLst>
                </a:gridCol>
                <a:gridCol w="987552">
                  <a:extLst>
                    <a:ext uri="{9D8B030D-6E8A-4147-A177-3AD203B41FA5}">
                      <a16:colId xmlns:a16="http://schemas.microsoft.com/office/drawing/2014/main" val="1820468183"/>
                    </a:ext>
                  </a:extLst>
                </a:gridCol>
                <a:gridCol w="987552">
                  <a:extLst>
                    <a:ext uri="{9D8B030D-6E8A-4147-A177-3AD203B41FA5}">
                      <a16:colId xmlns:a16="http://schemas.microsoft.com/office/drawing/2014/main" val="1041770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11335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- 2019-06-26 15:44:08 </a:t>
                      </a:r>
                      <a:r>
                        <a:rPr kumimoji="0" lang="en-US" sz="1000" b="0" i="0" u="none" strike="noStrike" kern="1200" cap="none" spc="0" normalizeH="0" baseline="0" noProof="0">
                          <a:ln>
                            <a:noFill/>
                          </a:ln>
                          <a:solidFill>
                            <a:prstClr val="black"/>
                          </a:solidFill>
                          <a:effectLst/>
                          <a:uLnTx/>
                          <a:uFillTx/>
                          <a:latin typeface="+mn-lt"/>
                          <a:ea typeface="+mn-ea"/>
                          <a:cs typeface="+mn-cs"/>
                        </a:rPr>
                        <a:t>
  When non-profits choose PHLY, they won’t get a one size fits all policy. They’ll get a customized policy designed to meet their unique needs. Find out why non-profits have been choosing PHLY for more than 30 years: http://bit.ly/2ZP164U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https://media.licdn.com/dms/image/C4E18AQGpxTfyOkKSCw/companyUpdate-article-image-shrink_627_1200/0?e=1565222400&amp;v=beta&amp;t=sS2UbHC2G6CWyiHVGeftDdnCevHzMpg6kfLzFx76--8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07/02/2019 00:07:11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036040032"/>
                  </a:ext>
                </a:extLst>
              </a:tr>
            </a:tbl>
          </a:graphicData>
        </a:graphic>
      </p:graphicFrame>
      <p:sp>
        <p:nvSpPr>
          <p:cNvPr id="4" name="Text Placeholder 3">
            <a:extLst>
              <a:ext uri="{FF2B5EF4-FFF2-40B4-BE49-F238E27FC236}">
                <a16:creationId xmlns:a16="http://schemas.microsoft.com/office/drawing/2014/main" id="{E31AD683-3E91-4CC1-9143-BE9CA47341A7}"/>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1880227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FB8AD-8A7D-47D1-98B7-857E721452B6}"/>
              </a:ext>
            </a:extLst>
          </p:cNvPr>
          <p:cNvSpPr>
            <a:spLocks noGrp="1"/>
          </p:cNvSpPr>
          <p:nvPr>
            <p:ph type="title"/>
          </p:nvPr>
        </p:nvSpPr>
        <p:spPr/>
        <p:txBody>
          <a:bodyPr/>
          <a:lstStyle/>
          <a:p>
            <a:r>
              <a:rPr lang="en-US"/>
              <a:t>LinkedIn Updates Table | Philadelphia Insurance - 16 of 16</a:t>
            </a:r>
          </a:p>
        </p:txBody>
      </p:sp>
      <p:graphicFrame>
        <p:nvGraphicFramePr>
          <p:cNvPr id="5" name="Table Placeholder 4">
            <a:extLst>
              <a:ext uri="{FF2B5EF4-FFF2-40B4-BE49-F238E27FC236}">
                <a16:creationId xmlns:a16="http://schemas.microsoft.com/office/drawing/2014/main" id="{9A17E0C3-9167-4E49-A5CB-DD9A609CC0AD}"/>
              </a:ext>
            </a:extLst>
          </p:cNvPr>
          <p:cNvGraphicFramePr>
            <a:graphicFrameLocks noGrp="1"/>
          </p:cNvGraphicFramePr>
          <p:nvPr>
            <p:ph type="tbl" sz="quarter" idx="13"/>
            <p:extLst>
              <p:ext uri="{D42A27DB-BD31-4B8C-83A1-F6EECF244321}">
                <p14:modId xmlns:p14="http://schemas.microsoft.com/office/powerpoint/2010/main" val="1916730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953882183"/>
                    </a:ext>
                  </a:extLst>
                </a:gridCol>
                <a:gridCol w="905256">
                  <a:extLst>
                    <a:ext uri="{9D8B030D-6E8A-4147-A177-3AD203B41FA5}">
                      <a16:colId xmlns:a16="http://schemas.microsoft.com/office/drawing/2014/main" val="3732521659"/>
                    </a:ext>
                  </a:extLst>
                </a:gridCol>
                <a:gridCol w="822960">
                  <a:extLst>
                    <a:ext uri="{9D8B030D-6E8A-4147-A177-3AD203B41FA5}">
                      <a16:colId xmlns:a16="http://schemas.microsoft.com/office/drawing/2014/main" val="3518111015"/>
                    </a:ext>
                  </a:extLst>
                </a:gridCol>
                <a:gridCol w="987552">
                  <a:extLst>
                    <a:ext uri="{9D8B030D-6E8A-4147-A177-3AD203B41FA5}">
                      <a16:colId xmlns:a16="http://schemas.microsoft.com/office/drawing/2014/main" val="2300102946"/>
                    </a:ext>
                  </a:extLst>
                </a:gridCol>
                <a:gridCol w="987552">
                  <a:extLst>
                    <a:ext uri="{9D8B030D-6E8A-4147-A177-3AD203B41FA5}">
                      <a16:colId xmlns:a16="http://schemas.microsoft.com/office/drawing/2014/main" val="3942916334"/>
                    </a:ext>
                  </a:extLst>
                </a:gridCol>
                <a:gridCol w="987552">
                  <a:extLst>
                    <a:ext uri="{9D8B030D-6E8A-4147-A177-3AD203B41FA5}">
                      <a16:colId xmlns:a16="http://schemas.microsoft.com/office/drawing/2014/main" val="892515263"/>
                    </a:ext>
                  </a:extLst>
                </a:gridCol>
                <a:gridCol w="987552">
                  <a:extLst>
                    <a:ext uri="{9D8B030D-6E8A-4147-A177-3AD203B41FA5}">
                      <a16:colId xmlns:a16="http://schemas.microsoft.com/office/drawing/2014/main" val="37387965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86101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- 2019-06-20 10:30:36 </a:t>
                      </a:r>
                      <a:r>
                        <a:rPr kumimoji="0" lang="en-US" sz="1000" b="0" i="0" u="none" strike="noStrike" kern="1200" cap="none" spc="0" normalizeH="0" baseline="0" noProof="0">
                          <a:ln>
                            <a:noFill/>
                          </a:ln>
                          <a:solidFill>
                            <a:prstClr val="black"/>
                          </a:solidFill>
                          <a:effectLst/>
                          <a:uLnTx/>
                          <a:uFillTx/>
                          <a:latin typeface="+mn-lt"/>
                          <a:ea typeface="+mn-ea"/>
                          <a:cs typeface="+mn-cs"/>
                        </a:rPr>
                        <a:t>
  Personal trainers face a number of risks and liability issues. PHLY offers insurance solutions tailored to meet the unique needs of personal trainers and fitness experts. Get an online quote in minutes! http://bit.ly/2Rtz4cf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https://media.licdn.com/dms/image/C4E18AQHRPmdRBLiKMg/companyUpdate-article-image-shrink_627_1200/0?e=1564012800&amp;v=beta&amp;t=mgWENtDBLBRzn-yEwJbpvBDmrDUv7hGpAZ2QZI2F4fw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06/22/2019 00:07:01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550667831"/>
                  </a:ext>
                </a:extLst>
              </a:tr>
            </a:tbl>
          </a:graphicData>
        </a:graphic>
      </p:graphicFrame>
      <p:sp>
        <p:nvSpPr>
          <p:cNvPr id="4" name="Text Placeholder 3">
            <a:extLst>
              <a:ext uri="{FF2B5EF4-FFF2-40B4-BE49-F238E27FC236}">
                <a16:creationId xmlns:a16="http://schemas.microsoft.com/office/drawing/2014/main" id="{7949CECD-B3A6-484E-9BD9-F5F3206A4C2F}"/>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976827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83D44-53F0-4FF9-B219-63AE2B92E024}"/>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D46B6E45-876B-430A-91BF-0E6FBFB0A67A}"/>
              </a:ext>
            </a:extLst>
          </p:cNvPr>
          <p:cNvGraphicFramePr>
            <a:graphicFrameLocks noGrp="1"/>
          </p:cNvGraphicFramePr>
          <p:nvPr>
            <p:ph type="tbl" sz="quarter" idx="13"/>
            <p:extLst>
              <p:ext uri="{D42A27DB-BD31-4B8C-83A1-F6EECF244321}">
                <p14:modId xmlns:p14="http://schemas.microsoft.com/office/powerpoint/2010/main" val="15908520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64016887"/>
                    </a:ext>
                  </a:extLst>
                </a:gridCol>
                <a:gridCol w="699516">
                  <a:extLst>
                    <a:ext uri="{9D8B030D-6E8A-4147-A177-3AD203B41FA5}">
                      <a16:colId xmlns:a16="http://schemas.microsoft.com/office/drawing/2014/main" val="2125697005"/>
                    </a:ext>
                  </a:extLst>
                </a:gridCol>
                <a:gridCol w="699516">
                  <a:extLst>
                    <a:ext uri="{9D8B030D-6E8A-4147-A177-3AD203B41FA5}">
                      <a16:colId xmlns:a16="http://schemas.microsoft.com/office/drawing/2014/main" val="2306331546"/>
                    </a:ext>
                  </a:extLst>
                </a:gridCol>
                <a:gridCol w="658368">
                  <a:extLst>
                    <a:ext uri="{9D8B030D-6E8A-4147-A177-3AD203B41FA5}">
                      <a16:colId xmlns:a16="http://schemas.microsoft.com/office/drawing/2014/main" val="2542639714"/>
                    </a:ext>
                  </a:extLst>
                </a:gridCol>
                <a:gridCol w="658368">
                  <a:extLst>
                    <a:ext uri="{9D8B030D-6E8A-4147-A177-3AD203B41FA5}">
                      <a16:colId xmlns:a16="http://schemas.microsoft.com/office/drawing/2014/main" val="1003372250"/>
                    </a:ext>
                  </a:extLst>
                </a:gridCol>
                <a:gridCol w="658368">
                  <a:extLst>
                    <a:ext uri="{9D8B030D-6E8A-4147-A177-3AD203B41FA5}">
                      <a16:colId xmlns:a16="http://schemas.microsoft.com/office/drawing/2014/main" val="2011023197"/>
                    </a:ext>
                  </a:extLst>
                </a:gridCol>
                <a:gridCol w="699516">
                  <a:extLst>
                    <a:ext uri="{9D8B030D-6E8A-4147-A177-3AD203B41FA5}">
                      <a16:colId xmlns:a16="http://schemas.microsoft.com/office/drawing/2014/main" val="648564789"/>
                    </a:ext>
                  </a:extLst>
                </a:gridCol>
                <a:gridCol w="699516">
                  <a:extLst>
                    <a:ext uri="{9D8B030D-6E8A-4147-A177-3AD203B41FA5}">
                      <a16:colId xmlns:a16="http://schemas.microsoft.com/office/drawing/2014/main" val="1334721410"/>
                    </a:ext>
                  </a:extLst>
                </a:gridCol>
                <a:gridCol w="699516">
                  <a:extLst>
                    <a:ext uri="{9D8B030D-6E8A-4147-A177-3AD203B41FA5}">
                      <a16:colId xmlns:a16="http://schemas.microsoft.com/office/drawing/2014/main" val="3857287533"/>
                    </a:ext>
                  </a:extLst>
                </a:gridCol>
                <a:gridCol w="658368">
                  <a:extLst>
                    <a:ext uri="{9D8B030D-6E8A-4147-A177-3AD203B41FA5}">
                      <a16:colId xmlns:a16="http://schemas.microsoft.com/office/drawing/2014/main" val="124817378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024586484"/>
                  </a:ext>
                </a:extLst>
              </a:tr>
              <a:tr h="370840">
                <a:tc>
                  <a:txBody>
                    <a:bodyPr/>
                    <a:lstStyle/>
                    <a:p>
                      <a:r>
                        <a:rPr lang="en-US" sz="1000"/>
                        <a:t>phlyinsurance</a:t>
                      </a:r>
                    </a:p>
                  </a:txBody>
                  <a:tcPr/>
                </a:tc>
                <a:tc>
                  <a:txBody>
                    <a:bodyPr/>
                    <a:lstStyle/>
                    <a:p>
                      <a:r>
                        <a:rPr lang="en-US" sz="1000"/>
                        <a:t>1352</a:t>
                      </a:r>
                    </a:p>
                  </a:txBody>
                  <a:tcPr/>
                </a:tc>
                <a:tc>
                  <a:txBody>
                    <a:bodyPr/>
                    <a:lstStyle/>
                    <a:p>
                      <a:r>
                        <a:rPr lang="en-US" sz="1000"/>
                        <a:t>39</a:t>
                      </a:r>
                    </a:p>
                  </a:txBody>
                  <a:tcPr/>
                </a:tc>
                <a:tc>
                  <a:txBody>
                    <a:bodyPr/>
                    <a:lstStyle/>
                    <a:p>
                      <a:r>
                        <a:rPr lang="en-US" sz="1000"/>
                        <a:t>12</a:t>
                      </a:r>
                    </a:p>
                  </a:txBody>
                  <a:tcPr/>
                </a:tc>
                <a:tc>
                  <a:txBody>
                    <a:bodyPr/>
                    <a:lstStyle/>
                    <a:p>
                      <a:r>
                        <a:rPr lang="en-US" sz="1000"/>
                        <a:t>9</a:t>
                      </a:r>
                    </a:p>
                  </a:txBody>
                  <a:tcPr/>
                </a:tc>
                <a:tc>
                  <a:txBody>
                    <a:bodyPr/>
                    <a:lstStyle/>
                    <a:p>
                      <a:r>
                        <a:rPr lang="en-US" sz="1000"/>
                        <a:t>2</a:t>
                      </a:r>
                    </a:p>
                  </a:txBody>
                  <a:tcPr/>
                </a:tc>
                <a:tc>
                  <a:txBody>
                    <a:bodyPr/>
                    <a:lstStyle/>
                    <a:p>
                      <a:r>
                        <a:rPr lang="en-US" sz="1000"/>
                        <a:t>23</a:t>
                      </a:r>
                    </a:p>
                  </a:txBody>
                  <a:tcPr/>
                </a:tc>
                <a:tc>
                  <a:txBody>
                    <a:bodyPr/>
                    <a:lstStyle/>
                    <a:p>
                      <a:r>
                        <a:rPr lang="en-US" sz="1000"/>
                        <a:t>1202</a:t>
                      </a:r>
                    </a:p>
                  </a:txBody>
                  <a:tcPr/>
                </a:tc>
                <a:tc>
                  <a:txBody>
                    <a:bodyPr/>
                    <a:lstStyle/>
                    <a:p>
                      <a:r>
                        <a:rPr lang="en-US" sz="1000"/>
                        <a:t>14</a:t>
                      </a:r>
                    </a:p>
                  </a:txBody>
                  <a:tcPr/>
                </a:tc>
                <a:tc>
                  <a:txBody>
                    <a:bodyPr/>
                    <a:lstStyle/>
                    <a:p>
                      <a:r>
                        <a:rPr lang="en-US" sz="1000"/>
                        <a:t>3.9692 %</a:t>
                      </a:r>
                    </a:p>
                  </a:txBody>
                  <a:tcPr/>
                </a:tc>
                <a:extLst>
                  <a:ext uri="{0D108BD9-81ED-4DB2-BD59-A6C34878D82A}">
                    <a16:rowId xmlns:a16="http://schemas.microsoft.com/office/drawing/2014/main" val="1288910419"/>
                  </a:ext>
                </a:extLst>
              </a:tr>
            </a:tbl>
          </a:graphicData>
        </a:graphic>
      </p:graphicFrame>
      <p:sp>
        <p:nvSpPr>
          <p:cNvPr id="4" name="Text Placeholder 3">
            <a:extLst>
              <a:ext uri="{FF2B5EF4-FFF2-40B4-BE49-F238E27FC236}">
                <a16:creationId xmlns:a16="http://schemas.microsoft.com/office/drawing/2014/main" id="{9B733B92-9A00-4641-B993-1E37F2E0B4F9}"/>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4868623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95A7E-E652-4A4B-BF62-5289775EE105}"/>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E254FB65-5CA5-4FF4-AF40-79CF7950ABC7}"/>
              </a:ext>
            </a:extLst>
          </p:cNvPr>
          <p:cNvGraphicFramePr>
            <a:graphicFrameLocks noGrp="1"/>
          </p:cNvGraphicFramePr>
          <p:nvPr>
            <p:ph type="chart" sz="quarter" idx="13"/>
            <p:extLst>
              <p:ext uri="{D42A27DB-BD31-4B8C-83A1-F6EECF244321}">
                <p14:modId xmlns:p14="http://schemas.microsoft.com/office/powerpoint/2010/main" val="34972266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267EBE-F9ED-4C67-BEE7-00D223C93B38}"/>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A37DEDD4-FECA-46F2-989D-B77BF0E36B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10962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7F803-7A4B-4A31-809F-9D410296A8B6}"/>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C357D5D6-A377-4AD9-B7A8-5D81D878C31E}"/>
              </a:ext>
            </a:extLst>
          </p:cNvPr>
          <p:cNvGraphicFramePr>
            <a:graphicFrameLocks noGrp="1"/>
          </p:cNvGraphicFramePr>
          <p:nvPr>
            <p:ph type="chart" sz="quarter" idx="13"/>
            <p:extLst>
              <p:ext uri="{D42A27DB-BD31-4B8C-83A1-F6EECF244321}">
                <p14:modId xmlns:p14="http://schemas.microsoft.com/office/powerpoint/2010/main" val="19421069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E2F3D8-32A6-49DC-A437-A0C4EFA377DE}"/>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F5E82A78-5B5E-404A-A096-82B8CB354A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28650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0EAEE-BB68-4594-A519-55BBA1F4D159}"/>
              </a:ext>
            </a:extLst>
          </p:cNvPr>
          <p:cNvSpPr>
            <a:spLocks noGrp="1"/>
          </p:cNvSpPr>
          <p:nvPr>
            <p:ph type="title"/>
          </p:nvPr>
        </p:nvSpPr>
        <p:spPr/>
        <p:txBody>
          <a:bodyPr/>
          <a:lstStyle/>
          <a:p>
            <a:r>
              <a:rPr lang="en-US"/>
              <a:t>Instagram Posts Table | Philadelphia Insurance - 1 of 4</a:t>
            </a:r>
          </a:p>
        </p:txBody>
      </p:sp>
      <p:graphicFrame>
        <p:nvGraphicFramePr>
          <p:cNvPr id="5" name="Table Placeholder 4">
            <a:extLst>
              <a:ext uri="{FF2B5EF4-FFF2-40B4-BE49-F238E27FC236}">
                <a16:creationId xmlns:a16="http://schemas.microsoft.com/office/drawing/2014/main" id="{EA357091-EE99-4833-A8A1-A989DB6DC6EA}"/>
              </a:ext>
            </a:extLst>
          </p:cNvPr>
          <p:cNvGraphicFramePr>
            <a:graphicFrameLocks noGrp="1"/>
          </p:cNvGraphicFramePr>
          <p:nvPr>
            <p:ph type="tbl" sz="quarter" idx="13"/>
            <p:extLst>
              <p:ext uri="{D42A27DB-BD31-4B8C-83A1-F6EECF244321}">
                <p14:modId xmlns:p14="http://schemas.microsoft.com/office/powerpoint/2010/main" val="19912663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917627"/>
                    </a:ext>
                  </a:extLst>
                </a:gridCol>
                <a:gridCol w="1810512">
                  <a:extLst>
                    <a:ext uri="{9D8B030D-6E8A-4147-A177-3AD203B41FA5}">
                      <a16:colId xmlns:a16="http://schemas.microsoft.com/office/drawing/2014/main" val="1393425612"/>
                    </a:ext>
                  </a:extLst>
                </a:gridCol>
                <a:gridCol w="822960">
                  <a:extLst>
                    <a:ext uri="{9D8B030D-6E8A-4147-A177-3AD203B41FA5}">
                      <a16:colId xmlns:a16="http://schemas.microsoft.com/office/drawing/2014/main" val="668298573"/>
                    </a:ext>
                  </a:extLst>
                </a:gridCol>
                <a:gridCol w="822960">
                  <a:extLst>
                    <a:ext uri="{9D8B030D-6E8A-4147-A177-3AD203B41FA5}">
                      <a16:colId xmlns:a16="http://schemas.microsoft.com/office/drawing/2014/main" val="4054487674"/>
                    </a:ext>
                  </a:extLst>
                </a:gridCol>
                <a:gridCol w="822960">
                  <a:extLst>
                    <a:ext uri="{9D8B030D-6E8A-4147-A177-3AD203B41FA5}">
                      <a16:colId xmlns:a16="http://schemas.microsoft.com/office/drawing/2014/main" val="124410140"/>
                    </a:ext>
                  </a:extLst>
                </a:gridCol>
                <a:gridCol w="822960">
                  <a:extLst>
                    <a:ext uri="{9D8B030D-6E8A-4147-A177-3AD203B41FA5}">
                      <a16:colId xmlns:a16="http://schemas.microsoft.com/office/drawing/2014/main" val="3716201549"/>
                    </a:ext>
                  </a:extLst>
                </a:gridCol>
                <a:gridCol w="822960">
                  <a:extLst>
                    <a:ext uri="{9D8B030D-6E8A-4147-A177-3AD203B41FA5}">
                      <a16:colId xmlns:a16="http://schemas.microsoft.com/office/drawing/2014/main" val="2915168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94336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- 2019-06-03 16:22:51 </a:t>
                      </a:r>
                      <a:r>
                        <a:rPr kumimoji="0" lang="en-US" sz="1000" b="0" i="0" u="none" strike="noStrike" kern="1200" cap="none" spc="0" normalizeH="0" baseline="0" noProof="0">
                          <a:ln>
                            <a:noFill/>
                          </a:ln>
                          <a:solidFill>
                            <a:prstClr val="black"/>
                          </a:solidFill>
                          <a:effectLst/>
                          <a:uLnTx/>
                          <a:uFillTx/>
                          <a:latin typeface="+mn-lt"/>
                          <a:ea typeface="+mn-ea"/>
                          <a:cs typeface="+mn-cs"/>
                        </a:rPr>
                        <a:t>
 Today, we welcomed our 2019 #SummerAssociates for orientation at the Home Office! We’re excited to have 49 #interns from #colleges across the country join us for 10 weeks of hands-on practical experience, #volunteering, and #networking opportunities. Welcome to #TEAMPHLY! 👏🏼😁 Visit bit.ly/PHLYcareers to learn more about our #internship program. #PHLYInternLife #ThinkPHLY #futureleaders #summerinternship #nextgen #instajob #insurancelife #insurance #philly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https://www.instagram.com/p/ByQshgTnBFA/media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07/16/2019 00:03:02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37682640"/>
                  </a:ext>
                </a:extLst>
              </a:tr>
            </a:tbl>
          </a:graphicData>
        </a:graphic>
      </p:graphicFrame>
      <p:sp>
        <p:nvSpPr>
          <p:cNvPr id="4" name="Text Placeholder 3">
            <a:extLst>
              <a:ext uri="{FF2B5EF4-FFF2-40B4-BE49-F238E27FC236}">
                <a16:creationId xmlns:a16="http://schemas.microsoft.com/office/drawing/2014/main" id="{AEF4A96A-F880-44BB-9F91-F6D4259DC8FD}"/>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2539223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DFA77-899E-4815-B4BA-DAC6971387B5}"/>
              </a:ext>
            </a:extLst>
          </p:cNvPr>
          <p:cNvSpPr>
            <a:spLocks noGrp="1"/>
          </p:cNvSpPr>
          <p:nvPr>
            <p:ph type="title"/>
          </p:nvPr>
        </p:nvSpPr>
        <p:spPr/>
        <p:txBody>
          <a:bodyPr/>
          <a:lstStyle/>
          <a:p>
            <a:r>
              <a:rPr lang="en-US"/>
              <a:t>Instagram Posts Table | Philadelphia Insurance - 2 of 4</a:t>
            </a:r>
          </a:p>
        </p:txBody>
      </p:sp>
      <p:graphicFrame>
        <p:nvGraphicFramePr>
          <p:cNvPr id="5" name="Table Placeholder 4">
            <a:extLst>
              <a:ext uri="{FF2B5EF4-FFF2-40B4-BE49-F238E27FC236}">
                <a16:creationId xmlns:a16="http://schemas.microsoft.com/office/drawing/2014/main" id="{D47683EE-5F80-4C36-B0B3-8E72E621F9C0}"/>
              </a:ext>
            </a:extLst>
          </p:cNvPr>
          <p:cNvGraphicFramePr>
            <a:graphicFrameLocks noGrp="1"/>
          </p:cNvGraphicFramePr>
          <p:nvPr>
            <p:ph type="tbl" sz="quarter" idx="13"/>
            <p:extLst>
              <p:ext uri="{D42A27DB-BD31-4B8C-83A1-F6EECF244321}">
                <p14:modId xmlns:p14="http://schemas.microsoft.com/office/powerpoint/2010/main" val="3734660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34667499"/>
                    </a:ext>
                  </a:extLst>
                </a:gridCol>
                <a:gridCol w="1810512">
                  <a:extLst>
                    <a:ext uri="{9D8B030D-6E8A-4147-A177-3AD203B41FA5}">
                      <a16:colId xmlns:a16="http://schemas.microsoft.com/office/drawing/2014/main" val="2141973563"/>
                    </a:ext>
                  </a:extLst>
                </a:gridCol>
                <a:gridCol w="822960">
                  <a:extLst>
                    <a:ext uri="{9D8B030D-6E8A-4147-A177-3AD203B41FA5}">
                      <a16:colId xmlns:a16="http://schemas.microsoft.com/office/drawing/2014/main" val="1656229414"/>
                    </a:ext>
                  </a:extLst>
                </a:gridCol>
                <a:gridCol w="822960">
                  <a:extLst>
                    <a:ext uri="{9D8B030D-6E8A-4147-A177-3AD203B41FA5}">
                      <a16:colId xmlns:a16="http://schemas.microsoft.com/office/drawing/2014/main" val="746804320"/>
                    </a:ext>
                  </a:extLst>
                </a:gridCol>
                <a:gridCol w="822960">
                  <a:extLst>
                    <a:ext uri="{9D8B030D-6E8A-4147-A177-3AD203B41FA5}">
                      <a16:colId xmlns:a16="http://schemas.microsoft.com/office/drawing/2014/main" val="2828226413"/>
                    </a:ext>
                  </a:extLst>
                </a:gridCol>
                <a:gridCol w="822960">
                  <a:extLst>
                    <a:ext uri="{9D8B030D-6E8A-4147-A177-3AD203B41FA5}">
                      <a16:colId xmlns:a16="http://schemas.microsoft.com/office/drawing/2014/main" val="1624002873"/>
                    </a:ext>
                  </a:extLst>
                </a:gridCol>
                <a:gridCol w="822960">
                  <a:extLst>
                    <a:ext uri="{9D8B030D-6E8A-4147-A177-3AD203B41FA5}">
                      <a16:colId xmlns:a16="http://schemas.microsoft.com/office/drawing/2014/main" val="3583400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76886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- 2019-06-14 15:45:14 </a:t>
                      </a:r>
                      <a:r>
                        <a:rPr kumimoji="0" lang="en-US" sz="1000" b="0" i="0" u="none" strike="noStrike" kern="1200" cap="none" spc="0" normalizeH="0" baseline="0" noProof="0">
                          <a:ln>
                            <a:noFill/>
                          </a:ln>
                          <a:solidFill>
                            <a:prstClr val="black"/>
                          </a:solidFill>
                          <a:effectLst/>
                          <a:uLnTx/>
                          <a:uFillTx/>
                          <a:latin typeface="+mn-lt"/>
                          <a:ea typeface="+mn-ea"/>
                          <a:cs typeface="+mn-cs"/>
                        </a:rPr>
                        <a:t>
 #TEAMPHLY joined #insurance professionals from around the world for the 2019 doubleicf #Women in Insurance Global Conference in #NewYorkCity. This year’s conference focused on exploring gender equity and rewriting the rules on #leadership, #diversity, and #innovation in the #insuranceindustry. #IICFdiversity19 #ThinkPHLY #womenempoweringwomen #inclusion #womeninbusiness #insurancelife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https://www.instagram.com/p/Bys89keniLL/media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07/16/2019 00:03:02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73115377"/>
                  </a:ext>
                </a:extLst>
              </a:tr>
            </a:tbl>
          </a:graphicData>
        </a:graphic>
      </p:graphicFrame>
      <p:sp>
        <p:nvSpPr>
          <p:cNvPr id="4" name="Text Placeholder 3">
            <a:extLst>
              <a:ext uri="{FF2B5EF4-FFF2-40B4-BE49-F238E27FC236}">
                <a16:creationId xmlns:a16="http://schemas.microsoft.com/office/drawing/2014/main" id="{9573B138-6659-4F46-A92D-D7CB8E1F1467}"/>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9409938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70306-7CD6-4F4F-9E24-A1350A3D94CD}"/>
              </a:ext>
            </a:extLst>
          </p:cNvPr>
          <p:cNvSpPr>
            <a:spLocks noGrp="1"/>
          </p:cNvSpPr>
          <p:nvPr>
            <p:ph type="title"/>
          </p:nvPr>
        </p:nvSpPr>
        <p:spPr/>
        <p:txBody>
          <a:bodyPr/>
          <a:lstStyle/>
          <a:p>
            <a:r>
              <a:rPr lang="en-US"/>
              <a:t>Instagram Posts Table | Philadelphia Insurance - 3 of 4</a:t>
            </a:r>
          </a:p>
        </p:txBody>
      </p:sp>
      <p:graphicFrame>
        <p:nvGraphicFramePr>
          <p:cNvPr id="5" name="Table Placeholder 4">
            <a:extLst>
              <a:ext uri="{FF2B5EF4-FFF2-40B4-BE49-F238E27FC236}">
                <a16:creationId xmlns:a16="http://schemas.microsoft.com/office/drawing/2014/main" id="{2D2A81D7-D3F4-4332-A759-1719DB5C9AC6}"/>
              </a:ext>
            </a:extLst>
          </p:cNvPr>
          <p:cNvGraphicFramePr>
            <a:graphicFrameLocks noGrp="1"/>
          </p:cNvGraphicFramePr>
          <p:nvPr>
            <p:ph type="tbl" sz="quarter" idx="13"/>
            <p:extLst>
              <p:ext uri="{D42A27DB-BD31-4B8C-83A1-F6EECF244321}">
                <p14:modId xmlns:p14="http://schemas.microsoft.com/office/powerpoint/2010/main" val="5580881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74056149"/>
                    </a:ext>
                  </a:extLst>
                </a:gridCol>
                <a:gridCol w="1810512">
                  <a:extLst>
                    <a:ext uri="{9D8B030D-6E8A-4147-A177-3AD203B41FA5}">
                      <a16:colId xmlns:a16="http://schemas.microsoft.com/office/drawing/2014/main" val="3570006897"/>
                    </a:ext>
                  </a:extLst>
                </a:gridCol>
                <a:gridCol w="822960">
                  <a:extLst>
                    <a:ext uri="{9D8B030D-6E8A-4147-A177-3AD203B41FA5}">
                      <a16:colId xmlns:a16="http://schemas.microsoft.com/office/drawing/2014/main" val="3674633974"/>
                    </a:ext>
                  </a:extLst>
                </a:gridCol>
                <a:gridCol w="822960">
                  <a:extLst>
                    <a:ext uri="{9D8B030D-6E8A-4147-A177-3AD203B41FA5}">
                      <a16:colId xmlns:a16="http://schemas.microsoft.com/office/drawing/2014/main" val="3045401619"/>
                    </a:ext>
                  </a:extLst>
                </a:gridCol>
                <a:gridCol w="822960">
                  <a:extLst>
                    <a:ext uri="{9D8B030D-6E8A-4147-A177-3AD203B41FA5}">
                      <a16:colId xmlns:a16="http://schemas.microsoft.com/office/drawing/2014/main" val="3970016864"/>
                    </a:ext>
                  </a:extLst>
                </a:gridCol>
                <a:gridCol w="822960">
                  <a:extLst>
                    <a:ext uri="{9D8B030D-6E8A-4147-A177-3AD203B41FA5}">
                      <a16:colId xmlns:a16="http://schemas.microsoft.com/office/drawing/2014/main" val="3321080921"/>
                    </a:ext>
                  </a:extLst>
                </a:gridCol>
                <a:gridCol w="822960">
                  <a:extLst>
                    <a:ext uri="{9D8B030D-6E8A-4147-A177-3AD203B41FA5}">
                      <a16:colId xmlns:a16="http://schemas.microsoft.com/office/drawing/2014/main" val="22123814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4396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- 2019-06-04 16:58:42 </a:t>
                      </a:r>
                      <a:r>
                        <a:rPr kumimoji="0" lang="en-US" sz="1000" b="0" i="0" u="none" strike="noStrike" kern="1200" cap="none" spc="0" normalizeH="0" baseline="0" noProof="0">
                          <a:ln>
                            <a:noFill/>
                          </a:ln>
                          <a:solidFill>
                            <a:prstClr val="black"/>
                          </a:solidFill>
                          <a:effectLst/>
                          <a:uLnTx/>
                          <a:uFillTx/>
                          <a:latin typeface="+mn-lt"/>
                          <a:ea typeface="+mn-ea"/>
                          <a:cs typeface="+mn-cs"/>
                        </a:rPr>
                        <a:t>
 With National #GetOutdoorsDay coming up this weekend, #TEAMPHLY is taking time to #getoutdoors throughout the week! Today, TEAMPHLY grabbed their sneakers and joined our #Health and #Wellness Center staff along with sister company tmna_services for a group walk around the Home Office’s campus. ☀️😎 beabetteryouphlygym tmnathegoodlife #ThinkPHLY #gooutside #nicewalk #beautifulday #fitness #insurancelife #philadelphia #tuesdaymotivation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https://www.instagram.com/p/ByTVa76HjrH/media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07/16/2019 00:03:02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785845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- 2019-06-13 16:33:22 </a:t>
                      </a:r>
                      <a:r>
                        <a:rPr kumimoji="0" lang="en-US" sz="1000" b="0" i="0" u="none" strike="noStrike" kern="1200" cap="none" spc="0" normalizeH="0" baseline="0" noProof="0">
                          <a:ln>
                            <a:noFill/>
                          </a:ln>
                          <a:solidFill>
                            <a:prstClr val="black"/>
                          </a:solidFill>
                          <a:effectLst/>
                          <a:uLnTx/>
                          <a:uFillTx/>
                          <a:latin typeface="+mn-lt"/>
                          <a:ea typeface="+mn-ea"/>
                          <a:cs typeface="+mn-cs"/>
                        </a:rPr>
                        <a:t>
 Home Office employees recently volunteered with melmarkpa, a #nonprofit organization that provides services to children, adults, and their families affected by a broad range of #intellectualdisabilities. #TEAMPHLY spent the day putting their green thumbs to work in the #flowergarden. 🌸🌼🌺 #ThinkPHLY #gardening #flowers #community #volunteering #givingback #insurancelife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https://www.instagram.com/p/ByqdrO9He8c/media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07/16/2019 00:03:02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062491196"/>
                  </a:ext>
                </a:extLst>
              </a:tr>
            </a:tbl>
          </a:graphicData>
        </a:graphic>
      </p:graphicFrame>
      <p:sp>
        <p:nvSpPr>
          <p:cNvPr id="4" name="Text Placeholder 3">
            <a:extLst>
              <a:ext uri="{FF2B5EF4-FFF2-40B4-BE49-F238E27FC236}">
                <a16:creationId xmlns:a16="http://schemas.microsoft.com/office/drawing/2014/main" id="{89C713CF-1370-449E-B463-568F0D7B63F9}"/>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3199497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32ED3-DAD3-4776-B529-8010CF3E9EB1}"/>
              </a:ext>
            </a:extLst>
          </p:cNvPr>
          <p:cNvSpPr>
            <a:spLocks noGrp="1"/>
          </p:cNvSpPr>
          <p:nvPr>
            <p:ph type="title"/>
          </p:nvPr>
        </p:nvSpPr>
        <p:spPr/>
        <p:txBody>
          <a:bodyPr/>
          <a:lstStyle/>
          <a:p>
            <a:r>
              <a:rPr lang="en-US"/>
              <a:t>Instagram Posts Table | Philadelphia Insurance - 4 of 4</a:t>
            </a:r>
          </a:p>
        </p:txBody>
      </p:sp>
      <p:graphicFrame>
        <p:nvGraphicFramePr>
          <p:cNvPr id="5" name="Table Placeholder 4">
            <a:extLst>
              <a:ext uri="{FF2B5EF4-FFF2-40B4-BE49-F238E27FC236}">
                <a16:creationId xmlns:a16="http://schemas.microsoft.com/office/drawing/2014/main" id="{63215070-265F-4652-88C5-8A0EBD41997F}"/>
              </a:ext>
            </a:extLst>
          </p:cNvPr>
          <p:cNvGraphicFramePr>
            <a:graphicFrameLocks noGrp="1"/>
          </p:cNvGraphicFramePr>
          <p:nvPr>
            <p:ph type="tbl" sz="quarter" idx="13"/>
            <p:extLst>
              <p:ext uri="{D42A27DB-BD31-4B8C-83A1-F6EECF244321}">
                <p14:modId xmlns:p14="http://schemas.microsoft.com/office/powerpoint/2010/main" val="1300502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61402757"/>
                    </a:ext>
                  </a:extLst>
                </a:gridCol>
                <a:gridCol w="1810512">
                  <a:extLst>
                    <a:ext uri="{9D8B030D-6E8A-4147-A177-3AD203B41FA5}">
                      <a16:colId xmlns:a16="http://schemas.microsoft.com/office/drawing/2014/main" val="809911710"/>
                    </a:ext>
                  </a:extLst>
                </a:gridCol>
                <a:gridCol w="822960">
                  <a:extLst>
                    <a:ext uri="{9D8B030D-6E8A-4147-A177-3AD203B41FA5}">
                      <a16:colId xmlns:a16="http://schemas.microsoft.com/office/drawing/2014/main" val="1692379033"/>
                    </a:ext>
                  </a:extLst>
                </a:gridCol>
                <a:gridCol w="822960">
                  <a:extLst>
                    <a:ext uri="{9D8B030D-6E8A-4147-A177-3AD203B41FA5}">
                      <a16:colId xmlns:a16="http://schemas.microsoft.com/office/drawing/2014/main" val="2345713196"/>
                    </a:ext>
                  </a:extLst>
                </a:gridCol>
                <a:gridCol w="822960">
                  <a:extLst>
                    <a:ext uri="{9D8B030D-6E8A-4147-A177-3AD203B41FA5}">
                      <a16:colId xmlns:a16="http://schemas.microsoft.com/office/drawing/2014/main" val="4088978307"/>
                    </a:ext>
                  </a:extLst>
                </a:gridCol>
                <a:gridCol w="822960">
                  <a:extLst>
                    <a:ext uri="{9D8B030D-6E8A-4147-A177-3AD203B41FA5}">
                      <a16:colId xmlns:a16="http://schemas.microsoft.com/office/drawing/2014/main" val="4267192175"/>
                    </a:ext>
                  </a:extLst>
                </a:gridCol>
                <a:gridCol w="822960">
                  <a:extLst>
                    <a:ext uri="{9D8B030D-6E8A-4147-A177-3AD203B41FA5}">
                      <a16:colId xmlns:a16="http://schemas.microsoft.com/office/drawing/2014/main" val="16848659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96238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- 2019-06-19 19:20:07 </a:t>
                      </a:r>
                      <a:r>
                        <a:rPr kumimoji="0" lang="en-US" sz="1000" b="0" i="0" u="none" strike="noStrike" kern="1200" cap="none" spc="0" normalizeH="0" baseline="0" noProof="0">
                          <a:ln>
                            <a:noFill/>
                          </a:ln>
                          <a:solidFill>
                            <a:prstClr val="black"/>
                          </a:solidFill>
                          <a:effectLst/>
                          <a:uLnTx/>
                          <a:uFillTx/>
                          <a:latin typeface="+mn-lt"/>
                          <a:ea typeface="+mn-ea"/>
                          <a:cs typeface="+mn-cs"/>
                        </a:rPr>
                        <a:t>
 Each year, the mdaorg offers a week-long #summercamp to #kids with #musculardystrophy and related diseases. Earlier this week, #PHLY #volunteers joined MDA for a fun-filled Jurassic Park themed day and worked with campers to make dinosaur footprints and dig for fossils. #ThinkPHLY #TEAMPHLY #mdasummercamp #forthekids #community #goodcause #charity #makeadifference #insurancelife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https://www.instagram.com/p/By6Nh3AAEfg/media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07/16/2019 00:03:02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25634848"/>
                  </a:ext>
                </a:extLst>
              </a:tr>
            </a:tbl>
          </a:graphicData>
        </a:graphic>
      </p:graphicFrame>
      <p:sp>
        <p:nvSpPr>
          <p:cNvPr id="4" name="Text Placeholder 3">
            <a:extLst>
              <a:ext uri="{FF2B5EF4-FFF2-40B4-BE49-F238E27FC236}">
                <a16:creationId xmlns:a16="http://schemas.microsoft.com/office/drawing/2014/main" id="{0100491B-62AA-44AC-AEDE-394CFE78E151}"/>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8162361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C28B3-AD01-481E-96E0-F4639E621DBB}"/>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19FA1406-FC36-49E8-B817-96B8AD688606}"/>
              </a:ext>
            </a:extLst>
          </p:cNvPr>
          <p:cNvGraphicFramePr>
            <a:graphicFrameLocks noGrp="1"/>
          </p:cNvGraphicFramePr>
          <p:nvPr>
            <p:ph type="tbl" sz="quarter" idx="13"/>
            <p:extLst>
              <p:ext uri="{D42A27DB-BD31-4B8C-83A1-F6EECF244321}">
                <p14:modId xmlns:p14="http://schemas.microsoft.com/office/powerpoint/2010/main" val="2443971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835823842"/>
                    </a:ext>
                  </a:extLst>
                </a:gridCol>
                <a:gridCol w="707746">
                  <a:extLst>
                    <a:ext uri="{9D8B030D-6E8A-4147-A177-3AD203B41FA5}">
                      <a16:colId xmlns:a16="http://schemas.microsoft.com/office/drawing/2014/main" val="4272943720"/>
                    </a:ext>
                  </a:extLst>
                </a:gridCol>
                <a:gridCol w="707746">
                  <a:extLst>
                    <a:ext uri="{9D8B030D-6E8A-4147-A177-3AD203B41FA5}">
                      <a16:colId xmlns:a16="http://schemas.microsoft.com/office/drawing/2014/main" val="1874968218"/>
                    </a:ext>
                  </a:extLst>
                </a:gridCol>
                <a:gridCol w="353873">
                  <a:extLst>
                    <a:ext uri="{9D8B030D-6E8A-4147-A177-3AD203B41FA5}">
                      <a16:colId xmlns:a16="http://schemas.microsoft.com/office/drawing/2014/main" val="3868788201"/>
                    </a:ext>
                  </a:extLst>
                </a:gridCol>
                <a:gridCol w="353873">
                  <a:extLst>
                    <a:ext uri="{9D8B030D-6E8A-4147-A177-3AD203B41FA5}">
                      <a16:colId xmlns:a16="http://schemas.microsoft.com/office/drawing/2014/main" val="2152693655"/>
                    </a:ext>
                  </a:extLst>
                </a:gridCol>
                <a:gridCol w="707746">
                  <a:extLst>
                    <a:ext uri="{9D8B030D-6E8A-4147-A177-3AD203B41FA5}">
                      <a16:colId xmlns:a16="http://schemas.microsoft.com/office/drawing/2014/main" val="348724150"/>
                    </a:ext>
                  </a:extLst>
                </a:gridCol>
                <a:gridCol w="707746">
                  <a:extLst>
                    <a:ext uri="{9D8B030D-6E8A-4147-A177-3AD203B41FA5}">
                      <a16:colId xmlns:a16="http://schemas.microsoft.com/office/drawing/2014/main" val="1670764948"/>
                    </a:ext>
                  </a:extLst>
                </a:gridCol>
                <a:gridCol w="707746">
                  <a:extLst>
                    <a:ext uri="{9D8B030D-6E8A-4147-A177-3AD203B41FA5}">
                      <a16:colId xmlns:a16="http://schemas.microsoft.com/office/drawing/2014/main" val="1320371494"/>
                    </a:ext>
                  </a:extLst>
                </a:gridCol>
                <a:gridCol w="707746">
                  <a:extLst>
                    <a:ext uri="{9D8B030D-6E8A-4147-A177-3AD203B41FA5}">
                      <a16:colId xmlns:a16="http://schemas.microsoft.com/office/drawing/2014/main" val="3633068940"/>
                    </a:ext>
                  </a:extLst>
                </a:gridCol>
                <a:gridCol w="707746">
                  <a:extLst>
                    <a:ext uri="{9D8B030D-6E8A-4147-A177-3AD203B41FA5}">
                      <a16:colId xmlns:a16="http://schemas.microsoft.com/office/drawing/2014/main" val="934720837"/>
                    </a:ext>
                  </a:extLst>
                </a:gridCol>
                <a:gridCol w="707746">
                  <a:extLst>
                    <a:ext uri="{9D8B030D-6E8A-4147-A177-3AD203B41FA5}">
                      <a16:colId xmlns:a16="http://schemas.microsoft.com/office/drawing/2014/main" val="2767432072"/>
                    </a:ext>
                  </a:extLst>
                </a:gridCol>
                <a:gridCol w="707746">
                  <a:extLst>
                    <a:ext uri="{9D8B030D-6E8A-4147-A177-3AD203B41FA5}">
                      <a16:colId xmlns:a16="http://schemas.microsoft.com/office/drawing/2014/main" val="4010199523"/>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2130658350"/>
                  </a:ext>
                </a:extLst>
              </a:tr>
              <a:tr h="370840">
                <a:tc>
                  <a:txBody>
                    <a:bodyPr/>
                    <a:lstStyle/>
                    <a:p>
                      <a:r>
                        <a:rPr lang="en-US" sz="1000"/>
                        <a:t>phlyinsurance</a:t>
                      </a:r>
                    </a:p>
                  </a:txBody>
                  <a:tcPr/>
                </a:tc>
                <a:tc>
                  <a:txBody>
                    <a:bodyPr/>
                    <a:lstStyle/>
                    <a:p>
                      <a:r>
                        <a:rPr lang="en-US" sz="1000"/>
                        <a:t>7</a:t>
                      </a:r>
                    </a:p>
                  </a:txBody>
                  <a:tcPr/>
                </a:tc>
                <a:tc>
                  <a:txBody>
                    <a:bodyPr/>
                    <a:lstStyle/>
                    <a:p>
                      <a:r>
                        <a:rPr lang="en-US" sz="1000"/>
                        <a:t>0.7406</a:t>
                      </a:r>
                    </a:p>
                  </a:txBody>
                  <a:tcPr/>
                </a:tc>
                <a:tc>
                  <a:txBody>
                    <a:bodyPr/>
                    <a:lstStyle/>
                    <a:p>
                      <a:r>
                        <a:rPr lang="en-US" sz="1000"/>
                        <a:t>31.29</a:t>
                      </a:r>
                    </a:p>
                  </a:txBody>
                  <a:tcPr/>
                </a:tc>
                <a:tc>
                  <a:txBody>
                    <a:bodyPr/>
                    <a:lstStyle/>
                    <a:p>
                      <a:r>
                        <a:rPr lang="en-US" sz="1000"/>
                        <a:t>0.29</a:t>
                      </a:r>
                    </a:p>
                  </a:txBody>
                  <a:tcPr/>
                </a:tc>
                <a:tc>
                  <a:txBody>
                    <a:bodyPr/>
                    <a:lstStyle/>
                    <a:p>
                      <a:r>
                        <a:rPr lang="en-US" sz="1000"/>
                        <a:t>301.14</a:t>
                      </a:r>
                    </a:p>
                  </a:txBody>
                  <a:tcPr/>
                </a:tc>
                <a:tc>
                  <a:txBody>
                    <a:bodyPr/>
                    <a:lstStyle/>
                    <a:p>
                      <a:r>
                        <a:rPr lang="en-US" sz="1000"/>
                        <a:t>233.14</a:t>
                      </a:r>
                    </a:p>
                  </a:txBody>
                  <a:tcPr/>
                </a:tc>
                <a:tc>
                  <a:txBody>
                    <a:bodyPr/>
                    <a:lstStyle/>
                    <a:p>
                      <a:r>
                        <a:rPr lang="en-US" sz="1000"/>
                        <a:t>172.43</a:t>
                      </a:r>
                    </a:p>
                  </a:txBody>
                  <a:tcPr/>
                </a:tc>
                <a:tc>
                  <a:txBody>
                    <a:bodyPr/>
                    <a:lstStyle/>
                    <a:p>
                      <a:r>
                        <a:rPr lang="en-US" sz="1000"/>
                        <a:t>172.14</a:t>
                      </a:r>
                    </a:p>
                  </a:txBody>
                  <a:tcPr/>
                </a:tc>
                <a:tc>
                  <a:txBody>
                    <a:bodyPr/>
                    <a:lstStyle/>
                    <a:p>
                      <a:r>
                        <a:rPr lang="en-US" sz="1000"/>
                        <a:t>2108</a:t>
                      </a:r>
                    </a:p>
                  </a:txBody>
                  <a:tcPr/>
                </a:tc>
                <a:tc>
                  <a:txBody>
                    <a:bodyPr/>
                    <a:lstStyle/>
                    <a:p>
                      <a:r>
                        <a:rPr lang="en-US" sz="1000"/>
                        <a:t>219</a:t>
                      </a:r>
                    </a:p>
                  </a:txBody>
                  <a:tcPr/>
                </a:tc>
                <a:tc>
                  <a:txBody>
                    <a:bodyPr/>
                    <a:lstStyle/>
                    <a:p>
                      <a:r>
                        <a:rPr lang="en-US" sz="1000"/>
                        <a:t>1207</a:t>
                      </a:r>
                    </a:p>
                  </a:txBody>
                  <a:tcPr/>
                </a:tc>
                <a:extLst>
                  <a:ext uri="{0D108BD9-81ED-4DB2-BD59-A6C34878D82A}">
                    <a16:rowId xmlns:a16="http://schemas.microsoft.com/office/drawing/2014/main" val="1058231638"/>
                  </a:ext>
                </a:extLst>
              </a:tr>
            </a:tbl>
          </a:graphicData>
        </a:graphic>
      </p:graphicFrame>
      <p:sp>
        <p:nvSpPr>
          <p:cNvPr id="4" name="Text Placeholder 3">
            <a:extLst>
              <a:ext uri="{FF2B5EF4-FFF2-40B4-BE49-F238E27FC236}">
                <a16:creationId xmlns:a16="http://schemas.microsoft.com/office/drawing/2014/main" id="{9B97F3F8-A670-4086-A83E-64613D944587}"/>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2707357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F8E64-03CE-4F8B-85B8-F9FE8A21E4A6}"/>
              </a:ext>
            </a:extLst>
          </p:cNvPr>
          <p:cNvSpPr>
            <a:spLocks noGrp="1"/>
          </p:cNvSpPr>
          <p:nvPr>
            <p:ph type="title"/>
          </p:nvPr>
        </p:nvSpPr>
        <p:spPr/>
        <p:txBody>
          <a:bodyPr/>
          <a:lstStyle/>
          <a:p>
            <a:r>
              <a:rPr lang="en-US"/>
              <a:t>Instagram Stories Table  | Philadelphia Insurance - 1 of 5</a:t>
            </a:r>
          </a:p>
        </p:txBody>
      </p:sp>
      <p:graphicFrame>
        <p:nvGraphicFramePr>
          <p:cNvPr id="5" name="Table Placeholder 4">
            <a:extLst>
              <a:ext uri="{FF2B5EF4-FFF2-40B4-BE49-F238E27FC236}">
                <a16:creationId xmlns:a16="http://schemas.microsoft.com/office/drawing/2014/main" id="{F9BC3469-91D3-45C1-A481-99C10BAF9470}"/>
              </a:ext>
            </a:extLst>
          </p:cNvPr>
          <p:cNvGraphicFramePr>
            <a:graphicFrameLocks noGrp="1"/>
          </p:cNvGraphicFramePr>
          <p:nvPr>
            <p:ph type="tbl" sz="quarter" idx="13"/>
            <p:extLst>
              <p:ext uri="{D42A27DB-BD31-4B8C-83A1-F6EECF244321}">
                <p14:modId xmlns:p14="http://schemas.microsoft.com/office/powerpoint/2010/main" val="2347302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13773406"/>
                    </a:ext>
                  </a:extLst>
                </a:gridCol>
                <a:gridCol w="1316736">
                  <a:extLst>
                    <a:ext uri="{9D8B030D-6E8A-4147-A177-3AD203B41FA5}">
                      <a16:colId xmlns:a16="http://schemas.microsoft.com/office/drawing/2014/main" val="2440692181"/>
                    </a:ext>
                  </a:extLst>
                </a:gridCol>
                <a:gridCol w="658368">
                  <a:extLst>
                    <a:ext uri="{9D8B030D-6E8A-4147-A177-3AD203B41FA5}">
                      <a16:colId xmlns:a16="http://schemas.microsoft.com/office/drawing/2014/main" val="1634301198"/>
                    </a:ext>
                  </a:extLst>
                </a:gridCol>
                <a:gridCol w="658368">
                  <a:extLst>
                    <a:ext uri="{9D8B030D-6E8A-4147-A177-3AD203B41FA5}">
                      <a16:colId xmlns:a16="http://schemas.microsoft.com/office/drawing/2014/main" val="4163452220"/>
                    </a:ext>
                  </a:extLst>
                </a:gridCol>
                <a:gridCol w="658368">
                  <a:extLst>
                    <a:ext uri="{9D8B030D-6E8A-4147-A177-3AD203B41FA5}">
                      <a16:colId xmlns:a16="http://schemas.microsoft.com/office/drawing/2014/main" val="1446382911"/>
                    </a:ext>
                  </a:extLst>
                </a:gridCol>
                <a:gridCol w="658368">
                  <a:extLst>
                    <a:ext uri="{9D8B030D-6E8A-4147-A177-3AD203B41FA5}">
                      <a16:colId xmlns:a16="http://schemas.microsoft.com/office/drawing/2014/main" val="2279548180"/>
                    </a:ext>
                  </a:extLst>
                </a:gridCol>
                <a:gridCol w="658368">
                  <a:extLst>
                    <a:ext uri="{9D8B030D-6E8A-4147-A177-3AD203B41FA5}">
                      <a16:colId xmlns:a16="http://schemas.microsoft.com/office/drawing/2014/main" val="2310864669"/>
                    </a:ext>
                  </a:extLst>
                </a:gridCol>
                <a:gridCol w="658368">
                  <a:extLst>
                    <a:ext uri="{9D8B030D-6E8A-4147-A177-3AD203B41FA5}">
                      <a16:colId xmlns:a16="http://schemas.microsoft.com/office/drawing/2014/main" val="2092877635"/>
                    </a:ext>
                  </a:extLst>
                </a:gridCol>
                <a:gridCol w="658368">
                  <a:extLst>
                    <a:ext uri="{9D8B030D-6E8A-4147-A177-3AD203B41FA5}">
                      <a16:colId xmlns:a16="http://schemas.microsoft.com/office/drawing/2014/main" val="3493527345"/>
                    </a:ext>
                  </a:extLst>
                </a:gridCol>
                <a:gridCol w="658368">
                  <a:extLst>
                    <a:ext uri="{9D8B030D-6E8A-4147-A177-3AD203B41FA5}">
                      <a16:colId xmlns:a16="http://schemas.microsoft.com/office/drawing/2014/main" val="9643910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075070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- 2019-06-11 13:38:12 </a:t>
                      </a:r>
                      <a:r>
                        <a:rPr kumimoji="0" lang="en-US" sz="1000" b="0" i="0" u="none" strike="noStrike" kern="1200" cap="none" spc="0" normalizeH="0" baseline="0" noProof="0">
                          <a:ln>
                            <a:noFill/>
                          </a:ln>
                          <a:solidFill>
                            <a:prstClr val="black"/>
                          </a:solidFill>
                          <a:effectLst/>
                          <a:uLnTx/>
                          <a:uFillTx/>
                          <a:latin typeface="+mn-lt"/>
                          <a:ea typeface="+mn-ea"/>
                          <a:cs typeface="+mn-cs"/>
                        </a:rPr>
                        <a:t>
 #TEAMPHLY  joined Dr. Mary Griffin for a lunch &amp; learn about #skincancer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https://scontent.xx.fbcdn.net/v/t51.12442-15/61983755_866937876972442_159256646118469641_n.jpg?_nc_cat=109&amp;_nc_oc=AQlPJcGvPIJuw438yPvMT70CFpvMdUUAz0mvnyU570X5_Z3AfZTFRbJzWu-jD9ASMg0&amp;_nc_ht=scontent.xx&amp;oh=852a1a31c3bcc9df951e689e72ab35e9&amp;oe=5D9177FB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06/12/2019 13:30:24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325485536"/>
                  </a:ext>
                </a:extLst>
              </a:tr>
            </a:tbl>
          </a:graphicData>
        </a:graphic>
      </p:graphicFrame>
      <p:sp>
        <p:nvSpPr>
          <p:cNvPr id="4" name="Text Placeholder 3">
            <a:extLst>
              <a:ext uri="{FF2B5EF4-FFF2-40B4-BE49-F238E27FC236}">
                <a16:creationId xmlns:a16="http://schemas.microsoft.com/office/drawing/2014/main" id="{49F19FEF-C360-43CF-9D4F-0EF0154F4F88}"/>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16403313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29BD3-F4A4-49CD-A333-32CAC3B947F9}"/>
              </a:ext>
            </a:extLst>
          </p:cNvPr>
          <p:cNvSpPr>
            <a:spLocks noGrp="1"/>
          </p:cNvSpPr>
          <p:nvPr>
            <p:ph type="title"/>
          </p:nvPr>
        </p:nvSpPr>
        <p:spPr/>
        <p:txBody>
          <a:bodyPr/>
          <a:lstStyle/>
          <a:p>
            <a:r>
              <a:rPr lang="en-US"/>
              <a:t>Instagram Stories Table  | Philadelphia Insurance - 2 of 5</a:t>
            </a:r>
          </a:p>
        </p:txBody>
      </p:sp>
      <p:graphicFrame>
        <p:nvGraphicFramePr>
          <p:cNvPr id="5" name="Table Placeholder 4">
            <a:extLst>
              <a:ext uri="{FF2B5EF4-FFF2-40B4-BE49-F238E27FC236}">
                <a16:creationId xmlns:a16="http://schemas.microsoft.com/office/drawing/2014/main" id="{823334BE-7B91-4595-9148-AA02A8260D98}"/>
              </a:ext>
            </a:extLst>
          </p:cNvPr>
          <p:cNvGraphicFramePr>
            <a:graphicFrameLocks noGrp="1"/>
          </p:cNvGraphicFramePr>
          <p:nvPr>
            <p:ph type="tbl" sz="quarter" idx="13"/>
            <p:extLst>
              <p:ext uri="{D42A27DB-BD31-4B8C-83A1-F6EECF244321}">
                <p14:modId xmlns:p14="http://schemas.microsoft.com/office/powerpoint/2010/main" val="33367741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158293460"/>
                    </a:ext>
                  </a:extLst>
                </a:gridCol>
                <a:gridCol w="1316736">
                  <a:extLst>
                    <a:ext uri="{9D8B030D-6E8A-4147-A177-3AD203B41FA5}">
                      <a16:colId xmlns:a16="http://schemas.microsoft.com/office/drawing/2014/main" val="2990409856"/>
                    </a:ext>
                  </a:extLst>
                </a:gridCol>
                <a:gridCol w="658368">
                  <a:extLst>
                    <a:ext uri="{9D8B030D-6E8A-4147-A177-3AD203B41FA5}">
                      <a16:colId xmlns:a16="http://schemas.microsoft.com/office/drawing/2014/main" val="3042997021"/>
                    </a:ext>
                  </a:extLst>
                </a:gridCol>
                <a:gridCol w="658368">
                  <a:extLst>
                    <a:ext uri="{9D8B030D-6E8A-4147-A177-3AD203B41FA5}">
                      <a16:colId xmlns:a16="http://schemas.microsoft.com/office/drawing/2014/main" val="3146648125"/>
                    </a:ext>
                  </a:extLst>
                </a:gridCol>
                <a:gridCol w="658368">
                  <a:extLst>
                    <a:ext uri="{9D8B030D-6E8A-4147-A177-3AD203B41FA5}">
                      <a16:colId xmlns:a16="http://schemas.microsoft.com/office/drawing/2014/main" val="2096931480"/>
                    </a:ext>
                  </a:extLst>
                </a:gridCol>
                <a:gridCol w="658368">
                  <a:extLst>
                    <a:ext uri="{9D8B030D-6E8A-4147-A177-3AD203B41FA5}">
                      <a16:colId xmlns:a16="http://schemas.microsoft.com/office/drawing/2014/main" val="3816788515"/>
                    </a:ext>
                  </a:extLst>
                </a:gridCol>
                <a:gridCol w="658368">
                  <a:extLst>
                    <a:ext uri="{9D8B030D-6E8A-4147-A177-3AD203B41FA5}">
                      <a16:colId xmlns:a16="http://schemas.microsoft.com/office/drawing/2014/main" val="763619929"/>
                    </a:ext>
                  </a:extLst>
                </a:gridCol>
                <a:gridCol w="658368">
                  <a:extLst>
                    <a:ext uri="{9D8B030D-6E8A-4147-A177-3AD203B41FA5}">
                      <a16:colId xmlns:a16="http://schemas.microsoft.com/office/drawing/2014/main" val="588068121"/>
                    </a:ext>
                  </a:extLst>
                </a:gridCol>
                <a:gridCol w="658368">
                  <a:extLst>
                    <a:ext uri="{9D8B030D-6E8A-4147-A177-3AD203B41FA5}">
                      <a16:colId xmlns:a16="http://schemas.microsoft.com/office/drawing/2014/main" val="1359825962"/>
                    </a:ext>
                  </a:extLst>
                </a:gridCol>
                <a:gridCol w="658368">
                  <a:extLst>
                    <a:ext uri="{9D8B030D-6E8A-4147-A177-3AD203B41FA5}">
                      <a16:colId xmlns:a16="http://schemas.microsoft.com/office/drawing/2014/main" val="34617471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492577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- 2019-06-06 13:57:28 </a:t>
                      </a:r>
                      <a:r>
                        <a:rPr kumimoji="0" lang="en-US" sz="1000" b="0" i="0" u="none" strike="noStrike" kern="1200" cap="none" spc="0" normalizeH="0" baseline="0" noProof="0">
                          <a:ln>
                            <a:noFill/>
                          </a:ln>
                          <a:solidFill>
                            <a:prstClr val="black"/>
                          </a:solidFill>
                          <a:effectLst/>
                          <a:uLnTx/>
                          <a:uFillTx/>
                          <a:latin typeface="+mn-lt"/>
                          <a:ea typeface="+mn-ea"/>
                          <a:cs typeface="+mn-cs"/>
                        </a:rPr>
                        <a:t>
 #TEAMPHLY &amp; @tmna_services 
are learning 
about fad diets 
with registered 
dietitian 
John Richards @BEABETTERYOUPHLYGYM 
@TMNATHEGOODLIFE 
@RICKARDSJ1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https://scontent.xx.fbcdn.net/v/t51.12442-15/61252055_406441376624197_1871972650718347374_n.jpg?_nc_cat=101&amp;_nc_oc=AQlBAreHoUderZKxy3BpWsg8qr4GjMDxIWJDREp74WndQjUuHb4JJRP90gMOApNLcOU&amp;_nc_ht=scontent.xx&amp;oh=97ea0258b470e46b0d91036089b565e3&amp;oe=5D9DCFEF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06/07/2019 13:30:21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2511122463"/>
                  </a:ext>
                </a:extLst>
              </a:tr>
            </a:tbl>
          </a:graphicData>
        </a:graphic>
      </p:graphicFrame>
      <p:sp>
        <p:nvSpPr>
          <p:cNvPr id="4" name="Text Placeholder 3">
            <a:extLst>
              <a:ext uri="{FF2B5EF4-FFF2-40B4-BE49-F238E27FC236}">
                <a16:creationId xmlns:a16="http://schemas.microsoft.com/office/drawing/2014/main" id="{1228A02D-9867-4265-B6D6-887DA9402063}"/>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8751496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A9608-4495-411D-80A4-FEFD50A790A8}"/>
              </a:ext>
            </a:extLst>
          </p:cNvPr>
          <p:cNvSpPr>
            <a:spLocks noGrp="1"/>
          </p:cNvSpPr>
          <p:nvPr>
            <p:ph type="title"/>
          </p:nvPr>
        </p:nvSpPr>
        <p:spPr/>
        <p:txBody>
          <a:bodyPr/>
          <a:lstStyle/>
          <a:p>
            <a:r>
              <a:rPr lang="en-US"/>
              <a:t>Instagram Stories Table  | Philadelphia Insurance - 3 of 5</a:t>
            </a:r>
          </a:p>
        </p:txBody>
      </p:sp>
      <p:graphicFrame>
        <p:nvGraphicFramePr>
          <p:cNvPr id="5" name="Table Placeholder 4">
            <a:extLst>
              <a:ext uri="{FF2B5EF4-FFF2-40B4-BE49-F238E27FC236}">
                <a16:creationId xmlns:a16="http://schemas.microsoft.com/office/drawing/2014/main" id="{39E57F49-2659-43A0-BAB8-76B3E1DAD485}"/>
              </a:ext>
            </a:extLst>
          </p:cNvPr>
          <p:cNvGraphicFramePr>
            <a:graphicFrameLocks noGrp="1"/>
          </p:cNvGraphicFramePr>
          <p:nvPr>
            <p:ph type="tbl" sz="quarter" idx="13"/>
            <p:extLst>
              <p:ext uri="{D42A27DB-BD31-4B8C-83A1-F6EECF244321}">
                <p14:modId xmlns:p14="http://schemas.microsoft.com/office/powerpoint/2010/main" val="26559616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586370009"/>
                    </a:ext>
                  </a:extLst>
                </a:gridCol>
                <a:gridCol w="1316736">
                  <a:extLst>
                    <a:ext uri="{9D8B030D-6E8A-4147-A177-3AD203B41FA5}">
                      <a16:colId xmlns:a16="http://schemas.microsoft.com/office/drawing/2014/main" val="1281194226"/>
                    </a:ext>
                  </a:extLst>
                </a:gridCol>
                <a:gridCol w="658368">
                  <a:extLst>
                    <a:ext uri="{9D8B030D-6E8A-4147-A177-3AD203B41FA5}">
                      <a16:colId xmlns:a16="http://schemas.microsoft.com/office/drawing/2014/main" val="204698550"/>
                    </a:ext>
                  </a:extLst>
                </a:gridCol>
                <a:gridCol w="658368">
                  <a:extLst>
                    <a:ext uri="{9D8B030D-6E8A-4147-A177-3AD203B41FA5}">
                      <a16:colId xmlns:a16="http://schemas.microsoft.com/office/drawing/2014/main" val="1362022782"/>
                    </a:ext>
                  </a:extLst>
                </a:gridCol>
                <a:gridCol w="658368">
                  <a:extLst>
                    <a:ext uri="{9D8B030D-6E8A-4147-A177-3AD203B41FA5}">
                      <a16:colId xmlns:a16="http://schemas.microsoft.com/office/drawing/2014/main" val="2646015603"/>
                    </a:ext>
                  </a:extLst>
                </a:gridCol>
                <a:gridCol w="658368">
                  <a:extLst>
                    <a:ext uri="{9D8B030D-6E8A-4147-A177-3AD203B41FA5}">
                      <a16:colId xmlns:a16="http://schemas.microsoft.com/office/drawing/2014/main" val="3836168945"/>
                    </a:ext>
                  </a:extLst>
                </a:gridCol>
                <a:gridCol w="658368">
                  <a:extLst>
                    <a:ext uri="{9D8B030D-6E8A-4147-A177-3AD203B41FA5}">
                      <a16:colId xmlns:a16="http://schemas.microsoft.com/office/drawing/2014/main" val="2850858172"/>
                    </a:ext>
                  </a:extLst>
                </a:gridCol>
                <a:gridCol w="658368">
                  <a:extLst>
                    <a:ext uri="{9D8B030D-6E8A-4147-A177-3AD203B41FA5}">
                      <a16:colId xmlns:a16="http://schemas.microsoft.com/office/drawing/2014/main" val="1455838772"/>
                    </a:ext>
                  </a:extLst>
                </a:gridCol>
                <a:gridCol w="658368">
                  <a:extLst>
                    <a:ext uri="{9D8B030D-6E8A-4147-A177-3AD203B41FA5}">
                      <a16:colId xmlns:a16="http://schemas.microsoft.com/office/drawing/2014/main" val="2060690996"/>
                    </a:ext>
                  </a:extLst>
                </a:gridCol>
                <a:gridCol w="658368">
                  <a:extLst>
                    <a:ext uri="{9D8B030D-6E8A-4147-A177-3AD203B41FA5}">
                      <a16:colId xmlns:a16="http://schemas.microsoft.com/office/drawing/2014/main" val="10239683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569612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- 2019-06-05 13:18:52 </a:t>
                      </a:r>
                      <a:r>
                        <a:rPr kumimoji="0" lang="en-US" sz="1000" b="0" i="0" u="none" strike="noStrike" kern="1200" cap="none" spc="0" normalizeH="0" baseline="0" noProof="0">
                          <a:ln>
                            <a:noFill/>
                          </a:ln>
                          <a:solidFill>
                            <a:prstClr val="black"/>
                          </a:solidFill>
                          <a:effectLst/>
                          <a:uLnTx/>
                          <a:uFillTx/>
                          <a:latin typeface="+mn-lt"/>
                          <a:ea typeface="+mn-ea"/>
                          <a:cs typeface="+mn-cs"/>
                        </a:rPr>
                        <a:t>
 mindful #meditation #getoutdoorsday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https://scontent.xx.fbcdn.net/v/t51.12442-15/60914009_1106771869526168_6861884168143189949_n.jpg?_nc_cat=100&amp;_nc_oc=AQlxDdeA8Cs0k0-6Zw_2WmhxthOYYJSwPPkz_WmwXDWOeluiicgvDDus1VCs4DmmG-U&amp;_nc_ht=scontent.xx&amp;oh=3ce99e3f121fff004a2fc4fee5685056&amp;oe=5D9F44D9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06/06/2019 13:00:30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3651307940"/>
                  </a:ext>
                </a:extLst>
              </a:tr>
            </a:tbl>
          </a:graphicData>
        </a:graphic>
      </p:graphicFrame>
      <p:sp>
        <p:nvSpPr>
          <p:cNvPr id="4" name="Text Placeholder 3">
            <a:extLst>
              <a:ext uri="{FF2B5EF4-FFF2-40B4-BE49-F238E27FC236}">
                <a16:creationId xmlns:a16="http://schemas.microsoft.com/office/drawing/2014/main" id="{B6EF8262-C19D-40D1-9F13-002D600066D2}"/>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14260860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0E370-323C-4E35-9DE8-101D83B8A0E3}"/>
              </a:ext>
            </a:extLst>
          </p:cNvPr>
          <p:cNvSpPr>
            <a:spLocks noGrp="1"/>
          </p:cNvSpPr>
          <p:nvPr>
            <p:ph type="title"/>
          </p:nvPr>
        </p:nvSpPr>
        <p:spPr/>
        <p:txBody>
          <a:bodyPr/>
          <a:lstStyle/>
          <a:p>
            <a:r>
              <a:rPr lang="en-US"/>
              <a:t>Instagram Stories Table  | Philadelphia Insurance - 4 of 5</a:t>
            </a:r>
          </a:p>
        </p:txBody>
      </p:sp>
      <p:graphicFrame>
        <p:nvGraphicFramePr>
          <p:cNvPr id="5" name="Table Placeholder 4">
            <a:extLst>
              <a:ext uri="{FF2B5EF4-FFF2-40B4-BE49-F238E27FC236}">
                <a16:creationId xmlns:a16="http://schemas.microsoft.com/office/drawing/2014/main" id="{9621A01D-47CA-4D5A-8652-E0F0647771FE}"/>
              </a:ext>
            </a:extLst>
          </p:cNvPr>
          <p:cNvGraphicFramePr>
            <a:graphicFrameLocks noGrp="1"/>
          </p:cNvGraphicFramePr>
          <p:nvPr>
            <p:ph type="tbl" sz="quarter" idx="13"/>
            <p:extLst>
              <p:ext uri="{D42A27DB-BD31-4B8C-83A1-F6EECF244321}">
                <p14:modId xmlns:p14="http://schemas.microsoft.com/office/powerpoint/2010/main" val="242382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568592687"/>
                    </a:ext>
                  </a:extLst>
                </a:gridCol>
                <a:gridCol w="1316736">
                  <a:extLst>
                    <a:ext uri="{9D8B030D-6E8A-4147-A177-3AD203B41FA5}">
                      <a16:colId xmlns:a16="http://schemas.microsoft.com/office/drawing/2014/main" val="680423803"/>
                    </a:ext>
                  </a:extLst>
                </a:gridCol>
                <a:gridCol w="658368">
                  <a:extLst>
                    <a:ext uri="{9D8B030D-6E8A-4147-A177-3AD203B41FA5}">
                      <a16:colId xmlns:a16="http://schemas.microsoft.com/office/drawing/2014/main" val="877506"/>
                    </a:ext>
                  </a:extLst>
                </a:gridCol>
                <a:gridCol w="658368">
                  <a:extLst>
                    <a:ext uri="{9D8B030D-6E8A-4147-A177-3AD203B41FA5}">
                      <a16:colId xmlns:a16="http://schemas.microsoft.com/office/drawing/2014/main" val="1945145018"/>
                    </a:ext>
                  </a:extLst>
                </a:gridCol>
                <a:gridCol w="658368">
                  <a:extLst>
                    <a:ext uri="{9D8B030D-6E8A-4147-A177-3AD203B41FA5}">
                      <a16:colId xmlns:a16="http://schemas.microsoft.com/office/drawing/2014/main" val="1390685928"/>
                    </a:ext>
                  </a:extLst>
                </a:gridCol>
                <a:gridCol w="658368">
                  <a:extLst>
                    <a:ext uri="{9D8B030D-6E8A-4147-A177-3AD203B41FA5}">
                      <a16:colId xmlns:a16="http://schemas.microsoft.com/office/drawing/2014/main" val="1676929546"/>
                    </a:ext>
                  </a:extLst>
                </a:gridCol>
                <a:gridCol w="658368">
                  <a:extLst>
                    <a:ext uri="{9D8B030D-6E8A-4147-A177-3AD203B41FA5}">
                      <a16:colId xmlns:a16="http://schemas.microsoft.com/office/drawing/2014/main" val="2001833969"/>
                    </a:ext>
                  </a:extLst>
                </a:gridCol>
                <a:gridCol w="658368">
                  <a:extLst>
                    <a:ext uri="{9D8B030D-6E8A-4147-A177-3AD203B41FA5}">
                      <a16:colId xmlns:a16="http://schemas.microsoft.com/office/drawing/2014/main" val="1831545311"/>
                    </a:ext>
                  </a:extLst>
                </a:gridCol>
                <a:gridCol w="658368">
                  <a:extLst>
                    <a:ext uri="{9D8B030D-6E8A-4147-A177-3AD203B41FA5}">
                      <a16:colId xmlns:a16="http://schemas.microsoft.com/office/drawing/2014/main" val="513605361"/>
                    </a:ext>
                  </a:extLst>
                </a:gridCol>
                <a:gridCol w="658368">
                  <a:extLst>
                    <a:ext uri="{9D8B030D-6E8A-4147-A177-3AD203B41FA5}">
                      <a16:colId xmlns:a16="http://schemas.microsoft.com/office/drawing/2014/main" val="17739939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12709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- 2019-06-04 16:12:53 </a:t>
                      </a:r>
                      <a:r>
                        <a:rPr kumimoji="0" lang="en-US" sz="1000" b="0" i="0" u="none" strike="noStrike" kern="1200" cap="none" spc="0" normalizeH="0" baseline="0" noProof="0">
                          <a:ln>
                            <a:noFill/>
                          </a:ln>
                          <a:solidFill>
                            <a:prstClr val="black"/>
                          </a:solidFill>
                          <a:effectLst/>
                          <a:uLnTx/>
                          <a:uFillTx/>
                          <a:latin typeface="+mn-lt"/>
                          <a:ea typeface="+mn-ea"/>
                          <a:cs typeface="+mn-cs"/>
                        </a:rPr>
                        <a:t>
 @BEABETTERYOUPHLYGYM 
@TMNA_SERVICES 
@TMNATHEGOODLIFE  We’ll be taking time to #getoutdoors throughout the week! Stay tuned ☀️ #getoutdoorsday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https://scontent.xx.fbcdn.net/v/t51.12442-15/60637728_360595584808615_498852038512184728_n.jpg?_nc_cat=100&amp;_nc_oc=AQnmGRIHYsvCzBbm5EAaZweMAy-fc1x7FTySnL7UXniNL17IDy7LxpS0SVB6OsAM4zc&amp;_nc_ht=scontent.xx&amp;oh=f3fa9338eee3d999a936a2ae9c36b6ce&amp;oe=5D82CFA1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06/05/2019 16:00:25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3750972758"/>
                  </a:ext>
                </a:extLst>
              </a:tr>
            </a:tbl>
          </a:graphicData>
        </a:graphic>
      </p:graphicFrame>
      <p:sp>
        <p:nvSpPr>
          <p:cNvPr id="4" name="Text Placeholder 3">
            <a:extLst>
              <a:ext uri="{FF2B5EF4-FFF2-40B4-BE49-F238E27FC236}">
                <a16:creationId xmlns:a16="http://schemas.microsoft.com/office/drawing/2014/main" id="{C7E9D433-8A74-4E66-AB86-C9AC45B9BE01}"/>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38497202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93DC7-BC9C-4EFE-AAE8-9BF3ADCDE76F}"/>
              </a:ext>
            </a:extLst>
          </p:cNvPr>
          <p:cNvSpPr>
            <a:spLocks noGrp="1"/>
          </p:cNvSpPr>
          <p:nvPr>
            <p:ph type="title"/>
          </p:nvPr>
        </p:nvSpPr>
        <p:spPr/>
        <p:txBody>
          <a:bodyPr/>
          <a:lstStyle/>
          <a:p>
            <a:r>
              <a:rPr lang="en-US"/>
              <a:t>Instagram Stories Table  | Philadelphia Insurance - 5 of 5</a:t>
            </a:r>
          </a:p>
        </p:txBody>
      </p:sp>
      <p:graphicFrame>
        <p:nvGraphicFramePr>
          <p:cNvPr id="5" name="Table Placeholder 4">
            <a:extLst>
              <a:ext uri="{FF2B5EF4-FFF2-40B4-BE49-F238E27FC236}">
                <a16:creationId xmlns:a16="http://schemas.microsoft.com/office/drawing/2014/main" id="{272DC9FE-ADA5-420F-BC21-16004E136934}"/>
              </a:ext>
            </a:extLst>
          </p:cNvPr>
          <p:cNvGraphicFramePr>
            <a:graphicFrameLocks noGrp="1"/>
          </p:cNvGraphicFramePr>
          <p:nvPr>
            <p:ph type="tbl" sz="quarter" idx="13"/>
            <p:extLst>
              <p:ext uri="{D42A27DB-BD31-4B8C-83A1-F6EECF244321}">
                <p14:modId xmlns:p14="http://schemas.microsoft.com/office/powerpoint/2010/main" val="1055880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409223087"/>
                    </a:ext>
                  </a:extLst>
                </a:gridCol>
                <a:gridCol w="1316736">
                  <a:extLst>
                    <a:ext uri="{9D8B030D-6E8A-4147-A177-3AD203B41FA5}">
                      <a16:colId xmlns:a16="http://schemas.microsoft.com/office/drawing/2014/main" val="2929359344"/>
                    </a:ext>
                  </a:extLst>
                </a:gridCol>
                <a:gridCol w="658368">
                  <a:extLst>
                    <a:ext uri="{9D8B030D-6E8A-4147-A177-3AD203B41FA5}">
                      <a16:colId xmlns:a16="http://schemas.microsoft.com/office/drawing/2014/main" val="2603622774"/>
                    </a:ext>
                  </a:extLst>
                </a:gridCol>
                <a:gridCol w="658368">
                  <a:extLst>
                    <a:ext uri="{9D8B030D-6E8A-4147-A177-3AD203B41FA5}">
                      <a16:colId xmlns:a16="http://schemas.microsoft.com/office/drawing/2014/main" val="863651750"/>
                    </a:ext>
                  </a:extLst>
                </a:gridCol>
                <a:gridCol w="658368">
                  <a:extLst>
                    <a:ext uri="{9D8B030D-6E8A-4147-A177-3AD203B41FA5}">
                      <a16:colId xmlns:a16="http://schemas.microsoft.com/office/drawing/2014/main" val="3737029625"/>
                    </a:ext>
                  </a:extLst>
                </a:gridCol>
                <a:gridCol w="658368">
                  <a:extLst>
                    <a:ext uri="{9D8B030D-6E8A-4147-A177-3AD203B41FA5}">
                      <a16:colId xmlns:a16="http://schemas.microsoft.com/office/drawing/2014/main" val="1395491326"/>
                    </a:ext>
                  </a:extLst>
                </a:gridCol>
                <a:gridCol w="658368">
                  <a:extLst>
                    <a:ext uri="{9D8B030D-6E8A-4147-A177-3AD203B41FA5}">
                      <a16:colId xmlns:a16="http://schemas.microsoft.com/office/drawing/2014/main" val="546444718"/>
                    </a:ext>
                  </a:extLst>
                </a:gridCol>
                <a:gridCol w="658368">
                  <a:extLst>
                    <a:ext uri="{9D8B030D-6E8A-4147-A177-3AD203B41FA5}">
                      <a16:colId xmlns:a16="http://schemas.microsoft.com/office/drawing/2014/main" val="1066261863"/>
                    </a:ext>
                  </a:extLst>
                </a:gridCol>
                <a:gridCol w="658368">
                  <a:extLst>
                    <a:ext uri="{9D8B030D-6E8A-4147-A177-3AD203B41FA5}">
                      <a16:colId xmlns:a16="http://schemas.microsoft.com/office/drawing/2014/main" val="2955536696"/>
                    </a:ext>
                  </a:extLst>
                </a:gridCol>
                <a:gridCol w="658368">
                  <a:extLst>
                    <a:ext uri="{9D8B030D-6E8A-4147-A177-3AD203B41FA5}">
                      <a16:colId xmlns:a16="http://schemas.microsoft.com/office/drawing/2014/main" val="39667769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163102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- 2019-06-04 16:06:20 </a:t>
                      </a:r>
                      <a:r>
                        <a:rPr kumimoji="0" lang="en-US" sz="1000" b="0" i="0" u="none" strike="noStrike" kern="1200" cap="none" spc="0" normalizeH="0" baseline="0" noProof="0">
                          <a:ln>
                            <a:noFill/>
                          </a:ln>
                          <a:solidFill>
                            <a:prstClr val="black"/>
                          </a:solidFill>
                          <a:effectLst/>
                          <a:uLnTx/>
                          <a:uFillTx/>
                          <a:latin typeface="+mn-lt"/>
                          <a:ea typeface="+mn-ea"/>
                          <a:cs typeface="+mn-cs"/>
                        </a:rPr>
                        <a:t>
 Today #TEAMPHLY partnered with @beabetteryouphlygym &amp; @tmna_services for a group walk!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https://scontent.xx.fbcdn.net/v/t51.12442-15/61818911_667505883697943_7125354935364881642_n.jpg?_nc_cat=103&amp;_nc_oc=AQmZM43oQMuu3rmiTCjMmr_zyM239_dRKufzKnwUdp6oe-4vtrW5eB_G_LShS8EabO8&amp;_nc_ht=scontent.xx&amp;oh=fcea0d8726ef0dbfe4a54e2060ea5125&amp;oe=5D86E0AE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06/05/2019 16:00:25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2810575040"/>
                  </a:ext>
                </a:extLst>
              </a:tr>
            </a:tbl>
          </a:graphicData>
        </a:graphic>
      </p:graphicFrame>
      <p:sp>
        <p:nvSpPr>
          <p:cNvPr id="4" name="Text Placeholder 3">
            <a:extLst>
              <a:ext uri="{FF2B5EF4-FFF2-40B4-BE49-F238E27FC236}">
                <a16:creationId xmlns:a16="http://schemas.microsoft.com/office/drawing/2014/main" id="{1F0D3CF4-6B8B-4ECA-9835-FCD413EC264A}"/>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92394336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2581</Words>
  <Application>Microsoft Office PowerPoint</Application>
  <PresentationFormat>On-screen Show (4:3)</PresentationFormat>
  <Paragraphs>781</Paragraphs>
  <Slides>48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48</vt:i4>
      </vt:variant>
    </vt:vector>
  </HeadingPairs>
  <TitlesOfParts>
    <vt:vector size="51" baseType="lpstr">
      <vt:lpstr>Arial</vt:lpstr>
      <vt:lpstr>Calibri</vt:lpstr>
      <vt:lpstr>quintly_template</vt:lpstr>
      <vt:lpstr>PHLY Social Media</vt:lpstr>
      <vt:lpstr>Overall Overall Audience | Philadelphia Insurance</vt:lpstr>
      <vt:lpstr>Facebook Key Metrics | Philadelphia Insurance</vt:lpstr>
      <vt:lpstr>Facebook Facebook Fans Change | Philadelphia Insurance</vt:lpstr>
      <vt:lpstr>Facebook Average Interactions Per Facebook Post | Philadelphia Insurance</vt:lpstr>
      <vt:lpstr>Facebook Facebook Impressions | Philadelphia Insurance</vt:lpstr>
      <vt:lpstr>Facebook Own Posts Table | Philadelphia Insurance - 1 of 2</vt:lpstr>
      <vt:lpstr>Facebook Own Posts Table | Philadelphia Insurance - 2 of 2</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PHLY Twitter Mentions | Philadelphia Insurance</vt:lpstr>
      <vt:lpstr>Twitter Key Influencers | Philadelphia Insurance</vt:lpstr>
      <vt:lpstr>Twitter Own and Retweeted Tweets Table | Philadelphia Insurance - 1 of 2</vt:lpstr>
      <vt:lpstr>Twitter Own and Retweeted Tweets Table | Philadelphia Insurance - 2 of 2</vt:lpstr>
      <vt:lpstr>LinkedIn Key Metrics Table | Philadelphia Insurance</vt:lpstr>
      <vt:lpstr>LinkedIn LinkedIn Followers Change | Philadelphia Insurance</vt:lpstr>
      <vt:lpstr>LinkedIn Average Interactions Per LinkedIn Update | Philadelphia Insurance</vt:lpstr>
      <vt:lpstr>LinkedIn Updates Table | Philadelphia Insurance - 1 of 16</vt:lpstr>
      <vt:lpstr>LinkedIn Updates Table | Philadelphia Insurance - 2 of 16</vt:lpstr>
      <vt:lpstr>LinkedIn Updates Table | Philadelphia Insurance - 3 of 16</vt:lpstr>
      <vt:lpstr>LinkedIn Updates Table | Philadelphia Insurance - 4 of 16</vt:lpstr>
      <vt:lpstr>LinkedIn Updates Table | Philadelphia Insurance - 5 of 16</vt:lpstr>
      <vt:lpstr>LinkedIn Updates Table | Philadelphia Insurance - 6 of 16</vt:lpstr>
      <vt:lpstr>LinkedIn Updates Table | Philadelphia Insurance - 7 of 16</vt:lpstr>
      <vt:lpstr>LinkedIn Updates Table | Philadelphia Insurance - 8 of 16</vt:lpstr>
      <vt:lpstr>LinkedIn Updates Table | Philadelphia Insurance - 9 of 16</vt:lpstr>
      <vt:lpstr>LinkedIn Updates Table | Philadelphia Insurance - 10 of 16</vt:lpstr>
      <vt:lpstr>LinkedIn Updates Table | Philadelphia Insurance - 11 of 16</vt:lpstr>
      <vt:lpstr>LinkedIn Updates Table | Philadelphia Insurance - 12 of 16</vt:lpstr>
      <vt:lpstr>LinkedIn Updates Table | Philadelphia Insurance - 13 of 16</vt:lpstr>
      <vt:lpstr>LinkedIn Updates Table | Philadelphia Insurance - 14 of 16</vt:lpstr>
      <vt:lpstr>LinkedIn Updates Table | Philadelphia Insurance - 15 of 16</vt:lpstr>
      <vt:lpstr>LinkedIn Updates Table | Philadelphia Insurance - 16 of 16</vt:lpstr>
      <vt:lpstr>Instagram Key Metrics Table | Philadelphia Insurance</vt:lpstr>
      <vt:lpstr>Instagram Instagram Followers Change | Philadelphia Insurance</vt:lpstr>
      <vt:lpstr>Instagram Average Interactions Per Instagram Post | Philadelphia Insurance</vt:lpstr>
      <vt:lpstr>Instagram Posts Table | Philadelphia Insurance - 1 of 4</vt:lpstr>
      <vt:lpstr>Instagram Posts Table | Philadelphia Insurance - 2 of 4</vt:lpstr>
      <vt:lpstr>Instagram Posts Table | Philadelphia Insurance - 3 of 4</vt:lpstr>
      <vt:lpstr>Instagram Posts Table | Philadelphia Insurance - 4 of 4</vt:lpstr>
      <vt:lpstr>Instagram Stories Key Metrics Table | Philadelphia Insurance</vt:lpstr>
      <vt:lpstr>Instagram Stories Table  | Philadelphia Insurance - 1 of 5</vt:lpstr>
      <vt:lpstr>Instagram Stories Table  | Philadelphia Insurance - 2 of 5</vt:lpstr>
      <vt:lpstr>Instagram Stories Table  | Philadelphia Insurance - 3 of 5</vt:lpstr>
      <vt:lpstr>Instagram Stories Table  | Philadelphia Insurance - 4 of 5</vt:lpstr>
      <vt:lpstr>Instagram Stories Table  | Philadelphia Insurance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Peiniger</dc:creator>
  <cp:lastModifiedBy>Frederik Peiniger</cp:lastModifiedBy>
  <cp:revision>1</cp:revision>
  <dcterms:created xsi:type="dcterms:W3CDTF">2019-07-16T13:56:10Z</dcterms:created>
  <dcterms:modified xsi:type="dcterms:W3CDTF">2019-07-16T13:57:14Z</dcterms:modified>
</cp:coreProperties>
</file>