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43617</c:v>
                </c:pt>
              </c:numCache>
            </c:numRef>
          </c:cat>
          <c:val>
            <c:numRef>
              <c:f>Sheet1!$B$2</c:f>
              <c:numCache>
                <c:formatCode>General</c:formatCode>
                <c:ptCount val="1"/>
                <c:pt idx="0">
                  <c:v>304</c:v>
                </c:pt>
              </c:numCache>
            </c:numRef>
          </c:val>
          <c:extLst>
            <c:ext xmlns:c16="http://schemas.microsoft.com/office/drawing/2014/chart" uri="{C3380CC4-5D6E-409C-BE32-E72D297353CC}">
              <c16:uniqueId val="{00000000-20B5-46B4-AA9F-244D468466C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43617</c:v>
                </c:pt>
              </c:numCache>
            </c:numRef>
          </c:cat>
          <c:val>
            <c:numRef>
              <c:f>Sheet1!$C$2</c:f>
              <c:numCache>
                <c:formatCode>General</c:formatCode>
                <c:ptCount val="1"/>
                <c:pt idx="0">
                  <c:v>185</c:v>
                </c:pt>
              </c:numCache>
            </c:numRef>
          </c:val>
          <c:extLst>
            <c:ext xmlns:c16="http://schemas.microsoft.com/office/drawing/2014/chart" uri="{C3380CC4-5D6E-409C-BE32-E72D297353CC}">
              <c16:uniqueId val="{00000001-20B5-46B4-AA9F-244D468466C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43617</c:v>
                </c:pt>
              </c:numCache>
            </c:numRef>
          </c:cat>
          <c:val>
            <c:numRef>
              <c:f>Sheet1!$D$2</c:f>
              <c:numCache>
                <c:formatCode>General</c:formatCode>
                <c:ptCount val="1"/>
                <c:pt idx="0">
                  <c:v>11281</c:v>
                </c:pt>
              </c:numCache>
            </c:numRef>
          </c:val>
          <c:extLst>
            <c:ext xmlns:c16="http://schemas.microsoft.com/office/drawing/2014/chart" uri="{C3380CC4-5D6E-409C-BE32-E72D297353CC}">
              <c16:uniqueId val="{00000002-20B5-46B4-AA9F-244D468466C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43617</c:v>
                </c:pt>
              </c:numCache>
            </c:numRef>
          </c:cat>
          <c:val>
            <c:numRef>
              <c:f>Sheet1!$E$2</c:f>
              <c:numCache>
                <c:formatCode>General</c:formatCode>
                <c:ptCount val="1"/>
                <c:pt idx="0">
                  <c:v>137</c:v>
                </c:pt>
              </c:numCache>
            </c:numRef>
          </c:val>
          <c:extLst>
            <c:ext xmlns:c16="http://schemas.microsoft.com/office/drawing/2014/chart" uri="{C3380CC4-5D6E-409C-BE32-E72D297353CC}">
              <c16:uniqueId val="{00000003-20B5-46B4-AA9F-244D468466C0}"/>
            </c:ext>
          </c:extLst>
        </c:ser>
        <c:dLbls>
          <c:showLegendKey val="0"/>
          <c:showVal val="0"/>
          <c:showCatName val="0"/>
          <c:showSerName val="0"/>
          <c:showPercent val="0"/>
          <c:showBubbleSize val="0"/>
        </c:dLbls>
        <c:gapWidth val="219"/>
        <c:overlap val="-27"/>
        <c:axId val="251065352"/>
        <c:axId val="250736752"/>
      </c:barChart>
      <c:dateAx>
        <c:axId val="251065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736752"/>
        <c:crosses val="autoZero"/>
        <c:auto val="1"/>
        <c:lblOffset val="100"/>
        <c:baseTimeUnit val="days"/>
      </c:dateAx>
      <c:valAx>
        <c:axId val="25073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06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c:v>
                </c:pt>
                <c:pt idx="1">
                  <c:v>0</c:v>
                </c:pt>
                <c:pt idx="2">
                  <c:v>6</c:v>
                </c:pt>
                <c:pt idx="3">
                  <c:v>1</c:v>
                </c:pt>
                <c:pt idx="4">
                  <c:v>8</c:v>
                </c:pt>
                <c:pt idx="5">
                  <c:v>90</c:v>
                </c:pt>
                <c:pt idx="6">
                  <c:v>0</c:v>
                </c:pt>
              </c:numCache>
            </c:numRef>
          </c:val>
          <c:extLst>
            <c:ext xmlns:c16="http://schemas.microsoft.com/office/drawing/2014/chart" uri="{C3380CC4-5D6E-409C-BE32-E72D297353CC}">
              <c16:uniqueId val="{00000000-A00C-48F7-9987-3615FEFBCAC7}"/>
            </c:ext>
          </c:extLst>
        </c:ser>
        <c:dLbls>
          <c:showLegendKey val="0"/>
          <c:showVal val="0"/>
          <c:showCatName val="0"/>
          <c:showSerName val="0"/>
          <c:showPercent val="0"/>
          <c:showBubbleSize val="0"/>
        </c:dLbls>
        <c:gapWidth val="219"/>
        <c:overlap val="-27"/>
        <c:axId val="296252408"/>
        <c:axId val="296252736"/>
      </c:barChart>
      <c:dateAx>
        <c:axId val="29625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52736"/>
        <c:crosses val="autoZero"/>
        <c:auto val="1"/>
        <c:lblOffset val="100"/>
        <c:baseTimeUnit val="months"/>
      </c:dateAx>
      <c:valAx>
        <c:axId val="29625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5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12</c:v>
                </c:pt>
                <c:pt idx="1">
                  <c:v>5</c:v>
                </c:pt>
                <c:pt idx="2">
                  <c:v>7</c:v>
                </c:pt>
                <c:pt idx="3">
                  <c:v>31</c:v>
                </c:pt>
                <c:pt idx="4">
                  <c:v>14</c:v>
                </c:pt>
                <c:pt idx="5">
                  <c:v>9</c:v>
                </c:pt>
                <c:pt idx="6">
                  <c:v>6</c:v>
                </c:pt>
                <c:pt idx="7">
                  <c:v>0</c:v>
                </c:pt>
                <c:pt idx="8">
                  <c:v>0</c:v>
                </c:pt>
                <c:pt idx="9">
                  <c:v>0</c:v>
                </c:pt>
                <c:pt idx="10">
                  <c:v>0</c:v>
                </c:pt>
                <c:pt idx="11">
                  <c:v>0</c:v>
                </c:pt>
              </c:numCache>
            </c:numRef>
          </c:val>
          <c:extLst>
            <c:ext xmlns:c16="http://schemas.microsoft.com/office/drawing/2014/chart" uri="{C3380CC4-5D6E-409C-BE32-E72D297353CC}">
              <c16:uniqueId val="{00000000-2EFB-4FE2-BFD6-90E3C514EC6A}"/>
            </c:ext>
          </c:extLst>
        </c:ser>
        <c:dLbls>
          <c:showLegendKey val="0"/>
          <c:showVal val="0"/>
          <c:showCatName val="0"/>
          <c:showSerName val="0"/>
          <c:showPercent val="0"/>
          <c:showBubbleSize val="0"/>
        </c:dLbls>
        <c:gapWidth val="219"/>
        <c:overlap val="-27"/>
        <c:axId val="173908936"/>
        <c:axId val="173912872"/>
      </c:barChart>
      <c:dateAx>
        <c:axId val="17390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912872"/>
        <c:crosses val="autoZero"/>
        <c:auto val="1"/>
        <c:lblOffset val="100"/>
        <c:baseTimeUnit val="months"/>
      </c:dateAx>
      <c:valAx>
        <c:axId val="17391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90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5210</c:v>
                </c:pt>
                <c:pt idx="1">
                  <c:v>2059</c:v>
                </c:pt>
                <c:pt idx="2">
                  <c:v>3391</c:v>
                </c:pt>
                <c:pt idx="3">
                  <c:v>23914</c:v>
                </c:pt>
                <c:pt idx="4">
                  <c:v>6145</c:v>
                </c:pt>
                <c:pt idx="5">
                  <c:v>19856</c:v>
                </c:pt>
              </c:numCache>
            </c:numRef>
          </c:val>
          <c:extLst>
            <c:ext xmlns:c16="http://schemas.microsoft.com/office/drawing/2014/chart" uri="{C3380CC4-5D6E-409C-BE32-E72D297353CC}">
              <c16:uniqueId val="{00000000-4E4D-4E64-8CB5-FA014835037E}"/>
            </c:ext>
          </c:extLst>
        </c:ser>
        <c:dLbls>
          <c:showLegendKey val="0"/>
          <c:showVal val="0"/>
          <c:showCatName val="0"/>
          <c:showSerName val="0"/>
          <c:showPercent val="0"/>
          <c:showBubbleSize val="0"/>
        </c:dLbls>
        <c:gapWidth val="219"/>
        <c:overlap val="-27"/>
        <c:axId val="173914512"/>
        <c:axId val="173914840"/>
      </c:barChart>
      <c:dateAx>
        <c:axId val="17391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914840"/>
        <c:crosses val="autoZero"/>
        <c:auto val="1"/>
        <c:lblOffset val="100"/>
        <c:baseTimeUnit val="months"/>
      </c:dateAx>
      <c:valAx>
        <c:axId val="17391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91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Tokio Marine America</c:v>
                </c:pt>
              </c:strCache>
            </c:strRef>
          </c:cat>
          <c:val>
            <c:numRef>
              <c:f>Sheet1!$B$2</c:f>
              <c:numCache>
                <c:formatCode>General</c:formatCode>
                <c:ptCount val="1"/>
                <c:pt idx="0">
                  <c:v>1086</c:v>
                </c:pt>
              </c:numCache>
            </c:numRef>
          </c:val>
          <c:extLst>
            <c:ext xmlns:c16="http://schemas.microsoft.com/office/drawing/2014/chart" uri="{C3380CC4-5D6E-409C-BE32-E72D297353CC}">
              <c16:uniqueId val="{00000000-CC7E-4A95-8574-C1699A59697E}"/>
            </c:ext>
          </c:extLst>
        </c:ser>
        <c:dLbls>
          <c:showLegendKey val="0"/>
          <c:showVal val="0"/>
          <c:showCatName val="0"/>
          <c:showSerName val="0"/>
          <c:showPercent val="0"/>
          <c:showBubbleSize val="0"/>
        </c:dLbls>
        <c:gapWidth val="219"/>
        <c:overlap val="-27"/>
        <c:axId val="295337752"/>
        <c:axId val="295335456"/>
      </c:barChart>
      <c:catAx>
        <c:axId val="29533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35456"/>
        <c:crosses val="autoZero"/>
        <c:auto val="1"/>
        <c:lblAlgn val="ctr"/>
        <c:lblOffset val="100"/>
        <c:noMultiLvlLbl val="0"/>
      </c:catAx>
      <c:valAx>
        <c:axId val="29533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3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6</c:v>
                </c:pt>
                <c:pt idx="1">
                  <c:v>6</c:v>
                </c:pt>
                <c:pt idx="2">
                  <c:v>6</c:v>
                </c:pt>
                <c:pt idx="3">
                  <c:v>5</c:v>
                </c:pt>
                <c:pt idx="4">
                  <c:v>2</c:v>
                </c:pt>
                <c:pt idx="5">
                  <c:v>5</c:v>
                </c:pt>
                <c:pt idx="6">
                  <c:v>0</c:v>
                </c:pt>
              </c:numCache>
            </c:numRef>
          </c:val>
          <c:extLst>
            <c:ext xmlns:c16="http://schemas.microsoft.com/office/drawing/2014/chart" uri="{C3380CC4-5D6E-409C-BE32-E72D297353CC}">
              <c16:uniqueId val="{00000000-7653-48A8-8960-E3A07BFC304A}"/>
            </c:ext>
          </c:extLst>
        </c:ser>
        <c:dLbls>
          <c:showLegendKey val="0"/>
          <c:showVal val="0"/>
          <c:showCatName val="0"/>
          <c:showSerName val="0"/>
          <c:showPercent val="0"/>
          <c:showBubbleSize val="0"/>
        </c:dLbls>
        <c:gapWidth val="219"/>
        <c:overlap val="-27"/>
        <c:axId val="302000360"/>
        <c:axId val="302003640"/>
      </c:barChart>
      <c:dateAx>
        <c:axId val="30200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03640"/>
        <c:crosses val="autoZero"/>
        <c:auto val="1"/>
        <c:lblOffset val="100"/>
        <c:baseTimeUnit val="months"/>
      </c:dateAx>
      <c:valAx>
        <c:axId val="30200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0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4</c:v>
                </c:pt>
                <c:pt idx="4">
                  <c:v>4</c:v>
                </c:pt>
                <c:pt idx="5">
                  <c:v>3</c:v>
                </c:pt>
                <c:pt idx="6">
                  <c:v>4</c:v>
                </c:pt>
                <c:pt idx="7">
                  <c:v>0</c:v>
                </c:pt>
                <c:pt idx="8">
                  <c:v>0</c:v>
                </c:pt>
                <c:pt idx="9">
                  <c:v>0</c:v>
                </c:pt>
                <c:pt idx="10">
                  <c:v>0</c:v>
                </c:pt>
                <c:pt idx="11">
                  <c:v>0</c:v>
                </c:pt>
              </c:numCache>
            </c:numRef>
          </c:val>
          <c:extLst>
            <c:ext xmlns:c16="http://schemas.microsoft.com/office/drawing/2014/chart" uri="{C3380CC4-5D6E-409C-BE32-E72D297353CC}">
              <c16:uniqueId val="{00000000-05EA-4B02-9174-AC36076740EB}"/>
            </c:ext>
          </c:extLst>
        </c:ser>
        <c:dLbls>
          <c:showLegendKey val="0"/>
          <c:showVal val="0"/>
          <c:showCatName val="0"/>
          <c:showSerName val="0"/>
          <c:showPercent val="0"/>
          <c:showBubbleSize val="0"/>
        </c:dLbls>
        <c:gapWidth val="219"/>
        <c:overlap val="-27"/>
        <c:axId val="302006264"/>
        <c:axId val="302006592"/>
      </c:barChart>
      <c:dateAx>
        <c:axId val="30200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06592"/>
        <c:crosses val="autoZero"/>
        <c:auto val="1"/>
        <c:lblOffset val="100"/>
        <c:baseTimeUnit val="months"/>
      </c:dateAx>
      <c:valAx>
        <c:axId val="30200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0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@TokioMAmerica</c:v>
                </c:pt>
              </c:strCache>
            </c:strRef>
          </c:cat>
          <c:val>
            <c:numRef>
              <c:f>Sheet1!$B$2</c:f>
              <c:numCache>
                <c:formatCode>General</c:formatCode>
                <c:ptCount val="1"/>
                <c:pt idx="0">
                  <c:v>396</c:v>
                </c:pt>
              </c:numCache>
            </c:numRef>
          </c:val>
          <c:extLst>
            <c:ext xmlns:c16="http://schemas.microsoft.com/office/drawing/2014/chart" uri="{C3380CC4-5D6E-409C-BE32-E72D297353CC}">
              <c16:uniqueId val="{00000000-E770-4E47-972F-0C3E60EB99A4}"/>
            </c:ext>
          </c:extLst>
        </c:ser>
        <c:dLbls>
          <c:showLegendKey val="0"/>
          <c:showVal val="0"/>
          <c:showCatName val="0"/>
          <c:showSerName val="0"/>
          <c:showPercent val="0"/>
          <c:showBubbleSize val="0"/>
        </c:dLbls>
        <c:gapWidth val="219"/>
        <c:overlap val="-27"/>
        <c:axId val="305001656"/>
        <c:axId val="305006576"/>
      </c:barChart>
      <c:catAx>
        <c:axId val="30500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006576"/>
        <c:crosses val="autoZero"/>
        <c:auto val="1"/>
        <c:lblAlgn val="ctr"/>
        <c:lblOffset val="100"/>
        <c:noMultiLvlLbl val="0"/>
      </c:catAx>
      <c:valAx>
        <c:axId val="30500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00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186</c:v>
                </c:pt>
                <c:pt idx="1">
                  <c:v>169</c:v>
                </c:pt>
                <c:pt idx="2">
                  <c:v>643</c:v>
                </c:pt>
                <c:pt idx="3">
                  <c:v>710</c:v>
                </c:pt>
                <c:pt idx="4">
                  <c:v>534</c:v>
                </c:pt>
                <c:pt idx="5">
                  <c:v>443</c:v>
                </c:pt>
                <c:pt idx="6">
                  <c:v>10</c:v>
                </c:pt>
              </c:numCache>
            </c:numRef>
          </c:val>
          <c:extLst>
            <c:ext xmlns:c16="http://schemas.microsoft.com/office/drawing/2014/chart" uri="{C3380CC4-5D6E-409C-BE32-E72D297353CC}">
              <c16:uniqueId val="{00000000-A931-4ED9-AF75-E50FF5EC876A}"/>
            </c:ext>
          </c:extLst>
        </c:ser>
        <c:dLbls>
          <c:showLegendKey val="0"/>
          <c:showVal val="0"/>
          <c:showCatName val="0"/>
          <c:showSerName val="0"/>
          <c:showPercent val="0"/>
          <c:showBubbleSize val="0"/>
        </c:dLbls>
        <c:gapWidth val="219"/>
        <c:overlap val="-27"/>
        <c:axId val="307487928"/>
        <c:axId val="307489568"/>
      </c:barChart>
      <c:dateAx>
        <c:axId val="307487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89568"/>
        <c:crosses val="autoZero"/>
        <c:auto val="1"/>
        <c:lblOffset val="100"/>
        <c:baseTimeUnit val="months"/>
      </c:dateAx>
      <c:valAx>
        <c:axId val="30748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8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30</c:v>
                </c:pt>
                <c:pt idx="1">
                  <c:v>44</c:v>
                </c:pt>
                <c:pt idx="2">
                  <c:v>38</c:v>
                </c:pt>
                <c:pt idx="3">
                  <c:v>44</c:v>
                </c:pt>
                <c:pt idx="4">
                  <c:v>37</c:v>
                </c:pt>
                <c:pt idx="5">
                  <c:v>37</c:v>
                </c:pt>
                <c:pt idx="6">
                  <c:v>10</c:v>
                </c:pt>
                <c:pt idx="7">
                  <c:v>0</c:v>
                </c:pt>
                <c:pt idx="8">
                  <c:v>0</c:v>
                </c:pt>
                <c:pt idx="9">
                  <c:v>0</c:v>
                </c:pt>
                <c:pt idx="10">
                  <c:v>0</c:v>
                </c:pt>
                <c:pt idx="11">
                  <c:v>0</c:v>
                </c:pt>
              </c:numCache>
            </c:numRef>
          </c:val>
          <c:extLst>
            <c:ext xmlns:c16="http://schemas.microsoft.com/office/drawing/2014/chart" uri="{C3380CC4-5D6E-409C-BE32-E72D297353CC}">
              <c16:uniqueId val="{00000000-4ADB-4AEA-BE37-C3E51A680D6E}"/>
            </c:ext>
          </c:extLst>
        </c:ser>
        <c:dLbls>
          <c:showLegendKey val="0"/>
          <c:showVal val="0"/>
          <c:showCatName val="0"/>
          <c:showSerName val="0"/>
          <c:showPercent val="0"/>
          <c:showBubbleSize val="0"/>
        </c:dLbls>
        <c:gapWidth val="219"/>
        <c:overlap val="-27"/>
        <c:axId val="307497440"/>
        <c:axId val="307496784"/>
      </c:barChart>
      <c:dateAx>
        <c:axId val="307497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96784"/>
        <c:crosses val="autoZero"/>
        <c:auto val="1"/>
        <c:lblOffset val="100"/>
        <c:baseTimeUnit val="months"/>
      </c:dateAx>
      <c:valAx>
        <c:axId val="30749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9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Tokio Marine America</c:v>
                </c:pt>
              </c:strCache>
            </c:strRef>
          </c:cat>
          <c:val>
            <c:numRef>
              <c:f>Sheet1!$B$2</c:f>
              <c:numCache>
                <c:formatCode>General</c:formatCode>
                <c:ptCount val="1"/>
                <c:pt idx="0">
                  <c:v>3969</c:v>
                </c:pt>
              </c:numCache>
            </c:numRef>
          </c:val>
          <c:extLst>
            <c:ext xmlns:c16="http://schemas.microsoft.com/office/drawing/2014/chart" uri="{C3380CC4-5D6E-409C-BE32-E72D297353CC}">
              <c16:uniqueId val="{00000000-F246-4FB4-AB08-728CC9417924}"/>
            </c:ext>
          </c:extLst>
        </c:ser>
        <c:dLbls>
          <c:showLegendKey val="0"/>
          <c:showVal val="0"/>
          <c:showCatName val="0"/>
          <c:showSerName val="0"/>
          <c:showPercent val="0"/>
          <c:showBubbleSize val="0"/>
        </c:dLbls>
        <c:gapWidth val="219"/>
        <c:overlap val="-27"/>
        <c:axId val="372921128"/>
        <c:axId val="372923424"/>
      </c:barChart>
      <c:catAx>
        <c:axId val="37292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23424"/>
        <c:crosses val="autoZero"/>
        <c:auto val="1"/>
        <c:lblAlgn val="ctr"/>
        <c:lblOffset val="100"/>
        <c:noMultiLvlLbl val="0"/>
      </c:catAx>
      <c:valAx>
        <c:axId val="37292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2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11</c:v>
                </c:pt>
                <c:pt idx="1">
                  <c:v>13</c:v>
                </c:pt>
                <c:pt idx="2">
                  <c:v>8</c:v>
                </c:pt>
                <c:pt idx="3">
                  <c:v>16</c:v>
                </c:pt>
                <c:pt idx="4">
                  <c:v>7</c:v>
                </c:pt>
                <c:pt idx="5">
                  <c:v>11</c:v>
                </c:pt>
                <c:pt idx="6">
                  <c:v>0</c:v>
                </c:pt>
              </c:numCache>
            </c:numRef>
          </c:val>
          <c:extLst>
            <c:ext xmlns:c16="http://schemas.microsoft.com/office/drawing/2014/chart" uri="{C3380CC4-5D6E-409C-BE32-E72D297353CC}">
              <c16:uniqueId val="{00000000-0B4C-4EA3-B81E-3A183AE0930C}"/>
            </c:ext>
          </c:extLst>
        </c:ser>
        <c:dLbls>
          <c:showLegendKey val="0"/>
          <c:showVal val="0"/>
          <c:showCatName val="0"/>
          <c:showSerName val="0"/>
          <c:showPercent val="0"/>
          <c:showBubbleSize val="0"/>
        </c:dLbls>
        <c:gapWidth val="219"/>
        <c:overlap val="-27"/>
        <c:axId val="372926704"/>
        <c:axId val="372932936"/>
      </c:barChart>
      <c:dateAx>
        <c:axId val="37292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32936"/>
        <c:crosses val="autoZero"/>
        <c:auto val="1"/>
        <c:lblOffset val="100"/>
        <c:baseTimeUnit val="months"/>
      </c:dateAx>
      <c:valAx>
        <c:axId val="37293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2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10</c:v>
                </c:pt>
                <c:pt idx="1">
                  <c:v>13</c:v>
                </c:pt>
                <c:pt idx="2">
                  <c:v>14</c:v>
                </c:pt>
                <c:pt idx="3">
                  <c:v>16</c:v>
                </c:pt>
                <c:pt idx="4">
                  <c:v>14</c:v>
                </c:pt>
                <c:pt idx="5">
                  <c:v>14</c:v>
                </c:pt>
                <c:pt idx="6">
                  <c:v>10</c:v>
                </c:pt>
                <c:pt idx="7">
                  <c:v>0</c:v>
                </c:pt>
                <c:pt idx="8">
                  <c:v>0</c:v>
                </c:pt>
                <c:pt idx="9">
                  <c:v>0</c:v>
                </c:pt>
                <c:pt idx="10">
                  <c:v>0</c:v>
                </c:pt>
                <c:pt idx="11">
                  <c:v>0</c:v>
                </c:pt>
              </c:numCache>
            </c:numRef>
          </c:val>
          <c:extLst>
            <c:ext xmlns:c16="http://schemas.microsoft.com/office/drawing/2014/chart" uri="{C3380CC4-5D6E-409C-BE32-E72D297353CC}">
              <c16:uniqueId val="{00000000-5AB7-4816-9CFC-1AC9D349BF37}"/>
            </c:ext>
          </c:extLst>
        </c:ser>
        <c:dLbls>
          <c:showLegendKey val="0"/>
          <c:showVal val="0"/>
          <c:showCatName val="0"/>
          <c:showSerName val="0"/>
          <c:showPercent val="0"/>
          <c:showBubbleSize val="0"/>
        </c:dLbls>
        <c:gapWidth val="219"/>
        <c:overlap val="-27"/>
        <c:axId val="372924080"/>
        <c:axId val="372927688"/>
      </c:barChart>
      <c:dateAx>
        <c:axId val="37292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27688"/>
        <c:crosses val="autoZero"/>
        <c:auto val="1"/>
        <c:lblOffset val="100"/>
        <c:baseTimeUnit val="months"/>
      </c:dateAx>
      <c:valAx>
        <c:axId val="37292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2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tmamerica</c:v>
                </c:pt>
              </c:strCache>
            </c:strRef>
          </c:cat>
          <c:val>
            <c:numRef>
              <c:f>Sheet1!$B$2</c:f>
              <c:numCache>
                <c:formatCode>General</c:formatCode>
                <c:ptCount val="1"/>
                <c:pt idx="0">
                  <c:v>1040</c:v>
                </c:pt>
              </c:numCache>
            </c:numRef>
          </c:val>
          <c:extLst>
            <c:ext xmlns:c16="http://schemas.microsoft.com/office/drawing/2014/chart" uri="{C3380CC4-5D6E-409C-BE32-E72D297353CC}">
              <c16:uniqueId val="{00000000-86DE-4B81-83D8-D486B59111EC}"/>
            </c:ext>
          </c:extLst>
        </c:ser>
        <c:dLbls>
          <c:showLegendKey val="0"/>
          <c:showVal val="0"/>
          <c:showCatName val="0"/>
          <c:showSerName val="0"/>
          <c:showPercent val="0"/>
          <c:showBubbleSize val="0"/>
        </c:dLbls>
        <c:gapWidth val="219"/>
        <c:overlap val="-27"/>
        <c:axId val="378356128"/>
        <c:axId val="378353176"/>
      </c:barChart>
      <c:catAx>
        <c:axId val="378356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53176"/>
        <c:crosses val="autoZero"/>
        <c:auto val="1"/>
        <c:lblAlgn val="ctr"/>
        <c:lblOffset val="100"/>
        <c:noMultiLvlLbl val="0"/>
      </c:catAx>
      <c:valAx>
        <c:axId val="37835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5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6A16-EDFC-4DF0-9C1D-051A30CCBFFC}"/>
              </a:ext>
            </a:extLst>
          </p:cNvPr>
          <p:cNvSpPr>
            <a:spLocks noGrp="1"/>
          </p:cNvSpPr>
          <p:nvPr>
            <p:ph type="ctrTitle"/>
          </p:nvPr>
        </p:nvSpPr>
        <p:spPr/>
        <p:txBody>
          <a:bodyPr/>
          <a:lstStyle/>
          <a:p>
            <a:r>
              <a:rPr lang="en-US"/>
              <a:t>TMA Quarterly Social Media</a:t>
            </a:r>
          </a:p>
        </p:txBody>
      </p:sp>
      <p:sp>
        <p:nvSpPr>
          <p:cNvPr id="3" name="Subtitle 2">
            <a:extLst>
              <a:ext uri="{FF2B5EF4-FFF2-40B4-BE49-F238E27FC236}">
                <a16:creationId xmlns:a16="http://schemas.microsoft.com/office/drawing/2014/main" id="{AA48272B-3581-45DD-A1F4-924AEBE425C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60043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710EC-87CE-4998-8ACC-DC13C283A645}"/>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5024B127-B9F8-4CB5-948F-DEABA0800DD9}"/>
              </a:ext>
            </a:extLst>
          </p:cNvPr>
          <p:cNvGraphicFramePr>
            <a:graphicFrameLocks noGrp="1"/>
          </p:cNvGraphicFramePr>
          <p:nvPr>
            <p:ph type="chart" sz="quarter" idx="13"/>
            <p:extLst>
              <p:ext uri="{D42A27DB-BD31-4B8C-83A1-F6EECF244321}">
                <p14:modId xmlns:p14="http://schemas.microsoft.com/office/powerpoint/2010/main" val="3394243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D1A034-2D2B-43E2-B690-B6FB61E12DB3}"/>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0DF2E8B6-5C77-4C6E-A707-FC85CCA792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5466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00E96-2FF6-4B2A-8E09-039440D45E93}"/>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424D5ABB-4A92-4193-9A0D-983282C5B9D6}"/>
              </a:ext>
            </a:extLst>
          </p:cNvPr>
          <p:cNvGraphicFramePr>
            <a:graphicFrameLocks noGrp="1"/>
          </p:cNvGraphicFramePr>
          <p:nvPr>
            <p:ph type="tbl" sz="quarter" idx="13"/>
            <p:extLst>
              <p:ext uri="{D42A27DB-BD31-4B8C-83A1-F6EECF244321}">
                <p14:modId xmlns:p14="http://schemas.microsoft.com/office/powerpoint/2010/main" val="3060141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163413"/>
                    </a:ext>
                  </a:extLst>
                </a:gridCol>
                <a:gridCol w="740664">
                  <a:extLst>
                    <a:ext uri="{9D8B030D-6E8A-4147-A177-3AD203B41FA5}">
                      <a16:colId xmlns:a16="http://schemas.microsoft.com/office/drawing/2014/main" val="3212921540"/>
                    </a:ext>
                  </a:extLst>
                </a:gridCol>
                <a:gridCol w="740664">
                  <a:extLst>
                    <a:ext uri="{9D8B030D-6E8A-4147-A177-3AD203B41FA5}">
                      <a16:colId xmlns:a16="http://schemas.microsoft.com/office/drawing/2014/main" val="54850952"/>
                    </a:ext>
                  </a:extLst>
                </a:gridCol>
                <a:gridCol w="740664">
                  <a:extLst>
                    <a:ext uri="{9D8B030D-6E8A-4147-A177-3AD203B41FA5}">
                      <a16:colId xmlns:a16="http://schemas.microsoft.com/office/drawing/2014/main" val="2808062550"/>
                    </a:ext>
                  </a:extLst>
                </a:gridCol>
                <a:gridCol w="740664">
                  <a:extLst>
                    <a:ext uri="{9D8B030D-6E8A-4147-A177-3AD203B41FA5}">
                      <a16:colId xmlns:a16="http://schemas.microsoft.com/office/drawing/2014/main" val="1850670440"/>
                    </a:ext>
                  </a:extLst>
                </a:gridCol>
                <a:gridCol w="740664">
                  <a:extLst>
                    <a:ext uri="{9D8B030D-6E8A-4147-A177-3AD203B41FA5}">
                      <a16:colId xmlns:a16="http://schemas.microsoft.com/office/drawing/2014/main" val="3856852673"/>
                    </a:ext>
                  </a:extLst>
                </a:gridCol>
                <a:gridCol w="740664">
                  <a:extLst>
                    <a:ext uri="{9D8B030D-6E8A-4147-A177-3AD203B41FA5}">
                      <a16:colId xmlns:a16="http://schemas.microsoft.com/office/drawing/2014/main" val="2846692800"/>
                    </a:ext>
                  </a:extLst>
                </a:gridCol>
                <a:gridCol w="740664">
                  <a:extLst>
                    <a:ext uri="{9D8B030D-6E8A-4147-A177-3AD203B41FA5}">
                      <a16:colId xmlns:a16="http://schemas.microsoft.com/office/drawing/2014/main" val="131947147"/>
                    </a:ext>
                  </a:extLst>
                </a:gridCol>
                <a:gridCol w="740664">
                  <a:extLst>
                    <a:ext uri="{9D8B030D-6E8A-4147-A177-3AD203B41FA5}">
                      <a16:colId xmlns:a16="http://schemas.microsoft.com/office/drawing/2014/main" val="187017073"/>
                    </a:ext>
                  </a:extLst>
                </a:gridCol>
                <a:gridCol w="740664">
                  <a:extLst>
                    <a:ext uri="{9D8B030D-6E8A-4147-A177-3AD203B41FA5}">
                      <a16:colId xmlns:a16="http://schemas.microsoft.com/office/drawing/2014/main" val="37930778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14817164"/>
                  </a:ext>
                </a:extLst>
              </a:tr>
              <a:tr h="370840">
                <a:tc>
                  <a:txBody>
                    <a:bodyPr/>
                    <a:lstStyle/>
                    <a:p>
                      <a:r>
                        <a:rPr lang="en-US" sz="1000"/>
                        <a:t>Tokio Marine America</a:t>
                      </a:r>
                    </a:p>
                  </a:txBody>
                  <a:tcPr/>
                </a:tc>
                <a:tc>
                  <a:txBody>
                    <a:bodyPr/>
                    <a:lstStyle/>
                    <a:p>
                      <a:r>
                        <a:rPr lang="en-US" sz="1000"/>
                        <a:t>304</a:t>
                      </a:r>
                    </a:p>
                  </a:txBody>
                  <a:tcPr/>
                </a:tc>
                <a:tc>
                  <a:txBody>
                    <a:bodyPr/>
                    <a:lstStyle/>
                    <a:p>
                      <a:r>
                        <a:rPr lang="en-US" sz="1000"/>
                        <a:t>103</a:t>
                      </a:r>
                    </a:p>
                  </a:txBody>
                  <a:tcPr/>
                </a:tc>
                <a:tc>
                  <a:txBody>
                    <a:bodyPr/>
                    <a:lstStyle/>
                    <a:p>
                      <a:r>
                        <a:rPr lang="en-US" sz="1000"/>
                        <a:t>78</a:t>
                      </a:r>
                    </a:p>
                  </a:txBody>
                  <a:tcPr/>
                </a:tc>
                <a:tc>
                  <a:txBody>
                    <a:bodyPr/>
                    <a:lstStyle/>
                    <a:p>
                      <a:r>
                        <a:rPr lang="en-US" sz="1000"/>
                        <a:t>955</a:t>
                      </a:r>
                    </a:p>
                  </a:txBody>
                  <a:tcPr/>
                </a:tc>
                <a:tc>
                  <a:txBody>
                    <a:bodyPr/>
                    <a:lstStyle/>
                    <a:p>
                      <a:r>
                        <a:rPr lang="en-US" sz="1000"/>
                        <a:t>14</a:t>
                      </a:r>
                    </a:p>
                  </a:txBody>
                  <a:tcPr/>
                </a:tc>
                <a:tc>
                  <a:txBody>
                    <a:bodyPr/>
                    <a:lstStyle/>
                    <a:p>
                      <a:r>
                        <a:rPr lang="en-US" sz="1000"/>
                        <a:t>117</a:t>
                      </a:r>
                    </a:p>
                  </a:txBody>
                  <a:tcPr/>
                </a:tc>
                <a:tc>
                  <a:txBody>
                    <a:bodyPr/>
                    <a:lstStyle/>
                    <a:p>
                      <a:r>
                        <a:rPr lang="en-US" sz="1000"/>
                        <a:t>0</a:t>
                      </a:r>
                    </a:p>
                  </a:txBody>
                  <a:tcPr/>
                </a:tc>
                <a:tc>
                  <a:txBody>
                    <a:bodyPr/>
                    <a:lstStyle/>
                    <a:p>
                      <a:r>
                        <a:rPr lang="en-US" sz="1000"/>
                        <a:t>5.5250 %</a:t>
                      </a:r>
                    </a:p>
                  </a:txBody>
                  <a:tcPr/>
                </a:tc>
                <a:tc>
                  <a:txBody>
                    <a:bodyPr/>
                    <a:lstStyle/>
                    <a:p>
                      <a:r>
                        <a:rPr lang="en-US" sz="1000"/>
                        <a:t>0.0 %</a:t>
                      </a:r>
                    </a:p>
                  </a:txBody>
                  <a:tcPr/>
                </a:tc>
                <a:extLst>
                  <a:ext uri="{0D108BD9-81ED-4DB2-BD59-A6C34878D82A}">
                    <a16:rowId xmlns:a16="http://schemas.microsoft.com/office/drawing/2014/main" val="2455755802"/>
                  </a:ext>
                </a:extLst>
              </a:tr>
            </a:tbl>
          </a:graphicData>
        </a:graphic>
      </p:graphicFrame>
      <p:sp>
        <p:nvSpPr>
          <p:cNvPr id="4" name="Text Placeholder 3">
            <a:extLst>
              <a:ext uri="{FF2B5EF4-FFF2-40B4-BE49-F238E27FC236}">
                <a16:creationId xmlns:a16="http://schemas.microsoft.com/office/drawing/2014/main" id="{6F95DA06-A9AB-4332-B81F-3CED170A16F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64386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74A27-94F7-4985-861D-57DE2AB3F7E5}"/>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001C90FB-BE30-496A-8286-B212C2D56584}"/>
              </a:ext>
            </a:extLst>
          </p:cNvPr>
          <p:cNvGraphicFramePr>
            <a:graphicFrameLocks noGrp="1"/>
          </p:cNvGraphicFramePr>
          <p:nvPr>
            <p:ph type="chart" sz="quarter" idx="13"/>
            <p:extLst>
              <p:ext uri="{D42A27DB-BD31-4B8C-83A1-F6EECF244321}">
                <p14:modId xmlns:p14="http://schemas.microsoft.com/office/powerpoint/2010/main" val="1663260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9EB14-21A9-41C8-8EAD-B6C48899F67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3536317-450E-4430-8A58-94B640076A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1593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F9094-0396-4906-B565-87E8967DD7FB}"/>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3C0A0F0C-AD4E-4091-9009-F0F36707B46B}"/>
              </a:ext>
            </a:extLst>
          </p:cNvPr>
          <p:cNvGraphicFramePr>
            <a:graphicFrameLocks noGrp="1"/>
          </p:cNvGraphicFramePr>
          <p:nvPr>
            <p:ph type="chart" sz="quarter" idx="13"/>
            <p:extLst>
              <p:ext uri="{D42A27DB-BD31-4B8C-83A1-F6EECF244321}">
                <p14:modId xmlns:p14="http://schemas.microsoft.com/office/powerpoint/2010/main" val="23236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BCF059-8E46-4944-AA9D-D38D6EA858D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4ABA344-75C9-4847-A785-EB0890EFC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7295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671E8-708D-4E5B-9412-0BB7B0E87330}"/>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22028799-3D85-443D-BAB5-A868A1A45F96}"/>
              </a:ext>
            </a:extLst>
          </p:cNvPr>
          <p:cNvGraphicFramePr>
            <a:graphicFrameLocks noGrp="1"/>
          </p:cNvGraphicFramePr>
          <p:nvPr>
            <p:ph type="chart" sz="quarter" idx="13"/>
            <p:extLst>
              <p:ext uri="{D42A27DB-BD31-4B8C-83A1-F6EECF244321}">
                <p14:modId xmlns:p14="http://schemas.microsoft.com/office/powerpoint/2010/main" val="3549022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BA316-F324-4566-80F0-D8F15B8C827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E108317-DAB1-4806-A51E-E42EC7B324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3609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01C9-C13E-494B-84AC-893A1A24D87A}"/>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84A5848A-54E0-42D9-98BA-232506A26E1B}"/>
              </a:ext>
            </a:extLst>
          </p:cNvPr>
          <p:cNvGraphicFramePr>
            <a:graphicFrameLocks noGrp="1"/>
          </p:cNvGraphicFramePr>
          <p:nvPr>
            <p:ph type="tbl" sz="quarter" idx="13"/>
            <p:extLst>
              <p:ext uri="{D42A27DB-BD31-4B8C-83A1-F6EECF244321}">
                <p14:modId xmlns:p14="http://schemas.microsoft.com/office/powerpoint/2010/main" val="3152893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8778569"/>
                    </a:ext>
                  </a:extLst>
                </a:gridCol>
                <a:gridCol w="658368">
                  <a:extLst>
                    <a:ext uri="{9D8B030D-6E8A-4147-A177-3AD203B41FA5}">
                      <a16:colId xmlns:a16="http://schemas.microsoft.com/office/drawing/2014/main" val="660409836"/>
                    </a:ext>
                  </a:extLst>
                </a:gridCol>
                <a:gridCol w="658368">
                  <a:extLst>
                    <a:ext uri="{9D8B030D-6E8A-4147-A177-3AD203B41FA5}">
                      <a16:colId xmlns:a16="http://schemas.microsoft.com/office/drawing/2014/main" val="2127140346"/>
                    </a:ext>
                  </a:extLst>
                </a:gridCol>
                <a:gridCol w="658368">
                  <a:extLst>
                    <a:ext uri="{9D8B030D-6E8A-4147-A177-3AD203B41FA5}">
                      <a16:colId xmlns:a16="http://schemas.microsoft.com/office/drawing/2014/main" val="671496043"/>
                    </a:ext>
                  </a:extLst>
                </a:gridCol>
                <a:gridCol w="658368">
                  <a:extLst>
                    <a:ext uri="{9D8B030D-6E8A-4147-A177-3AD203B41FA5}">
                      <a16:colId xmlns:a16="http://schemas.microsoft.com/office/drawing/2014/main" val="3150830744"/>
                    </a:ext>
                  </a:extLst>
                </a:gridCol>
                <a:gridCol w="658368">
                  <a:extLst>
                    <a:ext uri="{9D8B030D-6E8A-4147-A177-3AD203B41FA5}">
                      <a16:colId xmlns:a16="http://schemas.microsoft.com/office/drawing/2014/main" val="1586369080"/>
                    </a:ext>
                  </a:extLst>
                </a:gridCol>
                <a:gridCol w="658368">
                  <a:extLst>
                    <a:ext uri="{9D8B030D-6E8A-4147-A177-3AD203B41FA5}">
                      <a16:colId xmlns:a16="http://schemas.microsoft.com/office/drawing/2014/main" val="2220749795"/>
                    </a:ext>
                  </a:extLst>
                </a:gridCol>
                <a:gridCol w="658368">
                  <a:extLst>
                    <a:ext uri="{9D8B030D-6E8A-4147-A177-3AD203B41FA5}">
                      <a16:colId xmlns:a16="http://schemas.microsoft.com/office/drawing/2014/main" val="28888864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545506346"/>
                  </a:ext>
                </a:extLst>
              </a:tr>
              <a:tr h="370840">
                <a:tc>
                  <a:txBody>
                    <a:bodyPr/>
                    <a:lstStyle/>
                    <a:p>
                      <a:r>
                        <a:rPr lang="en-US" sz="1000" b="1"/>
                        <a:t> Tokio Marine America - 2019-06-13 11:00:01 </a:t>
                      </a:r>
                      <a:r>
                        <a:rPr lang="en-US" sz="1000"/>
                        <a:t> 
 #tbt – In May, 3 TMA employees were chosen to travel to the Tokio Marine Group Home Office in Tokyo, Japan for an internship program. They received training on the various unique aspects of the insurance industry in Japan. They also had opportunities to network with other group company participants from Hawaii and Guam! #teamtma #workperks #internships</a:t>
                      </a:r>
                    </a:p>
                  </a:txBody>
                  <a:tcPr/>
                </a:tc>
                <a:tc>
                  <a:txBody>
                    <a:bodyPr/>
                    <a:lstStyle/>
                    <a:p>
                      <a:r>
                        <a:rPr lang="en-US" sz="1000"/>
                        <a:t>26</a:t>
                      </a:r>
                    </a:p>
                  </a:txBody>
                  <a:tcPr/>
                </a:tc>
                <a:tc>
                  <a:txBody>
                    <a:bodyPr/>
                    <a:lstStyle/>
                    <a:p>
                      <a:r>
                        <a:rPr lang="en-US" sz="1000"/>
                        <a:t>25</a:t>
                      </a:r>
                    </a:p>
                  </a:txBody>
                  <a:tcPr/>
                </a:tc>
                <a:tc>
                  <a:txBody>
                    <a:bodyPr/>
                    <a:lstStyle/>
                    <a:p>
                      <a:r>
                        <a:rPr lang="en-US" sz="1000"/>
                        <a:t>0</a:t>
                      </a:r>
                    </a:p>
                  </a:txBody>
                  <a:tcPr/>
                </a:tc>
                <a:tc>
                  <a:txBody>
                    <a:bodyPr/>
                    <a:lstStyle/>
                    <a:p>
                      <a:r>
                        <a:rPr lang="en-US" sz="1000"/>
                        <a:t>1</a:t>
                      </a:r>
                    </a:p>
                  </a:txBody>
                  <a:tcPr/>
                </a:tc>
                <a:tc>
                  <a:txBody>
                    <a:bodyPr/>
                    <a:lstStyle/>
                    <a:p>
                      <a:r>
                        <a:rPr lang="en-US" sz="1000"/>
                        <a:t>12.0370 %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783299456"/>
                  </a:ext>
                </a:extLst>
              </a:tr>
              <a:tr h="370840">
                <a:tc>
                  <a:txBody>
                    <a:bodyPr/>
                    <a:lstStyle/>
                    <a:p>
                      <a:r>
                        <a:rPr lang="en-US" sz="1000" b="1"/>
                        <a:t> Tokio Marine America - 2019-06-03 12:00:01 </a:t>
                      </a:r>
                      <a:r>
                        <a:rPr lang="en-US" sz="1000"/>
                        <a:t> 
 Last week team members from our Marketing and Underwriting departments visited Park East High School to talk about careers in Insurance and Financial Services. Thank you Park East High School for the invite – we were honored to provide information on great careers in our industry! #careers #anshininaction #careerday</a:t>
                      </a:r>
                    </a:p>
                  </a:txBody>
                  <a:tcPr/>
                </a:tc>
                <a:tc>
                  <a:txBody>
                    <a:bodyPr/>
                    <a:lstStyle/>
                    <a:p>
                      <a:r>
                        <a:rPr lang="en-US" sz="1000"/>
                        <a:t>17</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7.9439 %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772851006"/>
                  </a:ext>
                </a:extLst>
              </a:tr>
              <a:tr h="370840">
                <a:tc>
                  <a:txBody>
                    <a:bodyPr/>
                    <a:lstStyle/>
                    <a:p>
                      <a:r>
                        <a:rPr lang="en-US" sz="1000" b="1"/>
                        <a:t> Tokio Marine America - 2019-06-20 19:01:28 </a:t>
                      </a:r>
                      <a:r>
                        <a:rPr lang="en-US" sz="1000"/>
                        <a:t> 
 Pasadena employees has a blast at today’s health fair event! Thank you @tmnathegoodlife ! Check out our Instagram Story for more pics from today’s event! #healthfair #tmacares #funatwork</a:t>
                      </a:r>
                    </a:p>
                  </a:txBody>
                  <a:tcPr/>
                </a:tc>
                <a:tc>
                  <a:txBody>
                    <a:bodyPr/>
                    <a:lstStyle/>
                    <a:p>
                      <a:r>
                        <a:rPr lang="en-US" sz="1000"/>
                        <a:t>16</a:t>
                      </a:r>
                    </a:p>
                  </a:txBody>
                  <a:tcPr/>
                </a:tc>
                <a:tc>
                  <a:txBody>
                    <a:bodyPr/>
                    <a:lstStyle/>
                    <a:p>
                      <a:r>
                        <a:rPr lang="en-US" sz="1000"/>
                        <a:t>15</a:t>
                      </a:r>
                    </a:p>
                  </a:txBody>
                  <a:tcPr/>
                </a:tc>
                <a:tc>
                  <a:txBody>
                    <a:bodyPr/>
                    <a:lstStyle/>
                    <a:p>
                      <a:r>
                        <a:rPr lang="en-US" sz="1000"/>
                        <a:t>0</a:t>
                      </a:r>
                    </a:p>
                  </a:txBody>
                  <a:tcPr/>
                </a:tc>
                <a:tc>
                  <a:txBody>
                    <a:bodyPr/>
                    <a:lstStyle/>
                    <a:p>
                      <a:r>
                        <a:rPr lang="en-US" sz="1000"/>
                        <a:t>1</a:t>
                      </a:r>
                    </a:p>
                  </a:txBody>
                  <a:tcPr/>
                </a:tc>
                <a:tc>
                  <a:txBody>
                    <a:bodyPr/>
                    <a:lstStyle/>
                    <a:p>
                      <a:r>
                        <a:rPr lang="en-US" sz="1000"/>
                        <a:t>7.4074 %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588365546"/>
                  </a:ext>
                </a:extLst>
              </a:tr>
            </a:tbl>
          </a:graphicData>
        </a:graphic>
      </p:graphicFrame>
      <p:sp>
        <p:nvSpPr>
          <p:cNvPr id="4" name="Text Placeholder 3">
            <a:extLst>
              <a:ext uri="{FF2B5EF4-FFF2-40B4-BE49-F238E27FC236}">
                <a16:creationId xmlns:a16="http://schemas.microsoft.com/office/drawing/2014/main" id="{46A6565E-8230-443D-944B-C6E40CFA9C8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70152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BF73A-0778-4F00-9613-2131ABF9021B}"/>
              </a:ext>
            </a:extLst>
          </p:cNvPr>
          <p:cNvSpPr>
            <a:spLocks noGrp="1"/>
          </p:cNvSpPr>
          <p:nvPr>
            <p:ph type="title"/>
          </p:nvPr>
        </p:nvSpPr>
        <p:spPr/>
        <p:txBody>
          <a:bodyPr/>
          <a:lstStyle/>
          <a:p>
            <a:r>
              <a:rPr lang="en-US"/>
              <a:t>Facebook Total Interactions | Tokio Marine America</a:t>
            </a:r>
          </a:p>
        </p:txBody>
      </p:sp>
      <p:graphicFrame>
        <p:nvGraphicFramePr>
          <p:cNvPr id="6" name="Chart Placeholder 5">
            <a:extLst>
              <a:ext uri="{FF2B5EF4-FFF2-40B4-BE49-F238E27FC236}">
                <a16:creationId xmlns:a16="http://schemas.microsoft.com/office/drawing/2014/main" id="{E41E9986-5DA6-4E36-B64F-539F03E329FF}"/>
              </a:ext>
            </a:extLst>
          </p:cNvPr>
          <p:cNvGraphicFramePr>
            <a:graphicFrameLocks noGrp="1"/>
          </p:cNvGraphicFramePr>
          <p:nvPr>
            <p:ph type="chart" sz="quarter" idx="13"/>
            <p:extLst>
              <p:ext uri="{D42A27DB-BD31-4B8C-83A1-F6EECF244321}">
                <p14:modId xmlns:p14="http://schemas.microsoft.com/office/powerpoint/2010/main" val="3318685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95A1FA-A03C-449F-A3B7-5189ABB8B33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A8C74A1-554F-4214-B055-834FBF5E77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9004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E3BF5-1143-4CCD-93F3-B880D532E1DF}"/>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8A6D35E2-9F2A-40F8-B429-5BF0BB1D413B}"/>
              </a:ext>
            </a:extLst>
          </p:cNvPr>
          <p:cNvGraphicFramePr>
            <a:graphicFrameLocks noGrp="1"/>
          </p:cNvGraphicFramePr>
          <p:nvPr>
            <p:ph type="tbl" sz="quarter" idx="13"/>
            <p:extLst>
              <p:ext uri="{D42A27DB-BD31-4B8C-83A1-F6EECF244321}">
                <p14:modId xmlns:p14="http://schemas.microsoft.com/office/powerpoint/2010/main" val="4182606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87804742"/>
                    </a:ext>
                  </a:extLst>
                </a:gridCol>
                <a:gridCol w="493776">
                  <a:extLst>
                    <a:ext uri="{9D8B030D-6E8A-4147-A177-3AD203B41FA5}">
                      <a16:colId xmlns:a16="http://schemas.microsoft.com/office/drawing/2014/main" val="1651388874"/>
                    </a:ext>
                  </a:extLst>
                </a:gridCol>
                <a:gridCol w="493776">
                  <a:extLst>
                    <a:ext uri="{9D8B030D-6E8A-4147-A177-3AD203B41FA5}">
                      <a16:colId xmlns:a16="http://schemas.microsoft.com/office/drawing/2014/main" val="2290941829"/>
                    </a:ext>
                  </a:extLst>
                </a:gridCol>
                <a:gridCol w="493776">
                  <a:extLst>
                    <a:ext uri="{9D8B030D-6E8A-4147-A177-3AD203B41FA5}">
                      <a16:colId xmlns:a16="http://schemas.microsoft.com/office/drawing/2014/main" val="2754433314"/>
                    </a:ext>
                  </a:extLst>
                </a:gridCol>
                <a:gridCol w="493776">
                  <a:extLst>
                    <a:ext uri="{9D8B030D-6E8A-4147-A177-3AD203B41FA5}">
                      <a16:colId xmlns:a16="http://schemas.microsoft.com/office/drawing/2014/main" val="520568120"/>
                    </a:ext>
                  </a:extLst>
                </a:gridCol>
                <a:gridCol w="493776">
                  <a:extLst>
                    <a:ext uri="{9D8B030D-6E8A-4147-A177-3AD203B41FA5}">
                      <a16:colId xmlns:a16="http://schemas.microsoft.com/office/drawing/2014/main" val="2793708845"/>
                    </a:ext>
                  </a:extLst>
                </a:gridCol>
                <a:gridCol w="493776">
                  <a:extLst>
                    <a:ext uri="{9D8B030D-6E8A-4147-A177-3AD203B41FA5}">
                      <a16:colId xmlns:a16="http://schemas.microsoft.com/office/drawing/2014/main" val="3415479713"/>
                    </a:ext>
                  </a:extLst>
                </a:gridCol>
                <a:gridCol w="493776">
                  <a:extLst>
                    <a:ext uri="{9D8B030D-6E8A-4147-A177-3AD203B41FA5}">
                      <a16:colId xmlns:a16="http://schemas.microsoft.com/office/drawing/2014/main" val="1698107977"/>
                    </a:ext>
                  </a:extLst>
                </a:gridCol>
                <a:gridCol w="493776">
                  <a:extLst>
                    <a:ext uri="{9D8B030D-6E8A-4147-A177-3AD203B41FA5}">
                      <a16:colId xmlns:a16="http://schemas.microsoft.com/office/drawing/2014/main" val="4077875904"/>
                    </a:ext>
                  </a:extLst>
                </a:gridCol>
                <a:gridCol w="493776">
                  <a:extLst>
                    <a:ext uri="{9D8B030D-6E8A-4147-A177-3AD203B41FA5}">
                      <a16:colId xmlns:a16="http://schemas.microsoft.com/office/drawing/2014/main" val="1180320930"/>
                    </a:ext>
                  </a:extLst>
                </a:gridCol>
                <a:gridCol w="493776">
                  <a:extLst>
                    <a:ext uri="{9D8B030D-6E8A-4147-A177-3AD203B41FA5}">
                      <a16:colId xmlns:a16="http://schemas.microsoft.com/office/drawing/2014/main" val="3168094549"/>
                    </a:ext>
                  </a:extLst>
                </a:gridCol>
                <a:gridCol w="493776">
                  <a:extLst>
                    <a:ext uri="{9D8B030D-6E8A-4147-A177-3AD203B41FA5}">
                      <a16:colId xmlns:a16="http://schemas.microsoft.com/office/drawing/2014/main" val="1212425731"/>
                    </a:ext>
                  </a:extLst>
                </a:gridCol>
                <a:gridCol w="493776">
                  <a:extLst>
                    <a:ext uri="{9D8B030D-6E8A-4147-A177-3AD203B41FA5}">
                      <a16:colId xmlns:a16="http://schemas.microsoft.com/office/drawing/2014/main" val="4249535526"/>
                    </a:ext>
                  </a:extLst>
                </a:gridCol>
                <a:gridCol w="493776">
                  <a:extLst>
                    <a:ext uri="{9D8B030D-6E8A-4147-A177-3AD203B41FA5}">
                      <a16:colId xmlns:a16="http://schemas.microsoft.com/office/drawing/2014/main" val="23384637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85776590"/>
                  </a:ext>
                </a:extLst>
              </a:tr>
              <a:tr h="370840">
                <a:tc>
                  <a:txBody>
                    <a:bodyPr/>
                    <a:lstStyle/>
                    <a:p>
                      <a:r>
                        <a:rPr lang="en-US" sz="1000"/>
                        <a:t>@TokioMAmerica</a:t>
                      </a:r>
                    </a:p>
                  </a:txBody>
                  <a:tcPr/>
                </a:tc>
                <a:tc>
                  <a:txBody>
                    <a:bodyPr/>
                    <a:lstStyle/>
                    <a:p>
                      <a:r>
                        <a:rPr lang="en-US" sz="1000"/>
                        <a:t>137</a:t>
                      </a:r>
                    </a:p>
                  </a:txBody>
                  <a:tcPr/>
                </a:tc>
                <a:tc>
                  <a:txBody>
                    <a:bodyPr/>
                    <a:lstStyle/>
                    <a:p>
                      <a:r>
                        <a:rPr lang="en-US" sz="1000"/>
                        <a:t>30</a:t>
                      </a:r>
                    </a:p>
                  </a:txBody>
                  <a:tcPr/>
                </a:tc>
                <a:tc>
                  <a:txBody>
                    <a:bodyPr/>
                    <a:lstStyle/>
                    <a:p>
                      <a:r>
                        <a:rPr lang="en-US" sz="1000"/>
                        <a:t>94</a:t>
                      </a:r>
                    </a:p>
                  </a:txBody>
                  <a:tcPr/>
                </a:tc>
                <a:tc>
                  <a:txBody>
                    <a:bodyPr/>
                    <a:lstStyle/>
                    <a:p>
                      <a:r>
                        <a:rPr lang="en-US" sz="1000"/>
                        <a:t>83</a:t>
                      </a:r>
                    </a:p>
                  </a:txBody>
                  <a:tcPr/>
                </a:tc>
                <a:tc>
                  <a:txBody>
                    <a:bodyPr/>
                    <a:lstStyle/>
                    <a:p>
                      <a:r>
                        <a:rPr lang="en-US" sz="1000"/>
                        <a:t>3</a:t>
                      </a:r>
                    </a:p>
                  </a:txBody>
                  <a:tcPr/>
                </a:tc>
                <a:tc>
                  <a:txBody>
                    <a:bodyPr/>
                    <a:lstStyle/>
                    <a:p>
                      <a:r>
                        <a:rPr lang="en-US" sz="1000"/>
                        <a:t>8</a:t>
                      </a:r>
                    </a:p>
                  </a:txBody>
                  <a:tcPr/>
                </a:tc>
                <a:tc>
                  <a:txBody>
                    <a:bodyPr/>
                    <a:lstStyle/>
                    <a:p>
                      <a:r>
                        <a:rPr lang="en-US" sz="1000"/>
                        <a:t>102</a:t>
                      </a:r>
                    </a:p>
                  </a:txBody>
                  <a:tcPr/>
                </a:tc>
                <a:tc>
                  <a:txBody>
                    <a:bodyPr/>
                    <a:lstStyle/>
                    <a:p>
                      <a:r>
                        <a:rPr lang="en-US" sz="1000"/>
                        <a:t>98</a:t>
                      </a:r>
                    </a:p>
                  </a:txBody>
                  <a:tcPr/>
                </a:tc>
                <a:tc>
                  <a:txBody>
                    <a:bodyPr/>
                    <a:lstStyle/>
                    <a:p>
                      <a:r>
                        <a:rPr lang="en-US" sz="1000"/>
                        <a:t>292</a:t>
                      </a:r>
                    </a:p>
                  </a:txBody>
                  <a:tcPr/>
                </a:tc>
                <a:tc>
                  <a:txBody>
                    <a:bodyPr/>
                    <a:lstStyle/>
                    <a:p>
                      <a:r>
                        <a:rPr lang="en-US" sz="1000"/>
                        <a:t>6</a:t>
                      </a:r>
                    </a:p>
                  </a:txBody>
                  <a:tcPr/>
                </a:tc>
                <a:tc>
                  <a:txBody>
                    <a:bodyPr/>
                    <a:lstStyle/>
                    <a:p>
                      <a:r>
                        <a:rPr lang="en-US" sz="1000"/>
                        <a:t>16</a:t>
                      </a:r>
                    </a:p>
                  </a:txBody>
                  <a:tcPr/>
                </a:tc>
                <a:tc>
                  <a:txBody>
                    <a:bodyPr/>
                    <a:lstStyle/>
                    <a:p>
                      <a:r>
                        <a:rPr lang="en-US" sz="1000"/>
                        <a:t>3.9107 %</a:t>
                      </a:r>
                    </a:p>
                  </a:txBody>
                  <a:tcPr/>
                </a:tc>
                <a:tc>
                  <a:txBody>
                    <a:bodyPr/>
                    <a:lstStyle/>
                    <a:p>
                      <a:r>
                        <a:rPr lang="en-US" sz="1000"/>
                        <a:t>0.0 %</a:t>
                      </a:r>
                    </a:p>
                  </a:txBody>
                  <a:tcPr/>
                </a:tc>
                <a:extLst>
                  <a:ext uri="{0D108BD9-81ED-4DB2-BD59-A6C34878D82A}">
                    <a16:rowId xmlns:a16="http://schemas.microsoft.com/office/drawing/2014/main" val="2160690369"/>
                  </a:ext>
                </a:extLst>
              </a:tr>
            </a:tbl>
          </a:graphicData>
        </a:graphic>
      </p:graphicFrame>
      <p:sp>
        <p:nvSpPr>
          <p:cNvPr id="4" name="Text Placeholder 3">
            <a:extLst>
              <a:ext uri="{FF2B5EF4-FFF2-40B4-BE49-F238E27FC236}">
                <a16:creationId xmlns:a16="http://schemas.microsoft.com/office/drawing/2014/main" id="{B5056AB7-9396-4B5D-A080-D821D12289D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520890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ED4A0-15F0-4BFB-8B35-0FD6ABB7C776}"/>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87F116E9-52C0-4040-8399-305EBC473F88}"/>
              </a:ext>
            </a:extLst>
          </p:cNvPr>
          <p:cNvGraphicFramePr>
            <a:graphicFrameLocks noGrp="1"/>
          </p:cNvGraphicFramePr>
          <p:nvPr>
            <p:ph type="chart" sz="quarter" idx="13"/>
            <p:extLst>
              <p:ext uri="{D42A27DB-BD31-4B8C-83A1-F6EECF244321}">
                <p14:modId xmlns:p14="http://schemas.microsoft.com/office/powerpoint/2010/main" val="1572347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58A172-07D5-403C-B52E-DDCD1AD8305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CA2DA40-D572-4E8A-BDD5-7EBF1D7DF5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698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C9CFE-362F-4C65-A535-2E2763D5C2BF}"/>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04D067A8-DD4C-482E-8401-A99D0C6A710A}"/>
              </a:ext>
            </a:extLst>
          </p:cNvPr>
          <p:cNvGraphicFramePr>
            <a:graphicFrameLocks noGrp="1"/>
          </p:cNvGraphicFramePr>
          <p:nvPr>
            <p:ph type="chart" sz="quarter" idx="13"/>
            <p:extLst>
              <p:ext uri="{D42A27DB-BD31-4B8C-83A1-F6EECF244321}">
                <p14:modId xmlns:p14="http://schemas.microsoft.com/office/powerpoint/2010/main" val="2526043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64A872-A538-495C-B805-0EFBDD2F8F9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FABC71A-F5E3-4496-990B-3F66399ECD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9097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50FD5-86ED-4A74-850B-7ADE78CF7F94}"/>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68CB713A-AA11-415E-AE5A-65BA470FC992}"/>
              </a:ext>
            </a:extLst>
          </p:cNvPr>
          <p:cNvGraphicFramePr>
            <a:graphicFrameLocks noGrp="1"/>
          </p:cNvGraphicFramePr>
          <p:nvPr>
            <p:ph type="tbl" sz="quarter" idx="13"/>
            <p:extLst>
              <p:ext uri="{D42A27DB-BD31-4B8C-83A1-F6EECF244321}">
                <p14:modId xmlns:p14="http://schemas.microsoft.com/office/powerpoint/2010/main" val="2401848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531169156"/>
                    </a:ext>
                  </a:extLst>
                </a:gridCol>
                <a:gridCol w="411480">
                  <a:extLst>
                    <a:ext uri="{9D8B030D-6E8A-4147-A177-3AD203B41FA5}">
                      <a16:colId xmlns:a16="http://schemas.microsoft.com/office/drawing/2014/main" val="549506555"/>
                    </a:ext>
                  </a:extLst>
                </a:gridCol>
                <a:gridCol w="822960">
                  <a:extLst>
                    <a:ext uri="{9D8B030D-6E8A-4147-A177-3AD203B41FA5}">
                      <a16:colId xmlns:a16="http://schemas.microsoft.com/office/drawing/2014/main" val="280934988"/>
                    </a:ext>
                  </a:extLst>
                </a:gridCol>
                <a:gridCol w="822960">
                  <a:extLst>
                    <a:ext uri="{9D8B030D-6E8A-4147-A177-3AD203B41FA5}">
                      <a16:colId xmlns:a16="http://schemas.microsoft.com/office/drawing/2014/main" val="3098851068"/>
                    </a:ext>
                  </a:extLst>
                </a:gridCol>
                <a:gridCol w="822960">
                  <a:extLst>
                    <a:ext uri="{9D8B030D-6E8A-4147-A177-3AD203B41FA5}">
                      <a16:colId xmlns:a16="http://schemas.microsoft.com/office/drawing/2014/main" val="518322316"/>
                    </a:ext>
                  </a:extLst>
                </a:gridCol>
                <a:gridCol w="822960">
                  <a:extLst>
                    <a:ext uri="{9D8B030D-6E8A-4147-A177-3AD203B41FA5}">
                      <a16:colId xmlns:a16="http://schemas.microsoft.com/office/drawing/2014/main" val="1281325315"/>
                    </a:ext>
                  </a:extLst>
                </a:gridCol>
                <a:gridCol w="822960">
                  <a:extLst>
                    <a:ext uri="{9D8B030D-6E8A-4147-A177-3AD203B41FA5}">
                      <a16:colId xmlns:a16="http://schemas.microsoft.com/office/drawing/2014/main" val="3308031297"/>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761048127"/>
                  </a:ext>
                </a:extLst>
              </a:tr>
              <a:tr h="370840">
                <a:tc>
                  <a:txBody>
                    <a:bodyPr/>
                    <a:lstStyle/>
                    <a:p>
                      <a:r>
                        <a:rPr lang="en-US" sz="1000" b="1"/>
                        <a:t> @TokioMAmerica - 2019-06-03 12:01:35 </a:t>
                      </a:r>
                      <a:r>
                        <a:rPr lang="en-US" sz="1000"/>
                        <a:t>
  Last week team members from our Marketing and Underwriting departments visited @ParkEastHS to talk about careers in Insurance &amp;amp; Financial Services. Thank you Park East High School we were honored to provide information on great careers in our industry! #careerday #anshininaction https://t.co/6tOr7ou50L</a:t>
                      </a:r>
                    </a:p>
                  </a:txBody>
                  <a:tcPr/>
                </a:tc>
                <a:tc>
                  <a:txBody>
                    <a:bodyPr/>
                    <a:lstStyle/>
                    <a:p>
                      <a:r>
                        <a:rPr lang="en-US" sz="1000"/>
                        <a:t>06/11/2019 18:16:53</a:t>
                      </a:r>
                    </a:p>
                  </a:txBody>
                  <a:tcPr/>
                </a:tc>
                <a:tc>
                  <a:txBody>
                    <a:bodyPr/>
                    <a:lstStyle/>
                    <a:p>
                      <a:r>
                        <a:rPr lang="en-US" sz="1000"/>
                        <a:t>No</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6.8182 %</a:t>
                      </a:r>
                    </a:p>
                  </a:txBody>
                  <a:tcPr/>
                </a:tc>
                <a:extLst>
                  <a:ext uri="{0D108BD9-81ED-4DB2-BD59-A6C34878D82A}">
                    <a16:rowId xmlns:a16="http://schemas.microsoft.com/office/drawing/2014/main" val="3785011631"/>
                  </a:ext>
                </a:extLst>
              </a:tr>
              <a:tr h="370840">
                <a:tc>
                  <a:txBody>
                    <a:bodyPr/>
                    <a:lstStyle/>
                    <a:p>
                      <a:r>
                        <a:rPr lang="en-US" sz="1000" b="1"/>
                        <a:t> @TokioMAmerica - 2019-06-19 17:30:24 </a:t>
                      </a:r>
                      <a:r>
                        <a:rPr lang="en-US" sz="1000"/>
                        <a:t>
  Looking for your next role as an Auto/GL claims adjuster? Click on the link for an amazing opportunity in our Jersey City, NJ office! https://t.co/36WAexowby 
Think of the possibilities! #applytoday #hiring #insurancecareers #teamtma https://t.co/0J9ieP0FoI</a:t>
                      </a:r>
                    </a:p>
                  </a:txBody>
                  <a:tcPr/>
                </a:tc>
                <a:tc>
                  <a:txBody>
                    <a:bodyPr/>
                    <a:lstStyle/>
                    <a:p>
                      <a:r>
                        <a:rPr lang="en-US" sz="1000"/>
                        <a:t>06/20/2019 18:16:54</a:t>
                      </a:r>
                    </a:p>
                  </a:txBody>
                  <a:tcPr/>
                </a:tc>
                <a:tc>
                  <a:txBody>
                    <a:bodyPr/>
                    <a:lstStyle/>
                    <a:p>
                      <a:r>
                        <a:rPr lang="en-US" sz="1000"/>
                        <a:t>No</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5.1471 %</a:t>
                      </a:r>
                    </a:p>
                  </a:txBody>
                  <a:tcPr/>
                </a:tc>
                <a:extLst>
                  <a:ext uri="{0D108BD9-81ED-4DB2-BD59-A6C34878D82A}">
                    <a16:rowId xmlns:a16="http://schemas.microsoft.com/office/drawing/2014/main" val="3212391832"/>
                  </a:ext>
                </a:extLst>
              </a:tr>
              <a:tr h="370840">
                <a:tc>
                  <a:txBody>
                    <a:bodyPr/>
                    <a:lstStyle/>
                    <a:p>
                      <a:r>
                        <a:rPr lang="en-US" sz="1000" b="1"/>
                        <a:t> @TokioMAmerica - 2019-06-13 11:02:15 </a:t>
                      </a:r>
                      <a:r>
                        <a:rPr lang="en-US" sz="1000"/>
                        <a:t>
  #tbt – In May, 3 TMA employees traveled to Home Office in Tokyo, Japan for an internship program. They received training on unique aspects of the insurance industry in Japan. They also got to network with other group company participants from Hawaii and Guam! #teamtma #internship https://t.co/YQp1lKhZfs</a:t>
                      </a:r>
                    </a:p>
                  </a:txBody>
                  <a:tcPr/>
                </a:tc>
                <a:tc>
                  <a:txBody>
                    <a:bodyPr/>
                    <a:lstStyle/>
                    <a:p>
                      <a:r>
                        <a:rPr lang="en-US" sz="1000"/>
                        <a:t>06/20/2019 06:17:30</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4.4118 %</a:t>
                      </a:r>
                    </a:p>
                  </a:txBody>
                  <a:tcPr/>
                </a:tc>
                <a:extLst>
                  <a:ext uri="{0D108BD9-81ED-4DB2-BD59-A6C34878D82A}">
                    <a16:rowId xmlns:a16="http://schemas.microsoft.com/office/drawing/2014/main" val="922035299"/>
                  </a:ext>
                </a:extLst>
              </a:tr>
            </a:tbl>
          </a:graphicData>
        </a:graphic>
      </p:graphicFrame>
      <p:sp>
        <p:nvSpPr>
          <p:cNvPr id="4" name="Text Placeholder 3">
            <a:extLst>
              <a:ext uri="{FF2B5EF4-FFF2-40B4-BE49-F238E27FC236}">
                <a16:creationId xmlns:a16="http://schemas.microsoft.com/office/drawing/2014/main" id="{EDF58D73-53BE-4F9C-9C7D-1012A4A0EAE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890289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24CBC-F585-4746-968C-0CA02A8E219F}"/>
              </a:ext>
            </a:extLst>
          </p:cNvPr>
          <p:cNvSpPr>
            <a:spLocks noGrp="1"/>
          </p:cNvSpPr>
          <p:nvPr>
            <p:ph type="title"/>
          </p:nvPr>
        </p:nvSpPr>
        <p:spPr/>
        <p:txBody>
          <a:bodyPr/>
          <a:lstStyle/>
          <a:p>
            <a:r>
              <a:rPr lang="en-US"/>
              <a:t>Twitter Total Interactions | Tokio Marine America</a:t>
            </a:r>
          </a:p>
        </p:txBody>
      </p:sp>
      <p:graphicFrame>
        <p:nvGraphicFramePr>
          <p:cNvPr id="6" name="Chart Placeholder 5">
            <a:extLst>
              <a:ext uri="{FF2B5EF4-FFF2-40B4-BE49-F238E27FC236}">
                <a16:creationId xmlns:a16="http://schemas.microsoft.com/office/drawing/2014/main" id="{67682DA4-EC89-46CC-B865-EA711649746E}"/>
              </a:ext>
            </a:extLst>
          </p:cNvPr>
          <p:cNvGraphicFramePr>
            <a:graphicFrameLocks noGrp="1"/>
          </p:cNvGraphicFramePr>
          <p:nvPr>
            <p:ph type="chart" sz="quarter" idx="13"/>
            <p:extLst>
              <p:ext uri="{D42A27DB-BD31-4B8C-83A1-F6EECF244321}">
                <p14:modId xmlns:p14="http://schemas.microsoft.com/office/powerpoint/2010/main" val="3175539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9F5758-FBC1-4F65-95B5-3F9F97E6CC0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9919EAB-446C-4597-B454-58342B962D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846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2D43D-A2D8-4E20-8BD6-5878B3C3AF21}"/>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59886864-5BD6-4054-9D7F-CC08C78167BD}"/>
              </a:ext>
            </a:extLst>
          </p:cNvPr>
          <p:cNvGraphicFramePr>
            <a:graphicFrameLocks noGrp="1"/>
          </p:cNvGraphicFramePr>
          <p:nvPr>
            <p:ph type="tbl" sz="quarter" idx="13"/>
            <p:extLst>
              <p:ext uri="{D42A27DB-BD31-4B8C-83A1-F6EECF244321}">
                <p14:modId xmlns:p14="http://schemas.microsoft.com/office/powerpoint/2010/main" val="3822585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39533731"/>
                    </a:ext>
                  </a:extLst>
                </a:gridCol>
                <a:gridCol w="1069848">
                  <a:extLst>
                    <a:ext uri="{9D8B030D-6E8A-4147-A177-3AD203B41FA5}">
                      <a16:colId xmlns:a16="http://schemas.microsoft.com/office/drawing/2014/main" val="195739015"/>
                    </a:ext>
                  </a:extLst>
                </a:gridCol>
                <a:gridCol w="1069848">
                  <a:extLst>
                    <a:ext uri="{9D8B030D-6E8A-4147-A177-3AD203B41FA5}">
                      <a16:colId xmlns:a16="http://schemas.microsoft.com/office/drawing/2014/main" val="2488012763"/>
                    </a:ext>
                  </a:extLst>
                </a:gridCol>
                <a:gridCol w="1069848">
                  <a:extLst>
                    <a:ext uri="{9D8B030D-6E8A-4147-A177-3AD203B41FA5}">
                      <a16:colId xmlns:a16="http://schemas.microsoft.com/office/drawing/2014/main" val="3222514415"/>
                    </a:ext>
                  </a:extLst>
                </a:gridCol>
                <a:gridCol w="1069848">
                  <a:extLst>
                    <a:ext uri="{9D8B030D-6E8A-4147-A177-3AD203B41FA5}">
                      <a16:colId xmlns:a16="http://schemas.microsoft.com/office/drawing/2014/main" val="2279433251"/>
                    </a:ext>
                  </a:extLst>
                </a:gridCol>
                <a:gridCol w="1069848">
                  <a:extLst>
                    <a:ext uri="{9D8B030D-6E8A-4147-A177-3AD203B41FA5}">
                      <a16:colId xmlns:a16="http://schemas.microsoft.com/office/drawing/2014/main" val="1025257486"/>
                    </a:ext>
                  </a:extLst>
                </a:gridCol>
                <a:gridCol w="1069848">
                  <a:extLst>
                    <a:ext uri="{9D8B030D-6E8A-4147-A177-3AD203B41FA5}">
                      <a16:colId xmlns:a16="http://schemas.microsoft.com/office/drawing/2014/main" val="14009565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72375128"/>
                  </a:ext>
                </a:extLst>
              </a:tr>
              <a:tr h="370840">
                <a:tc>
                  <a:txBody>
                    <a:bodyPr/>
                    <a:lstStyle/>
                    <a:p>
                      <a:r>
                        <a:rPr lang="en-US" sz="1000"/>
                        <a:t>Tokio Marine America</a:t>
                      </a:r>
                    </a:p>
                  </a:txBody>
                  <a:tcPr/>
                </a:tc>
                <a:tc>
                  <a:txBody>
                    <a:bodyPr/>
                    <a:lstStyle/>
                    <a:p>
                      <a:r>
                        <a:rPr lang="en-US" sz="1000"/>
                        <a:t>11291</a:t>
                      </a:r>
                    </a:p>
                  </a:txBody>
                  <a:tcPr/>
                </a:tc>
                <a:tc>
                  <a:txBody>
                    <a:bodyPr/>
                    <a:lstStyle/>
                    <a:p>
                      <a:r>
                        <a:rPr lang="en-US" sz="1000"/>
                        <a:t>2695</a:t>
                      </a:r>
                    </a:p>
                  </a:txBody>
                  <a:tcPr/>
                </a:tc>
                <a:tc>
                  <a:txBody>
                    <a:bodyPr/>
                    <a:lstStyle/>
                    <a:p>
                      <a:r>
                        <a:rPr lang="en-US" sz="1000"/>
                        <a:t>102</a:t>
                      </a:r>
                    </a:p>
                  </a:txBody>
                  <a:tcPr/>
                </a:tc>
                <a:tc>
                  <a:txBody>
                    <a:bodyPr/>
                    <a:lstStyle/>
                    <a:p>
                      <a:r>
                        <a:rPr lang="en-US" sz="1000"/>
                        <a:t>3895</a:t>
                      </a:r>
                    </a:p>
                  </a:txBody>
                  <a:tcPr/>
                </a:tc>
                <a:tc>
                  <a:txBody>
                    <a:bodyPr/>
                    <a:lstStyle/>
                    <a:p>
                      <a:r>
                        <a:rPr lang="en-US" sz="1000"/>
                        <a:t>74</a:t>
                      </a:r>
                    </a:p>
                  </a:txBody>
                  <a:tcPr/>
                </a:tc>
                <a:tc>
                  <a:txBody>
                    <a:bodyPr/>
                    <a:lstStyle/>
                    <a:p>
                      <a:r>
                        <a:rPr lang="en-US" sz="1000"/>
                        <a:t>0.3913 %</a:t>
                      </a:r>
                    </a:p>
                  </a:txBody>
                  <a:tcPr/>
                </a:tc>
                <a:extLst>
                  <a:ext uri="{0D108BD9-81ED-4DB2-BD59-A6C34878D82A}">
                    <a16:rowId xmlns:a16="http://schemas.microsoft.com/office/drawing/2014/main" val="1905640083"/>
                  </a:ext>
                </a:extLst>
              </a:tr>
            </a:tbl>
          </a:graphicData>
        </a:graphic>
      </p:graphicFrame>
      <p:sp>
        <p:nvSpPr>
          <p:cNvPr id="4" name="Text Placeholder 3">
            <a:extLst>
              <a:ext uri="{FF2B5EF4-FFF2-40B4-BE49-F238E27FC236}">
                <a16:creationId xmlns:a16="http://schemas.microsoft.com/office/drawing/2014/main" id="{1C9C9548-36EB-47E8-BB66-0BCDF143504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532110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AB1E4-3BBE-4358-B18D-A8A02BAAEA58}"/>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C04A494-32F2-4815-AD2C-6B0B2A61B429}"/>
              </a:ext>
            </a:extLst>
          </p:cNvPr>
          <p:cNvGraphicFramePr>
            <a:graphicFrameLocks noGrp="1"/>
          </p:cNvGraphicFramePr>
          <p:nvPr>
            <p:ph type="chart" sz="quarter" idx="13"/>
            <p:extLst>
              <p:ext uri="{D42A27DB-BD31-4B8C-83A1-F6EECF244321}">
                <p14:modId xmlns:p14="http://schemas.microsoft.com/office/powerpoint/2010/main" val="3624481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025371-F888-4A35-97CF-46892550FE3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546A12F-4FEE-4BB7-96E1-93BD78389E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8450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0B44C-5F8B-4FC4-BD6E-4E45E6AE1265}"/>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DE2107A9-399E-4E9E-A77E-78F11647AF57}"/>
              </a:ext>
            </a:extLst>
          </p:cNvPr>
          <p:cNvGraphicFramePr>
            <a:graphicFrameLocks noGrp="1"/>
          </p:cNvGraphicFramePr>
          <p:nvPr>
            <p:ph type="chart" sz="quarter" idx="13"/>
            <p:extLst>
              <p:ext uri="{D42A27DB-BD31-4B8C-83A1-F6EECF244321}">
                <p14:modId xmlns:p14="http://schemas.microsoft.com/office/powerpoint/2010/main" val="1314339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A4E17A-33EF-48BC-800E-AB6B3418D92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99D5894-B5CC-433A-8015-6443E8F3F6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7109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9F4FE-A2AE-4332-8EF6-C670C01073D0}"/>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095B0DBA-FA1A-42A0-B74B-9FAEB206A088}"/>
              </a:ext>
            </a:extLst>
          </p:cNvPr>
          <p:cNvGraphicFramePr>
            <a:graphicFrameLocks noGrp="1"/>
          </p:cNvGraphicFramePr>
          <p:nvPr>
            <p:ph type="tbl" sz="quarter" idx="13"/>
            <p:extLst>
              <p:ext uri="{D42A27DB-BD31-4B8C-83A1-F6EECF244321}">
                <p14:modId xmlns:p14="http://schemas.microsoft.com/office/powerpoint/2010/main" val="3653850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51831010"/>
                    </a:ext>
                  </a:extLst>
                </a:gridCol>
                <a:gridCol w="905256">
                  <a:extLst>
                    <a:ext uri="{9D8B030D-6E8A-4147-A177-3AD203B41FA5}">
                      <a16:colId xmlns:a16="http://schemas.microsoft.com/office/drawing/2014/main" val="2368857598"/>
                    </a:ext>
                  </a:extLst>
                </a:gridCol>
                <a:gridCol w="822960">
                  <a:extLst>
                    <a:ext uri="{9D8B030D-6E8A-4147-A177-3AD203B41FA5}">
                      <a16:colId xmlns:a16="http://schemas.microsoft.com/office/drawing/2014/main" val="353119869"/>
                    </a:ext>
                  </a:extLst>
                </a:gridCol>
                <a:gridCol w="987552">
                  <a:extLst>
                    <a:ext uri="{9D8B030D-6E8A-4147-A177-3AD203B41FA5}">
                      <a16:colId xmlns:a16="http://schemas.microsoft.com/office/drawing/2014/main" val="396593806"/>
                    </a:ext>
                  </a:extLst>
                </a:gridCol>
                <a:gridCol w="987552">
                  <a:extLst>
                    <a:ext uri="{9D8B030D-6E8A-4147-A177-3AD203B41FA5}">
                      <a16:colId xmlns:a16="http://schemas.microsoft.com/office/drawing/2014/main" val="3520019742"/>
                    </a:ext>
                  </a:extLst>
                </a:gridCol>
                <a:gridCol w="987552">
                  <a:extLst>
                    <a:ext uri="{9D8B030D-6E8A-4147-A177-3AD203B41FA5}">
                      <a16:colId xmlns:a16="http://schemas.microsoft.com/office/drawing/2014/main" val="1570227788"/>
                    </a:ext>
                  </a:extLst>
                </a:gridCol>
                <a:gridCol w="987552">
                  <a:extLst>
                    <a:ext uri="{9D8B030D-6E8A-4147-A177-3AD203B41FA5}">
                      <a16:colId xmlns:a16="http://schemas.microsoft.com/office/drawing/2014/main" val="2061302075"/>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77154720"/>
                  </a:ext>
                </a:extLst>
              </a:tr>
              <a:tr h="370840">
                <a:tc>
                  <a:txBody>
                    <a:bodyPr/>
                    <a:lstStyle/>
                    <a:p>
                      <a:r>
                        <a:rPr lang="en-US" sz="1000" b="1"/>
                        <a:t> Tokio Marine America - 2019-02-28 13:31:01 </a:t>
                      </a:r>
                      <a:r>
                        <a:rPr lang="en-US" sz="1000"/>
                        <a:t>
  TMA made the list of Best Places to Work in Insurance for 3 years in a row! Click to learn more about available opportunities!</a:t>
                      </a:r>
                    </a:p>
                  </a:txBody>
                  <a:tcPr/>
                </a:tc>
                <a:tc>
                  <a:txBody>
                    <a:bodyPr/>
                    <a:lstStyle/>
                    <a:p>
                      <a:r>
                        <a:rPr lang="en-US" sz="1000"/>
                        <a:t>https://image-store.slidesharecdn.com/9cdc1ec3-50b2-426b-9e6d-8efb29f04da1-large.jpeg</a:t>
                      </a:r>
                    </a:p>
                  </a:txBody>
                  <a:tcPr/>
                </a:tc>
                <a:tc>
                  <a:txBody>
                    <a:bodyPr/>
                    <a:lstStyle/>
                    <a:p>
                      <a:r>
                        <a:rPr lang="en-US" sz="1000"/>
                        <a:t>06/11/2019 00:06:32</a:t>
                      </a:r>
                    </a:p>
                  </a:txBody>
                  <a:tcPr/>
                </a:tc>
                <a:tc>
                  <a:txBody>
                    <a:bodyPr/>
                    <a:lstStyle/>
                    <a:p>
                      <a:r>
                        <a:rPr lang="en-US" sz="1000"/>
                        <a:t>201</a:t>
                      </a:r>
                    </a:p>
                  </a:txBody>
                  <a:tcPr/>
                </a:tc>
                <a:tc>
                  <a:txBody>
                    <a:bodyPr/>
                    <a:lstStyle/>
                    <a:p>
                      <a:r>
                        <a:rPr lang="en-US" sz="1000"/>
                        <a:t>4</a:t>
                      </a:r>
                    </a:p>
                  </a:txBody>
                  <a:tcPr/>
                </a:tc>
                <a:tc>
                  <a:txBody>
                    <a:bodyPr/>
                    <a:lstStyle/>
                    <a:p>
                      <a:r>
                        <a:rPr lang="en-US" sz="1000"/>
                        <a:t>2.2902 %</a:t>
                      </a:r>
                    </a:p>
                  </a:txBody>
                  <a:tcPr/>
                </a:tc>
                <a:tc>
                  <a:txBody>
                    <a:bodyPr/>
                    <a:lstStyle/>
                    <a:p>
                      <a:r>
                        <a:rPr lang="en-US" sz="1000"/>
                        <a:t>Link</a:t>
                      </a:r>
                    </a:p>
                  </a:txBody>
                  <a:tcPr/>
                </a:tc>
                <a:extLst>
                  <a:ext uri="{0D108BD9-81ED-4DB2-BD59-A6C34878D82A}">
                    <a16:rowId xmlns:a16="http://schemas.microsoft.com/office/drawing/2014/main" val="3973671526"/>
                  </a:ext>
                </a:extLst>
              </a:tr>
              <a:tr h="370840">
                <a:tc>
                  <a:txBody>
                    <a:bodyPr/>
                    <a:lstStyle/>
                    <a:p>
                      <a:r>
                        <a:rPr lang="en-US" sz="1000" b="1"/>
                        <a:t> Tokio Marine America - 2019-04-05 10:52:03 </a:t>
                      </a:r>
                      <a:r>
                        <a:rPr lang="en-US" sz="1000"/>
                        <a:t>
  Safety compliance is always important, especially when moving a heavy truck with valuable cargo through busy streets. Click to find out how safety regulations are changing for motor carriers and why it pays to comply.</a:t>
                      </a:r>
                    </a:p>
                  </a:txBody>
                  <a:tcPr/>
                </a:tc>
                <a:tc>
                  <a:txBody>
                    <a:bodyPr/>
                    <a:lstStyle/>
                    <a:p>
                      <a:r>
                        <a:rPr lang="en-US" sz="1000"/>
                        <a:t>https://www.tmamerica.com/images/blog/safety.png</a:t>
                      </a:r>
                    </a:p>
                  </a:txBody>
                  <a:tcPr/>
                </a:tc>
                <a:tc>
                  <a:txBody>
                    <a:bodyPr/>
                    <a:lstStyle/>
                    <a:p>
                      <a:r>
                        <a:rPr lang="en-US" sz="1000"/>
                        <a:t>05/09/2019 00:05:57</a:t>
                      </a:r>
                    </a:p>
                  </a:txBody>
                  <a:tcPr/>
                </a:tc>
                <a:tc>
                  <a:txBody>
                    <a:bodyPr/>
                    <a:lstStyle/>
                    <a:p>
                      <a:r>
                        <a:rPr lang="en-US" sz="1000"/>
                        <a:t>132</a:t>
                      </a:r>
                    </a:p>
                  </a:txBody>
                  <a:tcPr/>
                </a:tc>
                <a:tc>
                  <a:txBody>
                    <a:bodyPr/>
                    <a:lstStyle/>
                    <a:p>
                      <a:r>
                        <a:rPr lang="en-US" sz="1000"/>
                        <a:t>3</a:t>
                      </a:r>
                    </a:p>
                  </a:txBody>
                  <a:tcPr/>
                </a:tc>
                <a:tc>
                  <a:txBody>
                    <a:bodyPr/>
                    <a:lstStyle/>
                    <a:p>
                      <a:r>
                        <a:rPr lang="en-US" sz="1000"/>
                        <a:t>1.3926 %</a:t>
                      </a:r>
                    </a:p>
                  </a:txBody>
                  <a:tcPr/>
                </a:tc>
                <a:tc>
                  <a:txBody>
                    <a:bodyPr/>
                    <a:lstStyle/>
                    <a:p>
                      <a:r>
                        <a:rPr lang="en-US" sz="1000"/>
                        <a:t>Link</a:t>
                      </a:r>
                    </a:p>
                  </a:txBody>
                  <a:tcPr/>
                </a:tc>
                <a:extLst>
                  <a:ext uri="{0D108BD9-81ED-4DB2-BD59-A6C34878D82A}">
                    <a16:rowId xmlns:a16="http://schemas.microsoft.com/office/drawing/2014/main" val="2326939866"/>
                  </a:ext>
                </a:extLst>
              </a:tr>
              <a:tr h="370840">
                <a:tc>
                  <a:txBody>
                    <a:bodyPr/>
                    <a:lstStyle/>
                    <a:p>
                      <a:r>
                        <a:rPr lang="en-US" sz="1000" b="1"/>
                        <a:t> Tokio Marine America - 2019-04-05 10:45:22 </a:t>
                      </a:r>
                      <a:r>
                        <a:rPr lang="en-US" sz="1000"/>
                        <a:t>
  Agents may encounter some unfamiliar terms and phrases when dealing with ocean cargo risks. Read our quick guide to the strange language of ocean cargo policies.</a:t>
                      </a:r>
                    </a:p>
                  </a:txBody>
                  <a:tcPr/>
                </a:tc>
                <a:tc>
                  <a:txBody>
                    <a:bodyPr/>
                    <a:lstStyle/>
                    <a:p>
                      <a:r>
                        <a:rPr lang="en-US" sz="1000"/>
                        <a:t>https://www.tmamerica.com/images/blog/boat.png</a:t>
                      </a:r>
                    </a:p>
                  </a:txBody>
                  <a:tcPr/>
                </a:tc>
                <a:tc>
                  <a:txBody>
                    <a:bodyPr/>
                    <a:lstStyle/>
                    <a:p>
                      <a:r>
                        <a:rPr lang="en-US" sz="1000"/>
                        <a:t>04/23/2019 00:05:26</a:t>
                      </a:r>
                    </a:p>
                  </a:txBody>
                  <a:tcPr/>
                </a:tc>
                <a:tc>
                  <a:txBody>
                    <a:bodyPr/>
                    <a:lstStyle/>
                    <a:p>
                      <a:r>
                        <a:rPr lang="en-US" sz="1000"/>
                        <a:t>107</a:t>
                      </a:r>
                    </a:p>
                  </a:txBody>
                  <a:tcPr/>
                </a:tc>
                <a:tc>
                  <a:txBody>
                    <a:bodyPr/>
                    <a:lstStyle/>
                    <a:p>
                      <a:r>
                        <a:rPr lang="en-US" sz="1000"/>
                        <a:t>6</a:t>
                      </a:r>
                    </a:p>
                  </a:txBody>
                  <a:tcPr/>
                </a:tc>
                <a:tc>
                  <a:txBody>
                    <a:bodyPr/>
                    <a:lstStyle/>
                    <a:p>
                      <a:r>
                        <a:rPr lang="en-US" sz="1000"/>
                        <a:t>1.1657 %</a:t>
                      </a:r>
                    </a:p>
                  </a:txBody>
                  <a:tcPr/>
                </a:tc>
                <a:tc>
                  <a:txBody>
                    <a:bodyPr/>
                    <a:lstStyle/>
                    <a:p>
                      <a:r>
                        <a:rPr lang="en-US" sz="1000"/>
                        <a:t>Link</a:t>
                      </a:r>
                    </a:p>
                  </a:txBody>
                  <a:tcPr/>
                </a:tc>
                <a:extLst>
                  <a:ext uri="{0D108BD9-81ED-4DB2-BD59-A6C34878D82A}">
                    <a16:rowId xmlns:a16="http://schemas.microsoft.com/office/drawing/2014/main" val="1454468075"/>
                  </a:ext>
                </a:extLst>
              </a:tr>
            </a:tbl>
          </a:graphicData>
        </a:graphic>
      </p:graphicFrame>
      <p:sp>
        <p:nvSpPr>
          <p:cNvPr id="4" name="Text Placeholder 3">
            <a:extLst>
              <a:ext uri="{FF2B5EF4-FFF2-40B4-BE49-F238E27FC236}">
                <a16:creationId xmlns:a16="http://schemas.microsoft.com/office/drawing/2014/main" id="{C60ED541-7794-4D5C-B92D-38EDDDFF10C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765773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3D52F-19A8-4375-BEC0-18BFA2D02DE2}"/>
              </a:ext>
            </a:extLst>
          </p:cNvPr>
          <p:cNvSpPr>
            <a:spLocks noGrp="1"/>
          </p:cNvSpPr>
          <p:nvPr>
            <p:ph type="title"/>
          </p:nvPr>
        </p:nvSpPr>
        <p:spPr/>
        <p:txBody>
          <a:bodyPr/>
          <a:lstStyle/>
          <a:p>
            <a:r>
              <a:rPr lang="en-US"/>
              <a:t>LinkedIn Total Interactions | Tokio Marine America</a:t>
            </a:r>
          </a:p>
        </p:txBody>
      </p:sp>
      <p:graphicFrame>
        <p:nvGraphicFramePr>
          <p:cNvPr id="6" name="Chart Placeholder 5">
            <a:extLst>
              <a:ext uri="{FF2B5EF4-FFF2-40B4-BE49-F238E27FC236}">
                <a16:creationId xmlns:a16="http://schemas.microsoft.com/office/drawing/2014/main" id="{C2E72D2F-08BE-492A-84A1-8B8C32B37C83}"/>
              </a:ext>
            </a:extLst>
          </p:cNvPr>
          <p:cNvGraphicFramePr>
            <a:graphicFrameLocks noGrp="1"/>
          </p:cNvGraphicFramePr>
          <p:nvPr>
            <p:ph type="chart" sz="quarter" idx="13"/>
            <p:extLst>
              <p:ext uri="{D42A27DB-BD31-4B8C-83A1-F6EECF244321}">
                <p14:modId xmlns:p14="http://schemas.microsoft.com/office/powerpoint/2010/main" val="3545009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3D33DE-7B81-49B8-AC08-BFD48B2061C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D7FA40B-4A2A-40B9-BF8C-A28AF59DD8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9608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BA08F-0C2E-48CD-8A0F-AE35AB2484BE}"/>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0F1C9C8E-381D-42C8-ABA0-3C57D60209F5}"/>
              </a:ext>
            </a:extLst>
          </p:cNvPr>
          <p:cNvGraphicFramePr>
            <a:graphicFrameLocks noGrp="1"/>
          </p:cNvGraphicFramePr>
          <p:nvPr>
            <p:ph type="tbl" sz="quarter" idx="13"/>
            <p:extLst>
              <p:ext uri="{D42A27DB-BD31-4B8C-83A1-F6EECF244321}">
                <p14:modId xmlns:p14="http://schemas.microsoft.com/office/powerpoint/2010/main" val="899906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5351276"/>
                    </a:ext>
                  </a:extLst>
                </a:gridCol>
                <a:gridCol w="699516">
                  <a:extLst>
                    <a:ext uri="{9D8B030D-6E8A-4147-A177-3AD203B41FA5}">
                      <a16:colId xmlns:a16="http://schemas.microsoft.com/office/drawing/2014/main" val="2885237163"/>
                    </a:ext>
                  </a:extLst>
                </a:gridCol>
                <a:gridCol w="699516">
                  <a:extLst>
                    <a:ext uri="{9D8B030D-6E8A-4147-A177-3AD203B41FA5}">
                      <a16:colId xmlns:a16="http://schemas.microsoft.com/office/drawing/2014/main" val="872728641"/>
                    </a:ext>
                  </a:extLst>
                </a:gridCol>
                <a:gridCol w="658368">
                  <a:extLst>
                    <a:ext uri="{9D8B030D-6E8A-4147-A177-3AD203B41FA5}">
                      <a16:colId xmlns:a16="http://schemas.microsoft.com/office/drawing/2014/main" val="4178087744"/>
                    </a:ext>
                  </a:extLst>
                </a:gridCol>
                <a:gridCol w="658368">
                  <a:extLst>
                    <a:ext uri="{9D8B030D-6E8A-4147-A177-3AD203B41FA5}">
                      <a16:colId xmlns:a16="http://schemas.microsoft.com/office/drawing/2014/main" val="3555038878"/>
                    </a:ext>
                  </a:extLst>
                </a:gridCol>
                <a:gridCol w="658368">
                  <a:extLst>
                    <a:ext uri="{9D8B030D-6E8A-4147-A177-3AD203B41FA5}">
                      <a16:colId xmlns:a16="http://schemas.microsoft.com/office/drawing/2014/main" val="1947704996"/>
                    </a:ext>
                  </a:extLst>
                </a:gridCol>
                <a:gridCol w="699516">
                  <a:extLst>
                    <a:ext uri="{9D8B030D-6E8A-4147-A177-3AD203B41FA5}">
                      <a16:colId xmlns:a16="http://schemas.microsoft.com/office/drawing/2014/main" val="1620856895"/>
                    </a:ext>
                  </a:extLst>
                </a:gridCol>
                <a:gridCol w="699516">
                  <a:extLst>
                    <a:ext uri="{9D8B030D-6E8A-4147-A177-3AD203B41FA5}">
                      <a16:colId xmlns:a16="http://schemas.microsoft.com/office/drawing/2014/main" val="7009889"/>
                    </a:ext>
                  </a:extLst>
                </a:gridCol>
                <a:gridCol w="699516">
                  <a:extLst>
                    <a:ext uri="{9D8B030D-6E8A-4147-A177-3AD203B41FA5}">
                      <a16:colId xmlns:a16="http://schemas.microsoft.com/office/drawing/2014/main" val="1371873329"/>
                    </a:ext>
                  </a:extLst>
                </a:gridCol>
                <a:gridCol w="658368">
                  <a:extLst>
                    <a:ext uri="{9D8B030D-6E8A-4147-A177-3AD203B41FA5}">
                      <a16:colId xmlns:a16="http://schemas.microsoft.com/office/drawing/2014/main" val="24698538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14865489"/>
                  </a:ext>
                </a:extLst>
              </a:tr>
              <a:tr h="370840">
                <a:tc>
                  <a:txBody>
                    <a:bodyPr/>
                    <a:lstStyle/>
                    <a:p>
                      <a:r>
                        <a:rPr lang="en-US" sz="1000"/>
                        <a:t>tmamerica</a:t>
                      </a:r>
                    </a:p>
                  </a:txBody>
                  <a:tcPr/>
                </a:tc>
                <a:tc>
                  <a:txBody>
                    <a:bodyPr/>
                    <a:lstStyle/>
                    <a:p>
                      <a:r>
                        <a:rPr lang="en-US" sz="1000"/>
                        <a:t>185</a:t>
                      </a:r>
                    </a:p>
                  </a:txBody>
                  <a:tcPr/>
                </a:tc>
                <a:tc>
                  <a:txBody>
                    <a:bodyPr/>
                    <a:lstStyle/>
                    <a:p>
                      <a:r>
                        <a:rPr lang="en-US" sz="1000"/>
                        <a:t>66</a:t>
                      </a:r>
                    </a:p>
                  </a:txBody>
                  <a:tcPr/>
                </a:tc>
                <a:tc>
                  <a:txBody>
                    <a:bodyPr/>
                    <a:lstStyle/>
                    <a:p>
                      <a:r>
                        <a:rPr lang="en-US" sz="1000"/>
                        <a:t>63</a:t>
                      </a:r>
                    </a:p>
                  </a:txBody>
                  <a:tcPr/>
                </a:tc>
                <a:tc>
                  <a:txBody>
                    <a:bodyPr/>
                    <a:lstStyle/>
                    <a:p>
                      <a:r>
                        <a:rPr lang="en-US" sz="1000"/>
                        <a:t>11</a:t>
                      </a:r>
                    </a:p>
                  </a:txBody>
                  <a:tcPr/>
                </a:tc>
                <a:tc>
                  <a:txBody>
                    <a:bodyPr/>
                    <a:lstStyle/>
                    <a:p>
                      <a:r>
                        <a:rPr lang="en-US" sz="1000"/>
                        <a:t>0</a:t>
                      </a:r>
                    </a:p>
                  </a:txBody>
                  <a:tcPr/>
                </a:tc>
                <a:tc>
                  <a:txBody>
                    <a:bodyPr/>
                    <a:lstStyle/>
                    <a:p>
                      <a:r>
                        <a:rPr lang="en-US" sz="1000"/>
                        <a:t>74</a:t>
                      </a:r>
                    </a:p>
                  </a:txBody>
                  <a:tcPr/>
                </a:tc>
                <a:tc>
                  <a:txBody>
                    <a:bodyPr/>
                    <a:lstStyle/>
                    <a:p>
                      <a:r>
                        <a:rPr lang="en-US" sz="1000"/>
                        <a:t>1023</a:t>
                      </a:r>
                    </a:p>
                  </a:txBody>
                  <a:tcPr/>
                </a:tc>
                <a:tc>
                  <a:txBody>
                    <a:bodyPr/>
                    <a:lstStyle/>
                    <a:p>
                      <a:r>
                        <a:rPr lang="en-US" sz="1000"/>
                        <a:t>17</a:t>
                      </a:r>
                    </a:p>
                  </a:txBody>
                  <a:tcPr/>
                </a:tc>
                <a:tc>
                  <a:txBody>
                    <a:bodyPr/>
                    <a:lstStyle/>
                    <a:p>
                      <a:r>
                        <a:rPr lang="en-US" sz="1000"/>
                        <a:t>9.2461 %</a:t>
                      </a:r>
                    </a:p>
                  </a:txBody>
                  <a:tcPr/>
                </a:tc>
                <a:extLst>
                  <a:ext uri="{0D108BD9-81ED-4DB2-BD59-A6C34878D82A}">
                    <a16:rowId xmlns:a16="http://schemas.microsoft.com/office/drawing/2014/main" val="311631015"/>
                  </a:ext>
                </a:extLst>
              </a:tr>
            </a:tbl>
          </a:graphicData>
        </a:graphic>
      </p:graphicFrame>
      <p:sp>
        <p:nvSpPr>
          <p:cNvPr id="4" name="Text Placeholder 3">
            <a:extLst>
              <a:ext uri="{FF2B5EF4-FFF2-40B4-BE49-F238E27FC236}">
                <a16:creationId xmlns:a16="http://schemas.microsoft.com/office/drawing/2014/main" id="{4863F26E-95C4-4255-9C9B-9B82513B703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09442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6E5C5-A7D5-44F9-8CDA-7AA18FC796B7}"/>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F33B4804-E4C6-4133-8BA5-3B2F46A59F66}"/>
              </a:ext>
            </a:extLst>
          </p:cNvPr>
          <p:cNvGraphicFramePr>
            <a:graphicFrameLocks noGrp="1"/>
          </p:cNvGraphicFramePr>
          <p:nvPr>
            <p:ph type="chart" sz="quarter" idx="13"/>
            <p:extLst>
              <p:ext uri="{D42A27DB-BD31-4B8C-83A1-F6EECF244321}">
                <p14:modId xmlns:p14="http://schemas.microsoft.com/office/powerpoint/2010/main" val="2833128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E58F61-459A-48AF-A986-30553FBAB43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37F05E7-D307-44EC-859F-1BE6296F0C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8547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C61B1-D416-4587-82F4-F6B8A786AFE8}"/>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8FEB037C-1955-41C3-BBF4-E70AD4B8862D}"/>
              </a:ext>
            </a:extLst>
          </p:cNvPr>
          <p:cNvGraphicFramePr>
            <a:graphicFrameLocks noGrp="1"/>
          </p:cNvGraphicFramePr>
          <p:nvPr>
            <p:ph type="chart" sz="quarter" idx="13"/>
            <p:extLst>
              <p:ext uri="{D42A27DB-BD31-4B8C-83A1-F6EECF244321}">
                <p14:modId xmlns:p14="http://schemas.microsoft.com/office/powerpoint/2010/main" val="1601368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1ADCF1-A7FF-41FC-8169-38759A256D0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46BA8C4-6D89-415F-8515-93A60DA131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616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6D686-2DED-4AD0-9702-90391643AE16}"/>
              </a:ext>
            </a:extLst>
          </p:cNvPr>
          <p:cNvSpPr>
            <a:spLocks noGrp="1"/>
          </p:cNvSpPr>
          <p:nvPr>
            <p:ph type="title"/>
          </p:nvPr>
        </p:nvSpPr>
        <p:spPr/>
        <p:txBody>
          <a:bodyPr/>
          <a:lstStyle/>
          <a:p>
            <a:r>
              <a:rPr lang="en-US"/>
              <a:t>Instagram Top Posts | Tokio Marine America - 1 of 2</a:t>
            </a:r>
          </a:p>
        </p:txBody>
      </p:sp>
      <p:graphicFrame>
        <p:nvGraphicFramePr>
          <p:cNvPr id="5" name="Table Placeholder 4">
            <a:extLst>
              <a:ext uri="{FF2B5EF4-FFF2-40B4-BE49-F238E27FC236}">
                <a16:creationId xmlns:a16="http://schemas.microsoft.com/office/drawing/2014/main" id="{148586A0-E3E6-4AE0-991C-66B9EE00CAB3}"/>
              </a:ext>
            </a:extLst>
          </p:cNvPr>
          <p:cNvGraphicFramePr>
            <a:graphicFrameLocks noGrp="1"/>
          </p:cNvGraphicFramePr>
          <p:nvPr>
            <p:ph type="tbl" sz="quarter" idx="13"/>
            <p:extLst>
              <p:ext uri="{D42A27DB-BD31-4B8C-83A1-F6EECF244321}">
                <p14:modId xmlns:p14="http://schemas.microsoft.com/office/powerpoint/2010/main" val="1276430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35518858"/>
                    </a:ext>
                  </a:extLst>
                </a:gridCol>
                <a:gridCol w="1810512">
                  <a:extLst>
                    <a:ext uri="{9D8B030D-6E8A-4147-A177-3AD203B41FA5}">
                      <a16:colId xmlns:a16="http://schemas.microsoft.com/office/drawing/2014/main" val="2711470424"/>
                    </a:ext>
                  </a:extLst>
                </a:gridCol>
                <a:gridCol w="822960">
                  <a:extLst>
                    <a:ext uri="{9D8B030D-6E8A-4147-A177-3AD203B41FA5}">
                      <a16:colId xmlns:a16="http://schemas.microsoft.com/office/drawing/2014/main" val="3731947087"/>
                    </a:ext>
                  </a:extLst>
                </a:gridCol>
                <a:gridCol w="822960">
                  <a:extLst>
                    <a:ext uri="{9D8B030D-6E8A-4147-A177-3AD203B41FA5}">
                      <a16:colId xmlns:a16="http://schemas.microsoft.com/office/drawing/2014/main" val="1945353005"/>
                    </a:ext>
                  </a:extLst>
                </a:gridCol>
                <a:gridCol w="822960">
                  <a:extLst>
                    <a:ext uri="{9D8B030D-6E8A-4147-A177-3AD203B41FA5}">
                      <a16:colId xmlns:a16="http://schemas.microsoft.com/office/drawing/2014/main" val="451150650"/>
                    </a:ext>
                  </a:extLst>
                </a:gridCol>
                <a:gridCol w="822960">
                  <a:extLst>
                    <a:ext uri="{9D8B030D-6E8A-4147-A177-3AD203B41FA5}">
                      <a16:colId xmlns:a16="http://schemas.microsoft.com/office/drawing/2014/main" val="526589778"/>
                    </a:ext>
                  </a:extLst>
                </a:gridCol>
                <a:gridCol w="822960">
                  <a:extLst>
                    <a:ext uri="{9D8B030D-6E8A-4147-A177-3AD203B41FA5}">
                      <a16:colId xmlns:a16="http://schemas.microsoft.com/office/drawing/2014/main" val="555027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3991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- 2019-07-01 18:59:37 </a:t>
                      </a:r>
                      <a:r>
                        <a:rPr kumimoji="0" lang="en-US" sz="1000" b="0" i="0" u="none" strike="noStrike" kern="1200" cap="none" spc="0" normalizeH="0" baseline="0" noProof="0">
                          <a:ln>
                            <a:noFill/>
                          </a:ln>
                          <a:solidFill>
                            <a:prstClr val="black"/>
                          </a:solidFill>
                          <a:effectLst/>
                          <a:uLnTx/>
                          <a:uFillTx/>
                          <a:latin typeface="+mn-lt"/>
                          <a:ea typeface="+mn-ea"/>
                          <a:cs typeface="+mn-cs"/>
                        </a:rPr>
                        <a:t>
 It's July and TMA employees have chosen to support doctorswithoutborders with their CSR donations. This amazing organization is dedicated to providing medical aid where ever it's needed most. TMA is happy to match employee contributions. #donate #medicalaid #match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https://www.instagram.com/p/BzZEuNwg_vS/media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497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- 2019-06-27 18:28:28 </a:t>
                      </a:r>
                      <a:r>
                        <a:rPr kumimoji="0" lang="en-US" sz="1000" b="0" i="0" u="none" strike="noStrike" kern="1200" cap="none" spc="0" normalizeH="0" baseline="0" noProof="0">
                          <a:ln>
                            <a:noFill/>
                          </a:ln>
                          <a:solidFill>
                            <a:prstClr val="black"/>
                          </a:solidFill>
                          <a:effectLst/>
                          <a:uLnTx/>
                          <a:uFillTx/>
                          <a:latin typeface="+mn-lt"/>
                          <a:ea typeface="+mn-ea"/>
                          <a:cs typeface="+mn-cs"/>
                        </a:rPr>
                        <a:t>
 Today is National Sunglasses Day! TMA employees in New Jersey and California celebrated with treats and TMA logo'd #sunglasses while supporting americancancersociety with additional donations. We're committed to matching all employee donations to help in the fight to find a cure. #matching #treats #americancancersociety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https://www.instagram.com/p/BzOt-kjAbDg/media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3230520"/>
                  </a:ext>
                </a:extLst>
              </a:tr>
            </a:tbl>
          </a:graphicData>
        </a:graphic>
      </p:graphicFrame>
      <p:sp>
        <p:nvSpPr>
          <p:cNvPr id="4" name="Text Placeholder 3">
            <a:extLst>
              <a:ext uri="{FF2B5EF4-FFF2-40B4-BE49-F238E27FC236}">
                <a16:creationId xmlns:a16="http://schemas.microsoft.com/office/drawing/2014/main" id="{F7DFB5B7-13CE-4FBB-9953-31E96C4FCFF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847242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F325-CEC3-4B2A-962B-2180EB4DEDFE}"/>
              </a:ext>
            </a:extLst>
          </p:cNvPr>
          <p:cNvSpPr>
            <a:spLocks noGrp="1"/>
          </p:cNvSpPr>
          <p:nvPr>
            <p:ph type="title"/>
          </p:nvPr>
        </p:nvSpPr>
        <p:spPr/>
        <p:txBody>
          <a:bodyPr/>
          <a:lstStyle/>
          <a:p>
            <a:r>
              <a:rPr lang="en-US"/>
              <a:t>Instagram Top Posts | Tokio Marine America - 2 of 2</a:t>
            </a:r>
          </a:p>
        </p:txBody>
      </p:sp>
      <p:graphicFrame>
        <p:nvGraphicFramePr>
          <p:cNvPr id="5" name="Table Placeholder 4">
            <a:extLst>
              <a:ext uri="{FF2B5EF4-FFF2-40B4-BE49-F238E27FC236}">
                <a16:creationId xmlns:a16="http://schemas.microsoft.com/office/drawing/2014/main" id="{C4824BEA-C885-45EF-9863-D50B209767AF}"/>
              </a:ext>
            </a:extLst>
          </p:cNvPr>
          <p:cNvGraphicFramePr>
            <a:graphicFrameLocks noGrp="1"/>
          </p:cNvGraphicFramePr>
          <p:nvPr>
            <p:ph type="tbl" sz="quarter" idx="13"/>
            <p:extLst>
              <p:ext uri="{D42A27DB-BD31-4B8C-83A1-F6EECF244321}">
                <p14:modId xmlns:p14="http://schemas.microsoft.com/office/powerpoint/2010/main" val="3337000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3687536"/>
                    </a:ext>
                  </a:extLst>
                </a:gridCol>
                <a:gridCol w="1810512">
                  <a:extLst>
                    <a:ext uri="{9D8B030D-6E8A-4147-A177-3AD203B41FA5}">
                      <a16:colId xmlns:a16="http://schemas.microsoft.com/office/drawing/2014/main" val="4018581328"/>
                    </a:ext>
                  </a:extLst>
                </a:gridCol>
                <a:gridCol w="822960">
                  <a:extLst>
                    <a:ext uri="{9D8B030D-6E8A-4147-A177-3AD203B41FA5}">
                      <a16:colId xmlns:a16="http://schemas.microsoft.com/office/drawing/2014/main" val="2486156958"/>
                    </a:ext>
                  </a:extLst>
                </a:gridCol>
                <a:gridCol w="822960">
                  <a:extLst>
                    <a:ext uri="{9D8B030D-6E8A-4147-A177-3AD203B41FA5}">
                      <a16:colId xmlns:a16="http://schemas.microsoft.com/office/drawing/2014/main" val="123381932"/>
                    </a:ext>
                  </a:extLst>
                </a:gridCol>
                <a:gridCol w="822960">
                  <a:extLst>
                    <a:ext uri="{9D8B030D-6E8A-4147-A177-3AD203B41FA5}">
                      <a16:colId xmlns:a16="http://schemas.microsoft.com/office/drawing/2014/main" val="44187962"/>
                    </a:ext>
                  </a:extLst>
                </a:gridCol>
                <a:gridCol w="822960">
                  <a:extLst>
                    <a:ext uri="{9D8B030D-6E8A-4147-A177-3AD203B41FA5}">
                      <a16:colId xmlns:a16="http://schemas.microsoft.com/office/drawing/2014/main" val="2564463580"/>
                    </a:ext>
                  </a:extLst>
                </a:gridCol>
                <a:gridCol w="822960">
                  <a:extLst>
                    <a:ext uri="{9D8B030D-6E8A-4147-A177-3AD203B41FA5}">
                      <a16:colId xmlns:a16="http://schemas.microsoft.com/office/drawing/2014/main" val="3045653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455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- 2019-06-26 17:00:30 </a:t>
                      </a:r>
                      <a:r>
                        <a:rPr kumimoji="0" lang="en-US" sz="1000" b="0" i="0" u="none" strike="noStrike" kern="1200" cap="none" spc="0" normalizeH="0" baseline="0" noProof="0">
                          <a:ln>
                            <a:noFill/>
                          </a:ln>
                          <a:solidFill>
                            <a:prstClr val="black"/>
                          </a:solidFill>
                          <a:effectLst/>
                          <a:uLnTx/>
                          <a:uFillTx/>
                          <a:latin typeface="+mn-lt"/>
                          <a:ea typeface="+mn-ea"/>
                          <a:cs typeface="+mn-cs"/>
                        </a:rPr>
                        <a:t>
 Are you looking for your next #leadership role? Our VP, Claims opportunity may be for you! Click on the link in our profile to #apply today! Think of the possibilities! #teamtma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https://www.instagram.com/p/BzL_HZaA2Rt/media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5462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- 2019-06-24 08:01:04 </a:t>
                      </a:r>
                      <a:r>
                        <a:rPr kumimoji="0" lang="en-US" sz="1000" b="0" i="0" u="none" strike="noStrike" kern="1200" cap="none" spc="0" normalizeH="0" baseline="0" noProof="0">
                          <a:ln>
                            <a:noFill/>
                          </a:ln>
                          <a:solidFill>
                            <a:prstClr val="black"/>
                          </a:solidFill>
                          <a:effectLst/>
                          <a:uLnTx/>
                          <a:uFillTx/>
                          <a:latin typeface="+mn-lt"/>
                          <a:ea typeface="+mn-ea"/>
                          <a:cs typeface="+mn-cs"/>
                        </a:rPr>
                        <a:t>
 TMA's Summer Weekend Jumpstart program is in full swing &amp; our employees are enjoying leaving early on Friday to get a "jump" on their weekend! #summertime #employeeperks #bestplacestowork #friyay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https://www.instagram.com/p/BzF3ypvgGp_/media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5159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- 2019-06-21 08:00:53 </a:t>
                      </a:r>
                      <a:r>
                        <a:rPr kumimoji="0" lang="en-US" sz="1000" b="0" i="0" u="none" strike="noStrike" kern="1200" cap="none" spc="0" normalizeH="0" baseline="0" noProof="0">
                          <a:ln>
                            <a:noFill/>
                          </a:ln>
                          <a:solidFill>
                            <a:prstClr val="black"/>
                          </a:solidFill>
                          <a:effectLst/>
                          <a:uLnTx/>
                          <a:uFillTx/>
                          <a:latin typeface="+mn-lt"/>
                          <a:ea typeface="+mn-ea"/>
                          <a:cs typeface="+mn-cs"/>
                        </a:rPr>
                        <a:t>
 Last month our Atlanta office spent a Saturday organizing books for the non-profit Books for Africa. They supply sea containers of books to promote a strong education system in Africa. For many children in Africa, the gift of books truly is a gift of hope. #anshininaction #tmacares #volunteer #education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https://www.instagram.com/p/By-JYx0Ap7Z/media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0029938"/>
                  </a:ext>
                </a:extLst>
              </a:tr>
            </a:tbl>
          </a:graphicData>
        </a:graphic>
      </p:graphicFrame>
      <p:sp>
        <p:nvSpPr>
          <p:cNvPr id="4" name="Text Placeholder 3">
            <a:extLst>
              <a:ext uri="{FF2B5EF4-FFF2-40B4-BE49-F238E27FC236}">
                <a16:creationId xmlns:a16="http://schemas.microsoft.com/office/drawing/2014/main" id="{63F53A5D-CEE9-4801-B429-439E790BBB4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589889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D02C9-CE42-4E1E-88F6-B1B801CA9EFC}"/>
              </a:ext>
            </a:extLst>
          </p:cNvPr>
          <p:cNvSpPr>
            <a:spLocks noGrp="1"/>
          </p:cNvSpPr>
          <p:nvPr>
            <p:ph type="title"/>
          </p:nvPr>
        </p:nvSpPr>
        <p:spPr/>
        <p:txBody>
          <a:bodyPr/>
          <a:lstStyle/>
          <a:p>
            <a:r>
              <a:rPr lang="en-US"/>
              <a:t>Instagram Total Interactions | Tokio Marine America</a:t>
            </a:r>
          </a:p>
        </p:txBody>
      </p:sp>
      <p:graphicFrame>
        <p:nvGraphicFramePr>
          <p:cNvPr id="6" name="Chart Placeholder 5">
            <a:extLst>
              <a:ext uri="{FF2B5EF4-FFF2-40B4-BE49-F238E27FC236}">
                <a16:creationId xmlns:a16="http://schemas.microsoft.com/office/drawing/2014/main" id="{70C5ED25-5065-4BC0-AD53-A3706FAEEA57}"/>
              </a:ext>
            </a:extLst>
          </p:cNvPr>
          <p:cNvGraphicFramePr>
            <a:graphicFrameLocks noGrp="1"/>
          </p:cNvGraphicFramePr>
          <p:nvPr>
            <p:ph type="chart" sz="quarter" idx="13"/>
            <p:extLst>
              <p:ext uri="{D42A27DB-BD31-4B8C-83A1-F6EECF244321}">
                <p14:modId xmlns:p14="http://schemas.microsoft.com/office/powerpoint/2010/main" val="1264039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277BD4-D1B7-4DAE-94A0-BE7E7459A91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CD48CEE-2E16-4925-A07A-CE912AB18C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1401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9F0CF-B371-4F00-AE97-B7FCC76BCB2D}"/>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7168CF6F-B37C-40EC-A4E9-B6E001915872}"/>
              </a:ext>
            </a:extLst>
          </p:cNvPr>
          <p:cNvGraphicFramePr>
            <a:graphicFrameLocks noGrp="1"/>
          </p:cNvGraphicFramePr>
          <p:nvPr>
            <p:ph type="tbl" sz="quarter" idx="13"/>
            <p:extLst>
              <p:ext uri="{D42A27DB-BD31-4B8C-83A1-F6EECF244321}">
                <p14:modId xmlns:p14="http://schemas.microsoft.com/office/powerpoint/2010/main" val="2226108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66031137"/>
                    </a:ext>
                  </a:extLst>
                </a:gridCol>
                <a:gridCol w="707746">
                  <a:extLst>
                    <a:ext uri="{9D8B030D-6E8A-4147-A177-3AD203B41FA5}">
                      <a16:colId xmlns:a16="http://schemas.microsoft.com/office/drawing/2014/main" val="637182794"/>
                    </a:ext>
                  </a:extLst>
                </a:gridCol>
                <a:gridCol w="707746">
                  <a:extLst>
                    <a:ext uri="{9D8B030D-6E8A-4147-A177-3AD203B41FA5}">
                      <a16:colId xmlns:a16="http://schemas.microsoft.com/office/drawing/2014/main" val="1888499312"/>
                    </a:ext>
                  </a:extLst>
                </a:gridCol>
                <a:gridCol w="353873">
                  <a:extLst>
                    <a:ext uri="{9D8B030D-6E8A-4147-A177-3AD203B41FA5}">
                      <a16:colId xmlns:a16="http://schemas.microsoft.com/office/drawing/2014/main" val="2943853094"/>
                    </a:ext>
                  </a:extLst>
                </a:gridCol>
                <a:gridCol w="353873">
                  <a:extLst>
                    <a:ext uri="{9D8B030D-6E8A-4147-A177-3AD203B41FA5}">
                      <a16:colId xmlns:a16="http://schemas.microsoft.com/office/drawing/2014/main" val="1228804204"/>
                    </a:ext>
                  </a:extLst>
                </a:gridCol>
                <a:gridCol w="707746">
                  <a:extLst>
                    <a:ext uri="{9D8B030D-6E8A-4147-A177-3AD203B41FA5}">
                      <a16:colId xmlns:a16="http://schemas.microsoft.com/office/drawing/2014/main" val="4266532588"/>
                    </a:ext>
                  </a:extLst>
                </a:gridCol>
                <a:gridCol w="707746">
                  <a:extLst>
                    <a:ext uri="{9D8B030D-6E8A-4147-A177-3AD203B41FA5}">
                      <a16:colId xmlns:a16="http://schemas.microsoft.com/office/drawing/2014/main" val="1777350768"/>
                    </a:ext>
                  </a:extLst>
                </a:gridCol>
                <a:gridCol w="707746">
                  <a:extLst>
                    <a:ext uri="{9D8B030D-6E8A-4147-A177-3AD203B41FA5}">
                      <a16:colId xmlns:a16="http://schemas.microsoft.com/office/drawing/2014/main" val="738681784"/>
                    </a:ext>
                  </a:extLst>
                </a:gridCol>
                <a:gridCol w="707746">
                  <a:extLst>
                    <a:ext uri="{9D8B030D-6E8A-4147-A177-3AD203B41FA5}">
                      <a16:colId xmlns:a16="http://schemas.microsoft.com/office/drawing/2014/main" val="3161409277"/>
                    </a:ext>
                  </a:extLst>
                </a:gridCol>
                <a:gridCol w="707746">
                  <a:extLst>
                    <a:ext uri="{9D8B030D-6E8A-4147-A177-3AD203B41FA5}">
                      <a16:colId xmlns:a16="http://schemas.microsoft.com/office/drawing/2014/main" val="1999656545"/>
                    </a:ext>
                  </a:extLst>
                </a:gridCol>
                <a:gridCol w="707746">
                  <a:extLst>
                    <a:ext uri="{9D8B030D-6E8A-4147-A177-3AD203B41FA5}">
                      <a16:colId xmlns:a16="http://schemas.microsoft.com/office/drawing/2014/main" val="229929098"/>
                    </a:ext>
                  </a:extLst>
                </a:gridCol>
                <a:gridCol w="707746">
                  <a:extLst>
                    <a:ext uri="{9D8B030D-6E8A-4147-A177-3AD203B41FA5}">
                      <a16:colId xmlns:a16="http://schemas.microsoft.com/office/drawing/2014/main" val="65378185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081374663"/>
                  </a:ext>
                </a:extLst>
              </a:tr>
              <a:tr h="370840">
                <a:tc>
                  <a:txBody>
                    <a:bodyPr/>
                    <a:lstStyle/>
                    <a:p>
                      <a:r>
                        <a:rPr lang="en-US" sz="1000"/>
                        <a:t>tmamerica</a:t>
                      </a:r>
                    </a:p>
                  </a:txBody>
                  <a:tcPr/>
                </a:tc>
                <a:tc>
                  <a:txBody>
                    <a:bodyPr/>
                    <a:lstStyle/>
                    <a:p>
                      <a:r>
                        <a:rPr lang="en-US" sz="1000"/>
                        <a:t>44</a:t>
                      </a:r>
                    </a:p>
                  </a:txBody>
                  <a:tcPr/>
                </a:tc>
                <a:tc>
                  <a:txBody>
                    <a:bodyPr/>
                    <a:lstStyle/>
                    <a:p>
                      <a:r>
                        <a:rPr lang="en-US" sz="1000"/>
                        <a:t>0.8131</a:t>
                      </a:r>
                    </a:p>
                  </a:txBody>
                  <a:tcPr/>
                </a:tc>
                <a:tc>
                  <a:txBody>
                    <a:bodyPr/>
                    <a:lstStyle/>
                    <a:p>
                      <a:r>
                        <a:rPr lang="en-US" sz="1000"/>
                        <a:t>2.30</a:t>
                      </a:r>
                    </a:p>
                  </a:txBody>
                  <a:tcPr/>
                </a:tc>
                <a:tc>
                  <a:txBody>
                    <a:bodyPr/>
                    <a:lstStyle/>
                    <a:p>
                      <a:r>
                        <a:rPr lang="en-US" sz="1000"/>
                        <a:t>0.07</a:t>
                      </a:r>
                    </a:p>
                  </a:txBody>
                  <a:tcPr/>
                </a:tc>
                <a:tc>
                  <a:txBody>
                    <a:bodyPr/>
                    <a:lstStyle/>
                    <a:p>
                      <a:r>
                        <a:rPr lang="en-US" sz="1000"/>
                        <a:t>41.34</a:t>
                      </a:r>
                    </a:p>
                  </a:txBody>
                  <a:tcPr/>
                </a:tc>
                <a:tc>
                  <a:txBody>
                    <a:bodyPr/>
                    <a:lstStyle/>
                    <a:p>
                      <a:r>
                        <a:rPr lang="en-US" sz="1000"/>
                        <a:t>35.61</a:t>
                      </a:r>
                    </a:p>
                  </a:txBody>
                  <a:tcPr/>
                </a:tc>
                <a:tc>
                  <a:txBody>
                    <a:bodyPr/>
                    <a:lstStyle/>
                    <a:p>
                      <a:r>
                        <a:rPr lang="en-US" sz="1000"/>
                        <a:t>28.59</a:t>
                      </a:r>
                    </a:p>
                  </a:txBody>
                  <a:tcPr/>
                </a:tc>
                <a:tc>
                  <a:txBody>
                    <a:bodyPr/>
                    <a:lstStyle/>
                    <a:p>
                      <a:r>
                        <a:rPr lang="en-US" sz="1000"/>
                        <a:t>28.52</a:t>
                      </a:r>
                    </a:p>
                  </a:txBody>
                  <a:tcPr/>
                </a:tc>
                <a:tc>
                  <a:txBody>
                    <a:bodyPr/>
                    <a:lstStyle/>
                    <a:p>
                      <a:r>
                        <a:rPr lang="en-US" sz="1000"/>
                        <a:t>1819</a:t>
                      </a:r>
                    </a:p>
                  </a:txBody>
                  <a:tcPr/>
                </a:tc>
                <a:tc>
                  <a:txBody>
                    <a:bodyPr/>
                    <a:lstStyle/>
                    <a:p>
                      <a:r>
                        <a:rPr lang="en-US" sz="1000"/>
                        <a:t>101</a:t>
                      </a:r>
                    </a:p>
                  </a:txBody>
                  <a:tcPr/>
                </a:tc>
                <a:tc>
                  <a:txBody>
                    <a:bodyPr/>
                    <a:lstStyle/>
                    <a:p>
                      <a:r>
                        <a:rPr lang="en-US" sz="1000"/>
                        <a:t>1258</a:t>
                      </a:r>
                    </a:p>
                  </a:txBody>
                  <a:tcPr/>
                </a:tc>
                <a:extLst>
                  <a:ext uri="{0D108BD9-81ED-4DB2-BD59-A6C34878D82A}">
                    <a16:rowId xmlns:a16="http://schemas.microsoft.com/office/drawing/2014/main" val="3677459337"/>
                  </a:ext>
                </a:extLst>
              </a:tr>
            </a:tbl>
          </a:graphicData>
        </a:graphic>
      </p:graphicFrame>
      <p:sp>
        <p:nvSpPr>
          <p:cNvPr id="4" name="Text Placeholder 3">
            <a:extLst>
              <a:ext uri="{FF2B5EF4-FFF2-40B4-BE49-F238E27FC236}">
                <a16:creationId xmlns:a16="http://schemas.microsoft.com/office/drawing/2014/main" id="{063ABF22-8762-4BA2-B45D-E2ADCCDFF40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5037547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828</Words>
  <Application>Microsoft Office PowerPoint</Application>
  <PresentationFormat>On-screen Show (4:3)</PresentationFormat>
  <Paragraphs>307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TMA Quarterly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Facebook Total Interactions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Twitter Total Interactions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LinkedIn Total Interactions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 - 1 of 2</vt:lpstr>
      <vt:lpstr>Instagram Top Posts | Tokio Marine America - 2 of 2</vt:lpstr>
      <vt:lpstr>Instagram Total Interactions | Tokio Marine America</vt:lpstr>
      <vt:lpstr>Instagram Stories Key Metrics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Quarterly Social Media</dc:title>
  <dc:creator>Frederik Peiniger</dc:creator>
  <cp:lastModifiedBy>Frederik Peiniger</cp:lastModifiedBy>
  <cp:revision>1</cp:revision>
  <dcterms:created xsi:type="dcterms:W3CDTF">2019-07-02T14:46:33Z</dcterms:created>
  <dcterms:modified xsi:type="dcterms:W3CDTF">2019-07-02T14:47:02Z</dcterms:modified>
</cp:coreProperties>
</file>