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3" r:id="rId18"/>
    <p:sldId id="274" r:id="rId19"/>
    <p:sldId id="275" r:id="rId20"/>
    <p:sldId id="276" r:id="rId21"/>
    <p:sldId id="278" r:id="rId22"/>
    <p:sldId id="279" r:id="rId23"/>
    <p:sldId id="280" r:id="rId24"/>
    <p:sldId id="282" r:id="rId25"/>
    <p:sldId id="283" r:id="rId26"/>
    <p:sldId id="284" r:id="rId27"/>
    <p:sldId id="285" r:id="rId28"/>
    <p:sldId id="286"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43617</c:v>
                </c:pt>
              </c:numCache>
            </c:numRef>
          </c:cat>
          <c:val>
            <c:numRef>
              <c:f>Sheet1!$B$2</c:f>
              <c:numCache>
                <c:formatCode>General</c:formatCode>
                <c:ptCount val="1"/>
                <c:pt idx="0">
                  <c:v>1644</c:v>
                </c:pt>
              </c:numCache>
            </c:numRef>
          </c:val>
          <c:extLst>
            <c:ext xmlns:c16="http://schemas.microsoft.com/office/drawing/2014/chart" uri="{C3380CC4-5D6E-409C-BE32-E72D297353CC}">
              <c16:uniqueId val="{00000000-2F8A-4970-9DC7-2C42BEDA7E94}"/>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43617</c:v>
                </c:pt>
              </c:numCache>
            </c:numRef>
          </c:cat>
          <c:val>
            <c:numRef>
              <c:f>Sheet1!$C$2</c:f>
              <c:numCache>
                <c:formatCode>General</c:formatCode>
                <c:ptCount val="1"/>
                <c:pt idx="0">
                  <c:v>2399</c:v>
                </c:pt>
              </c:numCache>
            </c:numRef>
          </c:val>
          <c:extLst>
            <c:ext xmlns:c16="http://schemas.microsoft.com/office/drawing/2014/chart" uri="{C3380CC4-5D6E-409C-BE32-E72D297353CC}">
              <c16:uniqueId val="{00000001-2F8A-4970-9DC7-2C42BEDA7E94}"/>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43617</c:v>
                </c:pt>
              </c:numCache>
            </c:numRef>
          </c:cat>
          <c:val>
            <c:numRef>
              <c:f>Sheet1!$D$2</c:f>
              <c:numCache>
                <c:formatCode>General</c:formatCode>
                <c:ptCount val="1"/>
                <c:pt idx="0">
                  <c:v>1267</c:v>
                </c:pt>
              </c:numCache>
            </c:numRef>
          </c:val>
          <c:extLst>
            <c:ext xmlns:c16="http://schemas.microsoft.com/office/drawing/2014/chart" uri="{C3380CC4-5D6E-409C-BE32-E72D297353CC}">
              <c16:uniqueId val="{00000002-2F8A-4970-9DC7-2C42BEDA7E94}"/>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43617</c:v>
                </c:pt>
              </c:numCache>
            </c:numRef>
          </c:cat>
          <c:val>
            <c:numRef>
              <c:f>Sheet1!$E$2</c:f>
              <c:numCache>
                <c:formatCode>General</c:formatCode>
                <c:ptCount val="1"/>
                <c:pt idx="0">
                  <c:v>1229</c:v>
                </c:pt>
              </c:numCache>
            </c:numRef>
          </c:val>
          <c:extLst>
            <c:ext xmlns:c16="http://schemas.microsoft.com/office/drawing/2014/chart" uri="{C3380CC4-5D6E-409C-BE32-E72D297353CC}">
              <c16:uniqueId val="{00000003-2F8A-4970-9DC7-2C42BEDA7E94}"/>
            </c:ext>
          </c:extLst>
        </c:ser>
        <c:dLbls>
          <c:showLegendKey val="0"/>
          <c:showVal val="0"/>
          <c:showCatName val="0"/>
          <c:showSerName val="0"/>
          <c:showPercent val="0"/>
          <c:showBubbleSize val="0"/>
        </c:dLbls>
        <c:gapWidth val="219"/>
        <c:overlap val="-27"/>
        <c:axId val="307682184"/>
        <c:axId val="307687432"/>
      </c:barChart>
      <c:dateAx>
        <c:axId val="307682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687432"/>
        <c:crosses val="autoZero"/>
        <c:auto val="1"/>
        <c:lblOffset val="100"/>
        <c:baseTimeUnit val="days"/>
      </c:dateAx>
      <c:valAx>
        <c:axId val="307687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682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c:v>
                </c:pt>
                <c:pt idx="1">
                  <c:v>-1</c:v>
                </c:pt>
                <c:pt idx="2">
                  <c:v>6</c:v>
                </c:pt>
                <c:pt idx="3">
                  <c:v>3</c:v>
                </c:pt>
                <c:pt idx="4">
                  <c:v>6</c:v>
                </c:pt>
                <c:pt idx="5">
                  <c:v>-4</c:v>
                </c:pt>
                <c:pt idx="6">
                  <c:v>1</c:v>
                </c:pt>
              </c:numCache>
            </c:numRef>
          </c:val>
          <c:extLst>
            <c:ext xmlns:c16="http://schemas.microsoft.com/office/drawing/2014/chart" uri="{C3380CC4-5D6E-409C-BE32-E72D297353CC}">
              <c16:uniqueId val="{00000000-2885-457A-B7CC-E9032EB59042}"/>
            </c:ext>
          </c:extLst>
        </c:ser>
        <c:dLbls>
          <c:showLegendKey val="0"/>
          <c:showVal val="0"/>
          <c:showCatName val="0"/>
          <c:showSerName val="0"/>
          <c:showPercent val="0"/>
          <c:showBubbleSize val="0"/>
        </c:dLbls>
        <c:gapWidth val="219"/>
        <c:overlap val="-27"/>
        <c:axId val="185873168"/>
        <c:axId val="185873824"/>
      </c:barChart>
      <c:dateAx>
        <c:axId val="185873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5873824"/>
        <c:crosses val="autoZero"/>
        <c:auto val="1"/>
        <c:lblOffset val="100"/>
        <c:baseTimeUnit val="months"/>
      </c:dateAx>
      <c:valAx>
        <c:axId val="185873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5873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24</c:v>
                </c:pt>
                <c:pt idx="1">
                  <c:v>30</c:v>
                </c:pt>
                <c:pt idx="2">
                  <c:v>34</c:v>
                </c:pt>
                <c:pt idx="3">
                  <c:v>27</c:v>
                </c:pt>
                <c:pt idx="4">
                  <c:v>23</c:v>
                </c:pt>
                <c:pt idx="5">
                  <c:v>21</c:v>
                </c:pt>
                <c:pt idx="6">
                  <c:v>18</c:v>
                </c:pt>
                <c:pt idx="7">
                  <c:v>0</c:v>
                </c:pt>
                <c:pt idx="8">
                  <c:v>0</c:v>
                </c:pt>
                <c:pt idx="9">
                  <c:v>0</c:v>
                </c:pt>
                <c:pt idx="10">
                  <c:v>0</c:v>
                </c:pt>
                <c:pt idx="11">
                  <c:v>0</c:v>
                </c:pt>
              </c:numCache>
            </c:numRef>
          </c:val>
          <c:extLst>
            <c:ext xmlns:c16="http://schemas.microsoft.com/office/drawing/2014/chart" uri="{C3380CC4-5D6E-409C-BE32-E72D297353CC}">
              <c16:uniqueId val="{00000000-67DD-4359-9DDE-381A5435A44A}"/>
            </c:ext>
          </c:extLst>
        </c:ser>
        <c:dLbls>
          <c:showLegendKey val="0"/>
          <c:showVal val="0"/>
          <c:showCatName val="0"/>
          <c:showSerName val="0"/>
          <c:showPercent val="0"/>
          <c:showBubbleSize val="0"/>
        </c:dLbls>
        <c:gapWidth val="219"/>
        <c:overlap val="-27"/>
        <c:axId val="185871528"/>
        <c:axId val="259017800"/>
      </c:barChart>
      <c:dateAx>
        <c:axId val="185871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017800"/>
        <c:crosses val="autoZero"/>
        <c:auto val="1"/>
        <c:lblOffset val="100"/>
        <c:baseTimeUnit val="months"/>
      </c:dateAx>
      <c:valAx>
        <c:axId val="259017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5871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18915</c:v>
                </c:pt>
                <c:pt idx="1">
                  <c:v>15320</c:v>
                </c:pt>
                <c:pt idx="2">
                  <c:v>15282</c:v>
                </c:pt>
                <c:pt idx="3">
                  <c:v>13609</c:v>
                </c:pt>
                <c:pt idx="4">
                  <c:v>11473</c:v>
                </c:pt>
                <c:pt idx="5">
                  <c:v>23019</c:v>
                </c:pt>
              </c:numCache>
            </c:numRef>
          </c:val>
          <c:extLst>
            <c:ext xmlns:c16="http://schemas.microsoft.com/office/drawing/2014/chart" uri="{C3380CC4-5D6E-409C-BE32-E72D297353CC}">
              <c16:uniqueId val="{00000000-DD06-44BB-BC43-B8DB0A178495}"/>
            </c:ext>
          </c:extLst>
        </c:ser>
        <c:dLbls>
          <c:showLegendKey val="0"/>
          <c:showVal val="0"/>
          <c:showCatName val="0"/>
          <c:showSerName val="0"/>
          <c:showPercent val="0"/>
          <c:showBubbleSize val="0"/>
        </c:dLbls>
        <c:gapWidth val="219"/>
        <c:overlap val="-27"/>
        <c:axId val="311887976"/>
        <c:axId val="311887320"/>
      </c:barChart>
      <c:dateAx>
        <c:axId val="311887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887320"/>
        <c:crosses val="autoZero"/>
        <c:auto val="1"/>
        <c:lblOffset val="100"/>
        <c:baseTimeUnit val="months"/>
      </c:dateAx>
      <c:valAx>
        <c:axId val="311887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887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c:v>
                </c:pt>
                <c:pt idx="1">
                  <c:v>2</c:v>
                </c:pt>
                <c:pt idx="2">
                  <c:v>-1</c:v>
                </c:pt>
                <c:pt idx="3">
                  <c:v>0</c:v>
                </c:pt>
                <c:pt idx="4">
                  <c:v>-1</c:v>
                </c:pt>
                <c:pt idx="5">
                  <c:v>0</c:v>
                </c:pt>
                <c:pt idx="6">
                  <c:v>0</c:v>
                </c:pt>
              </c:numCache>
            </c:numRef>
          </c:val>
          <c:extLst>
            <c:ext xmlns:c16="http://schemas.microsoft.com/office/drawing/2014/chart" uri="{C3380CC4-5D6E-409C-BE32-E72D297353CC}">
              <c16:uniqueId val="{00000000-36D3-4051-B0D6-A4BCBB24AA3C}"/>
            </c:ext>
          </c:extLst>
        </c:ser>
        <c:dLbls>
          <c:showLegendKey val="0"/>
          <c:showVal val="0"/>
          <c:showCatName val="0"/>
          <c:showSerName val="0"/>
          <c:showPercent val="0"/>
          <c:showBubbleSize val="0"/>
        </c:dLbls>
        <c:gapWidth val="219"/>
        <c:overlap val="-27"/>
        <c:axId val="259004568"/>
        <c:axId val="259000632"/>
      </c:barChart>
      <c:dateAx>
        <c:axId val="259004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000632"/>
        <c:crosses val="autoZero"/>
        <c:auto val="1"/>
        <c:lblOffset val="100"/>
        <c:baseTimeUnit val="months"/>
      </c:dateAx>
      <c:valAx>
        <c:axId val="259000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004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c:v>
                </c:pt>
                <c:pt idx="1">
                  <c:v>1</c:v>
                </c:pt>
                <c:pt idx="2">
                  <c:v>1</c:v>
                </c:pt>
                <c:pt idx="3">
                  <c:v>1</c:v>
                </c:pt>
                <c:pt idx="4">
                  <c:v>2</c:v>
                </c:pt>
                <c:pt idx="5">
                  <c:v>2</c:v>
                </c:pt>
                <c:pt idx="6">
                  <c:v>0</c:v>
                </c:pt>
                <c:pt idx="7">
                  <c:v>0</c:v>
                </c:pt>
                <c:pt idx="8">
                  <c:v>0</c:v>
                </c:pt>
                <c:pt idx="9">
                  <c:v>0</c:v>
                </c:pt>
                <c:pt idx="10">
                  <c:v>0</c:v>
                </c:pt>
                <c:pt idx="11">
                  <c:v>0</c:v>
                </c:pt>
              </c:numCache>
            </c:numRef>
          </c:val>
          <c:extLst>
            <c:ext xmlns:c16="http://schemas.microsoft.com/office/drawing/2014/chart" uri="{C3380CC4-5D6E-409C-BE32-E72D297353CC}">
              <c16:uniqueId val="{00000000-8E14-4235-92D0-9FE93170F5CE}"/>
            </c:ext>
          </c:extLst>
        </c:ser>
        <c:dLbls>
          <c:showLegendKey val="0"/>
          <c:showVal val="0"/>
          <c:showCatName val="0"/>
          <c:showSerName val="0"/>
          <c:showPercent val="0"/>
          <c:showBubbleSize val="0"/>
        </c:dLbls>
        <c:gapWidth val="219"/>
        <c:overlap val="-27"/>
        <c:axId val="313381816"/>
        <c:axId val="313384440"/>
      </c:barChart>
      <c:dateAx>
        <c:axId val="313381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384440"/>
        <c:crosses val="autoZero"/>
        <c:auto val="1"/>
        <c:lblOffset val="100"/>
        <c:baseTimeUnit val="months"/>
      </c:dateAx>
      <c:valAx>
        <c:axId val="313384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381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29</c:v>
                </c:pt>
                <c:pt idx="1">
                  <c:v>33</c:v>
                </c:pt>
                <c:pt idx="2">
                  <c:v>17</c:v>
                </c:pt>
                <c:pt idx="3">
                  <c:v>27</c:v>
                </c:pt>
                <c:pt idx="4">
                  <c:v>17</c:v>
                </c:pt>
                <c:pt idx="5">
                  <c:v>22</c:v>
                </c:pt>
                <c:pt idx="6">
                  <c:v>1</c:v>
                </c:pt>
              </c:numCache>
            </c:numRef>
          </c:val>
          <c:extLst>
            <c:ext xmlns:c16="http://schemas.microsoft.com/office/drawing/2014/chart" uri="{C3380CC4-5D6E-409C-BE32-E72D297353CC}">
              <c16:uniqueId val="{00000000-61E6-4772-9624-3FA278EE3FDB}"/>
            </c:ext>
          </c:extLst>
        </c:ser>
        <c:dLbls>
          <c:showLegendKey val="0"/>
          <c:showVal val="0"/>
          <c:showCatName val="0"/>
          <c:showSerName val="0"/>
          <c:showPercent val="0"/>
          <c:showBubbleSize val="0"/>
        </c:dLbls>
        <c:gapWidth val="219"/>
        <c:overlap val="-27"/>
        <c:axId val="317685736"/>
        <c:axId val="317686064"/>
      </c:barChart>
      <c:dateAx>
        <c:axId val="317685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686064"/>
        <c:crosses val="autoZero"/>
        <c:auto val="1"/>
        <c:lblOffset val="100"/>
        <c:baseTimeUnit val="months"/>
      </c:dateAx>
      <c:valAx>
        <c:axId val="317686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685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34</c:v>
                </c:pt>
                <c:pt idx="1">
                  <c:v>46</c:v>
                </c:pt>
                <c:pt idx="2">
                  <c:v>51</c:v>
                </c:pt>
                <c:pt idx="3">
                  <c:v>35</c:v>
                </c:pt>
                <c:pt idx="4">
                  <c:v>37</c:v>
                </c:pt>
                <c:pt idx="5">
                  <c:v>42</c:v>
                </c:pt>
                <c:pt idx="6">
                  <c:v>0</c:v>
                </c:pt>
                <c:pt idx="7">
                  <c:v>0</c:v>
                </c:pt>
                <c:pt idx="8">
                  <c:v>0</c:v>
                </c:pt>
                <c:pt idx="9">
                  <c:v>0</c:v>
                </c:pt>
                <c:pt idx="10">
                  <c:v>0</c:v>
                </c:pt>
                <c:pt idx="11">
                  <c:v>0</c:v>
                </c:pt>
              </c:numCache>
            </c:numRef>
          </c:val>
          <c:extLst>
            <c:ext xmlns:c16="http://schemas.microsoft.com/office/drawing/2014/chart" uri="{C3380CC4-5D6E-409C-BE32-E72D297353CC}">
              <c16:uniqueId val="{00000000-E19C-4850-98BE-CE6C24E43E91}"/>
            </c:ext>
          </c:extLst>
        </c:ser>
        <c:dLbls>
          <c:showLegendKey val="0"/>
          <c:showVal val="0"/>
          <c:showCatName val="0"/>
          <c:showSerName val="0"/>
          <c:showPercent val="0"/>
          <c:showBubbleSize val="0"/>
        </c:dLbls>
        <c:gapWidth val="219"/>
        <c:overlap val="-27"/>
        <c:axId val="321499368"/>
        <c:axId val="321496088"/>
      </c:barChart>
      <c:dateAx>
        <c:axId val="321499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496088"/>
        <c:crosses val="autoZero"/>
        <c:auto val="1"/>
        <c:lblOffset val="100"/>
        <c:baseTimeUnit val="months"/>
      </c:dateAx>
      <c:valAx>
        <c:axId val="321496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499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0</c:v>
                </c:pt>
                <c:pt idx="1">
                  <c:v>-3</c:v>
                </c:pt>
                <c:pt idx="2">
                  <c:v>8</c:v>
                </c:pt>
                <c:pt idx="3">
                  <c:v>5</c:v>
                </c:pt>
                <c:pt idx="4">
                  <c:v>14</c:v>
                </c:pt>
                <c:pt idx="5">
                  <c:v>0</c:v>
                </c:pt>
                <c:pt idx="6">
                  <c:v>2</c:v>
                </c:pt>
              </c:numCache>
            </c:numRef>
          </c:val>
          <c:extLst>
            <c:ext xmlns:c16="http://schemas.microsoft.com/office/drawing/2014/chart" uri="{C3380CC4-5D6E-409C-BE32-E72D297353CC}">
              <c16:uniqueId val="{00000000-3377-4BF7-94EE-E31A54688406}"/>
            </c:ext>
          </c:extLst>
        </c:ser>
        <c:dLbls>
          <c:showLegendKey val="0"/>
          <c:showVal val="0"/>
          <c:showCatName val="0"/>
          <c:showSerName val="0"/>
          <c:showPercent val="0"/>
          <c:showBubbleSize val="0"/>
        </c:dLbls>
        <c:gapWidth val="219"/>
        <c:overlap val="-27"/>
        <c:axId val="389747912"/>
        <c:axId val="389744632"/>
      </c:barChart>
      <c:dateAx>
        <c:axId val="389747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744632"/>
        <c:crosses val="autoZero"/>
        <c:auto val="1"/>
        <c:lblOffset val="100"/>
        <c:baseTimeUnit val="months"/>
      </c:dateAx>
      <c:valAx>
        <c:axId val="389744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747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29</c:v>
                </c:pt>
                <c:pt idx="1">
                  <c:v>34</c:v>
                </c:pt>
                <c:pt idx="2">
                  <c:v>36</c:v>
                </c:pt>
                <c:pt idx="3">
                  <c:v>31</c:v>
                </c:pt>
                <c:pt idx="4">
                  <c:v>32</c:v>
                </c:pt>
                <c:pt idx="5">
                  <c:v>29</c:v>
                </c:pt>
                <c:pt idx="6">
                  <c:v>4</c:v>
                </c:pt>
                <c:pt idx="7">
                  <c:v>0</c:v>
                </c:pt>
                <c:pt idx="8">
                  <c:v>0</c:v>
                </c:pt>
                <c:pt idx="9">
                  <c:v>0</c:v>
                </c:pt>
                <c:pt idx="10">
                  <c:v>0</c:v>
                </c:pt>
                <c:pt idx="11">
                  <c:v>0</c:v>
                </c:pt>
              </c:numCache>
            </c:numRef>
          </c:val>
          <c:extLst>
            <c:ext xmlns:c16="http://schemas.microsoft.com/office/drawing/2014/chart" uri="{C3380CC4-5D6E-409C-BE32-E72D297353CC}">
              <c16:uniqueId val="{00000000-ADD0-4E85-82FE-A2F28A43CD20}"/>
            </c:ext>
          </c:extLst>
        </c:ser>
        <c:dLbls>
          <c:showLegendKey val="0"/>
          <c:showVal val="0"/>
          <c:showCatName val="0"/>
          <c:showSerName val="0"/>
          <c:showPercent val="0"/>
          <c:showBubbleSize val="0"/>
        </c:dLbls>
        <c:gapWidth val="219"/>
        <c:overlap val="-27"/>
        <c:axId val="389752176"/>
        <c:axId val="389745288"/>
      </c:barChart>
      <c:dateAx>
        <c:axId val="389752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745288"/>
        <c:crosses val="autoZero"/>
        <c:auto val="1"/>
        <c:lblOffset val="100"/>
        <c:baseTimeUnit val="months"/>
      </c:dateAx>
      <c:valAx>
        <c:axId val="389745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752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DABD2-053F-451C-8B6F-CA1AA13FA84D}"/>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8AC310C0-71E5-457E-90B3-B941E6E41A3A}"/>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6941403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9836B-AD64-41D4-973E-D576F9E5CF6F}"/>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2698F866-8CFB-459E-B3E4-DC0AF46BED2D}"/>
              </a:ext>
            </a:extLst>
          </p:cNvPr>
          <p:cNvGraphicFramePr>
            <a:graphicFrameLocks noGrp="1"/>
          </p:cNvGraphicFramePr>
          <p:nvPr>
            <p:ph type="chart" sz="quarter" idx="13"/>
            <p:extLst>
              <p:ext uri="{D42A27DB-BD31-4B8C-83A1-F6EECF244321}">
                <p14:modId xmlns:p14="http://schemas.microsoft.com/office/powerpoint/2010/main" val="1883551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0DA505-512B-4C35-82E2-8E19C7279C45}"/>
              </a:ext>
            </a:extLst>
          </p:cNvPr>
          <p:cNvSpPr>
            <a:spLocks noGrp="1"/>
          </p:cNvSpPr>
          <p:nvPr>
            <p:ph type="body" sz="quarter" idx="14"/>
          </p:nvPr>
        </p:nvSpPr>
        <p:spPr/>
        <p:txBody>
          <a:bodyPr/>
          <a:lstStyle/>
          <a:p>
            <a:r>
              <a:rPr lang="en-US"/>
              <a:t>06/01/2019 - 06/30/2019</a:t>
            </a:r>
          </a:p>
        </p:txBody>
      </p:sp>
      <p:sp>
        <p:nvSpPr>
          <p:cNvPr id="5" name="Footer Placeholder 4">
            <a:extLst>
              <a:ext uri="{FF2B5EF4-FFF2-40B4-BE49-F238E27FC236}">
                <a16:creationId xmlns:a16="http://schemas.microsoft.com/office/drawing/2014/main" id="{F1AE77D6-2EEA-4CBF-8847-69B4BAE280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375264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025B4-9A80-4DD6-9816-356787210165}"/>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6A2B97FC-DCD7-44C8-A68B-203DFEFA0336}"/>
              </a:ext>
            </a:extLst>
          </p:cNvPr>
          <p:cNvGraphicFramePr>
            <a:graphicFrameLocks noGrp="1"/>
          </p:cNvGraphicFramePr>
          <p:nvPr>
            <p:ph type="tbl" sz="quarter" idx="13"/>
            <p:extLst>
              <p:ext uri="{D42A27DB-BD31-4B8C-83A1-F6EECF244321}">
                <p14:modId xmlns:p14="http://schemas.microsoft.com/office/powerpoint/2010/main" val="26902006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713561223"/>
                    </a:ext>
                  </a:extLst>
                </a:gridCol>
                <a:gridCol w="740664">
                  <a:extLst>
                    <a:ext uri="{9D8B030D-6E8A-4147-A177-3AD203B41FA5}">
                      <a16:colId xmlns:a16="http://schemas.microsoft.com/office/drawing/2014/main" val="613785134"/>
                    </a:ext>
                  </a:extLst>
                </a:gridCol>
                <a:gridCol w="740664">
                  <a:extLst>
                    <a:ext uri="{9D8B030D-6E8A-4147-A177-3AD203B41FA5}">
                      <a16:colId xmlns:a16="http://schemas.microsoft.com/office/drawing/2014/main" val="781084947"/>
                    </a:ext>
                  </a:extLst>
                </a:gridCol>
                <a:gridCol w="740664">
                  <a:extLst>
                    <a:ext uri="{9D8B030D-6E8A-4147-A177-3AD203B41FA5}">
                      <a16:colId xmlns:a16="http://schemas.microsoft.com/office/drawing/2014/main" val="2818475360"/>
                    </a:ext>
                  </a:extLst>
                </a:gridCol>
                <a:gridCol w="740664">
                  <a:extLst>
                    <a:ext uri="{9D8B030D-6E8A-4147-A177-3AD203B41FA5}">
                      <a16:colId xmlns:a16="http://schemas.microsoft.com/office/drawing/2014/main" val="4091376569"/>
                    </a:ext>
                  </a:extLst>
                </a:gridCol>
                <a:gridCol w="740664">
                  <a:extLst>
                    <a:ext uri="{9D8B030D-6E8A-4147-A177-3AD203B41FA5}">
                      <a16:colId xmlns:a16="http://schemas.microsoft.com/office/drawing/2014/main" val="2023768724"/>
                    </a:ext>
                  </a:extLst>
                </a:gridCol>
                <a:gridCol w="740664">
                  <a:extLst>
                    <a:ext uri="{9D8B030D-6E8A-4147-A177-3AD203B41FA5}">
                      <a16:colId xmlns:a16="http://schemas.microsoft.com/office/drawing/2014/main" val="641291209"/>
                    </a:ext>
                  </a:extLst>
                </a:gridCol>
                <a:gridCol w="740664">
                  <a:extLst>
                    <a:ext uri="{9D8B030D-6E8A-4147-A177-3AD203B41FA5}">
                      <a16:colId xmlns:a16="http://schemas.microsoft.com/office/drawing/2014/main" val="581172088"/>
                    </a:ext>
                  </a:extLst>
                </a:gridCol>
                <a:gridCol w="740664">
                  <a:extLst>
                    <a:ext uri="{9D8B030D-6E8A-4147-A177-3AD203B41FA5}">
                      <a16:colId xmlns:a16="http://schemas.microsoft.com/office/drawing/2014/main" val="1836301787"/>
                    </a:ext>
                  </a:extLst>
                </a:gridCol>
                <a:gridCol w="740664">
                  <a:extLst>
                    <a:ext uri="{9D8B030D-6E8A-4147-A177-3AD203B41FA5}">
                      <a16:colId xmlns:a16="http://schemas.microsoft.com/office/drawing/2014/main" val="429429536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37878560"/>
                  </a:ext>
                </a:extLst>
              </a:tr>
              <a:tr h="370840">
                <a:tc>
                  <a:txBody>
                    <a:bodyPr/>
                    <a:lstStyle/>
                    <a:p>
                      <a:r>
                        <a:rPr lang="en-US" sz="1000"/>
                        <a:t>First Insurance Company of Hawaii, LTD</a:t>
                      </a:r>
                    </a:p>
                  </a:txBody>
                  <a:tcPr/>
                </a:tc>
                <a:tc>
                  <a:txBody>
                    <a:bodyPr/>
                    <a:lstStyle/>
                    <a:p>
                      <a:r>
                        <a:rPr lang="en-US" sz="1000"/>
                        <a:t>1644</a:t>
                      </a:r>
                    </a:p>
                  </a:txBody>
                  <a:tcPr/>
                </a:tc>
                <a:tc>
                  <a:txBody>
                    <a:bodyPr/>
                    <a:lstStyle/>
                    <a:p>
                      <a:r>
                        <a:rPr lang="en-US" sz="1000"/>
                        <a:t>-4</a:t>
                      </a:r>
                    </a:p>
                  </a:txBody>
                  <a:tcPr/>
                </a:tc>
                <a:tc>
                  <a:txBody>
                    <a:bodyPr/>
                    <a:lstStyle/>
                    <a:p>
                      <a:r>
                        <a:rPr lang="en-US" sz="1000"/>
                        <a:t>20</a:t>
                      </a:r>
                    </a:p>
                  </a:txBody>
                  <a:tcPr/>
                </a:tc>
                <a:tc>
                  <a:txBody>
                    <a:bodyPr/>
                    <a:lstStyle/>
                    <a:p>
                      <a:r>
                        <a:rPr lang="en-US" sz="1000"/>
                        <a:t>435</a:t>
                      </a:r>
                    </a:p>
                  </a:txBody>
                  <a:tcPr/>
                </a:tc>
                <a:tc>
                  <a:txBody>
                    <a:bodyPr/>
                    <a:lstStyle/>
                    <a:p>
                      <a:r>
                        <a:rPr lang="en-US" sz="1000"/>
                        <a:t>21</a:t>
                      </a:r>
                    </a:p>
                  </a:txBody>
                  <a:tcPr/>
                </a:tc>
                <a:tc>
                  <a:txBody>
                    <a:bodyPr/>
                    <a:lstStyle/>
                    <a:p>
                      <a:r>
                        <a:rPr lang="en-US" sz="1000"/>
                        <a:t>8</a:t>
                      </a:r>
                    </a:p>
                  </a:txBody>
                  <a:tcPr/>
                </a:tc>
                <a:tc>
                  <a:txBody>
                    <a:bodyPr/>
                    <a:lstStyle/>
                    <a:p>
                      <a:r>
                        <a:rPr lang="en-US" sz="1000"/>
                        <a:t>0</a:t>
                      </a:r>
                    </a:p>
                  </a:txBody>
                  <a:tcPr/>
                </a:tc>
                <a:tc>
                  <a:txBody>
                    <a:bodyPr/>
                    <a:lstStyle/>
                    <a:p>
                      <a:r>
                        <a:rPr lang="en-US" sz="1000"/>
                        <a:t>1.4095 %</a:t>
                      </a:r>
                    </a:p>
                  </a:txBody>
                  <a:tcPr/>
                </a:tc>
                <a:tc>
                  <a:txBody>
                    <a:bodyPr/>
                    <a:lstStyle/>
                    <a:p>
                      <a:r>
                        <a:rPr lang="en-US" sz="1000"/>
                        <a:t>0.0 %</a:t>
                      </a:r>
                    </a:p>
                  </a:txBody>
                  <a:tcPr/>
                </a:tc>
                <a:extLst>
                  <a:ext uri="{0D108BD9-81ED-4DB2-BD59-A6C34878D82A}">
                    <a16:rowId xmlns:a16="http://schemas.microsoft.com/office/drawing/2014/main" val="3344226416"/>
                  </a:ext>
                </a:extLst>
              </a:tr>
            </a:tbl>
          </a:graphicData>
        </a:graphic>
      </p:graphicFrame>
      <p:sp>
        <p:nvSpPr>
          <p:cNvPr id="4" name="Text Placeholder 3">
            <a:extLst>
              <a:ext uri="{FF2B5EF4-FFF2-40B4-BE49-F238E27FC236}">
                <a16:creationId xmlns:a16="http://schemas.microsoft.com/office/drawing/2014/main" id="{6413A0B1-558A-4CD9-8CE7-208E3C382BBE}"/>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14237395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B3A40-97C5-4FDC-A3CA-3E986AF8AFDB}"/>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F0AABB99-948D-4937-AB7D-8F7FEBB30F01}"/>
              </a:ext>
            </a:extLst>
          </p:cNvPr>
          <p:cNvGraphicFramePr>
            <a:graphicFrameLocks noGrp="1"/>
          </p:cNvGraphicFramePr>
          <p:nvPr>
            <p:ph type="chart" sz="quarter" idx="13"/>
            <p:extLst>
              <p:ext uri="{D42A27DB-BD31-4B8C-83A1-F6EECF244321}">
                <p14:modId xmlns:p14="http://schemas.microsoft.com/office/powerpoint/2010/main" val="312734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329C70-CCAD-4E8D-9D2C-0012DF4516B8}"/>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337F28F8-F51B-4CEE-80E5-515BBC0092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81534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3CB04-8888-44DE-90EC-40DE84BF252B}"/>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C5CA2627-3272-4577-80FB-ABBE58477DD6}"/>
              </a:ext>
            </a:extLst>
          </p:cNvPr>
          <p:cNvGraphicFramePr>
            <a:graphicFrameLocks noGrp="1"/>
          </p:cNvGraphicFramePr>
          <p:nvPr>
            <p:ph type="chart" sz="quarter" idx="13"/>
            <p:extLst>
              <p:ext uri="{D42A27DB-BD31-4B8C-83A1-F6EECF244321}">
                <p14:modId xmlns:p14="http://schemas.microsoft.com/office/powerpoint/2010/main" val="24817383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844BD3-7390-4AA2-B9B4-D4DB1EC2CBE9}"/>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DDF18E9C-BBAF-4106-994B-4BC855D249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84971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CEE3A-05E1-4313-A15B-171B3D472B8E}"/>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FA41A0E0-BAE8-4EE4-B312-0A7327C17A9A}"/>
              </a:ext>
            </a:extLst>
          </p:cNvPr>
          <p:cNvGraphicFramePr>
            <a:graphicFrameLocks noGrp="1"/>
          </p:cNvGraphicFramePr>
          <p:nvPr>
            <p:ph type="chart" sz="quarter" idx="13"/>
            <p:extLst>
              <p:ext uri="{D42A27DB-BD31-4B8C-83A1-F6EECF244321}">
                <p14:modId xmlns:p14="http://schemas.microsoft.com/office/powerpoint/2010/main" val="990397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C3596E-BE2C-4ADC-9DB2-518E1FD84C51}"/>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3E8FA47A-7248-42F2-880C-D7FF6182CD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231598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CE646-4674-4F2B-93AF-EE471233D86A}"/>
              </a:ext>
            </a:extLst>
          </p:cNvPr>
          <p:cNvSpPr>
            <a:spLocks noGrp="1"/>
          </p:cNvSpPr>
          <p:nvPr>
            <p:ph type="title"/>
          </p:nvPr>
        </p:nvSpPr>
        <p:spPr/>
        <p:txBody>
          <a:bodyPr/>
          <a:lstStyle/>
          <a:p>
            <a:r>
              <a:rPr lang="en-US"/>
              <a:t>Facebook Own Posts Table | FICOH</a:t>
            </a:r>
          </a:p>
        </p:txBody>
      </p:sp>
      <p:graphicFrame>
        <p:nvGraphicFramePr>
          <p:cNvPr id="5" name="Table Placeholder 4">
            <a:extLst>
              <a:ext uri="{FF2B5EF4-FFF2-40B4-BE49-F238E27FC236}">
                <a16:creationId xmlns:a16="http://schemas.microsoft.com/office/drawing/2014/main" id="{06D76EDA-3DC5-4EF0-9F5A-DAEF9B7D4C59}"/>
              </a:ext>
            </a:extLst>
          </p:cNvPr>
          <p:cNvGraphicFramePr>
            <a:graphicFrameLocks noGrp="1"/>
          </p:cNvGraphicFramePr>
          <p:nvPr>
            <p:ph type="tbl" sz="quarter" idx="13"/>
            <p:extLst>
              <p:ext uri="{D42A27DB-BD31-4B8C-83A1-F6EECF244321}">
                <p14:modId xmlns:p14="http://schemas.microsoft.com/office/powerpoint/2010/main" val="7406128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67641689"/>
                    </a:ext>
                  </a:extLst>
                </a:gridCol>
                <a:gridCol w="658368">
                  <a:extLst>
                    <a:ext uri="{9D8B030D-6E8A-4147-A177-3AD203B41FA5}">
                      <a16:colId xmlns:a16="http://schemas.microsoft.com/office/drawing/2014/main" val="3401063883"/>
                    </a:ext>
                  </a:extLst>
                </a:gridCol>
                <a:gridCol w="658368">
                  <a:extLst>
                    <a:ext uri="{9D8B030D-6E8A-4147-A177-3AD203B41FA5}">
                      <a16:colId xmlns:a16="http://schemas.microsoft.com/office/drawing/2014/main" val="3983298712"/>
                    </a:ext>
                  </a:extLst>
                </a:gridCol>
                <a:gridCol w="658368">
                  <a:extLst>
                    <a:ext uri="{9D8B030D-6E8A-4147-A177-3AD203B41FA5}">
                      <a16:colId xmlns:a16="http://schemas.microsoft.com/office/drawing/2014/main" val="2818609806"/>
                    </a:ext>
                  </a:extLst>
                </a:gridCol>
                <a:gridCol w="658368">
                  <a:extLst>
                    <a:ext uri="{9D8B030D-6E8A-4147-A177-3AD203B41FA5}">
                      <a16:colId xmlns:a16="http://schemas.microsoft.com/office/drawing/2014/main" val="1604960466"/>
                    </a:ext>
                  </a:extLst>
                </a:gridCol>
                <a:gridCol w="658368">
                  <a:extLst>
                    <a:ext uri="{9D8B030D-6E8A-4147-A177-3AD203B41FA5}">
                      <a16:colId xmlns:a16="http://schemas.microsoft.com/office/drawing/2014/main" val="2790232541"/>
                    </a:ext>
                  </a:extLst>
                </a:gridCol>
                <a:gridCol w="658368">
                  <a:extLst>
                    <a:ext uri="{9D8B030D-6E8A-4147-A177-3AD203B41FA5}">
                      <a16:colId xmlns:a16="http://schemas.microsoft.com/office/drawing/2014/main" val="1898594096"/>
                    </a:ext>
                  </a:extLst>
                </a:gridCol>
                <a:gridCol w="658368">
                  <a:extLst>
                    <a:ext uri="{9D8B030D-6E8A-4147-A177-3AD203B41FA5}">
                      <a16:colId xmlns:a16="http://schemas.microsoft.com/office/drawing/2014/main" val="3196379161"/>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1344987293"/>
                  </a:ext>
                </a:extLst>
              </a:tr>
              <a:tr h="370840">
                <a:tc>
                  <a:txBody>
                    <a:bodyPr/>
                    <a:lstStyle/>
                    <a:p>
                      <a:r>
                        <a:rPr lang="en-US" sz="1000" b="1"/>
                        <a:t> First Insurance Company of Hawaii, LTD - 2019-06-20 21:00:20 </a:t>
                      </a:r>
                      <a:r>
                        <a:rPr lang="en-US" sz="1000"/>
                        <a:t> 
 We're excited to announce the promotion of Todd Takayama to Senior Vice President of Commercial Underwriting and Marie Weite to Vice President of Claims. Congratulations! 
Learn more: https://bit.ly/2WXiQcN</a:t>
                      </a:r>
                    </a:p>
                  </a:txBody>
                  <a:tcPr/>
                </a:tc>
                <a:tc>
                  <a:txBody>
                    <a:bodyPr/>
                    <a:lstStyle/>
                    <a:p>
                      <a:r>
                        <a:rPr lang="en-US" sz="1000"/>
                        <a:t>53</a:t>
                      </a:r>
                    </a:p>
                  </a:txBody>
                  <a:tcPr/>
                </a:tc>
                <a:tc>
                  <a:txBody>
                    <a:bodyPr/>
                    <a:lstStyle/>
                    <a:p>
                      <a:r>
                        <a:rPr lang="en-US" sz="1000"/>
                        <a:t>46</a:t>
                      </a:r>
                    </a:p>
                  </a:txBody>
                  <a:tcPr/>
                </a:tc>
                <a:tc>
                  <a:txBody>
                    <a:bodyPr/>
                    <a:lstStyle/>
                    <a:p>
                      <a:r>
                        <a:rPr lang="en-US" sz="1000"/>
                        <a:t>7</a:t>
                      </a:r>
                    </a:p>
                  </a:txBody>
                  <a:tcPr/>
                </a:tc>
                <a:tc>
                  <a:txBody>
                    <a:bodyPr/>
                    <a:lstStyle/>
                    <a:p>
                      <a:r>
                        <a:rPr lang="en-US" sz="1000"/>
                        <a:t>0</a:t>
                      </a:r>
                    </a:p>
                  </a:txBody>
                  <a:tcPr/>
                </a:tc>
                <a:tc>
                  <a:txBody>
                    <a:bodyPr/>
                    <a:lstStyle/>
                    <a:p>
                      <a:r>
                        <a:rPr lang="en-US" sz="1000"/>
                        <a:t>3.2199 %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695628335"/>
                  </a:ext>
                </a:extLst>
              </a:tr>
              <a:tr h="370840">
                <a:tc>
                  <a:txBody>
                    <a:bodyPr/>
                    <a:lstStyle/>
                    <a:p>
                      <a:r>
                        <a:rPr lang="en-US" sz="1000" b="1"/>
                        <a:t> First Insurance Company of Hawaii, LTD - 2019-06-27 18:04:07 </a:t>
                      </a:r>
                      <a:r>
                        <a:rPr lang="en-US" sz="1000"/>
                        <a:t> 
 We're excited to announce that Christina Griffin has joined our leadership team as the new manager of FiRMS Claims Services. Christina has more than 18 years of experience working in the insurance industry, both locally and on the mainland. Welcome to #teamficoh! 
Learn More: https://bit.ly/2YgBaPq</a:t>
                      </a:r>
                    </a:p>
                  </a:txBody>
                  <a:tcPr/>
                </a:tc>
                <a:tc>
                  <a:txBody>
                    <a:bodyPr/>
                    <a:lstStyle/>
                    <a:p>
                      <a:r>
                        <a:rPr lang="en-US" sz="1000"/>
                        <a:t>38</a:t>
                      </a:r>
                    </a:p>
                  </a:txBody>
                  <a:tcPr/>
                </a:tc>
                <a:tc>
                  <a:txBody>
                    <a:bodyPr/>
                    <a:lstStyle/>
                    <a:p>
                      <a:r>
                        <a:rPr lang="en-US" sz="1000"/>
                        <a:t>36</a:t>
                      </a:r>
                    </a:p>
                  </a:txBody>
                  <a:tcPr/>
                </a:tc>
                <a:tc>
                  <a:txBody>
                    <a:bodyPr/>
                    <a:lstStyle/>
                    <a:p>
                      <a:r>
                        <a:rPr lang="en-US" sz="1000"/>
                        <a:t>2</a:t>
                      </a:r>
                    </a:p>
                  </a:txBody>
                  <a:tcPr/>
                </a:tc>
                <a:tc>
                  <a:txBody>
                    <a:bodyPr/>
                    <a:lstStyle/>
                    <a:p>
                      <a:r>
                        <a:rPr lang="en-US" sz="1000"/>
                        <a:t>0</a:t>
                      </a:r>
                    </a:p>
                  </a:txBody>
                  <a:tcPr/>
                </a:tc>
                <a:tc>
                  <a:txBody>
                    <a:bodyPr/>
                    <a:lstStyle/>
                    <a:p>
                      <a:r>
                        <a:rPr lang="en-US" sz="1000"/>
                        <a:t>2.3100 %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254864681"/>
                  </a:ext>
                </a:extLst>
              </a:tr>
              <a:tr h="370840">
                <a:tc>
                  <a:txBody>
                    <a:bodyPr/>
                    <a:lstStyle/>
                    <a:p>
                      <a:r>
                        <a:rPr lang="en-US" sz="1000" b="1"/>
                        <a:t> First Insurance Company of Hawaii, LTD - 2019-06-28 17:30:09 </a:t>
                      </a:r>
                      <a:r>
                        <a:rPr lang="en-US" sz="1000"/>
                        <a:t> 
 Happy #AlohaFriday! ⛅ Enjoy this beautiful #sunset shot by Ryan M. of our FiRMS Claims Services department.
#tgif #hawaii</a:t>
                      </a:r>
                    </a:p>
                  </a:txBody>
                  <a:tcPr/>
                </a:tc>
                <a:tc>
                  <a:txBody>
                    <a:bodyPr/>
                    <a:lstStyle/>
                    <a:p>
                      <a:r>
                        <a:rPr lang="en-US" sz="1000"/>
                        <a:t>34</a:t>
                      </a:r>
                    </a:p>
                  </a:txBody>
                  <a:tcPr/>
                </a:tc>
                <a:tc>
                  <a:txBody>
                    <a:bodyPr/>
                    <a:lstStyle/>
                    <a:p>
                      <a:r>
                        <a:rPr lang="en-US" sz="1000"/>
                        <a:t>33</a:t>
                      </a:r>
                    </a:p>
                  </a:txBody>
                  <a:tcPr/>
                </a:tc>
                <a:tc>
                  <a:txBody>
                    <a:bodyPr/>
                    <a:lstStyle/>
                    <a:p>
                      <a:r>
                        <a:rPr lang="en-US" sz="1000"/>
                        <a:t>1</a:t>
                      </a:r>
                    </a:p>
                  </a:txBody>
                  <a:tcPr/>
                </a:tc>
                <a:tc>
                  <a:txBody>
                    <a:bodyPr/>
                    <a:lstStyle/>
                    <a:p>
                      <a:r>
                        <a:rPr lang="en-US" sz="1000"/>
                        <a:t>0</a:t>
                      </a:r>
                    </a:p>
                  </a:txBody>
                  <a:tcPr/>
                </a:tc>
                <a:tc>
                  <a:txBody>
                    <a:bodyPr/>
                    <a:lstStyle/>
                    <a:p>
                      <a:r>
                        <a:rPr lang="en-US" sz="1000"/>
                        <a:t>2.0669 %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298597119"/>
                  </a:ext>
                </a:extLst>
              </a:tr>
            </a:tbl>
          </a:graphicData>
        </a:graphic>
      </p:graphicFrame>
      <p:sp>
        <p:nvSpPr>
          <p:cNvPr id="4" name="Text Placeholder 3">
            <a:extLst>
              <a:ext uri="{FF2B5EF4-FFF2-40B4-BE49-F238E27FC236}">
                <a16:creationId xmlns:a16="http://schemas.microsoft.com/office/drawing/2014/main" id="{14A7769F-208D-49FE-9143-DAD8C6E90C83}"/>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39312841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4597E-9021-4D66-AC45-46EAFE26D192}"/>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04CA5965-3F5E-4CFE-93F2-58F555560B7A}"/>
              </a:ext>
            </a:extLst>
          </p:cNvPr>
          <p:cNvGraphicFramePr>
            <a:graphicFrameLocks noGrp="1"/>
          </p:cNvGraphicFramePr>
          <p:nvPr>
            <p:ph type="tbl" sz="quarter" idx="13"/>
            <p:extLst>
              <p:ext uri="{D42A27DB-BD31-4B8C-83A1-F6EECF244321}">
                <p14:modId xmlns:p14="http://schemas.microsoft.com/office/powerpoint/2010/main" val="2789019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06422544"/>
                    </a:ext>
                  </a:extLst>
                </a:gridCol>
                <a:gridCol w="493776">
                  <a:extLst>
                    <a:ext uri="{9D8B030D-6E8A-4147-A177-3AD203B41FA5}">
                      <a16:colId xmlns:a16="http://schemas.microsoft.com/office/drawing/2014/main" val="3920247467"/>
                    </a:ext>
                  </a:extLst>
                </a:gridCol>
                <a:gridCol w="493776">
                  <a:extLst>
                    <a:ext uri="{9D8B030D-6E8A-4147-A177-3AD203B41FA5}">
                      <a16:colId xmlns:a16="http://schemas.microsoft.com/office/drawing/2014/main" val="638445855"/>
                    </a:ext>
                  </a:extLst>
                </a:gridCol>
                <a:gridCol w="493776">
                  <a:extLst>
                    <a:ext uri="{9D8B030D-6E8A-4147-A177-3AD203B41FA5}">
                      <a16:colId xmlns:a16="http://schemas.microsoft.com/office/drawing/2014/main" val="1225764351"/>
                    </a:ext>
                  </a:extLst>
                </a:gridCol>
                <a:gridCol w="493776">
                  <a:extLst>
                    <a:ext uri="{9D8B030D-6E8A-4147-A177-3AD203B41FA5}">
                      <a16:colId xmlns:a16="http://schemas.microsoft.com/office/drawing/2014/main" val="2171280607"/>
                    </a:ext>
                  </a:extLst>
                </a:gridCol>
                <a:gridCol w="493776">
                  <a:extLst>
                    <a:ext uri="{9D8B030D-6E8A-4147-A177-3AD203B41FA5}">
                      <a16:colId xmlns:a16="http://schemas.microsoft.com/office/drawing/2014/main" val="3559812500"/>
                    </a:ext>
                  </a:extLst>
                </a:gridCol>
                <a:gridCol w="493776">
                  <a:extLst>
                    <a:ext uri="{9D8B030D-6E8A-4147-A177-3AD203B41FA5}">
                      <a16:colId xmlns:a16="http://schemas.microsoft.com/office/drawing/2014/main" val="3041529132"/>
                    </a:ext>
                  </a:extLst>
                </a:gridCol>
                <a:gridCol w="493776">
                  <a:extLst>
                    <a:ext uri="{9D8B030D-6E8A-4147-A177-3AD203B41FA5}">
                      <a16:colId xmlns:a16="http://schemas.microsoft.com/office/drawing/2014/main" val="842082443"/>
                    </a:ext>
                  </a:extLst>
                </a:gridCol>
                <a:gridCol w="493776">
                  <a:extLst>
                    <a:ext uri="{9D8B030D-6E8A-4147-A177-3AD203B41FA5}">
                      <a16:colId xmlns:a16="http://schemas.microsoft.com/office/drawing/2014/main" val="1967382276"/>
                    </a:ext>
                  </a:extLst>
                </a:gridCol>
                <a:gridCol w="493776">
                  <a:extLst>
                    <a:ext uri="{9D8B030D-6E8A-4147-A177-3AD203B41FA5}">
                      <a16:colId xmlns:a16="http://schemas.microsoft.com/office/drawing/2014/main" val="4001583729"/>
                    </a:ext>
                  </a:extLst>
                </a:gridCol>
                <a:gridCol w="493776">
                  <a:extLst>
                    <a:ext uri="{9D8B030D-6E8A-4147-A177-3AD203B41FA5}">
                      <a16:colId xmlns:a16="http://schemas.microsoft.com/office/drawing/2014/main" val="325018915"/>
                    </a:ext>
                  </a:extLst>
                </a:gridCol>
                <a:gridCol w="493776">
                  <a:extLst>
                    <a:ext uri="{9D8B030D-6E8A-4147-A177-3AD203B41FA5}">
                      <a16:colId xmlns:a16="http://schemas.microsoft.com/office/drawing/2014/main" val="270089754"/>
                    </a:ext>
                  </a:extLst>
                </a:gridCol>
                <a:gridCol w="493776">
                  <a:extLst>
                    <a:ext uri="{9D8B030D-6E8A-4147-A177-3AD203B41FA5}">
                      <a16:colId xmlns:a16="http://schemas.microsoft.com/office/drawing/2014/main" val="3623969735"/>
                    </a:ext>
                  </a:extLst>
                </a:gridCol>
                <a:gridCol w="493776">
                  <a:extLst>
                    <a:ext uri="{9D8B030D-6E8A-4147-A177-3AD203B41FA5}">
                      <a16:colId xmlns:a16="http://schemas.microsoft.com/office/drawing/2014/main" val="334911941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825077743"/>
                  </a:ext>
                </a:extLst>
              </a:tr>
              <a:tr h="370840">
                <a:tc>
                  <a:txBody>
                    <a:bodyPr/>
                    <a:lstStyle/>
                    <a:p>
                      <a:r>
                        <a:rPr lang="en-US" sz="1000"/>
                        <a:t>@FirstInsHI</a:t>
                      </a:r>
                    </a:p>
                  </a:txBody>
                  <a:tcPr/>
                </a:tc>
                <a:tc>
                  <a:txBody>
                    <a:bodyPr/>
                    <a:lstStyle/>
                    <a:p>
                      <a:r>
                        <a:rPr lang="en-US" sz="1000"/>
                        <a:t>1229</a:t>
                      </a:r>
                    </a:p>
                  </a:txBody>
                  <a:tcPr/>
                </a:tc>
                <a:tc>
                  <a:txBody>
                    <a:bodyPr/>
                    <a:lstStyle/>
                    <a:p>
                      <a:r>
                        <a:rPr lang="en-US" sz="1000"/>
                        <a:t>0</a:t>
                      </a:r>
                    </a:p>
                  </a:txBody>
                  <a:tcPr/>
                </a:tc>
                <a:tc>
                  <a:txBody>
                    <a:bodyPr/>
                    <a:lstStyle/>
                    <a:p>
                      <a:r>
                        <a:rPr lang="en-US" sz="1000"/>
                        <a:t>27</a:t>
                      </a:r>
                    </a:p>
                  </a:txBody>
                  <a:tcPr/>
                </a:tc>
                <a:tc>
                  <a:txBody>
                    <a:bodyPr/>
                    <a:lstStyle/>
                    <a:p>
                      <a:r>
                        <a:rPr lang="en-US" sz="1000"/>
                        <a:t>21</a:t>
                      </a:r>
                    </a:p>
                  </a:txBody>
                  <a:tcPr/>
                </a:tc>
                <a:tc>
                  <a:txBody>
                    <a:bodyPr/>
                    <a:lstStyle/>
                    <a:p>
                      <a:r>
                        <a:rPr lang="en-US" sz="1000"/>
                        <a:t>6</a:t>
                      </a:r>
                    </a:p>
                  </a:txBody>
                  <a:tcPr/>
                </a:tc>
                <a:tc>
                  <a:txBody>
                    <a:bodyPr/>
                    <a:lstStyle/>
                    <a:p>
                      <a:r>
                        <a:rPr lang="en-US" sz="1000"/>
                        <a:t>0</a:t>
                      </a:r>
                    </a:p>
                  </a:txBody>
                  <a:tcPr/>
                </a:tc>
                <a:tc>
                  <a:txBody>
                    <a:bodyPr/>
                    <a:lstStyle/>
                    <a:p>
                      <a:r>
                        <a:rPr lang="en-US" sz="1000"/>
                        <a:t>7</a:t>
                      </a:r>
                    </a:p>
                  </a:txBody>
                  <a:tcPr/>
                </a:tc>
                <a:tc>
                  <a:txBody>
                    <a:bodyPr/>
                    <a:lstStyle/>
                    <a:p>
                      <a:r>
                        <a:rPr lang="en-US" sz="1000"/>
                        <a:t>7</a:t>
                      </a:r>
                    </a:p>
                  </a:txBody>
                  <a:tcPr/>
                </a:tc>
                <a:tc>
                  <a:txBody>
                    <a:bodyPr/>
                    <a:lstStyle/>
                    <a:p>
                      <a:r>
                        <a:rPr lang="en-US" sz="1000"/>
                        <a:t>42</a:t>
                      </a:r>
                    </a:p>
                  </a:txBody>
                  <a:tcPr/>
                </a:tc>
                <a:tc>
                  <a:txBody>
                    <a:bodyPr/>
                    <a:lstStyle/>
                    <a:p>
                      <a:r>
                        <a:rPr lang="en-US" sz="1000"/>
                        <a:t>0</a:t>
                      </a:r>
                    </a:p>
                  </a:txBody>
                  <a:tcPr/>
                </a:tc>
                <a:tc>
                  <a:txBody>
                    <a:bodyPr/>
                    <a:lstStyle/>
                    <a:p>
                      <a:r>
                        <a:rPr lang="en-US" sz="1000"/>
                        <a:t>4</a:t>
                      </a:r>
                    </a:p>
                  </a:txBody>
                  <a:tcPr/>
                </a:tc>
                <a:tc>
                  <a:txBody>
                    <a:bodyPr/>
                    <a:lstStyle/>
                    <a:p>
                      <a:r>
                        <a:rPr lang="en-US" sz="1000"/>
                        <a:t>0.1899 %</a:t>
                      </a:r>
                    </a:p>
                  </a:txBody>
                  <a:tcPr/>
                </a:tc>
                <a:tc>
                  <a:txBody>
                    <a:bodyPr/>
                    <a:lstStyle/>
                    <a:p>
                      <a:r>
                        <a:rPr lang="en-US" sz="1000"/>
                        <a:t>0.0 %</a:t>
                      </a:r>
                    </a:p>
                  </a:txBody>
                  <a:tcPr/>
                </a:tc>
                <a:extLst>
                  <a:ext uri="{0D108BD9-81ED-4DB2-BD59-A6C34878D82A}">
                    <a16:rowId xmlns:a16="http://schemas.microsoft.com/office/drawing/2014/main" val="3765088799"/>
                  </a:ext>
                </a:extLst>
              </a:tr>
            </a:tbl>
          </a:graphicData>
        </a:graphic>
      </p:graphicFrame>
      <p:sp>
        <p:nvSpPr>
          <p:cNvPr id="4" name="Text Placeholder 3">
            <a:extLst>
              <a:ext uri="{FF2B5EF4-FFF2-40B4-BE49-F238E27FC236}">
                <a16:creationId xmlns:a16="http://schemas.microsoft.com/office/drawing/2014/main" id="{31187C8A-5C08-42B4-832C-0FA78DE02220}"/>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15078214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A3AB6-EFB8-481F-81C1-85D2C04AE7C5}"/>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39265F62-5D5F-4D28-A15C-2A191520933D}"/>
              </a:ext>
            </a:extLst>
          </p:cNvPr>
          <p:cNvGraphicFramePr>
            <a:graphicFrameLocks noGrp="1"/>
          </p:cNvGraphicFramePr>
          <p:nvPr>
            <p:ph type="chart" sz="quarter" idx="13"/>
            <p:extLst>
              <p:ext uri="{D42A27DB-BD31-4B8C-83A1-F6EECF244321}">
                <p14:modId xmlns:p14="http://schemas.microsoft.com/office/powerpoint/2010/main" val="10165112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027CBB-D042-4038-80D6-496E6450702C}"/>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B5CF398E-3CD1-41BD-9F44-ABF87460D3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740210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32A38-D73A-4236-8F70-177B8BA392E5}"/>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0E41C576-6C86-4D9E-9577-6CDBCF19E730}"/>
              </a:ext>
            </a:extLst>
          </p:cNvPr>
          <p:cNvGraphicFramePr>
            <a:graphicFrameLocks noGrp="1"/>
          </p:cNvGraphicFramePr>
          <p:nvPr>
            <p:ph type="chart" sz="quarter" idx="13"/>
            <p:extLst>
              <p:ext uri="{D42A27DB-BD31-4B8C-83A1-F6EECF244321}">
                <p14:modId xmlns:p14="http://schemas.microsoft.com/office/powerpoint/2010/main" val="30586984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81F25A-E60C-4E4F-8F0A-985E8C0BF5D2}"/>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8C3F4EA0-F6F0-4B05-A031-19FFB95145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539220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FDA2E-7014-4691-B553-AE0864BBD84F}"/>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A6E7AE66-55E9-40AA-A61E-024BD9A1B12F}"/>
              </a:ext>
            </a:extLst>
          </p:cNvPr>
          <p:cNvGraphicFramePr>
            <a:graphicFrameLocks noGrp="1"/>
          </p:cNvGraphicFramePr>
          <p:nvPr>
            <p:ph type="tbl" sz="quarter" idx="13"/>
            <p:extLst>
              <p:ext uri="{D42A27DB-BD31-4B8C-83A1-F6EECF244321}">
                <p14:modId xmlns:p14="http://schemas.microsoft.com/office/powerpoint/2010/main" val="21798546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1185031039"/>
                    </a:ext>
                  </a:extLst>
                </a:gridCol>
                <a:gridCol w="411480">
                  <a:extLst>
                    <a:ext uri="{9D8B030D-6E8A-4147-A177-3AD203B41FA5}">
                      <a16:colId xmlns:a16="http://schemas.microsoft.com/office/drawing/2014/main" val="3716180081"/>
                    </a:ext>
                  </a:extLst>
                </a:gridCol>
                <a:gridCol w="822960">
                  <a:extLst>
                    <a:ext uri="{9D8B030D-6E8A-4147-A177-3AD203B41FA5}">
                      <a16:colId xmlns:a16="http://schemas.microsoft.com/office/drawing/2014/main" val="3193906850"/>
                    </a:ext>
                  </a:extLst>
                </a:gridCol>
                <a:gridCol w="822960">
                  <a:extLst>
                    <a:ext uri="{9D8B030D-6E8A-4147-A177-3AD203B41FA5}">
                      <a16:colId xmlns:a16="http://schemas.microsoft.com/office/drawing/2014/main" val="3925741646"/>
                    </a:ext>
                  </a:extLst>
                </a:gridCol>
                <a:gridCol w="822960">
                  <a:extLst>
                    <a:ext uri="{9D8B030D-6E8A-4147-A177-3AD203B41FA5}">
                      <a16:colId xmlns:a16="http://schemas.microsoft.com/office/drawing/2014/main" val="2288453155"/>
                    </a:ext>
                  </a:extLst>
                </a:gridCol>
                <a:gridCol w="822960">
                  <a:extLst>
                    <a:ext uri="{9D8B030D-6E8A-4147-A177-3AD203B41FA5}">
                      <a16:colId xmlns:a16="http://schemas.microsoft.com/office/drawing/2014/main" val="4202273541"/>
                    </a:ext>
                  </a:extLst>
                </a:gridCol>
                <a:gridCol w="822960">
                  <a:extLst>
                    <a:ext uri="{9D8B030D-6E8A-4147-A177-3AD203B41FA5}">
                      <a16:colId xmlns:a16="http://schemas.microsoft.com/office/drawing/2014/main" val="4219670603"/>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652276624"/>
                  </a:ext>
                </a:extLst>
              </a:tr>
              <a:tr h="370840">
                <a:tc>
                  <a:txBody>
                    <a:bodyPr/>
                    <a:lstStyle/>
                    <a:p>
                      <a:r>
                        <a:rPr lang="en-US" sz="1000" b="1"/>
                        <a:t> @FirstInsHI - 2019-06-11 18:00:35 </a:t>
                      </a:r>
                      <a:r>
                        <a:rPr lang="en-US" sz="1000"/>
                        <a:t>
  Today Hawaii celebrates #KingKamehamehaDay to honor King Kamehameha I who unified the Hawaiian islands back in 1810. On this occasion, his statue in front of Aliiolani Hale is draped in beautiful #lei. 🌺
Photo by Shaun Nelson of our Claims Department https://t.co/O1bmkGHpxS</a:t>
                      </a:r>
                    </a:p>
                  </a:txBody>
                  <a:tcPr/>
                </a:tc>
                <a:tc>
                  <a:txBody>
                    <a:bodyPr/>
                    <a:lstStyle/>
                    <a:p>
                      <a:r>
                        <a:rPr lang="en-US" sz="1000"/>
                        <a:t>06/12/2019 18:15:10</a:t>
                      </a:r>
                    </a:p>
                  </a:txBody>
                  <a:tcPr/>
                </a:tc>
                <a:tc>
                  <a:txBody>
                    <a:bodyPr/>
                    <a:lstStyle/>
                    <a:p>
                      <a:r>
                        <a:rPr lang="en-US" sz="1000"/>
                        <a:t>No</a:t>
                      </a:r>
                    </a:p>
                  </a:txBody>
                  <a:tcPr/>
                </a:tc>
                <a:tc>
                  <a:txBody>
                    <a:bodyPr/>
                    <a:lstStyle/>
                    <a:p>
                      <a:r>
                        <a:rPr lang="en-US" sz="1000"/>
                        <a:t>3</a:t>
                      </a:r>
                    </a:p>
                  </a:txBody>
                  <a:tcPr/>
                </a:tc>
                <a:tc>
                  <a:txBody>
                    <a:bodyPr/>
                    <a:lstStyle/>
                    <a:p>
                      <a:r>
                        <a:rPr lang="en-US" sz="1000"/>
                        <a:t>4</a:t>
                      </a:r>
                    </a:p>
                  </a:txBody>
                  <a:tcPr/>
                </a:tc>
                <a:tc>
                  <a:txBody>
                    <a:bodyPr/>
                    <a:lstStyle/>
                    <a:p>
                      <a:r>
                        <a:rPr lang="en-US" sz="1000"/>
                        <a:t>0</a:t>
                      </a:r>
                    </a:p>
                  </a:txBody>
                  <a:tcPr/>
                </a:tc>
                <a:tc>
                  <a:txBody>
                    <a:bodyPr/>
                    <a:lstStyle/>
                    <a:p>
                      <a:r>
                        <a:rPr lang="en-US" sz="1000"/>
                        <a:t>0.5705 %</a:t>
                      </a:r>
                    </a:p>
                  </a:txBody>
                  <a:tcPr/>
                </a:tc>
                <a:extLst>
                  <a:ext uri="{0D108BD9-81ED-4DB2-BD59-A6C34878D82A}">
                    <a16:rowId xmlns:a16="http://schemas.microsoft.com/office/drawing/2014/main" val="2189041344"/>
                  </a:ext>
                </a:extLst>
              </a:tr>
              <a:tr h="370840">
                <a:tc>
                  <a:txBody>
                    <a:bodyPr/>
                    <a:lstStyle/>
                    <a:p>
                      <a:r>
                        <a:rPr lang="en-US" sz="1000" b="1"/>
                        <a:t> @FirstInsHI - 2019-06-28 14:51:25 </a:t>
                      </a:r>
                      <a:r>
                        <a:rPr lang="en-US" sz="1000"/>
                        <a:t>
  Every Thursday and Friday, members of #teamficoh have the opportunity to deliver hot, nutritious meals to home-bound kupuna. We love seeing smiling faces like these every week! @HawaiiMOW 
#mealsonwheels #kupuna #communityservice #volunteers https://t.co/22JFZD8MyP</a:t>
                      </a:r>
                    </a:p>
                  </a:txBody>
                  <a:tcPr/>
                </a:tc>
                <a:tc>
                  <a:txBody>
                    <a:bodyPr/>
                    <a:lstStyle/>
                    <a:p>
                      <a:r>
                        <a:rPr lang="en-US" sz="1000"/>
                        <a:t>06/30/2019 06:16:26</a:t>
                      </a:r>
                    </a:p>
                  </a:txBody>
                  <a:tcPr/>
                </a:tc>
                <a:tc>
                  <a:txBody>
                    <a:bodyPr/>
                    <a:lstStyle/>
                    <a:p>
                      <a:r>
                        <a:rPr lang="en-US" sz="1000"/>
                        <a:t>No</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0.4075 %</a:t>
                      </a:r>
                    </a:p>
                  </a:txBody>
                  <a:tcPr/>
                </a:tc>
                <a:extLst>
                  <a:ext uri="{0D108BD9-81ED-4DB2-BD59-A6C34878D82A}">
                    <a16:rowId xmlns:a16="http://schemas.microsoft.com/office/drawing/2014/main" val="1021677181"/>
                  </a:ext>
                </a:extLst>
              </a:tr>
              <a:tr h="370840">
                <a:tc>
                  <a:txBody>
                    <a:bodyPr/>
                    <a:lstStyle/>
                    <a:p>
                      <a:r>
                        <a:rPr lang="en-US" sz="1000" b="1"/>
                        <a:t> @FirstInsHI - 2019-06-07 19:30:06 </a:t>
                      </a:r>
                      <a:r>
                        <a:rPr lang="en-US" sz="1000"/>
                        <a:t>
  Happy #AlohaFriday! Photo by Lance K of our Commercial Underwriting department. 
#tgif  #hawaii https://t.co/84eCO1Z5QC</a:t>
                      </a:r>
                    </a:p>
                  </a:txBody>
                  <a:tcPr/>
                </a:tc>
                <a:tc>
                  <a:txBody>
                    <a:bodyPr/>
                    <a:lstStyle/>
                    <a:p>
                      <a:r>
                        <a:rPr lang="en-US" sz="1000"/>
                        <a:t>06/08/2019 18:14:33</a:t>
                      </a:r>
                    </a:p>
                  </a:txBody>
                  <a:tcPr/>
                </a:tc>
                <a:tc>
                  <a:txBody>
                    <a:bodyPr/>
                    <a:lstStyle/>
                    <a:p>
                      <a:r>
                        <a:rPr lang="en-US" sz="1000"/>
                        <a:t>No</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0.3260 %</a:t>
                      </a:r>
                    </a:p>
                  </a:txBody>
                  <a:tcPr/>
                </a:tc>
                <a:extLst>
                  <a:ext uri="{0D108BD9-81ED-4DB2-BD59-A6C34878D82A}">
                    <a16:rowId xmlns:a16="http://schemas.microsoft.com/office/drawing/2014/main" val="3672663998"/>
                  </a:ext>
                </a:extLst>
              </a:tr>
            </a:tbl>
          </a:graphicData>
        </a:graphic>
      </p:graphicFrame>
      <p:sp>
        <p:nvSpPr>
          <p:cNvPr id="4" name="Text Placeholder 3">
            <a:extLst>
              <a:ext uri="{FF2B5EF4-FFF2-40B4-BE49-F238E27FC236}">
                <a16:creationId xmlns:a16="http://schemas.microsoft.com/office/drawing/2014/main" id="{A02AB337-4819-432A-A766-9D2B64A42CF5}"/>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28229614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0C785-82FD-4C61-827D-909AB4256FA4}"/>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F6D514AC-914D-45BF-9E00-19FA9B4CFA82}"/>
              </a:ext>
            </a:extLst>
          </p:cNvPr>
          <p:cNvGraphicFramePr>
            <a:graphicFrameLocks noGrp="1"/>
          </p:cNvGraphicFramePr>
          <p:nvPr>
            <p:ph type="tbl" sz="quarter" idx="13"/>
            <p:extLst>
              <p:ext uri="{D42A27DB-BD31-4B8C-83A1-F6EECF244321}">
                <p14:modId xmlns:p14="http://schemas.microsoft.com/office/powerpoint/2010/main" val="22410266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87489059"/>
                    </a:ext>
                  </a:extLst>
                </a:gridCol>
                <a:gridCol w="1069848">
                  <a:extLst>
                    <a:ext uri="{9D8B030D-6E8A-4147-A177-3AD203B41FA5}">
                      <a16:colId xmlns:a16="http://schemas.microsoft.com/office/drawing/2014/main" val="2447713181"/>
                    </a:ext>
                  </a:extLst>
                </a:gridCol>
                <a:gridCol w="1069848">
                  <a:extLst>
                    <a:ext uri="{9D8B030D-6E8A-4147-A177-3AD203B41FA5}">
                      <a16:colId xmlns:a16="http://schemas.microsoft.com/office/drawing/2014/main" val="3727462847"/>
                    </a:ext>
                  </a:extLst>
                </a:gridCol>
                <a:gridCol w="1069848">
                  <a:extLst>
                    <a:ext uri="{9D8B030D-6E8A-4147-A177-3AD203B41FA5}">
                      <a16:colId xmlns:a16="http://schemas.microsoft.com/office/drawing/2014/main" val="3024091349"/>
                    </a:ext>
                  </a:extLst>
                </a:gridCol>
                <a:gridCol w="1069848">
                  <a:extLst>
                    <a:ext uri="{9D8B030D-6E8A-4147-A177-3AD203B41FA5}">
                      <a16:colId xmlns:a16="http://schemas.microsoft.com/office/drawing/2014/main" val="3404301491"/>
                    </a:ext>
                  </a:extLst>
                </a:gridCol>
                <a:gridCol w="1069848">
                  <a:extLst>
                    <a:ext uri="{9D8B030D-6E8A-4147-A177-3AD203B41FA5}">
                      <a16:colId xmlns:a16="http://schemas.microsoft.com/office/drawing/2014/main" val="1267853204"/>
                    </a:ext>
                  </a:extLst>
                </a:gridCol>
                <a:gridCol w="1069848">
                  <a:extLst>
                    <a:ext uri="{9D8B030D-6E8A-4147-A177-3AD203B41FA5}">
                      <a16:colId xmlns:a16="http://schemas.microsoft.com/office/drawing/2014/main" val="414727199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175129438"/>
                  </a:ext>
                </a:extLst>
              </a:tr>
              <a:tr h="370840">
                <a:tc>
                  <a:txBody>
                    <a:bodyPr/>
                    <a:lstStyle/>
                    <a:p>
                      <a:r>
                        <a:rPr lang="en-US" sz="1000"/>
                        <a:t>First Insurance Company of Hawaii</a:t>
                      </a:r>
                    </a:p>
                  </a:txBody>
                  <a:tcPr/>
                </a:tc>
                <a:tc>
                  <a:txBody>
                    <a:bodyPr/>
                    <a:lstStyle/>
                    <a:p>
                      <a:r>
                        <a:rPr lang="en-US" sz="1000"/>
                        <a:t>1267</a:t>
                      </a:r>
                    </a:p>
                  </a:txBody>
                  <a:tcPr/>
                </a:tc>
                <a:tc>
                  <a:txBody>
                    <a:bodyPr/>
                    <a:lstStyle/>
                    <a:p>
                      <a:r>
                        <a:rPr lang="en-US" sz="1000"/>
                        <a:t>22</a:t>
                      </a:r>
                    </a:p>
                  </a:txBody>
                  <a:tcPr/>
                </a:tc>
                <a:tc>
                  <a:txBody>
                    <a:bodyPr/>
                    <a:lstStyle/>
                    <a:p>
                      <a:r>
                        <a:rPr lang="en-US" sz="1000"/>
                        <a:t>10</a:t>
                      </a:r>
                    </a:p>
                  </a:txBody>
                  <a:tcPr/>
                </a:tc>
                <a:tc>
                  <a:txBody>
                    <a:bodyPr/>
                    <a:lstStyle/>
                    <a:p>
                      <a:r>
                        <a:rPr lang="en-US" sz="1000"/>
                        <a:t>414</a:t>
                      </a:r>
                    </a:p>
                  </a:txBody>
                  <a:tcPr/>
                </a:tc>
                <a:tc>
                  <a:txBody>
                    <a:bodyPr/>
                    <a:lstStyle/>
                    <a:p>
                      <a:r>
                        <a:rPr lang="en-US" sz="1000"/>
                        <a:t>12</a:t>
                      </a:r>
                    </a:p>
                  </a:txBody>
                  <a:tcPr/>
                </a:tc>
                <a:tc>
                  <a:txBody>
                    <a:bodyPr/>
                    <a:lstStyle/>
                    <a:p>
                      <a:r>
                        <a:rPr lang="en-US" sz="1000"/>
                        <a:t>3.3917 %</a:t>
                      </a:r>
                    </a:p>
                  </a:txBody>
                  <a:tcPr/>
                </a:tc>
                <a:extLst>
                  <a:ext uri="{0D108BD9-81ED-4DB2-BD59-A6C34878D82A}">
                    <a16:rowId xmlns:a16="http://schemas.microsoft.com/office/drawing/2014/main" val="2149282108"/>
                  </a:ext>
                </a:extLst>
              </a:tr>
            </a:tbl>
          </a:graphicData>
        </a:graphic>
      </p:graphicFrame>
      <p:sp>
        <p:nvSpPr>
          <p:cNvPr id="4" name="Text Placeholder 3">
            <a:extLst>
              <a:ext uri="{FF2B5EF4-FFF2-40B4-BE49-F238E27FC236}">
                <a16:creationId xmlns:a16="http://schemas.microsoft.com/office/drawing/2014/main" id="{D0F507AE-127F-4397-AD66-AC9379922501}"/>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10504334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8FEFE6-804D-437A-883C-3536E2CE3E03}"/>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800931AF-B7DF-4D5F-BFCD-B35B9ECD1AC8}"/>
              </a:ext>
            </a:extLst>
          </p:cNvPr>
          <p:cNvGraphicFramePr>
            <a:graphicFrameLocks noGrp="1"/>
          </p:cNvGraphicFramePr>
          <p:nvPr>
            <p:ph type="chart" sz="quarter" idx="13"/>
            <p:extLst>
              <p:ext uri="{D42A27DB-BD31-4B8C-83A1-F6EECF244321}">
                <p14:modId xmlns:p14="http://schemas.microsoft.com/office/powerpoint/2010/main" val="24441757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6A8618-5856-496C-9344-3FA6D6B313DF}"/>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393E4777-084C-4D22-829B-29CF5E5A08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32410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0823F-439F-4099-A9B3-38695016AF1D}"/>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486D3CCD-5999-47A8-BA5D-FD8C2ABC8C14}"/>
              </a:ext>
            </a:extLst>
          </p:cNvPr>
          <p:cNvGraphicFramePr>
            <a:graphicFrameLocks noGrp="1"/>
          </p:cNvGraphicFramePr>
          <p:nvPr>
            <p:ph type="chart" sz="quarter" idx="13"/>
            <p:extLst>
              <p:ext uri="{D42A27DB-BD31-4B8C-83A1-F6EECF244321}">
                <p14:modId xmlns:p14="http://schemas.microsoft.com/office/powerpoint/2010/main" val="32324874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28B4AB-ADE8-4B3C-93EB-BF8245B5C348}"/>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40C1CF9D-B8A3-4D49-850B-6DF3DF1EF8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17016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3D8AE-69D3-4009-B454-4947B44839C2}"/>
              </a:ext>
            </a:extLst>
          </p:cNvPr>
          <p:cNvSpPr>
            <a:spLocks noGrp="1"/>
          </p:cNvSpPr>
          <p:nvPr>
            <p:ph type="title"/>
          </p:nvPr>
        </p:nvSpPr>
        <p:spPr/>
        <p:txBody>
          <a:bodyPr/>
          <a:lstStyle/>
          <a:p>
            <a:r>
              <a:rPr lang="en-US"/>
              <a:t>LinkedIn Updates Table | FICOH - 1 of 3</a:t>
            </a:r>
          </a:p>
        </p:txBody>
      </p:sp>
      <p:graphicFrame>
        <p:nvGraphicFramePr>
          <p:cNvPr id="5" name="Table Placeholder 4">
            <a:extLst>
              <a:ext uri="{FF2B5EF4-FFF2-40B4-BE49-F238E27FC236}">
                <a16:creationId xmlns:a16="http://schemas.microsoft.com/office/drawing/2014/main" id="{4F35B238-AF39-438F-8FDD-791E779B7D75}"/>
              </a:ext>
            </a:extLst>
          </p:cNvPr>
          <p:cNvGraphicFramePr>
            <a:graphicFrameLocks noGrp="1"/>
          </p:cNvGraphicFramePr>
          <p:nvPr>
            <p:ph type="tbl" sz="quarter" idx="13"/>
            <p:extLst>
              <p:ext uri="{D42A27DB-BD31-4B8C-83A1-F6EECF244321}">
                <p14:modId xmlns:p14="http://schemas.microsoft.com/office/powerpoint/2010/main" val="1138371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495608586"/>
                    </a:ext>
                  </a:extLst>
                </a:gridCol>
                <a:gridCol w="905256">
                  <a:extLst>
                    <a:ext uri="{9D8B030D-6E8A-4147-A177-3AD203B41FA5}">
                      <a16:colId xmlns:a16="http://schemas.microsoft.com/office/drawing/2014/main" val="1077271790"/>
                    </a:ext>
                  </a:extLst>
                </a:gridCol>
                <a:gridCol w="822960">
                  <a:extLst>
                    <a:ext uri="{9D8B030D-6E8A-4147-A177-3AD203B41FA5}">
                      <a16:colId xmlns:a16="http://schemas.microsoft.com/office/drawing/2014/main" val="2308563387"/>
                    </a:ext>
                  </a:extLst>
                </a:gridCol>
                <a:gridCol w="987552">
                  <a:extLst>
                    <a:ext uri="{9D8B030D-6E8A-4147-A177-3AD203B41FA5}">
                      <a16:colId xmlns:a16="http://schemas.microsoft.com/office/drawing/2014/main" val="361690425"/>
                    </a:ext>
                  </a:extLst>
                </a:gridCol>
                <a:gridCol w="987552">
                  <a:extLst>
                    <a:ext uri="{9D8B030D-6E8A-4147-A177-3AD203B41FA5}">
                      <a16:colId xmlns:a16="http://schemas.microsoft.com/office/drawing/2014/main" val="929784714"/>
                    </a:ext>
                  </a:extLst>
                </a:gridCol>
                <a:gridCol w="987552">
                  <a:extLst>
                    <a:ext uri="{9D8B030D-6E8A-4147-A177-3AD203B41FA5}">
                      <a16:colId xmlns:a16="http://schemas.microsoft.com/office/drawing/2014/main" val="3500026839"/>
                    </a:ext>
                  </a:extLst>
                </a:gridCol>
                <a:gridCol w="987552">
                  <a:extLst>
                    <a:ext uri="{9D8B030D-6E8A-4147-A177-3AD203B41FA5}">
                      <a16:colId xmlns:a16="http://schemas.microsoft.com/office/drawing/2014/main" val="35438264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24431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First Insurance Company of Hawaii - 2019-06-20 18:57:44 </a:t>
                      </a:r>
                      <a:r>
                        <a:rPr kumimoji="0" lang="en-US" sz="1000" b="0" i="0" u="none" strike="noStrike" kern="1200" cap="none" spc="0" normalizeH="0" baseline="0" noProof="0">
                          <a:ln>
                            <a:noFill/>
                          </a:ln>
                          <a:solidFill>
                            <a:prstClr val="black"/>
                          </a:solidFill>
                          <a:effectLst/>
                          <a:uLnTx/>
                          <a:uFillTx/>
                          <a:latin typeface="+mn-lt"/>
                          <a:ea typeface="+mn-ea"/>
                          <a:cs typeface="+mn-cs"/>
                        </a:rPr>
                        <a:t>
  We're excited to announce the promotion of Todd Takayama to Senior Vice President of Commercial Underwriting and Marie Weite to Vice President of Claims. Congratulations! Learn more: https://bit.ly/2WXiQcN
#promotion #leadership #insurance #tokiomarine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https://media.licdn.com/dms/image/C4E22AQGUuUyIhYnCoQ/feedshare-shrink_1280/0?e=1565222400&amp;v=beta&amp;t=ADqWNz5biq_VM1V7EqFcUoGZ7w6gwSaHcg9a_i2OqvU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07/02/2019 00:03:24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17573125"/>
                  </a:ext>
                </a:extLst>
              </a:tr>
            </a:tbl>
          </a:graphicData>
        </a:graphic>
      </p:graphicFrame>
      <p:sp>
        <p:nvSpPr>
          <p:cNvPr id="4" name="Text Placeholder 3">
            <a:extLst>
              <a:ext uri="{FF2B5EF4-FFF2-40B4-BE49-F238E27FC236}">
                <a16:creationId xmlns:a16="http://schemas.microsoft.com/office/drawing/2014/main" id="{8F9EBF4E-7B37-48B9-BD79-8D43D6A278CD}"/>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819991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4ECE9-EE9D-4D1D-8E76-534BB8980032}"/>
              </a:ext>
            </a:extLst>
          </p:cNvPr>
          <p:cNvSpPr>
            <a:spLocks noGrp="1"/>
          </p:cNvSpPr>
          <p:nvPr>
            <p:ph type="title"/>
          </p:nvPr>
        </p:nvSpPr>
        <p:spPr/>
        <p:txBody>
          <a:bodyPr/>
          <a:lstStyle/>
          <a:p>
            <a:r>
              <a:rPr lang="en-US"/>
              <a:t>LinkedIn Updates Table | FICOH - 2 of 3</a:t>
            </a:r>
          </a:p>
        </p:txBody>
      </p:sp>
      <p:graphicFrame>
        <p:nvGraphicFramePr>
          <p:cNvPr id="5" name="Table Placeholder 4">
            <a:extLst>
              <a:ext uri="{FF2B5EF4-FFF2-40B4-BE49-F238E27FC236}">
                <a16:creationId xmlns:a16="http://schemas.microsoft.com/office/drawing/2014/main" id="{B9C98CB8-0FEE-4CA9-BE85-76E53C4AD9E9}"/>
              </a:ext>
            </a:extLst>
          </p:cNvPr>
          <p:cNvGraphicFramePr>
            <a:graphicFrameLocks noGrp="1"/>
          </p:cNvGraphicFramePr>
          <p:nvPr>
            <p:ph type="tbl" sz="quarter" idx="13"/>
            <p:extLst>
              <p:ext uri="{D42A27DB-BD31-4B8C-83A1-F6EECF244321}">
                <p14:modId xmlns:p14="http://schemas.microsoft.com/office/powerpoint/2010/main" val="36600777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563149765"/>
                    </a:ext>
                  </a:extLst>
                </a:gridCol>
                <a:gridCol w="905256">
                  <a:extLst>
                    <a:ext uri="{9D8B030D-6E8A-4147-A177-3AD203B41FA5}">
                      <a16:colId xmlns:a16="http://schemas.microsoft.com/office/drawing/2014/main" val="3910392126"/>
                    </a:ext>
                  </a:extLst>
                </a:gridCol>
                <a:gridCol w="822960">
                  <a:extLst>
                    <a:ext uri="{9D8B030D-6E8A-4147-A177-3AD203B41FA5}">
                      <a16:colId xmlns:a16="http://schemas.microsoft.com/office/drawing/2014/main" val="1784144223"/>
                    </a:ext>
                  </a:extLst>
                </a:gridCol>
                <a:gridCol w="987552">
                  <a:extLst>
                    <a:ext uri="{9D8B030D-6E8A-4147-A177-3AD203B41FA5}">
                      <a16:colId xmlns:a16="http://schemas.microsoft.com/office/drawing/2014/main" val="2937022270"/>
                    </a:ext>
                  </a:extLst>
                </a:gridCol>
                <a:gridCol w="987552">
                  <a:extLst>
                    <a:ext uri="{9D8B030D-6E8A-4147-A177-3AD203B41FA5}">
                      <a16:colId xmlns:a16="http://schemas.microsoft.com/office/drawing/2014/main" val="2668343776"/>
                    </a:ext>
                  </a:extLst>
                </a:gridCol>
                <a:gridCol w="987552">
                  <a:extLst>
                    <a:ext uri="{9D8B030D-6E8A-4147-A177-3AD203B41FA5}">
                      <a16:colId xmlns:a16="http://schemas.microsoft.com/office/drawing/2014/main" val="3275318956"/>
                    </a:ext>
                  </a:extLst>
                </a:gridCol>
                <a:gridCol w="987552">
                  <a:extLst>
                    <a:ext uri="{9D8B030D-6E8A-4147-A177-3AD203B41FA5}">
                      <a16:colId xmlns:a16="http://schemas.microsoft.com/office/drawing/2014/main" val="11123290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3371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First Insurance Company of Hawaii - 2019-06-12 21:18:22 </a:t>
                      </a:r>
                      <a:r>
                        <a:rPr kumimoji="0" lang="en-US" sz="1000" b="0" i="0" u="none" strike="noStrike" kern="1200" cap="none" spc="0" normalizeH="0" baseline="0" noProof="0">
                          <a:ln>
                            <a:noFill/>
                          </a:ln>
                          <a:solidFill>
                            <a:prstClr val="black"/>
                          </a:solidFill>
                          <a:effectLst/>
                          <a:uLnTx/>
                          <a:uFillTx/>
                          <a:latin typeface="+mn-lt"/>
                          <a:ea typeface="+mn-ea"/>
                          <a:cs typeface="+mn-cs"/>
                        </a:rPr>
                        <a:t>
  Wishing Gay Porter a fond farewell as she retires from Business Insurance Services (BIS) in Hilo. She left her stamp on our local #insurance industry during her long and illustrious career, from her early days as a marketing assistant at FICOH to her tenure as a BIS agency principal. Aloha, Gay, from your friends at #teamficoh, and all the best as you begin your retirement. #agencypartners #mahalo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https://media.licdn.com/dms/image/C4E22AQFlq1AF8LM6Tw/feedshare-shrink_800/0?e=1565222400&amp;v=beta&amp;t=dC8yZ7cWPHX3liRu-Q_1EnOHEan1v722wecWQqCK9m0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07/02/2019 00:03:24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13686471"/>
                  </a:ext>
                </a:extLst>
              </a:tr>
            </a:tbl>
          </a:graphicData>
        </a:graphic>
      </p:graphicFrame>
      <p:sp>
        <p:nvSpPr>
          <p:cNvPr id="4" name="Text Placeholder 3">
            <a:extLst>
              <a:ext uri="{FF2B5EF4-FFF2-40B4-BE49-F238E27FC236}">
                <a16:creationId xmlns:a16="http://schemas.microsoft.com/office/drawing/2014/main" id="{18A08DEE-5EB4-4E86-8481-1E96CAC52CA4}"/>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16017129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5FDE8-FBAF-47B0-91C6-31F515E95176}"/>
              </a:ext>
            </a:extLst>
          </p:cNvPr>
          <p:cNvSpPr>
            <a:spLocks noGrp="1"/>
          </p:cNvSpPr>
          <p:nvPr>
            <p:ph type="title"/>
          </p:nvPr>
        </p:nvSpPr>
        <p:spPr/>
        <p:txBody>
          <a:bodyPr/>
          <a:lstStyle/>
          <a:p>
            <a:r>
              <a:rPr lang="en-US"/>
              <a:t>LinkedIn Updates Table | FICOH - 3 of 3</a:t>
            </a:r>
          </a:p>
        </p:txBody>
      </p:sp>
      <p:graphicFrame>
        <p:nvGraphicFramePr>
          <p:cNvPr id="5" name="Table Placeholder 4">
            <a:extLst>
              <a:ext uri="{FF2B5EF4-FFF2-40B4-BE49-F238E27FC236}">
                <a16:creationId xmlns:a16="http://schemas.microsoft.com/office/drawing/2014/main" id="{3A056613-C254-4E8F-8E97-33CC695A96FF}"/>
              </a:ext>
            </a:extLst>
          </p:cNvPr>
          <p:cNvGraphicFramePr>
            <a:graphicFrameLocks noGrp="1"/>
          </p:cNvGraphicFramePr>
          <p:nvPr>
            <p:ph type="tbl" sz="quarter" idx="13"/>
            <p:extLst>
              <p:ext uri="{D42A27DB-BD31-4B8C-83A1-F6EECF244321}">
                <p14:modId xmlns:p14="http://schemas.microsoft.com/office/powerpoint/2010/main" val="28058201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196128722"/>
                    </a:ext>
                  </a:extLst>
                </a:gridCol>
                <a:gridCol w="905256">
                  <a:extLst>
                    <a:ext uri="{9D8B030D-6E8A-4147-A177-3AD203B41FA5}">
                      <a16:colId xmlns:a16="http://schemas.microsoft.com/office/drawing/2014/main" val="1995455550"/>
                    </a:ext>
                  </a:extLst>
                </a:gridCol>
                <a:gridCol w="822960">
                  <a:extLst>
                    <a:ext uri="{9D8B030D-6E8A-4147-A177-3AD203B41FA5}">
                      <a16:colId xmlns:a16="http://schemas.microsoft.com/office/drawing/2014/main" val="664666278"/>
                    </a:ext>
                  </a:extLst>
                </a:gridCol>
                <a:gridCol w="987552">
                  <a:extLst>
                    <a:ext uri="{9D8B030D-6E8A-4147-A177-3AD203B41FA5}">
                      <a16:colId xmlns:a16="http://schemas.microsoft.com/office/drawing/2014/main" val="452589734"/>
                    </a:ext>
                  </a:extLst>
                </a:gridCol>
                <a:gridCol w="987552">
                  <a:extLst>
                    <a:ext uri="{9D8B030D-6E8A-4147-A177-3AD203B41FA5}">
                      <a16:colId xmlns:a16="http://schemas.microsoft.com/office/drawing/2014/main" val="2160005100"/>
                    </a:ext>
                  </a:extLst>
                </a:gridCol>
                <a:gridCol w="987552">
                  <a:extLst>
                    <a:ext uri="{9D8B030D-6E8A-4147-A177-3AD203B41FA5}">
                      <a16:colId xmlns:a16="http://schemas.microsoft.com/office/drawing/2014/main" val="1615846450"/>
                    </a:ext>
                  </a:extLst>
                </a:gridCol>
                <a:gridCol w="987552">
                  <a:extLst>
                    <a:ext uri="{9D8B030D-6E8A-4147-A177-3AD203B41FA5}">
                      <a16:colId xmlns:a16="http://schemas.microsoft.com/office/drawing/2014/main" val="6402835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03412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First Insurance Company of Hawaii - 2019-06-26 20:57:39 </a:t>
                      </a:r>
                      <a:r>
                        <a:rPr kumimoji="0" lang="en-US" sz="1000" b="0" i="0" u="none" strike="noStrike" kern="1200" cap="none" spc="0" normalizeH="0" baseline="0" noProof="0">
                          <a:ln>
                            <a:noFill/>
                          </a:ln>
                          <a:solidFill>
                            <a:prstClr val="black"/>
                          </a:solidFill>
                          <a:effectLst/>
                          <a:uLnTx/>
                          <a:uFillTx/>
                          <a:latin typeface="+mn-lt"/>
                          <a:ea typeface="+mn-ea"/>
                          <a:cs typeface="+mn-cs"/>
                        </a:rPr>
                        <a:t>
  One of the amazing benefits of working for First Insurance is being part of a global company. Our associates have the chance to participate in various professional development programs on the U.S mainland, in Japan and around the world, while networking with and learning from our fellow #TokioMarine group employees.
Discover your future with FICOH here: https://bit.ly/2J7LoLt
#careeropportunity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https://media.licdn.com/dms/image/C5622AQHUgqBZ-YBZNw/feedshare-shrink_1280/0?e=1565222400&amp;v=beta&amp;t=20jEAB4rOBHBtZjdq__z32CFc-vbcV4Eqt6TQqj5-1M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07/02/2019 00:03:24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5438322"/>
                  </a:ext>
                </a:extLst>
              </a:tr>
            </a:tbl>
          </a:graphicData>
        </a:graphic>
      </p:graphicFrame>
      <p:sp>
        <p:nvSpPr>
          <p:cNvPr id="4" name="Text Placeholder 3">
            <a:extLst>
              <a:ext uri="{FF2B5EF4-FFF2-40B4-BE49-F238E27FC236}">
                <a16:creationId xmlns:a16="http://schemas.microsoft.com/office/drawing/2014/main" id="{A8864B12-3CBA-45F9-BCBB-E9347C194CE2}"/>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27598509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4712-5165-43B2-AAF1-3F7CBF499ADB}"/>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B56B80F3-1C0E-4F63-A53E-A9A93F9068A2}"/>
              </a:ext>
            </a:extLst>
          </p:cNvPr>
          <p:cNvGraphicFramePr>
            <a:graphicFrameLocks noGrp="1"/>
          </p:cNvGraphicFramePr>
          <p:nvPr>
            <p:ph type="tbl" sz="quarter" idx="13"/>
            <p:extLst>
              <p:ext uri="{D42A27DB-BD31-4B8C-83A1-F6EECF244321}">
                <p14:modId xmlns:p14="http://schemas.microsoft.com/office/powerpoint/2010/main" val="31567039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29273511"/>
                    </a:ext>
                  </a:extLst>
                </a:gridCol>
                <a:gridCol w="699516">
                  <a:extLst>
                    <a:ext uri="{9D8B030D-6E8A-4147-A177-3AD203B41FA5}">
                      <a16:colId xmlns:a16="http://schemas.microsoft.com/office/drawing/2014/main" val="4029697084"/>
                    </a:ext>
                  </a:extLst>
                </a:gridCol>
                <a:gridCol w="699516">
                  <a:extLst>
                    <a:ext uri="{9D8B030D-6E8A-4147-A177-3AD203B41FA5}">
                      <a16:colId xmlns:a16="http://schemas.microsoft.com/office/drawing/2014/main" val="493921370"/>
                    </a:ext>
                  </a:extLst>
                </a:gridCol>
                <a:gridCol w="658368">
                  <a:extLst>
                    <a:ext uri="{9D8B030D-6E8A-4147-A177-3AD203B41FA5}">
                      <a16:colId xmlns:a16="http://schemas.microsoft.com/office/drawing/2014/main" val="2241581752"/>
                    </a:ext>
                  </a:extLst>
                </a:gridCol>
                <a:gridCol w="658368">
                  <a:extLst>
                    <a:ext uri="{9D8B030D-6E8A-4147-A177-3AD203B41FA5}">
                      <a16:colId xmlns:a16="http://schemas.microsoft.com/office/drawing/2014/main" val="3880950590"/>
                    </a:ext>
                  </a:extLst>
                </a:gridCol>
                <a:gridCol w="658368">
                  <a:extLst>
                    <a:ext uri="{9D8B030D-6E8A-4147-A177-3AD203B41FA5}">
                      <a16:colId xmlns:a16="http://schemas.microsoft.com/office/drawing/2014/main" val="1475823053"/>
                    </a:ext>
                  </a:extLst>
                </a:gridCol>
                <a:gridCol w="699516">
                  <a:extLst>
                    <a:ext uri="{9D8B030D-6E8A-4147-A177-3AD203B41FA5}">
                      <a16:colId xmlns:a16="http://schemas.microsoft.com/office/drawing/2014/main" val="3176019136"/>
                    </a:ext>
                  </a:extLst>
                </a:gridCol>
                <a:gridCol w="699516">
                  <a:extLst>
                    <a:ext uri="{9D8B030D-6E8A-4147-A177-3AD203B41FA5}">
                      <a16:colId xmlns:a16="http://schemas.microsoft.com/office/drawing/2014/main" val="1820966345"/>
                    </a:ext>
                  </a:extLst>
                </a:gridCol>
                <a:gridCol w="699516">
                  <a:extLst>
                    <a:ext uri="{9D8B030D-6E8A-4147-A177-3AD203B41FA5}">
                      <a16:colId xmlns:a16="http://schemas.microsoft.com/office/drawing/2014/main" val="2511122416"/>
                    </a:ext>
                  </a:extLst>
                </a:gridCol>
                <a:gridCol w="658368">
                  <a:extLst>
                    <a:ext uri="{9D8B030D-6E8A-4147-A177-3AD203B41FA5}">
                      <a16:colId xmlns:a16="http://schemas.microsoft.com/office/drawing/2014/main" val="311212978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046492551"/>
                  </a:ext>
                </a:extLst>
              </a:tr>
              <a:tr h="370840">
                <a:tc>
                  <a:txBody>
                    <a:bodyPr/>
                    <a:lstStyle/>
                    <a:p>
                      <a:r>
                        <a:rPr lang="en-US" sz="1000"/>
                        <a:t>firstinshi</a:t>
                      </a:r>
                    </a:p>
                  </a:txBody>
                  <a:tcPr/>
                </a:tc>
                <a:tc>
                  <a:txBody>
                    <a:bodyPr/>
                    <a:lstStyle/>
                    <a:p>
                      <a:r>
                        <a:rPr lang="en-US" sz="1000"/>
                        <a:t>2399</a:t>
                      </a:r>
                    </a:p>
                  </a:txBody>
                  <a:tcPr/>
                </a:tc>
                <a:tc>
                  <a:txBody>
                    <a:bodyPr/>
                    <a:lstStyle/>
                    <a:p>
                      <a:r>
                        <a:rPr lang="en-US" sz="1000"/>
                        <a:t>0</a:t>
                      </a:r>
                    </a:p>
                  </a:txBody>
                  <a:tcPr/>
                </a:tc>
                <a:tc>
                  <a:txBody>
                    <a:bodyPr/>
                    <a:lstStyle/>
                    <a:p>
                      <a:r>
                        <a:rPr lang="en-US" sz="1000"/>
                        <a:t>16</a:t>
                      </a:r>
                    </a:p>
                  </a:txBody>
                  <a:tcPr/>
                </a:tc>
                <a:tc>
                  <a:txBody>
                    <a:bodyPr/>
                    <a:lstStyle/>
                    <a:p>
                      <a:r>
                        <a:rPr lang="en-US" sz="1000"/>
                        <a:t>2</a:t>
                      </a:r>
                    </a:p>
                  </a:txBody>
                  <a:tcPr/>
                </a:tc>
                <a:tc>
                  <a:txBody>
                    <a:bodyPr/>
                    <a:lstStyle/>
                    <a:p>
                      <a:r>
                        <a:rPr lang="en-US" sz="1000"/>
                        <a:t>1</a:t>
                      </a:r>
                    </a:p>
                  </a:txBody>
                  <a:tcPr/>
                </a:tc>
                <a:tc>
                  <a:txBody>
                    <a:bodyPr/>
                    <a:lstStyle/>
                    <a:p>
                      <a:r>
                        <a:rPr lang="en-US" sz="1000"/>
                        <a:t>19</a:t>
                      </a:r>
                    </a:p>
                  </a:txBody>
                  <a:tcPr/>
                </a:tc>
                <a:tc>
                  <a:txBody>
                    <a:bodyPr/>
                    <a:lstStyle/>
                    <a:p>
                      <a:r>
                        <a:rPr lang="en-US" sz="1000"/>
                        <a:t>565</a:t>
                      </a:r>
                    </a:p>
                  </a:txBody>
                  <a:tcPr/>
                </a:tc>
                <a:tc>
                  <a:txBody>
                    <a:bodyPr/>
                    <a:lstStyle/>
                    <a:p>
                      <a:r>
                        <a:rPr lang="en-US" sz="1000"/>
                        <a:t>2</a:t>
                      </a:r>
                    </a:p>
                  </a:txBody>
                  <a:tcPr/>
                </a:tc>
                <a:tc>
                  <a:txBody>
                    <a:bodyPr/>
                    <a:lstStyle/>
                    <a:p>
                      <a:r>
                        <a:rPr lang="en-US" sz="1000"/>
                        <a:t>1.2439 %</a:t>
                      </a:r>
                    </a:p>
                  </a:txBody>
                  <a:tcPr/>
                </a:tc>
                <a:extLst>
                  <a:ext uri="{0D108BD9-81ED-4DB2-BD59-A6C34878D82A}">
                    <a16:rowId xmlns:a16="http://schemas.microsoft.com/office/drawing/2014/main" val="1452459460"/>
                  </a:ext>
                </a:extLst>
              </a:tr>
            </a:tbl>
          </a:graphicData>
        </a:graphic>
      </p:graphicFrame>
      <p:sp>
        <p:nvSpPr>
          <p:cNvPr id="4" name="Text Placeholder 3">
            <a:extLst>
              <a:ext uri="{FF2B5EF4-FFF2-40B4-BE49-F238E27FC236}">
                <a16:creationId xmlns:a16="http://schemas.microsoft.com/office/drawing/2014/main" id="{6B76255A-F6C8-4EA7-A30E-8F2D607C35E2}"/>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12244534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C57A0-2099-4927-80A0-DDF050ED2014}"/>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CFEFBE4B-15BF-4802-977D-363714F95D85}"/>
              </a:ext>
            </a:extLst>
          </p:cNvPr>
          <p:cNvGraphicFramePr>
            <a:graphicFrameLocks noGrp="1"/>
          </p:cNvGraphicFramePr>
          <p:nvPr>
            <p:ph type="chart" sz="quarter" idx="13"/>
            <p:extLst>
              <p:ext uri="{D42A27DB-BD31-4B8C-83A1-F6EECF244321}">
                <p14:modId xmlns:p14="http://schemas.microsoft.com/office/powerpoint/2010/main" val="33389140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477B03-BF84-478F-9EDD-85171EA8846D}"/>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C286E3D0-DA38-48F0-A672-BF7BE1D021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326631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776C8-6D60-49D7-807D-2729F2364EB8}"/>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E4861718-A7E3-468E-A0B7-67F8E86F0BE0}"/>
              </a:ext>
            </a:extLst>
          </p:cNvPr>
          <p:cNvGraphicFramePr>
            <a:graphicFrameLocks noGrp="1"/>
          </p:cNvGraphicFramePr>
          <p:nvPr>
            <p:ph type="chart" sz="quarter" idx="13"/>
            <p:extLst>
              <p:ext uri="{D42A27DB-BD31-4B8C-83A1-F6EECF244321}">
                <p14:modId xmlns:p14="http://schemas.microsoft.com/office/powerpoint/2010/main" val="26792302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1DA82E-5659-4F4D-B1F0-512F6B77920B}"/>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35E7DEE4-A7E7-486A-AB5F-C99353ACF4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05972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E69A3-B7AF-4C75-87C9-C3CDEFABE3C8}"/>
              </a:ext>
            </a:extLst>
          </p:cNvPr>
          <p:cNvSpPr>
            <a:spLocks noGrp="1"/>
          </p:cNvSpPr>
          <p:nvPr>
            <p:ph type="title"/>
          </p:nvPr>
        </p:nvSpPr>
        <p:spPr/>
        <p:txBody>
          <a:bodyPr/>
          <a:lstStyle/>
          <a:p>
            <a:r>
              <a:rPr lang="en-US"/>
              <a:t>Instagram Top Instagram Posts Table | FICOH - 1 of 2</a:t>
            </a:r>
          </a:p>
        </p:txBody>
      </p:sp>
      <p:graphicFrame>
        <p:nvGraphicFramePr>
          <p:cNvPr id="5" name="Table Placeholder 4">
            <a:extLst>
              <a:ext uri="{FF2B5EF4-FFF2-40B4-BE49-F238E27FC236}">
                <a16:creationId xmlns:a16="http://schemas.microsoft.com/office/drawing/2014/main" id="{D28AE4E8-130E-4208-B9D6-BFC28B9AABC9}"/>
              </a:ext>
            </a:extLst>
          </p:cNvPr>
          <p:cNvGraphicFramePr>
            <a:graphicFrameLocks noGrp="1"/>
          </p:cNvGraphicFramePr>
          <p:nvPr>
            <p:ph type="tbl" sz="quarter" idx="13"/>
            <p:extLst>
              <p:ext uri="{D42A27DB-BD31-4B8C-83A1-F6EECF244321}">
                <p14:modId xmlns:p14="http://schemas.microsoft.com/office/powerpoint/2010/main" val="9675770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27432249"/>
                    </a:ext>
                  </a:extLst>
                </a:gridCol>
                <a:gridCol w="987552">
                  <a:extLst>
                    <a:ext uri="{9D8B030D-6E8A-4147-A177-3AD203B41FA5}">
                      <a16:colId xmlns:a16="http://schemas.microsoft.com/office/drawing/2014/main" val="2178312631"/>
                    </a:ext>
                  </a:extLst>
                </a:gridCol>
                <a:gridCol w="987552">
                  <a:extLst>
                    <a:ext uri="{9D8B030D-6E8A-4147-A177-3AD203B41FA5}">
                      <a16:colId xmlns:a16="http://schemas.microsoft.com/office/drawing/2014/main" val="1534108066"/>
                    </a:ext>
                  </a:extLst>
                </a:gridCol>
                <a:gridCol w="987552">
                  <a:extLst>
                    <a:ext uri="{9D8B030D-6E8A-4147-A177-3AD203B41FA5}">
                      <a16:colId xmlns:a16="http://schemas.microsoft.com/office/drawing/2014/main" val="3071341693"/>
                    </a:ext>
                  </a:extLst>
                </a:gridCol>
                <a:gridCol w="987552">
                  <a:extLst>
                    <a:ext uri="{9D8B030D-6E8A-4147-A177-3AD203B41FA5}">
                      <a16:colId xmlns:a16="http://schemas.microsoft.com/office/drawing/2014/main" val="20339576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35350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- 2019-06-20 23:00:27 </a:t>
                      </a:r>
                      <a:r>
                        <a:rPr kumimoji="0" lang="en-US" sz="1000" b="0" i="0" u="none" strike="noStrike" kern="1200" cap="none" spc="0" normalizeH="0" baseline="0" noProof="0">
                          <a:ln>
                            <a:noFill/>
                          </a:ln>
                          <a:solidFill>
                            <a:prstClr val="black"/>
                          </a:solidFill>
                          <a:effectLst/>
                          <a:uLnTx/>
                          <a:uFillTx/>
                          <a:latin typeface="+mn-lt"/>
                          <a:ea typeface="+mn-ea"/>
                          <a:cs typeface="+mn-cs"/>
                        </a:rPr>
                        <a:t>
 We're excited to announce the promotion of Todd Takayama to Senior Vice President of Commercial Underwriting and Marie Weite to Vice President of Claims. Congratulations! 
Visit the link in our profile to learn more. 
#promotion #leadership #insurance #tokiomarine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8456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- 2019-06-24 22:45:17 </a:t>
                      </a:r>
                      <a:r>
                        <a:rPr kumimoji="0" lang="en-US" sz="1000" b="0" i="0" u="none" strike="noStrike" kern="1200" cap="none" spc="0" normalizeH="0" baseline="0" noProof="0">
                          <a:ln>
                            <a:noFill/>
                          </a:ln>
                          <a:solidFill>
                            <a:prstClr val="black"/>
                          </a:solidFill>
                          <a:effectLst/>
                          <a:uLnTx/>
                          <a:uFillTx/>
                          <a:latin typeface="+mn-lt"/>
                          <a:ea typeface="+mn-ea"/>
                          <a:cs typeface="+mn-cs"/>
                        </a:rPr>
                        <a:t>
 Members of our community action team were among the 800+ volunteers at Sustainable Coastlines Hawaii's Town Clean-Up this past Saturday. We spent the morning digging for debris around Magic Island and saw firsthand the amount of land based trash that ends up in our ocean. Thanks, sustainablecoastlineshawaii for hosting such an awesome event! 
#sustainablecoastlineshawaii #malamaaina #teamficoh #communityservice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89806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- 2019-06-27 23:00:25 </a:t>
                      </a:r>
                      <a:r>
                        <a:rPr kumimoji="0" lang="en-US" sz="1000" b="0" i="0" u="none" strike="noStrike" kern="1200" cap="none" spc="0" normalizeH="0" baseline="0" noProof="0">
                          <a:ln>
                            <a:noFill/>
                          </a:ln>
                          <a:solidFill>
                            <a:prstClr val="black"/>
                          </a:solidFill>
                          <a:effectLst/>
                          <a:uLnTx/>
                          <a:uFillTx/>
                          <a:latin typeface="+mn-lt"/>
                          <a:ea typeface="+mn-ea"/>
                          <a:cs typeface="+mn-cs"/>
                        </a:rPr>
                        <a:t>
 We're excited to announce that Christina Griffin has joined our leadership team as the new manager of FiRMS Claims Services. Christina has more than 18 years of experience working in the insurance industry, both locally and on the mainland. Welcome to #teamficoh!
Click the link in our profile to learn more. 
#insurance #careers #leadership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88017991"/>
                  </a:ext>
                </a:extLst>
              </a:tr>
            </a:tbl>
          </a:graphicData>
        </a:graphic>
      </p:graphicFrame>
      <p:sp>
        <p:nvSpPr>
          <p:cNvPr id="4" name="Text Placeholder 3">
            <a:extLst>
              <a:ext uri="{FF2B5EF4-FFF2-40B4-BE49-F238E27FC236}">
                <a16:creationId xmlns:a16="http://schemas.microsoft.com/office/drawing/2014/main" id="{96A1DC3A-078B-40C6-9431-D8181E2DF303}"/>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11629953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A4059-2047-4E44-B4FE-FB99C416B43F}"/>
              </a:ext>
            </a:extLst>
          </p:cNvPr>
          <p:cNvSpPr>
            <a:spLocks noGrp="1"/>
          </p:cNvSpPr>
          <p:nvPr>
            <p:ph type="title"/>
          </p:nvPr>
        </p:nvSpPr>
        <p:spPr/>
        <p:txBody>
          <a:bodyPr/>
          <a:lstStyle/>
          <a:p>
            <a:r>
              <a:rPr lang="en-US"/>
              <a:t>Instagram Top Instagram Posts Table | FICOH - 2 of 2</a:t>
            </a:r>
          </a:p>
        </p:txBody>
      </p:sp>
      <p:graphicFrame>
        <p:nvGraphicFramePr>
          <p:cNvPr id="5" name="Table Placeholder 4">
            <a:extLst>
              <a:ext uri="{FF2B5EF4-FFF2-40B4-BE49-F238E27FC236}">
                <a16:creationId xmlns:a16="http://schemas.microsoft.com/office/drawing/2014/main" id="{55F744F0-BE43-41D5-A766-807F25BACDC7}"/>
              </a:ext>
            </a:extLst>
          </p:cNvPr>
          <p:cNvGraphicFramePr>
            <a:graphicFrameLocks noGrp="1"/>
          </p:cNvGraphicFramePr>
          <p:nvPr>
            <p:ph type="tbl" sz="quarter" idx="13"/>
            <p:extLst>
              <p:ext uri="{D42A27DB-BD31-4B8C-83A1-F6EECF244321}">
                <p14:modId xmlns:p14="http://schemas.microsoft.com/office/powerpoint/2010/main" val="3331766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829903672"/>
                    </a:ext>
                  </a:extLst>
                </a:gridCol>
                <a:gridCol w="987552">
                  <a:extLst>
                    <a:ext uri="{9D8B030D-6E8A-4147-A177-3AD203B41FA5}">
                      <a16:colId xmlns:a16="http://schemas.microsoft.com/office/drawing/2014/main" val="2450440137"/>
                    </a:ext>
                  </a:extLst>
                </a:gridCol>
                <a:gridCol w="987552">
                  <a:extLst>
                    <a:ext uri="{9D8B030D-6E8A-4147-A177-3AD203B41FA5}">
                      <a16:colId xmlns:a16="http://schemas.microsoft.com/office/drawing/2014/main" val="1947095060"/>
                    </a:ext>
                  </a:extLst>
                </a:gridCol>
                <a:gridCol w="987552">
                  <a:extLst>
                    <a:ext uri="{9D8B030D-6E8A-4147-A177-3AD203B41FA5}">
                      <a16:colId xmlns:a16="http://schemas.microsoft.com/office/drawing/2014/main" val="4077940993"/>
                    </a:ext>
                  </a:extLst>
                </a:gridCol>
                <a:gridCol w="987552">
                  <a:extLst>
                    <a:ext uri="{9D8B030D-6E8A-4147-A177-3AD203B41FA5}">
                      <a16:colId xmlns:a16="http://schemas.microsoft.com/office/drawing/2014/main" val="2608967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55113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- 2019-06-21 23:00:19 </a:t>
                      </a:r>
                      <a:r>
                        <a:rPr kumimoji="0" lang="en-US" sz="1000" b="0" i="0" u="none" strike="noStrike" kern="1200" cap="none" spc="0" normalizeH="0" baseline="0" noProof="0">
                          <a:ln>
                            <a:noFill/>
                          </a:ln>
                          <a:solidFill>
                            <a:prstClr val="black"/>
                          </a:solidFill>
                          <a:effectLst/>
                          <a:uLnTx/>
                          <a:uFillTx/>
                          <a:latin typeface="+mn-lt"/>
                          <a:ea typeface="+mn-ea"/>
                          <a:cs typeface="+mn-cs"/>
                        </a:rPr>
                        <a:t>
 Earlier this week, one of our agency partners Business Insurance Services (BIS) hosted an Ice Cream Social for members of #teamficoh. Thank you, BIS for the sweet treat! 
#agencypartners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9970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- 2019-06-11 18:00:21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all of the HonoluluMag #HaleAinaAwards winners! FICOH loves to patronize and support Hawaii's vibrant restaurant scene. 
Photo: Gregory Yamamoto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16755322"/>
                  </a:ext>
                </a:extLst>
              </a:tr>
            </a:tbl>
          </a:graphicData>
        </a:graphic>
      </p:graphicFrame>
      <p:sp>
        <p:nvSpPr>
          <p:cNvPr id="4" name="Text Placeholder 3">
            <a:extLst>
              <a:ext uri="{FF2B5EF4-FFF2-40B4-BE49-F238E27FC236}">
                <a16:creationId xmlns:a16="http://schemas.microsoft.com/office/drawing/2014/main" id="{A046A432-6BBE-4650-B878-6C8C86E131AC}"/>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2562605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47522-E5BB-42B1-AAE8-7BEB522E31B4}"/>
              </a:ext>
            </a:extLst>
          </p:cNvPr>
          <p:cNvSpPr>
            <a:spLocks noGrp="1"/>
          </p:cNvSpPr>
          <p:nvPr>
            <p:ph type="title"/>
          </p:nvPr>
        </p:nvSpPr>
        <p:spPr/>
        <p:txBody>
          <a:bodyPr/>
          <a:lstStyle/>
          <a:p>
            <a:r>
              <a:rPr lang="en-US"/>
              <a:t>Instagram Stories Key Metrics Table | FICOH</a:t>
            </a:r>
          </a:p>
        </p:txBody>
      </p:sp>
      <p:graphicFrame>
        <p:nvGraphicFramePr>
          <p:cNvPr id="5" name="Table Placeholder 4">
            <a:extLst>
              <a:ext uri="{FF2B5EF4-FFF2-40B4-BE49-F238E27FC236}">
                <a16:creationId xmlns:a16="http://schemas.microsoft.com/office/drawing/2014/main" id="{FD076405-9E87-484B-B0EB-B47B2B56559C}"/>
              </a:ext>
            </a:extLst>
          </p:cNvPr>
          <p:cNvGraphicFramePr>
            <a:graphicFrameLocks noGrp="1"/>
          </p:cNvGraphicFramePr>
          <p:nvPr>
            <p:ph type="tbl" sz="quarter" idx="13"/>
            <p:extLst>
              <p:ext uri="{D42A27DB-BD31-4B8C-83A1-F6EECF244321}">
                <p14:modId xmlns:p14="http://schemas.microsoft.com/office/powerpoint/2010/main" val="15655487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350985711"/>
                    </a:ext>
                  </a:extLst>
                </a:gridCol>
                <a:gridCol w="707746">
                  <a:extLst>
                    <a:ext uri="{9D8B030D-6E8A-4147-A177-3AD203B41FA5}">
                      <a16:colId xmlns:a16="http://schemas.microsoft.com/office/drawing/2014/main" val="1972748614"/>
                    </a:ext>
                  </a:extLst>
                </a:gridCol>
                <a:gridCol w="707746">
                  <a:extLst>
                    <a:ext uri="{9D8B030D-6E8A-4147-A177-3AD203B41FA5}">
                      <a16:colId xmlns:a16="http://schemas.microsoft.com/office/drawing/2014/main" val="2324726440"/>
                    </a:ext>
                  </a:extLst>
                </a:gridCol>
                <a:gridCol w="353873">
                  <a:extLst>
                    <a:ext uri="{9D8B030D-6E8A-4147-A177-3AD203B41FA5}">
                      <a16:colId xmlns:a16="http://schemas.microsoft.com/office/drawing/2014/main" val="1927204261"/>
                    </a:ext>
                  </a:extLst>
                </a:gridCol>
                <a:gridCol w="353873">
                  <a:extLst>
                    <a:ext uri="{9D8B030D-6E8A-4147-A177-3AD203B41FA5}">
                      <a16:colId xmlns:a16="http://schemas.microsoft.com/office/drawing/2014/main" val="1281993072"/>
                    </a:ext>
                  </a:extLst>
                </a:gridCol>
                <a:gridCol w="707746">
                  <a:extLst>
                    <a:ext uri="{9D8B030D-6E8A-4147-A177-3AD203B41FA5}">
                      <a16:colId xmlns:a16="http://schemas.microsoft.com/office/drawing/2014/main" val="1454998710"/>
                    </a:ext>
                  </a:extLst>
                </a:gridCol>
                <a:gridCol w="707746">
                  <a:extLst>
                    <a:ext uri="{9D8B030D-6E8A-4147-A177-3AD203B41FA5}">
                      <a16:colId xmlns:a16="http://schemas.microsoft.com/office/drawing/2014/main" val="2873487825"/>
                    </a:ext>
                  </a:extLst>
                </a:gridCol>
                <a:gridCol w="707746">
                  <a:extLst>
                    <a:ext uri="{9D8B030D-6E8A-4147-A177-3AD203B41FA5}">
                      <a16:colId xmlns:a16="http://schemas.microsoft.com/office/drawing/2014/main" val="1605845252"/>
                    </a:ext>
                  </a:extLst>
                </a:gridCol>
                <a:gridCol w="707746">
                  <a:extLst>
                    <a:ext uri="{9D8B030D-6E8A-4147-A177-3AD203B41FA5}">
                      <a16:colId xmlns:a16="http://schemas.microsoft.com/office/drawing/2014/main" val="3264114145"/>
                    </a:ext>
                  </a:extLst>
                </a:gridCol>
                <a:gridCol w="707746">
                  <a:extLst>
                    <a:ext uri="{9D8B030D-6E8A-4147-A177-3AD203B41FA5}">
                      <a16:colId xmlns:a16="http://schemas.microsoft.com/office/drawing/2014/main" val="1533003275"/>
                    </a:ext>
                  </a:extLst>
                </a:gridCol>
                <a:gridCol w="707746">
                  <a:extLst>
                    <a:ext uri="{9D8B030D-6E8A-4147-A177-3AD203B41FA5}">
                      <a16:colId xmlns:a16="http://schemas.microsoft.com/office/drawing/2014/main" val="977420694"/>
                    </a:ext>
                  </a:extLst>
                </a:gridCol>
                <a:gridCol w="707746">
                  <a:extLst>
                    <a:ext uri="{9D8B030D-6E8A-4147-A177-3AD203B41FA5}">
                      <a16:colId xmlns:a16="http://schemas.microsoft.com/office/drawing/2014/main" val="1189040794"/>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3191755301"/>
                  </a:ext>
                </a:extLst>
              </a:tr>
              <a:tr h="370840">
                <a:tc>
                  <a:txBody>
                    <a:bodyPr/>
                    <a:lstStyle/>
                    <a:p>
                      <a:r>
                        <a:rPr lang="en-US" sz="1000"/>
                        <a:t>firstinshi</a:t>
                      </a:r>
                    </a:p>
                  </a:txBody>
                  <a:tcPr/>
                </a:tc>
                <a:tc>
                  <a:txBody>
                    <a:bodyPr/>
                    <a:lstStyle/>
                    <a:p>
                      <a:r>
                        <a:rPr lang="en-US" sz="1000"/>
                        <a:t>15</a:t>
                      </a:r>
                    </a:p>
                  </a:txBody>
                  <a:tcPr/>
                </a:tc>
                <a:tc>
                  <a:txBody>
                    <a:bodyPr/>
                    <a:lstStyle/>
                    <a:p>
                      <a:r>
                        <a:rPr lang="en-US" sz="1000"/>
                        <a:t>0.5798</a:t>
                      </a:r>
                    </a:p>
                  </a:txBody>
                  <a:tcPr/>
                </a:tc>
                <a:tc>
                  <a:txBody>
                    <a:bodyPr/>
                    <a:lstStyle/>
                    <a:p>
                      <a:r>
                        <a:rPr lang="en-US" sz="1000"/>
                        <a:t>8.60</a:t>
                      </a:r>
                    </a:p>
                  </a:txBody>
                  <a:tcPr/>
                </a:tc>
                <a:tc>
                  <a:txBody>
                    <a:bodyPr/>
                    <a:lstStyle/>
                    <a:p>
                      <a:r>
                        <a:rPr lang="en-US" sz="1000"/>
                        <a:t>0.07</a:t>
                      </a:r>
                    </a:p>
                  </a:txBody>
                  <a:tcPr/>
                </a:tc>
                <a:tc>
                  <a:txBody>
                    <a:bodyPr/>
                    <a:lstStyle/>
                    <a:p>
                      <a:r>
                        <a:rPr lang="en-US" sz="1000"/>
                        <a:t>86.53</a:t>
                      </a:r>
                    </a:p>
                  </a:txBody>
                  <a:tcPr/>
                </a:tc>
                <a:tc>
                  <a:txBody>
                    <a:bodyPr/>
                    <a:lstStyle/>
                    <a:p>
                      <a:r>
                        <a:rPr lang="en-US" sz="1000"/>
                        <a:t>68.00</a:t>
                      </a:r>
                    </a:p>
                  </a:txBody>
                  <a:tcPr/>
                </a:tc>
                <a:tc>
                  <a:txBody>
                    <a:bodyPr/>
                    <a:lstStyle/>
                    <a:p>
                      <a:r>
                        <a:rPr lang="en-US" sz="1000"/>
                        <a:t>38.87</a:t>
                      </a:r>
                    </a:p>
                  </a:txBody>
                  <a:tcPr/>
                </a:tc>
                <a:tc>
                  <a:txBody>
                    <a:bodyPr/>
                    <a:lstStyle/>
                    <a:p>
                      <a:r>
                        <a:rPr lang="en-US" sz="1000"/>
                        <a:t>38.80</a:t>
                      </a:r>
                    </a:p>
                  </a:txBody>
                  <a:tcPr/>
                </a:tc>
                <a:tc>
                  <a:txBody>
                    <a:bodyPr/>
                    <a:lstStyle/>
                    <a:p>
                      <a:r>
                        <a:rPr lang="en-US" sz="1000"/>
                        <a:t>1298</a:t>
                      </a:r>
                    </a:p>
                  </a:txBody>
                  <a:tcPr/>
                </a:tc>
                <a:tc>
                  <a:txBody>
                    <a:bodyPr/>
                    <a:lstStyle/>
                    <a:p>
                      <a:r>
                        <a:rPr lang="en-US" sz="1000"/>
                        <a:t>129</a:t>
                      </a:r>
                    </a:p>
                  </a:txBody>
                  <a:tcPr/>
                </a:tc>
                <a:tc>
                  <a:txBody>
                    <a:bodyPr/>
                    <a:lstStyle/>
                    <a:p>
                      <a:r>
                        <a:rPr lang="en-US" sz="1000"/>
                        <a:t>583</a:t>
                      </a:r>
                    </a:p>
                  </a:txBody>
                  <a:tcPr/>
                </a:tc>
                <a:extLst>
                  <a:ext uri="{0D108BD9-81ED-4DB2-BD59-A6C34878D82A}">
                    <a16:rowId xmlns:a16="http://schemas.microsoft.com/office/drawing/2014/main" val="1299711834"/>
                  </a:ext>
                </a:extLst>
              </a:tr>
            </a:tbl>
          </a:graphicData>
        </a:graphic>
      </p:graphicFrame>
      <p:sp>
        <p:nvSpPr>
          <p:cNvPr id="4" name="Text Placeholder 3">
            <a:extLst>
              <a:ext uri="{FF2B5EF4-FFF2-40B4-BE49-F238E27FC236}">
                <a16:creationId xmlns:a16="http://schemas.microsoft.com/office/drawing/2014/main" id="{FA22A7C0-ACFB-41DB-AEDA-FCD2122F85C5}"/>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30943689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F8116-67BB-4C09-9552-D03E857BE528}"/>
              </a:ext>
            </a:extLst>
          </p:cNvPr>
          <p:cNvSpPr>
            <a:spLocks noGrp="1"/>
          </p:cNvSpPr>
          <p:nvPr>
            <p:ph type="title"/>
          </p:nvPr>
        </p:nvSpPr>
        <p:spPr/>
        <p:txBody>
          <a:bodyPr/>
          <a:lstStyle/>
          <a:p>
            <a:r>
              <a:rPr lang="en-US"/>
              <a:t>Instagram Stories Table  | FICOH - 1 of 5</a:t>
            </a:r>
          </a:p>
        </p:txBody>
      </p:sp>
      <p:graphicFrame>
        <p:nvGraphicFramePr>
          <p:cNvPr id="5" name="Table Placeholder 4">
            <a:extLst>
              <a:ext uri="{FF2B5EF4-FFF2-40B4-BE49-F238E27FC236}">
                <a16:creationId xmlns:a16="http://schemas.microsoft.com/office/drawing/2014/main" id="{B051CD70-4037-46ED-B25D-06B73EA6272B}"/>
              </a:ext>
            </a:extLst>
          </p:cNvPr>
          <p:cNvGraphicFramePr>
            <a:graphicFrameLocks noGrp="1"/>
          </p:cNvGraphicFramePr>
          <p:nvPr>
            <p:ph type="tbl" sz="quarter" idx="13"/>
            <p:extLst>
              <p:ext uri="{D42A27DB-BD31-4B8C-83A1-F6EECF244321}">
                <p14:modId xmlns:p14="http://schemas.microsoft.com/office/powerpoint/2010/main" val="3919080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226881291"/>
                    </a:ext>
                  </a:extLst>
                </a:gridCol>
                <a:gridCol w="1316736">
                  <a:extLst>
                    <a:ext uri="{9D8B030D-6E8A-4147-A177-3AD203B41FA5}">
                      <a16:colId xmlns:a16="http://schemas.microsoft.com/office/drawing/2014/main" val="1061637607"/>
                    </a:ext>
                  </a:extLst>
                </a:gridCol>
                <a:gridCol w="658368">
                  <a:extLst>
                    <a:ext uri="{9D8B030D-6E8A-4147-A177-3AD203B41FA5}">
                      <a16:colId xmlns:a16="http://schemas.microsoft.com/office/drawing/2014/main" val="2429919705"/>
                    </a:ext>
                  </a:extLst>
                </a:gridCol>
                <a:gridCol w="658368">
                  <a:extLst>
                    <a:ext uri="{9D8B030D-6E8A-4147-A177-3AD203B41FA5}">
                      <a16:colId xmlns:a16="http://schemas.microsoft.com/office/drawing/2014/main" val="1386244886"/>
                    </a:ext>
                  </a:extLst>
                </a:gridCol>
                <a:gridCol w="658368">
                  <a:extLst>
                    <a:ext uri="{9D8B030D-6E8A-4147-A177-3AD203B41FA5}">
                      <a16:colId xmlns:a16="http://schemas.microsoft.com/office/drawing/2014/main" val="936890325"/>
                    </a:ext>
                  </a:extLst>
                </a:gridCol>
                <a:gridCol w="658368">
                  <a:extLst>
                    <a:ext uri="{9D8B030D-6E8A-4147-A177-3AD203B41FA5}">
                      <a16:colId xmlns:a16="http://schemas.microsoft.com/office/drawing/2014/main" val="2322748183"/>
                    </a:ext>
                  </a:extLst>
                </a:gridCol>
                <a:gridCol w="658368">
                  <a:extLst>
                    <a:ext uri="{9D8B030D-6E8A-4147-A177-3AD203B41FA5}">
                      <a16:colId xmlns:a16="http://schemas.microsoft.com/office/drawing/2014/main" val="907739731"/>
                    </a:ext>
                  </a:extLst>
                </a:gridCol>
                <a:gridCol w="658368">
                  <a:extLst>
                    <a:ext uri="{9D8B030D-6E8A-4147-A177-3AD203B41FA5}">
                      <a16:colId xmlns:a16="http://schemas.microsoft.com/office/drawing/2014/main" val="1169760982"/>
                    </a:ext>
                  </a:extLst>
                </a:gridCol>
                <a:gridCol w="658368">
                  <a:extLst>
                    <a:ext uri="{9D8B030D-6E8A-4147-A177-3AD203B41FA5}">
                      <a16:colId xmlns:a16="http://schemas.microsoft.com/office/drawing/2014/main" val="3243058477"/>
                    </a:ext>
                  </a:extLst>
                </a:gridCol>
                <a:gridCol w="658368">
                  <a:extLst>
                    <a:ext uri="{9D8B030D-6E8A-4147-A177-3AD203B41FA5}">
                      <a16:colId xmlns:a16="http://schemas.microsoft.com/office/drawing/2014/main" val="5106171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758255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- 2019-06-22 19:40:51 </a:t>
                      </a:r>
                      <a:r>
                        <a:rPr kumimoji="0" lang="en-US" sz="1000" b="0" i="0" u="none" strike="noStrike" kern="1200" cap="none" spc="0" normalizeH="0" baseline="0" noProof="0">
                          <a:ln>
                            <a:noFill/>
                          </a:ln>
                          <a:solidFill>
                            <a:prstClr val="black"/>
                          </a:solidFill>
                          <a:effectLst/>
                          <a:uLnTx/>
                          <a:uFillTx/>
                          <a:latin typeface="+mn-lt"/>
                          <a:ea typeface="+mn-ea"/>
                          <a:cs typeface="+mn-cs"/>
                        </a:rPr>
                        <a:t>
 First CAT cleanup crew! (Part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https://scontent.xx.fbcdn.net/v/t51.12442-15/62370651_321776075364860_8934273410713698960_n.jpg?_nc_cat=108&amp;_nc_oc=AQmtYXsxzGwYh16AHYllW1eawNIvM1poGGn_Xfm9p1vYV90ngtezVD31qcLXIhM_yZ4&amp;_nc_ht=scontent.xx&amp;oh=76c6a31a21ebf4b540c9727f63a4b0c3&amp;oe=5D7A3F22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06/23/2019 19:30:26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1041956261"/>
                  </a:ext>
                </a:extLst>
              </a:tr>
            </a:tbl>
          </a:graphicData>
        </a:graphic>
      </p:graphicFrame>
      <p:sp>
        <p:nvSpPr>
          <p:cNvPr id="4" name="Text Placeholder 3">
            <a:extLst>
              <a:ext uri="{FF2B5EF4-FFF2-40B4-BE49-F238E27FC236}">
                <a16:creationId xmlns:a16="http://schemas.microsoft.com/office/drawing/2014/main" id="{69A04563-FA0A-4828-802D-4BE70C34A3A7}"/>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18667831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5945F-0414-4FC3-97D7-B14A81DAB4BB}"/>
              </a:ext>
            </a:extLst>
          </p:cNvPr>
          <p:cNvSpPr>
            <a:spLocks noGrp="1"/>
          </p:cNvSpPr>
          <p:nvPr>
            <p:ph type="title"/>
          </p:nvPr>
        </p:nvSpPr>
        <p:spPr/>
        <p:txBody>
          <a:bodyPr/>
          <a:lstStyle/>
          <a:p>
            <a:r>
              <a:rPr lang="en-US"/>
              <a:t>Instagram Stories Table  | FICOH - 2 of 5</a:t>
            </a:r>
          </a:p>
        </p:txBody>
      </p:sp>
      <p:graphicFrame>
        <p:nvGraphicFramePr>
          <p:cNvPr id="5" name="Table Placeholder 4">
            <a:extLst>
              <a:ext uri="{FF2B5EF4-FFF2-40B4-BE49-F238E27FC236}">
                <a16:creationId xmlns:a16="http://schemas.microsoft.com/office/drawing/2014/main" id="{3EE24926-A404-42FE-9683-86B0D0AA215F}"/>
              </a:ext>
            </a:extLst>
          </p:cNvPr>
          <p:cNvGraphicFramePr>
            <a:graphicFrameLocks noGrp="1"/>
          </p:cNvGraphicFramePr>
          <p:nvPr>
            <p:ph type="tbl" sz="quarter" idx="13"/>
            <p:extLst>
              <p:ext uri="{D42A27DB-BD31-4B8C-83A1-F6EECF244321}">
                <p14:modId xmlns:p14="http://schemas.microsoft.com/office/powerpoint/2010/main" val="36625623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951267317"/>
                    </a:ext>
                  </a:extLst>
                </a:gridCol>
                <a:gridCol w="1316736">
                  <a:extLst>
                    <a:ext uri="{9D8B030D-6E8A-4147-A177-3AD203B41FA5}">
                      <a16:colId xmlns:a16="http://schemas.microsoft.com/office/drawing/2014/main" val="1224122503"/>
                    </a:ext>
                  </a:extLst>
                </a:gridCol>
                <a:gridCol w="658368">
                  <a:extLst>
                    <a:ext uri="{9D8B030D-6E8A-4147-A177-3AD203B41FA5}">
                      <a16:colId xmlns:a16="http://schemas.microsoft.com/office/drawing/2014/main" val="2828677104"/>
                    </a:ext>
                  </a:extLst>
                </a:gridCol>
                <a:gridCol w="658368">
                  <a:extLst>
                    <a:ext uri="{9D8B030D-6E8A-4147-A177-3AD203B41FA5}">
                      <a16:colId xmlns:a16="http://schemas.microsoft.com/office/drawing/2014/main" val="3319231167"/>
                    </a:ext>
                  </a:extLst>
                </a:gridCol>
                <a:gridCol w="658368">
                  <a:extLst>
                    <a:ext uri="{9D8B030D-6E8A-4147-A177-3AD203B41FA5}">
                      <a16:colId xmlns:a16="http://schemas.microsoft.com/office/drawing/2014/main" val="3633694962"/>
                    </a:ext>
                  </a:extLst>
                </a:gridCol>
                <a:gridCol w="658368">
                  <a:extLst>
                    <a:ext uri="{9D8B030D-6E8A-4147-A177-3AD203B41FA5}">
                      <a16:colId xmlns:a16="http://schemas.microsoft.com/office/drawing/2014/main" val="3275323391"/>
                    </a:ext>
                  </a:extLst>
                </a:gridCol>
                <a:gridCol w="658368">
                  <a:extLst>
                    <a:ext uri="{9D8B030D-6E8A-4147-A177-3AD203B41FA5}">
                      <a16:colId xmlns:a16="http://schemas.microsoft.com/office/drawing/2014/main" val="3394050199"/>
                    </a:ext>
                  </a:extLst>
                </a:gridCol>
                <a:gridCol w="658368">
                  <a:extLst>
                    <a:ext uri="{9D8B030D-6E8A-4147-A177-3AD203B41FA5}">
                      <a16:colId xmlns:a16="http://schemas.microsoft.com/office/drawing/2014/main" val="2602861186"/>
                    </a:ext>
                  </a:extLst>
                </a:gridCol>
                <a:gridCol w="658368">
                  <a:extLst>
                    <a:ext uri="{9D8B030D-6E8A-4147-A177-3AD203B41FA5}">
                      <a16:colId xmlns:a16="http://schemas.microsoft.com/office/drawing/2014/main" val="1868126321"/>
                    </a:ext>
                  </a:extLst>
                </a:gridCol>
                <a:gridCol w="658368">
                  <a:extLst>
                    <a:ext uri="{9D8B030D-6E8A-4147-A177-3AD203B41FA5}">
                      <a16:colId xmlns:a16="http://schemas.microsoft.com/office/drawing/2014/main" val="36844749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882861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- 2019-06-22 19:39:02 </a:t>
                      </a:r>
                      <a:r>
                        <a:rPr kumimoji="0" lang="en-US" sz="1000" b="0" i="0" u="none" strike="noStrike" kern="1200" cap="none" spc="0" normalizeH="0" baseline="0" noProof="0">
                          <a:ln>
                            <a:noFill/>
                          </a:ln>
                          <a:solidFill>
                            <a:prstClr val="black"/>
                          </a:solidFill>
                          <a:effectLst/>
                          <a:uLnTx/>
                          <a:uFillTx/>
                          <a:latin typeface="+mn-lt"/>
                          <a:ea typeface="+mn-ea"/>
                          <a:cs typeface="+mn-cs"/>
                        </a:rPr>
                        <a:t>
 First CAT cleanup crew! @sustainablecoastlineshawaii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https://scontent.xx.fbcdn.net/v/t51.12442-15/64415954_2283240155271449_1227748797579231664_n.jpg?_nc_cat=100&amp;_nc_oc=AQlbLvIU8yDg69jE73eHrYTyUdQUgD9xtyLdbDeCy8rG_blegf-vH8U84UtTzEh6qPY&amp;_nc_ht=scontent.xx&amp;oh=d08b360af90b57b8774a68420b4da97e&amp;oe=5D8AD9CE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06/23/2019 18:32:04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887018558"/>
                  </a:ext>
                </a:extLst>
              </a:tr>
            </a:tbl>
          </a:graphicData>
        </a:graphic>
      </p:graphicFrame>
      <p:sp>
        <p:nvSpPr>
          <p:cNvPr id="4" name="Text Placeholder 3">
            <a:extLst>
              <a:ext uri="{FF2B5EF4-FFF2-40B4-BE49-F238E27FC236}">
                <a16:creationId xmlns:a16="http://schemas.microsoft.com/office/drawing/2014/main" id="{D40D2876-14FD-46FA-B448-AA9EB8D17142}"/>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7727795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0DD4F-B246-4A07-8A1E-C6ECB0FC1669}"/>
              </a:ext>
            </a:extLst>
          </p:cNvPr>
          <p:cNvSpPr>
            <a:spLocks noGrp="1"/>
          </p:cNvSpPr>
          <p:nvPr>
            <p:ph type="title"/>
          </p:nvPr>
        </p:nvSpPr>
        <p:spPr/>
        <p:txBody>
          <a:bodyPr/>
          <a:lstStyle/>
          <a:p>
            <a:r>
              <a:rPr lang="en-US"/>
              <a:t>Instagram Stories Table  | FICOH - 3 of 5</a:t>
            </a:r>
          </a:p>
        </p:txBody>
      </p:sp>
      <p:graphicFrame>
        <p:nvGraphicFramePr>
          <p:cNvPr id="5" name="Table Placeholder 4">
            <a:extLst>
              <a:ext uri="{FF2B5EF4-FFF2-40B4-BE49-F238E27FC236}">
                <a16:creationId xmlns:a16="http://schemas.microsoft.com/office/drawing/2014/main" id="{731E5775-7DCF-4346-8607-9F738727A1F6}"/>
              </a:ext>
            </a:extLst>
          </p:cNvPr>
          <p:cNvGraphicFramePr>
            <a:graphicFrameLocks noGrp="1"/>
          </p:cNvGraphicFramePr>
          <p:nvPr>
            <p:ph type="tbl" sz="quarter" idx="13"/>
            <p:extLst>
              <p:ext uri="{D42A27DB-BD31-4B8C-83A1-F6EECF244321}">
                <p14:modId xmlns:p14="http://schemas.microsoft.com/office/powerpoint/2010/main" val="718761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286539555"/>
                    </a:ext>
                  </a:extLst>
                </a:gridCol>
                <a:gridCol w="1316736">
                  <a:extLst>
                    <a:ext uri="{9D8B030D-6E8A-4147-A177-3AD203B41FA5}">
                      <a16:colId xmlns:a16="http://schemas.microsoft.com/office/drawing/2014/main" val="1871097991"/>
                    </a:ext>
                  </a:extLst>
                </a:gridCol>
                <a:gridCol w="658368">
                  <a:extLst>
                    <a:ext uri="{9D8B030D-6E8A-4147-A177-3AD203B41FA5}">
                      <a16:colId xmlns:a16="http://schemas.microsoft.com/office/drawing/2014/main" val="3547328492"/>
                    </a:ext>
                  </a:extLst>
                </a:gridCol>
                <a:gridCol w="658368">
                  <a:extLst>
                    <a:ext uri="{9D8B030D-6E8A-4147-A177-3AD203B41FA5}">
                      <a16:colId xmlns:a16="http://schemas.microsoft.com/office/drawing/2014/main" val="3264175590"/>
                    </a:ext>
                  </a:extLst>
                </a:gridCol>
                <a:gridCol w="658368">
                  <a:extLst>
                    <a:ext uri="{9D8B030D-6E8A-4147-A177-3AD203B41FA5}">
                      <a16:colId xmlns:a16="http://schemas.microsoft.com/office/drawing/2014/main" val="3905634075"/>
                    </a:ext>
                  </a:extLst>
                </a:gridCol>
                <a:gridCol w="658368">
                  <a:extLst>
                    <a:ext uri="{9D8B030D-6E8A-4147-A177-3AD203B41FA5}">
                      <a16:colId xmlns:a16="http://schemas.microsoft.com/office/drawing/2014/main" val="2396537122"/>
                    </a:ext>
                  </a:extLst>
                </a:gridCol>
                <a:gridCol w="658368">
                  <a:extLst>
                    <a:ext uri="{9D8B030D-6E8A-4147-A177-3AD203B41FA5}">
                      <a16:colId xmlns:a16="http://schemas.microsoft.com/office/drawing/2014/main" val="3968548674"/>
                    </a:ext>
                  </a:extLst>
                </a:gridCol>
                <a:gridCol w="658368">
                  <a:extLst>
                    <a:ext uri="{9D8B030D-6E8A-4147-A177-3AD203B41FA5}">
                      <a16:colId xmlns:a16="http://schemas.microsoft.com/office/drawing/2014/main" val="4149566553"/>
                    </a:ext>
                  </a:extLst>
                </a:gridCol>
                <a:gridCol w="658368">
                  <a:extLst>
                    <a:ext uri="{9D8B030D-6E8A-4147-A177-3AD203B41FA5}">
                      <a16:colId xmlns:a16="http://schemas.microsoft.com/office/drawing/2014/main" val="2742752383"/>
                    </a:ext>
                  </a:extLst>
                </a:gridCol>
                <a:gridCol w="658368">
                  <a:extLst>
                    <a:ext uri="{9D8B030D-6E8A-4147-A177-3AD203B41FA5}">
                      <a16:colId xmlns:a16="http://schemas.microsoft.com/office/drawing/2014/main" val="26541598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871486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- 2019-06-22 18:34:19 </a:t>
                      </a:r>
                      <a:r>
                        <a:rPr kumimoji="0" lang="en-US" sz="1000" b="0" i="0" u="none" strike="noStrike" kern="1200" cap="none" spc="0" normalizeH="0" baseline="0" noProof="0">
                          <a:ln>
                            <a:noFill/>
                          </a:ln>
                          <a:solidFill>
                            <a:prstClr val="black"/>
                          </a:solidFill>
                          <a:effectLst/>
                          <a:uLnTx/>
                          <a:uFillTx/>
                          <a:latin typeface="+mn-lt"/>
                          <a:ea typeface="+mn-ea"/>
                          <a:cs typeface="+mn-cs"/>
                        </a:rPr>
                        <a:t>
 @sustainablecoastlineshawaii  Combing the rocks for trash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https://scontent.xx.fbcdn.net/v/t51.12442-15/64322684_142400373533833_1368614024874774334_n.jpg?_nc_cat=107&amp;_nc_oc=AQlHuZvYuNrI4HENMyXdeBl9aP2TLoguGL8F_enfJKIwBL6NegEIuHkgfmfakiJbdXE&amp;_nc_ht=scontent.xx&amp;oh=3696f1424142c43c7fd6d4690027d6af&amp;oe=5D909304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06/23/2019 18:32:04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776949041"/>
                  </a:ext>
                </a:extLst>
              </a:tr>
            </a:tbl>
          </a:graphicData>
        </a:graphic>
      </p:graphicFrame>
      <p:sp>
        <p:nvSpPr>
          <p:cNvPr id="4" name="Text Placeholder 3">
            <a:extLst>
              <a:ext uri="{FF2B5EF4-FFF2-40B4-BE49-F238E27FC236}">
                <a16:creationId xmlns:a16="http://schemas.microsoft.com/office/drawing/2014/main" id="{4197DA12-3A38-45CB-8DA4-9B6F5156BF1B}"/>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31207070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96F0A-6FA0-4ED1-9B40-84BF5D53D37A}"/>
              </a:ext>
            </a:extLst>
          </p:cNvPr>
          <p:cNvSpPr>
            <a:spLocks noGrp="1"/>
          </p:cNvSpPr>
          <p:nvPr>
            <p:ph type="title"/>
          </p:nvPr>
        </p:nvSpPr>
        <p:spPr/>
        <p:txBody>
          <a:bodyPr/>
          <a:lstStyle/>
          <a:p>
            <a:r>
              <a:rPr lang="en-US"/>
              <a:t>Instagram Stories Table  | FICOH - 4 of 5</a:t>
            </a:r>
          </a:p>
        </p:txBody>
      </p:sp>
      <p:graphicFrame>
        <p:nvGraphicFramePr>
          <p:cNvPr id="5" name="Table Placeholder 4">
            <a:extLst>
              <a:ext uri="{FF2B5EF4-FFF2-40B4-BE49-F238E27FC236}">
                <a16:creationId xmlns:a16="http://schemas.microsoft.com/office/drawing/2014/main" id="{79B5961F-BA1F-4913-8C81-58853288E297}"/>
              </a:ext>
            </a:extLst>
          </p:cNvPr>
          <p:cNvGraphicFramePr>
            <a:graphicFrameLocks noGrp="1"/>
          </p:cNvGraphicFramePr>
          <p:nvPr>
            <p:ph type="tbl" sz="quarter" idx="13"/>
            <p:extLst>
              <p:ext uri="{D42A27DB-BD31-4B8C-83A1-F6EECF244321}">
                <p14:modId xmlns:p14="http://schemas.microsoft.com/office/powerpoint/2010/main" val="32057650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960995042"/>
                    </a:ext>
                  </a:extLst>
                </a:gridCol>
                <a:gridCol w="1316736">
                  <a:extLst>
                    <a:ext uri="{9D8B030D-6E8A-4147-A177-3AD203B41FA5}">
                      <a16:colId xmlns:a16="http://schemas.microsoft.com/office/drawing/2014/main" val="199906893"/>
                    </a:ext>
                  </a:extLst>
                </a:gridCol>
                <a:gridCol w="658368">
                  <a:extLst>
                    <a:ext uri="{9D8B030D-6E8A-4147-A177-3AD203B41FA5}">
                      <a16:colId xmlns:a16="http://schemas.microsoft.com/office/drawing/2014/main" val="3990834929"/>
                    </a:ext>
                  </a:extLst>
                </a:gridCol>
                <a:gridCol w="658368">
                  <a:extLst>
                    <a:ext uri="{9D8B030D-6E8A-4147-A177-3AD203B41FA5}">
                      <a16:colId xmlns:a16="http://schemas.microsoft.com/office/drawing/2014/main" val="1682760933"/>
                    </a:ext>
                  </a:extLst>
                </a:gridCol>
                <a:gridCol w="658368">
                  <a:extLst>
                    <a:ext uri="{9D8B030D-6E8A-4147-A177-3AD203B41FA5}">
                      <a16:colId xmlns:a16="http://schemas.microsoft.com/office/drawing/2014/main" val="3734907841"/>
                    </a:ext>
                  </a:extLst>
                </a:gridCol>
                <a:gridCol w="658368">
                  <a:extLst>
                    <a:ext uri="{9D8B030D-6E8A-4147-A177-3AD203B41FA5}">
                      <a16:colId xmlns:a16="http://schemas.microsoft.com/office/drawing/2014/main" val="709415926"/>
                    </a:ext>
                  </a:extLst>
                </a:gridCol>
                <a:gridCol w="658368">
                  <a:extLst>
                    <a:ext uri="{9D8B030D-6E8A-4147-A177-3AD203B41FA5}">
                      <a16:colId xmlns:a16="http://schemas.microsoft.com/office/drawing/2014/main" val="2012166992"/>
                    </a:ext>
                  </a:extLst>
                </a:gridCol>
                <a:gridCol w="658368">
                  <a:extLst>
                    <a:ext uri="{9D8B030D-6E8A-4147-A177-3AD203B41FA5}">
                      <a16:colId xmlns:a16="http://schemas.microsoft.com/office/drawing/2014/main" val="1317053805"/>
                    </a:ext>
                  </a:extLst>
                </a:gridCol>
                <a:gridCol w="658368">
                  <a:extLst>
                    <a:ext uri="{9D8B030D-6E8A-4147-A177-3AD203B41FA5}">
                      <a16:colId xmlns:a16="http://schemas.microsoft.com/office/drawing/2014/main" val="2469635275"/>
                    </a:ext>
                  </a:extLst>
                </a:gridCol>
                <a:gridCol w="658368">
                  <a:extLst>
                    <a:ext uri="{9D8B030D-6E8A-4147-A177-3AD203B41FA5}">
                      <a16:colId xmlns:a16="http://schemas.microsoft.com/office/drawing/2014/main" val="30362078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203895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- 2019-06-22 17:06:28 </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https://scontent.xx.fbcdn.net/v/t51.12442-15/62373153_1539482209515675_3141853045216796056_n.jpg?_nc_cat=110&amp;_nc_oc=AQlYvM011rqQJcOivc86dcZHzl93iDTImksS6CTVO8P6tFcBIBLzSOPspZT9ZfAmCPc&amp;_nc_ht=scontent.xx&amp;oh=a629fd894366cdce017fbdcbb2c6622c&amp;oe=5DC23C94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06/22/2019 19:30:28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2091262110"/>
                  </a:ext>
                </a:extLst>
              </a:tr>
            </a:tbl>
          </a:graphicData>
        </a:graphic>
      </p:graphicFrame>
      <p:sp>
        <p:nvSpPr>
          <p:cNvPr id="4" name="Text Placeholder 3">
            <a:extLst>
              <a:ext uri="{FF2B5EF4-FFF2-40B4-BE49-F238E27FC236}">
                <a16:creationId xmlns:a16="http://schemas.microsoft.com/office/drawing/2014/main" id="{31C6FB13-066B-4CA6-8D06-30CDA0BA689F}"/>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27466822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0A3E1-51A4-41A8-BAD4-C4618376CF81}"/>
              </a:ext>
            </a:extLst>
          </p:cNvPr>
          <p:cNvSpPr>
            <a:spLocks noGrp="1"/>
          </p:cNvSpPr>
          <p:nvPr>
            <p:ph type="title"/>
          </p:nvPr>
        </p:nvSpPr>
        <p:spPr/>
        <p:txBody>
          <a:bodyPr/>
          <a:lstStyle/>
          <a:p>
            <a:r>
              <a:rPr lang="en-US"/>
              <a:t>Instagram Stories Table  | FICOH - 5 of 5</a:t>
            </a:r>
          </a:p>
        </p:txBody>
      </p:sp>
      <p:graphicFrame>
        <p:nvGraphicFramePr>
          <p:cNvPr id="5" name="Table Placeholder 4">
            <a:extLst>
              <a:ext uri="{FF2B5EF4-FFF2-40B4-BE49-F238E27FC236}">
                <a16:creationId xmlns:a16="http://schemas.microsoft.com/office/drawing/2014/main" id="{C17992A4-E839-4CC4-BA52-AFC6541635A1}"/>
              </a:ext>
            </a:extLst>
          </p:cNvPr>
          <p:cNvGraphicFramePr>
            <a:graphicFrameLocks noGrp="1"/>
          </p:cNvGraphicFramePr>
          <p:nvPr>
            <p:ph type="tbl" sz="quarter" idx="13"/>
            <p:extLst>
              <p:ext uri="{D42A27DB-BD31-4B8C-83A1-F6EECF244321}">
                <p14:modId xmlns:p14="http://schemas.microsoft.com/office/powerpoint/2010/main" val="2885234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474108501"/>
                    </a:ext>
                  </a:extLst>
                </a:gridCol>
                <a:gridCol w="1316736">
                  <a:extLst>
                    <a:ext uri="{9D8B030D-6E8A-4147-A177-3AD203B41FA5}">
                      <a16:colId xmlns:a16="http://schemas.microsoft.com/office/drawing/2014/main" val="2011641296"/>
                    </a:ext>
                  </a:extLst>
                </a:gridCol>
                <a:gridCol w="658368">
                  <a:extLst>
                    <a:ext uri="{9D8B030D-6E8A-4147-A177-3AD203B41FA5}">
                      <a16:colId xmlns:a16="http://schemas.microsoft.com/office/drawing/2014/main" val="1102572538"/>
                    </a:ext>
                  </a:extLst>
                </a:gridCol>
                <a:gridCol w="658368">
                  <a:extLst>
                    <a:ext uri="{9D8B030D-6E8A-4147-A177-3AD203B41FA5}">
                      <a16:colId xmlns:a16="http://schemas.microsoft.com/office/drawing/2014/main" val="2560601893"/>
                    </a:ext>
                  </a:extLst>
                </a:gridCol>
                <a:gridCol w="658368">
                  <a:extLst>
                    <a:ext uri="{9D8B030D-6E8A-4147-A177-3AD203B41FA5}">
                      <a16:colId xmlns:a16="http://schemas.microsoft.com/office/drawing/2014/main" val="3557536842"/>
                    </a:ext>
                  </a:extLst>
                </a:gridCol>
                <a:gridCol w="658368">
                  <a:extLst>
                    <a:ext uri="{9D8B030D-6E8A-4147-A177-3AD203B41FA5}">
                      <a16:colId xmlns:a16="http://schemas.microsoft.com/office/drawing/2014/main" val="2049738179"/>
                    </a:ext>
                  </a:extLst>
                </a:gridCol>
                <a:gridCol w="658368">
                  <a:extLst>
                    <a:ext uri="{9D8B030D-6E8A-4147-A177-3AD203B41FA5}">
                      <a16:colId xmlns:a16="http://schemas.microsoft.com/office/drawing/2014/main" val="1982990274"/>
                    </a:ext>
                  </a:extLst>
                </a:gridCol>
                <a:gridCol w="658368">
                  <a:extLst>
                    <a:ext uri="{9D8B030D-6E8A-4147-A177-3AD203B41FA5}">
                      <a16:colId xmlns:a16="http://schemas.microsoft.com/office/drawing/2014/main" val="3584824927"/>
                    </a:ext>
                  </a:extLst>
                </a:gridCol>
                <a:gridCol w="658368">
                  <a:extLst>
                    <a:ext uri="{9D8B030D-6E8A-4147-A177-3AD203B41FA5}">
                      <a16:colId xmlns:a16="http://schemas.microsoft.com/office/drawing/2014/main" val="1706091080"/>
                    </a:ext>
                  </a:extLst>
                </a:gridCol>
                <a:gridCol w="658368">
                  <a:extLst>
                    <a:ext uri="{9D8B030D-6E8A-4147-A177-3AD203B41FA5}">
                      <a16:colId xmlns:a16="http://schemas.microsoft.com/office/drawing/2014/main" val="2368708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725410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- 2019-06-22 17:06:27 </a:t>
                      </a:r>
                      <a:r>
                        <a:rPr kumimoji="0" lang="en-US" sz="1000" b="0" i="0" u="none" strike="noStrike" kern="1200" cap="none" spc="0" normalizeH="0" baseline="0" noProof="0">
                          <a:ln>
                            <a:noFill/>
                          </a:ln>
                          <a:solidFill>
                            <a:prstClr val="black"/>
                          </a:solidFill>
                          <a:effectLst/>
                          <a:uLnTx/>
                          <a:uFillTx/>
                          <a:latin typeface="+mn-lt"/>
                          <a:ea typeface="+mn-ea"/>
                          <a:cs typeface="+mn-cs"/>
                        </a:rPr>
                        <a:t>
 @sustainablecoastlineshawaii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https://scontent.xx.fbcdn.net/v/t51.12442-15/64252344_661028070974231_2243673776699095095_n.jpg?_nc_cat=100&amp;_nc_oc=AQmPTwdo0pD7wwB_m03MhgHz7S2OaDCiwmVf3RM-IOSzEUP4f41bXsDTZjqjWGwV7rM&amp;_nc_ht=scontent.xx&amp;oh=69eec2d923a2ce2e6c3afb1eeff1d3d6&amp;oe=5DC3A765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06/22/2019 18:32:05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6446755"/>
                  </a:ext>
                </a:extLst>
              </a:tr>
            </a:tbl>
          </a:graphicData>
        </a:graphic>
      </p:graphicFrame>
      <p:sp>
        <p:nvSpPr>
          <p:cNvPr id="4" name="Text Placeholder 3">
            <a:extLst>
              <a:ext uri="{FF2B5EF4-FFF2-40B4-BE49-F238E27FC236}">
                <a16:creationId xmlns:a16="http://schemas.microsoft.com/office/drawing/2014/main" id="{318FC9F3-4900-41B0-9104-BE62BE6E68D1}"/>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200232438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1206</Words>
  <Application>Microsoft Office PowerPoint</Application>
  <PresentationFormat>On-screen Show (4:3)</PresentationFormat>
  <Paragraphs>409</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Calibri</vt:lpstr>
      <vt:lpstr>Arial</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Facebook Impressions | FICOH</vt:lpstr>
      <vt:lpstr>Facebook Own Posts Table | FICOH</vt:lpstr>
      <vt:lpstr>Twitter Key Metrics Table | FICOH</vt:lpstr>
      <vt:lpstr>Twitter Twitter Followers Change | FICOH</vt:lpstr>
      <vt:lpstr>Twitter Average Interactions Per Tweet | FICOH</vt:lpstr>
      <vt:lpstr>Twitter Own and Retweeted Tweets Table | FICOH</vt:lpstr>
      <vt:lpstr>LinkedIn Key Metrics Table | FICOH</vt:lpstr>
      <vt:lpstr>LinkedIn LinkedIn Followers Change | FICOH</vt:lpstr>
      <vt:lpstr>LinkedIn Average Interactions Per LinkedIn Update | FICOH</vt:lpstr>
      <vt:lpstr>LinkedIn Updates Table | FICOH - 1 of 3</vt:lpstr>
      <vt:lpstr>LinkedIn Updates Table | FICOH - 2 of 3</vt:lpstr>
      <vt:lpstr>LinkedIn Updates Table | FICOH - 3 of 3</vt:lpstr>
      <vt:lpstr>Instagram Key Metrics Table | FICOH</vt:lpstr>
      <vt:lpstr>Instagram Instagram Followers Change | FICOH</vt:lpstr>
      <vt:lpstr>Instagram Average Interactions Per Instagram Post | FICOH</vt:lpstr>
      <vt:lpstr>Instagram Top Instagram Posts Table | FICOH - 1 of 2</vt:lpstr>
      <vt:lpstr>Instagram Top Instagram Posts Table | FICOH - 2 of 2</vt:lpstr>
      <vt:lpstr>Instagram Stories Key Metrics Table | FICOH</vt:lpstr>
      <vt:lpstr>Instagram Stories Table  | FICOH - 1 of 5</vt:lpstr>
      <vt:lpstr>Instagram Stories Table  | FICOH - 2 of 5</vt:lpstr>
      <vt:lpstr>Instagram Stories Table  | FICOH - 3 of 5</vt:lpstr>
      <vt:lpstr>Instagram Stories Table  | FICOH - 4 of 5</vt:lpstr>
      <vt:lpstr>Instagram Stories Table  | FICOH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Peiniger</dc:creator>
  <cp:lastModifiedBy>Frederik Peiniger</cp:lastModifiedBy>
  <cp:revision>1</cp:revision>
  <dcterms:created xsi:type="dcterms:W3CDTF">2019-07-02T14:20:44Z</dcterms:created>
  <dcterms:modified xsi:type="dcterms:W3CDTF">2019-07-02T14:21:19Z</dcterms:modified>
</cp:coreProperties>
</file>