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43647</c:v>
                </c:pt>
              </c:numCache>
            </c:numRef>
          </c:cat>
          <c:val>
            <c:numRef>
              <c:f>Sheet1!$B$2</c:f>
              <c:numCache>
                <c:formatCode>General</c:formatCode>
                <c:ptCount val="1"/>
                <c:pt idx="0">
                  <c:v>44</c:v>
                </c:pt>
              </c:numCache>
            </c:numRef>
          </c:val>
          <c:extLst>
            <c:ext xmlns:c16="http://schemas.microsoft.com/office/drawing/2014/chart" uri="{C3380CC4-5D6E-409C-BE32-E72D297353CC}">
              <c16:uniqueId val="{00000000-A6B8-416A-9D76-A6AD272E06B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43647</c:v>
                </c:pt>
              </c:numCache>
            </c:numRef>
          </c:cat>
          <c:val>
            <c:numRef>
              <c:f>Sheet1!$C$2</c:f>
              <c:numCache>
                <c:formatCode>General</c:formatCode>
                <c:ptCount val="1"/>
                <c:pt idx="0">
                  <c:v>374</c:v>
                </c:pt>
              </c:numCache>
            </c:numRef>
          </c:val>
          <c:extLst>
            <c:ext xmlns:c16="http://schemas.microsoft.com/office/drawing/2014/chart" uri="{C3380CC4-5D6E-409C-BE32-E72D297353CC}">
              <c16:uniqueId val="{00000001-A6B8-416A-9D76-A6AD272E06B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43647</c:v>
                </c:pt>
              </c:numCache>
            </c:numRef>
          </c:cat>
          <c:val>
            <c:numRef>
              <c:f>Sheet1!$D$2</c:f>
              <c:numCache>
                <c:formatCode>General</c:formatCode>
                <c:ptCount val="1"/>
                <c:pt idx="0">
                  <c:v>4395</c:v>
                </c:pt>
              </c:numCache>
            </c:numRef>
          </c:val>
          <c:extLst>
            <c:ext xmlns:c16="http://schemas.microsoft.com/office/drawing/2014/chart" uri="{C3380CC4-5D6E-409C-BE32-E72D297353CC}">
              <c16:uniqueId val="{00000002-A6B8-416A-9D76-A6AD272E06B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43647</c:v>
                </c:pt>
              </c:numCache>
            </c:numRef>
          </c:cat>
          <c:val>
            <c:numRef>
              <c:f>Sheet1!$E$2</c:f>
              <c:numCache>
                <c:formatCode>General</c:formatCode>
                <c:ptCount val="1"/>
                <c:pt idx="0">
                  <c:v>171</c:v>
                </c:pt>
              </c:numCache>
            </c:numRef>
          </c:val>
          <c:extLst>
            <c:ext xmlns:c16="http://schemas.microsoft.com/office/drawing/2014/chart" uri="{C3380CC4-5D6E-409C-BE32-E72D297353CC}">
              <c16:uniqueId val="{00000003-A6B8-416A-9D76-A6AD272E06BA}"/>
            </c:ext>
          </c:extLst>
        </c:ser>
        <c:dLbls>
          <c:showLegendKey val="0"/>
          <c:showVal val="0"/>
          <c:showCatName val="0"/>
          <c:showSerName val="0"/>
          <c:showPercent val="0"/>
          <c:showBubbleSize val="0"/>
        </c:dLbls>
        <c:gapWidth val="219"/>
        <c:overlap val="-27"/>
        <c:axId val="255823632"/>
        <c:axId val="251816520"/>
      </c:barChart>
      <c:dateAx>
        <c:axId val="25582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816520"/>
        <c:crosses val="autoZero"/>
        <c:auto val="1"/>
        <c:lblOffset val="100"/>
        <c:baseTimeUnit val="days"/>
      </c:dateAx>
      <c:valAx>
        <c:axId val="25181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2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c:v>
                </c:pt>
                <c:pt idx="1">
                  <c:v>-8</c:v>
                </c:pt>
                <c:pt idx="2">
                  <c:v>0</c:v>
                </c:pt>
                <c:pt idx="3">
                  <c:v>0</c:v>
                </c:pt>
                <c:pt idx="4">
                  <c:v>2</c:v>
                </c:pt>
                <c:pt idx="5">
                  <c:v>-1</c:v>
                </c:pt>
                <c:pt idx="6">
                  <c:v>0</c:v>
                </c:pt>
              </c:numCache>
            </c:numRef>
          </c:val>
          <c:extLst>
            <c:ext xmlns:c16="http://schemas.microsoft.com/office/drawing/2014/chart" uri="{C3380CC4-5D6E-409C-BE32-E72D297353CC}">
              <c16:uniqueId val="{00000000-0295-4301-BF34-B592F603AACF}"/>
            </c:ext>
          </c:extLst>
        </c:ser>
        <c:dLbls>
          <c:showLegendKey val="0"/>
          <c:showVal val="0"/>
          <c:showCatName val="0"/>
          <c:showSerName val="0"/>
          <c:showPercent val="0"/>
          <c:showBubbleSize val="0"/>
        </c:dLbls>
        <c:gapWidth val="219"/>
        <c:overlap val="-27"/>
        <c:axId val="304002904"/>
        <c:axId val="304003232"/>
      </c:barChart>
      <c:dateAx>
        <c:axId val="30400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03232"/>
        <c:crosses val="autoZero"/>
        <c:auto val="1"/>
        <c:lblOffset val="100"/>
        <c:baseTimeUnit val="months"/>
      </c:dateAx>
      <c:valAx>
        <c:axId val="30400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0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c:v>
                </c:pt>
                <c:pt idx="1">
                  <c:v>2</c:v>
                </c:pt>
                <c:pt idx="2">
                  <c:v>3</c:v>
                </c:pt>
                <c:pt idx="3">
                  <c:v>2</c:v>
                </c:pt>
                <c:pt idx="4">
                  <c:v>3</c:v>
                </c:pt>
                <c:pt idx="5">
                  <c:v>3</c:v>
                </c:pt>
                <c:pt idx="6">
                  <c:v>0</c:v>
                </c:pt>
                <c:pt idx="7">
                  <c:v>0</c:v>
                </c:pt>
                <c:pt idx="8">
                  <c:v>0</c:v>
                </c:pt>
                <c:pt idx="9">
                  <c:v>0</c:v>
                </c:pt>
                <c:pt idx="10">
                  <c:v>0</c:v>
                </c:pt>
                <c:pt idx="11">
                  <c:v>0</c:v>
                </c:pt>
              </c:numCache>
            </c:numRef>
          </c:val>
          <c:extLst>
            <c:ext xmlns:c16="http://schemas.microsoft.com/office/drawing/2014/chart" uri="{C3380CC4-5D6E-409C-BE32-E72D297353CC}">
              <c16:uniqueId val="{00000000-CBC4-4872-B410-DF1816DB8758}"/>
            </c:ext>
          </c:extLst>
        </c:ser>
        <c:dLbls>
          <c:showLegendKey val="0"/>
          <c:showVal val="0"/>
          <c:showCatName val="0"/>
          <c:showSerName val="0"/>
          <c:showPercent val="0"/>
          <c:showBubbleSize val="0"/>
        </c:dLbls>
        <c:gapWidth val="219"/>
        <c:overlap val="-27"/>
        <c:axId val="308438648"/>
        <c:axId val="308437992"/>
      </c:barChart>
      <c:dateAx>
        <c:axId val="30843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37992"/>
        <c:crosses val="autoZero"/>
        <c:auto val="1"/>
        <c:lblOffset val="100"/>
        <c:baseTimeUnit val="months"/>
      </c:dateAx>
      <c:valAx>
        <c:axId val="30843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3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202</c:v>
                </c:pt>
              </c:numCache>
            </c:numRef>
          </c:val>
          <c:extLst>
            <c:ext xmlns:c16="http://schemas.microsoft.com/office/drawing/2014/chart" uri="{C3380CC4-5D6E-409C-BE32-E72D297353CC}">
              <c16:uniqueId val="{00000000-2D75-48A0-A1BB-36799652ED72}"/>
            </c:ext>
          </c:extLst>
        </c:ser>
        <c:dLbls>
          <c:showLegendKey val="0"/>
          <c:showVal val="0"/>
          <c:showCatName val="0"/>
          <c:showSerName val="0"/>
          <c:showPercent val="0"/>
          <c:showBubbleSize val="0"/>
        </c:dLbls>
        <c:gapWidth val="219"/>
        <c:overlap val="-27"/>
        <c:axId val="307550744"/>
        <c:axId val="308924704"/>
      </c:barChart>
      <c:catAx>
        <c:axId val="30755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24704"/>
        <c:crosses val="autoZero"/>
        <c:auto val="1"/>
        <c:lblAlgn val="ctr"/>
        <c:lblOffset val="100"/>
        <c:noMultiLvlLbl val="0"/>
      </c:catAx>
      <c:valAx>
        <c:axId val="30892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5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17</c:v>
                </c:pt>
                <c:pt idx="2">
                  <c:v>10</c:v>
                </c:pt>
                <c:pt idx="3">
                  <c:v>30</c:v>
                </c:pt>
                <c:pt idx="4">
                  <c:v>125</c:v>
                </c:pt>
                <c:pt idx="5">
                  <c:v>159</c:v>
                </c:pt>
                <c:pt idx="6">
                  <c:v>12</c:v>
                </c:pt>
              </c:numCache>
            </c:numRef>
          </c:val>
          <c:extLst>
            <c:ext xmlns:c16="http://schemas.microsoft.com/office/drawing/2014/chart" uri="{C3380CC4-5D6E-409C-BE32-E72D297353CC}">
              <c16:uniqueId val="{00000000-2FC5-4693-8CA1-3C494ADD4B1D}"/>
            </c:ext>
          </c:extLst>
        </c:ser>
        <c:dLbls>
          <c:showLegendKey val="0"/>
          <c:showVal val="0"/>
          <c:showCatName val="0"/>
          <c:showSerName val="0"/>
          <c:showPercent val="0"/>
          <c:showBubbleSize val="0"/>
        </c:dLbls>
        <c:gapWidth val="219"/>
        <c:overlap val="-27"/>
        <c:axId val="309261472"/>
        <c:axId val="309257864"/>
      </c:barChart>
      <c:dateAx>
        <c:axId val="30926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57864"/>
        <c:crosses val="autoZero"/>
        <c:auto val="1"/>
        <c:lblOffset val="100"/>
        <c:baseTimeUnit val="months"/>
      </c:dateAx>
      <c:valAx>
        <c:axId val="30925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6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50</c:v>
                </c:pt>
                <c:pt idx="1">
                  <c:v>31</c:v>
                </c:pt>
                <c:pt idx="2">
                  <c:v>41</c:v>
                </c:pt>
                <c:pt idx="3">
                  <c:v>29</c:v>
                </c:pt>
                <c:pt idx="4">
                  <c:v>43</c:v>
                </c:pt>
                <c:pt idx="5">
                  <c:v>56</c:v>
                </c:pt>
                <c:pt idx="6">
                  <c:v>0</c:v>
                </c:pt>
                <c:pt idx="7">
                  <c:v>0</c:v>
                </c:pt>
                <c:pt idx="8">
                  <c:v>0</c:v>
                </c:pt>
                <c:pt idx="9">
                  <c:v>0</c:v>
                </c:pt>
                <c:pt idx="10">
                  <c:v>0</c:v>
                </c:pt>
                <c:pt idx="11">
                  <c:v>0</c:v>
                </c:pt>
              </c:numCache>
            </c:numRef>
          </c:val>
          <c:extLst>
            <c:ext xmlns:c16="http://schemas.microsoft.com/office/drawing/2014/chart" uri="{C3380CC4-5D6E-409C-BE32-E72D297353CC}">
              <c16:uniqueId val="{00000000-0C04-463F-BBE2-E3767679B6F5}"/>
            </c:ext>
          </c:extLst>
        </c:ser>
        <c:dLbls>
          <c:showLegendKey val="0"/>
          <c:showVal val="0"/>
          <c:showCatName val="0"/>
          <c:showSerName val="0"/>
          <c:showPercent val="0"/>
          <c:showBubbleSize val="0"/>
        </c:dLbls>
        <c:gapWidth val="219"/>
        <c:overlap val="-27"/>
        <c:axId val="313943040"/>
        <c:axId val="313942384"/>
      </c:barChart>
      <c:dateAx>
        <c:axId val="313943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42384"/>
        <c:crosses val="autoZero"/>
        <c:auto val="1"/>
        <c:lblOffset val="100"/>
        <c:baseTimeUnit val="months"/>
      </c:dateAx>
      <c:valAx>
        <c:axId val="31394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4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c:v>
                </c:pt>
              </c:strCache>
            </c:strRef>
          </c:cat>
          <c:val>
            <c:numRef>
              <c:f>Sheet1!$B$2</c:f>
              <c:numCache>
                <c:formatCode>General</c:formatCode>
                <c:ptCount val="1"/>
                <c:pt idx="0">
                  <c:v>1667</c:v>
                </c:pt>
              </c:numCache>
            </c:numRef>
          </c:val>
          <c:extLst>
            <c:ext xmlns:c16="http://schemas.microsoft.com/office/drawing/2014/chart" uri="{C3380CC4-5D6E-409C-BE32-E72D297353CC}">
              <c16:uniqueId val="{00000000-B24D-4CBC-A547-2D87F0944DA1}"/>
            </c:ext>
          </c:extLst>
        </c:ser>
        <c:dLbls>
          <c:showLegendKey val="0"/>
          <c:showVal val="0"/>
          <c:showCatName val="0"/>
          <c:showSerName val="0"/>
          <c:showPercent val="0"/>
          <c:showBubbleSize val="0"/>
        </c:dLbls>
        <c:gapWidth val="219"/>
        <c:overlap val="-27"/>
        <c:axId val="313944680"/>
        <c:axId val="313940744"/>
      </c:barChart>
      <c:catAx>
        <c:axId val="31394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40744"/>
        <c:crosses val="autoZero"/>
        <c:auto val="1"/>
        <c:lblAlgn val="ctr"/>
        <c:lblOffset val="100"/>
        <c:noMultiLvlLbl val="0"/>
      </c:catAx>
      <c:valAx>
        <c:axId val="31394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4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-3</c:v>
                </c:pt>
                <c:pt idx="2">
                  <c:v>1</c:v>
                </c:pt>
                <c:pt idx="3">
                  <c:v>-1</c:v>
                </c:pt>
                <c:pt idx="4">
                  <c:v>1</c:v>
                </c:pt>
                <c:pt idx="5">
                  <c:v>18</c:v>
                </c:pt>
                <c:pt idx="6">
                  <c:v>1</c:v>
                </c:pt>
              </c:numCache>
            </c:numRef>
          </c:val>
          <c:extLst>
            <c:ext xmlns:c16="http://schemas.microsoft.com/office/drawing/2014/chart" uri="{C3380CC4-5D6E-409C-BE32-E72D297353CC}">
              <c16:uniqueId val="{00000000-8FF5-45CB-9052-820E009D7BDE}"/>
            </c:ext>
          </c:extLst>
        </c:ser>
        <c:dLbls>
          <c:showLegendKey val="0"/>
          <c:showVal val="0"/>
          <c:showCatName val="0"/>
          <c:showSerName val="0"/>
          <c:showPercent val="0"/>
          <c:showBubbleSize val="0"/>
        </c:dLbls>
        <c:gapWidth val="219"/>
        <c:overlap val="-27"/>
        <c:axId val="384473944"/>
        <c:axId val="384490344"/>
      </c:barChart>
      <c:dateAx>
        <c:axId val="38447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90344"/>
        <c:crosses val="autoZero"/>
        <c:auto val="1"/>
        <c:lblOffset val="100"/>
        <c:baseTimeUnit val="months"/>
      </c:dateAx>
      <c:valAx>
        <c:axId val="38449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7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27</c:v>
                </c:pt>
                <c:pt idx="1">
                  <c:v>27</c:v>
                </c:pt>
                <c:pt idx="2">
                  <c:v>25</c:v>
                </c:pt>
                <c:pt idx="3">
                  <c:v>27</c:v>
                </c:pt>
                <c:pt idx="4">
                  <c:v>29</c:v>
                </c:pt>
                <c:pt idx="5">
                  <c:v>39</c:v>
                </c:pt>
                <c:pt idx="6">
                  <c:v>0</c:v>
                </c:pt>
                <c:pt idx="7">
                  <c:v>0</c:v>
                </c:pt>
                <c:pt idx="8">
                  <c:v>0</c:v>
                </c:pt>
                <c:pt idx="9">
                  <c:v>0</c:v>
                </c:pt>
                <c:pt idx="10">
                  <c:v>0</c:v>
                </c:pt>
                <c:pt idx="11">
                  <c:v>0</c:v>
                </c:pt>
              </c:numCache>
            </c:numRef>
          </c:val>
          <c:extLst>
            <c:ext xmlns:c16="http://schemas.microsoft.com/office/drawing/2014/chart" uri="{C3380CC4-5D6E-409C-BE32-E72D297353CC}">
              <c16:uniqueId val="{00000000-9AE4-4724-A777-764F86FD3C33}"/>
            </c:ext>
          </c:extLst>
        </c:ser>
        <c:dLbls>
          <c:showLegendKey val="0"/>
          <c:showVal val="0"/>
          <c:showCatName val="0"/>
          <c:showSerName val="0"/>
          <c:showPercent val="0"/>
          <c:showBubbleSize val="0"/>
        </c:dLbls>
        <c:gapWidth val="219"/>
        <c:overlap val="-27"/>
        <c:axId val="384483128"/>
        <c:axId val="384489360"/>
      </c:barChart>
      <c:dateAx>
        <c:axId val="38448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89360"/>
        <c:crosses val="autoZero"/>
        <c:auto val="1"/>
        <c:lblOffset val="100"/>
        <c:baseTimeUnit val="months"/>
      </c:dateAx>
      <c:valAx>
        <c:axId val="38448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8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1948</c:v>
                </c:pt>
              </c:numCache>
            </c:numRef>
          </c:val>
          <c:extLst>
            <c:ext xmlns:c16="http://schemas.microsoft.com/office/drawing/2014/chart" uri="{C3380CC4-5D6E-409C-BE32-E72D297353CC}">
              <c16:uniqueId val="{00000000-B837-4BC6-B1EB-AF7AB4190E13}"/>
            </c:ext>
          </c:extLst>
        </c:ser>
        <c:dLbls>
          <c:showLegendKey val="0"/>
          <c:showVal val="0"/>
          <c:showCatName val="0"/>
          <c:showSerName val="0"/>
          <c:showPercent val="0"/>
          <c:showBubbleSize val="0"/>
        </c:dLbls>
        <c:gapWidth val="219"/>
        <c:overlap val="-27"/>
        <c:axId val="384460824"/>
        <c:axId val="384463120"/>
      </c:barChart>
      <c:catAx>
        <c:axId val="384460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63120"/>
        <c:crosses val="autoZero"/>
        <c:auto val="1"/>
        <c:lblAlgn val="ctr"/>
        <c:lblOffset val="100"/>
        <c:noMultiLvlLbl val="0"/>
      </c:catAx>
      <c:valAx>
        <c:axId val="38446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6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c:v>
                </c:pt>
                <c:pt idx="1">
                  <c:v>3</c:v>
                </c:pt>
                <c:pt idx="2">
                  <c:v>9</c:v>
                </c:pt>
                <c:pt idx="3">
                  <c:v>1</c:v>
                </c:pt>
                <c:pt idx="4">
                  <c:v>4</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2CF7-439D-9B96-C941F28FB89C}"/>
            </c:ext>
          </c:extLst>
        </c:ser>
        <c:dLbls>
          <c:showLegendKey val="0"/>
          <c:showVal val="0"/>
          <c:showCatName val="0"/>
          <c:showSerName val="0"/>
          <c:showPercent val="0"/>
          <c:showBubbleSize val="0"/>
        </c:dLbls>
        <c:gapWidth val="219"/>
        <c:overlap val="-27"/>
        <c:axId val="308438976"/>
        <c:axId val="307549760"/>
      </c:barChart>
      <c:dateAx>
        <c:axId val="30843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49760"/>
        <c:crosses val="autoZero"/>
        <c:auto val="1"/>
        <c:lblOffset val="100"/>
        <c:baseTimeUnit val="months"/>
      </c:dateAx>
      <c:valAx>
        <c:axId val="30754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3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c:v>
                </c:pt>
                <c:pt idx="1">
                  <c:v>0</c:v>
                </c:pt>
                <c:pt idx="2">
                  <c:v>2</c:v>
                </c:pt>
                <c:pt idx="3">
                  <c:v>2</c:v>
                </c:pt>
                <c:pt idx="4">
                  <c:v>1</c:v>
                </c:pt>
                <c:pt idx="5">
                  <c:v>2</c:v>
                </c:pt>
                <c:pt idx="6">
                  <c:v>0</c:v>
                </c:pt>
              </c:numCache>
            </c:numRef>
          </c:val>
          <c:extLst>
            <c:ext xmlns:c16="http://schemas.microsoft.com/office/drawing/2014/chart" uri="{C3380CC4-5D6E-409C-BE32-E72D297353CC}">
              <c16:uniqueId val="{00000000-FD1E-4365-B325-5330612F0DF1}"/>
            </c:ext>
          </c:extLst>
        </c:ser>
        <c:dLbls>
          <c:showLegendKey val="0"/>
          <c:showVal val="0"/>
          <c:showCatName val="0"/>
          <c:showSerName val="0"/>
          <c:showPercent val="0"/>
          <c:showBubbleSize val="0"/>
        </c:dLbls>
        <c:gapWidth val="219"/>
        <c:overlap val="-27"/>
        <c:axId val="390785640"/>
        <c:axId val="390787936"/>
      </c:barChart>
      <c:dateAx>
        <c:axId val="390785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87936"/>
        <c:crosses val="autoZero"/>
        <c:auto val="1"/>
        <c:lblOffset val="100"/>
        <c:baseTimeUnit val="months"/>
      </c:dateAx>
      <c:valAx>
        <c:axId val="39078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8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C45-4E0D-AF36-F6D4B4F379D6}"/>
            </c:ext>
          </c:extLst>
        </c:ser>
        <c:dLbls>
          <c:showLegendKey val="0"/>
          <c:showVal val="0"/>
          <c:showCatName val="0"/>
          <c:showSerName val="0"/>
          <c:showPercent val="0"/>
          <c:showBubbleSize val="0"/>
        </c:dLbls>
        <c:gapWidth val="219"/>
        <c:overlap val="-27"/>
        <c:axId val="390761368"/>
        <c:axId val="390767272"/>
      </c:barChart>
      <c:dateAx>
        <c:axId val="390761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7272"/>
        <c:crosses val="autoZero"/>
        <c:auto val="1"/>
        <c:lblOffset val="100"/>
        <c:baseTimeUnit val="months"/>
      </c:dateAx>
      <c:valAx>
        <c:axId val="39076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TMNAS</c:v>
                </c:pt>
              </c:strCache>
            </c:strRef>
          </c:cat>
          <c:val>
            <c:numRef>
              <c:f>Sheet1!$B$2</c:f>
              <c:numCache>
                <c:formatCode>General</c:formatCode>
                <c:ptCount val="1"/>
                <c:pt idx="0">
                  <c:v>28</c:v>
                </c:pt>
              </c:numCache>
            </c:numRef>
          </c:val>
          <c:extLst>
            <c:ext xmlns:c16="http://schemas.microsoft.com/office/drawing/2014/chart" uri="{C3380CC4-5D6E-409C-BE32-E72D297353CC}">
              <c16:uniqueId val="{00000000-8BEA-42F4-8D07-4C7AA018964A}"/>
            </c:ext>
          </c:extLst>
        </c:ser>
        <c:dLbls>
          <c:showLegendKey val="0"/>
          <c:showVal val="0"/>
          <c:showCatName val="0"/>
          <c:showSerName val="0"/>
          <c:showPercent val="0"/>
          <c:showBubbleSize val="0"/>
        </c:dLbls>
        <c:gapWidth val="219"/>
        <c:overlap val="-27"/>
        <c:axId val="390762024"/>
        <c:axId val="390762352"/>
      </c:barChart>
      <c:catAx>
        <c:axId val="39076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2352"/>
        <c:crosses val="autoZero"/>
        <c:auto val="1"/>
        <c:lblAlgn val="ctr"/>
        <c:lblOffset val="100"/>
        <c:noMultiLvlLbl val="0"/>
      </c:catAx>
      <c:valAx>
        <c:axId val="39076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3035B-9DFA-4B78-B139-6DD4AA825664}"/>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3B161F02-6ED8-49C7-8F01-AC5D425F8E6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05724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5379A-6221-4FC7-B614-94C9D0AE50F1}"/>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18B10048-FDD1-44F3-A2FA-AAC9B2AB24E1}"/>
              </a:ext>
            </a:extLst>
          </p:cNvPr>
          <p:cNvGraphicFramePr>
            <a:graphicFrameLocks noGrp="1"/>
          </p:cNvGraphicFramePr>
          <p:nvPr>
            <p:ph type="chart" sz="quarter" idx="13"/>
            <p:extLst>
              <p:ext uri="{D42A27DB-BD31-4B8C-83A1-F6EECF244321}">
                <p14:modId xmlns:p14="http://schemas.microsoft.com/office/powerpoint/2010/main" val="3270388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61018-763D-487E-A967-3BC358FD9109}"/>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4F909BFD-0B7C-4AF1-B749-AA9547270C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4100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02AA9-A2BD-44D8-B309-0E9AB350B66D}"/>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487EFD15-8DFA-468F-8A6F-9A5E4F5323FE}"/>
              </a:ext>
            </a:extLst>
          </p:cNvPr>
          <p:cNvGraphicFramePr>
            <a:graphicFrameLocks noGrp="1"/>
          </p:cNvGraphicFramePr>
          <p:nvPr>
            <p:ph type="tbl" sz="quarter" idx="13"/>
            <p:extLst>
              <p:ext uri="{D42A27DB-BD31-4B8C-83A1-F6EECF244321}">
                <p14:modId xmlns:p14="http://schemas.microsoft.com/office/powerpoint/2010/main" val="14636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66464727"/>
                    </a:ext>
                  </a:extLst>
                </a:gridCol>
                <a:gridCol w="493776">
                  <a:extLst>
                    <a:ext uri="{9D8B030D-6E8A-4147-A177-3AD203B41FA5}">
                      <a16:colId xmlns:a16="http://schemas.microsoft.com/office/drawing/2014/main" val="4260927136"/>
                    </a:ext>
                  </a:extLst>
                </a:gridCol>
                <a:gridCol w="493776">
                  <a:extLst>
                    <a:ext uri="{9D8B030D-6E8A-4147-A177-3AD203B41FA5}">
                      <a16:colId xmlns:a16="http://schemas.microsoft.com/office/drawing/2014/main" val="1476128513"/>
                    </a:ext>
                  </a:extLst>
                </a:gridCol>
                <a:gridCol w="493776">
                  <a:extLst>
                    <a:ext uri="{9D8B030D-6E8A-4147-A177-3AD203B41FA5}">
                      <a16:colId xmlns:a16="http://schemas.microsoft.com/office/drawing/2014/main" val="2181063676"/>
                    </a:ext>
                  </a:extLst>
                </a:gridCol>
                <a:gridCol w="493776">
                  <a:extLst>
                    <a:ext uri="{9D8B030D-6E8A-4147-A177-3AD203B41FA5}">
                      <a16:colId xmlns:a16="http://schemas.microsoft.com/office/drawing/2014/main" val="1167587899"/>
                    </a:ext>
                  </a:extLst>
                </a:gridCol>
                <a:gridCol w="493776">
                  <a:extLst>
                    <a:ext uri="{9D8B030D-6E8A-4147-A177-3AD203B41FA5}">
                      <a16:colId xmlns:a16="http://schemas.microsoft.com/office/drawing/2014/main" val="1732569892"/>
                    </a:ext>
                  </a:extLst>
                </a:gridCol>
                <a:gridCol w="493776">
                  <a:extLst>
                    <a:ext uri="{9D8B030D-6E8A-4147-A177-3AD203B41FA5}">
                      <a16:colId xmlns:a16="http://schemas.microsoft.com/office/drawing/2014/main" val="2429906310"/>
                    </a:ext>
                  </a:extLst>
                </a:gridCol>
                <a:gridCol w="493776">
                  <a:extLst>
                    <a:ext uri="{9D8B030D-6E8A-4147-A177-3AD203B41FA5}">
                      <a16:colId xmlns:a16="http://schemas.microsoft.com/office/drawing/2014/main" val="3438645921"/>
                    </a:ext>
                  </a:extLst>
                </a:gridCol>
                <a:gridCol w="493776">
                  <a:extLst>
                    <a:ext uri="{9D8B030D-6E8A-4147-A177-3AD203B41FA5}">
                      <a16:colId xmlns:a16="http://schemas.microsoft.com/office/drawing/2014/main" val="3318493967"/>
                    </a:ext>
                  </a:extLst>
                </a:gridCol>
                <a:gridCol w="493776">
                  <a:extLst>
                    <a:ext uri="{9D8B030D-6E8A-4147-A177-3AD203B41FA5}">
                      <a16:colId xmlns:a16="http://schemas.microsoft.com/office/drawing/2014/main" val="2820882664"/>
                    </a:ext>
                  </a:extLst>
                </a:gridCol>
                <a:gridCol w="493776">
                  <a:extLst>
                    <a:ext uri="{9D8B030D-6E8A-4147-A177-3AD203B41FA5}">
                      <a16:colId xmlns:a16="http://schemas.microsoft.com/office/drawing/2014/main" val="1144636621"/>
                    </a:ext>
                  </a:extLst>
                </a:gridCol>
                <a:gridCol w="493776">
                  <a:extLst>
                    <a:ext uri="{9D8B030D-6E8A-4147-A177-3AD203B41FA5}">
                      <a16:colId xmlns:a16="http://schemas.microsoft.com/office/drawing/2014/main" val="3799574873"/>
                    </a:ext>
                  </a:extLst>
                </a:gridCol>
                <a:gridCol w="493776">
                  <a:extLst>
                    <a:ext uri="{9D8B030D-6E8A-4147-A177-3AD203B41FA5}">
                      <a16:colId xmlns:a16="http://schemas.microsoft.com/office/drawing/2014/main" val="4234627403"/>
                    </a:ext>
                  </a:extLst>
                </a:gridCol>
                <a:gridCol w="493776">
                  <a:extLst>
                    <a:ext uri="{9D8B030D-6E8A-4147-A177-3AD203B41FA5}">
                      <a16:colId xmlns:a16="http://schemas.microsoft.com/office/drawing/2014/main" val="8538817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67310239"/>
                  </a:ext>
                </a:extLst>
              </a:tr>
              <a:tr h="370840">
                <a:tc>
                  <a:txBody>
                    <a:bodyPr/>
                    <a:lstStyle/>
                    <a:p>
                      <a:r>
                        <a:rPr lang="en-US" sz="1000"/>
                        <a:t>@TMNA_Services</a:t>
                      </a:r>
                    </a:p>
                  </a:txBody>
                  <a:tcPr/>
                </a:tc>
                <a:tc>
                  <a:txBody>
                    <a:bodyPr/>
                    <a:lstStyle/>
                    <a:p>
                      <a:r>
                        <a:rPr lang="en-US" sz="1000"/>
                        <a:t>171</a:t>
                      </a:r>
                    </a:p>
                  </a:txBody>
                  <a:tcPr/>
                </a:tc>
                <a:tc>
                  <a:txBody>
                    <a:bodyPr/>
                    <a:lstStyle/>
                    <a:p>
                      <a:r>
                        <a:rPr lang="en-US" sz="1000"/>
                        <a:t>-4</a:t>
                      </a:r>
                    </a:p>
                  </a:txBody>
                  <a:tcPr/>
                </a:tc>
                <a:tc>
                  <a:txBody>
                    <a:bodyPr/>
                    <a:lstStyle/>
                    <a:p>
                      <a:r>
                        <a:rPr lang="en-US" sz="1000"/>
                        <a:t>93</a:t>
                      </a:r>
                    </a:p>
                  </a:txBody>
                  <a:tcPr/>
                </a:tc>
                <a:tc>
                  <a:txBody>
                    <a:bodyPr/>
                    <a:lstStyle/>
                    <a:p>
                      <a:r>
                        <a:rPr lang="en-US" sz="1000"/>
                        <a:t>70</a:t>
                      </a:r>
                    </a:p>
                  </a:txBody>
                  <a:tcPr/>
                </a:tc>
                <a:tc>
                  <a:txBody>
                    <a:bodyPr/>
                    <a:lstStyle/>
                    <a:p>
                      <a:r>
                        <a:rPr lang="en-US" sz="1000"/>
                        <a:t>17</a:t>
                      </a:r>
                    </a:p>
                  </a:txBody>
                  <a:tcPr/>
                </a:tc>
                <a:tc>
                  <a:txBody>
                    <a:bodyPr/>
                    <a:lstStyle/>
                    <a:p>
                      <a:r>
                        <a:rPr lang="en-US" sz="1000"/>
                        <a:t>6</a:t>
                      </a:r>
                    </a:p>
                  </a:txBody>
                  <a:tcPr/>
                </a:tc>
                <a:tc>
                  <a:txBody>
                    <a:bodyPr/>
                    <a:lstStyle/>
                    <a:p>
                      <a:r>
                        <a:rPr lang="en-US" sz="1000"/>
                        <a:t>19</a:t>
                      </a:r>
                    </a:p>
                  </a:txBody>
                  <a:tcPr/>
                </a:tc>
                <a:tc>
                  <a:txBody>
                    <a:bodyPr/>
                    <a:lstStyle/>
                    <a:p>
                      <a:r>
                        <a:rPr lang="en-US" sz="1000"/>
                        <a:t>18</a:t>
                      </a:r>
                    </a:p>
                  </a:txBody>
                  <a:tcPr/>
                </a:tc>
                <a:tc>
                  <a:txBody>
                    <a:bodyPr/>
                    <a:lstStyle/>
                    <a:p>
                      <a:r>
                        <a:rPr lang="en-US" sz="1000"/>
                        <a:t>181</a:t>
                      </a:r>
                    </a:p>
                  </a:txBody>
                  <a:tcPr/>
                </a:tc>
                <a:tc>
                  <a:txBody>
                    <a:bodyPr/>
                    <a:lstStyle/>
                    <a:p>
                      <a:r>
                        <a:rPr lang="en-US" sz="1000"/>
                        <a:t>3</a:t>
                      </a:r>
                    </a:p>
                  </a:txBody>
                  <a:tcPr/>
                </a:tc>
                <a:tc>
                  <a:txBody>
                    <a:bodyPr/>
                    <a:lstStyle/>
                    <a:p>
                      <a:r>
                        <a:rPr lang="en-US" sz="1000"/>
                        <a:t>23</a:t>
                      </a:r>
                    </a:p>
                  </a:txBody>
                  <a:tcPr/>
                </a:tc>
                <a:tc>
                  <a:txBody>
                    <a:bodyPr/>
                    <a:lstStyle/>
                    <a:p>
                      <a:r>
                        <a:rPr lang="en-US" sz="1000"/>
                        <a:t>1.6680 %</a:t>
                      </a:r>
                    </a:p>
                  </a:txBody>
                  <a:tcPr/>
                </a:tc>
                <a:tc>
                  <a:txBody>
                    <a:bodyPr/>
                    <a:lstStyle/>
                    <a:p>
                      <a:r>
                        <a:rPr lang="en-US" sz="1000"/>
                        <a:t>33.3 %</a:t>
                      </a:r>
                    </a:p>
                  </a:txBody>
                  <a:tcPr/>
                </a:tc>
                <a:extLst>
                  <a:ext uri="{0D108BD9-81ED-4DB2-BD59-A6C34878D82A}">
                    <a16:rowId xmlns:a16="http://schemas.microsoft.com/office/drawing/2014/main" val="4267733185"/>
                  </a:ext>
                </a:extLst>
              </a:tr>
            </a:tbl>
          </a:graphicData>
        </a:graphic>
      </p:graphicFrame>
      <p:sp>
        <p:nvSpPr>
          <p:cNvPr id="4" name="Text Placeholder 3">
            <a:extLst>
              <a:ext uri="{FF2B5EF4-FFF2-40B4-BE49-F238E27FC236}">
                <a16:creationId xmlns:a16="http://schemas.microsoft.com/office/drawing/2014/main" id="{495C5098-AE56-4849-9615-18C23084445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949663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49C96-F85E-4F4B-A39F-DD714262169D}"/>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680177FB-0ACF-41A5-B0E9-2C1038E6AD6B}"/>
              </a:ext>
            </a:extLst>
          </p:cNvPr>
          <p:cNvGraphicFramePr>
            <a:graphicFrameLocks noGrp="1"/>
          </p:cNvGraphicFramePr>
          <p:nvPr>
            <p:ph type="chart" sz="quarter" idx="13"/>
            <p:extLst>
              <p:ext uri="{D42A27DB-BD31-4B8C-83A1-F6EECF244321}">
                <p14:modId xmlns:p14="http://schemas.microsoft.com/office/powerpoint/2010/main" val="314216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8A9D8-C681-4B84-9D8B-7DDE3C914B3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19B48D6-7BEC-45AB-B06E-8A7BB486D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039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FEC19-F8A1-437A-892D-E4FB3F0B0705}"/>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B9B091AA-84DD-46D6-969B-7AADD7887F11}"/>
              </a:ext>
            </a:extLst>
          </p:cNvPr>
          <p:cNvGraphicFramePr>
            <a:graphicFrameLocks noGrp="1"/>
          </p:cNvGraphicFramePr>
          <p:nvPr>
            <p:ph type="chart" sz="quarter" idx="13"/>
            <p:extLst>
              <p:ext uri="{D42A27DB-BD31-4B8C-83A1-F6EECF244321}">
                <p14:modId xmlns:p14="http://schemas.microsoft.com/office/powerpoint/2010/main" val="3929630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3D63C6-839A-4B8E-91D3-6D1BEC32637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71C182A-697C-4F4F-AE1D-33AF3241C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161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A0CD5-0D8F-46C4-B088-A67A06761EA0}"/>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20DC2DB6-5AF7-4ABE-94A1-5E0D1B36BEEC}"/>
              </a:ext>
            </a:extLst>
          </p:cNvPr>
          <p:cNvGraphicFramePr>
            <a:graphicFrameLocks noGrp="1"/>
          </p:cNvGraphicFramePr>
          <p:nvPr>
            <p:ph type="chart" sz="quarter" idx="13"/>
            <p:extLst>
              <p:ext uri="{D42A27DB-BD31-4B8C-83A1-F6EECF244321}">
                <p14:modId xmlns:p14="http://schemas.microsoft.com/office/powerpoint/2010/main" val="4227384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145DD-F044-44B1-9E5C-8DC79C19F95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409361F-E3C3-43EF-8C1D-5CA06FE09D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406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9BB1-4E54-4ACF-B9FB-89B40CFCFB33}"/>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AF6C699E-CF94-4C14-A71B-4082B9120AA6}"/>
              </a:ext>
            </a:extLst>
          </p:cNvPr>
          <p:cNvGraphicFramePr>
            <a:graphicFrameLocks noGrp="1"/>
          </p:cNvGraphicFramePr>
          <p:nvPr>
            <p:ph type="tbl" sz="quarter" idx="13"/>
            <p:extLst>
              <p:ext uri="{D42A27DB-BD31-4B8C-83A1-F6EECF244321}">
                <p14:modId xmlns:p14="http://schemas.microsoft.com/office/powerpoint/2010/main" val="256222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551348"/>
                    </a:ext>
                  </a:extLst>
                </a:gridCol>
                <a:gridCol w="822960">
                  <a:extLst>
                    <a:ext uri="{9D8B030D-6E8A-4147-A177-3AD203B41FA5}">
                      <a16:colId xmlns:a16="http://schemas.microsoft.com/office/drawing/2014/main" val="2530299516"/>
                    </a:ext>
                  </a:extLst>
                </a:gridCol>
                <a:gridCol w="822960">
                  <a:extLst>
                    <a:ext uri="{9D8B030D-6E8A-4147-A177-3AD203B41FA5}">
                      <a16:colId xmlns:a16="http://schemas.microsoft.com/office/drawing/2014/main" val="2900007884"/>
                    </a:ext>
                  </a:extLst>
                </a:gridCol>
                <a:gridCol w="822960">
                  <a:extLst>
                    <a:ext uri="{9D8B030D-6E8A-4147-A177-3AD203B41FA5}">
                      <a16:colId xmlns:a16="http://schemas.microsoft.com/office/drawing/2014/main" val="2212699336"/>
                    </a:ext>
                  </a:extLst>
                </a:gridCol>
                <a:gridCol w="822960">
                  <a:extLst>
                    <a:ext uri="{9D8B030D-6E8A-4147-A177-3AD203B41FA5}">
                      <a16:colId xmlns:a16="http://schemas.microsoft.com/office/drawing/2014/main" val="3562141248"/>
                    </a:ext>
                  </a:extLst>
                </a:gridCol>
                <a:gridCol w="822960">
                  <a:extLst>
                    <a:ext uri="{9D8B030D-6E8A-4147-A177-3AD203B41FA5}">
                      <a16:colId xmlns:a16="http://schemas.microsoft.com/office/drawing/2014/main" val="118347263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213795187"/>
                  </a:ext>
                </a:extLst>
              </a:tr>
              <a:tr h="370840">
                <a:tc>
                  <a:txBody>
                    <a:bodyPr/>
                    <a:lstStyle/>
                    <a:p>
                      <a:r>
                        <a:rPr lang="en-US" sz="1000" b="1"/>
                        <a:t> @TMNA_Services - 2019-05-06 15:49:46 </a:t>
                      </a:r>
                      <a:r>
                        <a:rPr lang="en-US" sz="1000"/>
                        <a:t>
  For the second year in a row, a group of TMNAS employees worked together and packaged 10,000 meals to support @Rise2030!👏 Thank you to all who volunteered! #CSR #giveback #volunteer #community #team #experiencetmnas https://t.co/pfed6B17Ak</a:t>
                      </a:r>
                    </a:p>
                  </a:txBody>
                  <a:tcPr/>
                </a:tc>
                <a:tc>
                  <a:txBody>
                    <a:bodyPr/>
                    <a:lstStyle/>
                    <a:p>
                      <a:r>
                        <a:rPr lang="en-US" sz="1000"/>
                        <a:t>05/08/2019 06:16:25</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5.3254 %</a:t>
                      </a:r>
                    </a:p>
                  </a:txBody>
                  <a:tcPr/>
                </a:tc>
                <a:extLst>
                  <a:ext uri="{0D108BD9-81ED-4DB2-BD59-A6C34878D82A}">
                    <a16:rowId xmlns:a16="http://schemas.microsoft.com/office/drawing/2014/main" val="2804870379"/>
                  </a:ext>
                </a:extLst>
              </a:tr>
              <a:tr h="370840">
                <a:tc>
                  <a:txBody>
                    <a:bodyPr/>
                    <a:lstStyle/>
                    <a:p>
                      <a:r>
                        <a:rPr lang="en-US" sz="1000" b="1"/>
                        <a:t> @TMNA_Services - 2019-04-22 14:58:36 </a:t>
                      </a:r>
                      <a:r>
                        <a:rPr lang="en-US" sz="1000"/>
                        <a:t>
  For the 4th year in a row, TMNAS attended the https://t.co/ZBl4X4Ft3W Top Workplaces event! We are pleased to announce that of the 45 midsize companies honored, TMNAS ranked 8th! 🌟👏#topworkplaces #philadelphiainquirer #inquirerevents #hrawards #goodcompany #experiencetmnas https://t.co/2kiRA3sstJ</a:t>
                      </a:r>
                    </a:p>
                  </a:txBody>
                  <a:tcPr/>
                </a:tc>
                <a:tc>
                  <a:txBody>
                    <a:bodyPr/>
                    <a:lstStyle/>
                    <a:p>
                      <a:r>
                        <a:rPr lang="en-US" sz="1000"/>
                        <a:t>04/24/2019 06:18:16</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5.2632 %</a:t>
                      </a:r>
                    </a:p>
                  </a:txBody>
                  <a:tcPr/>
                </a:tc>
                <a:extLst>
                  <a:ext uri="{0D108BD9-81ED-4DB2-BD59-A6C34878D82A}">
                    <a16:rowId xmlns:a16="http://schemas.microsoft.com/office/drawing/2014/main" val="1086210743"/>
                  </a:ext>
                </a:extLst>
              </a:tr>
              <a:tr h="370840">
                <a:tc>
                  <a:txBody>
                    <a:bodyPr/>
                    <a:lstStyle/>
                    <a:p>
                      <a:r>
                        <a:rPr lang="en-US" sz="1000" b="1"/>
                        <a:t> @TMNA_Services - 2019-05-10 13:44:40 </a:t>
                      </a:r>
                      <a:r>
                        <a:rPr lang="en-US" sz="1000"/>
                        <a:t>
  Congratulations to our TMNAS team in California for a successful presentation for our Emerging Leaders Program! 👏🌟 #professionaldevelopment #development #leadership #team #growth #experiencetmnas https://t.co/JqVBTvstlK</a:t>
                      </a:r>
                    </a:p>
                  </a:txBody>
                  <a:tcPr/>
                </a:tc>
                <a:tc>
                  <a:txBody>
                    <a:bodyPr/>
                    <a:lstStyle/>
                    <a:p>
                      <a:r>
                        <a:rPr lang="en-US" sz="1000"/>
                        <a:t>05/19/2019 06:16:06</a:t>
                      </a:r>
                    </a:p>
                  </a:txBody>
                  <a:tcPr/>
                </a:tc>
                <a:tc>
                  <a:txBody>
                    <a:bodyPr/>
                    <a:lstStyle/>
                    <a:p>
                      <a:r>
                        <a:rPr lang="en-US" sz="1000"/>
                        <a:t>1</a:t>
                      </a:r>
                    </a:p>
                  </a:txBody>
                  <a:tcPr/>
                </a:tc>
                <a:tc>
                  <a:txBody>
                    <a:bodyPr/>
                    <a:lstStyle/>
                    <a:p>
                      <a:r>
                        <a:rPr lang="en-US" sz="1000"/>
                        <a:t>6</a:t>
                      </a:r>
                    </a:p>
                  </a:txBody>
                  <a:tcPr/>
                </a:tc>
                <a:tc>
                  <a:txBody>
                    <a:bodyPr/>
                    <a:lstStyle/>
                    <a:p>
                      <a:r>
                        <a:rPr lang="en-US" sz="1000"/>
                        <a:t>1</a:t>
                      </a:r>
                    </a:p>
                  </a:txBody>
                  <a:tcPr/>
                </a:tc>
                <a:tc>
                  <a:txBody>
                    <a:bodyPr/>
                    <a:lstStyle/>
                    <a:p>
                      <a:r>
                        <a:rPr lang="en-US" sz="1000"/>
                        <a:t>4.7059 %</a:t>
                      </a:r>
                    </a:p>
                  </a:txBody>
                  <a:tcPr/>
                </a:tc>
                <a:extLst>
                  <a:ext uri="{0D108BD9-81ED-4DB2-BD59-A6C34878D82A}">
                    <a16:rowId xmlns:a16="http://schemas.microsoft.com/office/drawing/2014/main" val="1291484324"/>
                  </a:ext>
                </a:extLst>
              </a:tr>
              <a:tr h="370840">
                <a:tc>
                  <a:txBody>
                    <a:bodyPr/>
                    <a:lstStyle/>
                    <a:p>
                      <a:r>
                        <a:rPr lang="en-US" sz="1000" b="1"/>
                        <a:t> @TMNA_Services - 2019-06-17 16:21:52 </a:t>
                      </a:r>
                      <a:r>
                        <a:rPr lang="en-US" sz="1000"/>
                        <a:t>
  Thank you to our guest speakers &amp;amp; the 150+ TMNAS employees that joined us for another successful series of Group Company Presentations! Through this annual program, our employees learn from &amp;amp; interact with leadership from sister companies @PHLYINS @FirstInsHI &amp;amp; @TokioMAmerica! https://t.co/cC51M4X5rA</a:t>
                      </a:r>
                    </a:p>
                  </a:txBody>
                  <a:tcPr/>
                </a:tc>
                <a:tc>
                  <a:txBody>
                    <a:bodyPr/>
                    <a:lstStyle/>
                    <a:p>
                      <a:r>
                        <a:rPr lang="en-US" sz="1000"/>
                        <a:t>06/19/2019 06:16:19</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4.0698 %</a:t>
                      </a:r>
                    </a:p>
                  </a:txBody>
                  <a:tcPr/>
                </a:tc>
                <a:extLst>
                  <a:ext uri="{0D108BD9-81ED-4DB2-BD59-A6C34878D82A}">
                    <a16:rowId xmlns:a16="http://schemas.microsoft.com/office/drawing/2014/main" val="2908825731"/>
                  </a:ext>
                </a:extLst>
              </a:tr>
              <a:tr h="370840">
                <a:tc>
                  <a:txBody>
                    <a:bodyPr/>
                    <a:lstStyle/>
                    <a:p>
                      <a:r>
                        <a:rPr lang="en-US" sz="1000" b="1"/>
                        <a:t> @TMNA_Services - 2019-05-02 10:36:49 </a:t>
                      </a:r>
                      <a:r>
                        <a:rPr lang="en-US" sz="1000"/>
                        <a:t>
  Happy we could support a great organization! https://t.co/xzbQtFzVOF</a:t>
                      </a:r>
                    </a:p>
                  </a:txBody>
                  <a:tcPr/>
                </a:tc>
                <a:tc>
                  <a:txBody>
                    <a:bodyPr/>
                    <a:lstStyle/>
                    <a:p>
                      <a:r>
                        <a:rPr lang="en-US" sz="1000"/>
                        <a:t>05/03/2019 06:16:50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2.3669 %</a:t>
                      </a:r>
                    </a:p>
                  </a:txBody>
                  <a:tcPr/>
                </a:tc>
                <a:extLst>
                  <a:ext uri="{0D108BD9-81ED-4DB2-BD59-A6C34878D82A}">
                    <a16:rowId xmlns:a16="http://schemas.microsoft.com/office/drawing/2014/main" val="1078528564"/>
                  </a:ext>
                </a:extLst>
              </a:tr>
            </a:tbl>
          </a:graphicData>
        </a:graphic>
      </p:graphicFrame>
      <p:sp>
        <p:nvSpPr>
          <p:cNvPr id="4" name="Text Placeholder 3">
            <a:extLst>
              <a:ext uri="{FF2B5EF4-FFF2-40B4-BE49-F238E27FC236}">
                <a16:creationId xmlns:a16="http://schemas.microsoft.com/office/drawing/2014/main" id="{065990F1-AC88-4CF3-AB3A-A522B537BC50}"/>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530780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B2A34-6653-4241-AB70-37138967D575}"/>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C3065FC0-3FE8-4C3E-9E85-A371264368B1}"/>
              </a:ext>
            </a:extLst>
          </p:cNvPr>
          <p:cNvGraphicFramePr>
            <a:graphicFrameLocks noGrp="1"/>
          </p:cNvGraphicFramePr>
          <p:nvPr>
            <p:ph type="tbl" sz="quarter" idx="13"/>
            <p:extLst>
              <p:ext uri="{D42A27DB-BD31-4B8C-83A1-F6EECF244321}">
                <p14:modId xmlns:p14="http://schemas.microsoft.com/office/powerpoint/2010/main" val="79264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927540"/>
                    </a:ext>
                  </a:extLst>
                </a:gridCol>
                <a:gridCol w="1069848">
                  <a:extLst>
                    <a:ext uri="{9D8B030D-6E8A-4147-A177-3AD203B41FA5}">
                      <a16:colId xmlns:a16="http://schemas.microsoft.com/office/drawing/2014/main" val="883456962"/>
                    </a:ext>
                  </a:extLst>
                </a:gridCol>
                <a:gridCol w="1069848">
                  <a:extLst>
                    <a:ext uri="{9D8B030D-6E8A-4147-A177-3AD203B41FA5}">
                      <a16:colId xmlns:a16="http://schemas.microsoft.com/office/drawing/2014/main" val="4062674124"/>
                    </a:ext>
                  </a:extLst>
                </a:gridCol>
                <a:gridCol w="1069848">
                  <a:extLst>
                    <a:ext uri="{9D8B030D-6E8A-4147-A177-3AD203B41FA5}">
                      <a16:colId xmlns:a16="http://schemas.microsoft.com/office/drawing/2014/main" val="334921518"/>
                    </a:ext>
                  </a:extLst>
                </a:gridCol>
                <a:gridCol w="1069848">
                  <a:extLst>
                    <a:ext uri="{9D8B030D-6E8A-4147-A177-3AD203B41FA5}">
                      <a16:colId xmlns:a16="http://schemas.microsoft.com/office/drawing/2014/main" val="263441576"/>
                    </a:ext>
                  </a:extLst>
                </a:gridCol>
                <a:gridCol w="1069848">
                  <a:extLst>
                    <a:ext uri="{9D8B030D-6E8A-4147-A177-3AD203B41FA5}">
                      <a16:colId xmlns:a16="http://schemas.microsoft.com/office/drawing/2014/main" val="3292726800"/>
                    </a:ext>
                  </a:extLst>
                </a:gridCol>
                <a:gridCol w="1069848">
                  <a:extLst>
                    <a:ext uri="{9D8B030D-6E8A-4147-A177-3AD203B41FA5}">
                      <a16:colId xmlns:a16="http://schemas.microsoft.com/office/drawing/2014/main" val="32741074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73411795"/>
                  </a:ext>
                </a:extLst>
              </a:tr>
              <a:tr h="370840">
                <a:tc>
                  <a:txBody>
                    <a:bodyPr/>
                    <a:lstStyle/>
                    <a:p>
                      <a:r>
                        <a:rPr lang="en-US" sz="1000"/>
                        <a:t>TMNA Services</a:t>
                      </a:r>
                    </a:p>
                  </a:txBody>
                  <a:tcPr/>
                </a:tc>
                <a:tc>
                  <a:txBody>
                    <a:bodyPr/>
                    <a:lstStyle/>
                    <a:p>
                      <a:r>
                        <a:rPr lang="en-US" sz="1000"/>
                        <a:t>4395</a:t>
                      </a:r>
                    </a:p>
                  </a:txBody>
                  <a:tcPr/>
                </a:tc>
                <a:tc>
                  <a:txBody>
                    <a:bodyPr/>
                    <a:lstStyle/>
                    <a:p>
                      <a:r>
                        <a:rPr lang="en-US" sz="1000"/>
                        <a:t>377</a:t>
                      </a:r>
                    </a:p>
                  </a:txBody>
                  <a:tcPr/>
                </a:tc>
                <a:tc>
                  <a:txBody>
                    <a:bodyPr/>
                    <a:lstStyle/>
                    <a:p>
                      <a:r>
                        <a:rPr lang="en-US" sz="1000"/>
                        <a:t>40</a:t>
                      </a:r>
                    </a:p>
                  </a:txBody>
                  <a:tcPr/>
                </a:tc>
                <a:tc>
                  <a:txBody>
                    <a:bodyPr/>
                    <a:lstStyle/>
                    <a:p>
                      <a:r>
                        <a:rPr lang="en-US" sz="1000"/>
                        <a:t>1643</a:t>
                      </a:r>
                    </a:p>
                  </a:txBody>
                  <a:tcPr/>
                </a:tc>
                <a:tc>
                  <a:txBody>
                    <a:bodyPr/>
                    <a:lstStyle/>
                    <a:p>
                      <a:r>
                        <a:rPr lang="en-US" sz="1000"/>
                        <a:t>24</a:t>
                      </a:r>
                    </a:p>
                  </a:txBody>
                  <a:tcPr/>
                </a:tc>
                <a:tc>
                  <a:txBody>
                    <a:bodyPr/>
                    <a:lstStyle/>
                    <a:p>
                      <a:r>
                        <a:rPr lang="en-US" sz="1000"/>
                        <a:t>0.9908 %</a:t>
                      </a:r>
                    </a:p>
                  </a:txBody>
                  <a:tcPr/>
                </a:tc>
                <a:extLst>
                  <a:ext uri="{0D108BD9-81ED-4DB2-BD59-A6C34878D82A}">
                    <a16:rowId xmlns:a16="http://schemas.microsoft.com/office/drawing/2014/main" val="4145200336"/>
                  </a:ext>
                </a:extLst>
              </a:tr>
            </a:tbl>
          </a:graphicData>
        </a:graphic>
      </p:graphicFrame>
      <p:sp>
        <p:nvSpPr>
          <p:cNvPr id="4" name="Text Placeholder 3">
            <a:extLst>
              <a:ext uri="{FF2B5EF4-FFF2-40B4-BE49-F238E27FC236}">
                <a16:creationId xmlns:a16="http://schemas.microsoft.com/office/drawing/2014/main" id="{72F9140B-7AA0-41BD-BF11-4E7A58B5EEC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577198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D0A28-DC73-4ED5-AB9F-2205E6F2A8DF}"/>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64F87C08-381B-4D8C-AA2B-8E080419CF6E}"/>
              </a:ext>
            </a:extLst>
          </p:cNvPr>
          <p:cNvGraphicFramePr>
            <a:graphicFrameLocks noGrp="1"/>
          </p:cNvGraphicFramePr>
          <p:nvPr>
            <p:ph type="chart" sz="quarter" idx="13"/>
            <p:extLst>
              <p:ext uri="{D42A27DB-BD31-4B8C-83A1-F6EECF244321}">
                <p14:modId xmlns:p14="http://schemas.microsoft.com/office/powerpoint/2010/main" val="864869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E638B5-2239-4EED-9208-0705227F481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6E19C3A-4376-43C2-909D-5EF59A7CEC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061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23F4-9099-4C69-B997-58C2ED862ECC}"/>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6CED8835-41FD-4E2F-AE39-E1B72C181ACA}"/>
              </a:ext>
            </a:extLst>
          </p:cNvPr>
          <p:cNvGraphicFramePr>
            <a:graphicFrameLocks noGrp="1"/>
          </p:cNvGraphicFramePr>
          <p:nvPr>
            <p:ph type="chart" sz="quarter" idx="13"/>
            <p:extLst>
              <p:ext uri="{D42A27DB-BD31-4B8C-83A1-F6EECF244321}">
                <p14:modId xmlns:p14="http://schemas.microsoft.com/office/powerpoint/2010/main" val="4026229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504F72-7CC5-472A-86C6-58498C36571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D155EA9-A302-4DF7-9CD4-134B8081EF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9655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5519F-8ACF-44FC-AD20-B81574E46E18}"/>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958A8E49-2FB5-421E-AC0D-3C7615EB534A}"/>
              </a:ext>
            </a:extLst>
          </p:cNvPr>
          <p:cNvGraphicFramePr>
            <a:graphicFrameLocks noGrp="1"/>
          </p:cNvGraphicFramePr>
          <p:nvPr>
            <p:ph type="chart" sz="quarter" idx="13"/>
            <p:extLst>
              <p:ext uri="{D42A27DB-BD31-4B8C-83A1-F6EECF244321}">
                <p14:modId xmlns:p14="http://schemas.microsoft.com/office/powerpoint/2010/main" val="4107505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4B5494-BE6D-4690-9B38-5534D9507BD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9EC1204-1483-475C-A33F-1C68E74A5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1559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88F51-F35B-4F39-9507-CAF751003802}"/>
              </a:ext>
            </a:extLst>
          </p:cNvPr>
          <p:cNvSpPr>
            <a:spLocks noGrp="1"/>
          </p:cNvSpPr>
          <p:nvPr>
            <p:ph type="title"/>
          </p:nvPr>
        </p:nvSpPr>
        <p:spPr/>
        <p:txBody>
          <a:bodyPr/>
          <a:lstStyle/>
          <a:p>
            <a:r>
              <a:rPr lang="en-US"/>
              <a:t>LinkedIn Updates Table | TMNAS - 1 of 5</a:t>
            </a:r>
          </a:p>
        </p:txBody>
      </p:sp>
      <p:graphicFrame>
        <p:nvGraphicFramePr>
          <p:cNvPr id="5" name="Table Placeholder 4">
            <a:extLst>
              <a:ext uri="{FF2B5EF4-FFF2-40B4-BE49-F238E27FC236}">
                <a16:creationId xmlns:a16="http://schemas.microsoft.com/office/drawing/2014/main" id="{27668465-21FD-4A50-8AD4-6AFBC595F54B}"/>
              </a:ext>
            </a:extLst>
          </p:cNvPr>
          <p:cNvGraphicFramePr>
            <a:graphicFrameLocks noGrp="1"/>
          </p:cNvGraphicFramePr>
          <p:nvPr>
            <p:ph type="tbl" sz="quarter" idx="13"/>
            <p:extLst>
              <p:ext uri="{D42A27DB-BD31-4B8C-83A1-F6EECF244321}">
                <p14:modId xmlns:p14="http://schemas.microsoft.com/office/powerpoint/2010/main" val="334276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99660992"/>
                    </a:ext>
                  </a:extLst>
                </a:gridCol>
                <a:gridCol w="905256">
                  <a:extLst>
                    <a:ext uri="{9D8B030D-6E8A-4147-A177-3AD203B41FA5}">
                      <a16:colId xmlns:a16="http://schemas.microsoft.com/office/drawing/2014/main" val="2708958284"/>
                    </a:ext>
                  </a:extLst>
                </a:gridCol>
                <a:gridCol w="822960">
                  <a:extLst>
                    <a:ext uri="{9D8B030D-6E8A-4147-A177-3AD203B41FA5}">
                      <a16:colId xmlns:a16="http://schemas.microsoft.com/office/drawing/2014/main" val="2453765131"/>
                    </a:ext>
                  </a:extLst>
                </a:gridCol>
                <a:gridCol w="987552">
                  <a:extLst>
                    <a:ext uri="{9D8B030D-6E8A-4147-A177-3AD203B41FA5}">
                      <a16:colId xmlns:a16="http://schemas.microsoft.com/office/drawing/2014/main" val="276466873"/>
                    </a:ext>
                  </a:extLst>
                </a:gridCol>
                <a:gridCol w="987552">
                  <a:extLst>
                    <a:ext uri="{9D8B030D-6E8A-4147-A177-3AD203B41FA5}">
                      <a16:colId xmlns:a16="http://schemas.microsoft.com/office/drawing/2014/main" val="13214945"/>
                    </a:ext>
                  </a:extLst>
                </a:gridCol>
                <a:gridCol w="987552">
                  <a:extLst>
                    <a:ext uri="{9D8B030D-6E8A-4147-A177-3AD203B41FA5}">
                      <a16:colId xmlns:a16="http://schemas.microsoft.com/office/drawing/2014/main" val="896512467"/>
                    </a:ext>
                  </a:extLst>
                </a:gridCol>
                <a:gridCol w="987552">
                  <a:extLst>
                    <a:ext uri="{9D8B030D-6E8A-4147-A177-3AD203B41FA5}">
                      <a16:colId xmlns:a16="http://schemas.microsoft.com/office/drawing/2014/main" val="1917557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199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- 2019-05-10 13:39:37 </a:t>
                      </a:r>
                      <a:r>
                        <a:rPr kumimoji="0" lang="en-US" sz="1000" b="0" i="0" u="none" strike="noStrike" kern="1200" cap="none" spc="0" normalizeH="0" baseline="0" noProof="0">
                          <a:ln>
                            <a:noFill/>
                          </a:ln>
                          <a:solidFill>
                            <a:prstClr val="black"/>
                          </a:solidFill>
                          <a:effectLst/>
                          <a:uLnTx/>
                          <a:uFillTx/>
                          <a:latin typeface="+mn-lt"/>
                          <a:ea typeface="+mn-ea"/>
                          <a:cs typeface="+mn-cs"/>
                        </a:rPr>
                        <a:t>
  Congrats to our TMNAS team in California for a successful presentation for our Emerging Leaders Program! #professionaldevelopment #ELP2019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https://media.licdn.com/dms/image/C4E22AQGE46M-M23AOQ/feedshare-shrink_800/0?e=1565222400&amp;v=beta&amp;t=A3mY3ZdihZv3Gk_DeqENVFpvW8Tlq5MrTW5z8JBTScI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66702352"/>
                  </a:ext>
                </a:extLst>
              </a:tr>
            </a:tbl>
          </a:graphicData>
        </a:graphic>
      </p:graphicFrame>
      <p:sp>
        <p:nvSpPr>
          <p:cNvPr id="4" name="Text Placeholder 3">
            <a:extLst>
              <a:ext uri="{FF2B5EF4-FFF2-40B4-BE49-F238E27FC236}">
                <a16:creationId xmlns:a16="http://schemas.microsoft.com/office/drawing/2014/main" id="{20137C16-0550-4880-9132-121A4ADDABE6}"/>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456621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774F1-DE98-42B5-9E79-53466C13EC84}"/>
              </a:ext>
            </a:extLst>
          </p:cNvPr>
          <p:cNvSpPr>
            <a:spLocks noGrp="1"/>
          </p:cNvSpPr>
          <p:nvPr>
            <p:ph type="title"/>
          </p:nvPr>
        </p:nvSpPr>
        <p:spPr/>
        <p:txBody>
          <a:bodyPr/>
          <a:lstStyle/>
          <a:p>
            <a:r>
              <a:rPr lang="en-US"/>
              <a:t>LinkedIn Updates Table | TMNAS - 2 of 5</a:t>
            </a:r>
          </a:p>
        </p:txBody>
      </p:sp>
      <p:graphicFrame>
        <p:nvGraphicFramePr>
          <p:cNvPr id="5" name="Table Placeholder 4">
            <a:extLst>
              <a:ext uri="{FF2B5EF4-FFF2-40B4-BE49-F238E27FC236}">
                <a16:creationId xmlns:a16="http://schemas.microsoft.com/office/drawing/2014/main" id="{A3D9CBF0-BD17-4240-950F-4C2DDAFFAA02}"/>
              </a:ext>
            </a:extLst>
          </p:cNvPr>
          <p:cNvGraphicFramePr>
            <a:graphicFrameLocks noGrp="1"/>
          </p:cNvGraphicFramePr>
          <p:nvPr>
            <p:ph type="tbl" sz="quarter" idx="13"/>
            <p:extLst>
              <p:ext uri="{D42A27DB-BD31-4B8C-83A1-F6EECF244321}">
                <p14:modId xmlns:p14="http://schemas.microsoft.com/office/powerpoint/2010/main" val="938410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20714514"/>
                    </a:ext>
                  </a:extLst>
                </a:gridCol>
                <a:gridCol w="905256">
                  <a:extLst>
                    <a:ext uri="{9D8B030D-6E8A-4147-A177-3AD203B41FA5}">
                      <a16:colId xmlns:a16="http://schemas.microsoft.com/office/drawing/2014/main" val="1395256392"/>
                    </a:ext>
                  </a:extLst>
                </a:gridCol>
                <a:gridCol w="822960">
                  <a:extLst>
                    <a:ext uri="{9D8B030D-6E8A-4147-A177-3AD203B41FA5}">
                      <a16:colId xmlns:a16="http://schemas.microsoft.com/office/drawing/2014/main" val="2324752218"/>
                    </a:ext>
                  </a:extLst>
                </a:gridCol>
                <a:gridCol w="987552">
                  <a:extLst>
                    <a:ext uri="{9D8B030D-6E8A-4147-A177-3AD203B41FA5}">
                      <a16:colId xmlns:a16="http://schemas.microsoft.com/office/drawing/2014/main" val="3782273833"/>
                    </a:ext>
                  </a:extLst>
                </a:gridCol>
                <a:gridCol w="987552">
                  <a:extLst>
                    <a:ext uri="{9D8B030D-6E8A-4147-A177-3AD203B41FA5}">
                      <a16:colId xmlns:a16="http://schemas.microsoft.com/office/drawing/2014/main" val="3286674700"/>
                    </a:ext>
                  </a:extLst>
                </a:gridCol>
                <a:gridCol w="987552">
                  <a:extLst>
                    <a:ext uri="{9D8B030D-6E8A-4147-A177-3AD203B41FA5}">
                      <a16:colId xmlns:a16="http://schemas.microsoft.com/office/drawing/2014/main" val="1728054082"/>
                    </a:ext>
                  </a:extLst>
                </a:gridCol>
                <a:gridCol w="987552">
                  <a:extLst>
                    <a:ext uri="{9D8B030D-6E8A-4147-A177-3AD203B41FA5}">
                      <a16:colId xmlns:a16="http://schemas.microsoft.com/office/drawing/2014/main" val="142052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204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- 2019-06-17 16:11:59 </a:t>
                      </a:r>
                      <a:r>
                        <a:rPr kumimoji="0" lang="en-US" sz="1000" b="0" i="0" u="none" strike="noStrike" kern="1200" cap="none" spc="0" normalizeH="0" baseline="0" noProof="0">
                          <a:ln>
                            <a:noFill/>
                          </a:ln>
                          <a:solidFill>
                            <a:prstClr val="black"/>
                          </a:solidFill>
                          <a:effectLst/>
                          <a:uLnTx/>
                          <a:uFillTx/>
                          <a:latin typeface="+mn-lt"/>
                          <a:ea typeface="+mn-ea"/>
                          <a:cs typeface="+mn-cs"/>
                        </a:rPr>
                        <a:t>
  Thank you to all of our guest speakers and the 150+ TMNAS employees that joined us for another successful series of Group Company Presentations! Through this annual program, TMNAS employees are able to learn from and interact with executive leadership from Philadelphia Insurance Companies (PHLY), First Insurance Company of Hawaii (FICOH), and Tokio Marine America (TMA).  This is an opportunity for representatives from each company we serve to showcase their business culture and provide an update on their strategic objectives.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https://media.licdn.com/dms/image/C4E22AQFNUCwY02CJtA/feedshare-shrink_800/0?e=1565222400&amp;v=beta&amp;t=VvdxWFPjBhT_vTWHxd4am9Gm43_EsCvGgbITEG3Fmfs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236383"/>
                  </a:ext>
                </a:extLst>
              </a:tr>
            </a:tbl>
          </a:graphicData>
        </a:graphic>
      </p:graphicFrame>
      <p:sp>
        <p:nvSpPr>
          <p:cNvPr id="4" name="Text Placeholder 3">
            <a:extLst>
              <a:ext uri="{FF2B5EF4-FFF2-40B4-BE49-F238E27FC236}">
                <a16:creationId xmlns:a16="http://schemas.microsoft.com/office/drawing/2014/main" id="{21F38A9C-C080-4FDD-84E9-40930DDD8C5A}"/>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212772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7F6AF-364E-4684-940C-1898B40C9A9E}"/>
              </a:ext>
            </a:extLst>
          </p:cNvPr>
          <p:cNvSpPr>
            <a:spLocks noGrp="1"/>
          </p:cNvSpPr>
          <p:nvPr>
            <p:ph type="title"/>
          </p:nvPr>
        </p:nvSpPr>
        <p:spPr/>
        <p:txBody>
          <a:bodyPr/>
          <a:lstStyle/>
          <a:p>
            <a:r>
              <a:rPr lang="en-US"/>
              <a:t>LinkedIn Updates Table | TMNAS - 3 of 5</a:t>
            </a:r>
          </a:p>
        </p:txBody>
      </p:sp>
      <p:graphicFrame>
        <p:nvGraphicFramePr>
          <p:cNvPr id="5" name="Table Placeholder 4">
            <a:extLst>
              <a:ext uri="{FF2B5EF4-FFF2-40B4-BE49-F238E27FC236}">
                <a16:creationId xmlns:a16="http://schemas.microsoft.com/office/drawing/2014/main" id="{249146F3-46F1-4032-B884-23A8E9948948}"/>
              </a:ext>
            </a:extLst>
          </p:cNvPr>
          <p:cNvGraphicFramePr>
            <a:graphicFrameLocks noGrp="1"/>
          </p:cNvGraphicFramePr>
          <p:nvPr>
            <p:ph type="tbl" sz="quarter" idx="13"/>
            <p:extLst>
              <p:ext uri="{D42A27DB-BD31-4B8C-83A1-F6EECF244321}">
                <p14:modId xmlns:p14="http://schemas.microsoft.com/office/powerpoint/2010/main" val="358159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9103492"/>
                    </a:ext>
                  </a:extLst>
                </a:gridCol>
                <a:gridCol w="905256">
                  <a:extLst>
                    <a:ext uri="{9D8B030D-6E8A-4147-A177-3AD203B41FA5}">
                      <a16:colId xmlns:a16="http://schemas.microsoft.com/office/drawing/2014/main" val="926590725"/>
                    </a:ext>
                  </a:extLst>
                </a:gridCol>
                <a:gridCol w="822960">
                  <a:extLst>
                    <a:ext uri="{9D8B030D-6E8A-4147-A177-3AD203B41FA5}">
                      <a16:colId xmlns:a16="http://schemas.microsoft.com/office/drawing/2014/main" val="425726482"/>
                    </a:ext>
                  </a:extLst>
                </a:gridCol>
                <a:gridCol w="987552">
                  <a:extLst>
                    <a:ext uri="{9D8B030D-6E8A-4147-A177-3AD203B41FA5}">
                      <a16:colId xmlns:a16="http://schemas.microsoft.com/office/drawing/2014/main" val="2827142683"/>
                    </a:ext>
                  </a:extLst>
                </a:gridCol>
                <a:gridCol w="987552">
                  <a:extLst>
                    <a:ext uri="{9D8B030D-6E8A-4147-A177-3AD203B41FA5}">
                      <a16:colId xmlns:a16="http://schemas.microsoft.com/office/drawing/2014/main" val="3995718091"/>
                    </a:ext>
                  </a:extLst>
                </a:gridCol>
                <a:gridCol w="987552">
                  <a:extLst>
                    <a:ext uri="{9D8B030D-6E8A-4147-A177-3AD203B41FA5}">
                      <a16:colId xmlns:a16="http://schemas.microsoft.com/office/drawing/2014/main" val="2774314294"/>
                    </a:ext>
                  </a:extLst>
                </a:gridCol>
                <a:gridCol w="987552">
                  <a:extLst>
                    <a:ext uri="{9D8B030D-6E8A-4147-A177-3AD203B41FA5}">
                      <a16:colId xmlns:a16="http://schemas.microsoft.com/office/drawing/2014/main" val="2153805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540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- 2019-05-06 14:20:37 </a:t>
                      </a:r>
                      <a:r>
                        <a:rPr kumimoji="0" lang="en-US" sz="1000" b="0" i="0" u="none" strike="noStrike" kern="1200" cap="none" spc="0" normalizeH="0" baseline="0" noProof="0">
                          <a:ln>
                            <a:noFill/>
                          </a:ln>
                          <a:solidFill>
                            <a:prstClr val="black"/>
                          </a:solidFill>
                          <a:effectLst/>
                          <a:uLnTx/>
                          <a:uFillTx/>
                          <a:latin typeface="+mn-lt"/>
                          <a:ea typeface="+mn-ea"/>
                          <a:cs typeface="+mn-cs"/>
                        </a:rPr>
                        <a:t>
  For the second year in a row, a group of TMNAS employees worked together and packaged 10,000 meals to support Rise Against Hunger! #RiseAgainstHunger meal packaging volunteers produce millions of nutritious meals annually that are then distributed to partners in countries around the world, who then distribute the meals where they are most needed. Thank you to all who volunteered! #CSR #GiveBack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https://media.licdn.com/dms/image/C4E22AQHAWM01hlH4eQ/feedshare-shrink_800/0?e=1565222400&amp;v=beta&amp;t=oc3Q-db1AQjK7sJchklckfVfgewpvAX1ZjX7TPDzohs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3980366"/>
                  </a:ext>
                </a:extLst>
              </a:tr>
            </a:tbl>
          </a:graphicData>
        </a:graphic>
      </p:graphicFrame>
      <p:sp>
        <p:nvSpPr>
          <p:cNvPr id="4" name="Text Placeholder 3">
            <a:extLst>
              <a:ext uri="{FF2B5EF4-FFF2-40B4-BE49-F238E27FC236}">
                <a16:creationId xmlns:a16="http://schemas.microsoft.com/office/drawing/2014/main" id="{F9AD9395-E8CE-4759-BD4A-C2B95A242EC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4474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53F69-859F-4692-A134-69C7209F36F6}"/>
              </a:ext>
            </a:extLst>
          </p:cNvPr>
          <p:cNvSpPr>
            <a:spLocks noGrp="1"/>
          </p:cNvSpPr>
          <p:nvPr>
            <p:ph type="title"/>
          </p:nvPr>
        </p:nvSpPr>
        <p:spPr/>
        <p:txBody>
          <a:bodyPr/>
          <a:lstStyle/>
          <a:p>
            <a:r>
              <a:rPr lang="en-US"/>
              <a:t>LinkedIn Updates Table | TMNAS - 4 of 5</a:t>
            </a:r>
          </a:p>
        </p:txBody>
      </p:sp>
      <p:graphicFrame>
        <p:nvGraphicFramePr>
          <p:cNvPr id="5" name="Table Placeholder 4">
            <a:extLst>
              <a:ext uri="{FF2B5EF4-FFF2-40B4-BE49-F238E27FC236}">
                <a16:creationId xmlns:a16="http://schemas.microsoft.com/office/drawing/2014/main" id="{9665844E-64B6-476D-AA31-95B1BB727B5A}"/>
              </a:ext>
            </a:extLst>
          </p:cNvPr>
          <p:cNvGraphicFramePr>
            <a:graphicFrameLocks noGrp="1"/>
          </p:cNvGraphicFramePr>
          <p:nvPr>
            <p:ph type="tbl" sz="quarter" idx="13"/>
            <p:extLst>
              <p:ext uri="{D42A27DB-BD31-4B8C-83A1-F6EECF244321}">
                <p14:modId xmlns:p14="http://schemas.microsoft.com/office/powerpoint/2010/main" val="273245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8481712"/>
                    </a:ext>
                  </a:extLst>
                </a:gridCol>
                <a:gridCol w="905256">
                  <a:extLst>
                    <a:ext uri="{9D8B030D-6E8A-4147-A177-3AD203B41FA5}">
                      <a16:colId xmlns:a16="http://schemas.microsoft.com/office/drawing/2014/main" val="3624334736"/>
                    </a:ext>
                  </a:extLst>
                </a:gridCol>
                <a:gridCol w="822960">
                  <a:extLst>
                    <a:ext uri="{9D8B030D-6E8A-4147-A177-3AD203B41FA5}">
                      <a16:colId xmlns:a16="http://schemas.microsoft.com/office/drawing/2014/main" val="31719433"/>
                    </a:ext>
                  </a:extLst>
                </a:gridCol>
                <a:gridCol w="987552">
                  <a:extLst>
                    <a:ext uri="{9D8B030D-6E8A-4147-A177-3AD203B41FA5}">
                      <a16:colId xmlns:a16="http://schemas.microsoft.com/office/drawing/2014/main" val="3834610354"/>
                    </a:ext>
                  </a:extLst>
                </a:gridCol>
                <a:gridCol w="987552">
                  <a:extLst>
                    <a:ext uri="{9D8B030D-6E8A-4147-A177-3AD203B41FA5}">
                      <a16:colId xmlns:a16="http://schemas.microsoft.com/office/drawing/2014/main" val="1372205152"/>
                    </a:ext>
                  </a:extLst>
                </a:gridCol>
                <a:gridCol w="987552">
                  <a:extLst>
                    <a:ext uri="{9D8B030D-6E8A-4147-A177-3AD203B41FA5}">
                      <a16:colId xmlns:a16="http://schemas.microsoft.com/office/drawing/2014/main" val="34828018"/>
                    </a:ext>
                  </a:extLst>
                </a:gridCol>
                <a:gridCol w="987552">
                  <a:extLst>
                    <a:ext uri="{9D8B030D-6E8A-4147-A177-3AD203B41FA5}">
                      <a16:colId xmlns:a16="http://schemas.microsoft.com/office/drawing/2014/main" val="13097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541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- 2019-06-12 13:38:36 </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TMNAS employees, family, and friends walked in the Philadelphia LGBT Pride Parade and participated in the Pride Festival at Penn’s Landing! We believe in embracing diversity at work and were excited to attend this year’s event in celebration of LGBT Pride Month. We enjoyed handing out TMNAS lollipops, hats, and sharing relevant historical facts with the thousands of Pride Day attendees! #phillypride #tobeagoodcompany #diversity #inclusion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https://media.licdn.com/dms/image/C4E22AQFH6bhTwfo7Qg/feedshare-shrink_1280/0?e=1565222400&amp;v=beta&amp;t=CYE3ctontLxs1bxP7UgJUUVVS-UWTnPE2qUepTeED6g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0982502"/>
                  </a:ext>
                </a:extLst>
              </a:tr>
            </a:tbl>
          </a:graphicData>
        </a:graphic>
      </p:graphicFrame>
      <p:sp>
        <p:nvSpPr>
          <p:cNvPr id="4" name="Text Placeholder 3">
            <a:extLst>
              <a:ext uri="{FF2B5EF4-FFF2-40B4-BE49-F238E27FC236}">
                <a16:creationId xmlns:a16="http://schemas.microsoft.com/office/drawing/2014/main" id="{F6EF9838-0C93-4848-A956-0EE5DD6A484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01382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1744-DF81-4457-AEAC-208D356ADAC6}"/>
              </a:ext>
            </a:extLst>
          </p:cNvPr>
          <p:cNvSpPr>
            <a:spLocks noGrp="1"/>
          </p:cNvSpPr>
          <p:nvPr>
            <p:ph type="title"/>
          </p:nvPr>
        </p:nvSpPr>
        <p:spPr/>
        <p:txBody>
          <a:bodyPr/>
          <a:lstStyle/>
          <a:p>
            <a:r>
              <a:rPr lang="en-US"/>
              <a:t>LinkedIn Updates Table | TMNAS - 5 of 5</a:t>
            </a:r>
          </a:p>
        </p:txBody>
      </p:sp>
      <p:graphicFrame>
        <p:nvGraphicFramePr>
          <p:cNvPr id="5" name="Table Placeholder 4">
            <a:extLst>
              <a:ext uri="{FF2B5EF4-FFF2-40B4-BE49-F238E27FC236}">
                <a16:creationId xmlns:a16="http://schemas.microsoft.com/office/drawing/2014/main" id="{8693A963-7B0F-4812-9452-13869FA1FE8A}"/>
              </a:ext>
            </a:extLst>
          </p:cNvPr>
          <p:cNvGraphicFramePr>
            <a:graphicFrameLocks noGrp="1"/>
          </p:cNvGraphicFramePr>
          <p:nvPr>
            <p:ph type="tbl" sz="quarter" idx="13"/>
            <p:extLst>
              <p:ext uri="{D42A27DB-BD31-4B8C-83A1-F6EECF244321}">
                <p14:modId xmlns:p14="http://schemas.microsoft.com/office/powerpoint/2010/main" val="3386521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41827996"/>
                    </a:ext>
                  </a:extLst>
                </a:gridCol>
                <a:gridCol w="905256">
                  <a:extLst>
                    <a:ext uri="{9D8B030D-6E8A-4147-A177-3AD203B41FA5}">
                      <a16:colId xmlns:a16="http://schemas.microsoft.com/office/drawing/2014/main" val="2260449692"/>
                    </a:ext>
                  </a:extLst>
                </a:gridCol>
                <a:gridCol w="822960">
                  <a:extLst>
                    <a:ext uri="{9D8B030D-6E8A-4147-A177-3AD203B41FA5}">
                      <a16:colId xmlns:a16="http://schemas.microsoft.com/office/drawing/2014/main" val="336122586"/>
                    </a:ext>
                  </a:extLst>
                </a:gridCol>
                <a:gridCol w="987552">
                  <a:extLst>
                    <a:ext uri="{9D8B030D-6E8A-4147-A177-3AD203B41FA5}">
                      <a16:colId xmlns:a16="http://schemas.microsoft.com/office/drawing/2014/main" val="2333829034"/>
                    </a:ext>
                  </a:extLst>
                </a:gridCol>
                <a:gridCol w="987552">
                  <a:extLst>
                    <a:ext uri="{9D8B030D-6E8A-4147-A177-3AD203B41FA5}">
                      <a16:colId xmlns:a16="http://schemas.microsoft.com/office/drawing/2014/main" val="2600176671"/>
                    </a:ext>
                  </a:extLst>
                </a:gridCol>
                <a:gridCol w="987552">
                  <a:extLst>
                    <a:ext uri="{9D8B030D-6E8A-4147-A177-3AD203B41FA5}">
                      <a16:colId xmlns:a16="http://schemas.microsoft.com/office/drawing/2014/main" val="2592810050"/>
                    </a:ext>
                  </a:extLst>
                </a:gridCol>
                <a:gridCol w="987552">
                  <a:extLst>
                    <a:ext uri="{9D8B030D-6E8A-4147-A177-3AD203B41FA5}">
                      <a16:colId xmlns:a16="http://schemas.microsoft.com/office/drawing/2014/main" val="3213084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815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- 2019-06-25 16:22:47 </a:t>
                      </a:r>
                      <a:r>
                        <a:rPr kumimoji="0" lang="en-US" sz="1000" b="0" i="0" u="none" strike="noStrike" kern="1200" cap="none" spc="0" normalizeH="0" baseline="0" noProof="0">
                          <a:ln>
                            <a:noFill/>
                          </a:ln>
                          <a:solidFill>
                            <a:prstClr val="black"/>
                          </a:solidFill>
                          <a:effectLst/>
                          <a:uLnTx/>
                          <a:uFillTx/>
                          <a:latin typeface="+mn-lt"/>
                          <a:ea typeface="+mn-ea"/>
                          <a:cs typeface="+mn-cs"/>
                        </a:rPr>
                        <a:t>
  Please help us welcome our newest hires to TMNAS! We are excited to have you all join the team!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https://media.licdn.com/dms/image/C4E22AQEn8xfwSL8CTA/feedshare-shrink_800/0?e=1565222400&amp;v=beta&amp;t=-4CKO8PWtD6_KbxbaNGS4DIyaDHSPT3pBb5QZNFYVcQ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3859581"/>
                  </a:ext>
                </a:extLst>
              </a:tr>
            </a:tbl>
          </a:graphicData>
        </a:graphic>
      </p:graphicFrame>
      <p:sp>
        <p:nvSpPr>
          <p:cNvPr id="4" name="Text Placeholder 3">
            <a:extLst>
              <a:ext uri="{FF2B5EF4-FFF2-40B4-BE49-F238E27FC236}">
                <a16:creationId xmlns:a16="http://schemas.microsoft.com/office/drawing/2014/main" id="{96173C33-9035-49C1-87BD-E648A943A5A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096795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4C531-9A3E-44C2-96E1-AAFBDB3FAEAD}"/>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0A3E33AB-A78A-45E8-BE9B-9DA73BF3C6F4}"/>
              </a:ext>
            </a:extLst>
          </p:cNvPr>
          <p:cNvGraphicFramePr>
            <a:graphicFrameLocks noGrp="1"/>
          </p:cNvGraphicFramePr>
          <p:nvPr>
            <p:ph type="tbl" sz="quarter" idx="13"/>
            <p:extLst>
              <p:ext uri="{D42A27DB-BD31-4B8C-83A1-F6EECF244321}">
                <p14:modId xmlns:p14="http://schemas.microsoft.com/office/powerpoint/2010/main" val="263945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749497"/>
                    </a:ext>
                  </a:extLst>
                </a:gridCol>
                <a:gridCol w="699516">
                  <a:extLst>
                    <a:ext uri="{9D8B030D-6E8A-4147-A177-3AD203B41FA5}">
                      <a16:colId xmlns:a16="http://schemas.microsoft.com/office/drawing/2014/main" val="825751084"/>
                    </a:ext>
                  </a:extLst>
                </a:gridCol>
                <a:gridCol w="699516">
                  <a:extLst>
                    <a:ext uri="{9D8B030D-6E8A-4147-A177-3AD203B41FA5}">
                      <a16:colId xmlns:a16="http://schemas.microsoft.com/office/drawing/2014/main" val="69281056"/>
                    </a:ext>
                  </a:extLst>
                </a:gridCol>
                <a:gridCol w="658368">
                  <a:extLst>
                    <a:ext uri="{9D8B030D-6E8A-4147-A177-3AD203B41FA5}">
                      <a16:colId xmlns:a16="http://schemas.microsoft.com/office/drawing/2014/main" val="931457410"/>
                    </a:ext>
                  </a:extLst>
                </a:gridCol>
                <a:gridCol w="658368">
                  <a:extLst>
                    <a:ext uri="{9D8B030D-6E8A-4147-A177-3AD203B41FA5}">
                      <a16:colId xmlns:a16="http://schemas.microsoft.com/office/drawing/2014/main" val="240147152"/>
                    </a:ext>
                  </a:extLst>
                </a:gridCol>
                <a:gridCol w="658368">
                  <a:extLst>
                    <a:ext uri="{9D8B030D-6E8A-4147-A177-3AD203B41FA5}">
                      <a16:colId xmlns:a16="http://schemas.microsoft.com/office/drawing/2014/main" val="977013027"/>
                    </a:ext>
                  </a:extLst>
                </a:gridCol>
                <a:gridCol w="699516">
                  <a:extLst>
                    <a:ext uri="{9D8B030D-6E8A-4147-A177-3AD203B41FA5}">
                      <a16:colId xmlns:a16="http://schemas.microsoft.com/office/drawing/2014/main" val="48623209"/>
                    </a:ext>
                  </a:extLst>
                </a:gridCol>
                <a:gridCol w="699516">
                  <a:extLst>
                    <a:ext uri="{9D8B030D-6E8A-4147-A177-3AD203B41FA5}">
                      <a16:colId xmlns:a16="http://schemas.microsoft.com/office/drawing/2014/main" val="2597374130"/>
                    </a:ext>
                  </a:extLst>
                </a:gridCol>
                <a:gridCol w="699516">
                  <a:extLst>
                    <a:ext uri="{9D8B030D-6E8A-4147-A177-3AD203B41FA5}">
                      <a16:colId xmlns:a16="http://schemas.microsoft.com/office/drawing/2014/main" val="1084037885"/>
                    </a:ext>
                  </a:extLst>
                </a:gridCol>
                <a:gridCol w="658368">
                  <a:extLst>
                    <a:ext uri="{9D8B030D-6E8A-4147-A177-3AD203B41FA5}">
                      <a16:colId xmlns:a16="http://schemas.microsoft.com/office/drawing/2014/main" val="37080464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31661640"/>
                  </a:ext>
                </a:extLst>
              </a:tr>
              <a:tr h="370840">
                <a:tc>
                  <a:txBody>
                    <a:bodyPr/>
                    <a:lstStyle/>
                    <a:p>
                      <a:r>
                        <a:rPr lang="en-US" sz="1000"/>
                        <a:t>tmna_services</a:t>
                      </a:r>
                    </a:p>
                  </a:txBody>
                  <a:tcPr/>
                </a:tc>
                <a:tc>
                  <a:txBody>
                    <a:bodyPr/>
                    <a:lstStyle/>
                    <a:p>
                      <a:r>
                        <a:rPr lang="en-US" sz="1000"/>
                        <a:t>374</a:t>
                      </a:r>
                    </a:p>
                  </a:txBody>
                  <a:tcPr/>
                </a:tc>
                <a:tc>
                  <a:txBody>
                    <a:bodyPr/>
                    <a:lstStyle/>
                    <a:p>
                      <a:r>
                        <a:rPr lang="en-US" sz="1000"/>
                        <a:t>22</a:t>
                      </a:r>
                    </a:p>
                  </a:txBody>
                  <a:tcPr/>
                </a:tc>
                <a:tc>
                  <a:txBody>
                    <a:bodyPr/>
                    <a:lstStyle/>
                    <a:p>
                      <a:r>
                        <a:rPr lang="en-US" sz="1000"/>
                        <a:t>48</a:t>
                      </a:r>
                    </a:p>
                  </a:txBody>
                  <a:tcPr/>
                </a:tc>
                <a:tc>
                  <a:txBody>
                    <a:bodyPr/>
                    <a:lstStyle/>
                    <a:p>
                      <a:r>
                        <a:rPr lang="en-US" sz="1000"/>
                        <a:t>15</a:t>
                      </a:r>
                    </a:p>
                  </a:txBody>
                  <a:tcPr/>
                </a:tc>
                <a:tc>
                  <a:txBody>
                    <a:bodyPr/>
                    <a:lstStyle/>
                    <a:p>
                      <a:r>
                        <a:rPr lang="en-US" sz="1000"/>
                        <a:t>4</a:t>
                      </a:r>
                    </a:p>
                  </a:txBody>
                  <a:tcPr/>
                </a:tc>
                <a:tc>
                  <a:txBody>
                    <a:bodyPr/>
                    <a:lstStyle/>
                    <a:p>
                      <a:r>
                        <a:rPr lang="en-US" sz="1000"/>
                        <a:t>67</a:t>
                      </a:r>
                    </a:p>
                  </a:txBody>
                  <a:tcPr/>
                </a:tc>
                <a:tc>
                  <a:txBody>
                    <a:bodyPr/>
                    <a:lstStyle/>
                    <a:p>
                      <a:r>
                        <a:rPr lang="en-US" sz="1000"/>
                        <a:t>1891</a:t>
                      </a:r>
                    </a:p>
                  </a:txBody>
                  <a:tcPr/>
                </a:tc>
                <a:tc>
                  <a:txBody>
                    <a:bodyPr/>
                    <a:lstStyle/>
                    <a:p>
                      <a:r>
                        <a:rPr lang="en-US" sz="1000"/>
                        <a:t>57</a:t>
                      </a:r>
                    </a:p>
                  </a:txBody>
                  <a:tcPr/>
                </a:tc>
                <a:tc>
                  <a:txBody>
                    <a:bodyPr/>
                    <a:lstStyle/>
                    <a:p>
                      <a:r>
                        <a:rPr lang="en-US" sz="1000"/>
                        <a:t>8.0095 %</a:t>
                      </a:r>
                    </a:p>
                  </a:txBody>
                  <a:tcPr/>
                </a:tc>
                <a:extLst>
                  <a:ext uri="{0D108BD9-81ED-4DB2-BD59-A6C34878D82A}">
                    <a16:rowId xmlns:a16="http://schemas.microsoft.com/office/drawing/2014/main" val="3032746270"/>
                  </a:ext>
                </a:extLst>
              </a:tr>
            </a:tbl>
          </a:graphicData>
        </a:graphic>
      </p:graphicFrame>
      <p:sp>
        <p:nvSpPr>
          <p:cNvPr id="4" name="Text Placeholder 3">
            <a:extLst>
              <a:ext uri="{FF2B5EF4-FFF2-40B4-BE49-F238E27FC236}">
                <a16:creationId xmlns:a16="http://schemas.microsoft.com/office/drawing/2014/main" id="{B5222655-46EC-484D-9498-9C2D61F1469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472151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7DBC-9E0A-4E58-97A6-45A4DE243BBF}"/>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11B2A1E2-26C2-44C3-A672-11883D6989C2}"/>
              </a:ext>
            </a:extLst>
          </p:cNvPr>
          <p:cNvGraphicFramePr>
            <a:graphicFrameLocks noGrp="1"/>
          </p:cNvGraphicFramePr>
          <p:nvPr>
            <p:ph type="chart" sz="quarter" idx="13"/>
            <p:extLst>
              <p:ext uri="{D42A27DB-BD31-4B8C-83A1-F6EECF244321}">
                <p14:modId xmlns:p14="http://schemas.microsoft.com/office/powerpoint/2010/main" val="851210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64831-E61C-490C-8749-BC39365B55A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70E3236-424B-471E-980E-2718AF6428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112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76A4F-0271-4417-9BD0-293AD5912D84}"/>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1D2D06FB-600B-4B59-BEA0-9885D5A3B8B0}"/>
              </a:ext>
            </a:extLst>
          </p:cNvPr>
          <p:cNvGraphicFramePr>
            <a:graphicFrameLocks noGrp="1"/>
          </p:cNvGraphicFramePr>
          <p:nvPr>
            <p:ph type="chart" sz="quarter" idx="13"/>
            <p:extLst>
              <p:ext uri="{D42A27DB-BD31-4B8C-83A1-F6EECF244321}">
                <p14:modId xmlns:p14="http://schemas.microsoft.com/office/powerpoint/2010/main" val="1449806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BEAD04-BFF4-4DC5-9810-E3388B4C219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E6FF4EA-154B-4807-8B41-BB58319C62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83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EC5B-AB08-4DE5-8885-A1C13548FEF9}"/>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EE84D35D-813B-4D05-831F-17B49D72056C}"/>
              </a:ext>
            </a:extLst>
          </p:cNvPr>
          <p:cNvGraphicFramePr>
            <a:graphicFrameLocks noGrp="1"/>
          </p:cNvGraphicFramePr>
          <p:nvPr>
            <p:ph type="tbl" sz="quarter" idx="13"/>
            <p:extLst>
              <p:ext uri="{D42A27DB-BD31-4B8C-83A1-F6EECF244321}">
                <p14:modId xmlns:p14="http://schemas.microsoft.com/office/powerpoint/2010/main" val="31076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75650729"/>
                    </a:ext>
                  </a:extLst>
                </a:gridCol>
                <a:gridCol w="987552">
                  <a:extLst>
                    <a:ext uri="{9D8B030D-6E8A-4147-A177-3AD203B41FA5}">
                      <a16:colId xmlns:a16="http://schemas.microsoft.com/office/drawing/2014/main" val="3642920177"/>
                    </a:ext>
                  </a:extLst>
                </a:gridCol>
                <a:gridCol w="987552">
                  <a:extLst>
                    <a:ext uri="{9D8B030D-6E8A-4147-A177-3AD203B41FA5}">
                      <a16:colId xmlns:a16="http://schemas.microsoft.com/office/drawing/2014/main" val="1429083436"/>
                    </a:ext>
                  </a:extLst>
                </a:gridCol>
                <a:gridCol w="987552">
                  <a:extLst>
                    <a:ext uri="{9D8B030D-6E8A-4147-A177-3AD203B41FA5}">
                      <a16:colId xmlns:a16="http://schemas.microsoft.com/office/drawing/2014/main" val="48371680"/>
                    </a:ext>
                  </a:extLst>
                </a:gridCol>
                <a:gridCol w="987552">
                  <a:extLst>
                    <a:ext uri="{9D8B030D-6E8A-4147-A177-3AD203B41FA5}">
                      <a16:colId xmlns:a16="http://schemas.microsoft.com/office/drawing/2014/main" val="393860416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89095148"/>
                  </a:ext>
                </a:extLst>
              </a:tr>
              <a:tr h="370840">
                <a:tc>
                  <a:txBody>
                    <a:bodyPr/>
                    <a:lstStyle/>
                    <a:p>
                      <a:r>
                        <a:rPr lang="en-US" sz="1000" b="1"/>
                        <a:t>tmna_services - 2019-06-10 15:57:20 </a:t>
                      </a:r>
                      <a:r>
                        <a:rPr lang="en-US" sz="1000"/>
                        <a:t>
 Yesterday, TMNAS employees, family, and friends walked in the Philadelphia LGBT Pride Parade and participated in the Pride Festival at Penn’s Landing! 🌈 We believe in embracing diversity at work and were excited to attend this year’s event in celebration of LGBT Pride Month. We enjoyed handing out TMNAS lollipops, hats, and sharing relevant historical facts with thousands of PrideDay attendees! #phillypride #tobeagoodcompany #diversity #inclusion #experiencetmnas</a:t>
                      </a:r>
                    </a:p>
                  </a:txBody>
                  <a:tcPr/>
                </a:tc>
                <a:tc>
                  <a:txBody>
                    <a:bodyPr/>
                    <a:lstStyle/>
                    <a:p>
                      <a:r>
                        <a:rPr lang="en-US" sz="1000"/>
                        <a:t>63</a:t>
                      </a:r>
                    </a:p>
                  </a:txBody>
                  <a:tcPr/>
                </a:tc>
                <a:tc>
                  <a:txBody>
                    <a:bodyPr/>
                    <a:lstStyle/>
                    <a:p>
                      <a:r>
                        <a:rPr lang="en-US" sz="1000"/>
                        <a:t>2</a:t>
                      </a:r>
                    </a:p>
                  </a:txBody>
                  <a:tcPr/>
                </a:tc>
                <a:tc>
                  <a:txBody>
                    <a:bodyPr/>
                    <a:lstStyle/>
                    <a:p>
                      <a:r>
                        <a:rPr lang="en-US" sz="1000"/>
                        <a:t>18.4659 %</a:t>
                      </a:r>
                    </a:p>
                  </a:txBody>
                  <a:tcPr/>
                </a:tc>
                <a:tc>
                  <a:txBody>
                    <a:bodyPr/>
                    <a:lstStyle/>
                    <a:p>
                      <a:r>
                        <a:rPr lang="en-US" sz="1000"/>
                        <a:t>Carousel</a:t>
                      </a:r>
                    </a:p>
                  </a:txBody>
                  <a:tcPr/>
                </a:tc>
                <a:extLst>
                  <a:ext uri="{0D108BD9-81ED-4DB2-BD59-A6C34878D82A}">
                    <a16:rowId xmlns:a16="http://schemas.microsoft.com/office/drawing/2014/main" val="957893366"/>
                  </a:ext>
                </a:extLst>
              </a:tr>
              <a:tr h="370840">
                <a:tc>
                  <a:txBody>
                    <a:bodyPr/>
                    <a:lstStyle/>
                    <a:p>
                      <a:r>
                        <a:rPr lang="en-US" sz="1000" b="1"/>
                        <a:t>tmna_services - 2019-05-10 13:43:29 </a:t>
                      </a:r>
                      <a:r>
                        <a:rPr lang="en-US" sz="1000"/>
                        <a:t>
 Congratulations to our TMNAS team in California for a successful presentation for our Emerging Leaders Program! 👏🌟 #professionaldevelopment #development #leadership #team #growth #experiencetmnas</a:t>
                      </a:r>
                    </a:p>
                  </a:txBody>
                  <a:tcPr/>
                </a:tc>
                <a:tc>
                  <a:txBody>
                    <a:bodyPr/>
                    <a:lstStyle/>
                    <a:p>
                      <a:r>
                        <a:rPr lang="en-US" sz="1000"/>
                        <a:t>57</a:t>
                      </a:r>
                    </a:p>
                  </a:txBody>
                  <a:tcPr/>
                </a:tc>
                <a:tc>
                  <a:txBody>
                    <a:bodyPr/>
                    <a:lstStyle/>
                    <a:p>
                      <a:r>
                        <a:rPr lang="en-US" sz="1000"/>
                        <a:t>2</a:t>
                      </a:r>
                    </a:p>
                  </a:txBody>
                  <a:tcPr/>
                </a:tc>
                <a:tc>
                  <a:txBody>
                    <a:bodyPr/>
                    <a:lstStyle/>
                    <a:p>
                      <a:r>
                        <a:rPr lang="en-US" sz="1000"/>
                        <a:t>16.6667 %</a:t>
                      </a:r>
                    </a:p>
                  </a:txBody>
                  <a:tcPr/>
                </a:tc>
                <a:tc>
                  <a:txBody>
                    <a:bodyPr/>
                    <a:lstStyle/>
                    <a:p>
                      <a:r>
                        <a:rPr lang="en-US" sz="1000"/>
                        <a:t>Image</a:t>
                      </a:r>
                    </a:p>
                  </a:txBody>
                  <a:tcPr/>
                </a:tc>
                <a:extLst>
                  <a:ext uri="{0D108BD9-81ED-4DB2-BD59-A6C34878D82A}">
                    <a16:rowId xmlns:a16="http://schemas.microsoft.com/office/drawing/2014/main" val="4183672213"/>
                  </a:ext>
                </a:extLst>
              </a:tr>
              <a:tr h="370840">
                <a:tc>
                  <a:txBody>
                    <a:bodyPr/>
                    <a:lstStyle/>
                    <a:p>
                      <a:r>
                        <a:rPr lang="en-US" sz="1000" b="1"/>
                        <a:t>tmna_services - 2019-06-25 16:18:22 </a:t>
                      </a:r>
                      <a:r>
                        <a:rPr lang="en-US" sz="1000"/>
                        <a:t>
 Please help us welcome our newest hires to TMNAS! We are excited to have you all join the team! #newhires #welcome #orientation #teambuilding #experiencetmnas</a:t>
                      </a:r>
                    </a:p>
                  </a:txBody>
                  <a:tcPr/>
                </a:tc>
                <a:tc>
                  <a:txBody>
                    <a:bodyPr/>
                    <a:lstStyle/>
                    <a:p>
                      <a:r>
                        <a:rPr lang="en-US" sz="1000"/>
                        <a:t>50</a:t>
                      </a:r>
                    </a:p>
                  </a:txBody>
                  <a:tcPr/>
                </a:tc>
                <a:tc>
                  <a:txBody>
                    <a:bodyPr/>
                    <a:lstStyle/>
                    <a:p>
                      <a:r>
                        <a:rPr lang="en-US" sz="1000"/>
                        <a:t>0</a:t>
                      </a:r>
                    </a:p>
                  </a:txBody>
                  <a:tcPr/>
                </a:tc>
                <a:tc>
                  <a:txBody>
                    <a:bodyPr/>
                    <a:lstStyle/>
                    <a:p>
                      <a:r>
                        <a:rPr lang="en-US" sz="1000"/>
                        <a:t>13.5135 %</a:t>
                      </a:r>
                    </a:p>
                  </a:txBody>
                  <a:tcPr/>
                </a:tc>
                <a:tc>
                  <a:txBody>
                    <a:bodyPr/>
                    <a:lstStyle/>
                    <a:p>
                      <a:r>
                        <a:rPr lang="en-US" sz="1000"/>
                        <a:t>Image</a:t>
                      </a:r>
                    </a:p>
                  </a:txBody>
                  <a:tcPr/>
                </a:tc>
                <a:extLst>
                  <a:ext uri="{0D108BD9-81ED-4DB2-BD59-A6C34878D82A}">
                    <a16:rowId xmlns:a16="http://schemas.microsoft.com/office/drawing/2014/main" val="409212804"/>
                  </a:ext>
                </a:extLst>
              </a:tr>
              <a:tr h="370840">
                <a:tc>
                  <a:txBody>
                    <a:bodyPr/>
                    <a:lstStyle/>
                    <a:p>
                      <a:r>
                        <a:rPr lang="en-US" sz="1000" b="1"/>
                        <a:t>tmna_services - 2019-06-18 16:14:30 </a:t>
                      </a:r>
                      <a:r>
                        <a:rPr lang="en-US" sz="1000"/>
                        <a:t>
 TMNAS employees enjoyed a sweet summer treat this afternoon thanks to sweetpeaicecream!🍨☀️ #funatwork #employeeengagement #summer #engagement #experiencetmnas</a:t>
                      </a:r>
                    </a:p>
                  </a:txBody>
                  <a:tcPr/>
                </a:tc>
                <a:tc>
                  <a:txBody>
                    <a:bodyPr/>
                    <a:lstStyle/>
                    <a:p>
                      <a:r>
                        <a:rPr lang="en-US" sz="1000"/>
                        <a:t>43</a:t>
                      </a:r>
                    </a:p>
                  </a:txBody>
                  <a:tcPr/>
                </a:tc>
                <a:tc>
                  <a:txBody>
                    <a:bodyPr/>
                    <a:lstStyle/>
                    <a:p>
                      <a:r>
                        <a:rPr lang="en-US" sz="1000"/>
                        <a:t>0</a:t>
                      </a:r>
                    </a:p>
                  </a:txBody>
                  <a:tcPr/>
                </a:tc>
                <a:tc>
                  <a:txBody>
                    <a:bodyPr/>
                    <a:lstStyle/>
                    <a:p>
                      <a:r>
                        <a:rPr lang="en-US" sz="1000"/>
                        <a:t>11.8132 %</a:t>
                      </a:r>
                    </a:p>
                  </a:txBody>
                  <a:tcPr/>
                </a:tc>
                <a:tc>
                  <a:txBody>
                    <a:bodyPr/>
                    <a:lstStyle/>
                    <a:p>
                      <a:r>
                        <a:rPr lang="en-US" sz="1000"/>
                        <a:t>Carousel</a:t>
                      </a:r>
                    </a:p>
                  </a:txBody>
                  <a:tcPr/>
                </a:tc>
                <a:extLst>
                  <a:ext uri="{0D108BD9-81ED-4DB2-BD59-A6C34878D82A}">
                    <a16:rowId xmlns:a16="http://schemas.microsoft.com/office/drawing/2014/main" val="40466366"/>
                  </a:ext>
                </a:extLst>
              </a:tr>
              <a:tr h="370840">
                <a:tc>
                  <a:txBody>
                    <a:bodyPr/>
                    <a:lstStyle/>
                    <a:p>
                      <a:r>
                        <a:rPr lang="en-US" sz="1000" b="1"/>
                        <a:t>tmna_services - 2019-06-04 15:16:18 </a:t>
                      </a:r>
                      <a:r>
                        <a:rPr lang="en-US" sz="1000"/>
                        <a:t>
 Welcome to our 2019 Summer Interns and Mentors! We are looking forward to a summer filled with learning, skill building and networking! 👏 #internship #internprogram #students #summer #opportunity #team #networking #experiencetmnas</a:t>
                      </a:r>
                    </a:p>
                  </a:txBody>
                  <a:tcPr/>
                </a:tc>
                <a:tc>
                  <a:txBody>
                    <a:bodyPr/>
                    <a:lstStyle/>
                    <a:p>
                      <a:r>
                        <a:rPr lang="en-US" sz="1000"/>
                        <a:t>42</a:t>
                      </a:r>
                    </a:p>
                  </a:txBody>
                  <a:tcPr/>
                </a:tc>
                <a:tc>
                  <a:txBody>
                    <a:bodyPr/>
                    <a:lstStyle/>
                    <a:p>
                      <a:r>
                        <a:rPr lang="en-US" sz="1000"/>
                        <a:t>0</a:t>
                      </a:r>
                    </a:p>
                  </a:txBody>
                  <a:tcPr/>
                </a:tc>
                <a:tc>
                  <a:txBody>
                    <a:bodyPr/>
                    <a:lstStyle/>
                    <a:p>
                      <a:r>
                        <a:rPr lang="en-US" sz="1000"/>
                        <a:t>11.9658 %</a:t>
                      </a:r>
                    </a:p>
                  </a:txBody>
                  <a:tcPr/>
                </a:tc>
                <a:tc>
                  <a:txBody>
                    <a:bodyPr/>
                    <a:lstStyle/>
                    <a:p>
                      <a:r>
                        <a:rPr lang="en-US" sz="1000"/>
                        <a:t>Image</a:t>
                      </a:r>
                    </a:p>
                  </a:txBody>
                  <a:tcPr/>
                </a:tc>
                <a:extLst>
                  <a:ext uri="{0D108BD9-81ED-4DB2-BD59-A6C34878D82A}">
                    <a16:rowId xmlns:a16="http://schemas.microsoft.com/office/drawing/2014/main" val="251539792"/>
                  </a:ext>
                </a:extLst>
              </a:tr>
            </a:tbl>
          </a:graphicData>
        </a:graphic>
      </p:graphicFrame>
      <p:sp>
        <p:nvSpPr>
          <p:cNvPr id="4" name="Text Placeholder 3">
            <a:extLst>
              <a:ext uri="{FF2B5EF4-FFF2-40B4-BE49-F238E27FC236}">
                <a16:creationId xmlns:a16="http://schemas.microsoft.com/office/drawing/2014/main" id="{27A32BB1-55F2-4FCB-9D1D-B375E4D7069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140784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E161-462E-496D-B68A-D9C9EFCBD3C0}"/>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40ADEFE9-3846-4FFC-BA43-526083078688}"/>
              </a:ext>
            </a:extLst>
          </p:cNvPr>
          <p:cNvGraphicFramePr>
            <a:graphicFrameLocks noGrp="1"/>
          </p:cNvGraphicFramePr>
          <p:nvPr>
            <p:ph type="chart" sz="quarter" idx="13"/>
            <p:extLst>
              <p:ext uri="{D42A27DB-BD31-4B8C-83A1-F6EECF244321}">
                <p14:modId xmlns:p14="http://schemas.microsoft.com/office/powerpoint/2010/main" val="1166654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5FDE85-F007-489C-8651-E909450F241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0A29B39-2A27-4F39-AE21-922F9C0F3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863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CFD89-7EA3-4BEA-90D9-15CB45E6C285}"/>
              </a:ext>
            </a:extLst>
          </p:cNvPr>
          <p:cNvSpPr>
            <a:spLocks noGrp="1"/>
          </p:cNvSpPr>
          <p:nvPr>
            <p:ph type="title"/>
          </p:nvPr>
        </p:nvSpPr>
        <p:spPr/>
        <p:txBody>
          <a:bodyPr/>
          <a:lstStyle/>
          <a:p>
            <a:r>
              <a:rPr lang="en-US"/>
              <a:t>Twitter Mentions | TMNAS</a:t>
            </a:r>
          </a:p>
        </p:txBody>
      </p:sp>
      <p:graphicFrame>
        <p:nvGraphicFramePr>
          <p:cNvPr id="6" name="Chart Placeholder 5">
            <a:extLst>
              <a:ext uri="{FF2B5EF4-FFF2-40B4-BE49-F238E27FC236}">
                <a16:creationId xmlns:a16="http://schemas.microsoft.com/office/drawing/2014/main" id="{FF8B22ED-9C26-414C-B9A2-A32E64E197C9}"/>
              </a:ext>
            </a:extLst>
          </p:cNvPr>
          <p:cNvGraphicFramePr>
            <a:graphicFrameLocks noGrp="1"/>
          </p:cNvGraphicFramePr>
          <p:nvPr>
            <p:ph type="chart" sz="quarter" idx="13"/>
            <p:extLst>
              <p:ext uri="{D42A27DB-BD31-4B8C-83A1-F6EECF244321}">
                <p14:modId xmlns:p14="http://schemas.microsoft.com/office/powerpoint/2010/main" val="619843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3178B-A591-44DB-B392-33B98757734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29D684F-3753-45F7-8E56-86134C43F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355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70DD-63B2-4E06-8745-BB6C5A44BB48}"/>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4ABA4E3C-7AEE-4966-96E2-4916D086E029}"/>
              </a:ext>
            </a:extLst>
          </p:cNvPr>
          <p:cNvGraphicFramePr>
            <a:graphicFrameLocks noGrp="1"/>
          </p:cNvGraphicFramePr>
          <p:nvPr>
            <p:ph type="tbl" sz="quarter" idx="13"/>
            <p:extLst>
              <p:ext uri="{D42A27DB-BD31-4B8C-83A1-F6EECF244321}">
                <p14:modId xmlns:p14="http://schemas.microsoft.com/office/powerpoint/2010/main" val="3131937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85338497"/>
                    </a:ext>
                  </a:extLst>
                </a:gridCol>
                <a:gridCol w="411480">
                  <a:extLst>
                    <a:ext uri="{9D8B030D-6E8A-4147-A177-3AD203B41FA5}">
                      <a16:colId xmlns:a16="http://schemas.microsoft.com/office/drawing/2014/main" val="3976713506"/>
                    </a:ext>
                  </a:extLst>
                </a:gridCol>
                <a:gridCol w="304495">
                  <a:extLst>
                    <a:ext uri="{9D8B030D-6E8A-4147-A177-3AD203B41FA5}">
                      <a16:colId xmlns:a16="http://schemas.microsoft.com/office/drawing/2014/main" val="2237713961"/>
                    </a:ext>
                  </a:extLst>
                </a:gridCol>
                <a:gridCol w="304495">
                  <a:extLst>
                    <a:ext uri="{9D8B030D-6E8A-4147-A177-3AD203B41FA5}">
                      <a16:colId xmlns:a16="http://schemas.microsoft.com/office/drawing/2014/main" val="1202034627"/>
                    </a:ext>
                  </a:extLst>
                </a:gridCol>
                <a:gridCol w="304495">
                  <a:extLst>
                    <a:ext uri="{9D8B030D-6E8A-4147-A177-3AD203B41FA5}">
                      <a16:colId xmlns:a16="http://schemas.microsoft.com/office/drawing/2014/main" val="1580192763"/>
                    </a:ext>
                  </a:extLst>
                </a:gridCol>
                <a:gridCol w="304495">
                  <a:extLst>
                    <a:ext uri="{9D8B030D-6E8A-4147-A177-3AD203B41FA5}">
                      <a16:colId xmlns:a16="http://schemas.microsoft.com/office/drawing/2014/main" val="4198726958"/>
                    </a:ext>
                  </a:extLst>
                </a:gridCol>
                <a:gridCol w="304495">
                  <a:extLst>
                    <a:ext uri="{9D8B030D-6E8A-4147-A177-3AD203B41FA5}">
                      <a16:colId xmlns:a16="http://schemas.microsoft.com/office/drawing/2014/main" val="1074759703"/>
                    </a:ext>
                  </a:extLst>
                </a:gridCol>
                <a:gridCol w="304495">
                  <a:extLst>
                    <a:ext uri="{9D8B030D-6E8A-4147-A177-3AD203B41FA5}">
                      <a16:colId xmlns:a16="http://schemas.microsoft.com/office/drawing/2014/main" val="4206541351"/>
                    </a:ext>
                  </a:extLst>
                </a:gridCol>
                <a:gridCol w="304495">
                  <a:extLst>
                    <a:ext uri="{9D8B030D-6E8A-4147-A177-3AD203B41FA5}">
                      <a16:colId xmlns:a16="http://schemas.microsoft.com/office/drawing/2014/main" val="3667787026"/>
                    </a:ext>
                  </a:extLst>
                </a:gridCol>
                <a:gridCol w="304495">
                  <a:extLst>
                    <a:ext uri="{9D8B030D-6E8A-4147-A177-3AD203B41FA5}">
                      <a16:colId xmlns:a16="http://schemas.microsoft.com/office/drawing/2014/main" val="3607755936"/>
                    </a:ext>
                  </a:extLst>
                </a:gridCol>
                <a:gridCol w="304495">
                  <a:extLst>
                    <a:ext uri="{9D8B030D-6E8A-4147-A177-3AD203B41FA5}">
                      <a16:colId xmlns:a16="http://schemas.microsoft.com/office/drawing/2014/main" val="2960779074"/>
                    </a:ext>
                  </a:extLst>
                </a:gridCol>
                <a:gridCol w="304495">
                  <a:extLst>
                    <a:ext uri="{9D8B030D-6E8A-4147-A177-3AD203B41FA5}">
                      <a16:colId xmlns:a16="http://schemas.microsoft.com/office/drawing/2014/main" val="2949101500"/>
                    </a:ext>
                  </a:extLst>
                </a:gridCol>
                <a:gridCol w="304495">
                  <a:extLst>
                    <a:ext uri="{9D8B030D-6E8A-4147-A177-3AD203B41FA5}">
                      <a16:colId xmlns:a16="http://schemas.microsoft.com/office/drawing/2014/main" val="278859656"/>
                    </a:ext>
                  </a:extLst>
                </a:gridCol>
                <a:gridCol w="304495">
                  <a:extLst>
                    <a:ext uri="{9D8B030D-6E8A-4147-A177-3AD203B41FA5}">
                      <a16:colId xmlns:a16="http://schemas.microsoft.com/office/drawing/2014/main" val="110674820"/>
                    </a:ext>
                  </a:extLst>
                </a:gridCol>
                <a:gridCol w="304495">
                  <a:extLst>
                    <a:ext uri="{9D8B030D-6E8A-4147-A177-3AD203B41FA5}">
                      <a16:colId xmlns:a16="http://schemas.microsoft.com/office/drawing/2014/main" val="1084356418"/>
                    </a:ext>
                  </a:extLst>
                </a:gridCol>
                <a:gridCol w="304495">
                  <a:extLst>
                    <a:ext uri="{9D8B030D-6E8A-4147-A177-3AD203B41FA5}">
                      <a16:colId xmlns:a16="http://schemas.microsoft.com/office/drawing/2014/main" val="2992809100"/>
                    </a:ext>
                  </a:extLst>
                </a:gridCol>
                <a:gridCol w="304495">
                  <a:extLst>
                    <a:ext uri="{9D8B030D-6E8A-4147-A177-3AD203B41FA5}">
                      <a16:colId xmlns:a16="http://schemas.microsoft.com/office/drawing/2014/main" val="1056488858"/>
                    </a:ext>
                  </a:extLst>
                </a:gridCol>
                <a:gridCol w="304495">
                  <a:extLst>
                    <a:ext uri="{9D8B030D-6E8A-4147-A177-3AD203B41FA5}">
                      <a16:colId xmlns:a16="http://schemas.microsoft.com/office/drawing/2014/main" val="340154936"/>
                    </a:ext>
                  </a:extLst>
                </a:gridCol>
                <a:gridCol w="304495">
                  <a:extLst>
                    <a:ext uri="{9D8B030D-6E8A-4147-A177-3AD203B41FA5}">
                      <a16:colId xmlns:a16="http://schemas.microsoft.com/office/drawing/2014/main" val="4260577283"/>
                    </a:ext>
                  </a:extLst>
                </a:gridCol>
                <a:gridCol w="304495">
                  <a:extLst>
                    <a:ext uri="{9D8B030D-6E8A-4147-A177-3AD203B41FA5}">
                      <a16:colId xmlns:a16="http://schemas.microsoft.com/office/drawing/2014/main" val="414354501"/>
                    </a:ext>
                  </a:extLst>
                </a:gridCol>
                <a:gridCol w="304495">
                  <a:extLst>
                    <a:ext uri="{9D8B030D-6E8A-4147-A177-3AD203B41FA5}">
                      <a16:colId xmlns:a16="http://schemas.microsoft.com/office/drawing/2014/main" val="619133684"/>
                    </a:ext>
                  </a:extLst>
                </a:gridCol>
                <a:gridCol w="304495">
                  <a:extLst>
                    <a:ext uri="{9D8B030D-6E8A-4147-A177-3AD203B41FA5}">
                      <a16:colId xmlns:a16="http://schemas.microsoft.com/office/drawing/2014/main" val="1743404503"/>
                    </a:ext>
                  </a:extLst>
                </a:gridCol>
                <a:gridCol w="304495">
                  <a:extLst>
                    <a:ext uri="{9D8B030D-6E8A-4147-A177-3AD203B41FA5}">
                      <a16:colId xmlns:a16="http://schemas.microsoft.com/office/drawing/2014/main" val="41689466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40503255"/>
                  </a:ext>
                </a:extLst>
              </a:tr>
              <a:tr h="370840">
                <a:tc>
                  <a:txBody>
                    <a:bodyPr/>
                    <a:lstStyle/>
                    <a:p>
                      <a:r>
                        <a:rPr lang="en-US" sz="1000"/>
                        <a:t>TMNAS</a:t>
                      </a:r>
                    </a:p>
                  </a:txBody>
                  <a:tcPr/>
                </a:tc>
                <a:tc>
                  <a:txBody>
                    <a:bodyPr/>
                    <a:lstStyle/>
                    <a:p>
                      <a:r>
                        <a:rPr lang="en-US" sz="1000"/>
                        <a:t>44</a:t>
                      </a:r>
                    </a:p>
                  </a:txBody>
                  <a:tcPr/>
                </a:tc>
                <a:tc>
                  <a:txBody>
                    <a:bodyPr/>
                    <a:lstStyle/>
                    <a:p>
                      <a:r>
                        <a:rPr lang="en-US" sz="1000"/>
                        <a:t>10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0</a:t>
                      </a:r>
                    </a:p>
                  </a:txBody>
                  <a:tcPr/>
                </a:tc>
                <a:tc>
                  <a:txBody>
                    <a:bodyPr/>
                    <a:lstStyle/>
                    <a:p>
                      <a:r>
                        <a:rPr lang="en-US" sz="1000"/>
                        <a:t>27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0</a:t>
                      </a:r>
                    </a:p>
                  </a:txBody>
                  <a:tcPr/>
                </a:tc>
                <a:tc>
                  <a:txBody>
                    <a:bodyPr/>
                    <a:lstStyle/>
                    <a:p>
                      <a:r>
                        <a:rPr lang="en-US" sz="1000"/>
                        <a:t>0</a:t>
                      </a:r>
                    </a:p>
                  </a:txBody>
                  <a:tcPr/>
                </a:tc>
                <a:tc>
                  <a:txBody>
                    <a:bodyPr/>
                    <a:lstStyle/>
                    <a:p>
                      <a:r>
                        <a:rPr lang="en-US" sz="1000"/>
                        <a:t>14.3590 %</a:t>
                      </a:r>
                    </a:p>
                  </a:txBody>
                  <a:tcPr/>
                </a:tc>
                <a:tc>
                  <a:txBody>
                    <a:bodyPr/>
                    <a:lstStyle/>
                    <a:p>
                      <a:r>
                        <a:rPr lang="en-US" sz="1000"/>
                        <a:t>0.0 %</a:t>
                      </a:r>
                    </a:p>
                  </a:txBody>
                  <a:tcPr/>
                </a:tc>
                <a:extLst>
                  <a:ext uri="{0D108BD9-81ED-4DB2-BD59-A6C34878D82A}">
                    <a16:rowId xmlns:a16="http://schemas.microsoft.com/office/drawing/2014/main" val="1769489172"/>
                  </a:ext>
                </a:extLst>
              </a:tr>
            </a:tbl>
          </a:graphicData>
        </a:graphic>
      </p:graphicFrame>
      <p:sp>
        <p:nvSpPr>
          <p:cNvPr id="4" name="Text Placeholder 3">
            <a:extLst>
              <a:ext uri="{FF2B5EF4-FFF2-40B4-BE49-F238E27FC236}">
                <a16:creationId xmlns:a16="http://schemas.microsoft.com/office/drawing/2014/main" id="{122A1069-C3C0-44DD-966F-1AD5A50232B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713180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B3C00-20DB-46F7-90DC-159156BED8A4}"/>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2D8A641B-52E2-4928-BD0E-7210F35A7607}"/>
              </a:ext>
            </a:extLst>
          </p:cNvPr>
          <p:cNvGraphicFramePr>
            <a:graphicFrameLocks noGrp="1"/>
          </p:cNvGraphicFramePr>
          <p:nvPr>
            <p:ph type="chart" sz="quarter" idx="13"/>
            <p:extLst>
              <p:ext uri="{D42A27DB-BD31-4B8C-83A1-F6EECF244321}">
                <p14:modId xmlns:p14="http://schemas.microsoft.com/office/powerpoint/2010/main" val="109516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C31E3-5630-471B-99BC-0259F4932C9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CB7FE4F-D462-4F01-893D-299710C1F9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695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1F84-2EAE-4DEC-A5ED-BA85F11C9BC4}"/>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2040241F-71E4-4DE5-B289-64278BF2E21B}"/>
              </a:ext>
            </a:extLst>
          </p:cNvPr>
          <p:cNvGraphicFramePr>
            <a:graphicFrameLocks noGrp="1"/>
          </p:cNvGraphicFramePr>
          <p:nvPr>
            <p:ph type="chart" sz="quarter" idx="13"/>
            <p:extLst>
              <p:ext uri="{D42A27DB-BD31-4B8C-83A1-F6EECF244321}">
                <p14:modId xmlns:p14="http://schemas.microsoft.com/office/powerpoint/2010/main" val="2418790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0B14ED-C72D-45EA-8ABA-3C74C1C62A2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CC3C4DA-0403-460D-B49C-07B8D24D46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929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4F8EB-D857-4988-BFE3-C35B0F4F481D}"/>
              </a:ext>
            </a:extLst>
          </p:cNvPr>
          <p:cNvSpPr>
            <a:spLocks noGrp="1"/>
          </p:cNvSpPr>
          <p:nvPr>
            <p:ph type="title"/>
          </p:nvPr>
        </p:nvSpPr>
        <p:spPr/>
        <p:txBody>
          <a:bodyPr/>
          <a:lstStyle/>
          <a:p>
            <a:r>
              <a:rPr lang="en-US"/>
              <a:t>Facebook Total Interactions | TMNAS</a:t>
            </a:r>
          </a:p>
        </p:txBody>
      </p:sp>
      <p:graphicFrame>
        <p:nvGraphicFramePr>
          <p:cNvPr id="6" name="Chart Placeholder 5">
            <a:extLst>
              <a:ext uri="{FF2B5EF4-FFF2-40B4-BE49-F238E27FC236}">
                <a16:creationId xmlns:a16="http://schemas.microsoft.com/office/drawing/2014/main" id="{82AD0AEB-626F-402D-83DA-753F9B285343}"/>
              </a:ext>
            </a:extLst>
          </p:cNvPr>
          <p:cNvGraphicFramePr>
            <a:graphicFrameLocks noGrp="1"/>
          </p:cNvGraphicFramePr>
          <p:nvPr>
            <p:ph type="chart" sz="quarter" idx="13"/>
            <p:extLst>
              <p:ext uri="{D42A27DB-BD31-4B8C-83A1-F6EECF244321}">
                <p14:modId xmlns:p14="http://schemas.microsoft.com/office/powerpoint/2010/main" val="57146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B5313F-035D-419C-ACE7-2EE16544621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755323E-1407-4CBE-BAC4-1A62CE4618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7444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842</Words>
  <Application>Microsoft Office PowerPoint</Application>
  <PresentationFormat>On-screen Show (4:3)</PresentationFormat>
  <Paragraphs>310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 - 1 of 5</vt:lpstr>
      <vt:lpstr>LinkedIn Updates Table | TMNAS - 2 of 5</vt:lpstr>
      <vt:lpstr>LinkedIn Updates Table | TMNAS - 3 of 5</vt:lpstr>
      <vt:lpstr>LinkedIn Updates Table | TMNAS - 4 of 5</vt:lpstr>
      <vt:lpstr>LinkedIn Updates Table | TMNAS - 5 of 5</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lpstr>Twitter Mentions | TMNAS</vt:lpstr>
      <vt:lpstr>Facebook Key Metrics Table | TMNAS</vt:lpstr>
      <vt:lpstr>Facebook Facebook Fans Change | TMNAS</vt:lpstr>
      <vt:lpstr>Facebook Average Interactions Per Facebook Post | TMNAS</vt:lpstr>
      <vt:lpstr>Facebook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Frederik Peiniger</dc:creator>
  <cp:lastModifiedBy>Frederik Peiniger</cp:lastModifiedBy>
  <cp:revision>1</cp:revision>
  <dcterms:created xsi:type="dcterms:W3CDTF">2019-07-02T13:49:34Z</dcterms:created>
  <dcterms:modified xsi:type="dcterms:W3CDTF">2019-07-02T13:50:04Z</dcterms:modified>
</cp:coreProperties>
</file>