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43617</c:v>
                </c:pt>
              </c:numCache>
            </c:numRef>
          </c:cat>
          <c:val>
            <c:numRef>
              <c:f>Sheet1!$B$2</c:f>
              <c:numCache>
                <c:formatCode>General</c:formatCode>
                <c:ptCount val="1"/>
                <c:pt idx="0">
                  <c:v>1644</c:v>
                </c:pt>
              </c:numCache>
            </c:numRef>
          </c:val>
          <c:extLst>
            <c:ext xmlns:c16="http://schemas.microsoft.com/office/drawing/2014/chart" uri="{C3380CC4-5D6E-409C-BE32-E72D297353CC}">
              <c16:uniqueId val="{00000000-370D-457F-A498-0995817A94F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43617</c:v>
                </c:pt>
              </c:numCache>
            </c:numRef>
          </c:cat>
          <c:val>
            <c:numRef>
              <c:f>Sheet1!$C$2</c:f>
              <c:numCache>
                <c:formatCode>General</c:formatCode>
                <c:ptCount val="1"/>
                <c:pt idx="0">
                  <c:v>2399</c:v>
                </c:pt>
              </c:numCache>
            </c:numRef>
          </c:val>
          <c:extLst>
            <c:ext xmlns:c16="http://schemas.microsoft.com/office/drawing/2014/chart" uri="{C3380CC4-5D6E-409C-BE32-E72D297353CC}">
              <c16:uniqueId val="{00000001-370D-457F-A498-0995817A94F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43617</c:v>
                </c:pt>
              </c:numCache>
            </c:numRef>
          </c:cat>
          <c:val>
            <c:numRef>
              <c:f>Sheet1!$D$2</c:f>
              <c:numCache>
                <c:formatCode>General</c:formatCode>
                <c:ptCount val="1"/>
                <c:pt idx="0">
                  <c:v>1267</c:v>
                </c:pt>
              </c:numCache>
            </c:numRef>
          </c:val>
          <c:extLst>
            <c:ext xmlns:c16="http://schemas.microsoft.com/office/drawing/2014/chart" uri="{C3380CC4-5D6E-409C-BE32-E72D297353CC}">
              <c16:uniqueId val="{00000002-370D-457F-A498-0995817A94F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43617</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370D-457F-A498-0995817A94FE}"/>
            </c:ext>
          </c:extLst>
        </c:ser>
        <c:dLbls>
          <c:showLegendKey val="0"/>
          <c:showVal val="0"/>
          <c:showCatName val="0"/>
          <c:showSerName val="0"/>
          <c:showPercent val="0"/>
          <c:showBubbleSize val="0"/>
        </c:dLbls>
        <c:gapWidth val="219"/>
        <c:overlap val="-27"/>
        <c:axId val="291791656"/>
        <c:axId val="291791984"/>
      </c:barChart>
      <c:dateAx>
        <c:axId val="29179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91984"/>
        <c:crosses val="autoZero"/>
        <c:auto val="1"/>
        <c:lblOffset val="100"/>
        <c:baseTimeUnit val="days"/>
      </c:dateAx>
      <c:valAx>
        <c:axId val="29179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9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1</c:v>
                </c:pt>
              </c:numCache>
            </c:numRef>
          </c:val>
          <c:extLst>
            <c:ext xmlns:c16="http://schemas.microsoft.com/office/drawing/2014/chart" uri="{C3380CC4-5D6E-409C-BE32-E72D297353CC}">
              <c16:uniqueId val="{00000000-CF7B-43DE-8E28-65915C6F0214}"/>
            </c:ext>
          </c:extLst>
        </c:ser>
        <c:dLbls>
          <c:showLegendKey val="0"/>
          <c:showVal val="0"/>
          <c:showCatName val="0"/>
          <c:showSerName val="0"/>
          <c:showPercent val="0"/>
          <c:showBubbleSize val="0"/>
        </c:dLbls>
        <c:gapWidth val="219"/>
        <c:overlap val="-27"/>
        <c:axId val="294877568"/>
        <c:axId val="294875272"/>
      </c:barChart>
      <c:dateAx>
        <c:axId val="29487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5272"/>
        <c:crosses val="autoZero"/>
        <c:auto val="1"/>
        <c:lblOffset val="100"/>
        <c:baseTimeUnit val="months"/>
      </c:dateAx>
      <c:valAx>
        <c:axId val="29487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18</c:v>
                </c:pt>
                <c:pt idx="7">
                  <c:v>0</c:v>
                </c:pt>
                <c:pt idx="8">
                  <c:v>0</c:v>
                </c:pt>
                <c:pt idx="9">
                  <c:v>0</c:v>
                </c:pt>
                <c:pt idx="10">
                  <c:v>0</c:v>
                </c:pt>
                <c:pt idx="11">
                  <c:v>0</c:v>
                </c:pt>
              </c:numCache>
            </c:numRef>
          </c:val>
          <c:extLst>
            <c:ext xmlns:c16="http://schemas.microsoft.com/office/drawing/2014/chart" uri="{C3380CC4-5D6E-409C-BE32-E72D297353CC}">
              <c16:uniqueId val="{00000000-84D0-4FEE-AEA4-F3CC6D90FDE7}"/>
            </c:ext>
          </c:extLst>
        </c:ser>
        <c:dLbls>
          <c:showLegendKey val="0"/>
          <c:showVal val="0"/>
          <c:showCatName val="0"/>
          <c:showSerName val="0"/>
          <c:showPercent val="0"/>
          <c:showBubbleSize val="0"/>
        </c:dLbls>
        <c:gapWidth val="219"/>
        <c:overlap val="-27"/>
        <c:axId val="42018440"/>
        <c:axId val="42022376"/>
      </c:barChart>
      <c:dateAx>
        <c:axId val="4201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2376"/>
        <c:crosses val="autoZero"/>
        <c:auto val="1"/>
        <c:lblOffset val="100"/>
        <c:baseTimeUnit val="months"/>
      </c:dateAx>
      <c:valAx>
        <c:axId val="4202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numCache>
            </c:numRef>
          </c:val>
          <c:extLst>
            <c:ext xmlns:c16="http://schemas.microsoft.com/office/drawing/2014/chart" uri="{C3380CC4-5D6E-409C-BE32-E72D297353CC}">
              <c16:uniqueId val="{00000000-D4FE-4D88-AB46-85DE13F15473}"/>
            </c:ext>
          </c:extLst>
        </c:ser>
        <c:dLbls>
          <c:showLegendKey val="0"/>
          <c:showVal val="0"/>
          <c:showCatName val="0"/>
          <c:showSerName val="0"/>
          <c:showPercent val="0"/>
          <c:showBubbleSize val="0"/>
        </c:dLbls>
        <c:gapWidth val="219"/>
        <c:overlap val="-27"/>
        <c:axId val="294876584"/>
        <c:axId val="294877240"/>
      </c:barChart>
      <c:dateAx>
        <c:axId val="29487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7240"/>
        <c:crosses val="autoZero"/>
        <c:auto val="1"/>
        <c:lblOffset val="100"/>
        <c:baseTimeUnit val="months"/>
      </c:dateAx>
      <c:valAx>
        <c:axId val="29487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0</c:v>
                </c:pt>
              </c:numCache>
            </c:numRef>
          </c:val>
          <c:extLst>
            <c:ext xmlns:c16="http://schemas.microsoft.com/office/drawing/2014/chart" uri="{C3380CC4-5D6E-409C-BE32-E72D297353CC}">
              <c16:uniqueId val="{00000000-B6B7-4302-80E4-6AA8A01F53A7}"/>
            </c:ext>
          </c:extLst>
        </c:ser>
        <c:dLbls>
          <c:showLegendKey val="0"/>
          <c:showVal val="0"/>
          <c:showCatName val="0"/>
          <c:showSerName val="0"/>
          <c:showPercent val="0"/>
          <c:showBubbleSize val="0"/>
        </c:dLbls>
        <c:gapWidth val="219"/>
        <c:overlap val="-27"/>
        <c:axId val="298847008"/>
        <c:axId val="298848320"/>
      </c:barChart>
      <c:dateAx>
        <c:axId val="29884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48320"/>
        <c:crosses val="autoZero"/>
        <c:auto val="1"/>
        <c:lblOffset val="100"/>
        <c:baseTimeUnit val="months"/>
      </c:dateAx>
      <c:valAx>
        <c:axId val="29884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4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947C-4E6D-8A47-2F133B93A00F}"/>
            </c:ext>
          </c:extLst>
        </c:ser>
        <c:dLbls>
          <c:showLegendKey val="0"/>
          <c:showVal val="0"/>
          <c:showCatName val="0"/>
          <c:showSerName val="0"/>
          <c:showPercent val="0"/>
          <c:showBubbleSize val="0"/>
        </c:dLbls>
        <c:gapWidth val="219"/>
        <c:overlap val="-27"/>
        <c:axId val="298841104"/>
        <c:axId val="298846352"/>
      </c:barChart>
      <c:dateAx>
        <c:axId val="29884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46352"/>
        <c:crosses val="autoZero"/>
        <c:auto val="1"/>
        <c:lblOffset val="100"/>
        <c:baseTimeUnit val="months"/>
      </c:dateAx>
      <c:valAx>
        <c:axId val="29884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4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1</c:v>
                </c:pt>
              </c:numCache>
            </c:numRef>
          </c:val>
          <c:extLst>
            <c:ext xmlns:c16="http://schemas.microsoft.com/office/drawing/2014/chart" uri="{C3380CC4-5D6E-409C-BE32-E72D297353CC}">
              <c16:uniqueId val="{00000000-982F-4580-9D60-15E431BB83EC}"/>
            </c:ext>
          </c:extLst>
        </c:ser>
        <c:dLbls>
          <c:showLegendKey val="0"/>
          <c:showVal val="0"/>
          <c:showCatName val="0"/>
          <c:showSerName val="0"/>
          <c:showPercent val="0"/>
          <c:showBubbleSize val="0"/>
        </c:dLbls>
        <c:gapWidth val="219"/>
        <c:overlap val="-27"/>
        <c:axId val="301617992"/>
        <c:axId val="301614056"/>
      </c:barChart>
      <c:dateAx>
        <c:axId val="30161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14056"/>
        <c:crosses val="autoZero"/>
        <c:auto val="1"/>
        <c:lblOffset val="100"/>
        <c:baseTimeUnit val="months"/>
      </c:dateAx>
      <c:valAx>
        <c:axId val="30161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1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42</c:v>
                </c:pt>
                <c:pt idx="6">
                  <c:v>0</c:v>
                </c:pt>
                <c:pt idx="7">
                  <c:v>0</c:v>
                </c:pt>
                <c:pt idx="8">
                  <c:v>0</c:v>
                </c:pt>
                <c:pt idx="9">
                  <c:v>0</c:v>
                </c:pt>
                <c:pt idx="10">
                  <c:v>0</c:v>
                </c:pt>
                <c:pt idx="11">
                  <c:v>0</c:v>
                </c:pt>
              </c:numCache>
            </c:numRef>
          </c:val>
          <c:extLst>
            <c:ext xmlns:c16="http://schemas.microsoft.com/office/drawing/2014/chart" uri="{C3380CC4-5D6E-409C-BE32-E72D297353CC}">
              <c16:uniqueId val="{00000000-A8A0-4D43-ABA0-5065B33931EB}"/>
            </c:ext>
          </c:extLst>
        </c:ser>
        <c:dLbls>
          <c:showLegendKey val="0"/>
          <c:showVal val="0"/>
          <c:showCatName val="0"/>
          <c:showSerName val="0"/>
          <c:showPercent val="0"/>
          <c:showBubbleSize val="0"/>
        </c:dLbls>
        <c:gapWidth val="219"/>
        <c:overlap val="-27"/>
        <c:axId val="303135120"/>
        <c:axId val="303130200"/>
      </c:barChart>
      <c:dateAx>
        <c:axId val="30313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30200"/>
        <c:crosses val="autoZero"/>
        <c:auto val="1"/>
        <c:lblOffset val="100"/>
        <c:baseTimeUnit val="months"/>
      </c:dateAx>
      <c:valAx>
        <c:axId val="30313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3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2</c:v>
                </c:pt>
              </c:numCache>
            </c:numRef>
          </c:val>
          <c:extLst>
            <c:ext xmlns:c16="http://schemas.microsoft.com/office/drawing/2014/chart" uri="{C3380CC4-5D6E-409C-BE32-E72D297353CC}">
              <c16:uniqueId val="{00000000-9198-4CD2-B110-462FCAD60EF5}"/>
            </c:ext>
          </c:extLst>
        </c:ser>
        <c:dLbls>
          <c:showLegendKey val="0"/>
          <c:showVal val="0"/>
          <c:showCatName val="0"/>
          <c:showSerName val="0"/>
          <c:showPercent val="0"/>
          <c:showBubbleSize val="0"/>
        </c:dLbls>
        <c:gapWidth val="219"/>
        <c:overlap val="-27"/>
        <c:axId val="372045744"/>
        <c:axId val="372047056"/>
      </c:barChart>
      <c:dateAx>
        <c:axId val="372045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7056"/>
        <c:crosses val="autoZero"/>
        <c:auto val="1"/>
        <c:lblOffset val="100"/>
        <c:baseTimeUnit val="months"/>
      </c:dateAx>
      <c:valAx>
        <c:axId val="37204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29</c:v>
                </c:pt>
                <c:pt idx="6">
                  <c:v>4</c:v>
                </c:pt>
                <c:pt idx="7">
                  <c:v>0</c:v>
                </c:pt>
                <c:pt idx="8">
                  <c:v>0</c:v>
                </c:pt>
                <c:pt idx="9">
                  <c:v>0</c:v>
                </c:pt>
                <c:pt idx="10">
                  <c:v>0</c:v>
                </c:pt>
                <c:pt idx="11">
                  <c:v>0</c:v>
                </c:pt>
              </c:numCache>
            </c:numRef>
          </c:val>
          <c:extLst>
            <c:ext xmlns:c16="http://schemas.microsoft.com/office/drawing/2014/chart" uri="{C3380CC4-5D6E-409C-BE32-E72D297353CC}">
              <c16:uniqueId val="{00000000-EE34-42AE-9B91-AE8270F4A525}"/>
            </c:ext>
          </c:extLst>
        </c:ser>
        <c:dLbls>
          <c:showLegendKey val="0"/>
          <c:showVal val="0"/>
          <c:showCatName val="0"/>
          <c:showSerName val="0"/>
          <c:showPercent val="0"/>
          <c:showBubbleSize val="0"/>
        </c:dLbls>
        <c:gapWidth val="219"/>
        <c:overlap val="-27"/>
        <c:axId val="372050008"/>
        <c:axId val="372041480"/>
      </c:barChart>
      <c:dateAx>
        <c:axId val="37205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41480"/>
        <c:crosses val="autoZero"/>
        <c:auto val="1"/>
        <c:lblOffset val="100"/>
        <c:baseTimeUnit val="months"/>
      </c:dateAx>
      <c:valAx>
        <c:axId val="37204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5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CCB37-BE00-4C48-AFAF-E17A90DE00E1}"/>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6F678A4-833C-4623-9953-5D3072B090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31029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0AA18-8A91-402A-ABE7-AC972415EB3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C49E2799-E951-4F15-9313-EA46E52EAB21}"/>
              </a:ext>
            </a:extLst>
          </p:cNvPr>
          <p:cNvGraphicFramePr>
            <a:graphicFrameLocks noGrp="1"/>
          </p:cNvGraphicFramePr>
          <p:nvPr>
            <p:ph type="chart" sz="quarter" idx="13"/>
            <p:extLst>
              <p:ext uri="{D42A27DB-BD31-4B8C-83A1-F6EECF244321}">
                <p14:modId xmlns:p14="http://schemas.microsoft.com/office/powerpoint/2010/main" val="4060388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2ED6C7-8ADE-461E-AB56-AD318E6D3081}"/>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71F1CD2F-0574-45A3-BED2-268D28BFE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904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2663-3EEA-4982-8517-9C89713EA81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4AEAFA6-4FE7-4AD9-BAEC-F91823D837CF}"/>
              </a:ext>
            </a:extLst>
          </p:cNvPr>
          <p:cNvGraphicFramePr>
            <a:graphicFrameLocks noGrp="1"/>
          </p:cNvGraphicFramePr>
          <p:nvPr>
            <p:ph type="tbl" sz="quarter" idx="13"/>
            <p:extLst>
              <p:ext uri="{D42A27DB-BD31-4B8C-83A1-F6EECF244321}">
                <p14:modId xmlns:p14="http://schemas.microsoft.com/office/powerpoint/2010/main" val="63687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4626756"/>
                    </a:ext>
                  </a:extLst>
                </a:gridCol>
                <a:gridCol w="740664">
                  <a:extLst>
                    <a:ext uri="{9D8B030D-6E8A-4147-A177-3AD203B41FA5}">
                      <a16:colId xmlns:a16="http://schemas.microsoft.com/office/drawing/2014/main" val="3603005449"/>
                    </a:ext>
                  </a:extLst>
                </a:gridCol>
                <a:gridCol w="740664">
                  <a:extLst>
                    <a:ext uri="{9D8B030D-6E8A-4147-A177-3AD203B41FA5}">
                      <a16:colId xmlns:a16="http://schemas.microsoft.com/office/drawing/2014/main" val="3700461002"/>
                    </a:ext>
                  </a:extLst>
                </a:gridCol>
                <a:gridCol w="740664">
                  <a:extLst>
                    <a:ext uri="{9D8B030D-6E8A-4147-A177-3AD203B41FA5}">
                      <a16:colId xmlns:a16="http://schemas.microsoft.com/office/drawing/2014/main" val="4134038399"/>
                    </a:ext>
                  </a:extLst>
                </a:gridCol>
                <a:gridCol w="740664">
                  <a:extLst>
                    <a:ext uri="{9D8B030D-6E8A-4147-A177-3AD203B41FA5}">
                      <a16:colId xmlns:a16="http://schemas.microsoft.com/office/drawing/2014/main" val="3894987300"/>
                    </a:ext>
                  </a:extLst>
                </a:gridCol>
                <a:gridCol w="740664">
                  <a:extLst>
                    <a:ext uri="{9D8B030D-6E8A-4147-A177-3AD203B41FA5}">
                      <a16:colId xmlns:a16="http://schemas.microsoft.com/office/drawing/2014/main" val="3907701699"/>
                    </a:ext>
                  </a:extLst>
                </a:gridCol>
                <a:gridCol w="740664">
                  <a:extLst>
                    <a:ext uri="{9D8B030D-6E8A-4147-A177-3AD203B41FA5}">
                      <a16:colId xmlns:a16="http://schemas.microsoft.com/office/drawing/2014/main" val="2123655793"/>
                    </a:ext>
                  </a:extLst>
                </a:gridCol>
                <a:gridCol w="740664">
                  <a:extLst>
                    <a:ext uri="{9D8B030D-6E8A-4147-A177-3AD203B41FA5}">
                      <a16:colId xmlns:a16="http://schemas.microsoft.com/office/drawing/2014/main" val="2679580853"/>
                    </a:ext>
                  </a:extLst>
                </a:gridCol>
                <a:gridCol w="740664">
                  <a:extLst>
                    <a:ext uri="{9D8B030D-6E8A-4147-A177-3AD203B41FA5}">
                      <a16:colId xmlns:a16="http://schemas.microsoft.com/office/drawing/2014/main" val="1860325600"/>
                    </a:ext>
                  </a:extLst>
                </a:gridCol>
                <a:gridCol w="740664">
                  <a:extLst>
                    <a:ext uri="{9D8B030D-6E8A-4147-A177-3AD203B41FA5}">
                      <a16:colId xmlns:a16="http://schemas.microsoft.com/office/drawing/2014/main" val="21328582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20274646"/>
                  </a:ext>
                </a:extLst>
              </a:tr>
              <a:tr h="370840">
                <a:tc>
                  <a:txBody>
                    <a:bodyPr/>
                    <a:lstStyle/>
                    <a:p>
                      <a:r>
                        <a:rPr lang="en-US" sz="1000"/>
                        <a:t>First Insurance Company of Hawaii, LTD</a:t>
                      </a:r>
                    </a:p>
                  </a:txBody>
                  <a:tcPr/>
                </a:tc>
                <a:tc>
                  <a:txBody>
                    <a:bodyPr/>
                    <a:lstStyle/>
                    <a:p>
                      <a:r>
                        <a:rPr lang="en-US" sz="1000"/>
                        <a:t>1644</a:t>
                      </a:r>
                    </a:p>
                  </a:txBody>
                  <a:tcPr/>
                </a:tc>
                <a:tc>
                  <a:txBody>
                    <a:bodyPr/>
                    <a:lstStyle/>
                    <a:p>
                      <a:r>
                        <a:rPr lang="en-US" sz="1000"/>
                        <a:t>-4</a:t>
                      </a:r>
                    </a:p>
                  </a:txBody>
                  <a:tcPr/>
                </a:tc>
                <a:tc>
                  <a:txBody>
                    <a:bodyPr/>
                    <a:lstStyle/>
                    <a:p>
                      <a:r>
                        <a:rPr lang="en-US" sz="1000"/>
                        <a:t>20</a:t>
                      </a:r>
                    </a:p>
                  </a:txBody>
                  <a:tcPr/>
                </a:tc>
                <a:tc>
                  <a:txBody>
                    <a:bodyPr/>
                    <a:lstStyle/>
                    <a:p>
                      <a:r>
                        <a:rPr lang="en-US" sz="1000"/>
                        <a:t>435</a:t>
                      </a:r>
                    </a:p>
                  </a:txBody>
                  <a:tcPr/>
                </a:tc>
                <a:tc>
                  <a:txBody>
                    <a:bodyPr/>
                    <a:lstStyle/>
                    <a:p>
                      <a:r>
                        <a:rPr lang="en-US" sz="1000"/>
                        <a:t>21</a:t>
                      </a:r>
                    </a:p>
                  </a:txBody>
                  <a:tcPr/>
                </a:tc>
                <a:tc>
                  <a:txBody>
                    <a:bodyPr/>
                    <a:lstStyle/>
                    <a:p>
                      <a:r>
                        <a:rPr lang="en-US" sz="1000"/>
                        <a:t>8</a:t>
                      </a:r>
                    </a:p>
                  </a:txBody>
                  <a:tcPr/>
                </a:tc>
                <a:tc>
                  <a:txBody>
                    <a:bodyPr/>
                    <a:lstStyle/>
                    <a:p>
                      <a:r>
                        <a:rPr lang="en-US" sz="1000"/>
                        <a:t>0</a:t>
                      </a:r>
                    </a:p>
                  </a:txBody>
                  <a:tcPr/>
                </a:tc>
                <a:tc>
                  <a:txBody>
                    <a:bodyPr/>
                    <a:lstStyle/>
                    <a:p>
                      <a:r>
                        <a:rPr lang="en-US" sz="1000"/>
                        <a:t>1.4095 %</a:t>
                      </a:r>
                    </a:p>
                  </a:txBody>
                  <a:tcPr/>
                </a:tc>
                <a:tc>
                  <a:txBody>
                    <a:bodyPr/>
                    <a:lstStyle/>
                    <a:p>
                      <a:r>
                        <a:rPr lang="en-US" sz="1000"/>
                        <a:t>0.0 %</a:t>
                      </a:r>
                    </a:p>
                  </a:txBody>
                  <a:tcPr/>
                </a:tc>
                <a:extLst>
                  <a:ext uri="{0D108BD9-81ED-4DB2-BD59-A6C34878D82A}">
                    <a16:rowId xmlns:a16="http://schemas.microsoft.com/office/drawing/2014/main" val="2446427456"/>
                  </a:ext>
                </a:extLst>
              </a:tr>
            </a:tbl>
          </a:graphicData>
        </a:graphic>
      </p:graphicFrame>
      <p:sp>
        <p:nvSpPr>
          <p:cNvPr id="4" name="Text Placeholder 3">
            <a:extLst>
              <a:ext uri="{FF2B5EF4-FFF2-40B4-BE49-F238E27FC236}">
                <a16:creationId xmlns:a16="http://schemas.microsoft.com/office/drawing/2014/main" id="{00EEDA2A-DBAE-4AE7-AAF4-7D219755E5B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68856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71F8B-CCFA-485E-9B41-E752BB24CF8A}"/>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11A3AE2-7222-4306-BEE5-E976A6AE1518}"/>
              </a:ext>
            </a:extLst>
          </p:cNvPr>
          <p:cNvGraphicFramePr>
            <a:graphicFrameLocks noGrp="1"/>
          </p:cNvGraphicFramePr>
          <p:nvPr>
            <p:ph type="chart" sz="quarter" idx="13"/>
            <p:extLst>
              <p:ext uri="{D42A27DB-BD31-4B8C-83A1-F6EECF244321}">
                <p14:modId xmlns:p14="http://schemas.microsoft.com/office/powerpoint/2010/main" val="1932935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BB0B7-7C9C-473E-97D0-B9764FE320E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5D1D95E-A9F1-4C36-958D-EE7970C4F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305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EB508-765D-4A67-ACE9-F552B6ACC03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7183B82-BA47-420B-92C3-364245CBCDCA}"/>
              </a:ext>
            </a:extLst>
          </p:cNvPr>
          <p:cNvGraphicFramePr>
            <a:graphicFrameLocks noGrp="1"/>
          </p:cNvGraphicFramePr>
          <p:nvPr>
            <p:ph type="chart" sz="quarter" idx="13"/>
            <p:extLst>
              <p:ext uri="{D42A27DB-BD31-4B8C-83A1-F6EECF244321}">
                <p14:modId xmlns:p14="http://schemas.microsoft.com/office/powerpoint/2010/main" val="631725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EE4E7-EB77-4ABD-99E6-32CC12C5D6D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1E9DD7D-7F21-4743-898C-CF1F0BF3E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0850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AC296-C68C-408D-9E4F-431D98225D7E}"/>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7705E414-2E53-4942-A01E-3163B0F1A02C}"/>
              </a:ext>
            </a:extLst>
          </p:cNvPr>
          <p:cNvGraphicFramePr>
            <a:graphicFrameLocks noGrp="1"/>
          </p:cNvGraphicFramePr>
          <p:nvPr>
            <p:ph type="chart" sz="quarter" idx="13"/>
            <p:extLst>
              <p:ext uri="{D42A27DB-BD31-4B8C-83A1-F6EECF244321}">
                <p14:modId xmlns:p14="http://schemas.microsoft.com/office/powerpoint/2010/main" val="2008697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6C531-FC86-4E32-925D-EF8E49579DB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DE69B1B-39C4-4F8C-A7C2-2DED0D3C4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377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F128B-A9AF-4D4B-BD35-B0FA7FFEECF4}"/>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01B07813-B34E-4ECC-B38E-A925DFFB3AB9}"/>
              </a:ext>
            </a:extLst>
          </p:cNvPr>
          <p:cNvGraphicFramePr>
            <a:graphicFrameLocks noGrp="1"/>
          </p:cNvGraphicFramePr>
          <p:nvPr>
            <p:ph type="tbl" sz="quarter" idx="13"/>
            <p:extLst>
              <p:ext uri="{D42A27DB-BD31-4B8C-83A1-F6EECF244321}">
                <p14:modId xmlns:p14="http://schemas.microsoft.com/office/powerpoint/2010/main" val="287988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6424793"/>
                    </a:ext>
                  </a:extLst>
                </a:gridCol>
                <a:gridCol w="658368">
                  <a:extLst>
                    <a:ext uri="{9D8B030D-6E8A-4147-A177-3AD203B41FA5}">
                      <a16:colId xmlns:a16="http://schemas.microsoft.com/office/drawing/2014/main" val="3530315166"/>
                    </a:ext>
                  </a:extLst>
                </a:gridCol>
                <a:gridCol w="658368">
                  <a:extLst>
                    <a:ext uri="{9D8B030D-6E8A-4147-A177-3AD203B41FA5}">
                      <a16:colId xmlns:a16="http://schemas.microsoft.com/office/drawing/2014/main" val="2998852368"/>
                    </a:ext>
                  </a:extLst>
                </a:gridCol>
                <a:gridCol w="658368">
                  <a:extLst>
                    <a:ext uri="{9D8B030D-6E8A-4147-A177-3AD203B41FA5}">
                      <a16:colId xmlns:a16="http://schemas.microsoft.com/office/drawing/2014/main" val="3821384742"/>
                    </a:ext>
                  </a:extLst>
                </a:gridCol>
                <a:gridCol w="658368">
                  <a:extLst>
                    <a:ext uri="{9D8B030D-6E8A-4147-A177-3AD203B41FA5}">
                      <a16:colId xmlns:a16="http://schemas.microsoft.com/office/drawing/2014/main" val="3855574808"/>
                    </a:ext>
                  </a:extLst>
                </a:gridCol>
                <a:gridCol w="658368">
                  <a:extLst>
                    <a:ext uri="{9D8B030D-6E8A-4147-A177-3AD203B41FA5}">
                      <a16:colId xmlns:a16="http://schemas.microsoft.com/office/drawing/2014/main" val="3227173680"/>
                    </a:ext>
                  </a:extLst>
                </a:gridCol>
                <a:gridCol w="658368">
                  <a:extLst>
                    <a:ext uri="{9D8B030D-6E8A-4147-A177-3AD203B41FA5}">
                      <a16:colId xmlns:a16="http://schemas.microsoft.com/office/drawing/2014/main" val="3246892366"/>
                    </a:ext>
                  </a:extLst>
                </a:gridCol>
                <a:gridCol w="658368">
                  <a:extLst>
                    <a:ext uri="{9D8B030D-6E8A-4147-A177-3AD203B41FA5}">
                      <a16:colId xmlns:a16="http://schemas.microsoft.com/office/drawing/2014/main" val="40167307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117688015"/>
                  </a:ext>
                </a:extLst>
              </a:tr>
              <a:tr h="370840">
                <a:tc>
                  <a:txBody>
                    <a:bodyPr/>
                    <a:lstStyle/>
                    <a:p>
                      <a:r>
                        <a:rPr lang="en-US" sz="1000" b="1"/>
                        <a:t> First Insurance Company of Hawaii, LTD - 2019-06-20 21:00:20 </a:t>
                      </a:r>
                      <a:r>
                        <a:rPr lang="en-US" sz="1000"/>
                        <a:t> 
 We're excited to announce the promotion of Todd Takayama to Senior Vice President of Commercial Underwriting and Marie Weite to Vice President of Claims. Congratulations! 
Learn more: https://bit.ly/2WXiQcN</a:t>
                      </a:r>
                    </a:p>
                  </a:txBody>
                  <a:tcPr/>
                </a:tc>
                <a:tc>
                  <a:txBody>
                    <a:bodyPr/>
                    <a:lstStyle/>
                    <a:p>
                      <a:r>
                        <a:rPr lang="en-US" sz="1000"/>
                        <a:t>53</a:t>
                      </a:r>
                    </a:p>
                  </a:txBody>
                  <a:tcPr/>
                </a:tc>
                <a:tc>
                  <a:txBody>
                    <a:bodyPr/>
                    <a:lstStyle/>
                    <a:p>
                      <a:r>
                        <a:rPr lang="en-US" sz="1000"/>
                        <a:t>46</a:t>
                      </a:r>
                    </a:p>
                  </a:txBody>
                  <a:tcPr/>
                </a:tc>
                <a:tc>
                  <a:txBody>
                    <a:bodyPr/>
                    <a:lstStyle/>
                    <a:p>
                      <a:r>
                        <a:rPr lang="en-US" sz="1000"/>
                        <a:t>7</a:t>
                      </a:r>
                    </a:p>
                  </a:txBody>
                  <a:tcPr/>
                </a:tc>
                <a:tc>
                  <a:txBody>
                    <a:bodyPr/>
                    <a:lstStyle/>
                    <a:p>
                      <a:r>
                        <a:rPr lang="en-US" sz="1000"/>
                        <a:t>0</a:t>
                      </a:r>
                    </a:p>
                  </a:txBody>
                  <a:tcPr/>
                </a:tc>
                <a:tc>
                  <a:txBody>
                    <a:bodyPr/>
                    <a:lstStyle/>
                    <a:p>
                      <a:r>
                        <a:rPr lang="en-US" sz="1000"/>
                        <a:t>3.2199 %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8464606"/>
                  </a:ext>
                </a:extLst>
              </a:tr>
              <a:tr h="370840">
                <a:tc>
                  <a:txBody>
                    <a:bodyPr/>
                    <a:lstStyle/>
                    <a:p>
                      <a:r>
                        <a:rPr lang="en-US" sz="1000" b="1"/>
                        <a:t> First Insurance Company of Hawaii, LTD - 2019-06-27 18:04:07 </a:t>
                      </a:r>
                      <a:r>
                        <a:rPr lang="en-US" sz="1000"/>
                        <a:t> 
 We're excited to announce that Christina Griffin has joined our leadership team as the new manager of FiRMS Claims Services. Christina has more than 18 years of experience working in the insurance industry, both locally and on the mainland. Welcome to #teamficoh! 
Learn More: https://bit.ly/2YgBaPq</a:t>
                      </a:r>
                    </a:p>
                  </a:txBody>
                  <a:tcPr/>
                </a:tc>
                <a:tc>
                  <a:txBody>
                    <a:bodyPr/>
                    <a:lstStyle/>
                    <a:p>
                      <a:r>
                        <a:rPr lang="en-US" sz="1000"/>
                        <a:t>38</a:t>
                      </a:r>
                    </a:p>
                  </a:txBody>
                  <a:tcPr/>
                </a:tc>
                <a:tc>
                  <a:txBody>
                    <a:bodyPr/>
                    <a:lstStyle/>
                    <a:p>
                      <a:r>
                        <a:rPr lang="en-US" sz="1000"/>
                        <a:t>36</a:t>
                      </a:r>
                    </a:p>
                  </a:txBody>
                  <a:tcPr/>
                </a:tc>
                <a:tc>
                  <a:txBody>
                    <a:bodyPr/>
                    <a:lstStyle/>
                    <a:p>
                      <a:r>
                        <a:rPr lang="en-US" sz="1000"/>
                        <a:t>2</a:t>
                      </a:r>
                    </a:p>
                  </a:txBody>
                  <a:tcPr/>
                </a:tc>
                <a:tc>
                  <a:txBody>
                    <a:bodyPr/>
                    <a:lstStyle/>
                    <a:p>
                      <a:r>
                        <a:rPr lang="en-US" sz="1000"/>
                        <a:t>0</a:t>
                      </a:r>
                    </a:p>
                  </a:txBody>
                  <a:tcPr/>
                </a:tc>
                <a:tc>
                  <a:txBody>
                    <a:bodyPr/>
                    <a:lstStyle/>
                    <a:p>
                      <a:r>
                        <a:rPr lang="en-US" sz="1000"/>
                        <a:t>2.3100 %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3943002"/>
                  </a:ext>
                </a:extLst>
              </a:tr>
              <a:tr h="370840">
                <a:tc>
                  <a:txBody>
                    <a:bodyPr/>
                    <a:lstStyle/>
                    <a:p>
                      <a:r>
                        <a:rPr lang="en-US" sz="1000" b="1"/>
                        <a:t> First Insurance Company of Hawaii, LTD - 2019-06-28 17:30:09 </a:t>
                      </a:r>
                      <a:r>
                        <a:rPr lang="en-US" sz="1000"/>
                        <a:t> 
 Happy #AlohaFriday! ⛅ Enjoy this beautiful #sunset shot by Ryan M. of our FiRMS Claims Services department.
#tgif #hawaii</a:t>
                      </a:r>
                    </a:p>
                  </a:txBody>
                  <a:tcPr/>
                </a:tc>
                <a:tc>
                  <a:txBody>
                    <a:bodyPr/>
                    <a:lstStyle/>
                    <a:p>
                      <a:r>
                        <a:rPr lang="en-US" sz="1000"/>
                        <a:t>34</a:t>
                      </a:r>
                    </a:p>
                  </a:txBody>
                  <a:tcPr/>
                </a:tc>
                <a:tc>
                  <a:txBody>
                    <a:bodyPr/>
                    <a:lstStyle/>
                    <a:p>
                      <a:r>
                        <a:rPr lang="en-US" sz="1000"/>
                        <a:t>33</a:t>
                      </a:r>
                    </a:p>
                  </a:txBody>
                  <a:tcPr/>
                </a:tc>
                <a:tc>
                  <a:txBody>
                    <a:bodyPr/>
                    <a:lstStyle/>
                    <a:p>
                      <a:r>
                        <a:rPr lang="en-US" sz="1000"/>
                        <a:t>1</a:t>
                      </a:r>
                    </a:p>
                  </a:txBody>
                  <a:tcPr/>
                </a:tc>
                <a:tc>
                  <a:txBody>
                    <a:bodyPr/>
                    <a:lstStyle/>
                    <a:p>
                      <a:r>
                        <a:rPr lang="en-US" sz="1000"/>
                        <a:t>0</a:t>
                      </a:r>
                    </a:p>
                  </a:txBody>
                  <a:tcPr/>
                </a:tc>
                <a:tc>
                  <a:txBody>
                    <a:bodyPr/>
                    <a:lstStyle/>
                    <a:p>
                      <a:r>
                        <a:rPr lang="en-US" sz="1000"/>
                        <a:t>2.0669 %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99791461"/>
                  </a:ext>
                </a:extLst>
              </a:tr>
            </a:tbl>
          </a:graphicData>
        </a:graphic>
      </p:graphicFrame>
      <p:sp>
        <p:nvSpPr>
          <p:cNvPr id="4" name="Text Placeholder 3">
            <a:extLst>
              <a:ext uri="{FF2B5EF4-FFF2-40B4-BE49-F238E27FC236}">
                <a16:creationId xmlns:a16="http://schemas.microsoft.com/office/drawing/2014/main" id="{7C7A9A0D-454A-4364-9233-C793BDE9B76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33941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4C49C-773C-4203-9462-0B3D8FA9BA5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F4DDE4AD-868B-4D08-BC5E-DF47B8D7C1D0}"/>
              </a:ext>
            </a:extLst>
          </p:cNvPr>
          <p:cNvGraphicFramePr>
            <a:graphicFrameLocks noGrp="1"/>
          </p:cNvGraphicFramePr>
          <p:nvPr>
            <p:ph type="tbl" sz="quarter" idx="13"/>
            <p:extLst>
              <p:ext uri="{D42A27DB-BD31-4B8C-83A1-F6EECF244321}">
                <p14:modId xmlns:p14="http://schemas.microsoft.com/office/powerpoint/2010/main" val="221530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09424493"/>
                    </a:ext>
                  </a:extLst>
                </a:gridCol>
                <a:gridCol w="493776">
                  <a:extLst>
                    <a:ext uri="{9D8B030D-6E8A-4147-A177-3AD203B41FA5}">
                      <a16:colId xmlns:a16="http://schemas.microsoft.com/office/drawing/2014/main" val="3410926370"/>
                    </a:ext>
                  </a:extLst>
                </a:gridCol>
                <a:gridCol w="493776">
                  <a:extLst>
                    <a:ext uri="{9D8B030D-6E8A-4147-A177-3AD203B41FA5}">
                      <a16:colId xmlns:a16="http://schemas.microsoft.com/office/drawing/2014/main" val="481048696"/>
                    </a:ext>
                  </a:extLst>
                </a:gridCol>
                <a:gridCol w="493776">
                  <a:extLst>
                    <a:ext uri="{9D8B030D-6E8A-4147-A177-3AD203B41FA5}">
                      <a16:colId xmlns:a16="http://schemas.microsoft.com/office/drawing/2014/main" val="1811030220"/>
                    </a:ext>
                  </a:extLst>
                </a:gridCol>
                <a:gridCol w="493776">
                  <a:extLst>
                    <a:ext uri="{9D8B030D-6E8A-4147-A177-3AD203B41FA5}">
                      <a16:colId xmlns:a16="http://schemas.microsoft.com/office/drawing/2014/main" val="622964587"/>
                    </a:ext>
                  </a:extLst>
                </a:gridCol>
                <a:gridCol w="493776">
                  <a:extLst>
                    <a:ext uri="{9D8B030D-6E8A-4147-A177-3AD203B41FA5}">
                      <a16:colId xmlns:a16="http://schemas.microsoft.com/office/drawing/2014/main" val="2910911547"/>
                    </a:ext>
                  </a:extLst>
                </a:gridCol>
                <a:gridCol w="493776">
                  <a:extLst>
                    <a:ext uri="{9D8B030D-6E8A-4147-A177-3AD203B41FA5}">
                      <a16:colId xmlns:a16="http://schemas.microsoft.com/office/drawing/2014/main" val="26528689"/>
                    </a:ext>
                  </a:extLst>
                </a:gridCol>
                <a:gridCol w="493776">
                  <a:extLst>
                    <a:ext uri="{9D8B030D-6E8A-4147-A177-3AD203B41FA5}">
                      <a16:colId xmlns:a16="http://schemas.microsoft.com/office/drawing/2014/main" val="232759881"/>
                    </a:ext>
                  </a:extLst>
                </a:gridCol>
                <a:gridCol w="493776">
                  <a:extLst>
                    <a:ext uri="{9D8B030D-6E8A-4147-A177-3AD203B41FA5}">
                      <a16:colId xmlns:a16="http://schemas.microsoft.com/office/drawing/2014/main" val="2047986601"/>
                    </a:ext>
                  </a:extLst>
                </a:gridCol>
                <a:gridCol w="493776">
                  <a:extLst>
                    <a:ext uri="{9D8B030D-6E8A-4147-A177-3AD203B41FA5}">
                      <a16:colId xmlns:a16="http://schemas.microsoft.com/office/drawing/2014/main" val="3352784357"/>
                    </a:ext>
                  </a:extLst>
                </a:gridCol>
                <a:gridCol w="493776">
                  <a:extLst>
                    <a:ext uri="{9D8B030D-6E8A-4147-A177-3AD203B41FA5}">
                      <a16:colId xmlns:a16="http://schemas.microsoft.com/office/drawing/2014/main" val="3802030796"/>
                    </a:ext>
                  </a:extLst>
                </a:gridCol>
                <a:gridCol w="493776">
                  <a:extLst>
                    <a:ext uri="{9D8B030D-6E8A-4147-A177-3AD203B41FA5}">
                      <a16:colId xmlns:a16="http://schemas.microsoft.com/office/drawing/2014/main" val="2901944534"/>
                    </a:ext>
                  </a:extLst>
                </a:gridCol>
                <a:gridCol w="493776">
                  <a:extLst>
                    <a:ext uri="{9D8B030D-6E8A-4147-A177-3AD203B41FA5}">
                      <a16:colId xmlns:a16="http://schemas.microsoft.com/office/drawing/2014/main" val="1089651646"/>
                    </a:ext>
                  </a:extLst>
                </a:gridCol>
                <a:gridCol w="493776">
                  <a:extLst>
                    <a:ext uri="{9D8B030D-6E8A-4147-A177-3AD203B41FA5}">
                      <a16:colId xmlns:a16="http://schemas.microsoft.com/office/drawing/2014/main" val="13042000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3574500"/>
                  </a:ext>
                </a:extLst>
              </a:tr>
              <a:tr h="370840">
                <a:tc>
                  <a:txBody>
                    <a:bodyPr/>
                    <a:lstStyle/>
                    <a:p>
                      <a:r>
                        <a:rPr lang="en-US" sz="1000"/>
                        <a:t>@FirstInsHI</a:t>
                      </a:r>
                    </a:p>
                  </a:txBody>
                  <a:tcPr/>
                </a:tc>
                <a:tc>
                  <a:txBody>
                    <a:bodyPr/>
                    <a:lstStyle/>
                    <a:p>
                      <a:r>
                        <a:rPr lang="en-US" sz="1000"/>
                        <a:t>1229</a:t>
                      </a:r>
                    </a:p>
                  </a:txBody>
                  <a:tcPr/>
                </a:tc>
                <a:tc>
                  <a:txBody>
                    <a:bodyPr/>
                    <a:lstStyle/>
                    <a:p>
                      <a:r>
                        <a:rPr lang="en-US" sz="1000"/>
                        <a:t>0</a:t>
                      </a:r>
                    </a:p>
                  </a:txBody>
                  <a:tcPr/>
                </a:tc>
                <a:tc>
                  <a:txBody>
                    <a:bodyPr/>
                    <a:lstStyle/>
                    <a:p>
                      <a:r>
                        <a:rPr lang="en-US" sz="1000"/>
                        <a:t>27</a:t>
                      </a:r>
                    </a:p>
                  </a:txBody>
                  <a:tcPr/>
                </a:tc>
                <a:tc>
                  <a:txBody>
                    <a:bodyPr/>
                    <a:lstStyle/>
                    <a:p>
                      <a:r>
                        <a:rPr lang="en-US" sz="1000"/>
                        <a:t>21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42</a:t>
                      </a:r>
                    </a:p>
                  </a:txBody>
                  <a:tcPr/>
                </a:tc>
                <a:tc>
                  <a:txBody>
                    <a:bodyPr/>
                    <a:lstStyle/>
                    <a:p>
                      <a:r>
                        <a:rPr lang="en-US" sz="1000"/>
                        <a:t>0</a:t>
                      </a:r>
                    </a:p>
                  </a:txBody>
                  <a:tcPr/>
                </a:tc>
                <a:tc>
                  <a:txBody>
                    <a:bodyPr/>
                    <a:lstStyle/>
                    <a:p>
                      <a:r>
                        <a:rPr lang="en-US" sz="1000"/>
                        <a:t>4</a:t>
                      </a:r>
                    </a:p>
                  </a:txBody>
                  <a:tcPr/>
                </a:tc>
                <a:tc>
                  <a:txBody>
                    <a:bodyPr/>
                    <a:lstStyle/>
                    <a:p>
                      <a:r>
                        <a:rPr lang="en-US" sz="1000"/>
                        <a:t>0.1899 %</a:t>
                      </a:r>
                    </a:p>
                  </a:txBody>
                  <a:tcPr/>
                </a:tc>
                <a:tc>
                  <a:txBody>
                    <a:bodyPr/>
                    <a:lstStyle/>
                    <a:p>
                      <a:r>
                        <a:rPr lang="en-US" sz="1000"/>
                        <a:t>0.0 %</a:t>
                      </a:r>
                    </a:p>
                  </a:txBody>
                  <a:tcPr/>
                </a:tc>
                <a:extLst>
                  <a:ext uri="{0D108BD9-81ED-4DB2-BD59-A6C34878D82A}">
                    <a16:rowId xmlns:a16="http://schemas.microsoft.com/office/drawing/2014/main" val="1286754465"/>
                  </a:ext>
                </a:extLst>
              </a:tr>
            </a:tbl>
          </a:graphicData>
        </a:graphic>
      </p:graphicFrame>
      <p:sp>
        <p:nvSpPr>
          <p:cNvPr id="4" name="Text Placeholder 3">
            <a:extLst>
              <a:ext uri="{FF2B5EF4-FFF2-40B4-BE49-F238E27FC236}">
                <a16:creationId xmlns:a16="http://schemas.microsoft.com/office/drawing/2014/main" id="{E6A93AEF-3FB9-4AEB-9A44-134ABD91E35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8590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B77DC-A4E1-4CAB-9B13-9E3CCDDF59A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D47917E-BDFB-4421-8542-F10D7E82F70D}"/>
              </a:ext>
            </a:extLst>
          </p:cNvPr>
          <p:cNvGraphicFramePr>
            <a:graphicFrameLocks noGrp="1"/>
          </p:cNvGraphicFramePr>
          <p:nvPr>
            <p:ph type="chart" sz="quarter" idx="13"/>
            <p:extLst>
              <p:ext uri="{D42A27DB-BD31-4B8C-83A1-F6EECF244321}">
                <p14:modId xmlns:p14="http://schemas.microsoft.com/office/powerpoint/2010/main" val="1884322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C375E0-67BD-4BCB-A467-DF361DD26F4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A527B8F-C1C2-484E-B116-490C1E838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89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8F8AD-C7D2-4EF9-A371-291B179A594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C989910D-823D-45A8-80C6-40D25016FAE1}"/>
              </a:ext>
            </a:extLst>
          </p:cNvPr>
          <p:cNvGraphicFramePr>
            <a:graphicFrameLocks noGrp="1"/>
          </p:cNvGraphicFramePr>
          <p:nvPr>
            <p:ph type="chart" sz="quarter" idx="13"/>
            <p:extLst>
              <p:ext uri="{D42A27DB-BD31-4B8C-83A1-F6EECF244321}">
                <p14:modId xmlns:p14="http://schemas.microsoft.com/office/powerpoint/2010/main" val="58644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4328F4-D011-433E-8595-5FBED260D3A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DADC3BA-87EB-4A97-B9A2-60DE6E0CF9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861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5F51-AC3E-499F-8ABC-D62E8A058837}"/>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C0087E9-A05E-4984-AFBA-FDDF2147FA16}"/>
              </a:ext>
            </a:extLst>
          </p:cNvPr>
          <p:cNvGraphicFramePr>
            <a:graphicFrameLocks noGrp="1"/>
          </p:cNvGraphicFramePr>
          <p:nvPr>
            <p:ph type="tbl" sz="quarter" idx="13"/>
            <p:extLst>
              <p:ext uri="{D42A27DB-BD31-4B8C-83A1-F6EECF244321}">
                <p14:modId xmlns:p14="http://schemas.microsoft.com/office/powerpoint/2010/main" val="3084538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011748787"/>
                    </a:ext>
                  </a:extLst>
                </a:gridCol>
                <a:gridCol w="411480">
                  <a:extLst>
                    <a:ext uri="{9D8B030D-6E8A-4147-A177-3AD203B41FA5}">
                      <a16:colId xmlns:a16="http://schemas.microsoft.com/office/drawing/2014/main" val="4128844681"/>
                    </a:ext>
                  </a:extLst>
                </a:gridCol>
                <a:gridCol w="822960">
                  <a:extLst>
                    <a:ext uri="{9D8B030D-6E8A-4147-A177-3AD203B41FA5}">
                      <a16:colId xmlns:a16="http://schemas.microsoft.com/office/drawing/2014/main" val="1271577041"/>
                    </a:ext>
                  </a:extLst>
                </a:gridCol>
                <a:gridCol w="822960">
                  <a:extLst>
                    <a:ext uri="{9D8B030D-6E8A-4147-A177-3AD203B41FA5}">
                      <a16:colId xmlns:a16="http://schemas.microsoft.com/office/drawing/2014/main" val="2709109807"/>
                    </a:ext>
                  </a:extLst>
                </a:gridCol>
                <a:gridCol w="822960">
                  <a:extLst>
                    <a:ext uri="{9D8B030D-6E8A-4147-A177-3AD203B41FA5}">
                      <a16:colId xmlns:a16="http://schemas.microsoft.com/office/drawing/2014/main" val="210601286"/>
                    </a:ext>
                  </a:extLst>
                </a:gridCol>
                <a:gridCol w="822960">
                  <a:extLst>
                    <a:ext uri="{9D8B030D-6E8A-4147-A177-3AD203B41FA5}">
                      <a16:colId xmlns:a16="http://schemas.microsoft.com/office/drawing/2014/main" val="1763066623"/>
                    </a:ext>
                  </a:extLst>
                </a:gridCol>
                <a:gridCol w="822960">
                  <a:extLst>
                    <a:ext uri="{9D8B030D-6E8A-4147-A177-3AD203B41FA5}">
                      <a16:colId xmlns:a16="http://schemas.microsoft.com/office/drawing/2014/main" val="306490260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500847658"/>
                  </a:ext>
                </a:extLst>
              </a:tr>
              <a:tr h="370840">
                <a:tc>
                  <a:txBody>
                    <a:bodyPr/>
                    <a:lstStyle/>
                    <a:p>
                      <a:r>
                        <a:rPr lang="en-US" sz="1000" b="1"/>
                        <a:t> @FirstInsHI - 2019-06-11 18:00:35 </a:t>
                      </a:r>
                      <a:r>
                        <a:rPr lang="en-US" sz="1000"/>
                        <a:t>
  Today Hawaii celebrates #KingKamehamehaDay to honor King Kamehameha I who unified the Hawaiian islands back in 1810. On this occasion, his statue in front of Aliiolani Hale is draped in beautiful #lei. 🌺
Photo by Shaun Nelson of our Claims Department https://t.co/O1bmkGHpxS</a:t>
                      </a:r>
                    </a:p>
                  </a:txBody>
                  <a:tcPr/>
                </a:tc>
                <a:tc>
                  <a:txBody>
                    <a:bodyPr/>
                    <a:lstStyle/>
                    <a:p>
                      <a:r>
                        <a:rPr lang="en-US" sz="1000"/>
                        <a:t>06/12/2019 18:15:10</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0.5705 %</a:t>
                      </a:r>
                    </a:p>
                  </a:txBody>
                  <a:tcPr/>
                </a:tc>
                <a:extLst>
                  <a:ext uri="{0D108BD9-81ED-4DB2-BD59-A6C34878D82A}">
                    <a16:rowId xmlns:a16="http://schemas.microsoft.com/office/drawing/2014/main" val="1552263557"/>
                  </a:ext>
                </a:extLst>
              </a:tr>
              <a:tr h="370840">
                <a:tc>
                  <a:txBody>
                    <a:bodyPr/>
                    <a:lstStyle/>
                    <a:p>
                      <a:r>
                        <a:rPr lang="en-US" sz="1000" b="1"/>
                        <a:t> @FirstInsHI - 2019-06-28 14:51:25 </a:t>
                      </a:r>
                      <a:r>
                        <a:rPr lang="en-US" sz="1000"/>
                        <a:t>
  Every Thursday and Friday, members of #teamficoh have the opportunity to deliver hot, nutritious meals to home-bound kupuna. We love seeing smiling faces like these every week! @HawaiiMOW 
#mealsonwheels #kupuna #communityservice #volunteers https://t.co/22JFZD8MyP</a:t>
                      </a:r>
                    </a:p>
                  </a:txBody>
                  <a:tcPr/>
                </a:tc>
                <a:tc>
                  <a:txBody>
                    <a:bodyPr/>
                    <a:lstStyle/>
                    <a:p>
                      <a:r>
                        <a:rPr lang="en-US" sz="1000"/>
                        <a:t>06/30/2019 06:16:26</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0.4075 %</a:t>
                      </a:r>
                    </a:p>
                  </a:txBody>
                  <a:tcPr/>
                </a:tc>
                <a:extLst>
                  <a:ext uri="{0D108BD9-81ED-4DB2-BD59-A6C34878D82A}">
                    <a16:rowId xmlns:a16="http://schemas.microsoft.com/office/drawing/2014/main" val="3165615053"/>
                  </a:ext>
                </a:extLst>
              </a:tr>
              <a:tr h="370840">
                <a:tc>
                  <a:txBody>
                    <a:bodyPr/>
                    <a:lstStyle/>
                    <a:p>
                      <a:r>
                        <a:rPr lang="en-US" sz="1000" b="1"/>
                        <a:t> @FirstInsHI - 2019-06-07 19:30:06 </a:t>
                      </a:r>
                      <a:r>
                        <a:rPr lang="en-US" sz="1000"/>
                        <a:t>
  Happy #AlohaFriday! Photo by Lance K of our Commercial Underwriting department. 
#tgif  #hawaii https://t.co/84eCO1Z5QC</a:t>
                      </a:r>
                    </a:p>
                  </a:txBody>
                  <a:tcPr/>
                </a:tc>
                <a:tc>
                  <a:txBody>
                    <a:bodyPr/>
                    <a:lstStyle/>
                    <a:p>
                      <a:r>
                        <a:rPr lang="en-US" sz="1000"/>
                        <a:t>06/08/2019 18:14:33</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0.3260 %</a:t>
                      </a:r>
                    </a:p>
                  </a:txBody>
                  <a:tcPr/>
                </a:tc>
                <a:extLst>
                  <a:ext uri="{0D108BD9-81ED-4DB2-BD59-A6C34878D82A}">
                    <a16:rowId xmlns:a16="http://schemas.microsoft.com/office/drawing/2014/main" val="415431133"/>
                  </a:ext>
                </a:extLst>
              </a:tr>
            </a:tbl>
          </a:graphicData>
        </a:graphic>
      </p:graphicFrame>
      <p:sp>
        <p:nvSpPr>
          <p:cNvPr id="4" name="Text Placeholder 3">
            <a:extLst>
              <a:ext uri="{FF2B5EF4-FFF2-40B4-BE49-F238E27FC236}">
                <a16:creationId xmlns:a16="http://schemas.microsoft.com/office/drawing/2014/main" id="{32CCD3C4-B993-405B-A9CD-4CEC51DBC17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74409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1629-5A61-4CF4-A415-580CA196DAA5}"/>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4DB9F33-5839-4BF8-83F5-F863CE8DE425}"/>
              </a:ext>
            </a:extLst>
          </p:cNvPr>
          <p:cNvGraphicFramePr>
            <a:graphicFrameLocks noGrp="1"/>
          </p:cNvGraphicFramePr>
          <p:nvPr>
            <p:ph type="tbl" sz="quarter" idx="13"/>
            <p:extLst>
              <p:ext uri="{D42A27DB-BD31-4B8C-83A1-F6EECF244321}">
                <p14:modId xmlns:p14="http://schemas.microsoft.com/office/powerpoint/2010/main" val="1896286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88886500"/>
                    </a:ext>
                  </a:extLst>
                </a:gridCol>
                <a:gridCol w="1069848">
                  <a:extLst>
                    <a:ext uri="{9D8B030D-6E8A-4147-A177-3AD203B41FA5}">
                      <a16:colId xmlns:a16="http://schemas.microsoft.com/office/drawing/2014/main" val="1147525011"/>
                    </a:ext>
                  </a:extLst>
                </a:gridCol>
                <a:gridCol w="1069848">
                  <a:extLst>
                    <a:ext uri="{9D8B030D-6E8A-4147-A177-3AD203B41FA5}">
                      <a16:colId xmlns:a16="http://schemas.microsoft.com/office/drawing/2014/main" val="3079823440"/>
                    </a:ext>
                  </a:extLst>
                </a:gridCol>
                <a:gridCol w="1069848">
                  <a:extLst>
                    <a:ext uri="{9D8B030D-6E8A-4147-A177-3AD203B41FA5}">
                      <a16:colId xmlns:a16="http://schemas.microsoft.com/office/drawing/2014/main" val="13859318"/>
                    </a:ext>
                  </a:extLst>
                </a:gridCol>
                <a:gridCol w="1069848">
                  <a:extLst>
                    <a:ext uri="{9D8B030D-6E8A-4147-A177-3AD203B41FA5}">
                      <a16:colId xmlns:a16="http://schemas.microsoft.com/office/drawing/2014/main" val="1968745285"/>
                    </a:ext>
                  </a:extLst>
                </a:gridCol>
                <a:gridCol w="1069848">
                  <a:extLst>
                    <a:ext uri="{9D8B030D-6E8A-4147-A177-3AD203B41FA5}">
                      <a16:colId xmlns:a16="http://schemas.microsoft.com/office/drawing/2014/main" val="3691108234"/>
                    </a:ext>
                  </a:extLst>
                </a:gridCol>
                <a:gridCol w="1069848">
                  <a:extLst>
                    <a:ext uri="{9D8B030D-6E8A-4147-A177-3AD203B41FA5}">
                      <a16:colId xmlns:a16="http://schemas.microsoft.com/office/drawing/2014/main" val="13936709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20280142"/>
                  </a:ext>
                </a:extLst>
              </a:tr>
              <a:tr h="370840">
                <a:tc>
                  <a:txBody>
                    <a:bodyPr/>
                    <a:lstStyle/>
                    <a:p>
                      <a:r>
                        <a:rPr lang="en-US" sz="1000"/>
                        <a:t>First Insurance Company of Hawaii</a:t>
                      </a:r>
                    </a:p>
                  </a:txBody>
                  <a:tcPr/>
                </a:tc>
                <a:tc>
                  <a:txBody>
                    <a:bodyPr/>
                    <a:lstStyle/>
                    <a:p>
                      <a:r>
                        <a:rPr lang="en-US" sz="1000"/>
                        <a:t>1267</a:t>
                      </a:r>
                    </a:p>
                  </a:txBody>
                  <a:tcPr/>
                </a:tc>
                <a:tc>
                  <a:txBody>
                    <a:bodyPr/>
                    <a:lstStyle/>
                    <a:p>
                      <a:r>
                        <a:rPr lang="en-US" sz="1000"/>
                        <a:t>22</a:t>
                      </a:r>
                    </a:p>
                  </a:txBody>
                  <a:tcPr/>
                </a:tc>
                <a:tc>
                  <a:txBody>
                    <a:bodyPr/>
                    <a:lstStyle/>
                    <a:p>
                      <a:r>
                        <a:rPr lang="en-US" sz="1000"/>
                        <a:t>10</a:t>
                      </a:r>
                    </a:p>
                  </a:txBody>
                  <a:tcPr/>
                </a:tc>
                <a:tc>
                  <a:txBody>
                    <a:bodyPr/>
                    <a:lstStyle/>
                    <a:p>
                      <a:r>
                        <a:rPr lang="en-US" sz="1000"/>
                        <a:t>414</a:t>
                      </a:r>
                    </a:p>
                  </a:txBody>
                  <a:tcPr/>
                </a:tc>
                <a:tc>
                  <a:txBody>
                    <a:bodyPr/>
                    <a:lstStyle/>
                    <a:p>
                      <a:r>
                        <a:rPr lang="en-US" sz="1000"/>
                        <a:t>12</a:t>
                      </a:r>
                    </a:p>
                  </a:txBody>
                  <a:tcPr/>
                </a:tc>
                <a:tc>
                  <a:txBody>
                    <a:bodyPr/>
                    <a:lstStyle/>
                    <a:p>
                      <a:r>
                        <a:rPr lang="en-US" sz="1000"/>
                        <a:t>3.3917 %</a:t>
                      </a:r>
                    </a:p>
                  </a:txBody>
                  <a:tcPr/>
                </a:tc>
                <a:extLst>
                  <a:ext uri="{0D108BD9-81ED-4DB2-BD59-A6C34878D82A}">
                    <a16:rowId xmlns:a16="http://schemas.microsoft.com/office/drawing/2014/main" val="3249480046"/>
                  </a:ext>
                </a:extLst>
              </a:tr>
            </a:tbl>
          </a:graphicData>
        </a:graphic>
      </p:graphicFrame>
      <p:sp>
        <p:nvSpPr>
          <p:cNvPr id="4" name="Text Placeholder 3">
            <a:extLst>
              <a:ext uri="{FF2B5EF4-FFF2-40B4-BE49-F238E27FC236}">
                <a16:creationId xmlns:a16="http://schemas.microsoft.com/office/drawing/2014/main" id="{66B109B4-AED8-4334-9980-DE513942C5A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42065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7F38D-F0FB-433A-91E7-DC53D19CC41D}"/>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BE8AC33-BC0A-479E-8B47-E14BEFBD62D8}"/>
              </a:ext>
            </a:extLst>
          </p:cNvPr>
          <p:cNvGraphicFramePr>
            <a:graphicFrameLocks noGrp="1"/>
          </p:cNvGraphicFramePr>
          <p:nvPr>
            <p:ph type="chart" sz="quarter" idx="13"/>
            <p:extLst>
              <p:ext uri="{D42A27DB-BD31-4B8C-83A1-F6EECF244321}">
                <p14:modId xmlns:p14="http://schemas.microsoft.com/office/powerpoint/2010/main" val="629523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7AAC7-59CF-408C-A16A-6802329B0B4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80262E7-CA5C-451B-82F7-47A5292838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689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ACF53-5DD6-49BB-B193-6F4ABC72887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7D58A52-4FCF-458B-81D4-94DE48A7E148}"/>
              </a:ext>
            </a:extLst>
          </p:cNvPr>
          <p:cNvGraphicFramePr>
            <a:graphicFrameLocks noGrp="1"/>
          </p:cNvGraphicFramePr>
          <p:nvPr>
            <p:ph type="chart" sz="quarter" idx="13"/>
            <p:extLst>
              <p:ext uri="{D42A27DB-BD31-4B8C-83A1-F6EECF244321}">
                <p14:modId xmlns:p14="http://schemas.microsoft.com/office/powerpoint/2010/main" val="1467652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41AB4D-7CEA-44A4-A6AA-099973696F5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CBF186B-5A04-43AC-ABC3-2ABBF7684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616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8C978-5328-488D-A5EE-5BC8C5D439B8}"/>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9ED2453B-5472-4D81-BD67-DB7677604DD5}"/>
              </a:ext>
            </a:extLst>
          </p:cNvPr>
          <p:cNvGraphicFramePr>
            <a:graphicFrameLocks noGrp="1"/>
          </p:cNvGraphicFramePr>
          <p:nvPr>
            <p:ph type="tbl" sz="quarter" idx="13"/>
            <p:extLst>
              <p:ext uri="{D42A27DB-BD31-4B8C-83A1-F6EECF244321}">
                <p14:modId xmlns:p14="http://schemas.microsoft.com/office/powerpoint/2010/main" val="1879818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67606122"/>
                    </a:ext>
                  </a:extLst>
                </a:gridCol>
                <a:gridCol w="905256">
                  <a:extLst>
                    <a:ext uri="{9D8B030D-6E8A-4147-A177-3AD203B41FA5}">
                      <a16:colId xmlns:a16="http://schemas.microsoft.com/office/drawing/2014/main" val="1800861647"/>
                    </a:ext>
                  </a:extLst>
                </a:gridCol>
                <a:gridCol w="822960">
                  <a:extLst>
                    <a:ext uri="{9D8B030D-6E8A-4147-A177-3AD203B41FA5}">
                      <a16:colId xmlns:a16="http://schemas.microsoft.com/office/drawing/2014/main" val="2576030765"/>
                    </a:ext>
                  </a:extLst>
                </a:gridCol>
                <a:gridCol w="987552">
                  <a:extLst>
                    <a:ext uri="{9D8B030D-6E8A-4147-A177-3AD203B41FA5}">
                      <a16:colId xmlns:a16="http://schemas.microsoft.com/office/drawing/2014/main" val="3003056886"/>
                    </a:ext>
                  </a:extLst>
                </a:gridCol>
                <a:gridCol w="987552">
                  <a:extLst>
                    <a:ext uri="{9D8B030D-6E8A-4147-A177-3AD203B41FA5}">
                      <a16:colId xmlns:a16="http://schemas.microsoft.com/office/drawing/2014/main" val="316326231"/>
                    </a:ext>
                  </a:extLst>
                </a:gridCol>
                <a:gridCol w="987552">
                  <a:extLst>
                    <a:ext uri="{9D8B030D-6E8A-4147-A177-3AD203B41FA5}">
                      <a16:colId xmlns:a16="http://schemas.microsoft.com/office/drawing/2014/main" val="932348890"/>
                    </a:ext>
                  </a:extLst>
                </a:gridCol>
                <a:gridCol w="987552">
                  <a:extLst>
                    <a:ext uri="{9D8B030D-6E8A-4147-A177-3AD203B41FA5}">
                      <a16:colId xmlns:a16="http://schemas.microsoft.com/office/drawing/2014/main" val="2275471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76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- 2019-06-20 18:57:44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the promotion of Todd Takayama to Senior Vice President of Commercial Underwriting and Marie Weite to Vice President of Claims. Congratulations! Learn more: https://bit.ly/2WXiQcN
#promotion #leadership #insurance #tokiomarine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https://media.licdn.com/dms/image/C4E22AQGUuUyIhYnCoQ/feedshare-shrink_1280/0?e=1565222400&amp;v=beta&amp;t=ADqWNz5biq_VM1V7EqFcUoGZ7w6gwSaHcg9a_i2OqvU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5011225"/>
                  </a:ext>
                </a:extLst>
              </a:tr>
            </a:tbl>
          </a:graphicData>
        </a:graphic>
      </p:graphicFrame>
      <p:sp>
        <p:nvSpPr>
          <p:cNvPr id="4" name="Text Placeholder 3">
            <a:extLst>
              <a:ext uri="{FF2B5EF4-FFF2-40B4-BE49-F238E27FC236}">
                <a16:creationId xmlns:a16="http://schemas.microsoft.com/office/drawing/2014/main" id="{448A1A40-697A-4CA6-AAF1-01FF27F7098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73739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7D0F9-A8CF-46C0-A430-F8EA7DA38D34}"/>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A80A618C-48A0-41D8-A7CC-CD8ED9377BAF}"/>
              </a:ext>
            </a:extLst>
          </p:cNvPr>
          <p:cNvGraphicFramePr>
            <a:graphicFrameLocks noGrp="1"/>
          </p:cNvGraphicFramePr>
          <p:nvPr>
            <p:ph type="tbl" sz="quarter" idx="13"/>
            <p:extLst>
              <p:ext uri="{D42A27DB-BD31-4B8C-83A1-F6EECF244321}">
                <p14:modId xmlns:p14="http://schemas.microsoft.com/office/powerpoint/2010/main" val="217792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21153862"/>
                    </a:ext>
                  </a:extLst>
                </a:gridCol>
                <a:gridCol w="905256">
                  <a:extLst>
                    <a:ext uri="{9D8B030D-6E8A-4147-A177-3AD203B41FA5}">
                      <a16:colId xmlns:a16="http://schemas.microsoft.com/office/drawing/2014/main" val="463418435"/>
                    </a:ext>
                  </a:extLst>
                </a:gridCol>
                <a:gridCol w="822960">
                  <a:extLst>
                    <a:ext uri="{9D8B030D-6E8A-4147-A177-3AD203B41FA5}">
                      <a16:colId xmlns:a16="http://schemas.microsoft.com/office/drawing/2014/main" val="3125337868"/>
                    </a:ext>
                  </a:extLst>
                </a:gridCol>
                <a:gridCol w="987552">
                  <a:extLst>
                    <a:ext uri="{9D8B030D-6E8A-4147-A177-3AD203B41FA5}">
                      <a16:colId xmlns:a16="http://schemas.microsoft.com/office/drawing/2014/main" val="471194273"/>
                    </a:ext>
                  </a:extLst>
                </a:gridCol>
                <a:gridCol w="987552">
                  <a:extLst>
                    <a:ext uri="{9D8B030D-6E8A-4147-A177-3AD203B41FA5}">
                      <a16:colId xmlns:a16="http://schemas.microsoft.com/office/drawing/2014/main" val="3970681312"/>
                    </a:ext>
                  </a:extLst>
                </a:gridCol>
                <a:gridCol w="987552">
                  <a:extLst>
                    <a:ext uri="{9D8B030D-6E8A-4147-A177-3AD203B41FA5}">
                      <a16:colId xmlns:a16="http://schemas.microsoft.com/office/drawing/2014/main" val="3624734918"/>
                    </a:ext>
                  </a:extLst>
                </a:gridCol>
                <a:gridCol w="987552">
                  <a:extLst>
                    <a:ext uri="{9D8B030D-6E8A-4147-A177-3AD203B41FA5}">
                      <a16:colId xmlns:a16="http://schemas.microsoft.com/office/drawing/2014/main" val="310766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609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- 2019-06-12 21:18:22 </a:t>
                      </a:r>
                      <a:r>
                        <a:rPr kumimoji="0" lang="en-US" sz="1000" b="0" i="0" u="none" strike="noStrike" kern="1200" cap="none" spc="0" normalizeH="0" baseline="0" noProof="0">
                          <a:ln>
                            <a:noFill/>
                          </a:ln>
                          <a:solidFill>
                            <a:prstClr val="black"/>
                          </a:solidFill>
                          <a:effectLst/>
                          <a:uLnTx/>
                          <a:uFillTx/>
                          <a:latin typeface="+mn-lt"/>
                          <a:ea typeface="+mn-ea"/>
                          <a:cs typeface="+mn-cs"/>
                        </a:rPr>
                        <a:t>
  Wishing Gay Porter a fond farewell as she retires from Business Insurance Services (BIS) in Hilo. She left her stamp on our local #insurance industry during her long and illustrious career, from her early days as a marketing assistant at FICOH to her tenure as a BIS agency principal. Aloha, Gay, from your friends at #teamficoh, and all the best as you begin your retirement. #agencypartners #mahalo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https://media.licdn.com/dms/image/C4E22AQFlq1AF8LM6Tw/feedshare-shrink_800/0?e=1565222400&amp;v=beta&amp;t=dC8yZ7cWPHX3liRu-Q_1EnOHEan1v722wecWQqCK9m0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0209302"/>
                  </a:ext>
                </a:extLst>
              </a:tr>
            </a:tbl>
          </a:graphicData>
        </a:graphic>
      </p:graphicFrame>
      <p:sp>
        <p:nvSpPr>
          <p:cNvPr id="4" name="Text Placeholder 3">
            <a:extLst>
              <a:ext uri="{FF2B5EF4-FFF2-40B4-BE49-F238E27FC236}">
                <a16:creationId xmlns:a16="http://schemas.microsoft.com/office/drawing/2014/main" id="{560A5EA0-20C3-4163-91FC-98026F816AD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57862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74AA-55A7-4408-89B3-76C3F9BDD365}"/>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5C513164-419D-4D7A-BD31-38B0C26ABA13}"/>
              </a:ext>
            </a:extLst>
          </p:cNvPr>
          <p:cNvGraphicFramePr>
            <a:graphicFrameLocks noGrp="1"/>
          </p:cNvGraphicFramePr>
          <p:nvPr>
            <p:ph type="tbl" sz="quarter" idx="13"/>
            <p:extLst>
              <p:ext uri="{D42A27DB-BD31-4B8C-83A1-F6EECF244321}">
                <p14:modId xmlns:p14="http://schemas.microsoft.com/office/powerpoint/2010/main" val="2462668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07033289"/>
                    </a:ext>
                  </a:extLst>
                </a:gridCol>
                <a:gridCol w="905256">
                  <a:extLst>
                    <a:ext uri="{9D8B030D-6E8A-4147-A177-3AD203B41FA5}">
                      <a16:colId xmlns:a16="http://schemas.microsoft.com/office/drawing/2014/main" val="3797573031"/>
                    </a:ext>
                  </a:extLst>
                </a:gridCol>
                <a:gridCol w="822960">
                  <a:extLst>
                    <a:ext uri="{9D8B030D-6E8A-4147-A177-3AD203B41FA5}">
                      <a16:colId xmlns:a16="http://schemas.microsoft.com/office/drawing/2014/main" val="3136137678"/>
                    </a:ext>
                  </a:extLst>
                </a:gridCol>
                <a:gridCol w="987552">
                  <a:extLst>
                    <a:ext uri="{9D8B030D-6E8A-4147-A177-3AD203B41FA5}">
                      <a16:colId xmlns:a16="http://schemas.microsoft.com/office/drawing/2014/main" val="3282384083"/>
                    </a:ext>
                  </a:extLst>
                </a:gridCol>
                <a:gridCol w="987552">
                  <a:extLst>
                    <a:ext uri="{9D8B030D-6E8A-4147-A177-3AD203B41FA5}">
                      <a16:colId xmlns:a16="http://schemas.microsoft.com/office/drawing/2014/main" val="3597893712"/>
                    </a:ext>
                  </a:extLst>
                </a:gridCol>
                <a:gridCol w="987552">
                  <a:extLst>
                    <a:ext uri="{9D8B030D-6E8A-4147-A177-3AD203B41FA5}">
                      <a16:colId xmlns:a16="http://schemas.microsoft.com/office/drawing/2014/main" val="2108473091"/>
                    </a:ext>
                  </a:extLst>
                </a:gridCol>
                <a:gridCol w="987552">
                  <a:extLst>
                    <a:ext uri="{9D8B030D-6E8A-4147-A177-3AD203B41FA5}">
                      <a16:colId xmlns:a16="http://schemas.microsoft.com/office/drawing/2014/main" val="215873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125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- 2019-06-26 20:57:39 </a:t>
                      </a:r>
                      <a:r>
                        <a:rPr kumimoji="0" lang="en-US" sz="1000" b="0" i="0" u="none" strike="noStrike" kern="1200" cap="none" spc="0" normalizeH="0" baseline="0" noProof="0">
                          <a:ln>
                            <a:noFill/>
                          </a:ln>
                          <a:solidFill>
                            <a:prstClr val="black"/>
                          </a:solidFill>
                          <a:effectLst/>
                          <a:uLnTx/>
                          <a:uFillTx/>
                          <a:latin typeface="+mn-lt"/>
                          <a:ea typeface="+mn-ea"/>
                          <a:cs typeface="+mn-cs"/>
                        </a:rPr>
                        <a:t>
  One of the amazing benefits of working for First Insurance is being part of a global company. Our associates have the chance to participate in various professional development programs on the U.S mainland, in Japan and around the world, while networking with and learning from our fellow #TokioMarine group employees.
Discover your future with FICOH here: https://bit.ly/2J7LoLt
#careeropportunity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https://media.licdn.com/dms/image/C5622AQHUgqBZ-YBZNw/feedshare-shrink_1280/0?e=1565222400&amp;v=beta&amp;t=20jEAB4rOBHBtZjdq__z32CFc-vbcV4Eqt6TQqj5-1M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0510816"/>
                  </a:ext>
                </a:extLst>
              </a:tr>
            </a:tbl>
          </a:graphicData>
        </a:graphic>
      </p:graphicFrame>
      <p:sp>
        <p:nvSpPr>
          <p:cNvPr id="4" name="Text Placeholder 3">
            <a:extLst>
              <a:ext uri="{FF2B5EF4-FFF2-40B4-BE49-F238E27FC236}">
                <a16:creationId xmlns:a16="http://schemas.microsoft.com/office/drawing/2014/main" id="{4BA694D6-2E48-4FC5-8DD3-61844E86638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553837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79595-AC39-49A3-84AE-D4594A0448E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541C72E-5D66-4F8A-ABD9-CFC2747D3C6E}"/>
              </a:ext>
            </a:extLst>
          </p:cNvPr>
          <p:cNvGraphicFramePr>
            <a:graphicFrameLocks noGrp="1"/>
          </p:cNvGraphicFramePr>
          <p:nvPr>
            <p:ph type="tbl" sz="quarter" idx="13"/>
            <p:extLst>
              <p:ext uri="{D42A27DB-BD31-4B8C-83A1-F6EECF244321}">
                <p14:modId xmlns:p14="http://schemas.microsoft.com/office/powerpoint/2010/main" val="382389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5275420"/>
                    </a:ext>
                  </a:extLst>
                </a:gridCol>
                <a:gridCol w="699516">
                  <a:extLst>
                    <a:ext uri="{9D8B030D-6E8A-4147-A177-3AD203B41FA5}">
                      <a16:colId xmlns:a16="http://schemas.microsoft.com/office/drawing/2014/main" val="3726708062"/>
                    </a:ext>
                  </a:extLst>
                </a:gridCol>
                <a:gridCol w="699516">
                  <a:extLst>
                    <a:ext uri="{9D8B030D-6E8A-4147-A177-3AD203B41FA5}">
                      <a16:colId xmlns:a16="http://schemas.microsoft.com/office/drawing/2014/main" val="4117275833"/>
                    </a:ext>
                  </a:extLst>
                </a:gridCol>
                <a:gridCol w="658368">
                  <a:extLst>
                    <a:ext uri="{9D8B030D-6E8A-4147-A177-3AD203B41FA5}">
                      <a16:colId xmlns:a16="http://schemas.microsoft.com/office/drawing/2014/main" val="4042705591"/>
                    </a:ext>
                  </a:extLst>
                </a:gridCol>
                <a:gridCol w="658368">
                  <a:extLst>
                    <a:ext uri="{9D8B030D-6E8A-4147-A177-3AD203B41FA5}">
                      <a16:colId xmlns:a16="http://schemas.microsoft.com/office/drawing/2014/main" val="2065127621"/>
                    </a:ext>
                  </a:extLst>
                </a:gridCol>
                <a:gridCol w="658368">
                  <a:extLst>
                    <a:ext uri="{9D8B030D-6E8A-4147-A177-3AD203B41FA5}">
                      <a16:colId xmlns:a16="http://schemas.microsoft.com/office/drawing/2014/main" val="1161122222"/>
                    </a:ext>
                  </a:extLst>
                </a:gridCol>
                <a:gridCol w="699516">
                  <a:extLst>
                    <a:ext uri="{9D8B030D-6E8A-4147-A177-3AD203B41FA5}">
                      <a16:colId xmlns:a16="http://schemas.microsoft.com/office/drawing/2014/main" val="3112340039"/>
                    </a:ext>
                  </a:extLst>
                </a:gridCol>
                <a:gridCol w="699516">
                  <a:extLst>
                    <a:ext uri="{9D8B030D-6E8A-4147-A177-3AD203B41FA5}">
                      <a16:colId xmlns:a16="http://schemas.microsoft.com/office/drawing/2014/main" val="1854423723"/>
                    </a:ext>
                  </a:extLst>
                </a:gridCol>
                <a:gridCol w="699516">
                  <a:extLst>
                    <a:ext uri="{9D8B030D-6E8A-4147-A177-3AD203B41FA5}">
                      <a16:colId xmlns:a16="http://schemas.microsoft.com/office/drawing/2014/main" val="1343647155"/>
                    </a:ext>
                  </a:extLst>
                </a:gridCol>
                <a:gridCol w="658368">
                  <a:extLst>
                    <a:ext uri="{9D8B030D-6E8A-4147-A177-3AD203B41FA5}">
                      <a16:colId xmlns:a16="http://schemas.microsoft.com/office/drawing/2014/main" val="25635427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62402351"/>
                  </a:ext>
                </a:extLst>
              </a:tr>
              <a:tr h="370840">
                <a:tc>
                  <a:txBody>
                    <a:bodyPr/>
                    <a:lstStyle/>
                    <a:p>
                      <a:r>
                        <a:rPr lang="en-US" sz="1000"/>
                        <a:t>firstinshi</a:t>
                      </a:r>
                    </a:p>
                  </a:txBody>
                  <a:tcPr/>
                </a:tc>
                <a:tc>
                  <a:txBody>
                    <a:bodyPr/>
                    <a:lstStyle/>
                    <a:p>
                      <a:r>
                        <a:rPr lang="en-US" sz="1000"/>
                        <a:t>2399</a:t>
                      </a:r>
                    </a:p>
                  </a:txBody>
                  <a:tcPr/>
                </a:tc>
                <a:tc>
                  <a:txBody>
                    <a:bodyPr/>
                    <a:lstStyle/>
                    <a:p>
                      <a:r>
                        <a:rPr lang="en-US" sz="1000"/>
                        <a:t>0</a:t>
                      </a:r>
                    </a:p>
                  </a:txBody>
                  <a:tcPr/>
                </a:tc>
                <a:tc>
                  <a:txBody>
                    <a:bodyPr/>
                    <a:lstStyle/>
                    <a:p>
                      <a:r>
                        <a:rPr lang="en-US" sz="1000"/>
                        <a:t>16</a:t>
                      </a:r>
                    </a:p>
                  </a:txBody>
                  <a:tcPr/>
                </a:tc>
                <a:tc>
                  <a:txBody>
                    <a:bodyPr/>
                    <a:lstStyle/>
                    <a:p>
                      <a:r>
                        <a:rPr lang="en-US" sz="1000"/>
                        <a:t>2</a:t>
                      </a:r>
                    </a:p>
                  </a:txBody>
                  <a:tcPr/>
                </a:tc>
                <a:tc>
                  <a:txBody>
                    <a:bodyPr/>
                    <a:lstStyle/>
                    <a:p>
                      <a:r>
                        <a:rPr lang="en-US" sz="1000"/>
                        <a:t>1</a:t>
                      </a:r>
                    </a:p>
                  </a:txBody>
                  <a:tcPr/>
                </a:tc>
                <a:tc>
                  <a:txBody>
                    <a:bodyPr/>
                    <a:lstStyle/>
                    <a:p>
                      <a:r>
                        <a:rPr lang="en-US" sz="1000"/>
                        <a:t>19</a:t>
                      </a:r>
                    </a:p>
                  </a:txBody>
                  <a:tcPr/>
                </a:tc>
                <a:tc>
                  <a:txBody>
                    <a:bodyPr/>
                    <a:lstStyle/>
                    <a:p>
                      <a:r>
                        <a:rPr lang="en-US" sz="1000"/>
                        <a:t>565</a:t>
                      </a:r>
                    </a:p>
                  </a:txBody>
                  <a:tcPr/>
                </a:tc>
                <a:tc>
                  <a:txBody>
                    <a:bodyPr/>
                    <a:lstStyle/>
                    <a:p>
                      <a:r>
                        <a:rPr lang="en-US" sz="1000"/>
                        <a:t>2</a:t>
                      </a:r>
                    </a:p>
                  </a:txBody>
                  <a:tcPr/>
                </a:tc>
                <a:tc>
                  <a:txBody>
                    <a:bodyPr/>
                    <a:lstStyle/>
                    <a:p>
                      <a:r>
                        <a:rPr lang="en-US" sz="1000"/>
                        <a:t>1.2439 %</a:t>
                      </a:r>
                    </a:p>
                  </a:txBody>
                  <a:tcPr/>
                </a:tc>
                <a:extLst>
                  <a:ext uri="{0D108BD9-81ED-4DB2-BD59-A6C34878D82A}">
                    <a16:rowId xmlns:a16="http://schemas.microsoft.com/office/drawing/2014/main" val="2001357557"/>
                  </a:ext>
                </a:extLst>
              </a:tr>
            </a:tbl>
          </a:graphicData>
        </a:graphic>
      </p:graphicFrame>
      <p:sp>
        <p:nvSpPr>
          <p:cNvPr id="4" name="Text Placeholder 3">
            <a:extLst>
              <a:ext uri="{FF2B5EF4-FFF2-40B4-BE49-F238E27FC236}">
                <a16:creationId xmlns:a16="http://schemas.microsoft.com/office/drawing/2014/main" id="{9C28EF98-CC93-40C0-BABC-8239D5E140A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16955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08EE-3AB4-468D-AC2A-9AB8295E967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23A5DA4-5A0A-4068-8299-6667C5FDFF2D}"/>
              </a:ext>
            </a:extLst>
          </p:cNvPr>
          <p:cNvGraphicFramePr>
            <a:graphicFrameLocks noGrp="1"/>
          </p:cNvGraphicFramePr>
          <p:nvPr>
            <p:ph type="chart" sz="quarter" idx="13"/>
            <p:extLst>
              <p:ext uri="{D42A27DB-BD31-4B8C-83A1-F6EECF244321}">
                <p14:modId xmlns:p14="http://schemas.microsoft.com/office/powerpoint/2010/main" val="1747279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C14C5-32E3-4F7B-9D4A-34FF3D7907E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3EE58EE-8DE9-4360-94B7-1FFB1621E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142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69041-ACF5-4B88-B1AB-D4F323EE8D45}"/>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9C70CA6-3B4E-49F1-A440-4D531AC21681}"/>
              </a:ext>
            </a:extLst>
          </p:cNvPr>
          <p:cNvGraphicFramePr>
            <a:graphicFrameLocks noGrp="1"/>
          </p:cNvGraphicFramePr>
          <p:nvPr>
            <p:ph type="chart" sz="quarter" idx="13"/>
            <p:extLst>
              <p:ext uri="{D42A27DB-BD31-4B8C-83A1-F6EECF244321}">
                <p14:modId xmlns:p14="http://schemas.microsoft.com/office/powerpoint/2010/main" val="4142336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EE2B9F-D1AE-4548-88B0-FE698719EA1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4619929-AC30-4773-A5DA-56FDA34CC6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3624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EC804-A752-453D-9DBD-1274FFE89076}"/>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619A1D0C-8068-4A86-B1E9-E4112AC8D19B}"/>
              </a:ext>
            </a:extLst>
          </p:cNvPr>
          <p:cNvGraphicFramePr>
            <a:graphicFrameLocks noGrp="1"/>
          </p:cNvGraphicFramePr>
          <p:nvPr>
            <p:ph type="tbl" sz="quarter" idx="13"/>
            <p:extLst>
              <p:ext uri="{D42A27DB-BD31-4B8C-83A1-F6EECF244321}">
                <p14:modId xmlns:p14="http://schemas.microsoft.com/office/powerpoint/2010/main" val="68950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0016461"/>
                    </a:ext>
                  </a:extLst>
                </a:gridCol>
                <a:gridCol w="987552">
                  <a:extLst>
                    <a:ext uri="{9D8B030D-6E8A-4147-A177-3AD203B41FA5}">
                      <a16:colId xmlns:a16="http://schemas.microsoft.com/office/drawing/2014/main" val="3972043988"/>
                    </a:ext>
                  </a:extLst>
                </a:gridCol>
                <a:gridCol w="987552">
                  <a:extLst>
                    <a:ext uri="{9D8B030D-6E8A-4147-A177-3AD203B41FA5}">
                      <a16:colId xmlns:a16="http://schemas.microsoft.com/office/drawing/2014/main" val="2452477911"/>
                    </a:ext>
                  </a:extLst>
                </a:gridCol>
                <a:gridCol w="987552">
                  <a:extLst>
                    <a:ext uri="{9D8B030D-6E8A-4147-A177-3AD203B41FA5}">
                      <a16:colId xmlns:a16="http://schemas.microsoft.com/office/drawing/2014/main" val="1407945737"/>
                    </a:ext>
                  </a:extLst>
                </a:gridCol>
                <a:gridCol w="987552">
                  <a:extLst>
                    <a:ext uri="{9D8B030D-6E8A-4147-A177-3AD203B41FA5}">
                      <a16:colId xmlns:a16="http://schemas.microsoft.com/office/drawing/2014/main" val="185948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93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- 2019-06-20 23:00:27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the promotion of Todd Takayama to Senior Vice President of Commercial Underwriting and Marie Weite to Vice President of Claims. Congratulations! 
Visit the link in our profile to learn more. 
#promotion #leadership #insurance #tokiomarine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982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- 2019-06-24 22:45:17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community action team were among the 800+ volunteers at Sustainable Coastlines Hawaii's Town Clean-Up this past Saturday. We spent the morning digging for debris around Magic Island and saw firsthand the amount of land based trash that ends up in our ocean. Thanks, sustainablecoastlineshawaii for hosting such an awesome event! 
#sustainablecoastlineshawaii #malamaaina #teamficoh #communityservice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659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- 2019-06-27 23:00:25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Christina Griffin has joined our leadership team as the new manager of FiRMS Claims Services. Christina has more than 18 years of experience working in the insurance industry, both locally and on the mainland. Welcome to #teamficoh!
Click the link in our profile to learn more. 
#insurance #careers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7013182"/>
                  </a:ext>
                </a:extLst>
              </a:tr>
            </a:tbl>
          </a:graphicData>
        </a:graphic>
      </p:graphicFrame>
      <p:sp>
        <p:nvSpPr>
          <p:cNvPr id="4" name="Text Placeholder 3">
            <a:extLst>
              <a:ext uri="{FF2B5EF4-FFF2-40B4-BE49-F238E27FC236}">
                <a16:creationId xmlns:a16="http://schemas.microsoft.com/office/drawing/2014/main" id="{ADA301D2-C783-4712-8129-CAA5622EB00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92920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8ECC-442D-46E3-A23C-A57DFCE8F2DB}"/>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8F748CE8-E4DE-4328-B379-01A6E6FF0A47}"/>
              </a:ext>
            </a:extLst>
          </p:cNvPr>
          <p:cNvGraphicFramePr>
            <a:graphicFrameLocks noGrp="1"/>
          </p:cNvGraphicFramePr>
          <p:nvPr>
            <p:ph type="tbl" sz="quarter" idx="13"/>
            <p:extLst>
              <p:ext uri="{D42A27DB-BD31-4B8C-83A1-F6EECF244321}">
                <p14:modId xmlns:p14="http://schemas.microsoft.com/office/powerpoint/2010/main" val="417286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08593903"/>
                    </a:ext>
                  </a:extLst>
                </a:gridCol>
                <a:gridCol w="987552">
                  <a:extLst>
                    <a:ext uri="{9D8B030D-6E8A-4147-A177-3AD203B41FA5}">
                      <a16:colId xmlns:a16="http://schemas.microsoft.com/office/drawing/2014/main" val="2327074170"/>
                    </a:ext>
                  </a:extLst>
                </a:gridCol>
                <a:gridCol w="987552">
                  <a:extLst>
                    <a:ext uri="{9D8B030D-6E8A-4147-A177-3AD203B41FA5}">
                      <a16:colId xmlns:a16="http://schemas.microsoft.com/office/drawing/2014/main" val="2015766508"/>
                    </a:ext>
                  </a:extLst>
                </a:gridCol>
                <a:gridCol w="987552">
                  <a:extLst>
                    <a:ext uri="{9D8B030D-6E8A-4147-A177-3AD203B41FA5}">
                      <a16:colId xmlns:a16="http://schemas.microsoft.com/office/drawing/2014/main" val="2614601284"/>
                    </a:ext>
                  </a:extLst>
                </a:gridCol>
                <a:gridCol w="987552">
                  <a:extLst>
                    <a:ext uri="{9D8B030D-6E8A-4147-A177-3AD203B41FA5}">
                      <a16:colId xmlns:a16="http://schemas.microsoft.com/office/drawing/2014/main" val="159285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55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- 2019-06-21 23:00:19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one of our agency partners Business Insurance Services (BIS) hosted an Ice Cream Social for members of #teamficoh. Thank you, BIS for the sweet treat! 
#agencypartners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364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- 2019-06-11 18:00:21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of the HonoluluMag #HaleAinaAwards winners! FICOH loves to patronize and support Hawaii's vibrant restaurant scene. 
Photo: Gregory Yamamoto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6832285"/>
                  </a:ext>
                </a:extLst>
              </a:tr>
            </a:tbl>
          </a:graphicData>
        </a:graphic>
      </p:graphicFrame>
      <p:sp>
        <p:nvSpPr>
          <p:cNvPr id="4" name="Text Placeholder 3">
            <a:extLst>
              <a:ext uri="{FF2B5EF4-FFF2-40B4-BE49-F238E27FC236}">
                <a16:creationId xmlns:a16="http://schemas.microsoft.com/office/drawing/2014/main" id="{C7307530-94CC-442D-8378-BD6DEB97FA0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7867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EC9A-C646-43F9-BA05-B667DFEDE336}"/>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FDABFD7C-35ED-489B-9887-B4103A45F0E1}"/>
              </a:ext>
            </a:extLst>
          </p:cNvPr>
          <p:cNvGraphicFramePr>
            <a:graphicFrameLocks noGrp="1"/>
          </p:cNvGraphicFramePr>
          <p:nvPr>
            <p:ph type="tbl" sz="quarter" idx="13"/>
            <p:extLst>
              <p:ext uri="{D42A27DB-BD31-4B8C-83A1-F6EECF244321}">
                <p14:modId xmlns:p14="http://schemas.microsoft.com/office/powerpoint/2010/main" val="2314414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64649791"/>
                    </a:ext>
                  </a:extLst>
                </a:gridCol>
                <a:gridCol w="707746">
                  <a:extLst>
                    <a:ext uri="{9D8B030D-6E8A-4147-A177-3AD203B41FA5}">
                      <a16:colId xmlns:a16="http://schemas.microsoft.com/office/drawing/2014/main" val="456859988"/>
                    </a:ext>
                  </a:extLst>
                </a:gridCol>
                <a:gridCol w="707746">
                  <a:extLst>
                    <a:ext uri="{9D8B030D-6E8A-4147-A177-3AD203B41FA5}">
                      <a16:colId xmlns:a16="http://schemas.microsoft.com/office/drawing/2014/main" val="782603868"/>
                    </a:ext>
                  </a:extLst>
                </a:gridCol>
                <a:gridCol w="353873">
                  <a:extLst>
                    <a:ext uri="{9D8B030D-6E8A-4147-A177-3AD203B41FA5}">
                      <a16:colId xmlns:a16="http://schemas.microsoft.com/office/drawing/2014/main" val="3315289023"/>
                    </a:ext>
                  </a:extLst>
                </a:gridCol>
                <a:gridCol w="353873">
                  <a:extLst>
                    <a:ext uri="{9D8B030D-6E8A-4147-A177-3AD203B41FA5}">
                      <a16:colId xmlns:a16="http://schemas.microsoft.com/office/drawing/2014/main" val="1191518834"/>
                    </a:ext>
                  </a:extLst>
                </a:gridCol>
                <a:gridCol w="707746">
                  <a:extLst>
                    <a:ext uri="{9D8B030D-6E8A-4147-A177-3AD203B41FA5}">
                      <a16:colId xmlns:a16="http://schemas.microsoft.com/office/drawing/2014/main" val="3340178618"/>
                    </a:ext>
                  </a:extLst>
                </a:gridCol>
                <a:gridCol w="707746">
                  <a:extLst>
                    <a:ext uri="{9D8B030D-6E8A-4147-A177-3AD203B41FA5}">
                      <a16:colId xmlns:a16="http://schemas.microsoft.com/office/drawing/2014/main" val="2600992377"/>
                    </a:ext>
                  </a:extLst>
                </a:gridCol>
                <a:gridCol w="707746">
                  <a:extLst>
                    <a:ext uri="{9D8B030D-6E8A-4147-A177-3AD203B41FA5}">
                      <a16:colId xmlns:a16="http://schemas.microsoft.com/office/drawing/2014/main" val="251344123"/>
                    </a:ext>
                  </a:extLst>
                </a:gridCol>
                <a:gridCol w="707746">
                  <a:extLst>
                    <a:ext uri="{9D8B030D-6E8A-4147-A177-3AD203B41FA5}">
                      <a16:colId xmlns:a16="http://schemas.microsoft.com/office/drawing/2014/main" val="2241499113"/>
                    </a:ext>
                  </a:extLst>
                </a:gridCol>
                <a:gridCol w="707746">
                  <a:extLst>
                    <a:ext uri="{9D8B030D-6E8A-4147-A177-3AD203B41FA5}">
                      <a16:colId xmlns:a16="http://schemas.microsoft.com/office/drawing/2014/main" val="959516866"/>
                    </a:ext>
                  </a:extLst>
                </a:gridCol>
                <a:gridCol w="707746">
                  <a:extLst>
                    <a:ext uri="{9D8B030D-6E8A-4147-A177-3AD203B41FA5}">
                      <a16:colId xmlns:a16="http://schemas.microsoft.com/office/drawing/2014/main" val="1681951163"/>
                    </a:ext>
                  </a:extLst>
                </a:gridCol>
                <a:gridCol w="707746">
                  <a:extLst>
                    <a:ext uri="{9D8B030D-6E8A-4147-A177-3AD203B41FA5}">
                      <a16:colId xmlns:a16="http://schemas.microsoft.com/office/drawing/2014/main" val="352831211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721010945"/>
                  </a:ext>
                </a:extLst>
              </a:tr>
              <a:tr h="370840">
                <a:tc>
                  <a:txBody>
                    <a:bodyPr/>
                    <a:lstStyle/>
                    <a:p>
                      <a:r>
                        <a:rPr lang="en-US" sz="1000"/>
                        <a:t>firstinshi</a:t>
                      </a:r>
                    </a:p>
                  </a:txBody>
                  <a:tcPr/>
                </a:tc>
                <a:tc>
                  <a:txBody>
                    <a:bodyPr/>
                    <a:lstStyle/>
                    <a:p>
                      <a:r>
                        <a:rPr lang="en-US" sz="1000"/>
                        <a:t>15</a:t>
                      </a:r>
                    </a:p>
                  </a:txBody>
                  <a:tcPr/>
                </a:tc>
                <a:tc>
                  <a:txBody>
                    <a:bodyPr/>
                    <a:lstStyle/>
                    <a:p>
                      <a:r>
                        <a:rPr lang="en-US" sz="1000"/>
                        <a:t>0.5798</a:t>
                      </a:r>
                    </a:p>
                  </a:txBody>
                  <a:tcPr/>
                </a:tc>
                <a:tc>
                  <a:txBody>
                    <a:bodyPr/>
                    <a:lstStyle/>
                    <a:p>
                      <a:r>
                        <a:rPr lang="en-US" sz="1000"/>
                        <a:t>8.60</a:t>
                      </a:r>
                    </a:p>
                  </a:txBody>
                  <a:tcPr/>
                </a:tc>
                <a:tc>
                  <a:txBody>
                    <a:bodyPr/>
                    <a:lstStyle/>
                    <a:p>
                      <a:r>
                        <a:rPr lang="en-US" sz="1000"/>
                        <a:t>0.07</a:t>
                      </a:r>
                    </a:p>
                  </a:txBody>
                  <a:tcPr/>
                </a:tc>
                <a:tc>
                  <a:txBody>
                    <a:bodyPr/>
                    <a:lstStyle/>
                    <a:p>
                      <a:r>
                        <a:rPr lang="en-US" sz="1000"/>
                        <a:t>86.53</a:t>
                      </a:r>
                    </a:p>
                  </a:txBody>
                  <a:tcPr/>
                </a:tc>
                <a:tc>
                  <a:txBody>
                    <a:bodyPr/>
                    <a:lstStyle/>
                    <a:p>
                      <a:r>
                        <a:rPr lang="en-US" sz="1000"/>
                        <a:t>68.00</a:t>
                      </a:r>
                    </a:p>
                  </a:txBody>
                  <a:tcPr/>
                </a:tc>
                <a:tc>
                  <a:txBody>
                    <a:bodyPr/>
                    <a:lstStyle/>
                    <a:p>
                      <a:r>
                        <a:rPr lang="en-US" sz="1000"/>
                        <a:t>38.87</a:t>
                      </a:r>
                    </a:p>
                  </a:txBody>
                  <a:tcPr/>
                </a:tc>
                <a:tc>
                  <a:txBody>
                    <a:bodyPr/>
                    <a:lstStyle/>
                    <a:p>
                      <a:r>
                        <a:rPr lang="en-US" sz="1000"/>
                        <a:t>38.80</a:t>
                      </a:r>
                    </a:p>
                  </a:txBody>
                  <a:tcPr/>
                </a:tc>
                <a:tc>
                  <a:txBody>
                    <a:bodyPr/>
                    <a:lstStyle/>
                    <a:p>
                      <a:r>
                        <a:rPr lang="en-US" sz="1000"/>
                        <a:t>1298</a:t>
                      </a:r>
                    </a:p>
                  </a:txBody>
                  <a:tcPr/>
                </a:tc>
                <a:tc>
                  <a:txBody>
                    <a:bodyPr/>
                    <a:lstStyle/>
                    <a:p>
                      <a:r>
                        <a:rPr lang="en-US" sz="1000"/>
                        <a:t>129</a:t>
                      </a:r>
                    </a:p>
                  </a:txBody>
                  <a:tcPr/>
                </a:tc>
                <a:tc>
                  <a:txBody>
                    <a:bodyPr/>
                    <a:lstStyle/>
                    <a:p>
                      <a:r>
                        <a:rPr lang="en-US" sz="1000"/>
                        <a:t>583</a:t>
                      </a:r>
                    </a:p>
                  </a:txBody>
                  <a:tcPr/>
                </a:tc>
                <a:extLst>
                  <a:ext uri="{0D108BD9-81ED-4DB2-BD59-A6C34878D82A}">
                    <a16:rowId xmlns:a16="http://schemas.microsoft.com/office/drawing/2014/main" val="3706097378"/>
                  </a:ext>
                </a:extLst>
              </a:tr>
            </a:tbl>
          </a:graphicData>
        </a:graphic>
      </p:graphicFrame>
      <p:sp>
        <p:nvSpPr>
          <p:cNvPr id="4" name="Text Placeholder 3">
            <a:extLst>
              <a:ext uri="{FF2B5EF4-FFF2-40B4-BE49-F238E27FC236}">
                <a16:creationId xmlns:a16="http://schemas.microsoft.com/office/drawing/2014/main" id="{309E1017-2DB0-4346-B209-22024B4F3BF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78479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0E0-8997-4665-8B73-4FD3FCFE6B19}"/>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5FA8C2EB-CC1E-4277-8474-6C31B229460A}"/>
              </a:ext>
            </a:extLst>
          </p:cNvPr>
          <p:cNvGraphicFramePr>
            <a:graphicFrameLocks noGrp="1"/>
          </p:cNvGraphicFramePr>
          <p:nvPr>
            <p:ph type="tbl" sz="quarter" idx="13"/>
            <p:extLst>
              <p:ext uri="{D42A27DB-BD31-4B8C-83A1-F6EECF244321}">
                <p14:modId xmlns:p14="http://schemas.microsoft.com/office/powerpoint/2010/main" val="187539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6965763"/>
                    </a:ext>
                  </a:extLst>
                </a:gridCol>
                <a:gridCol w="1316736">
                  <a:extLst>
                    <a:ext uri="{9D8B030D-6E8A-4147-A177-3AD203B41FA5}">
                      <a16:colId xmlns:a16="http://schemas.microsoft.com/office/drawing/2014/main" val="2161326318"/>
                    </a:ext>
                  </a:extLst>
                </a:gridCol>
                <a:gridCol w="658368">
                  <a:extLst>
                    <a:ext uri="{9D8B030D-6E8A-4147-A177-3AD203B41FA5}">
                      <a16:colId xmlns:a16="http://schemas.microsoft.com/office/drawing/2014/main" val="4171660902"/>
                    </a:ext>
                  </a:extLst>
                </a:gridCol>
                <a:gridCol w="658368">
                  <a:extLst>
                    <a:ext uri="{9D8B030D-6E8A-4147-A177-3AD203B41FA5}">
                      <a16:colId xmlns:a16="http://schemas.microsoft.com/office/drawing/2014/main" val="3426103322"/>
                    </a:ext>
                  </a:extLst>
                </a:gridCol>
                <a:gridCol w="658368">
                  <a:extLst>
                    <a:ext uri="{9D8B030D-6E8A-4147-A177-3AD203B41FA5}">
                      <a16:colId xmlns:a16="http://schemas.microsoft.com/office/drawing/2014/main" val="811839805"/>
                    </a:ext>
                  </a:extLst>
                </a:gridCol>
                <a:gridCol w="658368">
                  <a:extLst>
                    <a:ext uri="{9D8B030D-6E8A-4147-A177-3AD203B41FA5}">
                      <a16:colId xmlns:a16="http://schemas.microsoft.com/office/drawing/2014/main" val="2009334660"/>
                    </a:ext>
                  </a:extLst>
                </a:gridCol>
                <a:gridCol w="658368">
                  <a:extLst>
                    <a:ext uri="{9D8B030D-6E8A-4147-A177-3AD203B41FA5}">
                      <a16:colId xmlns:a16="http://schemas.microsoft.com/office/drawing/2014/main" val="1738047807"/>
                    </a:ext>
                  </a:extLst>
                </a:gridCol>
                <a:gridCol w="658368">
                  <a:extLst>
                    <a:ext uri="{9D8B030D-6E8A-4147-A177-3AD203B41FA5}">
                      <a16:colId xmlns:a16="http://schemas.microsoft.com/office/drawing/2014/main" val="4003208204"/>
                    </a:ext>
                  </a:extLst>
                </a:gridCol>
                <a:gridCol w="658368">
                  <a:extLst>
                    <a:ext uri="{9D8B030D-6E8A-4147-A177-3AD203B41FA5}">
                      <a16:colId xmlns:a16="http://schemas.microsoft.com/office/drawing/2014/main" val="2592110391"/>
                    </a:ext>
                  </a:extLst>
                </a:gridCol>
                <a:gridCol w="658368">
                  <a:extLst>
                    <a:ext uri="{9D8B030D-6E8A-4147-A177-3AD203B41FA5}">
                      <a16:colId xmlns:a16="http://schemas.microsoft.com/office/drawing/2014/main" val="4064553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1529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19:40:51 </a:t>
                      </a:r>
                      <a:r>
                        <a:rPr kumimoji="0" lang="en-US" sz="1000" b="0" i="0" u="none" strike="noStrike" kern="1200" cap="none" spc="0" normalizeH="0" baseline="0" noProof="0">
                          <a:ln>
                            <a:noFill/>
                          </a:ln>
                          <a:solidFill>
                            <a:prstClr val="black"/>
                          </a:solidFill>
                          <a:effectLst/>
                          <a:uLnTx/>
                          <a:uFillTx/>
                          <a:latin typeface="+mn-lt"/>
                          <a:ea typeface="+mn-ea"/>
                          <a:cs typeface="+mn-cs"/>
                        </a:rPr>
                        <a:t>
 First CAT cleanup crew!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https://scontent.xx.fbcdn.net/v/t51.12442-15/62370651_321776075364860_8934273410713698960_n.jpg?_nc_cat=108&amp;_nc_oc=AQmtYXsxzGwYh16AHYllW1eawNIvM1poGGn_Xfm9p1vYV90ngtezVD31qcLXIhM_yZ4&amp;_nc_ht=scontent.xx&amp;oh=76c6a31a21ebf4b540c9727f63a4b0c3&amp;oe=5D7A3F22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19:30:26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838159208"/>
                  </a:ext>
                </a:extLst>
              </a:tr>
            </a:tbl>
          </a:graphicData>
        </a:graphic>
      </p:graphicFrame>
      <p:sp>
        <p:nvSpPr>
          <p:cNvPr id="4" name="Text Placeholder 3">
            <a:extLst>
              <a:ext uri="{FF2B5EF4-FFF2-40B4-BE49-F238E27FC236}">
                <a16:creationId xmlns:a16="http://schemas.microsoft.com/office/drawing/2014/main" id="{6A9DA0ED-152B-4E9B-A192-FD6C92E1610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018638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82BBC-99C8-4D32-A1D3-64D29F0C7F17}"/>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0BC9521C-F81A-48AC-9269-9A87BAA6CE15}"/>
              </a:ext>
            </a:extLst>
          </p:cNvPr>
          <p:cNvGraphicFramePr>
            <a:graphicFrameLocks noGrp="1"/>
          </p:cNvGraphicFramePr>
          <p:nvPr>
            <p:ph type="tbl" sz="quarter" idx="13"/>
            <p:extLst>
              <p:ext uri="{D42A27DB-BD31-4B8C-83A1-F6EECF244321}">
                <p14:modId xmlns:p14="http://schemas.microsoft.com/office/powerpoint/2010/main" val="224380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0064132"/>
                    </a:ext>
                  </a:extLst>
                </a:gridCol>
                <a:gridCol w="1316736">
                  <a:extLst>
                    <a:ext uri="{9D8B030D-6E8A-4147-A177-3AD203B41FA5}">
                      <a16:colId xmlns:a16="http://schemas.microsoft.com/office/drawing/2014/main" val="4175587350"/>
                    </a:ext>
                  </a:extLst>
                </a:gridCol>
                <a:gridCol w="658368">
                  <a:extLst>
                    <a:ext uri="{9D8B030D-6E8A-4147-A177-3AD203B41FA5}">
                      <a16:colId xmlns:a16="http://schemas.microsoft.com/office/drawing/2014/main" val="2278209102"/>
                    </a:ext>
                  </a:extLst>
                </a:gridCol>
                <a:gridCol w="658368">
                  <a:extLst>
                    <a:ext uri="{9D8B030D-6E8A-4147-A177-3AD203B41FA5}">
                      <a16:colId xmlns:a16="http://schemas.microsoft.com/office/drawing/2014/main" val="3423821314"/>
                    </a:ext>
                  </a:extLst>
                </a:gridCol>
                <a:gridCol w="658368">
                  <a:extLst>
                    <a:ext uri="{9D8B030D-6E8A-4147-A177-3AD203B41FA5}">
                      <a16:colId xmlns:a16="http://schemas.microsoft.com/office/drawing/2014/main" val="2423212300"/>
                    </a:ext>
                  </a:extLst>
                </a:gridCol>
                <a:gridCol w="658368">
                  <a:extLst>
                    <a:ext uri="{9D8B030D-6E8A-4147-A177-3AD203B41FA5}">
                      <a16:colId xmlns:a16="http://schemas.microsoft.com/office/drawing/2014/main" val="1287285807"/>
                    </a:ext>
                  </a:extLst>
                </a:gridCol>
                <a:gridCol w="658368">
                  <a:extLst>
                    <a:ext uri="{9D8B030D-6E8A-4147-A177-3AD203B41FA5}">
                      <a16:colId xmlns:a16="http://schemas.microsoft.com/office/drawing/2014/main" val="1344809331"/>
                    </a:ext>
                  </a:extLst>
                </a:gridCol>
                <a:gridCol w="658368">
                  <a:extLst>
                    <a:ext uri="{9D8B030D-6E8A-4147-A177-3AD203B41FA5}">
                      <a16:colId xmlns:a16="http://schemas.microsoft.com/office/drawing/2014/main" val="1241543658"/>
                    </a:ext>
                  </a:extLst>
                </a:gridCol>
                <a:gridCol w="658368">
                  <a:extLst>
                    <a:ext uri="{9D8B030D-6E8A-4147-A177-3AD203B41FA5}">
                      <a16:colId xmlns:a16="http://schemas.microsoft.com/office/drawing/2014/main" val="2568320583"/>
                    </a:ext>
                  </a:extLst>
                </a:gridCol>
                <a:gridCol w="658368">
                  <a:extLst>
                    <a:ext uri="{9D8B030D-6E8A-4147-A177-3AD203B41FA5}">
                      <a16:colId xmlns:a16="http://schemas.microsoft.com/office/drawing/2014/main" val="356139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5204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19:39:02 </a:t>
                      </a:r>
                      <a:r>
                        <a:rPr kumimoji="0" lang="en-US" sz="1000" b="0" i="0" u="none" strike="noStrike" kern="1200" cap="none" spc="0" normalizeH="0" baseline="0" noProof="0">
                          <a:ln>
                            <a:noFill/>
                          </a:ln>
                          <a:solidFill>
                            <a:prstClr val="black"/>
                          </a:solidFill>
                          <a:effectLst/>
                          <a:uLnTx/>
                          <a:uFillTx/>
                          <a:latin typeface="+mn-lt"/>
                          <a:ea typeface="+mn-ea"/>
                          <a:cs typeface="+mn-cs"/>
                        </a:rPr>
                        <a:t>
 First CAT cleanup crew! @sustainablecoastlineshawaii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https://scontent.xx.fbcdn.net/v/t51.12442-15/64415954_2283240155271449_1227748797579231664_n.jpg?_nc_cat=100&amp;_nc_oc=AQlbLvIU8yDg69jE73eHrYTyUdQUgD9xtyLdbDeCy8rG_blegf-vH8U84UtTzEh6qPY&amp;_nc_ht=scontent.xx&amp;oh=d08b360af90b57b8774a68420b4da97e&amp;oe=5D8AD9CE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07941830"/>
                  </a:ext>
                </a:extLst>
              </a:tr>
            </a:tbl>
          </a:graphicData>
        </a:graphic>
      </p:graphicFrame>
      <p:sp>
        <p:nvSpPr>
          <p:cNvPr id="4" name="Text Placeholder 3">
            <a:extLst>
              <a:ext uri="{FF2B5EF4-FFF2-40B4-BE49-F238E27FC236}">
                <a16:creationId xmlns:a16="http://schemas.microsoft.com/office/drawing/2014/main" id="{CD3ECDA8-FB32-4E9D-B86E-A4D7A0751B5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25768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D436-1FDC-42BB-AA32-6F057A01AC79}"/>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19C43BAF-B152-4424-B622-2560885EBC41}"/>
              </a:ext>
            </a:extLst>
          </p:cNvPr>
          <p:cNvGraphicFramePr>
            <a:graphicFrameLocks noGrp="1"/>
          </p:cNvGraphicFramePr>
          <p:nvPr>
            <p:ph type="tbl" sz="quarter" idx="13"/>
            <p:extLst>
              <p:ext uri="{D42A27DB-BD31-4B8C-83A1-F6EECF244321}">
                <p14:modId xmlns:p14="http://schemas.microsoft.com/office/powerpoint/2010/main" val="164734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2213972"/>
                    </a:ext>
                  </a:extLst>
                </a:gridCol>
                <a:gridCol w="1316736">
                  <a:extLst>
                    <a:ext uri="{9D8B030D-6E8A-4147-A177-3AD203B41FA5}">
                      <a16:colId xmlns:a16="http://schemas.microsoft.com/office/drawing/2014/main" val="1125484014"/>
                    </a:ext>
                  </a:extLst>
                </a:gridCol>
                <a:gridCol w="658368">
                  <a:extLst>
                    <a:ext uri="{9D8B030D-6E8A-4147-A177-3AD203B41FA5}">
                      <a16:colId xmlns:a16="http://schemas.microsoft.com/office/drawing/2014/main" val="1368729221"/>
                    </a:ext>
                  </a:extLst>
                </a:gridCol>
                <a:gridCol w="658368">
                  <a:extLst>
                    <a:ext uri="{9D8B030D-6E8A-4147-A177-3AD203B41FA5}">
                      <a16:colId xmlns:a16="http://schemas.microsoft.com/office/drawing/2014/main" val="2616482445"/>
                    </a:ext>
                  </a:extLst>
                </a:gridCol>
                <a:gridCol w="658368">
                  <a:extLst>
                    <a:ext uri="{9D8B030D-6E8A-4147-A177-3AD203B41FA5}">
                      <a16:colId xmlns:a16="http://schemas.microsoft.com/office/drawing/2014/main" val="220484126"/>
                    </a:ext>
                  </a:extLst>
                </a:gridCol>
                <a:gridCol w="658368">
                  <a:extLst>
                    <a:ext uri="{9D8B030D-6E8A-4147-A177-3AD203B41FA5}">
                      <a16:colId xmlns:a16="http://schemas.microsoft.com/office/drawing/2014/main" val="138663210"/>
                    </a:ext>
                  </a:extLst>
                </a:gridCol>
                <a:gridCol w="658368">
                  <a:extLst>
                    <a:ext uri="{9D8B030D-6E8A-4147-A177-3AD203B41FA5}">
                      <a16:colId xmlns:a16="http://schemas.microsoft.com/office/drawing/2014/main" val="3660402837"/>
                    </a:ext>
                  </a:extLst>
                </a:gridCol>
                <a:gridCol w="658368">
                  <a:extLst>
                    <a:ext uri="{9D8B030D-6E8A-4147-A177-3AD203B41FA5}">
                      <a16:colId xmlns:a16="http://schemas.microsoft.com/office/drawing/2014/main" val="2581247422"/>
                    </a:ext>
                  </a:extLst>
                </a:gridCol>
                <a:gridCol w="658368">
                  <a:extLst>
                    <a:ext uri="{9D8B030D-6E8A-4147-A177-3AD203B41FA5}">
                      <a16:colId xmlns:a16="http://schemas.microsoft.com/office/drawing/2014/main" val="2642393906"/>
                    </a:ext>
                  </a:extLst>
                </a:gridCol>
                <a:gridCol w="658368">
                  <a:extLst>
                    <a:ext uri="{9D8B030D-6E8A-4147-A177-3AD203B41FA5}">
                      <a16:colId xmlns:a16="http://schemas.microsoft.com/office/drawing/2014/main" val="3317639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3039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18:34:19 </a:t>
                      </a:r>
                      <a:r>
                        <a:rPr kumimoji="0" lang="en-US" sz="1000" b="0" i="0" u="none" strike="noStrike" kern="1200" cap="none" spc="0" normalizeH="0" baseline="0" noProof="0">
                          <a:ln>
                            <a:noFill/>
                          </a:ln>
                          <a:solidFill>
                            <a:prstClr val="black"/>
                          </a:solidFill>
                          <a:effectLst/>
                          <a:uLnTx/>
                          <a:uFillTx/>
                          <a:latin typeface="+mn-lt"/>
                          <a:ea typeface="+mn-ea"/>
                          <a:cs typeface="+mn-cs"/>
                        </a:rPr>
                        <a:t>
 @sustainablecoastlineshawaii  Combing the rocks for trash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https://scontent.xx.fbcdn.net/v/t51.12442-15/64322684_142400373533833_1368614024874774334_n.jpg?_nc_cat=107&amp;_nc_oc=AQlHuZvYuNrI4HENMyXdeBl9aP2TLoguGL8F_enfJKIwBL6NegEIuHkgfmfakiJbdXE&amp;_nc_ht=scontent.xx&amp;oh=3696f1424142c43c7fd6d4690027d6af&amp;oe=5D909304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35296924"/>
                  </a:ext>
                </a:extLst>
              </a:tr>
            </a:tbl>
          </a:graphicData>
        </a:graphic>
      </p:graphicFrame>
      <p:sp>
        <p:nvSpPr>
          <p:cNvPr id="4" name="Text Placeholder 3">
            <a:extLst>
              <a:ext uri="{FF2B5EF4-FFF2-40B4-BE49-F238E27FC236}">
                <a16:creationId xmlns:a16="http://schemas.microsoft.com/office/drawing/2014/main" id="{DAA1C722-EADE-4F65-BC10-EB935104079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366682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4AC8-C5F1-45C8-81CE-27D67D273EB3}"/>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C1A8B081-4407-4F02-BB43-A07BBC3C892D}"/>
              </a:ext>
            </a:extLst>
          </p:cNvPr>
          <p:cNvGraphicFramePr>
            <a:graphicFrameLocks noGrp="1"/>
          </p:cNvGraphicFramePr>
          <p:nvPr>
            <p:ph type="tbl" sz="quarter" idx="13"/>
            <p:extLst>
              <p:ext uri="{D42A27DB-BD31-4B8C-83A1-F6EECF244321}">
                <p14:modId xmlns:p14="http://schemas.microsoft.com/office/powerpoint/2010/main" val="382612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95313247"/>
                    </a:ext>
                  </a:extLst>
                </a:gridCol>
                <a:gridCol w="1316736">
                  <a:extLst>
                    <a:ext uri="{9D8B030D-6E8A-4147-A177-3AD203B41FA5}">
                      <a16:colId xmlns:a16="http://schemas.microsoft.com/office/drawing/2014/main" val="446802951"/>
                    </a:ext>
                  </a:extLst>
                </a:gridCol>
                <a:gridCol w="658368">
                  <a:extLst>
                    <a:ext uri="{9D8B030D-6E8A-4147-A177-3AD203B41FA5}">
                      <a16:colId xmlns:a16="http://schemas.microsoft.com/office/drawing/2014/main" val="3345991501"/>
                    </a:ext>
                  </a:extLst>
                </a:gridCol>
                <a:gridCol w="658368">
                  <a:extLst>
                    <a:ext uri="{9D8B030D-6E8A-4147-A177-3AD203B41FA5}">
                      <a16:colId xmlns:a16="http://schemas.microsoft.com/office/drawing/2014/main" val="4232964600"/>
                    </a:ext>
                  </a:extLst>
                </a:gridCol>
                <a:gridCol w="658368">
                  <a:extLst>
                    <a:ext uri="{9D8B030D-6E8A-4147-A177-3AD203B41FA5}">
                      <a16:colId xmlns:a16="http://schemas.microsoft.com/office/drawing/2014/main" val="308745126"/>
                    </a:ext>
                  </a:extLst>
                </a:gridCol>
                <a:gridCol w="658368">
                  <a:extLst>
                    <a:ext uri="{9D8B030D-6E8A-4147-A177-3AD203B41FA5}">
                      <a16:colId xmlns:a16="http://schemas.microsoft.com/office/drawing/2014/main" val="3186748438"/>
                    </a:ext>
                  </a:extLst>
                </a:gridCol>
                <a:gridCol w="658368">
                  <a:extLst>
                    <a:ext uri="{9D8B030D-6E8A-4147-A177-3AD203B41FA5}">
                      <a16:colId xmlns:a16="http://schemas.microsoft.com/office/drawing/2014/main" val="275784792"/>
                    </a:ext>
                  </a:extLst>
                </a:gridCol>
                <a:gridCol w="658368">
                  <a:extLst>
                    <a:ext uri="{9D8B030D-6E8A-4147-A177-3AD203B41FA5}">
                      <a16:colId xmlns:a16="http://schemas.microsoft.com/office/drawing/2014/main" val="3485332814"/>
                    </a:ext>
                  </a:extLst>
                </a:gridCol>
                <a:gridCol w="658368">
                  <a:extLst>
                    <a:ext uri="{9D8B030D-6E8A-4147-A177-3AD203B41FA5}">
                      <a16:colId xmlns:a16="http://schemas.microsoft.com/office/drawing/2014/main" val="3414726882"/>
                    </a:ext>
                  </a:extLst>
                </a:gridCol>
                <a:gridCol w="658368">
                  <a:extLst>
                    <a:ext uri="{9D8B030D-6E8A-4147-A177-3AD203B41FA5}">
                      <a16:colId xmlns:a16="http://schemas.microsoft.com/office/drawing/2014/main" val="358527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9424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17:06:28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https://scontent.xx.fbcdn.net/v/t51.12442-15/62373153_1539482209515675_3141853045216796056_n.jpg?_nc_cat=110&amp;_nc_oc=AQlYvM011rqQJcOivc86dcZHzl93iDTImksS6CTVO8P6tFcBIBLzSOPspZT9ZfAmCPc&amp;_nc_ht=scontent.xx&amp;oh=a629fd894366cdce017fbdcbb2c6622c&amp;oe=5DC23C94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26788930"/>
                  </a:ext>
                </a:extLst>
              </a:tr>
            </a:tbl>
          </a:graphicData>
        </a:graphic>
      </p:graphicFrame>
      <p:sp>
        <p:nvSpPr>
          <p:cNvPr id="4" name="Text Placeholder 3">
            <a:extLst>
              <a:ext uri="{FF2B5EF4-FFF2-40B4-BE49-F238E27FC236}">
                <a16:creationId xmlns:a16="http://schemas.microsoft.com/office/drawing/2014/main" id="{DFF24949-DD90-4649-9F6E-23AEBEFD8BB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77076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B38F6-5E69-48E3-B900-1DA185CDB9B4}"/>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A86CA4D9-E5E7-4A52-B362-B4216B3BF991}"/>
              </a:ext>
            </a:extLst>
          </p:cNvPr>
          <p:cNvGraphicFramePr>
            <a:graphicFrameLocks noGrp="1"/>
          </p:cNvGraphicFramePr>
          <p:nvPr>
            <p:ph type="tbl" sz="quarter" idx="13"/>
            <p:extLst>
              <p:ext uri="{D42A27DB-BD31-4B8C-83A1-F6EECF244321}">
                <p14:modId xmlns:p14="http://schemas.microsoft.com/office/powerpoint/2010/main" val="3400148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6312874"/>
                    </a:ext>
                  </a:extLst>
                </a:gridCol>
                <a:gridCol w="1316736">
                  <a:extLst>
                    <a:ext uri="{9D8B030D-6E8A-4147-A177-3AD203B41FA5}">
                      <a16:colId xmlns:a16="http://schemas.microsoft.com/office/drawing/2014/main" val="3310041508"/>
                    </a:ext>
                  </a:extLst>
                </a:gridCol>
                <a:gridCol w="658368">
                  <a:extLst>
                    <a:ext uri="{9D8B030D-6E8A-4147-A177-3AD203B41FA5}">
                      <a16:colId xmlns:a16="http://schemas.microsoft.com/office/drawing/2014/main" val="972673770"/>
                    </a:ext>
                  </a:extLst>
                </a:gridCol>
                <a:gridCol w="658368">
                  <a:extLst>
                    <a:ext uri="{9D8B030D-6E8A-4147-A177-3AD203B41FA5}">
                      <a16:colId xmlns:a16="http://schemas.microsoft.com/office/drawing/2014/main" val="1109001931"/>
                    </a:ext>
                  </a:extLst>
                </a:gridCol>
                <a:gridCol w="658368">
                  <a:extLst>
                    <a:ext uri="{9D8B030D-6E8A-4147-A177-3AD203B41FA5}">
                      <a16:colId xmlns:a16="http://schemas.microsoft.com/office/drawing/2014/main" val="1352656364"/>
                    </a:ext>
                  </a:extLst>
                </a:gridCol>
                <a:gridCol w="658368">
                  <a:extLst>
                    <a:ext uri="{9D8B030D-6E8A-4147-A177-3AD203B41FA5}">
                      <a16:colId xmlns:a16="http://schemas.microsoft.com/office/drawing/2014/main" val="2019363819"/>
                    </a:ext>
                  </a:extLst>
                </a:gridCol>
                <a:gridCol w="658368">
                  <a:extLst>
                    <a:ext uri="{9D8B030D-6E8A-4147-A177-3AD203B41FA5}">
                      <a16:colId xmlns:a16="http://schemas.microsoft.com/office/drawing/2014/main" val="4277445179"/>
                    </a:ext>
                  </a:extLst>
                </a:gridCol>
                <a:gridCol w="658368">
                  <a:extLst>
                    <a:ext uri="{9D8B030D-6E8A-4147-A177-3AD203B41FA5}">
                      <a16:colId xmlns:a16="http://schemas.microsoft.com/office/drawing/2014/main" val="3423082211"/>
                    </a:ext>
                  </a:extLst>
                </a:gridCol>
                <a:gridCol w="658368">
                  <a:extLst>
                    <a:ext uri="{9D8B030D-6E8A-4147-A177-3AD203B41FA5}">
                      <a16:colId xmlns:a16="http://schemas.microsoft.com/office/drawing/2014/main" val="2474381124"/>
                    </a:ext>
                  </a:extLst>
                </a:gridCol>
                <a:gridCol w="658368">
                  <a:extLst>
                    <a:ext uri="{9D8B030D-6E8A-4147-A177-3AD203B41FA5}">
                      <a16:colId xmlns:a16="http://schemas.microsoft.com/office/drawing/2014/main" val="241493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0790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17:06:27 </a:t>
                      </a:r>
                      <a:r>
                        <a:rPr kumimoji="0" lang="en-US" sz="1000" b="0" i="0" u="none" strike="noStrike" kern="1200" cap="none" spc="0" normalizeH="0" baseline="0" noProof="0">
                          <a:ln>
                            <a:noFill/>
                          </a:ln>
                          <a:solidFill>
                            <a:prstClr val="black"/>
                          </a:solidFill>
                          <a:effectLst/>
                          <a:uLnTx/>
                          <a:uFillTx/>
                          <a:latin typeface="+mn-lt"/>
                          <a:ea typeface="+mn-ea"/>
                          <a:cs typeface="+mn-cs"/>
                        </a:rPr>
                        <a:t>
 @sustainablecoastlineshawaii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https://scontent.xx.fbcdn.net/v/t51.12442-15/64252344_661028070974231_2243673776699095095_n.jpg?_nc_cat=100&amp;_nc_oc=AQmPTwdo0pD7wwB_m03MhgHz7S2OaDCiwmVf3RM-IOSzEUP4f41bXsDTZjqjWGwV7rM&amp;_nc_ht=scontent.xx&amp;oh=69eec2d923a2ce2e6c3afb1eeff1d3d6&amp;oe=5DC3A765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18:32:05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9432338"/>
                  </a:ext>
                </a:extLst>
              </a:tr>
            </a:tbl>
          </a:graphicData>
        </a:graphic>
      </p:graphicFrame>
      <p:sp>
        <p:nvSpPr>
          <p:cNvPr id="4" name="Text Placeholder 3">
            <a:extLst>
              <a:ext uri="{FF2B5EF4-FFF2-40B4-BE49-F238E27FC236}">
                <a16:creationId xmlns:a16="http://schemas.microsoft.com/office/drawing/2014/main" id="{C885434F-18A2-414B-9D8D-EE3BC00857C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5800389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1206</Words>
  <Application>Microsoft Office PowerPoint</Application>
  <PresentationFormat>On-screen Show (4:3)</PresentationFormat>
  <Paragraphs>409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2019-07-02T13:44:35Z</dcterms:created>
  <dcterms:modified xsi:type="dcterms:W3CDTF">2019-07-02T13:45:08Z</dcterms:modified>
</cp:coreProperties>
</file>