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43586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9E-41BD-ABEB-26F562F91D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43586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9E-41BD-ABEB-26F562F91D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43586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9E-41BD-ABEB-26F562F91D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43586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9E-41BD-ABEB-26F562F91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25568"/>
        <c:axId val="185046088"/>
      </c:barChart>
      <c:dateAx>
        <c:axId val="4752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046088"/>
        <c:crosses val="autoZero"/>
        <c:auto val="1"/>
        <c:lblOffset val="100"/>
        <c:baseTimeUnit val="days"/>
      </c:dateAx>
      <c:valAx>
        <c:axId val="18504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2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</c:v>
                </c:pt>
                <c:pt idx="1">
                  <c:v>2</c:v>
                </c:pt>
                <c:pt idx="2">
                  <c:v>9</c:v>
                </c:pt>
                <c:pt idx="3">
                  <c:v>4</c:v>
                </c:pt>
                <c:pt idx="4">
                  <c:v>10</c:v>
                </c:pt>
                <c:pt idx="5">
                  <c:v>7</c:v>
                </c:pt>
                <c:pt idx="6">
                  <c:v>14</c:v>
                </c:pt>
                <c:pt idx="7">
                  <c:v>4</c:v>
                </c:pt>
                <c:pt idx="8">
                  <c:v>-2</c:v>
                </c:pt>
                <c:pt idx="9">
                  <c:v>0</c:v>
                </c:pt>
                <c:pt idx="10">
                  <c:v>6</c:v>
                </c:pt>
                <c:pt idx="11">
                  <c:v>1</c:v>
                </c:pt>
                <c:pt idx="1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20-443A-8386-EEBE5304C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57576"/>
        <c:axId val="46753640"/>
      </c:barChart>
      <c:dateAx>
        <c:axId val="4675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3640"/>
        <c:crosses val="autoZero"/>
        <c:auto val="1"/>
        <c:lblOffset val="100"/>
        <c:baseTimeUnit val="months"/>
      </c:dateAx>
      <c:valAx>
        <c:axId val="4675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</c:v>
                </c:pt>
                <c:pt idx="1">
                  <c:v>4</c:v>
                </c:pt>
                <c:pt idx="2">
                  <c:v>18</c:v>
                </c:pt>
                <c:pt idx="3">
                  <c:v>10</c:v>
                </c:pt>
                <c:pt idx="4">
                  <c:v>15</c:v>
                </c:pt>
                <c:pt idx="5">
                  <c:v>12</c:v>
                </c:pt>
                <c:pt idx="6">
                  <c:v>9</c:v>
                </c:pt>
                <c:pt idx="7">
                  <c:v>10</c:v>
                </c:pt>
                <c:pt idx="8">
                  <c:v>12</c:v>
                </c:pt>
                <c:pt idx="9">
                  <c:v>5</c:v>
                </c:pt>
                <c:pt idx="10">
                  <c:v>7</c:v>
                </c:pt>
                <c:pt idx="11">
                  <c:v>31</c:v>
                </c:pt>
                <c:pt idx="1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A-49F0-B003-B4257C264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59216"/>
        <c:axId val="46752328"/>
      </c:barChart>
      <c:dateAx>
        <c:axId val="46759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2328"/>
        <c:crosses val="autoZero"/>
        <c:auto val="1"/>
        <c:lblOffset val="100"/>
        <c:baseTimeUnit val="months"/>
      </c:dateAx>
      <c:valAx>
        <c:axId val="4675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5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2134</c:v>
                </c:pt>
                <c:pt idx="1">
                  <c:v>4860</c:v>
                </c:pt>
                <c:pt idx="2">
                  <c:v>5472</c:v>
                </c:pt>
                <c:pt idx="3">
                  <c:v>7785</c:v>
                </c:pt>
                <c:pt idx="4">
                  <c:v>6797</c:v>
                </c:pt>
                <c:pt idx="5">
                  <c:v>4312</c:v>
                </c:pt>
                <c:pt idx="6">
                  <c:v>4690</c:v>
                </c:pt>
                <c:pt idx="7">
                  <c:v>7579</c:v>
                </c:pt>
                <c:pt idx="8">
                  <c:v>5210</c:v>
                </c:pt>
                <c:pt idx="9">
                  <c:v>2059</c:v>
                </c:pt>
                <c:pt idx="10">
                  <c:v>3391</c:v>
                </c:pt>
                <c:pt idx="11">
                  <c:v>23914</c:v>
                </c:pt>
                <c:pt idx="12">
                  <c:v>6145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C-461E-AF7C-CD95946C7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086024"/>
        <c:axId val="261082416"/>
      </c:barChart>
      <c:dateAx>
        <c:axId val="261086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82416"/>
        <c:crosses val="autoZero"/>
        <c:auto val="1"/>
        <c:lblOffset val="100"/>
        <c:baseTimeUnit val="months"/>
      </c:dateAx>
      <c:valAx>
        <c:axId val="26108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8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3</c:v>
                </c:pt>
                <c:pt idx="5">
                  <c:v>5</c:v>
                </c:pt>
                <c:pt idx="6">
                  <c:v>-2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5</c:v>
                </c:pt>
                <c:pt idx="1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4-4B22-98D7-F522E6D92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746144"/>
        <c:axId val="308743520"/>
      </c:barChart>
      <c:dateAx>
        <c:axId val="308746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43520"/>
        <c:crosses val="autoZero"/>
        <c:auto val="1"/>
        <c:lblOffset val="100"/>
        <c:baseTimeUnit val="months"/>
      </c:dateAx>
      <c:valAx>
        <c:axId val="30874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74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5</c:v>
                </c:pt>
                <c:pt idx="8">
                  <c:v>5</c:v>
                </c:pt>
                <c:pt idx="9">
                  <c:v>6</c:v>
                </c:pt>
                <c:pt idx="10">
                  <c:v>5</c:v>
                </c:pt>
                <c:pt idx="11">
                  <c:v>4</c:v>
                </c:pt>
                <c:pt idx="1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F7-4B08-B0F2-41AC8F5D6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483784"/>
        <c:axId val="308484440"/>
      </c:barChart>
      <c:dateAx>
        <c:axId val="30848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84440"/>
        <c:crosses val="autoZero"/>
        <c:auto val="1"/>
        <c:lblOffset val="100"/>
        <c:baseTimeUnit val="months"/>
      </c:dateAx>
      <c:valAx>
        <c:axId val="30848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8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133</c:v>
                </c:pt>
                <c:pt idx="1">
                  <c:v>113</c:v>
                </c:pt>
                <c:pt idx="2">
                  <c:v>110</c:v>
                </c:pt>
                <c:pt idx="3">
                  <c:v>125</c:v>
                </c:pt>
                <c:pt idx="4">
                  <c:v>187</c:v>
                </c:pt>
                <c:pt idx="5">
                  <c:v>156</c:v>
                </c:pt>
                <c:pt idx="6">
                  <c:v>1024</c:v>
                </c:pt>
                <c:pt idx="7">
                  <c:v>1561</c:v>
                </c:pt>
                <c:pt idx="8">
                  <c:v>186</c:v>
                </c:pt>
                <c:pt idx="9">
                  <c:v>169</c:v>
                </c:pt>
                <c:pt idx="10">
                  <c:v>643</c:v>
                </c:pt>
                <c:pt idx="11">
                  <c:v>710</c:v>
                </c:pt>
                <c:pt idx="12">
                  <c:v>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B-455E-8D21-4871758A1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096392"/>
        <c:axId val="312100984"/>
      </c:barChart>
      <c:dateAx>
        <c:axId val="31209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100984"/>
        <c:crosses val="autoZero"/>
        <c:auto val="1"/>
        <c:lblOffset val="100"/>
        <c:baseTimeUnit val="months"/>
      </c:dateAx>
      <c:valAx>
        <c:axId val="31210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9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21</c:v>
                </c:pt>
                <c:pt idx="1">
                  <c:v>25</c:v>
                </c:pt>
                <c:pt idx="2">
                  <c:v>22</c:v>
                </c:pt>
                <c:pt idx="3">
                  <c:v>23</c:v>
                </c:pt>
                <c:pt idx="4">
                  <c:v>25</c:v>
                </c:pt>
                <c:pt idx="5">
                  <c:v>40</c:v>
                </c:pt>
                <c:pt idx="6">
                  <c:v>21</c:v>
                </c:pt>
                <c:pt idx="7">
                  <c:v>36</c:v>
                </c:pt>
                <c:pt idx="8">
                  <c:v>30</c:v>
                </c:pt>
                <c:pt idx="9">
                  <c:v>44</c:v>
                </c:pt>
                <c:pt idx="10">
                  <c:v>37</c:v>
                </c:pt>
                <c:pt idx="11">
                  <c:v>44</c:v>
                </c:pt>
                <c:pt idx="1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C-4D4A-941D-A3F426949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535256"/>
        <c:axId val="316530664"/>
      </c:barChart>
      <c:dateAx>
        <c:axId val="316535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30664"/>
        <c:crosses val="autoZero"/>
        <c:auto val="1"/>
        <c:lblOffset val="100"/>
        <c:baseTimeUnit val="months"/>
      </c:dateAx>
      <c:valAx>
        <c:axId val="31653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3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</c:v>
                </c:pt>
                <c:pt idx="1">
                  <c:v>11</c:v>
                </c:pt>
                <c:pt idx="2">
                  <c:v>5</c:v>
                </c:pt>
                <c:pt idx="3">
                  <c:v>-2</c:v>
                </c:pt>
                <c:pt idx="4">
                  <c:v>4</c:v>
                </c:pt>
                <c:pt idx="5">
                  <c:v>-1</c:v>
                </c:pt>
                <c:pt idx="6">
                  <c:v>4</c:v>
                </c:pt>
                <c:pt idx="7">
                  <c:v>3</c:v>
                </c:pt>
                <c:pt idx="8">
                  <c:v>11</c:v>
                </c:pt>
                <c:pt idx="9">
                  <c:v>13</c:v>
                </c:pt>
                <c:pt idx="10">
                  <c:v>8</c:v>
                </c:pt>
                <c:pt idx="11">
                  <c:v>16</c:v>
                </c:pt>
                <c:pt idx="1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0F-411B-8491-D41785458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491920"/>
        <c:axId val="383492904"/>
      </c:barChart>
      <c:dateAx>
        <c:axId val="383491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2904"/>
        <c:crosses val="autoZero"/>
        <c:auto val="1"/>
        <c:lblOffset val="100"/>
        <c:baseTimeUnit val="months"/>
      </c:dateAx>
      <c:valAx>
        <c:axId val="38349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43221</c:v>
                </c:pt>
                <c:pt idx="1">
                  <c:v>43252</c:v>
                </c:pt>
                <c:pt idx="2">
                  <c:v>43282</c:v>
                </c:pt>
                <c:pt idx="3">
                  <c:v>43313</c:v>
                </c:pt>
                <c:pt idx="4">
                  <c:v>43344</c:v>
                </c:pt>
                <c:pt idx="5">
                  <c:v>43374</c:v>
                </c:pt>
                <c:pt idx="6">
                  <c:v>43405</c:v>
                </c:pt>
                <c:pt idx="7">
                  <c:v>43435</c:v>
                </c:pt>
                <c:pt idx="8">
                  <c:v>43466</c:v>
                </c:pt>
                <c:pt idx="9">
                  <c:v>43497</c:v>
                </c:pt>
                <c:pt idx="10">
                  <c:v>43525</c:v>
                </c:pt>
                <c:pt idx="11">
                  <c:v>43556</c:v>
                </c:pt>
                <c:pt idx="12">
                  <c:v>43586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9</c:v>
                </c:pt>
                <c:pt idx="1">
                  <c:v>12</c:v>
                </c:pt>
                <c:pt idx="2">
                  <c:v>12</c:v>
                </c:pt>
                <c:pt idx="3">
                  <c:v>13</c:v>
                </c:pt>
                <c:pt idx="4">
                  <c:v>13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13</c:v>
                </c:pt>
                <c:pt idx="10">
                  <c:v>14</c:v>
                </c:pt>
                <c:pt idx="11">
                  <c:v>16</c:v>
                </c:pt>
                <c:pt idx="1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19-409B-9E7C-69BB54C9D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503072"/>
        <c:axId val="383497824"/>
      </c:barChart>
      <c:dateAx>
        <c:axId val="38350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97824"/>
        <c:crosses val="autoZero"/>
        <c:auto val="1"/>
        <c:lblOffset val="100"/>
        <c:baseTimeUnit val="months"/>
      </c:dateAx>
      <c:valAx>
        <c:axId val="38349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0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B051B-50A4-4D53-A960-982AEFC485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41554-5356-4159-B4A6-BF8A918CEE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833336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0736E-25D2-4980-A21E-191EC5BC7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086FD4-8880-4C28-BD7B-48C0E9317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0453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371D5-3C2D-4AD1-B902-F84F3EBF6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AC303-4A09-4A2A-B5CB-6CEF14E8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960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23469-9843-4FC9-B2F8-EF7ED6981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6CDAC4-121F-4EC1-B450-08033AC066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7035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09448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603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2138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3371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25274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857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4937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0926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3517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7838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2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10B25-DFB5-4C50-ACD5-07A3572CE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344683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BCAC-B4B0-4FD0-B85F-2C8E1AB05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568CA-B8EF-4608-ADBC-9F0E58E22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1992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0A6B3-17C2-40AB-8A1A-2C66BB83F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E8B9A-974E-4B0A-8AE9-33211D29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12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F2C4-3FFC-4866-B74D-0793A4D84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699C8-7F50-474E-A645-7DDD80E2E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053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7A9EA-5F16-4E85-A483-BB688D614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2BCB6-6771-4DEB-8D89-027DC0C4F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79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9A4B4-5E9C-4852-849D-78093ED5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BFF1E3-E03F-4C6C-8D8F-998C71DD3E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433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EF807-6B52-4811-9152-1854A2C89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3DD4F-0F7E-4A87-94E2-4F829C6C0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298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E1CB9-9DEB-470F-A34B-AD3698B3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FC201-08D9-4B7E-9AFE-D91B7E033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761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59344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988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87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210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810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843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240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916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4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- 2019-05-20 11:00:01 </a:t>
                      </a:r>
                      <a:r>
                        <a:rPr lang="en-US" sz="1000"/>
                        <a:t> 
 Glynda works as a Sr Claims Associate in our Atlanta office, where she generously spearheads our CSR efforts for the office. Thanks Glynda for all of your dedication and support! #employeespotlight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67.1362 %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69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- 2019-05-31 18:32:31 </a:t>
                      </a:r>
                      <a:r>
                        <a:rPr lang="en-US" sz="1000"/>
                        <a:t> 
 In Pasadena, we raised additional money for our local charity, Pasadena Humane Society &amp; SPCA. Employees enjoyed lunch today while contributing extra dollars towards an amazing organization. The additional donations will be matched by TMA! #tmacares #adoptdontshop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72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- 2019-05-02 12:52:00 </a:t>
                      </a:r>
                      <a:r>
                        <a:rPr lang="en-US" sz="1000"/>
                        <a:t> 
 #TBT - Our Atlanta office got their steps in during the #nationalwalkatlunch day last week! This also earned them extra points for our wellness program Virgin Pulse! Great job Atlanta!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196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FBF1A-6D63-4DF1-98C2-F60D32E08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160197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63133-2D2A-4D3E-8AFE-D7C02B3E4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B9A9B-8676-4D46-9D34-0E6BFB0FA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425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32792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989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3493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694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09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87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390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221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4987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6609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959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099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64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641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0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4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2C68E-B876-4938-807D-0773B4221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29990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ED8F-2A55-487E-9265-FC54E598C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B2EA6-3996-4961-B2AF-FE18F14619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04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75839-10F2-4418-B5A7-E1E4358FB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876F9-71A4-4B39-82B7-086BAB5B4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68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5E1A-88BF-4471-BC0C-4DEC71404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1E9696-EF0A-427D-A033-94C85E3C2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328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902B8-E4C2-4CB3-870C-9ADF77317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7EA07-D815-4007-8415-E587FA7F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97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812BF-81B7-4036-A1C9-556BA6D7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0B434-33B1-4232-B7B2-F43294462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442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421466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028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569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103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72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024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67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57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- 2019-05-10 11:00:48 </a:t>
                      </a:r>
                      <a:r>
                        <a:rPr lang="en-US" sz="1000"/>
                        <a:t>
  TMA's own 2019 Emerging Leaders team spent a busy week meeting with and presenting to other group company's ELP teams. Business improvement projects are now officially underway! Good luck to all #2019ELP teams! #leadership #learning #teamwork https://t.co/ynzo76DKdw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05/15/2019 06:18:09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38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- 2019-05-22 11:02:36 </a:t>
                      </a:r>
                      <a:r>
                        <a:rPr lang="en-US" sz="1000"/>
                        <a:t>
  TMA is always looking for dynamic and qualified individuals who can contribute to our team environment. Do you have a strong history of demonstrating customer service, initiative and attention to detail? If so, check out our openings today! https://t.co/6O7JO5uOkI #teamtma #jobs https://t.co/Fh1QBxO6Dv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05/23/2019 18:17:01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5.3435 %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54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- 2019-05-30 11:33:40 </a:t>
                      </a:r>
                      <a:r>
                        <a:rPr lang="en-US" sz="1000"/>
                        <a:t>
  TMA is proud to be sponsoring and exhibiting at the #PIANJNYConf, the northeast’s largest conference for #insurance professionals. We hope to see you June 9 – 11th in Atlantic City, NJ! @PIAEducConf https://t.co/A6vkS8Nq05 https://t.co/rFUKiNQO1w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06/01/2019 06:16:46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543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AC2F3-9DA0-434B-A547-64ED99098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758039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64F6-69ED-4087-BC6B-5F7DB27AE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C70F97-7612-4180-88E9-801FA1FFBF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286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54266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645859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07858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420472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286723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03404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1889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76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371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B754E-FF27-4A34-85A6-9B76EBC6A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512323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511FD-0606-4915-9D48-D5B81A45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C0D691-9C4C-47A4-AD18-E53A59741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573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D788D-EC40-49E6-8FD8-805563BE6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B321E-624A-4DD0-B316-B29378766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088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45831-6803-41B8-A244-6F2D86E5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088F22-D3D4-49E1-B54E-0ED4DE7CA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706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F51CE-7E40-4747-9B70-D7D43FB2D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C4F24-0FF6-4243-8EAC-5A690879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03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61F1-4ED4-4EF8-BC84-F6F8E8548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F6931-30BA-419A-8CC8-142CAF59A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380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98078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084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414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4538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358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2775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46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7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- 2019-05-06 15:47:26 </a:t>
                      </a:r>
                      <a:r>
                        <a:rPr lang="en-US" sz="1000"/>
                        <a:t>
  The road carries a lot of risk, not just for cars but the auto carriers that may be moving them.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https://www.tmamerica.com/images/blog/auto-transporters.png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05/25/2019 00:06:59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2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- 2019-05-06 15:40:32 </a:t>
                      </a:r>
                      <a:r>
                        <a:rPr lang="en-US" sz="1000"/>
                        <a:t>
  Five things agents need to know to cover all their bases when offering Ocean Cargo Insurance to their clients.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https://www.tmamerica.com/images/blog/agents.png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05/24/2019 00:05:30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6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- 2019-05-06 15:43:42 </a:t>
                      </a:r>
                      <a:r>
                        <a:rPr lang="en-US" sz="1000"/>
                        <a:t>
  Here are the five things agents need to know when offering Ocean Cargo Insurance to their clients. Click to learn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https://www.tmamerica.com/images/blog/agents.png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05/26/2019 00:07:00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26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1DEFD-DD16-48BE-9B64-9A7F7121C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316488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D0ECE-47A9-4A4F-80F4-92A64667C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31E4CD-2C70-49EA-BF6D-F7B3D88D3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249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52710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1789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7967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627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070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9719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046725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989073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5224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473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21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8.5294 %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21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AD5A7-E266-4823-AD2C-65F94C931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571272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5C7D-47CB-4F9F-AA00-DB389D13F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48C14E-13B8-4C15-A812-B275F5D7BF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9258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A051F-4ED9-4BF1-933A-2D4507C7B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AD17C-2747-4BCE-8508-AD29DABCF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67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DEEF2-F7CE-4A72-B941-400F3F396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88D0CE-D99B-4C62-9AFE-6906F408C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177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95EDC-352E-4D16-B93F-D407147B3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065B7-DAFF-4C51-AE9C-C13E9FE9F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348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9501C-8A8D-4C35-9934-AF058CD4D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D7A3F-69A3-4C98-9F06-EE40BCD63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137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187076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5888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325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878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1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183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491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79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- 2019-05-10 11:00:48 </a:t>
                      </a:r>
                      <a:r>
                        <a:rPr lang="en-US" sz="1000"/>
                        <a:t>
 TMA's own 2019 Emerging Leaders team spent a busy week meeting with and presenting to other group company's ELP teams. Business improvement projects are now officially underway! Good luck to all #2019ELP teams! #leadership #learning #teamwork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https://www.instagram.com/p/BxSUlsZhpuT/media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06/10/2019 00:00:50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- 2019-05-31 18:46:58 </a:t>
                      </a:r>
                      <a:r>
                        <a:rPr lang="en-US" sz="1000"/>
                        <a:t>
 In Pasadena, we raised additional money for our local charity, pasadenahumane - Employees enjoyed lunch today while contributing extra dollars towards an amazing organization. The additional donations will be matched by TMA! #tmacares #adoptdontshop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https://www.instagram.com/p/ByJOodWAXzE/media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06/10/2019 00:00:50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47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- 2019-05-20 11:01:19 </a:t>
                      </a:r>
                      <a:r>
                        <a:rPr lang="en-US" sz="1000"/>
                        <a:t>
 Glynda works as a Sr Claims Associate in our Atlanta office, where she generously spearheads our CSR efforts for the office. Thanks Glynda for all of your dedication and support! #employeespotlight #teamtma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https://www.instagram.com/p/BxsEmPHIjtx/media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06/10/2019 00:00:50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78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D2FB3-AC01-45C1-AB8B-79CAF4D32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021253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06EBC-DB25-45E0-A93F-AF09DF75A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36788-BA54-4AB9-B857-53457176C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664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40346417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7961084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0208575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066764268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402653549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016554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0968601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51556812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51362026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0666397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30670166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95060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5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D3C59-617D-4535-ACFB-A496FF48B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243752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49260-0642-4369-B67B-2EF61354C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D1400-2198-45BC-80D8-4B7846EAC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5152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01495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97439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740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242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142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474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7353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43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061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399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1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- 2019-05-15 12:21:28 </a:t>
                      </a:r>
                      <a:r>
                        <a:rPr lang="en-US" sz="1000"/>
                        <a:t>
 Getting ready to plant trees! #volunteeringisfun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https://scontent.xx.fbcdn.net/v/t51.12442-15/59649128_442088433267865_6653806389835089109_n.jpg?_nc_cat=104&amp;_nc_ht=scontent.xx&amp;oh=8495d90b1d1ebe204d31d093c53c332a&amp;oe=5D5F6ED6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05/16/2019 11:30:10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1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- 2019-05-15 12:21:29 </a:t>
                      </a:r>
                      <a:r>
                        <a:rPr lang="en-US" sz="1000"/>
                        <a:t>
 #familyvolumteerism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https://scontent.xx.fbcdn.net/v/t51.12442-15/60156831_109876556775505_3558579796104763786_n.jpg?_nc_cat=109&amp;_nc_ht=scontent.xx&amp;oh=866e9cc2f23ae5032051907a5401fff7&amp;oe=5D56888E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05/16/2019 11:30:10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70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- 2019-05-31 18:59:20 </a:t>
                      </a:r>
                      <a:r>
                        <a:rPr lang="en-US" sz="1000"/>
                        <a:t>
 Career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https://scontent.xx.fbcdn.net/v/t51.12442-15/61591068_2199998193441448_8723146835190405454_n.jpg?_nc_cat=104&amp;_nc_oc=AQnDvCXK-UlWEHl7f3w2mTNAKbnVX4Jl7Wprmf5j4EuHZjU1vdPth8qW7togfORIxB0&amp;_nc_ht=scontent.xx&amp;oh=dacc58681347eca7e11168f57bc1c603&amp;oe=5D9DDC9F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06/01/2019 18:31:55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9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A537D-FD9F-49E2-A978-5E9ED9744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586043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886</Words>
  <Application>Microsoft Office PowerPoint</Application>
  <PresentationFormat>On-screen Show (4:3)</PresentationFormat>
  <Paragraphs>314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Updates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Top Posts | Tokio Marine America</vt:lpstr>
      <vt:lpstr>Instagram Stories Key Metrics Table | Tokio Marine America</vt:lpstr>
      <vt:lpstr>Instagram Stories Table 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2019-06-10T20:41:52Z</dcterms:created>
  <dcterms:modified xsi:type="dcterms:W3CDTF">2019-06-10T20:42:17Z</dcterms:modified>
</cp:coreProperties>
</file>