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3" r:id="rId18"/>
    <p:sldId id="274" r:id="rId19"/>
    <p:sldId id="275" r:id="rId20"/>
    <p:sldId id="276" r:id="rId21"/>
    <p:sldId id="277" r:id="rId22"/>
    <p:sldId id="278" r:id="rId23"/>
    <p:sldId id="280" r:id="rId24"/>
    <p:sldId id="281" r:id="rId25"/>
    <p:sldId id="282"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43586</c:v>
                </c:pt>
              </c:numCache>
            </c:numRef>
          </c:cat>
          <c:val>
            <c:numRef>
              <c:f>Sheet1!$B$2</c:f>
              <c:numCache>
                <c:formatCode>General</c:formatCode>
                <c:ptCount val="1"/>
                <c:pt idx="0">
                  <c:v>1648</c:v>
                </c:pt>
              </c:numCache>
            </c:numRef>
          </c:val>
          <c:extLst>
            <c:ext xmlns:c16="http://schemas.microsoft.com/office/drawing/2014/chart" uri="{C3380CC4-5D6E-409C-BE32-E72D297353CC}">
              <c16:uniqueId val="{00000000-01EA-49BB-8AFF-5D2655FFA102}"/>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43586</c:v>
                </c:pt>
              </c:numCache>
            </c:numRef>
          </c:cat>
          <c:val>
            <c:numRef>
              <c:f>Sheet1!$C$2</c:f>
              <c:numCache>
                <c:formatCode>General</c:formatCode>
                <c:ptCount val="1"/>
                <c:pt idx="0">
                  <c:v>2399</c:v>
                </c:pt>
              </c:numCache>
            </c:numRef>
          </c:val>
          <c:extLst>
            <c:ext xmlns:c16="http://schemas.microsoft.com/office/drawing/2014/chart" uri="{C3380CC4-5D6E-409C-BE32-E72D297353CC}">
              <c16:uniqueId val="{00000001-01EA-49BB-8AFF-5D2655FFA102}"/>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43586</c:v>
                </c:pt>
              </c:numCache>
            </c:numRef>
          </c:cat>
          <c:val>
            <c:numRef>
              <c:f>Sheet1!$D$2</c:f>
              <c:numCache>
                <c:formatCode>General</c:formatCode>
                <c:ptCount val="1"/>
                <c:pt idx="0">
                  <c:v>1245</c:v>
                </c:pt>
              </c:numCache>
            </c:numRef>
          </c:val>
          <c:extLst>
            <c:ext xmlns:c16="http://schemas.microsoft.com/office/drawing/2014/chart" uri="{C3380CC4-5D6E-409C-BE32-E72D297353CC}">
              <c16:uniqueId val="{00000002-01EA-49BB-8AFF-5D2655FFA102}"/>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43586</c:v>
                </c:pt>
              </c:numCache>
            </c:numRef>
          </c:cat>
          <c:val>
            <c:numRef>
              <c:f>Sheet1!$E$2</c:f>
              <c:numCache>
                <c:formatCode>General</c:formatCode>
                <c:ptCount val="1"/>
                <c:pt idx="0">
                  <c:v>1229</c:v>
                </c:pt>
              </c:numCache>
            </c:numRef>
          </c:val>
          <c:extLst>
            <c:ext xmlns:c16="http://schemas.microsoft.com/office/drawing/2014/chart" uri="{C3380CC4-5D6E-409C-BE32-E72D297353CC}">
              <c16:uniqueId val="{00000003-01EA-49BB-8AFF-5D2655FFA102}"/>
            </c:ext>
          </c:extLst>
        </c:ser>
        <c:dLbls>
          <c:showLegendKey val="0"/>
          <c:showVal val="0"/>
          <c:showCatName val="0"/>
          <c:showSerName val="0"/>
          <c:showPercent val="0"/>
          <c:showBubbleSize val="0"/>
        </c:dLbls>
        <c:gapWidth val="219"/>
        <c:overlap val="-27"/>
        <c:axId val="261807104"/>
        <c:axId val="261807760"/>
      </c:barChart>
      <c:dateAx>
        <c:axId val="261807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807760"/>
        <c:crosses val="autoZero"/>
        <c:auto val="1"/>
        <c:lblOffset val="100"/>
        <c:baseTimeUnit val="days"/>
      </c:dateAx>
      <c:valAx>
        <c:axId val="261807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807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c:v>
                </c:pt>
                <c:pt idx="1">
                  <c:v>-1</c:v>
                </c:pt>
                <c:pt idx="2">
                  <c:v>6</c:v>
                </c:pt>
                <c:pt idx="3">
                  <c:v>3</c:v>
                </c:pt>
                <c:pt idx="4">
                  <c:v>6</c:v>
                </c:pt>
                <c:pt idx="5">
                  <c:v>-1</c:v>
                </c:pt>
              </c:numCache>
            </c:numRef>
          </c:val>
          <c:extLst>
            <c:ext xmlns:c16="http://schemas.microsoft.com/office/drawing/2014/chart" uri="{C3380CC4-5D6E-409C-BE32-E72D297353CC}">
              <c16:uniqueId val="{00000000-B4BE-43AF-A97E-58090247D2F6}"/>
            </c:ext>
          </c:extLst>
        </c:ser>
        <c:dLbls>
          <c:showLegendKey val="0"/>
          <c:showVal val="0"/>
          <c:showCatName val="0"/>
          <c:showSerName val="0"/>
          <c:showPercent val="0"/>
          <c:showBubbleSize val="0"/>
        </c:dLbls>
        <c:gapWidth val="219"/>
        <c:overlap val="-27"/>
        <c:axId val="311402472"/>
        <c:axId val="311402144"/>
      </c:barChart>
      <c:dateAx>
        <c:axId val="311402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402144"/>
        <c:crosses val="autoZero"/>
        <c:auto val="1"/>
        <c:lblOffset val="100"/>
        <c:baseTimeUnit val="months"/>
      </c:dateAx>
      <c:valAx>
        <c:axId val="311402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402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24</c:v>
                </c:pt>
                <c:pt idx="1">
                  <c:v>30</c:v>
                </c:pt>
                <c:pt idx="2">
                  <c:v>34</c:v>
                </c:pt>
                <c:pt idx="3">
                  <c:v>27</c:v>
                </c:pt>
                <c:pt idx="4">
                  <c:v>23</c:v>
                </c:pt>
                <c:pt idx="5">
                  <c:v>18</c:v>
                </c:pt>
                <c:pt idx="6">
                  <c:v>0</c:v>
                </c:pt>
                <c:pt idx="7">
                  <c:v>0</c:v>
                </c:pt>
                <c:pt idx="8">
                  <c:v>0</c:v>
                </c:pt>
                <c:pt idx="9">
                  <c:v>0</c:v>
                </c:pt>
                <c:pt idx="10">
                  <c:v>0</c:v>
                </c:pt>
                <c:pt idx="11">
                  <c:v>0</c:v>
                </c:pt>
              </c:numCache>
            </c:numRef>
          </c:val>
          <c:extLst>
            <c:ext xmlns:c16="http://schemas.microsoft.com/office/drawing/2014/chart" uri="{C3380CC4-5D6E-409C-BE32-E72D297353CC}">
              <c16:uniqueId val="{00000000-F801-4874-A8CF-8FF200E6D1F4}"/>
            </c:ext>
          </c:extLst>
        </c:ser>
        <c:dLbls>
          <c:showLegendKey val="0"/>
          <c:showVal val="0"/>
          <c:showCatName val="0"/>
          <c:showSerName val="0"/>
          <c:showPercent val="0"/>
          <c:showBubbleSize val="0"/>
        </c:dLbls>
        <c:gapWidth val="219"/>
        <c:overlap val="-27"/>
        <c:axId val="311405752"/>
        <c:axId val="311400176"/>
      </c:barChart>
      <c:dateAx>
        <c:axId val="311405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400176"/>
        <c:crosses val="autoZero"/>
        <c:auto val="1"/>
        <c:lblOffset val="100"/>
        <c:baseTimeUnit val="months"/>
      </c:dateAx>
      <c:valAx>
        <c:axId val="311400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405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18915</c:v>
                </c:pt>
                <c:pt idx="1">
                  <c:v>15320</c:v>
                </c:pt>
                <c:pt idx="2">
                  <c:v>15282</c:v>
                </c:pt>
                <c:pt idx="3">
                  <c:v>13609</c:v>
                </c:pt>
                <c:pt idx="4">
                  <c:v>11473</c:v>
                </c:pt>
                <c:pt idx="5">
                  <c:v>3622</c:v>
                </c:pt>
              </c:numCache>
            </c:numRef>
          </c:val>
          <c:extLst>
            <c:ext xmlns:c16="http://schemas.microsoft.com/office/drawing/2014/chart" uri="{C3380CC4-5D6E-409C-BE32-E72D297353CC}">
              <c16:uniqueId val="{00000000-C666-4980-B711-5072EF86C038}"/>
            </c:ext>
          </c:extLst>
        </c:ser>
        <c:dLbls>
          <c:showLegendKey val="0"/>
          <c:showVal val="0"/>
          <c:showCatName val="0"/>
          <c:showSerName val="0"/>
          <c:showPercent val="0"/>
          <c:showBubbleSize val="0"/>
        </c:dLbls>
        <c:gapWidth val="219"/>
        <c:overlap val="-27"/>
        <c:axId val="307499224"/>
        <c:axId val="307496600"/>
      </c:barChart>
      <c:dateAx>
        <c:axId val="307499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496600"/>
        <c:crosses val="autoZero"/>
        <c:auto val="1"/>
        <c:lblOffset val="100"/>
        <c:baseTimeUnit val="months"/>
      </c:dateAx>
      <c:valAx>
        <c:axId val="307496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499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c:v>
                </c:pt>
                <c:pt idx="1">
                  <c:v>2</c:v>
                </c:pt>
                <c:pt idx="2">
                  <c:v>-1</c:v>
                </c:pt>
                <c:pt idx="3">
                  <c:v>0</c:v>
                </c:pt>
                <c:pt idx="4">
                  <c:v>-1</c:v>
                </c:pt>
                <c:pt idx="5">
                  <c:v>-2</c:v>
                </c:pt>
              </c:numCache>
            </c:numRef>
          </c:val>
          <c:extLst>
            <c:ext xmlns:c16="http://schemas.microsoft.com/office/drawing/2014/chart" uri="{C3380CC4-5D6E-409C-BE32-E72D297353CC}">
              <c16:uniqueId val="{00000000-7DD8-463B-AF3B-4A57F995E111}"/>
            </c:ext>
          </c:extLst>
        </c:ser>
        <c:dLbls>
          <c:showLegendKey val="0"/>
          <c:showVal val="0"/>
          <c:showCatName val="0"/>
          <c:showSerName val="0"/>
          <c:showPercent val="0"/>
          <c:showBubbleSize val="0"/>
        </c:dLbls>
        <c:gapWidth val="219"/>
        <c:overlap val="-27"/>
        <c:axId val="314667904"/>
        <c:axId val="314668888"/>
      </c:barChart>
      <c:dateAx>
        <c:axId val="314667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668888"/>
        <c:crosses val="autoZero"/>
        <c:auto val="1"/>
        <c:lblOffset val="100"/>
        <c:baseTimeUnit val="months"/>
      </c:dateAx>
      <c:valAx>
        <c:axId val="314668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667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c:v>
                </c:pt>
                <c:pt idx="1">
                  <c:v>1</c:v>
                </c:pt>
                <c:pt idx="2">
                  <c:v>1</c:v>
                </c:pt>
                <c:pt idx="3">
                  <c:v>1</c:v>
                </c:pt>
                <c:pt idx="4">
                  <c:v>2</c:v>
                </c:pt>
                <c:pt idx="5">
                  <c:v>2</c:v>
                </c:pt>
                <c:pt idx="6">
                  <c:v>0</c:v>
                </c:pt>
                <c:pt idx="7">
                  <c:v>0</c:v>
                </c:pt>
                <c:pt idx="8">
                  <c:v>0</c:v>
                </c:pt>
                <c:pt idx="9">
                  <c:v>0</c:v>
                </c:pt>
                <c:pt idx="10">
                  <c:v>0</c:v>
                </c:pt>
                <c:pt idx="11">
                  <c:v>0</c:v>
                </c:pt>
              </c:numCache>
            </c:numRef>
          </c:val>
          <c:extLst>
            <c:ext xmlns:c16="http://schemas.microsoft.com/office/drawing/2014/chart" uri="{C3380CC4-5D6E-409C-BE32-E72D297353CC}">
              <c16:uniqueId val="{00000000-3BDA-4509-8E00-E1F8E05F8D1E}"/>
            </c:ext>
          </c:extLst>
        </c:ser>
        <c:dLbls>
          <c:showLegendKey val="0"/>
          <c:showVal val="0"/>
          <c:showCatName val="0"/>
          <c:showSerName val="0"/>
          <c:showPercent val="0"/>
          <c:showBubbleSize val="0"/>
        </c:dLbls>
        <c:gapWidth val="219"/>
        <c:overlap val="-27"/>
        <c:axId val="314679056"/>
        <c:axId val="314675776"/>
      </c:barChart>
      <c:dateAx>
        <c:axId val="314679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675776"/>
        <c:crosses val="autoZero"/>
        <c:auto val="1"/>
        <c:lblOffset val="100"/>
        <c:baseTimeUnit val="months"/>
      </c:dateAx>
      <c:valAx>
        <c:axId val="314675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679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29</c:v>
                </c:pt>
                <c:pt idx="1">
                  <c:v>33</c:v>
                </c:pt>
                <c:pt idx="2">
                  <c:v>17</c:v>
                </c:pt>
                <c:pt idx="3">
                  <c:v>27</c:v>
                </c:pt>
                <c:pt idx="4">
                  <c:v>17</c:v>
                </c:pt>
                <c:pt idx="5">
                  <c:v>7</c:v>
                </c:pt>
              </c:numCache>
            </c:numRef>
          </c:val>
          <c:extLst>
            <c:ext xmlns:c16="http://schemas.microsoft.com/office/drawing/2014/chart" uri="{C3380CC4-5D6E-409C-BE32-E72D297353CC}">
              <c16:uniqueId val="{00000000-63CC-48BB-B05D-DA5CC551C086}"/>
            </c:ext>
          </c:extLst>
        </c:ser>
        <c:dLbls>
          <c:showLegendKey val="0"/>
          <c:showVal val="0"/>
          <c:showCatName val="0"/>
          <c:showSerName val="0"/>
          <c:showPercent val="0"/>
          <c:showBubbleSize val="0"/>
        </c:dLbls>
        <c:gapWidth val="219"/>
        <c:overlap val="-27"/>
        <c:axId val="317527984"/>
        <c:axId val="317526016"/>
      </c:barChart>
      <c:dateAx>
        <c:axId val="317527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526016"/>
        <c:crosses val="autoZero"/>
        <c:auto val="1"/>
        <c:lblOffset val="100"/>
        <c:baseTimeUnit val="months"/>
      </c:dateAx>
      <c:valAx>
        <c:axId val="317526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527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34</c:v>
                </c:pt>
                <c:pt idx="1">
                  <c:v>46</c:v>
                </c:pt>
                <c:pt idx="2">
                  <c:v>51</c:v>
                </c:pt>
                <c:pt idx="3">
                  <c:v>35</c:v>
                </c:pt>
                <c:pt idx="4">
                  <c:v>37</c:v>
                </c:pt>
                <c:pt idx="5">
                  <c:v>36</c:v>
                </c:pt>
                <c:pt idx="6">
                  <c:v>0</c:v>
                </c:pt>
                <c:pt idx="7">
                  <c:v>0</c:v>
                </c:pt>
                <c:pt idx="8">
                  <c:v>0</c:v>
                </c:pt>
                <c:pt idx="9">
                  <c:v>0</c:v>
                </c:pt>
                <c:pt idx="10">
                  <c:v>0</c:v>
                </c:pt>
                <c:pt idx="11">
                  <c:v>0</c:v>
                </c:pt>
              </c:numCache>
            </c:numRef>
          </c:val>
          <c:extLst>
            <c:ext xmlns:c16="http://schemas.microsoft.com/office/drawing/2014/chart" uri="{C3380CC4-5D6E-409C-BE32-E72D297353CC}">
              <c16:uniqueId val="{00000000-8B11-4A5B-B077-923D70594CEB}"/>
            </c:ext>
          </c:extLst>
        </c:ser>
        <c:dLbls>
          <c:showLegendKey val="0"/>
          <c:showVal val="0"/>
          <c:showCatName val="0"/>
          <c:showSerName val="0"/>
          <c:showPercent val="0"/>
          <c:showBubbleSize val="0"/>
        </c:dLbls>
        <c:gapWidth val="219"/>
        <c:overlap val="-27"/>
        <c:axId val="264978400"/>
        <c:axId val="264980696"/>
      </c:barChart>
      <c:dateAx>
        <c:axId val="264978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4980696"/>
        <c:crosses val="autoZero"/>
        <c:auto val="1"/>
        <c:lblOffset val="100"/>
        <c:baseTimeUnit val="months"/>
      </c:dateAx>
      <c:valAx>
        <c:axId val="264980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4978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0</c:v>
                </c:pt>
                <c:pt idx="1">
                  <c:v>-3</c:v>
                </c:pt>
                <c:pt idx="2">
                  <c:v>8</c:v>
                </c:pt>
                <c:pt idx="3">
                  <c:v>5</c:v>
                </c:pt>
                <c:pt idx="4">
                  <c:v>14</c:v>
                </c:pt>
                <c:pt idx="5">
                  <c:v>-5</c:v>
                </c:pt>
              </c:numCache>
            </c:numRef>
          </c:val>
          <c:extLst>
            <c:ext xmlns:c16="http://schemas.microsoft.com/office/drawing/2014/chart" uri="{C3380CC4-5D6E-409C-BE32-E72D297353CC}">
              <c16:uniqueId val="{00000000-2440-4644-B078-9C022CFDDEA9}"/>
            </c:ext>
          </c:extLst>
        </c:ser>
        <c:dLbls>
          <c:showLegendKey val="0"/>
          <c:showVal val="0"/>
          <c:showCatName val="0"/>
          <c:showSerName val="0"/>
          <c:showPercent val="0"/>
          <c:showBubbleSize val="0"/>
        </c:dLbls>
        <c:gapWidth val="219"/>
        <c:overlap val="-27"/>
        <c:axId val="384904152"/>
        <c:axId val="384906776"/>
      </c:barChart>
      <c:dateAx>
        <c:axId val="384904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906776"/>
        <c:crosses val="autoZero"/>
        <c:auto val="1"/>
        <c:lblOffset val="100"/>
        <c:baseTimeUnit val="months"/>
      </c:dateAx>
      <c:valAx>
        <c:axId val="384906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904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29</c:v>
                </c:pt>
                <c:pt idx="1">
                  <c:v>34</c:v>
                </c:pt>
                <c:pt idx="2">
                  <c:v>36</c:v>
                </c:pt>
                <c:pt idx="3">
                  <c:v>31</c:v>
                </c:pt>
                <c:pt idx="4">
                  <c:v>32</c:v>
                </c:pt>
                <c:pt idx="5">
                  <c:v>17</c:v>
                </c:pt>
                <c:pt idx="6">
                  <c:v>0</c:v>
                </c:pt>
                <c:pt idx="7">
                  <c:v>0</c:v>
                </c:pt>
                <c:pt idx="8">
                  <c:v>0</c:v>
                </c:pt>
                <c:pt idx="9">
                  <c:v>0</c:v>
                </c:pt>
                <c:pt idx="10">
                  <c:v>0</c:v>
                </c:pt>
                <c:pt idx="11">
                  <c:v>0</c:v>
                </c:pt>
              </c:numCache>
            </c:numRef>
          </c:val>
          <c:extLst>
            <c:ext xmlns:c16="http://schemas.microsoft.com/office/drawing/2014/chart" uri="{C3380CC4-5D6E-409C-BE32-E72D297353CC}">
              <c16:uniqueId val="{00000000-4A3D-48C5-936F-AA92455ED58C}"/>
            </c:ext>
          </c:extLst>
        </c:ser>
        <c:dLbls>
          <c:showLegendKey val="0"/>
          <c:showVal val="0"/>
          <c:showCatName val="0"/>
          <c:showSerName val="0"/>
          <c:showPercent val="0"/>
          <c:showBubbleSize val="0"/>
        </c:dLbls>
        <c:gapWidth val="219"/>
        <c:overlap val="-27"/>
        <c:axId val="384909728"/>
        <c:axId val="384910056"/>
      </c:barChart>
      <c:dateAx>
        <c:axId val="384909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910056"/>
        <c:crosses val="autoZero"/>
        <c:auto val="1"/>
        <c:lblOffset val="100"/>
        <c:baseTimeUnit val="months"/>
      </c:dateAx>
      <c:valAx>
        <c:axId val="384910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909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6/10/2019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6/10/2019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6/10/2019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7D4E14-DEC1-433B-AE50-BE291076E4C4}"/>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02FBE3AC-46FF-475B-A1BD-5C7AE0128686}"/>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9347869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C736B-4655-43DF-8A9D-37B8450E05E4}"/>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460BCE60-C424-4C5B-965E-BD06E123234D}"/>
              </a:ext>
            </a:extLst>
          </p:cNvPr>
          <p:cNvGraphicFramePr>
            <a:graphicFrameLocks noGrp="1"/>
          </p:cNvGraphicFramePr>
          <p:nvPr>
            <p:ph type="chart" sz="quarter" idx="13"/>
            <p:extLst>
              <p:ext uri="{D42A27DB-BD31-4B8C-83A1-F6EECF244321}">
                <p14:modId xmlns:p14="http://schemas.microsoft.com/office/powerpoint/2010/main" val="28690823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46E010-DC68-4C17-9E7B-BF1BA2E0C5C9}"/>
              </a:ext>
            </a:extLst>
          </p:cNvPr>
          <p:cNvSpPr>
            <a:spLocks noGrp="1"/>
          </p:cNvSpPr>
          <p:nvPr>
            <p:ph type="body" sz="quarter" idx="14"/>
          </p:nvPr>
        </p:nvSpPr>
        <p:spPr/>
        <p:txBody>
          <a:bodyPr/>
          <a:lstStyle/>
          <a:p>
            <a:r>
              <a:rPr lang="en-US"/>
              <a:t>05/01/2019 - 05/31/2019</a:t>
            </a:r>
          </a:p>
        </p:txBody>
      </p:sp>
      <p:sp>
        <p:nvSpPr>
          <p:cNvPr id="5" name="Footer Placeholder 4">
            <a:extLst>
              <a:ext uri="{FF2B5EF4-FFF2-40B4-BE49-F238E27FC236}">
                <a16:creationId xmlns:a16="http://schemas.microsoft.com/office/drawing/2014/main" id="{1502FBEA-07B5-4525-B43C-9C49D934ED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018008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DF478-0241-4BAD-9E95-7049958D245E}"/>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DB74A867-C19D-45B8-9F24-7EC6E62E8237}"/>
              </a:ext>
            </a:extLst>
          </p:cNvPr>
          <p:cNvGraphicFramePr>
            <a:graphicFrameLocks noGrp="1"/>
          </p:cNvGraphicFramePr>
          <p:nvPr>
            <p:ph type="tbl" sz="quarter" idx="13"/>
            <p:extLst>
              <p:ext uri="{D42A27DB-BD31-4B8C-83A1-F6EECF244321}">
                <p14:modId xmlns:p14="http://schemas.microsoft.com/office/powerpoint/2010/main" val="39095276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39230790"/>
                    </a:ext>
                  </a:extLst>
                </a:gridCol>
                <a:gridCol w="740664">
                  <a:extLst>
                    <a:ext uri="{9D8B030D-6E8A-4147-A177-3AD203B41FA5}">
                      <a16:colId xmlns:a16="http://schemas.microsoft.com/office/drawing/2014/main" val="3875860903"/>
                    </a:ext>
                  </a:extLst>
                </a:gridCol>
                <a:gridCol w="740664">
                  <a:extLst>
                    <a:ext uri="{9D8B030D-6E8A-4147-A177-3AD203B41FA5}">
                      <a16:colId xmlns:a16="http://schemas.microsoft.com/office/drawing/2014/main" val="2916131202"/>
                    </a:ext>
                  </a:extLst>
                </a:gridCol>
                <a:gridCol w="740664">
                  <a:extLst>
                    <a:ext uri="{9D8B030D-6E8A-4147-A177-3AD203B41FA5}">
                      <a16:colId xmlns:a16="http://schemas.microsoft.com/office/drawing/2014/main" val="3335155193"/>
                    </a:ext>
                  </a:extLst>
                </a:gridCol>
                <a:gridCol w="740664">
                  <a:extLst>
                    <a:ext uri="{9D8B030D-6E8A-4147-A177-3AD203B41FA5}">
                      <a16:colId xmlns:a16="http://schemas.microsoft.com/office/drawing/2014/main" val="2777226273"/>
                    </a:ext>
                  </a:extLst>
                </a:gridCol>
                <a:gridCol w="740664">
                  <a:extLst>
                    <a:ext uri="{9D8B030D-6E8A-4147-A177-3AD203B41FA5}">
                      <a16:colId xmlns:a16="http://schemas.microsoft.com/office/drawing/2014/main" val="3886598130"/>
                    </a:ext>
                  </a:extLst>
                </a:gridCol>
                <a:gridCol w="740664">
                  <a:extLst>
                    <a:ext uri="{9D8B030D-6E8A-4147-A177-3AD203B41FA5}">
                      <a16:colId xmlns:a16="http://schemas.microsoft.com/office/drawing/2014/main" val="3162503999"/>
                    </a:ext>
                  </a:extLst>
                </a:gridCol>
                <a:gridCol w="740664">
                  <a:extLst>
                    <a:ext uri="{9D8B030D-6E8A-4147-A177-3AD203B41FA5}">
                      <a16:colId xmlns:a16="http://schemas.microsoft.com/office/drawing/2014/main" val="514984740"/>
                    </a:ext>
                  </a:extLst>
                </a:gridCol>
                <a:gridCol w="740664">
                  <a:extLst>
                    <a:ext uri="{9D8B030D-6E8A-4147-A177-3AD203B41FA5}">
                      <a16:colId xmlns:a16="http://schemas.microsoft.com/office/drawing/2014/main" val="3476297179"/>
                    </a:ext>
                  </a:extLst>
                </a:gridCol>
                <a:gridCol w="740664">
                  <a:extLst>
                    <a:ext uri="{9D8B030D-6E8A-4147-A177-3AD203B41FA5}">
                      <a16:colId xmlns:a16="http://schemas.microsoft.com/office/drawing/2014/main" val="29526361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378617798"/>
                  </a:ext>
                </a:extLst>
              </a:tr>
              <a:tr h="370840">
                <a:tc>
                  <a:txBody>
                    <a:bodyPr/>
                    <a:lstStyle/>
                    <a:p>
                      <a:r>
                        <a:rPr lang="en-US" sz="1000"/>
                        <a:t>First Insurance Company of Hawaii, LTD</a:t>
                      </a:r>
                    </a:p>
                  </a:txBody>
                  <a:tcPr/>
                </a:tc>
                <a:tc>
                  <a:txBody>
                    <a:bodyPr/>
                    <a:lstStyle/>
                    <a:p>
                      <a:r>
                        <a:rPr lang="en-US" sz="1000"/>
                        <a:t>1648</a:t>
                      </a:r>
                    </a:p>
                  </a:txBody>
                  <a:tcPr/>
                </a:tc>
                <a:tc>
                  <a:txBody>
                    <a:bodyPr/>
                    <a:lstStyle/>
                    <a:p>
                      <a:r>
                        <a:rPr lang="en-US" sz="1000"/>
                        <a:t>6</a:t>
                      </a:r>
                    </a:p>
                  </a:txBody>
                  <a:tcPr/>
                </a:tc>
                <a:tc>
                  <a:txBody>
                    <a:bodyPr/>
                    <a:lstStyle/>
                    <a:p>
                      <a:r>
                        <a:rPr lang="en-US" sz="1000"/>
                        <a:t>17</a:t>
                      </a:r>
                    </a:p>
                  </a:txBody>
                  <a:tcPr/>
                </a:tc>
                <a:tc>
                  <a:txBody>
                    <a:bodyPr/>
                    <a:lstStyle/>
                    <a:p>
                      <a:r>
                        <a:rPr lang="en-US" sz="1000"/>
                        <a:t>404</a:t>
                      </a:r>
                    </a:p>
                  </a:txBody>
                  <a:tcPr/>
                </a:tc>
                <a:tc>
                  <a:txBody>
                    <a:bodyPr/>
                    <a:lstStyle/>
                    <a:p>
                      <a:r>
                        <a:rPr lang="en-US" sz="1000"/>
                        <a:t>11</a:t>
                      </a:r>
                    </a:p>
                  </a:txBody>
                  <a:tcPr/>
                </a:tc>
                <a:tc>
                  <a:txBody>
                    <a:bodyPr/>
                    <a:lstStyle/>
                    <a:p>
                      <a:r>
                        <a:rPr lang="en-US" sz="1000"/>
                        <a:t>6</a:t>
                      </a:r>
                    </a:p>
                  </a:txBody>
                  <a:tcPr/>
                </a:tc>
                <a:tc>
                  <a:txBody>
                    <a:bodyPr/>
                    <a:lstStyle/>
                    <a:p>
                      <a:r>
                        <a:rPr lang="en-US" sz="1000"/>
                        <a:t>0</a:t>
                      </a:r>
                    </a:p>
                  </a:txBody>
                  <a:tcPr/>
                </a:tc>
                <a:tc>
                  <a:txBody>
                    <a:bodyPr/>
                    <a:lstStyle/>
                    <a:p>
                      <a:r>
                        <a:rPr lang="en-US" sz="1000"/>
                        <a:t>1.5055 %</a:t>
                      </a:r>
                    </a:p>
                  </a:txBody>
                  <a:tcPr/>
                </a:tc>
                <a:tc>
                  <a:txBody>
                    <a:bodyPr/>
                    <a:lstStyle/>
                    <a:p>
                      <a:r>
                        <a:rPr lang="en-US" sz="1000"/>
                        <a:t>0.0 %</a:t>
                      </a:r>
                    </a:p>
                  </a:txBody>
                  <a:tcPr/>
                </a:tc>
                <a:extLst>
                  <a:ext uri="{0D108BD9-81ED-4DB2-BD59-A6C34878D82A}">
                    <a16:rowId xmlns:a16="http://schemas.microsoft.com/office/drawing/2014/main" val="2758629290"/>
                  </a:ext>
                </a:extLst>
              </a:tr>
            </a:tbl>
          </a:graphicData>
        </a:graphic>
      </p:graphicFrame>
      <p:sp>
        <p:nvSpPr>
          <p:cNvPr id="4" name="Text Placeholder 3">
            <a:extLst>
              <a:ext uri="{FF2B5EF4-FFF2-40B4-BE49-F238E27FC236}">
                <a16:creationId xmlns:a16="http://schemas.microsoft.com/office/drawing/2014/main" id="{00C7D02F-FD1C-4302-8B79-E041E4CBF414}"/>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38360782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95F27-34AF-47B6-AF96-404512910582}"/>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7BD7DC0D-C5E4-433C-A604-B2ECB9C452A1}"/>
              </a:ext>
            </a:extLst>
          </p:cNvPr>
          <p:cNvGraphicFramePr>
            <a:graphicFrameLocks noGrp="1"/>
          </p:cNvGraphicFramePr>
          <p:nvPr>
            <p:ph type="chart" sz="quarter" idx="13"/>
            <p:extLst>
              <p:ext uri="{D42A27DB-BD31-4B8C-83A1-F6EECF244321}">
                <p14:modId xmlns:p14="http://schemas.microsoft.com/office/powerpoint/2010/main" val="23633261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021DD5-81E8-476D-8D04-8E0A443AEBDC}"/>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C3E8A8FC-6A88-4EAB-875C-E238522349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171247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EF441C-1CE3-4A60-9D2D-7216A83FBEC5}"/>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360458C3-9CAF-4CA3-A46D-5366EE6D2768}"/>
              </a:ext>
            </a:extLst>
          </p:cNvPr>
          <p:cNvGraphicFramePr>
            <a:graphicFrameLocks noGrp="1"/>
          </p:cNvGraphicFramePr>
          <p:nvPr>
            <p:ph type="chart" sz="quarter" idx="13"/>
            <p:extLst>
              <p:ext uri="{D42A27DB-BD31-4B8C-83A1-F6EECF244321}">
                <p14:modId xmlns:p14="http://schemas.microsoft.com/office/powerpoint/2010/main" val="6978325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DF8820-883D-45F3-B404-FFAC8B941575}"/>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2B03918F-6697-4D15-B4E0-5C34CC45142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055425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0F039-518C-413A-8E9D-E35D4DE9D3CA}"/>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91DECA0E-75EE-4F53-B2B0-031EDEA7E878}"/>
              </a:ext>
            </a:extLst>
          </p:cNvPr>
          <p:cNvGraphicFramePr>
            <a:graphicFrameLocks noGrp="1"/>
          </p:cNvGraphicFramePr>
          <p:nvPr>
            <p:ph type="chart" sz="quarter" idx="13"/>
            <p:extLst>
              <p:ext uri="{D42A27DB-BD31-4B8C-83A1-F6EECF244321}">
                <p14:modId xmlns:p14="http://schemas.microsoft.com/office/powerpoint/2010/main" val="28725850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1E3D38-BAC5-4272-8FA0-3BF002729F16}"/>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ACAEEF5A-42AB-41F6-828D-91D7DA30A8B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78481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6CD32-934B-4BCD-900B-ECDECB36CD3C}"/>
              </a:ext>
            </a:extLst>
          </p:cNvPr>
          <p:cNvSpPr>
            <a:spLocks noGrp="1"/>
          </p:cNvSpPr>
          <p:nvPr>
            <p:ph type="title"/>
          </p:nvPr>
        </p:nvSpPr>
        <p:spPr/>
        <p:txBody>
          <a:bodyPr/>
          <a:lstStyle/>
          <a:p>
            <a:r>
              <a:rPr lang="en-US"/>
              <a:t>Facebook Own Posts Table | FICOH</a:t>
            </a:r>
          </a:p>
        </p:txBody>
      </p:sp>
      <p:graphicFrame>
        <p:nvGraphicFramePr>
          <p:cNvPr id="5" name="Table Placeholder 4">
            <a:extLst>
              <a:ext uri="{FF2B5EF4-FFF2-40B4-BE49-F238E27FC236}">
                <a16:creationId xmlns:a16="http://schemas.microsoft.com/office/drawing/2014/main" id="{765024D8-19E9-40F6-A23D-EF47D276D5B7}"/>
              </a:ext>
            </a:extLst>
          </p:cNvPr>
          <p:cNvGraphicFramePr>
            <a:graphicFrameLocks noGrp="1"/>
          </p:cNvGraphicFramePr>
          <p:nvPr>
            <p:ph type="tbl" sz="quarter" idx="13"/>
            <p:extLst>
              <p:ext uri="{D42A27DB-BD31-4B8C-83A1-F6EECF244321}">
                <p14:modId xmlns:p14="http://schemas.microsoft.com/office/powerpoint/2010/main" val="13501853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494759"/>
                    </a:ext>
                  </a:extLst>
                </a:gridCol>
                <a:gridCol w="658368">
                  <a:extLst>
                    <a:ext uri="{9D8B030D-6E8A-4147-A177-3AD203B41FA5}">
                      <a16:colId xmlns:a16="http://schemas.microsoft.com/office/drawing/2014/main" val="294648264"/>
                    </a:ext>
                  </a:extLst>
                </a:gridCol>
                <a:gridCol w="658368">
                  <a:extLst>
                    <a:ext uri="{9D8B030D-6E8A-4147-A177-3AD203B41FA5}">
                      <a16:colId xmlns:a16="http://schemas.microsoft.com/office/drawing/2014/main" val="1455672076"/>
                    </a:ext>
                  </a:extLst>
                </a:gridCol>
                <a:gridCol w="658368">
                  <a:extLst>
                    <a:ext uri="{9D8B030D-6E8A-4147-A177-3AD203B41FA5}">
                      <a16:colId xmlns:a16="http://schemas.microsoft.com/office/drawing/2014/main" val="3144259544"/>
                    </a:ext>
                  </a:extLst>
                </a:gridCol>
                <a:gridCol w="658368">
                  <a:extLst>
                    <a:ext uri="{9D8B030D-6E8A-4147-A177-3AD203B41FA5}">
                      <a16:colId xmlns:a16="http://schemas.microsoft.com/office/drawing/2014/main" val="1298656384"/>
                    </a:ext>
                  </a:extLst>
                </a:gridCol>
                <a:gridCol w="658368">
                  <a:extLst>
                    <a:ext uri="{9D8B030D-6E8A-4147-A177-3AD203B41FA5}">
                      <a16:colId xmlns:a16="http://schemas.microsoft.com/office/drawing/2014/main" val="3545457868"/>
                    </a:ext>
                  </a:extLst>
                </a:gridCol>
                <a:gridCol w="658368">
                  <a:extLst>
                    <a:ext uri="{9D8B030D-6E8A-4147-A177-3AD203B41FA5}">
                      <a16:colId xmlns:a16="http://schemas.microsoft.com/office/drawing/2014/main" val="3131656389"/>
                    </a:ext>
                  </a:extLst>
                </a:gridCol>
                <a:gridCol w="658368">
                  <a:extLst>
                    <a:ext uri="{9D8B030D-6E8A-4147-A177-3AD203B41FA5}">
                      <a16:colId xmlns:a16="http://schemas.microsoft.com/office/drawing/2014/main" val="1481559417"/>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1756511578"/>
                  </a:ext>
                </a:extLst>
              </a:tr>
              <a:tr h="370840">
                <a:tc>
                  <a:txBody>
                    <a:bodyPr/>
                    <a:lstStyle/>
                    <a:p>
                      <a:r>
                        <a:rPr lang="en-US" sz="1000" b="1"/>
                        <a:t> First Insurance Company of Hawaii, LTD - 2019-05-01 23:43:39 </a:t>
                      </a:r>
                      <a:r>
                        <a:rPr lang="en-US" sz="1000"/>
                        <a:t> 
 Congratulations to Michele T. of our IT Help Desk department. She's the very deserving winner of our 1st quarter Kupono Award. Michele is competent, friendly, a good listener, and resolves our day-to-day technology issues efficiently and effectively. She's an all-around fantastic person and we couldn't be happier for her for earning this special recognition. #employeerecognition #teamficoh #congratulations</a:t>
                      </a:r>
                    </a:p>
                  </a:txBody>
                  <a:tcPr/>
                </a:tc>
                <a:tc>
                  <a:txBody>
                    <a:bodyPr/>
                    <a:lstStyle/>
                    <a:p>
                      <a:r>
                        <a:rPr lang="en-US" sz="1000"/>
                        <a:t>68</a:t>
                      </a:r>
                    </a:p>
                  </a:txBody>
                  <a:tcPr/>
                </a:tc>
                <a:tc>
                  <a:txBody>
                    <a:bodyPr/>
                    <a:lstStyle/>
                    <a:p>
                      <a:r>
                        <a:rPr lang="en-US" sz="1000"/>
                        <a:t>60</a:t>
                      </a:r>
                    </a:p>
                  </a:txBody>
                  <a:tcPr/>
                </a:tc>
                <a:tc>
                  <a:txBody>
                    <a:bodyPr/>
                    <a:lstStyle/>
                    <a:p>
                      <a:r>
                        <a:rPr lang="en-US" sz="1000"/>
                        <a:t>7</a:t>
                      </a:r>
                    </a:p>
                  </a:txBody>
                  <a:tcPr/>
                </a:tc>
                <a:tc>
                  <a:txBody>
                    <a:bodyPr/>
                    <a:lstStyle/>
                    <a:p>
                      <a:r>
                        <a:rPr lang="en-US" sz="1000"/>
                        <a:t>1</a:t>
                      </a:r>
                    </a:p>
                  </a:txBody>
                  <a:tcPr/>
                </a:tc>
                <a:tc>
                  <a:txBody>
                    <a:bodyPr/>
                    <a:lstStyle/>
                    <a:p>
                      <a:r>
                        <a:rPr lang="en-US" sz="1000"/>
                        <a:t>4.1413 %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2480698973"/>
                  </a:ext>
                </a:extLst>
              </a:tr>
              <a:tr h="370840">
                <a:tc>
                  <a:txBody>
                    <a:bodyPr/>
                    <a:lstStyle/>
                    <a:p>
                      <a:r>
                        <a:rPr lang="en-US" sz="1000" b="1"/>
                        <a:t> First Insurance Company of Hawaii, LTD - 2019-05-31 15:11:35 </a:t>
                      </a:r>
                      <a:r>
                        <a:rPr lang="en-US" sz="1000"/>
                        <a:t> 
 VP Isaac Kosasa on the occasion of his 30th anniversary with #teamficoh, and last night at his retirement party talking to another recent retiree. Doesn’t he look happy and content? Congratulations Isaac, and thanks for dedicating 3 decades of your professional life to FICOH. We’ll miss you and think enviously of you as you travel the world!</a:t>
                      </a:r>
                    </a:p>
                  </a:txBody>
                  <a:tcPr/>
                </a:tc>
                <a:tc>
                  <a:txBody>
                    <a:bodyPr/>
                    <a:lstStyle/>
                    <a:p>
                      <a:r>
                        <a:rPr lang="en-US" sz="1000"/>
                        <a:t>45</a:t>
                      </a:r>
                    </a:p>
                  </a:txBody>
                  <a:tcPr/>
                </a:tc>
                <a:tc>
                  <a:txBody>
                    <a:bodyPr/>
                    <a:lstStyle/>
                    <a:p>
                      <a:r>
                        <a:rPr lang="en-US" sz="1000"/>
                        <a:t>41</a:t>
                      </a:r>
                    </a:p>
                  </a:txBody>
                  <a:tcPr/>
                </a:tc>
                <a:tc>
                  <a:txBody>
                    <a:bodyPr/>
                    <a:lstStyle/>
                    <a:p>
                      <a:r>
                        <a:rPr lang="en-US" sz="1000"/>
                        <a:t>3</a:t>
                      </a:r>
                    </a:p>
                  </a:txBody>
                  <a:tcPr/>
                </a:tc>
                <a:tc>
                  <a:txBody>
                    <a:bodyPr/>
                    <a:lstStyle/>
                    <a:p>
                      <a:r>
                        <a:rPr lang="en-US" sz="1000"/>
                        <a:t>1</a:t>
                      </a:r>
                    </a:p>
                  </a:txBody>
                  <a:tcPr/>
                </a:tc>
                <a:tc>
                  <a:txBody>
                    <a:bodyPr/>
                    <a:lstStyle/>
                    <a:p>
                      <a:r>
                        <a:rPr lang="en-US" sz="1000"/>
                        <a:t>2.7306 %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3752823260"/>
                  </a:ext>
                </a:extLst>
              </a:tr>
              <a:tr h="370840">
                <a:tc>
                  <a:txBody>
                    <a:bodyPr/>
                    <a:lstStyle/>
                    <a:p>
                      <a:r>
                        <a:rPr lang="en-US" sz="1000" b="1"/>
                        <a:t> First Insurance Company of Hawaii, LTD - 2019-05-30 19:36:44 </a:t>
                      </a:r>
                      <a:r>
                        <a:rPr lang="en-US" sz="1000"/>
                        <a:t> 
 One of our favorite people we deliver lunch to on our Punchbowl HMoW - Hawaii Meals on Wheels route on Thursdays and Fridays. We love Hawaii Meals on Wheels for the great work they do providing nutrition and social contact to home-bound seniors on Oahu.</a:t>
                      </a:r>
                    </a:p>
                  </a:txBody>
                  <a:tcPr/>
                </a:tc>
                <a:tc>
                  <a:txBody>
                    <a:bodyPr/>
                    <a:lstStyle/>
                    <a:p>
                      <a:r>
                        <a:rPr lang="en-US" sz="1000"/>
                        <a:t>36</a:t>
                      </a:r>
                    </a:p>
                  </a:txBody>
                  <a:tcPr/>
                </a:tc>
                <a:tc>
                  <a:txBody>
                    <a:bodyPr/>
                    <a:lstStyle/>
                    <a:p>
                      <a:r>
                        <a:rPr lang="en-US" sz="1000"/>
                        <a:t>35</a:t>
                      </a:r>
                    </a:p>
                  </a:txBody>
                  <a:tcPr/>
                </a:tc>
                <a:tc>
                  <a:txBody>
                    <a:bodyPr/>
                    <a:lstStyle/>
                    <a:p>
                      <a:r>
                        <a:rPr lang="en-US" sz="1000"/>
                        <a:t>0</a:t>
                      </a:r>
                    </a:p>
                  </a:txBody>
                  <a:tcPr/>
                </a:tc>
                <a:tc>
                  <a:txBody>
                    <a:bodyPr/>
                    <a:lstStyle/>
                    <a:p>
                      <a:r>
                        <a:rPr lang="en-US" sz="1000"/>
                        <a:t>1</a:t>
                      </a:r>
                    </a:p>
                  </a:txBody>
                  <a:tcPr/>
                </a:tc>
                <a:tc>
                  <a:txBody>
                    <a:bodyPr/>
                    <a:lstStyle/>
                    <a:p>
                      <a:r>
                        <a:rPr lang="en-US" sz="1000"/>
                        <a:t>2.1845 %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3569363673"/>
                  </a:ext>
                </a:extLst>
              </a:tr>
            </a:tbl>
          </a:graphicData>
        </a:graphic>
      </p:graphicFrame>
      <p:sp>
        <p:nvSpPr>
          <p:cNvPr id="4" name="Text Placeholder 3">
            <a:extLst>
              <a:ext uri="{FF2B5EF4-FFF2-40B4-BE49-F238E27FC236}">
                <a16:creationId xmlns:a16="http://schemas.microsoft.com/office/drawing/2014/main" id="{E8FE7926-73CE-43E0-8E8C-79A59A05D5E2}"/>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26512226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4A05AB-7AE8-498F-B5A6-05CBD8291E6C}"/>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2E02172A-CAB8-4A0B-A57B-F8D6B9E96A3C}"/>
              </a:ext>
            </a:extLst>
          </p:cNvPr>
          <p:cNvGraphicFramePr>
            <a:graphicFrameLocks noGrp="1"/>
          </p:cNvGraphicFramePr>
          <p:nvPr>
            <p:ph type="tbl" sz="quarter" idx="13"/>
            <p:extLst>
              <p:ext uri="{D42A27DB-BD31-4B8C-83A1-F6EECF244321}">
                <p14:modId xmlns:p14="http://schemas.microsoft.com/office/powerpoint/2010/main" val="11658890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159613945"/>
                    </a:ext>
                  </a:extLst>
                </a:gridCol>
                <a:gridCol w="493776">
                  <a:extLst>
                    <a:ext uri="{9D8B030D-6E8A-4147-A177-3AD203B41FA5}">
                      <a16:colId xmlns:a16="http://schemas.microsoft.com/office/drawing/2014/main" val="592102044"/>
                    </a:ext>
                  </a:extLst>
                </a:gridCol>
                <a:gridCol w="493776">
                  <a:extLst>
                    <a:ext uri="{9D8B030D-6E8A-4147-A177-3AD203B41FA5}">
                      <a16:colId xmlns:a16="http://schemas.microsoft.com/office/drawing/2014/main" val="291107411"/>
                    </a:ext>
                  </a:extLst>
                </a:gridCol>
                <a:gridCol w="493776">
                  <a:extLst>
                    <a:ext uri="{9D8B030D-6E8A-4147-A177-3AD203B41FA5}">
                      <a16:colId xmlns:a16="http://schemas.microsoft.com/office/drawing/2014/main" val="1593371490"/>
                    </a:ext>
                  </a:extLst>
                </a:gridCol>
                <a:gridCol w="493776">
                  <a:extLst>
                    <a:ext uri="{9D8B030D-6E8A-4147-A177-3AD203B41FA5}">
                      <a16:colId xmlns:a16="http://schemas.microsoft.com/office/drawing/2014/main" val="147266275"/>
                    </a:ext>
                  </a:extLst>
                </a:gridCol>
                <a:gridCol w="493776">
                  <a:extLst>
                    <a:ext uri="{9D8B030D-6E8A-4147-A177-3AD203B41FA5}">
                      <a16:colId xmlns:a16="http://schemas.microsoft.com/office/drawing/2014/main" val="1185105392"/>
                    </a:ext>
                  </a:extLst>
                </a:gridCol>
                <a:gridCol w="493776">
                  <a:extLst>
                    <a:ext uri="{9D8B030D-6E8A-4147-A177-3AD203B41FA5}">
                      <a16:colId xmlns:a16="http://schemas.microsoft.com/office/drawing/2014/main" val="1437248313"/>
                    </a:ext>
                  </a:extLst>
                </a:gridCol>
                <a:gridCol w="493776">
                  <a:extLst>
                    <a:ext uri="{9D8B030D-6E8A-4147-A177-3AD203B41FA5}">
                      <a16:colId xmlns:a16="http://schemas.microsoft.com/office/drawing/2014/main" val="2023323270"/>
                    </a:ext>
                  </a:extLst>
                </a:gridCol>
                <a:gridCol w="493776">
                  <a:extLst>
                    <a:ext uri="{9D8B030D-6E8A-4147-A177-3AD203B41FA5}">
                      <a16:colId xmlns:a16="http://schemas.microsoft.com/office/drawing/2014/main" val="1424358621"/>
                    </a:ext>
                  </a:extLst>
                </a:gridCol>
                <a:gridCol w="493776">
                  <a:extLst>
                    <a:ext uri="{9D8B030D-6E8A-4147-A177-3AD203B41FA5}">
                      <a16:colId xmlns:a16="http://schemas.microsoft.com/office/drawing/2014/main" val="2599563972"/>
                    </a:ext>
                  </a:extLst>
                </a:gridCol>
                <a:gridCol w="493776">
                  <a:extLst>
                    <a:ext uri="{9D8B030D-6E8A-4147-A177-3AD203B41FA5}">
                      <a16:colId xmlns:a16="http://schemas.microsoft.com/office/drawing/2014/main" val="3882140744"/>
                    </a:ext>
                  </a:extLst>
                </a:gridCol>
                <a:gridCol w="493776">
                  <a:extLst>
                    <a:ext uri="{9D8B030D-6E8A-4147-A177-3AD203B41FA5}">
                      <a16:colId xmlns:a16="http://schemas.microsoft.com/office/drawing/2014/main" val="4206186476"/>
                    </a:ext>
                  </a:extLst>
                </a:gridCol>
                <a:gridCol w="493776">
                  <a:extLst>
                    <a:ext uri="{9D8B030D-6E8A-4147-A177-3AD203B41FA5}">
                      <a16:colId xmlns:a16="http://schemas.microsoft.com/office/drawing/2014/main" val="3406052843"/>
                    </a:ext>
                  </a:extLst>
                </a:gridCol>
                <a:gridCol w="493776">
                  <a:extLst>
                    <a:ext uri="{9D8B030D-6E8A-4147-A177-3AD203B41FA5}">
                      <a16:colId xmlns:a16="http://schemas.microsoft.com/office/drawing/2014/main" val="339139143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533433683"/>
                  </a:ext>
                </a:extLst>
              </a:tr>
              <a:tr h="370840">
                <a:tc>
                  <a:txBody>
                    <a:bodyPr/>
                    <a:lstStyle/>
                    <a:p>
                      <a:r>
                        <a:rPr lang="en-US" sz="1000"/>
                        <a:t>@FirstInsHI</a:t>
                      </a:r>
                    </a:p>
                  </a:txBody>
                  <a:tcPr/>
                </a:tc>
                <a:tc>
                  <a:txBody>
                    <a:bodyPr/>
                    <a:lstStyle/>
                    <a:p>
                      <a:r>
                        <a:rPr lang="en-US" sz="1000"/>
                        <a:t>1229</a:t>
                      </a:r>
                    </a:p>
                  </a:txBody>
                  <a:tcPr/>
                </a:tc>
                <a:tc>
                  <a:txBody>
                    <a:bodyPr/>
                    <a:lstStyle/>
                    <a:p>
                      <a:r>
                        <a:rPr lang="en-US" sz="1000"/>
                        <a:t>-1</a:t>
                      </a:r>
                    </a:p>
                  </a:txBody>
                  <a:tcPr/>
                </a:tc>
                <a:tc>
                  <a:txBody>
                    <a:bodyPr/>
                    <a:lstStyle/>
                    <a:p>
                      <a:r>
                        <a:rPr lang="en-US" sz="1000"/>
                        <a:t>12</a:t>
                      </a:r>
                    </a:p>
                  </a:txBody>
                  <a:tcPr/>
                </a:tc>
                <a:tc>
                  <a:txBody>
                    <a:bodyPr/>
                    <a:lstStyle/>
                    <a:p>
                      <a:r>
                        <a:rPr lang="en-US" sz="1000"/>
                        <a:t>10</a:t>
                      </a:r>
                    </a:p>
                  </a:txBody>
                  <a:tcPr/>
                </a:tc>
                <a:tc>
                  <a:txBody>
                    <a:bodyPr/>
                    <a:lstStyle/>
                    <a:p>
                      <a:r>
                        <a:rPr lang="en-US" sz="1000"/>
                        <a:t>2</a:t>
                      </a:r>
                    </a:p>
                  </a:txBody>
                  <a:tcPr/>
                </a:tc>
                <a:tc>
                  <a:txBody>
                    <a:bodyPr/>
                    <a:lstStyle/>
                    <a:p>
                      <a:r>
                        <a:rPr lang="en-US" sz="1000"/>
                        <a:t>0</a:t>
                      </a:r>
                    </a:p>
                  </a:txBody>
                  <a:tcPr/>
                </a:tc>
                <a:tc>
                  <a:txBody>
                    <a:bodyPr/>
                    <a:lstStyle/>
                    <a:p>
                      <a:r>
                        <a:rPr lang="en-US" sz="1000"/>
                        <a:t>5</a:t>
                      </a:r>
                    </a:p>
                  </a:txBody>
                  <a:tcPr/>
                </a:tc>
                <a:tc>
                  <a:txBody>
                    <a:bodyPr/>
                    <a:lstStyle/>
                    <a:p>
                      <a:r>
                        <a:rPr lang="en-US" sz="1000"/>
                        <a:t>5</a:t>
                      </a:r>
                    </a:p>
                  </a:txBody>
                  <a:tcPr/>
                </a:tc>
                <a:tc>
                  <a:txBody>
                    <a:bodyPr/>
                    <a:lstStyle/>
                    <a:p>
                      <a:r>
                        <a:rPr lang="en-US" sz="1000"/>
                        <a:t>17</a:t>
                      </a:r>
                    </a:p>
                  </a:txBody>
                  <a:tcPr/>
                </a:tc>
                <a:tc>
                  <a:txBody>
                    <a:bodyPr/>
                    <a:lstStyle/>
                    <a:p>
                      <a:r>
                        <a:rPr lang="en-US" sz="1000"/>
                        <a:t>1</a:t>
                      </a:r>
                    </a:p>
                  </a:txBody>
                  <a:tcPr/>
                </a:tc>
                <a:tc>
                  <a:txBody>
                    <a:bodyPr/>
                    <a:lstStyle/>
                    <a:p>
                      <a:r>
                        <a:rPr lang="en-US" sz="1000"/>
                        <a:t>3</a:t>
                      </a:r>
                    </a:p>
                  </a:txBody>
                  <a:tcPr/>
                </a:tc>
                <a:tc>
                  <a:txBody>
                    <a:bodyPr/>
                    <a:lstStyle/>
                    <a:p>
                      <a:r>
                        <a:rPr lang="en-US" sz="1000"/>
                        <a:t>0.1871 %</a:t>
                      </a:r>
                    </a:p>
                  </a:txBody>
                  <a:tcPr/>
                </a:tc>
                <a:tc>
                  <a:txBody>
                    <a:bodyPr/>
                    <a:lstStyle/>
                    <a:p>
                      <a:r>
                        <a:rPr lang="en-US" sz="1000"/>
                        <a:t>0.0 %</a:t>
                      </a:r>
                    </a:p>
                  </a:txBody>
                  <a:tcPr/>
                </a:tc>
                <a:extLst>
                  <a:ext uri="{0D108BD9-81ED-4DB2-BD59-A6C34878D82A}">
                    <a16:rowId xmlns:a16="http://schemas.microsoft.com/office/drawing/2014/main" val="1575057797"/>
                  </a:ext>
                </a:extLst>
              </a:tr>
            </a:tbl>
          </a:graphicData>
        </a:graphic>
      </p:graphicFrame>
      <p:sp>
        <p:nvSpPr>
          <p:cNvPr id="4" name="Text Placeholder 3">
            <a:extLst>
              <a:ext uri="{FF2B5EF4-FFF2-40B4-BE49-F238E27FC236}">
                <a16:creationId xmlns:a16="http://schemas.microsoft.com/office/drawing/2014/main" id="{912659A8-B562-490B-9519-C68AA4FD1471}"/>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30285589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D0262-490A-44BE-9124-5FE60383AA60}"/>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32719D2B-2F06-42E5-8F8A-473E0B6E58BB}"/>
              </a:ext>
            </a:extLst>
          </p:cNvPr>
          <p:cNvGraphicFramePr>
            <a:graphicFrameLocks noGrp="1"/>
          </p:cNvGraphicFramePr>
          <p:nvPr>
            <p:ph type="chart" sz="quarter" idx="13"/>
            <p:extLst>
              <p:ext uri="{D42A27DB-BD31-4B8C-83A1-F6EECF244321}">
                <p14:modId xmlns:p14="http://schemas.microsoft.com/office/powerpoint/2010/main" val="34185538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BDA8BD-7E7B-496E-8CEF-D77DD5E638C5}"/>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FED9E777-F99B-46E1-9840-B9C254B507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06257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90061-C871-4CF7-9872-2235EB91B87D}"/>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7867CF92-1263-4DDD-ABC1-C8A7D891F856}"/>
              </a:ext>
            </a:extLst>
          </p:cNvPr>
          <p:cNvGraphicFramePr>
            <a:graphicFrameLocks noGrp="1"/>
          </p:cNvGraphicFramePr>
          <p:nvPr>
            <p:ph type="chart" sz="quarter" idx="13"/>
            <p:extLst>
              <p:ext uri="{D42A27DB-BD31-4B8C-83A1-F6EECF244321}">
                <p14:modId xmlns:p14="http://schemas.microsoft.com/office/powerpoint/2010/main" val="41978867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44F6D20-9427-443E-AB6E-D6E1D9066E8B}"/>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FF9D21E1-F0C3-4F0C-8976-279A75E0DD2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328739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D18F9-C0E0-4C41-B86D-A106599FECEF}"/>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BB719C6B-7F06-474F-888A-D97EC2E71D8A}"/>
              </a:ext>
            </a:extLst>
          </p:cNvPr>
          <p:cNvGraphicFramePr>
            <a:graphicFrameLocks noGrp="1"/>
          </p:cNvGraphicFramePr>
          <p:nvPr>
            <p:ph type="tbl" sz="quarter" idx="13"/>
            <p:extLst>
              <p:ext uri="{D42A27DB-BD31-4B8C-83A1-F6EECF244321}">
                <p14:modId xmlns:p14="http://schemas.microsoft.com/office/powerpoint/2010/main" val="16036419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303793879"/>
                    </a:ext>
                  </a:extLst>
                </a:gridCol>
                <a:gridCol w="411480">
                  <a:extLst>
                    <a:ext uri="{9D8B030D-6E8A-4147-A177-3AD203B41FA5}">
                      <a16:colId xmlns:a16="http://schemas.microsoft.com/office/drawing/2014/main" val="2691907648"/>
                    </a:ext>
                  </a:extLst>
                </a:gridCol>
                <a:gridCol w="822960">
                  <a:extLst>
                    <a:ext uri="{9D8B030D-6E8A-4147-A177-3AD203B41FA5}">
                      <a16:colId xmlns:a16="http://schemas.microsoft.com/office/drawing/2014/main" val="3018223206"/>
                    </a:ext>
                  </a:extLst>
                </a:gridCol>
                <a:gridCol w="822960">
                  <a:extLst>
                    <a:ext uri="{9D8B030D-6E8A-4147-A177-3AD203B41FA5}">
                      <a16:colId xmlns:a16="http://schemas.microsoft.com/office/drawing/2014/main" val="1454639938"/>
                    </a:ext>
                  </a:extLst>
                </a:gridCol>
                <a:gridCol w="822960">
                  <a:extLst>
                    <a:ext uri="{9D8B030D-6E8A-4147-A177-3AD203B41FA5}">
                      <a16:colId xmlns:a16="http://schemas.microsoft.com/office/drawing/2014/main" val="4188127588"/>
                    </a:ext>
                  </a:extLst>
                </a:gridCol>
                <a:gridCol w="822960">
                  <a:extLst>
                    <a:ext uri="{9D8B030D-6E8A-4147-A177-3AD203B41FA5}">
                      <a16:colId xmlns:a16="http://schemas.microsoft.com/office/drawing/2014/main" val="1464979800"/>
                    </a:ext>
                  </a:extLst>
                </a:gridCol>
                <a:gridCol w="822960">
                  <a:extLst>
                    <a:ext uri="{9D8B030D-6E8A-4147-A177-3AD203B41FA5}">
                      <a16:colId xmlns:a16="http://schemas.microsoft.com/office/drawing/2014/main" val="2775404728"/>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2913289020"/>
                  </a:ext>
                </a:extLst>
              </a:tr>
              <a:tr h="370840">
                <a:tc>
                  <a:txBody>
                    <a:bodyPr/>
                    <a:lstStyle/>
                    <a:p>
                      <a:r>
                        <a:rPr lang="en-US" sz="1000" b="1"/>
                        <a:t> @FirstInsHI - 2019-05-30 10:37:18 </a:t>
                      </a:r>
                      <a:r>
                        <a:rPr lang="en-US" sz="1000"/>
                        <a:t>
  Saturday volunteer outing at He'eia Fish Pond with @PaepaeoHeeia Mahalo for an awesome morning. https://t.co/mRWWgj2Ngb</a:t>
                      </a:r>
                    </a:p>
                  </a:txBody>
                  <a:tcPr/>
                </a:tc>
                <a:tc>
                  <a:txBody>
                    <a:bodyPr/>
                    <a:lstStyle/>
                    <a:p>
                      <a:r>
                        <a:rPr lang="en-US" sz="1000"/>
                        <a:t>06/02/2019 18:15:07</a:t>
                      </a:r>
                    </a:p>
                  </a:txBody>
                  <a:tcPr/>
                </a:tc>
                <a:tc>
                  <a:txBody>
                    <a:bodyPr/>
                    <a:lstStyle/>
                    <a:p>
                      <a:r>
                        <a:rPr lang="en-US" sz="1000"/>
                        <a:t>No</a:t>
                      </a:r>
                    </a:p>
                  </a:txBody>
                  <a:tcPr/>
                </a:tc>
                <a:tc>
                  <a:txBody>
                    <a:bodyPr/>
                    <a:lstStyle/>
                    <a:p>
                      <a:r>
                        <a:rPr lang="en-US" sz="1000"/>
                        <a:t>1</a:t>
                      </a:r>
                    </a:p>
                  </a:txBody>
                  <a:tcPr/>
                </a:tc>
                <a:tc>
                  <a:txBody>
                    <a:bodyPr/>
                    <a:lstStyle/>
                    <a:p>
                      <a:r>
                        <a:rPr lang="en-US" sz="1000"/>
                        <a:t>5</a:t>
                      </a:r>
                    </a:p>
                  </a:txBody>
                  <a:tcPr/>
                </a:tc>
                <a:tc>
                  <a:txBody>
                    <a:bodyPr/>
                    <a:lstStyle/>
                    <a:p>
                      <a:r>
                        <a:rPr lang="en-US" sz="1000"/>
                        <a:t>1</a:t>
                      </a:r>
                    </a:p>
                  </a:txBody>
                  <a:tcPr/>
                </a:tc>
                <a:tc>
                  <a:txBody>
                    <a:bodyPr/>
                    <a:lstStyle/>
                    <a:p>
                      <a:r>
                        <a:rPr lang="en-US" sz="1000"/>
                        <a:t>0.5700 %</a:t>
                      </a:r>
                    </a:p>
                  </a:txBody>
                  <a:tcPr/>
                </a:tc>
                <a:extLst>
                  <a:ext uri="{0D108BD9-81ED-4DB2-BD59-A6C34878D82A}">
                    <a16:rowId xmlns:a16="http://schemas.microsoft.com/office/drawing/2014/main" val="3768527514"/>
                  </a:ext>
                </a:extLst>
              </a:tr>
              <a:tr h="370840">
                <a:tc>
                  <a:txBody>
                    <a:bodyPr/>
                    <a:lstStyle/>
                    <a:p>
                      <a:r>
                        <a:rPr lang="en-US" sz="1000" b="1"/>
                        <a:t> @FirstInsHI - 2019-05-09 19:34:46 </a:t>
                      </a:r>
                      <a:r>
                        <a:rPr lang="en-US" sz="1000"/>
                        <a:t>
  Mahalo to our FirstCAT associates and mascot Poincy who were out bright and early this morning selling papers to help raise funds for Parents and Teachers Together (PACT)! #KeikiDay #PACTKeikiDay https://t.co/xluVTVYIgD</a:t>
                      </a:r>
                    </a:p>
                  </a:txBody>
                  <a:tcPr/>
                </a:tc>
                <a:tc>
                  <a:txBody>
                    <a:bodyPr/>
                    <a:lstStyle/>
                    <a:p>
                      <a:r>
                        <a:rPr lang="en-US" sz="1000"/>
                        <a:t>05/15/2019 06:16:42</a:t>
                      </a:r>
                    </a:p>
                  </a:txBody>
                  <a:tcPr/>
                </a:tc>
                <a:tc>
                  <a:txBody>
                    <a:bodyPr/>
                    <a:lstStyle/>
                    <a:p>
                      <a:r>
                        <a:rPr lang="en-US" sz="1000"/>
                        <a:t>No</a:t>
                      </a:r>
                    </a:p>
                  </a:txBody>
                  <a:tcPr/>
                </a:tc>
                <a:tc>
                  <a:txBody>
                    <a:bodyPr/>
                    <a:lstStyle/>
                    <a:p>
                      <a:r>
                        <a:rPr lang="en-US" sz="1000"/>
                        <a:t>2</a:t>
                      </a:r>
                    </a:p>
                  </a:txBody>
                  <a:tcPr/>
                </a:tc>
                <a:tc>
                  <a:txBody>
                    <a:bodyPr/>
                    <a:lstStyle/>
                    <a:p>
                      <a:r>
                        <a:rPr lang="en-US" sz="1000"/>
                        <a:t>2</a:t>
                      </a:r>
                    </a:p>
                  </a:txBody>
                  <a:tcPr/>
                </a:tc>
                <a:tc>
                  <a:txBody>
                    <a:bodyPr/>
                    <a:lstStyle/>
                    <a:p>
                      <a:r>
                        <a:rPr lang="en-US" sz="1000"/>
                        <a:t>0</a:t>
                      </a:r>
                    </a:p>
                  </a:txBody>
                  <a:tcPr/>
                </a:tc>
                <a:tc>
                  <a:txBody>
                    <a:bodyPr/>
                    <a:lstStyle/>
                    <a:p>
                      <a:r>
                        <a:rPr lang="en-US" sz="1000"/>
                        <a:t>0.3252 %</a:t>
                      </a:r>
                    </a:p>
                  </a:txBody>
                  <a:tcPr/>
                </a:tc>
                <a:extLst>
                  <a:ext uri="{0D108BD9-81ED-4DB2-BD59-A6C34878D82A}">
                    <a16:rowId xmlns:a16="http://schemas.microsoft.com/office/drawing/2014/main" val="2888121741"/>
                  </a:ext>
                </a:extLst>
              </a:tr>
              <a:tr h="370840">
                <a:tc>
                  <a:txBody>
                    <a:bodyPr/>
                    <a:lstStyle/>
                    <a:p>
                      <a:r>
                        <a:rPr lang="en-US" sz="1000" b="1"/>
                        <a:t> @FirstInsHI - 2019-05-14 13:04:45 </a:t>
                      </a:r>
                      <a:r>
                        <a:rPr lang="en-US" sz="1000"/>
                        <a:t>
  First Insurance is sounding an alert prior to the beginning of #hurricane season: Homeowners need three policies (#homeowners, hurricane and #flood) to properly cover their home for flood and wind events: https://t.co/nLbQWXXFNd #insurance #insurancetips https://t.co/Wu9bSuzzZG</a:t>
                      </a:r>
                    </a:p>
                  </a:txBody>
                  <a:tcPr/>
                </a:tc>
                <a:tc>
                  <a:txBody>
                    <a:bodyPr/>
                    <a:lstStyle/>
                    <a:p>
                      <a:r>
                        <a:rPr lang="en-US" sz="1000"/>
                        <a:t>05/15/2019 18:14:55</a:t>
                      </a:r>
                    </a:p>
                  </a:txBody>
                  <a:tcPr/>
                </a:tc>
                <a:tc>
                  <a:txBody>
                    <a:bodyPr/>
                    <a:lstStyle/>
                    <a:p>
                      <a:r>
                        <a:rPr lang="en-US" sz="1000"/>
                        <a:t>No</a:t>
                      </a:r>
                    </a:p>
                  </a:txBody>
                  <a:tcPr/>
                </a:tc>
                <a:tc>
                  <a:txBody>
                    <a:bodyPr/>
                    <a:lstStyle/>
                    <a:p>
                      <a:r>
                        <a:rPr lang="en-US" sz="1000"/>
                        <a:t>2</a:t>
                      </a:r>
                    </a:p>
                  </a:txBody>
                  <a:tcPr/>
                </a:tc>
                <a:tc>
                  <a:txBody>
                    <a:bodyPr/>
                    <a:lstStyle/>
                    <a:p>
                      <a:r>
                        <a:rPr lang="en-US" sz="1000"/>
                        <a:t>1</a:t>
                      </a:r>
                    </a:p>
                  </a:txBody>
                  <a:tcPr/>
                </a:tc>
                <a:tc>
                  <a:txBody>
                    <a:bodyPr/>
                    <a:lstStyle/>
                    <a:p>
                      <a:r>
                        <a:rPr lang="en-US" sz="1000"/>
                        <a:t>0</a:t>
                      </a:r>
                    </a:p>
                  </a:txBody>
                  <a:tcPr/>
                </a:tc>
                <a:tc>
                  <a:txBody>
                    <a:bodyPr/>
                    <a:lstStyle/>
                    <a:p>
                      <a:r>
                        <a:rPr lang="en-US" sz="1000"/>
                        <a:t>0.2441 %</a:t>
                      </a:r>
                    </a:p>
                  </a:txBody>
                  <a:tcPr/>
                </a:tc>
                <a:extLst>
                  <a:ext uri="{0D108BD9-81ED-4DB2-BD59-A6C34878D82A}">
                    <a16:rowId xmlns:a16="http://schemas.microsoft.com/office/drawing/2014/main" val="783454815"/>
                  </a:ext>
                </a:extLst>
              </a:tr>
            </a:tbl>
          </a:graphicData>
        </a:graphic>
      </p:graphicFrame>
      <p:sp>
        <p:nvSpPr>
          <p:cNvPr id="4" name="Text Placeholder 3">
            <a:extLst>
              <a:ext uri="{FF2B5EF4-FFF2-40B4-BE49-F238E27FC236}">
                <a16:creationId xmlns:a16="http://schemas.microsoft.com/office/drawing/2014/main" id="{84DA2AE4-A822-4539-87E0-87530C9D37BC}"/>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36942369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01101-2CA2-462C-9AB7-D08E2273F602}"/>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E720485A-BCB0-4A4D-A884-D5C9B00CE23D}"/>
              </a:ext>
            </a:extLst>
          </p:cNvPr>
          <p:cNvGraphicFramePr>
            <a:graphicFrameLocks noGrp="1"/>
          </p:cNvGraphicFramePr>
          <p:nvPr>
            <p:ph type="tbl" sz="quarter" idx="13"/>
            <p:extLst>
              <p:ext uri="{D42A27DB-BD31-4B8C-83A1-F6EECF244321}">
                <p14:modId xmlns:p14="http://schemas.microsoft.com/office/powerpoint/2010/main" val="9063110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400333840"/>
                    </a:ext>
                  </a:extLst>
                </a:gridCol>
                <a:gridCol w="1069848">
                  <a:extLst>
                    <a:ext uri="{9D8B030D-6E8A-4147-A177-3AD203B41FA5}">
                      <a16:colId xmlns:a16="http://schemas.microsoft.com/office/drawing/2014/main" val="4111328649"/>
                    </a:ext>
                  </a:extLst>
                </a:gridCol>
                <a:gridCol w="1069848">
                  <a:extLst>
                    <a:ext uri="{9D8B030D-6E8A-4147-A177-3AD203B41FA5}">
                      <a16:colId xmlns:a16="http://schemas.microsoft.com/office/drawing/2014/main" val="2735620283"/>
                    </a:ext>
                  </a:extLst>
                </a:gridCol>
                <a:gridCol w="1069848">
                  <a:extLst>
                    <a:ext uri="{9D8B030D-6E8A-4147-A177-3AD203B41FA5}">
                      <a16:colId xmlns:a16="http://schemas.microsoft.com/office/drawing/2014/main" val="3107126344"/>
                    </a:ext>
                  </a:extLst>
                </a:gridCol>
                <a:gridCol w="1069848">
                  <a:extLst>
                    <a:ext uri="{9D8B030D-6E8A-4147-A177-3AD203B41FA5}">
                      <a16:colId xmlns:a16="http://schemas.microsoft.com/office/drawing/2014/main" val="4178019015"/>
                    </a:ext>
                  </a:extLst>
                </a:gridCol>
                <a:gridCol w="1069848">
                  <a:extLst>
                    <a:ext uri="{9D8B030D-6E8A-4147-A177-3AD203B41FA5}">
                      <a16:colId xmlns:a16="http://schemas.microsoft.com/office/drawing/2014/main" val="3859730570"/>
                    </a:ext>
                  </a:extLst>
                </a:gridCol>
                <a:gridCol w="1069848">
                  <a:extLst>
                    <a:ext uri="{9D8B030D-6E8A-4147-A177-3AD203B41FA5}">
                      <a16:colId xmlns:a16="http://schemas.microsoft.com/office/drawing/2014/main" val="361521632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356068721"/>
                  </a:ext>
                </a:extLst>
              </a:tr>
              <a:tr h="370840">
                <a:tc>
                  <a:txBody>
                    <a:bodyPr/>
                    <a:lstStyle/>
                    <a:p>
                      <a:r>
                        <a:rPr lang="en-US" sz="1000"/>
                        <a:t>First Insurance Company of Hawaii</a:t>
                      </a:r>
                    </a:p>
                  </a:txBody>
                  <a:tcPr/>
                </a:tc>
                <a:tc>
                  <a:txBody>
                    <a:bodyPr/>
                    <a:lstStyle/>
                    <a:p>
                      <a:r>
                        <a:rPr lang="en-US" sz="1000"/>
                        <a:t>1245</a:t>
                      </a:r>
                    </a:p>
                  </a:txBody>
                  <a:tcPr/>
                </a:tc>
                <a:tc>
                  <a:txBody>
                    <a:bodyPr/>
                    <a:lstStyle/>
                    <a:p>
                      <a:r>
                        <a:rPr lang="en-US" sz="1000"/>
                        <a:t>17</a:t>
                      </a:r>
                    </a:p>
                  </a:txBody>
                  <a:tcPr/>
                </a:tc>
                <a:tc>
                  <a:txBody>
                    <a:bodyPr/>
                    <a:lstStyle/>
                    <a:p>
                      <a:r>
                        <a:rPr lang="en-US" sz="1000"/>
                        <a:t>6</a:t>
                      </a:r>
                    </a:p>
                  </a:txBody>
                  <a:tcPr/>
                </a:tc>
                <a:tc>
                  <a:txBody>
                    <a:bodyPr/>
                    <a:lstStyle/>
                    <a:p>
                      <a:r>
                        <a:rPr lang="en-US" sz="1000"/>
                        <a:t>221</a:t>
                      </a:r>
                    </a:p>
                  </a:txBody>
                  <a:tcPr/>
                </a:tc>
                <a:tc>
                  <a:txBody>
                    <a:bodyPr/>
                    <a:lstStyle/>
                    <a:p>
                      <a:r>
                        <a:rPr lang="en-US" sz="1000"/>
                        <a:t>3</a:t>
                      </a:r>
                    </a:p>
                  </a:txBody>
                  <a:tcPr/>
                </a:tc>
                <a:tc>
                  <a:txBody>
                    <a:bodyPr/>
                    <a:lstStyle/>
                    <a:p>
                      <a:r>
                        <a:rPr lang="en-US" sz="1000"/>
                        <a:t>3.0205 %</a:t>
                      </a:r>
                    </a:p>
                  </a:txBody>
                  <a:tcPr/>
                </a:tc>
                <a:extLst>
                  <a:ext uri="{0D108BD9-81ED-4DB2-BD59-A6C34878D82A}">
                    <a16:rowId xmlns:a16="http://schemas.microsoft.com/office/drawing/2014/main" val="49473886"/>
                  </a:ext>
                </a:extLst>
              </a:tr>
            </a:tbl>
          </a:graphicData>
        </a:graphic>
      </p:graphicFrame>
      <p:sp>
        <p:nvSpPr>
          <p:cNvPr id="4" name="Text Placeholder 3">
            <a:extLst>
              <a:ext uri="{FF2B5EF4-FFF2-40B4-BE49-F238E27FC236}">
                <a16:creationId xmlns:a16="http://schemas.microsoft.com/office/drawing/2014/main" id="{944363E9-A0B9-4DE0-BCAB-03B1967C9979}"/>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282129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0E0D1-40C0-4B6E-AB54-8A542A70BD4B}"/>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88FCBEAD-0726-472B-A58C-529D45FB3F86}"/>
              </a:ext>
            </a:extLst>
          </p:cNvPr>
          <p:cNvGraphicFramePr>
            <a:graphicFrameLocks noGrp="1"/>
          </p:cNvGraphicFramePr>
          <p:nvPr>
            <p:ph type="chart" sz="quarter" idx="13"/>
            <p:extLst>
              <p:ext uri="{D42A27DB-BD31-4B8C-83A1-F6EECF244321}">
                <p14:modId xmlns:p14="http://schemas.microsoft.com/office/powerpoint/2010/main" val="1116730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1D706D-8B20-45E3-A021-6D74BB08F5C0}"/>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17A2E33C-6EEF-4475-90BC-288B7E9E06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828222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29ACF0-3C92-42A3-AB3F-C373B3E621D1}"/>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BC266FE0-02A7-43BB-BB06-3FC0EC47CEDA}"/>
              </a:ext>
            </a:extLst>
          </p:cNvPr>
          <p:cNvGraphicFramePr>
            <a:graphicFrameLocks noGrp="1"/>
          </p:cNvGraphicFramePr>
          <p:nvPr>
            <p:ph type="chart" sz="quarter" idx="13"/>
            <p:extLst>
              <p:ext uri="{D42A27DB-BD31-4B8C-83A1-F6EECF244321}">
                <p14:modId xmlns:p14="http://schemas.microsoft.com/office/powerpoint/2010/main" val="41677371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CE3032-1DF9-4889-8FD7-27188CCF0CFD}"/>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97E7F531-2B4D-405E-BBA4-7F98A858231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64668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830AA5-7B0E-4221-9437-7ABA40FDD62F}"/>
              </a:ext>
            </a:extLst>
          </p:cNvPr>
          <p:cNvSpPr>
            <a:spLocks noGrp="1"/>
          </p:cNvSpPr>
          <p:nvPr>
            <p:ph type="title"/>
          </p:nvPr>
        </p:nvSpPr>
        <p:spPr/>
        <p:txBody>
          <a:bodyPr/>
          <a:lstStyle/>
          <a:p>
            <a:r>
              <a:rPr lang="en-US"/>
              <a:t>LinkedIn Updates Table | FICOH - 1 of 3</a:t>
            </a:r>
          </a:p>
        </p:txBody>
      </p:sp>
      <p:graphicFrame>
        <p:nvGraphicFramePr>
          <p:cNvPr id="5" name="Table Placeholder 4">
            <a:extLst>
              <a:ext uri="{FF2B5EF4-FFF2-40B4-BE49-F238E27FC236}">
                <a16:creationId xmlns:a16="http://schemas.microsoft.com/office/drawing/2014/main" id="{79B0D678-668A-4E55-9349-A76DA4D7EB51}"/>
              </a:ext>
            </a:extLst>
          </p:cNvPr>
          <p:cNvGraphicFramePr>
            <a:graphicFrameLocks noGrp="1"/>
          </p:cNvGraphicFramePr>
          <p:nvPr>
            <p:ph type="tbl" sz="quarter" idx="13"/>
            <p:extLst>
              <p:ext uri="{D42A27DB-BD31-4B8C-83A1-F6EECF244321}">
                <p14:modId xmlns:p14="http://schemas.microsoft.com/office/powerpoint/2010/main" val="41822194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907630310"/>
                    </a:ext>
                  </a:extLst>
                </a:gridCol>
                <a:gridCol w="905256">
                  <a:extLst>
                    <a:ext uri="{9D8B030D-6E8A-4147-A177-3AD203B41FA5}">
                      <a16:colId xmlns:a16="http://schemas.microsoft.com/office/drawing/2014/main" val="983577559"/>
                    </a:ext>
                  </a:extLst>
                </a:gridCol>
                <a:gridCol w="822960">
                  <a:extLst>
                    <a:ext uri="{9D8B030D-6E8A-4147-A177-3AD203B41FA5}">
                      <a16:colId xmlns:a16="http://schemas.microsoft.com/office/drawing/2014/main" val="1022031062"/>
                    </a:ext>
                  </a:extLst>
                </a:gridCol>
                <a:gridCol w="987552">
                  <a:extLst>
                    <a:ext uri="{9D8B030D-6E8A-4147-A177-3AD203B41FA5}">
                      <a16:colId xmlns:a16="http://schemas.microsoft.com/office/drawing/2014/main" val="3399056539"/>
                    </a:ext>
                  </a:extLst>
                </a:gridCol>
                <a:gridCol w="987552">
                  <a:extLst>
                    <a:ext uri="{9D8B030D-6E8A-4147-A177-3AD203B41FA5}">
                      <a16:colId xmlns:a16="http://schemas.microsoft.com/office/drawing/2014/main" val="587633718"/>
                    </a:ext>
                  </a:extLst>
                </a:gridCol>
                <a:gridCol w="987552">
                  <a:extLst>
                    <a:ext uri="{9D8B030D-6E8A-4147-A177-3AD203B41FA5}">
                      <a16:colId xmlns:a16="http://schemas.microsoft.com/office/drawing/2014/main" val="210675888"/>
                    </a:ext>
                  </a:extLst>
                </a:gridCol>
                <a:gridCol w="987552">
                  <a:extLst>
                    <a:ext uri="{9D8B030D-6E8A-4147-A177-3AD203B41FA5}">
                      <a16:colId xmlns:a16="http://schemas.microsoft.com/office/drawing/2014/main" val="34554298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endParaRPr lang="en-US"/>
                    </a:p>
                  </a:txBody>
                  <a:tcPr/>
                </a:tc>
                <a:extLst>
                  <a:ext uri="{0D108BD9-81ED-4DB2-BD59-A6C34878D82A}">
                    <a16:rowId xmlns:a16="http://schemas.microsoft.com/office/drawing/2014/main" val="2668366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First Insurance Company of Hawaii - 2019-05-10 15:43:06 </a:t>
                      </a:r>
                      <a:r>
                        <a:rPr kumimoji="0" lang="en-US" sz="1000" b="0" i="0" u="none" strike="noStrike" kern="1200" cap="none" spc="0" normalizeH="0" baseline="0" noProof="0">
                          <a:ln>
                            <a:noFill/>
                          </a:ln>
                          <a:solidFill>
                            <a:prstClr val="black"/>
                          </a:solidFill>
                          <a:effectLst/>
                          <a:uLnTx/>
                          <a:uFillTx/>
                          <a:latin typeface="+mn-lt"/>
                          <a:ea typeface="+mn-ea"/>
                          <a:cs typeface="+mn-cs"/>
                        </a:rPr>
                        <a:t>
  FICOH's 2019 Emerging Leaders Program (ELP) team just completed a busy week of presentations, learning and networking in Pasadena alongside teams from across the global Tokio Marine Group. We've already learned and experienced so much, and we still have two more off-sites to go!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https://media.licdn.com/dms/image/C4E22AQF90WXtk52e0g/feedshare-shrink_8192/0?e=1562803200&amp;v=beta&amp;t=t5Fk_57sMhlI8MG7J278Zsc58e3PAHPP4xeWTDEpD3M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06/09/2019 00:02:37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43574574"/>
                  </a:ext>
                </a:extLst>
              </a:tr>
            </a:tbl>
          </a:graphicData>
        </a:graphic>
      </p:graphicFrame>
      <p:sp>
        <p:nvSpPr>
          <p:cNvPr id="4" name="Text Placeholder 3">
            <a:extLst>
              <a:ext uri="{FF2B5EF4-FFF2-40B4-BE49-F238E27FC236}">
                <a16:creationId xmlns:a16="http://schemas.microsoft.com/office/drawing/2014/main" id="{499C9EF0-DC30-4EF6-9183-31A6A6D48E2C}"/>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17271657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F4DF8-20F2-420F-A51E-6399AA18E7BA}"/>
              </a:ext>
            </a:extLst>
          </p:cNvPr>
          <p:cNvSpPr>
            <a:spLocks noGrp="1"/>
          </p:cNvSpPr>
          <p:nvPr>
            <p:ph type="title"/>
          </p:nvPr>
        </p:nvSpPr>
        <p:spPr/>
        <p:txBody>
          <a:bodyPr/>
          <a:lstStyle/>
          <a:p>
            <a:r>
              <a:rPr lang="en-US"/>
              <a:t>LinkedIn Updates Table | FICOH - 2 of 3</a:t>
            </a:r>
          </a:p>
        </p:txBody>
      </p:sp>
      <p:graphicFrame>
        <p:nvGraphicFramePr>
          <p:cNvPr id="5" name="Table Placeholder 4">
            <a:extLst>
              <a:ext uri="{FF2B5EF4-FFF2-40B4-BE49-F238E27FC236}">
                <a16:creationId xmlns:a16="http://schemas.microsoft.com/office/drawing/2014/main" id="{DC5AF5AD-84AB-43F9-A90B-1B4AE9B02BB0}"/>
              </a:ext>
            </a:extLst>
          </p:cNvPr>
          <p:cNvGraphicFramePr>
            <a:graphicFrameLocks noGrp="1"/>
          </p:cNvGraphicFramePr>
          <p:nvPr>
            <p:ph type="tbl" sz="quarter" idx="13"/>
            <p:extLst>
              <p:ext uri="{D42A27DB-BD31-4B8C-83A1-F6EECF244321}">
                <p14:modId xmlns:p14="http://schemas.microsoft.com/office/powerpoint/2010/main" val="19022836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770440946"/>
                    </a:ext>
                  </a:extLst>
                </a:gridCol>
                <a:gridCol w="905256">
                  <a:extLst>
                    <a:ext uri="{9D8B030D-6E8A-4147-A177-3AD203B41FA5}">
                      <a16:colId xmlns:a16="http://schemas.microsoft.com/office/drawing/2014/main" val="738562249"/>
                    </a:ext>
                  </a:extLst>
                </a:gridCol>
                <a:gridCol w="822960">
                  <a:extLst>
                    <a:ext uri="{9D8B030D-6E8A-4147-A177-3AD203B41FA5}">
                      <a16:colId xmlns:a16="http://schemas.microsoft.com/office/drawing/2014/main" val="2360356415"/>
                    </a:ext>
                  </a:extLst>
                </a:gridCol>
                <a:gridCol w="987552">
                  <a:extLst>
                    <a:ext uri="{9D8B030D-6E8A-4147-A177-3AD203B41FA5}">
                      <a16:colId xmlns:a16="http://schemas.microsoft.com/office/drawing/2014/main" val="623627642"/>
                    </a:ext>
                  </a:extLst>
                </a:gridCol>
                <a:gridCol w="987552">
                  <a:extLst>
                    <a:ext uri="{9D8B030D-6E8A-4147-A177-3AD203B41FA5}">
                      <a16:colId xmlns:a16="http://schemas.microsoft.com/office/drawing/2014/main" val="927341927"/>
                    </a:ext>
                  </a:extLst>
                </a:gridCol>
                <a:gridCol w="987552">
                  <a:extLst>
                    <a:ext uri="{9D8B030D-6E8A-4147-A177-3AD203B41FA5}">
                      <a16:colId xmlns:a16="http://schemas.microsoft.com/office/drawing/2014/main" val="2250258771"/>
                    </a:ext>
                  </a:extLst>
                </a:gridCol>
                <a:gridCol w="987552">
                  <a:extLst>
                    <a:ext uri="{9D8B030D-6E8A-4147-A177-3AD203B41FA5}">
                      <a16:colId xmlns:a16="http://schemas.microsoft.com/office/drawing/2014/main" val="42817052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40615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First Insurance Company of Hawaii - 2019-05-04 18:33:51 </a:t>
                      </a:r>
                      <a:r>
                        <a:rPr kumimoji="0" lang="en-US" sz="1000" b="0" i="0" u="none" strike="noStrike" kern="1200" cap="none" spc="0" normalizeH="0" baseline="0" noProof="0">
                          <a:ln>
                            <a:noFill/>
                          </a:ln>
                          <a:solidFill>
                            <a:prstClr val="black"/>
                          </a:solidFill>
                          <a:effectLst/>
                          <a:uLnTx/>
                          <a:uFillTx/>
                          <a:latin typeface="+mn-lt"/>
                          <a:ea typeface="+mn-ea"/>
                          <a:cs typeface="+mn-cs"/>
                        </a:rPr>
                        <a:t>
  FICOH recently honored its top-performing agents for 2019 at our FICOH Rewards banquet. We're so appreciative of our agency partners' support. Thank you for putting your clients first and for doing the insurance profession proud!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https://media.licdn.com/dms/image/C4E22AQFZkp5aMGoyKA/feedshare-shrink_1280/0?e=1562803200&amp;v=beta&amp;t=qe13VUmnC8Zj69DpFkxYqbACSwqqeKyd1vliE-kvMhE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06/04/2019 00:01:25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23930492"/>
                  </a:ext>
                </a:extLst>
              </a:tr>
            </a:tbl>
          </a:graphicData>
        </a:graphic>
      </p:graphicFrame>
      <p:sp>
        <p:nvSpPr>
          <p:cNvPr id="4" name="Text Placeholder 3">
            <a:extLst>
              <a:ext uri="{FF2B5EF4-FFF2-40B4-BE49-F238E27FC236}">
                <a16:creationId xmlns:a16="http://schemas.microsoft.com/office/drawing/2014/main" id="{8E4891A7-2AD3-4FF9-90CC-4D82B0833753}"/>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24952441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802FEC-5EA1-49DD-9046-9393D9F504DD}"/>
              </a:ext>
            </a:extLst>
          </p:cNvPr>
          <p:cNvSpPr>
            <a:spLocks noGrp="1"/>
          </p:cNvSpPr>
          <p:nvPr>
            <p:ph type="title"/>
          </p:nvPr>
        </p:nvSpPr>
        <p:spPr/>
        <p:txBody>
          <a:bodyPr/>
          <a:lstStyle/>
          <a:p>
            <a:r>
              <a:rPr lang="en-US"/>
              <a:t>LinkedIn Updates Table | FICOH - 3 of 3</a:t>
            </a:r>
          </a:p>
        </p:txBody>
      </p:sp>
      <p:graphicFrame>
        <p:nvGraphicFramePr>
          <p:cNvPr id="5" name="Table Placeholder 4">
            <a:extLst>
              <a:ext uri="{FF2B5EF4-FFF2-40B4-BE49-F238E27FC236}">
                <a16:creationId xmlns:a16="http://schemas.microsoft.com/office/drawing/2014/main" id="{41D9DC06-D1CA-419E-897A-15522E3A4DA3}"/>
              </a:ext>
            </a:extLst>
          </p:cNvPr>
          <p:cNvGraphicFramePr>
            <a:graphicFrameLocks noGrp="1"/>
          </p:cNvGraphicFramePr>
          <p:nvPr>
            <p:ph type="tbl" sz="quarter" idx="13"/>
            <p:extLst>
              <p:ext uri="{D42A27DB-BD31-4B8C-83A1-F6EECF244321}">
                <p14:modId xmlns:p14="http://schemas.microsoft.com/office/powerpoint/2010/main" val="11091026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351799758"/>
                    </a:ext>
                  </a:extLst>
                </a:gridCol>
                <a:gridCol w="905256">
                  <a:extLst>
                    <a:ext uri="{9D8B030D-6E8A-4147-A177-3AD203B41FA5}">
                      <a16:colId xmlns:a16="http://schemas.microsoft.com/office/drawing/2014/main" val="2249480124"/>
                    </a:ext>
                  </a:extLst>
                </a:gridCol>
                <a:gridCol w="822960">
                  <a:extLst>
                    <a:ext uri="{9D8B030D-6E8A-4147-A177-3AD203B41FA5}">
                      <a16:colId xmlns:a16="http://schemas.microsoft.com/office/drawing/2014/main" val="867733768"/>
                    </a:ext>
                  </a:extLst>
                </a:gridCol>
                <a:gridCol w="987552">
                  <a:extLst>
                    <a:ext uri="{9D8B030D-6E8A-4147-A177-3AD203B41FA5}">
                      <a16:colId xmlns:a16="http://schemas.microsoft.com/office/drawing/2014/main" val="1982637025"/>
                    </a:ext>
                  </a:extLst>
                </a:gridCol>
                <a:gridCol w="987552">
                  <a:extLst>
                    <a:ext uri="{9D8B030D-6E8A-4147-A177-3AD203B41FA5}">
                      <a16:colId xmlns:a16="http://schemas.microsoft.com/office/drawing/2014/main" val="2460549377"/>
                    </a:ext>
                  </a:extLst>
                </a:gridCol>
                <a:gridCol w="987552">
                  <a:extLst>
                    <a:ext uri="{9D8B030D-6E8A-4147-A177-3AD203B41FA5}">
                      <a16:colId xmlns:a16="http://schemas.microsoft.com/office/drawing/2014/main" val="3952342959"/>
                    </a:ext>
                  </a:extLst>
                </a:gridCol>
                <a:gridCol w="987552">
                  <a:extLst>
                    <a:ext uri="{9D8B030D-6E8A-4147-A177-3AD203B41FA5}">
                      <a16:colId xmlns:a16="http://schemas.microsoft.com/office/drawing/2014/main" val="16341332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7057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First Insurance Company of Hawaii - 2019-05-29 18:59:33 </a:t>
                      </a:r>
                      <a:r>
                        <a:rPr kumimoji="0" lang="en-US" sz="1000" b="0" i="0" u="none" strike="noStrike" kern="1200" cap="none" spc="0" normalizeH="0" baseline="0" noProof="0">
                          <a:ln>
                            <a:noFill/>
                          </a:ln>
                          <a:solidFill>
                            <a:prstClr val="black"/>
                          </a:solidFill>
                          <a:effectLst/>
                          <a:uLnTx/>
                          <a:uFillTx/>
                          <a:latin typeface="+mn-lt"/>
                          <a:ea typeface="+mn-ea"/>
                          <a:cs typeface="+mn-cs"/>
                        </a:rPr>
                        <a:t>
  One of our associates, Dayna C., is participating in the Tokio Marine Holdings Internship in Tokyo, Japan. During this week-long program, employees of Tokio Marine Pacific in Guam &amp; Tokio Marine America and students from the University of Hawaii at Manoa &amp; the University of Guam gather to learn more about the global insurance industry.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https://media.licdn.com/dms/image/C4E22AQFihnCJPInDyw/feedshare-shrink_1280/0?e=1562803200&amp;v=beta&amp;t=p7b_qMfprLnCPRSoGJRlzlF-nKbqNlZzsDQwkAbzNs8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06/10/2019 00:01:13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5482749"/>
                  </a:ext>
                </a:extLst>
              </a:tr>
            </a:tbl>
          </a:graphicData>
        </a:graphic>
      </p:graphicFrame>
      <p:sp>
        <p:nvSpPr>
          <p:cNvPr id="4" name="Text Placeholder 3">
            <a:extLst>
              <a:ext uri="{FF2B5EF4-FFF2-40B4-BE49-F238E27FC236}">
                <a16:creationId xmlns:a16="http://schemas.microsoft.com/office/drawing/2014/main" id="{23B026FC-0884-4B97-864E-F0E3D83F26AD}"/>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30542144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289DB-FA9F-4779-96E0-D25939FEE9FC}"/>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A898018F-48F1-4034-9065-2AC5E7A0E9D4}"/>
              </a:ext>
            </a:extLst>
          </p:cNvPr>
          <p:cNvGraphicFramePr>
            <a:graphicFrameLocks noGrp="1"/>
          </p:cNvGraphicFramePr>
          <p:nvPr>
            <p:ph type="tbl" sz="quarter" idx="13"/>
            <p:extLst>
              <p:ext uri="{D42A27DB-BD31-4B8C-83A1-F6EECF244321}">
                <p14:modId xmlns:p14="http://schemas.microsoft.com/office/powerpoint/2010/main" val="37663984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35387154"/>
                    </a:ext>
                  </a:extLst>
                </a:gridCol>
                <a:gridCol w="699516">
                  <a:extLst>
                    <a:ext uri="{9D8B030D-6E8A-4147-A177-3AD203B41FA5}">
                      <a16:colId xmlns:a16="http://schemas.microsoft.com/office/drawing/2014/main" val="3901827192"/>
                    </a:ext>
                  </a:extLst>
                </a:gridCol>
                <a:gridCol w="699516">
                  <a:extLst>
                    <a:ext uri="{9D8B030D-6E8A-4147-A177-3AD203B41FA5}">
                      <a16:colId xmlns:a16="http://schemas.microsoft.com/office/drawing/2014/main" val="347094632"/>
                    </a:ext>
                  </a:extLst>
                </a:gridCol>
                <a:gridCol w="658368">
                  <a:extLst>
                    <a:ext uri="{9D8B030D-6E8A-4147-A177-3AD203B41FA5}">
                      <a16:colId xmlns:a16="http://schemas.microsoft.com/office/drawing/2014/main" val="2703286203"/>
                    </a:ext>
                  </a:extLst>
                </a:gridCol>
                <a:gridCol w="658368">
                  <a:extLst>
                    <a:ext uri="{9D8B030D-6E8A-4147-A177-3AD203B41FA5}">
                      <a16:colId xmlns:a16="http://schemas.microsoft.com/office/drawing/2014/main" val="4282420213"/>
                    </a:ext>
                  </a:extLst>
                </a:gridCol>
                <a:gridCol w="658368">
                  <a:extLst>
                    <a:ext uri="{9D8B030D-6E8A-4147-A177-3AD203B41FA5}">
                      <a16:colId xmlns:a16="http://schemas.microsoft.com/office/drawing/2014/main" val="1111844537"/>
                    </a:ext>
                  </a:extLst>
                </a:gridCol>
                <a:gridCol w="699516">
                  <a:extLst>
                    <a:ext uri="{9D8B030D-6E8A-4147-A177-3AD203B41FA5}">
                      <a16:colId xmlns:a16="http://schemas.microsoft.com/office/drawing/2014/main" val="820014629"/>
                    </a:ext>
                  </a:extLst>
                </a:gridCol>
                <a:gridCol w="699516">
                  <a:extLst>
                    <a:ext uri="{9D8B030D-6E8A-4147-A177-3AD203B41FA5}">
                      <a16:colId xmlns:a16="http://schemas.microsoft.com/office/drawing/2014/main" val="3435108435"/>
                    </a:ext>
                  </a:extLst>
                </a:gridCol>
                <a:gridCol w="699516">
                  <a:extLst>
                    <a:ext uri="{9D8B030D-6E8A-4147-A177-3AD203B41FA5}">
                      <a16:colId xmlns:a16="http://schemas.microsoft.com/office/drawing/2014/main" val="2681084416"/>
                    </a:ext>
                  </a:extLst>
                </a:gridCol>
                <a:gridCol w="658368">
                  <a:extLst>
                    <a:ext uri="{9D8B030D-6E8A-4147-A177-3AD203B41FA5}">
                      <a16:colId xmlns:a16="http://schemas.microsoft.com/office/drawing/2014/main" val="427745102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582080821"/>
                  </a:ext>
                </a:extLst>
              </a:tr>
              <a:tr h="370840">
                <a:tc>
                  <a:txBody>
                    <a:bodyPr/>
                    <a:lstStyle/>
                    <a:p>
                      <a:r>
                        <a:rPr lang="en-US" sz="1000"/>
                        <a:t>firstinshi</a:t>
                      </a:r>
                    </a:p>
                  </a:txBody>
                  <a:tcPr/>
                </a:tc>
                <a:tc>
                  <a:txBody>
                    <a:bodyPr/>
                    <a:lstStyle/>
                    <a:p>
                      <a:r>
                        <a:rPr lang="en-US" sz="1000"/>
                        <a:t>2399</a:t>
                      </a:r>
                    </a:p>
                  </a:txBody>
                  <a:tcPr/>
                </a:tc>
                <a:tc>
                  <a:txBody>
                    <a:bodyPr/>
                    <a:lstStyle/>
                    <a:p>
                      <a:r>
                        <a:rPr lang="en-US" sz="1000"/>
                        <a:t>14</a:t>
                      </a:r>
                    </a:p>
                  </a:txBody>
                  <a:tcPr/>
                </a:tc>
                <a:tc>
                  <a:txBody>
                    <a:bodyPr/>
                    <a:lstStyle/>
                    <a:p>
                      <a:r>
                        <a:rPr lang="en-US" sz="1000"/>
                        <a:t>15</a:t>
                      </a:r>
                    </a:p>
                  </a:txBody>
                  <a:tcPr/>
                </a:tc>
                <a:tc>
                  <a:txBody>
                    <a:bodyPr/>
                    <a:lstStyle/>
                    <a:p>
                      <a:r>
                        <a:rPr lang="en-US" sz="1000"/>
                        <a:t>5</a:t>
                      </a:r>
                    </a:p>
                  </a:txBody>
                  <a:tcPr/>
                </a:tc>
                <a:tc>
                  <a:txBody>
                    <a:bodyPr/>
                    <a:lstStyle/>
                    <a:p>
                      <a:r>
                        <a:rPr lang="en-US" sz="1000"/>
                        <a:t>0</a:t>
                      </a:r>
                    </a:p>
                  </a:txBody>
                  <a:tcPr/>
                </a:tc>
                <a:tc>
                  <a:txBody>
                    <a:bodyPr/>
                    <a:lstStyle/>
                    <a:p>
                      <a:r>
                        <a:rPr lang="en-US" sz="1000"/>
                        <a:t>20</a:t>
                      </a:r>
                    </a:p>
                  </a:txBody>
                  <a:tcPr/>
                </a:tc>
                <a:tc>
                  <a:txBody>
                    <a:bodyPr/>
                    <a:lstStyle/>
                    <a:p>
                      <a:r>
                        <a:rPr lang="en-US" sz="1000"/>
                        <a:t>641</a:t>
                      </a:r>
                    </a:p>
                  </a:txBody>
                  <a:tcPr/>
                </a:tc>
                <a:tc>
                  <a:txBody>
                    <a:bodyPr/>
                    <a:lstStyle/>
                    <a:p>
                      <a:r>
                        <a:rPr lang="en-US" sz="1000"/>
                        <a:t>5</a:t>
                      </a:r>
                    </a:p>
                  </a:txBody>
                  <a:tcPr/>
                </a:tc>
                <a:tc>
                  <a:txBody>
                    <a:bodyPr/>
                    <a:lstStyle/>
                    <a:p>
                      <a:r>
                        <a:rPr lang="en-US" sz="1000"/>
                        <a:t>1.3503 %</a:t>
                      </a:r>
                    </a:p>
                  </a:txBody>
                  <a:tcPr/>
                </a:tc>
                <a:extLst>
                  <a:ext uri="{0D108BD9-81ED-4DB2-BD59-A6C34878D82A}">
                    <a16:rowId xmlns:a16="http://schemas.microsoft.com/office/drawing/2014/main" val="850364182"/>
                  </a:ext>
                </a:extLst>
              </a:tr>
            </a:tbl>
          </a:graphicData>
        </a:graphic>
      </p:graphicFrame>
      <p:sp>
        <p:nvSpPr>
          <p:cNvPr id="4" name="Text Placeholder 3">
            <a:extLst>
              <a:ext uri="{FF2B5EF4-FFF2-40B4-BE49-F238E27FC236}">
                <a16:creationId xmlns:a16="http://schemas.microsoft.com/office/drawing/2014/main" id="{CC89FDCB-5096-458F-8318-A05ABF121ED8}"/>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36925833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B1189-2C93-4EFC-B45A-DBB2718A3F5F}"/>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79921832-082E-4D37-8550-C2DC83B38187}"/>
              </a:ext>
            </a:extLst>
          </p:cNvPr>
          <p:cNvGraphicFramePr>
            <a:graphicFrameLocks noGrp="1"/>
          </p:cNvGraphicFramePr>
          <p:nvPr>
            <p:ph type="chart" sz="quarter" idx="13"/>
            <p:extLst>
              <p:ext uri="{D42A27DB-BD31-4B8C-83A1-F6EECF244321}">
                <p14:modId xmlns:p14="http://schemas.microsoft.com/office/powerpoint/2010/main" val="28078771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21EDB56-FD85-4C20-B64B-F67E8DC76E8A}"/>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D0FDB588-08E4-4DAC-9CED-71037F3F714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59246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BFCA7F-6669-4646-AAEA-0A86CA938F0F}"/>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98F22E52-5CF1-4EB2-A303-966C1389B1BC}"/>
              </a:ext>
            </a:extLst>
          </p:cNvPr>
          <p:cNvGraphicFramePr>
            <a:graphicFrameLocks noGrp="1"/>
          </p:cNvGraphicFramePr>
          <p:nvPr>
            <p:ph type="chart" sz="quarter" idx="13"/>
            <p:extLst>
              <p:ext uri="{D42A27DB-BD31-4B8C-83A1-F6EECF244321}">
                <p14:modId xmlns:p14="http://schemas.microsoft.com/office/powerpoint/2010/main" val="28206885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B6E0A0-FE9B-46C4-99E8-01FA332E08BD}"/>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77561E35-4FD8-4323-A5D0-FC67A0C1A44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77544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517FC-40E1-4CF7-859F-171B52B3C132}"/>
              </a:ext>
            </a:extLst>
          </p:cNvPr>
          <p:cNvSpPr>
            <a:spLocks noGrp="1"/>
          </p:cNvSpPr>
          <p:nvPr>
            <p:ph type="title"/>
          </p:nvPr>
        </p:nvSpPr>
        <p:spPr/>
        <p:txBody>
          <a:bodyPr/>
          <a:lstStyle/>
          <a:p>
            <a:r>
              <a:rPr lang="en-US"/>
              <a:t>Instagram Top Instagram Posts Table | FICOH</a:t>
            </a:r>
          </a:p>
        </p:txBody>
      </p:sp>
      <p:graphicFrame>
        <p:nvGraphicFramePr>
          <p:cNvPr id="5" name="Table Placeholder 4">
            <a:extLst>
              <a:ext uri="{FF2B5EF4-FFF2-40B4-BE49-F238E27FC236}">
                <a16:creationId xmlns:a16="http://schemas.microsoft.com/office/drawing/2014/main" id="{7A5AD9A4-5656-460C-B4B4-96A5A8D26387}"/>
              </a:ext>
            </a:extLst>
          </p:cNvPr>
          <p:cNvGraphicFramePr>
            <a:graphicFrameLocks noGrp="1"/>
          </p:cNvGraphicFramePr>
          <p:nvPr>
            <p:ph type="tbl" sz="quarter" idx="13"/>
            <p:extLst>
              <p:ext uri="{D42A27DB-BD31-4B8C-83A1-F6EECF244321}">
                <p14:modId xmlns:p14="http://schemas.microsoft.com/office/powerpoint/2010/main" val="13434490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564083095"/>
                    </a:ext>
                  </a:extLst>
                </a:gridCol>
                <a:gridCol w="987552">
                  <a:extLst>
                    <a:ext uri="{9D8B030D-6E8A-4147-A177-3AD203B41FA5}">
                      <a16:colId xmlns:a16="http://schemas.microsoft.com/office/drawing/2014/main" val="1567498247"/>
                    </a:ext>
                  </a:extLst>
                </a:gridCol>
                <a:gridCol w="987552">
                  <a:extLst>
                    <a:ext uri="{9D8B030D-6E8A-4147-A177-3AD203B41FA5}">
                      <a16:colId xmlns:a16="http://schemas.microsoft.com/office/drawing/2014/main" val="1134734860"/>
                    </a:ext>
                  </a:extLst>
                </a:gridCol>
                <a:gridCol w="987552">
                  <a:extLst>
                    <a:ext uri="{9D8B030D-6E8A-4147-A177-3AD203B41FA5}">
                      <a16:colId xmlns:a16="http://schemas.microsoft.com/office/drawing/2014/main" val="2193936520"/>
                    </a:ext>
                  </a:extLst>
                </a:gridCol>
                <a:gridCol w="987552">
                  <a:extLst>
                    <a:ext uri="{9D8B030D-6E8A-4147-A177-3AD203B41FA5}">
                      <a16:colId xmlns:a16="http://schemas.microsoft.com/office/drawing/2014/main" val="3827179853"/>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1252034590"/>
                  </a:ext>
                </a:extLst>
              </a:tr>
              <a:tr h="370840">
                <a:tc>
                  <a:txBody>
                    <a:bodyPr/>
                    <a:lstStyle/>
                    <a:p>
                      <a:r>
                        <a:rPr lang="en-US" sz="1000" b="1"/>
                        <a:t>firstinshi - 2019-05-25 19:39:41 </a:t>
                      </a:r>
                      <a:r>
                        <a:rPr lang="en-US" sz="1000"/>
                        <a:t>
 Our #teamficoh community action team got a tiring workout this morning at He'eia Fish Pond moving rocks and logs and building fires. Besides sore muscles we take away new knowledge (mahalo Keahi) and the profound experience of working side by side as a team to preserve and rebuild an 800 year old legacy. Awesome morning. #heeiafishpond #community #learning #mahalo</a:t>
                      </a:r>
                    </a:p>
                  </a:txBody>
                  <a:tcPr/>
                </a:tc>
                <a:tc>
                  <a:txBody>
                    <a:bodyPr/>
                    <a:lstStyle/>
                    <a:p>
                      <a:r>
                        <a:rPr lang="en-US" sz="1000"/>
                        <a:t>42</a:t>
                      </a:r>
                    </a:p>
                  </a:txBody>
                  <a:tcPr/>
                </a:tc>
                <a:tc>
                  <a:txBody>
                    <a:bodyPr/>
                    <a:lstStyle/>
                    <a:p>
                      <a:r>
                        <a:rPr lang="en-US" sz="1000"/>
                        <a:t>0</a:t>
                      </a:r>
                    </a:p>
                  </a:txBody>
                  <a:tcPr/>
                </a:tc>
                <a:tc>
                  <a:txBody>
                    <a:bodyPr/>
                    <a:lstStyle/>
                    <a:p>
                      <a:r>
                        <a:rPr lang="en-US" sz="1000"/>
                        <a:t>1.7573 %</a:t>
                      </a:r>
                    </a:p>
                  </a:txBody>
                  <a:tcPr/>
                </a:tc>
                <a:tc>
                  <a:txBody>
                    <a:bodyPr/>
                    <a:lstStyle/>
                    <a:p>
                      <a:r>
                        <a:rPr lang="en-US" sz="1000"/>
                        <a:t>Carousel</a:t>
                      </a:r>
                    </a:p>
                  </a:txBody>
                  <a:tcPr/>
                </a:tc>
                <a:extLst>
                  <a:ext uri="{0D108BD9-81ED-4DB2-BD59-A6C34878D82A}">
                    <a16:rowId xmlns:a16="http://schemas.microsoft.com/office/drawing/2014/main" val="1809207610"/>
                  </a:ext>
                </a:extLst>
              </a:tr>
              <a:tr h="370840">
                <a:tc>
                  <a:txBody>
                    <a:bodyPr/>
                    <a:lstStyle/>
                    <a:p>
                      <a:r>
                        <a:rPr lang="en-US" sz="1000" b="1"/>
                        <a:t>firstinshi - 2019-05-10 17:23:00 </a:t>
                      </a:r>
                      <a:r>
                        <a:rPr lang="en-US" sz="1000"/>
                        <a:t>
 FICOH's 2019 Emerging Leaders Program (ELP) team just completed a busy week of presentations, learning and networking in Pasadena alongside teams from across the global Tokio Marine Group. We've already learned and experienced so much, and we still have two more off-sites to go! #2019elp #learning #teamwork #growth #teamficoh #professionaldevelopment</a:t>
                      </a:r>
                    </a:p>
                  </a:txBody>
                  <a:tcPr/>
                </a:tc>
                <a:tc>
                  <a:txBody>
                    <a:bodyPr/>
                    <a:lstStyle/>
                    <a:p>
                      <a:r>
                        <a:rPr lang="en-US" sz="1000"/>
                        <a:t>40</a:t>
                      </a:r>
                    </a:p>
                  </a:txBody>
                  <a:tcPr/>
                </a:tc>
                <a:tc>
                  <a:txBody>
                    <a:bodyPr/>
                    <a:lstStyle/>
                    <a:p>
                      <a:r>
                        <a:rPr lang="en-US" sz="1000"/>
                        <a:t>1</a:t>
                      </a:r>
                    </a:p>
                  </a:txBody>
                  <a:tcPr/>
                </a:tc>
                <a:tc>
                  <a:txBody>
                    <a:bodyPr/>
                    <a:lstStyle/>
                    <a:p>
                      <a:r>
                        <a:rPr lang="en-US" sz="1000"/>
                        <a:t>1.7162 %</a:t>
                      </a:r>
                    </a:p>
                  </a:txBody>
                  <a:tcPr/>
                </a:tc>
                <a:tc>
                  <a:txBody>
                    <a:bodyPr/>
                    <a:lstStyle/>
                    <a:p>
                      <a:r>
                        <a:rPr lang="en-US" sz="1000"/>
                        <a:t>Image</a:t>
                      </a:r>
                    </a:p>
                  </a:txBody>
                  <a:tcPr/>
                </a:tc>
                <a:extLst>
                  <a:ext uri="{0D108BD9-81ED-4DB2-BD59-A6C34878D82A}">
                    <a16:rowId xmlns:a16="http://schemas.microsoft.com/office/drawing/2014/main" val="4256872347"/>
                  </a:ext>
                </a:extLst>
              </a:tr>
              <a:tr h="370840">
                <a:tc>
                  <a:txBody>
                    <a:bodyPr/>
                    <a:lstStyle/>
                    <a:p>
                      <a:r>
                        <a:rPr lang="en-US" sz="1000" b="1"/>
                        <a:t>firstinshi - 2019-05-24 02:37:49 </a:t>
                      </a:r>
                      <a:r>
                        <a:rPr lang="en-US" sz="1000"/>
                        <a:t>
 Scenes from tonight's CSR Mixer! Mahalo to all our CSR partners for the critical behind-the-scenes role they play in our success. We appreciate you! #teamficoh #partnership #grateful #appreciationpost</a:t>
                      </a:r>
                    </a:p>
                  </a:txBody>
                  <a:tcPr/>
                </a:tc>
                <a:tc>
                  <a:txBody>
                    <a:bodyPr/>
                    <a:lstStyle/>
                    <a:p>
                      <a:r>
                        <a:rPr lang="en-US" sz="1000"/>
                        <a:t>41</a:t>
                      </a:r>
                    </a:p>
                  </a:txBody>
                  <a:tcPr/>
                </a:tc>
                <a:tc>
                  <a:txBody>
                    <a:bodyPr/>
                    <a:lstStyle/>
                    <a:p>
                      <a:r>
                        <a:rPr lang="en-US" sz="1000"/>
                        <a:t>0</a:t>
                      </a:r>
                    </a:p>
                  </a:txBody>
                  <a:tcPr/>
                </a:tc>
                <a:tc>
                  <a:txBody>
                    <a:bodyPr/>
                    <a:lstStyle/>
                    <a:p>
                      <a:r>
                        <a:rPr lang="en-US" sz="1000"/>
                        <a:t>1.7148 %</a:t>
                      </a:r>
                    </a:p>
                  </a:txBody>
                  <a:tcPr/>
                </a:tc>
                <a:tc>
                  <a:txBody>
                    <a:bodyPr/>
                    <a:lstStyle/>
                    <a:p>
                      <a:r>
                        <a:rPr lang="en-US" sz="1000"/>
                        <a:t>Carousel</a:t>
                      </a:r>
                    </a:p>
                  </a:txBody>
                  <a:tcPr/>
                </a:tc>
                <a:extLst>
                  <a:ext uri="{0D108BD9-81ED-4DB2-BD59-A6C34878D82A}">
                    <a16:rowId xmlns:a16="http://schemas.microsoft.com/office/drawing/2014/main" val="1769505151"/>
                  </a:ext>
                </a:extLst>
              </a:tr>
              <a:tr h="370840">
                <a:tc>
                  <a:txBody>
                    <a:bodyPr/>
                    <a:lstStyle/>
                    <a:p>
                      <a:r>
                        <a:rPr lang="en-US" sz="1000" b="1"/>
                        <a:t>firstinshi - 2019-05-02 20:31:19 </a:t>
                      </a:r>
                      <a:r>
                        <a:rPr lang="en-US" sz="1000"/>
                        <a:t>
 Our CEO Jeff Shonka spoke at the shidlercollege Faculty Endowment Appreciation Luncheon on Monday. FICOH endows two professorships at the college, one in #insurance and the other in #riskmanagement. We're very proud of our relationship with Shidler College, and of the many Shidler grads who work at #teamficoh!</a:t>
                      </a:r>
                    </a:p>
                  </a:txBody>
                  <a:tcPr/>
                </a:tc>
                <a:tc>
                  <a:txBody>
                    <a:bodyPr/>
                    <a:lstStyle/>
                    <a:p>
                      <a:r>
                        <a:rPr lang="en-US" sz="1000"/>
                        <a:t>37</a:t>
                      </a:r>
                    </a:p>
                  </a:txBody>
                  <a:tcPr/>
                </a:tc>
                <a:tc>
                  <a:txBody>
                    <a:bodyPr/>
                    <a:lstStyle/>
                    <a:p>
                      <a:r>
                        <a:rPr lang="en-US" sz="1000"/>
                        <a:t>1</a:t>
                      </a:r>
                    </a:p>
                  </a:txBody>
                  <a:tcPr/>
                </a:tc>
                <a:tc>
                  <a:txBody>
                    <a:bodyPr/>
                    <a:lstStyle/>
                    <a:p>
                      <a:r>
                        <a:rPr lang="en-US" sz="1000"/>
                        <a:t>1.5933 %</a:t>
                      </a:r>
                    </a:p>
                  </a:txBody>
                  <a:tcPr/>
                </a:tc>
                <a:tc>
                  <a:txBody>
                    <a:bodyPr/>
                    <a:lstStyle/>
                    <a:p>
                      <a:r>
                        <a:rPr lang="en-US" sz="1000"/>
                        <a:t>Carousel</a:t>
                      </a:r>
                    </a:p>
                  </a:txBody>
                  <a:tcPr/>
                </a:tc>
                <a:extLst>
                  <a:ext uri="{0D108BD9-81ED-4DB2-BD59-A6C34878D82A}">
                    <a16:rowId xmlns:a16="http://schemas.microsoft.com/office/drawing/2014/main" val="3765395007"/>
                  </a:ext>
                </a:extLst>
              </a:tr>
              <a:tr h="370840">
                <a:tc>
                  <a:txBody>
                    <a:bodyPr/>
                    <a:lstStyle/>
                    <a:p>
                      <a:r>
                        <a:rPr lang="en-US" sz="1000" b="1"/>
                        <a:t>firstinshi - 2019-05-01 21:28:23 </a:t>
                      </a:r>
                      <a:r>
                        <a:rPr lang="en-US" sz="1000"/>
                        <a:t>
 Congratulations to Michele T. of our IT Help Desk department. She's the very deserving winner of our 1st quarter Kupono Award. Michele is competent, friendly, a good listener, and resolves our day-to-day technology issues efficiently and effectively. She's an all-around fantastic person and we couldn't be happier for her for earning this special recognition. #employeerecognition #teamficoh #congratulations</a:t>
                      </a:r>
                    </a:p>
                  </a:txBody>
                  <a:tcPr/>
                </a:tc>
                <a:tc>
                  <a:txBody>
                    <a:bodyPr/>
                    <a:lstStyle/>
                    <a:p>
                      <a:r>
                        <a:rPr lang="en-US" sz="1000"/>
                        <a:t>38</a:t>
                      </a:r>
                    </a:p>
                  </a:txBody>
                  <a:tcPr/>
                </a:tc>
                <a:tc>
                  <a:txBody>
                    <a:bodyPr/>
                    <a:lstStyle/>
                    <a:p>
                      <a:r>
                        <a:rPr lang="en-US" sz="1000"/>
                        <a:t>0</a:t>
                      </a:r>
                    </a:p>
                  </a:txBody>
                  <a:tcPr/>
                </a:tc>
                <a:tc>
                  <a:txBody>
                    <a:bodyPr/>
                    <a:lstStyle/>
                    <a:p>
                      <a:r>
                        <a:rPr lang="en-US" sz="1000"/>
                        <a:t>1.5920 %</a:t>
                      </a:r>
                    </a:p>
                  </a:txBody>
                  <a:tcPr/>
                </a:tc>
                <a:tc>
                  <a:txBody>
                    <a:bodyPr/>
                    <a:lstStyle/>
                    <a:p>
                      <a:r>
                        <a:rPr lang="en-US" sz="1000"/>
                        <a:t>Image</a:t>
                      </a:r>
                    </a:p>
                  </a:txBody>
                  <a:tcPr/>
                </a:tc>
                <a:extLst>
                  <a:ext uri="{0D108BD9-81ED-4DB2-BD59-A6C34878D82A}">
                    <a16:rowId xmlns:a16="http://schemas.microsoft.com/office/drawing/2014/main" val="1863277479"/>
                  </a:ext>
                </a:extLst>
              </a:tr>
            </a:tbl>
          </a:graphicData>
        </a:graphic>
      </p:graphicFrame>
      <p:sp>
        <p:nvSpPr>
          <p:cNvPr id="4" name="Text Placeholder 3">
            <a:extLst>
              <a:ext uri="{FF2B5EF4-FFF2-40B4-BE49-F238E27FC236}">
                <a16:creationId xmlns:a16="http://schemas.microsoft.com/office/drawing/2014/main" id="{6413E3EC-334F-46B5-94EF-8A548AC17342}"/>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21998648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39348-DC20-42D0-8043-5F81C61A5E49}"/>
              </a:ext>
            </a:extLst>
          </p:cNvPr>
          <p:cNvSpPr>
            <a:spLocks noGrp="1"/>
          </p:cNvSpPr>
          <p:nvPr>
            <p:ph type="title"/>
          </p:nvPr>
        </p:nvSpPr>
        <p:spPr/>
        <p:txBody>
          <a:bodyPr/>
          <a:lstStyle/>
          <a:p>
            <a:r>
              <a:rPr lang="en-US"/>
              <a:t>Instagram Stories Key Metrics Table | FICOH</a:t>
            </a:r>
          </a:p>
        </p:txBody>
      </p:sp>
      <p:graphicFrame>
        <p:nvGraphicFramePr>
          <p:cNvPr id="5" name="Table Placeholder 4">
            <a:extLst>
              <a:ext uri="{FF2B5EF4-FFF2-40B4-BE49-F238E27FC236}">
                <a16:creationId xmlns:a16="http://schemas.microsoft.com/office/drawing/2014/main" id="{13D195B5-0260-4B3E-B378-C914EBCD8429}"/>
              </a:ext>
            </a:extLst>
          </p:cNvPr>
          <p:cNvGraphicFramePr>
            <a:graphicFrameLocks noGrp="1"/>
          </p:cNvGraphicFramePr>
          <p:nvPr>
            <p:ph type="tbl" sz="quarter" idx="13"/>
            <p:extLst>
              <p:ext uri="{D42A27DB-BD31-4B8C-83A1-F6EECF244321}">
                <p14:modId xmlns:p14="http://schemas.microsoft.com/office/powerpoint/2010/main" val="28262203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581105564"/>
                    </a:ext>
                  </a:extLst>
                </a:gridCol>
                <a:gridCol w="707746">
                  <a:extLst>
                    <a:ext uri="{9D8B030D-6E8A-4147-A177-3AD203B41FA5}">
                      <a16:colId xmlns:a16="http://schemas.microsoft.com/office/drawing/2014/main" val="3296455025"/>
                    </a:ext>
                  </a:extLst>
                </a:gridCol>
                <a:gridCol w="707746">
                  <a:extLst>
                    <a:ext uri="{9D8B030D-6E8A-4147-A177-3AD203B41FA5}">
                      <a16:colId xmlns:a16="http://schemas.microsoft.com/office/drawing/2014/main" val="4026763583"/>
                    </a:ext>
                  </a:extLst>
                </a:gridCol>
                <a:gridCol w="353873">
                  <a:extLst>
                    <a:ext uri="{9D8B030D-6E8A-4147-A177-3AD203B41FA5}">
                      <a16:colId xmlns:a16="http://schemas.microsoft.com/office/drawing/2014/main" val="1377781022"/>
                    </a:ext>
                  </a:extLst>
                </a:gridCol>
                <a:gridCol w="353873">
                  <a:extLst>
                    <a:ext uri="{9D8B030D-6E8A-4147-A177-3AD203B41FA5}">
                      <a16:colId xmlns:a16="http://schemas.microsoft.com/office/drawing/2014/main" val="2710038217"/>
                    </a:ext>
                  </a:extLst>
                </a:gridCol>
                <a:gridCol w="707746">
                  <a:extLst>
                    <a:ext uri="{9D8B030D-6E8A-4147-A177-3AD203B41FA5}">
                      <a16:colId xmlns:a16="http://schemas.microsoft.com/office/drawing/2014/main" val="3822398146"/>
                    </a:ext>
                  </a:extLst>
                </a:gridCol>
                <a:gridCol w="707746">
                  <a:extLst>
                    <a:ext uri="{9D8B030D-6E8A-4147-A177-3AD203B41FA5}">
                      <a16:colId xmlns:a16="http://schemas.microsoft.com/office/drawing/2014/main" val="3516140680"/>
                    </a:ext>
                  </a:extLst>
                </a:gridCol>
                <a:gridCol w="707746">
                  <a:extLst>
                    <a:ext uri="{9D8B030D-6E8A-4147-A177-3AD203B41FA5}">
                      <a16:colId xmlns:a16="http://schemas.microsoft.com/office/drawing/2014/main" val="1572705179"/>
                    </a:ext>
                  </a:extLst>
                </a:gridCol>
                <a:gridCol w="707746">
                  <a:extLst>
                    <a:ext uri="{9D8B030D-6E8A-4147-A177-3AD203B41FA5}">
                      <a16:colId xmlns:a16="http://schemas.microsoft.com/office/drawing/2014/main" val="2275453555"/>
                    </a:ext>
                  </a:extLst>
                </a:gridCol>
                <a:gridCol w="707746">
                  <a:extLst>
                    <a:ext uri="{9D8B030D-6E8A-4147-A177-3AD203B41FA5}">
                      <a16:colId xmlns:a16="http://schemas.microsoft.com/office/drawing/2014/main" val="989512009"/>
                    </a:ext>
                  </a:extLst>
                </a:gridCol>
                <a:gridCol w="707746">
                  <a:extLst>
                    <a:ext uri="{9D8B030D-6E8A-4147-A177-3AD203B41FA5}">
                      <a16:colId xmlns:a16="http://schemas.microsoft.com/office/drawing/2014/main" val="656360503"/>
                    </a:ext>
                  </a:extLst>
                </a:gridCol>
                <a:gridCol w="707746">
                  <a:extLst>
                    <a:ext uri="{9D8B030D-6E8A-4147-A177-3AD203B41FA5}">
                      <a16:colId xmlns:a16="http://schemas.microsoft.com/office/drawing/2014/main" val="3027334952"/>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3580076352"/>
                  </a:ext>
                </a:extLst>
              </a:tr>
              <a:tr h="370840">
                <a:tc>
                  <a:txBody>
                    <a:bodyPr/>
                    <a:lstStyle/>
                    <a:p>
                      <a:r>
                        <a:rPr lang="en-US" sz="1000"/>
                        <a:t>firstinshi</a:t>
                      </a:r>
                    </a:p>
                  </a:txBody>
                  <a:tcPr/>
                </a:tc>
                <a:tc>
                  <a:txBody>
                    <a:bodyPr/>
                    <a:lstStyle/>
                    <a:p>
                      <a:r>
                        <a:rPr lang="en-US" sz="1000"/>
                        <a:t>7</a:t>
                      </a:r>
                    </a:p>
                  </a:txBody>
                  <a:tcPr/>
                </a:tc>
                <a:tc>
                  <a:txBody>
                    <a:bodyPr/>
                    <a:lstStyle/>
                    <a:p>
                      <a:r>
                        <a:rPr lang="en-US" sz="1000"/>
                        <a:t>0.4197</a:t>
                      </a:r>
                    </a:p>
                  </a:txBody>
                  <a:tcPr/>
                </a:tc>
                <a:tc>
                  <a:txBody>
                    <a:bodyPr/>
                    <a:lstStyle/>
                    <a:p>
                      <a:r>
                        <a:rPr lang="en-US" sz="1000"/>
                        <a:t>11.86</a:t>
                      </a:r>
                    </a:p>
                  </a:txBody>
                  <a:tcPr/>
                </a:tc>
                <a:tc>
                  <a:txBody>
                    <a:bodyPr/>
                    <a:lstStyle/>
                    <a:p>
                      <a:r>
                        <a:rPr lang="en-US" sz="1000"/>
                        <a:t>0.00</a:t>
                      </a:r>
                    </a:p>
                  </a:txBody>
                  <a:tcPr/>
                </a:tc>
                <a:tc>
                  <a:txBody>
                    <a:bodyPr/>
                    <a:lstStyle/>
                    <a:p>
                      <a:r>
                        <a:rPr lang="en-US" sz="1000"/>
                        <a:t>89.14</a:t>
                      </a:r>
                    </a:p>
                  </a:txBody>
                  <a:tcPr/>
                </a:tc>
                <a:tc>
                  <a:txBody>
                    <a:bodyPr/>
                    <a:lstStyle/>
                    <a:p>
                      <a:r>
                        <a:rPr lang="en-US" sz="1000"/>
                        <a:t>70.86</a:t>
                      </a:r>
                    </a:p>
                  </a:txBody>
                  <a:tcPr/>
                </a:tc>
                <a:tc>
                  <a:txBody>
                    <a:bodyPr/>
                    <a:lstStyle/>
                    <a:p>
                      <a:r>
                        <a:rPr lang="en-US" sz="1000"/>
                        <a:t>29.43</a:t>
                      </a:r>
                    </a:p>
                  </a:txBody>
                  <a:tcPr/>
                </a:tc>
                <a:tc>
                  <a:txBody>
                    <a:bodyPr/>
                    <a:lstStyle/>
                    <a:p>
                      <a:r>
                        <a:rPr lang="en-US" sz="1000"/>
                        <a:t>29.43</a:t>
                      </a:r>
                    </a:p>
                  </a:txBody>
                  <a:tcPr/>
                </a:tc>
                <a:tc>
                  <a:txBody>
                    <a:bodyPr/>
                    <a:lstStyle/>
                    <a:p>
                      <a:r>
                        <a:rPr lang="en-US" sz="1000"/>
                        <a:t>624</a:t>
                      </a:r>
                    </a:p>
                  </a:txBody>
                  <a:tcPr/>
                </a:tc>
                <a:tc>
                  <a:txBody>
                    <a:bodyPr/>
                    <a:lstStyle/>
                    <a:p>
                      <a:r>
                        <a:rPr lang="en-US" sz="1000"/>
                        <a:t>83</a:t>
                      </a:r>
                    </a:p>
                  </a:txBody>
                  <a:tcPr/>
                </a:tc>
                <a:tc>
                  <a:txBody>
                    <a:bodyPr/>
                    <a:lstStyle/>
                    <a:p>
                      <a:r>
                        <a:rPr lang="en-US" sz="1000"/>
                        <a:t>206</a:t>
                      </a:r>
                    </a:p>
                  </a:txBody>
                  <a:tcPr/>
                </a:tc>
                <a:extLst>
                  <a:ext uri="{0D108BD9-81ED-4DB2-BD59-A6C34878D82A}">
                    <a16:rowId xmlns:a16="http://schemas.microsoft.com/office/drawing/2014/main" val="158930049"/>
                  </a:ext>
                </a:extLst>
              </a:tr>
            </a:tbl>
          </a:graphicData>
        </a:graphic>
      </p:graphicFrame>
      <p:sp>
        <p:nvSpPr>
          <p:cNvPr id="4" name="Text Placeholder 3">
            <a:extLst>
              <a:ext uri="{FF2B5EF4-FFF2-40B4-BE49-F238E27FC236}">
                <a16:creationId xmlns:a16="http://schemas.microsoft.com/office/drawing/2014/main" id="{DC8A35F0-FD91-46B3-AAB6-5F11E6EABDA2}"/>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28547806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942E2B-7337-4E61-A011-FD3C4B054FC4}"/>
              </a:ext>
            </a:extLst>
          </p:cNvPr>
          <p:cNvSpPr>
            <a:spLocks noGrp="1"/>
          </p:cNvSpPr>
          <p:nvPr>
            <p:ph type="title"/>
          </p:nvPr>
        </p:nvSpPr>
        <p:spPr/>
        <p:txBody>
          <a:bodyPr/>
          <a:lstStyle/>
          <a:p>
            <a:r>
              <a:rPr lang="en-US"/>
              <a:t>Instagram Stories Table  | FICOH - 1 of 3</a:t>
            </a:r>
          </a:p>
        </p:txBody>
      </p:sp>
      <p:graphicFrame>
        <p:nvGraphicFramePr>
          <p:cNvPr id="5" name="Table Placeholder 4">
            <a:extLst>
              <a:ext uri="{FF2B5EF4-FFF2-40B4-BE49-F238E27FC236}">
                <a16:creationId xmlns:a16="http://schemas.microsoft.com/office/drawing/2014/main" id="{D303FB14-FFB5-45B3-B2B7-3259363C1198}"/>
              </a:ext>
            </a:extLst>
          </p:cNvPr>
          <p:cNvGraphicFramePr>
            <a:graphicFrameLocks noGrp="1"/>
          </p:cNvGraphicFramePr>
          <p:nvPr>
            <p:ph type="tbl" sz="quarter" idx="13"/>
            <p:extLst>
              <p:ext uri="{D42A27DB-BD31-4B8C-83A1-F6EECF244321}">
                <p14:modId xmlns:p14="http://schemas.microsoft.com/office/powerpoint/2010/main" val="8383256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230338926"/>
                    </a:ext>
                  </a:extLst>
                </a:gridCol>
                <a:gridCol w="1316736">
                  <a:extLst>
                    <a:ext uri="{9D8B030D-6E8A-4147-A177-3AD203B41FA5}">
                      <a16:colId xmlns:a16="http://schemas.microsoft.com/office/drawing/2014/main" val="3496317616"/>
                    </a:ext>
                  </a:extLst>
                </a:gridCol>
                <a:gridCol w="658368">
                  <a:extLst>
                    <a:ext uri="{9D8B030D-6E8A-4147-A177-3AD203B41FA5}">
                      <a16:colId xmlns:a16="http://schemas.microsoft.com/office/drawing/2014/main" val="2314636496"/>
                    </a:ext>
                  </a:extLst>
                </a:gridCol>
                <a:gridCol w="658368">
                  <a:extLst>
                    <a:ext uri="{9D8B030D-6E8A-4147-A177-3AD203B41FA5}">
                      <a16:colId xmlns:a16="http://schemas.microsoft.com/office/drawing/2014/main" val="4267588556"/>
                    </a:ext>
                  </a:extLst>
                </a:gridCol>
                <a:gridCol w="658368">
                  <a:extLst>
                    <a:ext uri="{9D8B030D-6E8A-4147-A177-3AD203B41FA5}">
                      <a16:colId xmlns:a16="http://schemas.microsoft.com/office/drawing/2014/main" val="2639283871"/>
                    </a:ext>
                  </a:extLst>
                </a:gridCol>
                <a:gridCol w="658368">
                  <a:extLst>
                    <a:ext uri="{9D8B030D-6E8A-4147-A177-3AD203B41FA5}">
                      <a16:colId xmlns:a16="http://schemas.microsoft.com/office/drawing/2014/main" val="3532496195"/>
                    </a:ext>
                  </a:extLst>
                </a:gridCol>
                <a:gridCol w="658368">
                  <a:extLst>
                    <a:ext uri="{9D8B030D-6E8A-4147-A177-3AD203B41FA5}">
                      <a16:colId xmlns:a16="http://schemas.microsoft.com/office/drawing/2014/main" val="125373934"/>
                    </a:ext>
                  </a:extLst>
                </a:gridCol>
                <a:gridCol w="658368">
                  <a:extLst>
                    <a:ext uri="{9D8B030D-6E8A-4147-A177-3AD203B41FA5}">
                      <a16:colId xmlns:a16="http://schemas.microsoft.com/office/drawing/2014/main" val="1202671385"/>
                    </a:ext>
                  </a:extLst>
                </a:gridCol>
                <a:gridCol w="658368">
                  <a:extLst>
                    <a:ext uri="{9D8B030D-6E8A-4147-A177-3AD203B41FA5}">
                      <a16:colId xmlns:a16="http://schemas.microsoft.com/office/drawing/2014/main" val="413807254"/>
                    </a:ext>
                  </a:extLst>
                </a:gridCol>
                <a:gridCol w="658368">
                  <a:extLst>
                    <a:ext uri="{9D8B030D-6E8A-4147-A177-3AD203B41FA5}">
                      <a16:colId xmlns:a16="http://schemas.microsoft.com/office/drawing/2014/main" val="38171044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489598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- 2019-05-30 22:42:05 </a:t>
                      </a:r>
                      <a:r>
                        <a:rPr kumimoji="0" lang="en-US" sz="1000" b="0" i="0" u="none" strike="noStrike" kern="1200" cap="none" spc="0" normalizeH="0" baseline="0" noProof="0">
                          <a:ln>
                            <a:noFill/>
                          </a:ln>
                          <a:solidFill>
                            <a:prstClr val="black"/>
                          </a:solidFill>
                          <a:effectLst/>
                          <a:uLnTx/>
                          <a:uFillTx/>
                          <a:latin typeface="+mn-lt"/>
                          <a:ea typeface="+mn-ea"/>
                          <a:cs typeface="+mn-cs"/>
                        </a:rPr>
                        <a:t>
 We love you Isaac! Happy retirement!!!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https://scontent.xx.fbcdn.net/v/t51.12442-15/60222003_128549011674076_3932591671699882612_n.jpg?_nc_cat=101&amp;_nc_oc=AQmYM_nVIE7FX3KMvjSujq63jn2SGW92qj0UD8Wt-nBomLbLWwGBJuBfmLGmn6h8oRA&amp;_nc_ht=scontent.xx&amp;oh=6162bd36640944175df216ccc970f98f&amp;oe=5D9FB455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05/31/2019 22:32:10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347119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- 2019-05-25 18:32:51 </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https://scontent.xx.fbcdn.net/v/t51.12442-15/60383052_106534887261848_571911612098244280_n.jpg?_nc_cat=102&amp;_nc_ht=scontent.xx&amp;oh=f350080b3a475022e6bb344ca26c920d&amp;oe=5D66904E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05/26/2019 18:32:15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269685626"/>
                  </a:ext>
                </a:extLst>
              </a:tr>
            </a:tbl>
          </a:graphicData>
        </a:graphic>
      </p:graphicFrame>
      <p:sp>
        <p:nvSpPr>
          <p:cNvPr id="4" name="Text Placeholder 3">
            <a:extLst>
              <a:ext uri="{FF2B5EF4-FFF2-40B4-BE49-F238E27FC236}">
                <a16:creationId xmlns:a16="http://schemas.microsoft.com/office/drawing/2014/main" id="{B10B5ED4-283E-4318-9241-722F1AD3AC5A}"/>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12442477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45B7D4-CF9D-414E-B9A5-65BA5E285AF6}"/>
              </a:ext>
            </a:extLst>
          </p:cNvPr>
          <p:cNvSpPr>
            <a:spLocks noGrp="1"/>
          </p:cNvSpPr>
          <p:nvPr>
            <p:ph type="title"/>
          </p:nvPr>
        </p:nvSpPr>
        <p:spPr/>
        <p:txBody>
          <a:bodyPr/>
          <a:lstStyle/>
          <a:p>
            <a:r>
              <a:rPr lang="en-US"/>
              <a:t>Instagram Stories Table  | FICOH - 2 of 3</a:t>
            </a:r>
          </a:p>
        </p:txBody>
      </p:sp>
      <p:graphicFrame>
        <p:nvGraphicFramePr>
          <p:cNvPr id="5" name="Table Placeholder 4">
            <a:extLst>
              <a:ext uri="{FF2B5EF4-FFF2-40B4-BE49-F238E27FC236}">
                <a16:creationId xmlns:a16="http://schemas.microsoft.com/office/drawing/2014/main" id="{CB81098F-CD20-475B-A0FE-4171F2AE1750}"/>
              </a:ext>
            </a:extLst>
          </p:cNvPr>
          <p:cNvGraphicFramePr>
            <a:graphicFrameLocks noGrp="1"/>
          </p:cNvGraphicFramePr>
          <p:nvPr>
            <p:ph type="tbl" sz="quarter" idx="13"/>
            <p:extLst>
              <p:ext uri="{D42A27DB-BD31-4B8C-83A1-F6EECF244321}">
                <p14:modId xmlns:p14="http://schemas.microsoft.com/office/powerpoint/2010/main" val="42873955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612702299"/>
                    </a:ext>
                  </a:extLst>
                </a:gridCol>
                <a:gridCol w="1316736">
                  <a:extLst>
                    <a:ext uri="{9D8B030D-6E8A-4147-A177-3AD203B41FA5}">
                      <a16:colId xmlns:a16="http://schemas.microsoft.com/office/drawing/2014/main" val="3035544633"/>
                    </a:ext>
                  </a:extLst>
                </a:gridCol>
                <a:gridCol w="658368">
                  <a:extLst>
                    <a:ext uri="{9D8B030D-6E8A-4147-A177-3AD203B41FA5}">
                      <a16:colId xmlns:a16="http://schemas.microsoft.com/office/drawing/2014/main" val="2118865062"/>
                    </a:ext>
                  </a:extLst>
                </a:gridCol>
                <a:gridCol w="658368">
                  <a:extLst>
                    <a:ext uri="{9D8B030D-6E8A-4147-A177-3AD203B41FA5}">
                      <a16:colId xmlns:a16="http://schemas.microsoft.com/office/drawing/2014/main" val="1365240441"/>
                    </a:ext>
                  </a:extLst>
                </a:gridCol>
                <a:gridCol w="658368">
                  <a:extLst>
                    <a:ext uri="{9D8B030D-6E8A-4147-A177-3AD203B41FA5}">
                      <a16:colId xmlns:a16="http://schemas.microsoft.com/office/drawing/2014/main" val="3826705229"/>
                    </a:ext>
                  </a:extLst>
                </a:gridCol>
                <a:gridCol w="658368">
                  <a:extLst>
                    <a:ext uri="{9D8B030D-6E8A-4147-A177-3AD203B41FA5}">
                      <a16:colId xmlns:a16="http://schemas.microsoft.com/office/drawing/2014/main" val="453043827"/>
                    </a:ext>
                  </a:extLst>
                </a:gridCol>
                <a:gridCol w="658368">
                  <a:extLst>
                    <a:ext uri="{9D8B030D-6E8A-4147-A177-3AD203B41FA5}">
                      <a16:colId xmlns:a16="http://schemas.microsoft.com/office/drawing/2014/main" val="4183099703"/>
                    </a:ext>
                  </a:extLst>
                </a:gridCol>
                <a:gridCol w="658368">
                  <a:extLst>
                    <a:ext uri="{9D8B030D-6E8A-4147-A177-3AD203B41FA5}">
                      <a16:colId xmlns:a16="http://schemas.microsoft.com/office/drawing/2014/main" val="2202557594"/>
                    </a:ext>
                  </a:extLst>
                </a:gridCol>
                <a:gridCol w="658368">
                  <a:extLst>
                    <a:ext uri="{9D8B030D-6E8A-4147-A177-3AD203B41FA5}">
                      <a16:colId xmlns:a16="http://schemas.microsoft.com/office/drawing/2014/main" val="1410719892"/>
                    </a:ext>
                  </a:extLst>
                </a:gridCol>
                <a:gridCol w="658368">
                  <a:extLst>
                    <a:ext uri="{9D8B030D-6E8A-4147-A177-3AD203B41FA5}">
                      <a16:colId xmlns:a16="http://schemas.microsoft.com/office/drawing/2014/main" val="40668834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743427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- 2019-05-23 23:48:37 </a:t>
                      </a:r>
                      <a:r>
                        <a:rPr kumimoji="0" lang="en-US" sz="1000" b="0" i="0" u="none" strike="noStrike" kern="1200" cap="none" spc="0" normalizeH="0" baseline="0" noProof="0">
                          <a:ln>
                            <a:noFill/>
                          </a:ln>
                          <a:solidFill>
                            <a:prstClr val="black"/>
                          </a:solidFill>
                          <a:effectLst/>
                          <a:uLnTx/>
                          <a:uFillTx/>
                          <a:latin typeface="+mn-lt"/>
                          <a:ea typeface="+mn-ea"/>
                          <a:cs typeface="+mn-cs"/>
                        </a:rPr>
                        <a:t>
 CSR Mixer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https://scontent.xx.fbcdn.net/v/t51.12442-15/59644649_142709250186221_4702519067586129581_n.jpg?_nc_cat=101&amp;_nc_ht=scontent.xx&amp;oh=4bec4b778184f1169dbe581ee7615048&amp;oe=5D9B7D50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05/24/2019 23:02:00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556007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- 2019-05-22 18:01:17 </a:t>
                      </a:r>
                      <a:r>
                        <a:rPr kumimoji="0" lang="en-US" sz="1000" b="0" i="0" u="none" strike="noStrike" kern="1200" cap="none" spc="0" normalizeH="0" baseline="0" noProof="0">
                          <a:ln>
                            <a:noFill/>
                          </a:ln>
                          <a:solidFill>
                            <a:prstClr val="black"/>
                          </a:solidFill>
                          <a:effectLst/>
                          <a:uLnTx/>
                          <a:uFillTx/>
                          <a:latin typeface="+mn-lt"/>
                          <a:ea typeface="+mn-ea"/>
                          <a:cs typeface="+mn-cs"/>
                        </a:rPr>
                        <a:t>
 Today's @llfirstinsurancecenter lunch special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https://scontent.xx.fbcdn.net/v/t51.12442-15/60658836_668926970220347_2589811809378719818_n.jpg?_nc_cat=101&amp;_nc_ht=scontent.xx&amp;oh=9fa6667bde6112b7124721818773484e&amp;oe=5D589083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05/23/2019 17:00:27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977895179"/>
                  </a:ext>
                </a:extLst>
              </a:tr>
            </a:tbl>
          </a:graphicData>
        </a:graphic>
      </p:graphicFrame>
      <p:sp>
        <p:nvSpPr>
          <p:cNvPr id="4" name="Text Placeholder 3">
            <a:extLst>
              <a:ext uri="{FF2B5EF4-FFF2-40B4-BE49-F238E27FC236}">
                <a16:creationId xmlns:a16="http://schemas.microsoft.com/office/drawing/2014/main" id="{9903ADEC-7C35-4420-AAA7-956B83DAD77B}"/>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15616652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348B1-AAAD-469F-BD49-34D13310567D}"/>
              </a:ext>
            </a:extLst>
          </p:cNvPr>
          <p:cNvSpPr>
            <a:spLocks noGrp="1"/>
          </p:cNvSpPr>
          <p:nvPr>
            <p:ph type="title"/>
          </p:nvPr>
        </p:nvSpPr>
        <p:spPr/>
        <p:txBody>
          <a:bodyPr/>
          <a:lstStyle/>
          <a:p>
            <a:r>
              <a:rPr lang="en-US"/>
              <a:t>Instagram Stories Table  | FICOH - 3 of 3</a:t>
            </a:r>
          </a:p>
        </p:txBody>
      </p:sp>
      <p:graphicFrame>
        <p:nvGraphicFramePr>
          <p:cNvPr id="5" name="Table Placeholder 4">
            <a:extLst>
              <a:ext uri="{FF2B5EF4-FFF2-40B4-BE49-F238E27FC236}">
                <a16:creationId xmlns:a16="http://schemas.microsoft.com/office/drawing/2014/main" id="{015180C3-24DA-4B04-BED2-6E9AE0BF76B7}"/>
              </a:ext>
            </a:extLst>
          </p:cNvPr>
          <p:cNvGraphicFramePr>
            <a:graphicFrameLocks noGrp="1"/>
          </p:cNvGraphicFramePr>
          <p:nvPr>
            <p:ph type="tbl" sz="quarter" idx="13"/>
            <p:extLst>
              <p:ext uri="{D42A27DB-BD31-4B8C-83A1-F6EECF244321}">
                <p14:modId xmlns:p14="http://schemas.microsoft.com/office/powerpoint/2010/main" val="21589439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552665542"/>
                    </a:ext>
                  </a:extLst>
                </a:gridCol>
                <a:gridCol w="1316736">
                  <a:extLst>
                    <a:ext uri="{9D8B030D-6E8A-4147-A177-3AD203B41FA5}">
                      <a16:colId xmlns:a16="http://schemas.microsoft.com/office/drawing/2014/main" val="1579985532"/>
                    </a:ext>
                  </a:extLst>
                </a:gridCol>
                <a:gridCol w="658368">
                  <a:extLst>
                    <a:ext uri="{9D8B030D-6E8A-4147-A177-3AD203B41FA5}">
                      <a16:colId xmlns:a16="http://schemas.microsoft.com/office/drawing/2014/main" val="1011576914"/>
                    </a:ext>
                  </a:extLst>
                </a:gridCol>
                <a:gridCol w="658368">
                  <a:extLst>
                    <a:ext uri="{9D8B030D-6E8A-4147-A177-3AD203B41FA5}">
                      <a16:colId xmlns:a16="http://schemas.microsoft.com/office/drawing/2014/main" val="1582885742"/>
                    </a:ext>
                  </a:extLst>
                </a:gridCol>
                <a:gridCol w="658368">
                  <a:extLst>
                    <a:ext uri="{9D8B030D-6E8A-4147-A177-3AD203B41FA5}">
                      <a16:colId xmlns:a16="http://schemas.microsoft.com/office/drawing/2014/main" val="858181297"/>
                    </a:ext>
                  </a:extLst>
                </a:gridCol>
                <a:gridCol w="658368">
                  <a:extLst>
                    <a:ext uri="{9D8B030D-6E8A-4147-A177-3AD203B41FA5}">
                      <a16:colId xmlns:a16="http://schemas.microsoft.com/office/drawing/2014/main" val="1299368643"/>
                    </a:ext>
                  </a:extLst>
                </a:gridCol>
                <a:gridCol w="658368">
                  <a:extLst>
                    <a:ext uri="{9D8B030D-6E8A-4147-A177-3AD203B41FA5}">
                      <a16:colId xmlns:a16="http://schemas.microsoft.com/office/drawing/2014/main" val="192001730"/>
                    </a:ext>
                  </a:extLst>
                </a:gridCol>
                <a:gridCol w="658368">
                  <a:extLst>
                    <a:ext uri="{9D8B030D-6E8A-4147-A177-3AD203B41FA5}">
                      <a16:colId xmlns:a16="http://schemas.microsoft.com/office/drawing/2014/main" val="3697459927"/>
                    </a:ext>
                  </a:extLst>
                </a:gridCol>
                <a:gridCol w="658368">
                  <a:extLst>
                    <a:ext uri="{9D8B030D-6E8A-4147-A177-3AD203B41FA5}">
                      <a16:colId xmlns:a16="http://schemas.microsoft.com/office/drawing/2014/main" val="4109498203"/>
                    </a:ext>
                  </a:extLst>
                </a:gridCol>
                <a:gridCol w="658368">
                  <a:extLst>
                    <a:ext uri="{9D8B030D-6E8A-4147-A177-3AD203B41FA5}">
                      <a16:colId xmlns:a16="http://schemas.microsoft.com/office/drawing/2014/main" val="22575387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569250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- 2019-05-16 20:43:32 </a:t>
                      </a:r>
                      <a:r>
                        <a:rPr kumimoji="0" lang="en-US" sz="1000" b="0" i="0" u="none" strike="noStrike" kern="1200" cap="none" spc="0" normalizeH="0" baseline="0" noProof="0">
                          <a:ln>
                            <a:noFill/>
                          </a:ln>
                          <a:solidFill>
                            <a:prstClr val="black"/>
                          </a:solidFill>
                          <a:effectLst/>
                          <a:uLnTx/>
                          <a:uFillTx/>
                          <a:latin typeface="+mn-lt"/>
                          <a:ea typeface="+mn-ea"/>
                          <a:cs typeface="+mn-cs"/>
                        </a:rPr>
                        <a:t>
 Training on our new systems! 😎 Future so bright we gotta wear shades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https://scontent.xx.fbcdn.net/v/t51.12442-15/60809995_385162285422892_5659730901209521813_n.jpg?_nc_cat=103&amp;_nc_ht=scontent.xx&amp;oh=e3ffc4b12ce9fa284d7f24837f46ea05&amp;oe=5D9C9990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05/17/2019 19:00:33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90933354"/>
                  </a:ext>
                </a:extLst>
              </a:tr>
            </a:tbl>
          </a:graphicData>
        </a:graphic>
      </p:graphicFrame>
      <p:sp>
        <p:nvSpPr>
          <p:cNvPr id="4" name="Text Placeholder 3">
            <a:extLst>
              <a:ext uri="{FF2B5EF4-FFF2-40B4-BE49-F238E27FC236}">
                <a16:creationId xmlns:a16="http://schemas.microsoft.com/office/drawing/2014/main" id="{6458C09B-7A57-451F-930B-72268502747E}"/>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41534120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1096</Words>
  <Application>Microsoft Office PowerPoint</Application>
  <PresentationFormat>On-screen Show (4:3)</PresentationFormat>
  <Paragraphs>377</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Facebook Impressions | FICOH</vt:lpstr>
      <vt:lpstr>Facebook Own Posts Table | FICOH</vt:lpstr>
      <vt:lpstr>Twitter Key Metrics Table | FICOH</vt:lpstr>
      <vt:lpstr>Twitter Twitter Followers Change | FICOH</vt:lpstr>
      <vt:lpstr>Twitter Average Interactions Per Tweet | FICOH</vt:lpstr>
      <vt:lpstr>Twitter Own and Retweeted Tweets Table | FICOH</vt:lpstr>
      <vt:lpstr>LinkedIn Key Metrics Table | FICOH</vt:lpstr>
      <vt:lpstr>LinkedIn LinkedIn Followers Change | FICOH</vt:lpstr>
      <vt:lpstr>LinkedIn Average Interactions Per LinkedIn Update | FICOH</vt:lpstr>
      <vt:lpstr>LinkedIn Updates Table | FICOH - 1 of 3</vt:lpstr>
      <vt:lpstr>LinkedIn Updates Table | FICOH - 2 of 3</vt:lpstr>
      <vt:lpstr>LinkedIn Updates Table | FICOH - 3 of 3</vt:lpstr>
      <vt:lpstr>Instagram Key Metrics Table | FICOH</vt:lpstr>
      <vt:lpstr>Instagram Instagram Followers Change | FICOH</vt:lpstr>
      <vt:lpstr>Instagram Average Interactions Per Instagram Post | FICOH</vt:lpstr>
      <vt:lpstr>Instagram Top Instagram Posts Table | FICOH</vt:lpstr>
      <vt:lpstr>Instagram Stories Key Metrics Table | FICOH</vt:lpstr>
      <vt:lpstr>Instagram Stories Table  | FICOH - 1 of 3</vt:lpstr>
      <vt:lpstr>Instagram Stories Table  | FICOH - 2 of 3</vt:lpstr>
      <vt:lpstr>Instagram Stories Table  | FICOH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Peiniger</dc:creator>
  <cp:lastModifiedBy>Frederik Peiniger</cp:lastModifiedBy>
  <cp:revision>1</cp:revision>
  <dcterms:created xsi:type="dcterms:W3CDTF">2019-06-10T13:58:15Z</dcterms:created>
  <dcterms:modified xsi:type="dcterms:W3CDTF">2019-06-10T13:58:46Z</dcterms:modified>
</cp:coreProperties>
</file>