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3" r:id="rId8"/>
    <p:sldId id="264" r:id="rId9"/>
    <p:sldId id="265" r:id="rId10"/>
    <p:sldId id="266" r:id="rId11"/>
    <p:sldId id="267" r:id="rId12"/>
    <p:sldId id="268" r:id="rId13"/>
    <p:sldId id="269" r:id="rId14"/>
    <p:sldId id="270" r:id="rId15"/>
    <p:sldId id="272" r:id="rId16"/>
    <p:sldId id="273" r:id="rId17"/>
    <p:sldId id="274" r:id="rId18"/>
    <p:sldId id="275" r:id="rId19"/>
    <p:sldId id="276" r:id="rId20"/>
    <p:sldId id="278" r:id="rId21"/>
    <p:sldId id="279" r:id="rId22"/>
    <p:sldId id="280" r:id="rId23"/>
    <p:sldId id="281" r:id="rId24"/>
    <p:sldId id="282" r:id="rId25"/>
    <p:sldId id="283" r:id="rId26"/>
    <p:sldId id="284" r:id="rId27"/>
    <p:sldId id="285" r:id="rId28"/>
    <p:sldId id="287" r:id="rId29"/>
    <p:sldId id="288" r:id="rId30"/>
    <p:sldId id="289" r:id="rId31"/>
    <p:sldId id="290" r:id="rId32"/>
    <p:sldId id="291" r:id="rId33"/>
  </p:sldIdLst>
  <p:sldSz cx="9144000" cy="6858000" type="screen4x3"/>
  <p:notesSz cx="6858000" cy="9144000"/>
  <p:embeddedFontLst>
    <p:embeddedFont>
      <p:font typeface="Calibri" panose="020F0502020204030204" pitchFamily="34" charset="0"/>
      <p:regular r:id="rId34"/>
      <p:bold r:id="rId35"/>
      <p:italic r:id="rId36"/>
      <p:boldItalic r:id="rId3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4.fntdata"/><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2.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43586</c:v>
                </c:pt>
              </c:numCache>
            </c:numRef>
          </c:cat>
          <c:val>
            <c:numRef>
              <c:f>Sheet1!$B$2</c:f>
              <c:numCache>
                <c:formatCode>General</c:formatCode>
                <c:ptCount val="1"/>
                <c:pt idx="0">
                  <c:v>4057</c:v>
                </c:pt>
              </c:numCache>
            </c:numRef>
          </c:val>
          <c:extLst>
            <c:ext xmlns:c16="http://schemas.microsoft.com/office/drawing/2014/chart" uri="{C3380CC4-5D6E-409C-BE32-E72D297353CC}">
              <c16:uniqueId val="{00000000-672C-4BDE-A7E2-E906F99C11E2}"/>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43586</c:v>
                </c:pt>
              </c:numCache>
            </c:numRef>
          </c:cat>
          <c:val>
            <c:numRef>
              <c:f>Sheet1!$C$2</c:f>
              <c:numCache>
                <c:formatCode>General</c:formatCode>
                <c:ptCount val="1"/>
                <c:pt idx="0">
                  <c:v>1313</c:v>
                </c:pt>
              </c:numCache>
            </c:numRef>
          </c:val>
          <c:extLst>
            <c:ext xmlns:c16="http://schemas.microsoft.com/office/drawing/2014/chart" uri="{C3380CC4-5D6E-409C-BE32-E72D297353CC}">
              <c16:uniqueId val="{00000001-672C-4BDE-A7E2-E906F99C11E2}"/>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43586</c:v>
                </c:pt>
              </c:numCache>
            </c:numRef>
          </c:cat>
          <c:val>
            <c:numRef>
              <c:f>Sheet1!$D$2</c:f>
              <c:numCache>
                <c:formatCode>General</c:formatCode>
                <c:ptCount val="1"/>
                <c:pt idx="0">
                  <c:v>18987</c:v>
                </c:pt>
              </c:numCache>
            </c:numRef>
          </c:val>
          <c:extLst>
            <c:ext xmlns:c16="http://schemas.microsoft.com/office/drawing/2014/chart" uri="{C3380CC4-5D6E-409C-BE32-E72D297353CC}">
              <c16:uniqueId val="{00000002-672C-4BDE-A7E2-E906F99C11E2}"/>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43586</c:v>
                </c:pt>
              </c:numCache>
            </c:numRef>
          </c:cat>
          <c:val>
            <c:numRef>
              <c:f>Sheet1!$E$2</c:f>
              <c:numCache>
                <c:formatCode>General</c:formatCode>
                <c:ptCount val="1"/>
                <c:pt idx="0">
                  <c:v>3235</c:v>
                </c:pt>
              </c:numCache>
            </c:numRef>
          </c:val>
          <c:extLst>
            <c:ext xmlns:c16="http://schemas.microsoft.com/office/drawing/2014/chart" uri="{C3380CC4-5D6E-409C-BE32-E72D297353CC}">
              <c16:uniqueId val="{00000003-672C-4BDE-A7E2-E906F99C11E2}"/>
            </c:ext>
          </c:extLst>
        </c:ser>
        <c:dLbls>
          <c:showLegendKey val="0"/>
          <c:showVal val="0"/>
          <c:showCatName val="0"/>
          <c:showSerName val="0"/>
          <c:showPercent val="0"/>
          <c:showBubbleSize val="0"/>
        </c:dLbls>
        <c:gapWidth val="219"/>
        <c:overlap val="-27"/>
        <c:axId val="305047648"/>
        <c:axId val="305042728"/>
      </c:barChart>
      <c:dateAx>
        <c:axId val="3050476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5042728"/>
        <c:crosses val="autoZero"/>
        <c:auto val="1"/>
        <c:lblOffset val="100"/>
        <c:baseTimeUnit val="days"/>
      </c:dateAx>
      <c:valAx>
        <c:axId val="305042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5047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39</c:v>
                </c:pt>
                <c:pt idx="1">
                  <c:v>34</c:v>
                </c:pt>
                <c:pt idx="2">
                  <c:v>59</c:v>
                </c:pt>
                <c:pt idx="3">
                  <c:v>34</c:v>
                </c:pt>
                <c:pt idx="4">
                  <c:v>21</c:v>
                </c:pt>
                <c:pt idx="5">
                  <c:v>4</c:v>
                </c:pt>
              </c:numCache>
            </c:numRef>
          </c:val>
          <c:extLst>
            <c:ext xmlns:c16="http://schemas.microsoft.com/office/drawing/2014/chart" uri="{C3380CC4-5D6E-409C-BE32-E72D297353CC}">
              <c16:uniqueId val="{00000000-C01D-411D-BF10-E204EE3FC4E7}"/>
            </c:ext>
          </c:extLst>
        </c:ser>
        <c:dLbls>
          <c:showLegendKey val="0"/>
          <c:showVal val="0"/>
          <c:showCatName val="0"/>
          <c:showSerName val="0"/>
          <c:showPercent val="0"/>
          <c:showBubbleSize val="0"/>
        </c:dLbls>
        <c:gapWidth val="219"/>
        <c:overlap val="-27"/>
        <c:axId val="304971856"/>
        <c:axId val="304970872"/>
      </c:barChart>
      <c:dateAx>
        <c:axId val="3049718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970872"/>
        <c:crosses val="autoZero"/>
        <c:auto val="1"/>
        <c:lblOffset val="100"/>
        <c:baseTimeUnit val="months"/>
      </c:dateAx>
      <c:valAx>
        <c:axId val="304970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971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35</c:v>
                </c:pt>
                <c:pt idx="1">
                  <c:v>25</c:v>
                </c:pt>
                <c:pt idx="2">
                  <c:v>39</c:v>
                </c:pt>
                <c:pt idx="3">
                  <c:v>36</c:v>
                </c:pt>
                <c:pt idx="4">
                  <c:v>23</c:v>
                </c:pt>
                <c:pt idx="5">
                  <c:v>28</c:v>
                </c:pt>
                <c:pt idx="6">
                  <c:v>0</c:v>
                </c:pt>
                <c:pt idx="7">
                  <c:v>0</c:v>
                </c:pt>
                <c:pt idx="8">
                  <c:v>0</c:v>
                </c:pt>
                <c:pt idx="9">
                  <c:v>0</c:v>
                </c:pt>
                <c:pt idx="10">
                  <c:v>0</c:v>
                </c:pt>
                <c:pt idx="11">
                  <c:v>0</c:v>
                </c:pt>
              </c:numCache>
            </c:numRef>
          </c:val>
          <c:extLst>
            <c:ext xmlns:c16="http://schemas.microsoft.com/office/drawing/2014/chart" uri="{C3380CC4-5D6E-409C-BE32-E72D297353CC}">
              <c16:uniqueId val="{00000000-3A34-4531-9E67-6A9E5AE3F67F}"/>
            </c:ext>
          </c:extLst>
        </c:ser>
        <c:dLbls>
          <c:showLegendKey val="0"/>
          <c:showVal val="0"/>
          <c:showCatName val="0"/>
          <c:showSerName val="0"/>
          <c:showPercent val="0"/>
          <c:showBubbleSize val="0"/>
        </c:dLbls>
        <c:gapWidth val="219"/>
        <c:overlap val="-27"/>
        <c:axId val="309014096"/>
        <c:axId val="309020656"/>
      </c:barChart>
      <c:dateAx>
        <c:axId val="3090140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020656"/>
        <c:crosses val="autoZero"/>
        <c:auto val="1"/>
        <c:lblOffset val="100"/>
        <c:baseTimeUnit val="months"/>
      </c:dateAx>
      <c:valAx>
        <c:axId val="309020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014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366879</c:v>
                </c:pt>
                <c:pt idx="1">
                  <c:v>528870</c:v>
                </c:pt>
                <c:pt idx="2">
                  <c:v>326784</c:v>
                </c:pt>
                <c:pt idx="3">
                  <c:v>544087</c:v>
                </c:pt>
                <c:pt idx="4">
                  <c:v>604210</c:v>
                </c:pt>
                <c:pt idx="5">
                  <c:v>87568</c:v>
                </c:pt>
              </c:numCache>
            </c:numRef>
          </c:val>
          <c:extLst>
            <c:ext xmlns:c16="http://schemas.microsoft.com/office/drawing/2014/chart" uri="{C3380CC4-5D6E-409C-BE32-E72D297353CC}">
              <c16:uniqueId val="{00000000-2EBF-42E8-8761-4829DC911685}"/>
            </c:ext>
          </c:extLst>
        </c:ser>
        <c:dLbls>
          <c:showLegendKey val="0"/>
          <c:showVal val="0"/>
          <c:showCatName val="0"/>
          <c:showSerName val="0"/>
          <c:showPercent val="0"/>
          <c:showBubbleSize val="0"/>
        </c:dLbls>
        <c:gapWidth val="219"/>
        <c:overlap val="-27"/>
        <c:axId val="309113848"/>
        <c:axId val="309110240"/>
      </c:barChart>
      <c:dateAx>
        <c:axId val="3091138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110240"/>
        <c:crosses val="autoZero"/>
        <c:auto val="1"/>
        <c:lblOffset val="100"/>
        <c:baseTimeUnit val="months"/>
      </c:dateAx>
      <c:valAx>
        <c:axId val="309110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113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18-24</c:v>
                </c:pt>
                <c:pt idx="1">
                  <c:v>25-34</c:v>
                </c:pt>
                <c:pt idx="2">
                  <c:v>35-44</c:v>
                </c:pt>
                <c:pt idx="3">
                  <c:v>45-54</c:v>
                </c:pt>
                <c:pt idx="4">
                  <c:v>55-64</c:v>
                </c:pt>
                <c:pt idx="5">
                  <c:v>65+</c:v>
                </c:pt>
                <c:pt idx="6">
                  <c:v>13-17</c:v>
                </c:pt>
              </c:strCache>
            </c:strRef>
          </c:cat>
          <c:val>
            <c:numRef>
              <c:f>Sheet1!$B$2:$B$8</c:f>
              <c:numCache>
                <c:formatCode>General</c:formatCode>
                <c:ptCount val="7"/>
                <c:pt idx="0">
                  <c:v>53</c:v>
                </c:pt>
                <c:pt idx="1">
                  <c:v>309</c:v>
                </c:pt>
                <c:pt idx="2">
                  <c:v>405</c:v>
                </c:pt>
                <c:pt idx="3">
                  <c:v>347</c:v>
                </c:pt>
                <c:pt idx="4">
                  <c:v>311</c:v>
                </c:pt>
                <c:pt idx="5">
                  <c:v>199</c:v>
                </c:pt>
                <c:pt idx="6">
                  <c:v>0</c:v>
                </c:pt>
              </c:numCache>
            </c:numRef>
          </c:val>
          <c:extLst>
            <c:ext xmlns:c16="http://schemas.microsoft.com/office/drawing/2014/chart" uri="{C3380CC4-5D6E-409C-BE32-E72D297353CC}">
              <c16:uniqueId val="{00000000-6E47-4EAB-8506-8E69F4B71602}"/>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18-24</c:v>
                </c:pt>
                <c:pt idx="1">
                  <c:v>25-34</c:v>
                </c:pt>
                <c:pt idx="2">
                  <c:v>35-44</c:v>
                </c:pt>
                <c:pt idx="3">
                  <c:v>45-54</c:v>
                </c:pt>
                <c:pt idx="4">
                  <c:v>55-64</c:v>
                </c:pt>
                <c:pt idx="5">
                  <c:v>65+</c:v>
                </c:pt>
                <c:pt idx="6">
                  <c:v>13-17</c:v>
                </c:pt>
              </c:strCache>
            </c:strRef>
          </c:cat>
          <c:val>
            <c:numRef>
              <c:f>Sheet1!$C$2:$C$8</c:f>
              <c:numCache>
                <c:formatCode>General</c:formatCode>
                <c:ptCount val="7"/>
                <c:pt idx="0">
                  <c:v>56</c:v>
                </c:pt>
                <c:pt idx="1">
                  <c:v>396</c:v>
                </c:pt>
                <c:pt idx="2">
                  <c:v>554</c:v>
                </c:pt>
                <c:pt idx="3">
                  <c:v>611</c:v>
                </c:pt>
                <c:pt idx="4">
                  <c:v>517</c:v>
                </c:pt>
                <c:pt idx="5">
                  <c:v>242</c:v>
                </c:pt>
                <c:pt idx="6">
                  <c:v>1</c:v>
                </c:pt>
              </c:numCache>
            </c:numRef>
          </c:val>
          <c:extLst>
            <c:ext xmlns:c16="http://schemas.microsoft.com/office/drawing/2014/chart" uri="{C3380CC4-5D6E-409C-BE32-E72D297353CC}">
              <c16:uniqueId val="{00000001-6E47-4EAB-8506-8E69F4B71602}"/>
            </c:ext>
          </c:extLst>
        </c:ser>
        <c:dLbls>
          <c:showLegendKey val="0"/>
          <c:showVal val="0"/>
          <c:showCatName val="0"/>
          <c:showSerName val="0"/>
          <c:showPercent val="0"/>
          <c:showBubbleSize val="0"/>
        </c:dLbls>
        <c:gapWidth val="219"/>
        <c:overlap val="-27"/>
        <c:axId val="317867848"/>
        <c:axId val="317865224"/>
      </c:barChart>
      <c:catAx>
        <c:axId val="3178678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7865224"/>
        <c:crosses val="autoZero"/>
        <c:auto val="1"/>
        <c:lblAlgn val="ctr"/>
        <c:lblOffset val="100"/>
        <c:noMultiLvlLbl val="0"/>
      </c:catAx>
      <c:valAx>
        <c:axId val="3178652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7867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17</c:v>
                </c:pt>
                <c:pt idx="1">
                  <c:v>24</c:v>
                </c:pt>
                <c:pt idx="2">
                  <c:v>49</c:v>
                </c:pt>
                <c:pt idx="3">
                  <c:v>14</c:v>
                </c:pt>
                <c:pt idx="4">
                  <c:v>13</c:v>
                </c:pt>
                <c:pt idx="5">
                  <c:v>3</c:v>
                </c:pt>
              </c:numCache>
            </c:numRef>
          </c:val>
          <c:extLst>
            <c:ext xmlns:c16="http://schemas.microsoft.com/office/drawing/2014/chart" uri="{C3380CC4-5D6E-409C-BE32-E72D297353CC}">
              <c16:uniqueId val="{00000000-6913-400C-8BE9-0B217E0CEF46}"/>
            </c:ext>
          </c:extLst>
        </c:ser>
        <c:dLbls>
          <c:showLegendKey val="0"/>
          <c:showVal val="0"/>
          <c:showCatName val="0"/>
          <c:showSerName val="0"/>
          <c:showPercent val="0"/>
          <c:showBubbleSize val="0"/>
        </c:dLbls>
        <c:gapWidth val="219"/>
        <c:overlap val="-27"/>
        <c:axId val="367184344"/>
        <c:axId val="367190576"/>
      </c:barChart>
      <c:dateAx>
        <c:axId val="3671843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190576"/>
        <c:crosses val="autoZero"/>
        <c:auto val="1"/>
        <c:lblOffset val="100"/>
        <c:baseTimeUnit val="months"/>
      </c:dateAx>
      <c:valAx>
        <c:axId val="367190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184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5</c:v>
                </c:pt>
                <c:pt idx="1">
                  <c:v>6</c:v>
                </c:pt>
                <c:pt idx="2">
                  <c:v>5</c:v>
                </c:pt>
                <c:pt idx="3">
                  <c:v>5</c:v>
                </c:pt>
                <c:pt idx="4">
                  <c:v>4</c:v>
                </c:pt>
                <c:pt idx="5">
                  <c:v>5</c:v>
                </c:pt>
                <c:pt idx="6">
                  <c:v>0</c:v>
                </c:pt>
                <c:pt idx="7">
                  <c:v>0</c:v>
                </c:pt>
                <c:pt idx="8">
                  <c:v>0</c:v>
                </c:pt>
                <c:pt idx="9">
                  <c:v>0</c:v>
                </c:pt>
                <c:pt idx="10">
                  <c:v>0</c:v>
                </c:pt>
                <c:pt idx="11">
                  <c:v>0</c:v>
                </c:pt>
              </c:numCache>
            </c:numRef>
          </c:val>
          <c:extLst>
            <c:ext xmlns:c16="http://schemas.microsoft.com/office/drawing/2014/chart" uri="{C3380CC4-5D6E-409C-BE32-E72D297353CC}">
              <c16:uniqueId val="{00000000-614A-47D1-91D8-6D5782170462}"/>
            </c:ext>
          </c:extLst>
        </c:ser>
        <c:dLbls>
          <c:showLegendKey val="0"/>
          <c:showVal val="0"/>
          <c:showCatName val="0"/>
          <c:showSerName val="0"/>
          <c:showPercent val="0"/>
          <c:showBubbleSize val="0"/>
        </c:dLbls>
        <c:gapWidth val="219"/>
        <c:overlap val="-27"/>
        <c:axId val="367192872"/>
        <c:axId val="367189920"/>
      </c:barChart>
      <c:dateAx>
        <c:axId val="3671928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189920"/>
        <c:crosses val="autoZero"/>
        <c:auto val="1"/>
        <c:lblOffset val="100"/>
        <c:baseTimeUnit val="months"/>
      </c:dateAx>
      <c:valAx>
        <c:axId val="367189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192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13</c:v>
                </c:pt>
                <c:pt idx="1">
                  <c:v>24</c:v>
                </c:pt>
                <c:pt idx="2">
                  <c:v>20</c:v>
                </c:pt>
                <c:pt idx="3">
                  <c:v>19</c:v>
                </c:pt>
                <c:pt idx="4">
                  <c:v>17</c:v>
                </c:pt>
                <c:pt idx="5">
                  <c:v>2</c:v>
                </c:pt>
                <c:pt idx="6">
                  <c:v>0</c:v>
                </c:pt>
                <c:pt idx="7">
                  <c:v>0</c:v>
                </c:pt>
                <c:pt idx="8">
                  <c:v>0</c:v>
                </c:pt>
                <c:pt idx="9">
                  <c:v>0</c:v>
                </c:pt>
                <c:pt idx="10">
                  <c:v>0</c:v>
                </c:pt>
                <c:pt idx="11">
                  <c:v>0</c:v>
                </c:pt>
              </c:numCache>
            </c:numRef>
          </c:val>
          <c:extLst>
            <c:ext xmlns:c16="http://schemas.microsoft.com/office/drawing/2014/chart" uri="{C3380CC4-5D6E-409C-BE32-E72D297353CC}">
              <c16:uniqueId val="{00000000-488A-4576-A00B-31DEC11F0397}"/>
            </c:ext>
          </c:extLst>
        </c:ser>
        <c:dLbls>
          <c:showLegendKey val="0"/>
          <c:showVal val="0"/>
          <c:showCatName val="0"/>
          <c:showSerName val="0"/>
          <c:showPercent val="0"/>
          <c:showBubbleSize val="0"/>
        </c:dLbls>
        <c:gapWidth val="219"/>
        <c:overlap val="-27"/>
        <c:axId val="367187952"/>
        <c:axId val="367193528"/>
      </c:barChart>
      <c:dateAx>
        <c:axId val="3671879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193528"/>
        <c:crosses val="autoZero"/>
        <c:auto val="1"/>
        <c:lblOffset val="100"/>
        <c:baseTimeUnit val="months"/>
      </c:dateAx>
      <c:valAx>
        <c:axId val="367193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187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724</c:v>
                </c:pt>
                <c:pt idx="1">
                  <c:v>385</c:v>
                </c:pt>
                <c:pt idx="2">
                  <c:v>446</c:v>
                </c:pt>
                <c:pt idx="3">
                  <c:v>436</c:v>
                </c:pt>
                <c:pt idx="4">
                  <c:v>440</c:v>
                </c:pt>
                <c:pt idx="5">
                  <c:v>74</c:v>
                </c:pt>
              </c:numCache>
            </c:numRef>
          </c:val>
          <c:extLst>
            <c:ext xmlns:c16="http://schemas.microsoft.com/office/drawing/2014/chart" uri="{C3380CC4-5D6E-409C-BE32-E72D297353CC}">
              <c16:uniqueId val="{00000000-43CB-4647-86EA-526025846E8E}"/>
            </c:ext>
          </c:extLst>
        </c:ser>
        <c:dLbls>
          <c:showLegendKey val="0"/>
          <c:showVal val="0"/>
          <c:showCatName val="0"/>
          <c:showSerName val="0"/>
          <c:showPercent val="0"/>
          <c:showBubbleSize val="0"/>
        </c:dLbls>
        <c:gapWidth val="219"/>
        <c:overlap val="-27"/>
        <c:axId val="317862928"/>
        <c:axId val="375129112"/>
      </c:barChart>
      <c:dateAx>
        <c:axId val="3178629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5129112"/>
        <c:crosses val="autoZero"/>
        <c:auto val="1"/>
        <c:lblOffset val="100"/>
        <c:baseTimeUnit val="months"/>
      </c:dateAx>
      <c:valAx>
        <c:axId val="375129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7862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85</c:v>
                </c:pt>
                <c:pt idx="1">
                  <c:v>78</c:v>
                </c:pt>
                <c:pt idx="2">
                  <c:v>80</c:v>
                </c:pt>
                <c:pt idx="3">
                  <c:v>87</c:v>
                </c:pt>
                <c:pt idx="4">
                  <c:v>44</c:v>
                </c:pt>
                <c:pt idx="5">
                  <c:v>66</c:v>
                </c:pt>
                <c:pt idx="6">
                  <c:v>0</c:v>
                </c:pt>
                <c:pt idx="7">
                  <c:v>0</c:v>
                </c:pt>
                <c:pt idx="8">
                  <c:v>0</c:v>
                </c:pt>
                <c:pt idx="9">
                  <c:v>0</c:v>
                </c:pt>
                <c:pt idx="10">
                  <c:v>0</c:v>
                </c:pt>
                <c:pt idx="11">
                  <c:v>0</c:v>
                </c:pt>
              </c:numCache>
            </c:numRef>
          </c:val>
          <c:extLst>
            <c:ext xmlns:c16="http://schemas.microsoft.com/office/drawing/2014/chart" uri="{C3380CC4-5D6E-409C-BE32-E72D297353CC}">
              <c16:uniqueId val="{00000000-DBB2-4882-A799-4DCF4F54BB8C}"/>
            </c:ext>
          </c:extLst>
        </c:ser>
        <c:dLbls>
          <c:showLegendKey val="0"/>
          <c:showVal val="0"/>
          <c:showCatName val="0"/>
          <c:showSerName val="0"/>
          <c:showPercent val="0"/>
          <c:showBubbleSize val="0"/>
        </c:dLbls>
        <c:gapWidth val="219"/>
        <c:overlap val="-27"/>
        <c:axId val="375128784"/>
        <c:axId val="375133048"/>
      </c:barChart>
      <c:dateAx>
        <c:axId val="3751287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5133048"/>
        <c:crosses val="autoZero"/>
        <c:auto val="1"/>
        <c:lblOffset val="100"/>
        <c:baseTimeUnit val="months"/>
      </c:dateAx>
      <c:valAx>
        <c:axId val="375133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5128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43</c:v>
                </c:pt>
                <c:pt idx="1">
                  <c:v>23</c:v>
                </c:pt>
                <c:pt idx="2">
                  <c:v>34</c:v>
                </c:pt>
                <c:pt idx="3">
                  <c:v>37</c:v>
                </c:pt>
                <c:pt idx="4">
                  <c:v>28</c:v>
                </c:pt>
                <c:pt idx="5">
                  <c:v>6</c:v>
                </c:pt>
              </c:numCache>
            </c:numRef>
          </c:val>
          <c:extLst>
            <c:ext xmlns:c16="http://schemas.microsoft.com/office/drawing/2014/chart" uri="{C3380CC4-5D6E-409C-BE32-E72D297353CC}">
              <c16:uniqueId val="{00000000-45FE-4370-9BCC-13F6BC6CEF9A}"/>
            </c:ext>
          </c:extLst>
        </c:ser>
        <c:dLbls>
          <c:showLegendKey val="0"/>
          <c:showVal val="0"/>
          <c:showCatName val="0"/>
          <c:showSerName val="0"/>
          <c:showPercent val="0"/>
          <c:showBubbleSize val="0"/>
        </c:dLbls>
        <c:gapWidth val="219"/>
        <c:overlap val="-27"/>
        <c:axId val="409349512"/>
        <c:axId val="409347544"/>
      </c:barChart>
      <c:dateAx>
        <c:axId val="4093495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9347544"/>
        <c:crosses val="autoZero"/>
        <c:auto val="1"/>
        <c:lblOffset val="100"/>
        <c:baseTimeUnit val="months"/>
      </c:dateAx>
      <c:valAx>
        <c:axId val="409347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9349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54</c:v>
                </c:pt>
                <c:pt idx="1">
                  <c:v>60</c:v>
                </c:pt>
                <c:pt idx="2">
                  <c:v>64</c:v>
                </c:pt>
                <c:pt idx="3">
                  <c:v>61</c:v>
                </c:pt>
                <c:pt idx="4">
                  <c:v>49</c:v>
                </c:pt>
                <c:pt idx="5">
                  <c:v>56</c:v>
                </c:pt>
                <c:pt idx="6">
                  <c:v>0</c:v>
                </c:pt>
                <c:pt idx="7">
                  <c:v>0</c:v>
                </c:pt>
                <c:pt idx="8">
                  <c:v>0</c:v>
                </c:pt>
                <c:pt idx="9">
                  <c:v>0</c:v>
                </c:pt>
                <c:pt idx="10">
                  <c:v>0</c:v>
                </c:pt>
                <c:pt idx="11">
                  <c:v>0</c:v>
                </c:pt>
              </c:numCache>
            </c:numRef>
          </c:val>
          <c:extLst>
            <c:ext xmlns:c16="http://schemas.microsoft.com/office/drawing/2014/chart" uri="{C3380CC4-5D6E-409C-BE32-E72D297353CC}">
              <c16:uniqueId val="{00000000-A1F2-41AD-87F2-11678207E2EA}"/>
            </c:ext>
          </c:extLst>
        </c:ser>
        <c:dLbls>
          <c:showLegendKey val="0"/>
          <c:showVal val="0"/>
          <c:showCatName val="0"/>
          <c:showSerName val="0"/>
          <c:showPercent val="0"/>
          <c:showBubbleSize val="0"/>
        </c:dLbls>
        <c:gapWidth val="219"/>
        <c:overlap val="-27"/>
        <c:axId val="409351480"/>
        <c:axId val="409344920"/>
      </c:barChart>
      <c:dateAx>
        <c:axId val="4093514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9344920"/>
        <c:crosses val="autoZero"/>
        <c:auto val="1"/>
        <c:lblOffset val="100"/>
        <c:baseTimeUnit val="months"/>
      </c:dateAx>
      <c:valAx>
        <c:axId val="409344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9351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4E7FEF-463B-40FC-9EFE-72C10E24D28A}"/>
              </a:ext>
            </a:extLst>
          </p:cNvPr>
          <p:cNvSpPr>
            <a:spLocks noGrp="1"/>
          </p:cNvSpPr>
          <p:nvPr>
            <p:ph type="ctrTitle"/>
          </p:nvPr>
        </p:nvSpPr>
        <p:spPr/>
        <p:txBody>
          <a:bodyPr/>
          <a:lstStyle/>
          <a:p>
            <a:r>
              <a:rPr lang="en-US"/>
              <a:t>PHLY Social Media</a:t>
            </a:r>
          </a:p>
        </p:txBody>
      </p:sp>
      <p:sp>
        <p:nvSpPr>
          <p:cNvPr id="3" name="Subtitle 2">
            <a:extLst>
              <a:ext uri="{FF2B5EF4-FFF2-40B4-BE49-F238E27FC236}">
                <a16:creationId xmlns:a16="http://schemas.microsoft.com/office/drawing/2014/main" id="{972086C0-0DC3-484F-80DD-94FFB6B5E5AB}"/>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2850430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F27F26-36F8-4C2A-86FA-423D603DC850}"/>
              </a:ext>
            </a:extLst>
          </p:cNvPr>
          <p:cNvSpPr>
            <a:spLocks noGrp="1"/>
          </p:cNvSpPr>
          <p:nvPr>
            <p:ph type="title"/>
          </p:nvPr>
        </p:nvSpPr>
        <p:spPr/>
        <p:txBody>
          <a:bodyPr/>
          <a:lstStyle/>
          <a:p>
            <a:r>
              <a:rPr lang="en-US"/>
              <a:t>Overall Overall Audience | Philadelphia Insurance</a:t>
            </a:r>
          </a:p>
        </p:txBody>
      </p:sp>
      <p:graphicFrame>
        <p:nvGraphicFramePr>
          <p:cNvPr id="6" name="Chart Placeholder 5">
            <a:extLst>
              <a:ext uri="{FF2B5EF4-FFF2-40B4-BE49-F238E27FC236}">
                <a16:creationId xmlns:a16="http://schemas.microsoft.com/office/drawing/2014/main" id="{1FECAEF0-5F6F-4D9B-B95E-71E3A24A67AA}"/>
              </a:ext>
            </a:extLst>
          </p:cNvPr>
          <p:cNvGraphicFramePr>
            <a:graphicFrameLocks noGrp="1"/>
          </p:cNvGraphicFramePr>
          <p:nvPr>
            <p:ph type="chart" sz="quarter" idx="13"/>
            <p:extLst>
              <p:ext uri="{D42A27DB-BD31-4B8C-83A1-F6EECF244321}">
                <p14:modId xmlns:p14="http://schemas.microsoft.com/office/powerpoint/2010/main" val="21825810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651E341-D446-4B64-8AFB-276000E15534}"/>
              </a:ext>
            </a:extLst>
          </p:cNvPr>
          <p:cNvSpPr>
            <a:spLocks noGrp="1"/>
          </p:cNvSpPr>
          <p:nvPr>
            <p:ph type="body" sz="quarter" idx="14"/>
          </p:nvPr>
        </p:nvSpPr>
        <p:spPr/>
        <p:txBody>
          <a:bodyPr/>
          <a:lstStyle/>
          <a:p>
            <a:r>
              <a:rPr lang="en-US"/>
              <a:t>05/01/2019 - 05/31/2019</a:t>
            </a:r>
          </a:p>
        </p:txBody>
      </p:sp>
      <p:sp>
        <p:nvSpPr>
          <p:cNvPr id="5" name="Footer Placeholder 4">
            <a:extLst>
              <a:ext uri="{FF2B5EF4-FFF2-40B4-BE49-F238E27FC236}">
                <a16:creationId xmlns:a16="http://schemas.microsoft.com/office/drawing/2014/main" id="{0EE62652-19C5-4360-9DAA-1FD4862B04F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530042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44168F-DFA6-4054-BD83-3B872CF97A5B}"/>
              </a:ext>
            </a:extLst>
          </p:cNvPr>
          <p:cNvSpPr>
            <a:spLocks noGrp="1"/>
          </p:cNvSpPr>
          <p:nvPr>
            <p:ph type="title"/>
          </p:nvPr>
        </p:nvSpPr>
        <p:spPr/>
        <p:txBody>
          <a:bodyPr/>
          <a:lstStyle/>
          <a:p>
            <a:r>
              <a:rPr lang="en-US"/>
              <a:t>Facebook Key Metrics | Philadelphia Insurance</a:t>
            </a:r>
          </a:p>
        </p:txBody>
      </p:sp>
      <p:graphicFrame>
        <p:nvGraphicFramePr>
          <p:cNvPr id="5" name="Table Placeholder 4">
            <a:extLst>
              <a:ext uri="{FF2B5EF4-FFF2-40B4-BE49-F238E27FC236}">
                <a16:creationId xmlns:a16="http://schemas.microsoft.com/office/drawing/2014/main" id="{98B20E85-2750-4F06-94D6-22FE053C3266}"/>
              </a:ext>
            </a:extLst>
          </p:cNvPr>
          <p:cNvGraphicFramePr>
            <a:graphicFrameLocks noGrp="1"/>
          </p:cNvGraphicFramePr>
          <p:nvPr>
            <p:ph type="tbl" sz="quarter" idx="13"/>
            <p:extLst>
              <p:ext uri="{D42A27DB-BD31-4B8C-83A1-F6EECF244321}">
                <p14:modId xmlns:p14="http://schemas.microsoft.com/office/powerpoint/2010/main" val="21045461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220122922"/>
                    </a:ext>
                  </a:extLst>
                </a:gridCol>
                <a:gridCol w="740664">
                  <a:extLst>
                    <a:ext uri="{9D8B030D-6E8A-4147-A177-3AD203B41FA5}">
                      <a16:colId xmlns:a16="http://schemas.microsoft.com/office/drawing/2014/main" val="1022683353"/>
                    </a:ext>
                  </a:extLst>
                </a:gridCol>
                <a:gridCol w="740664">
                  <a:extLst>
                    <a:ext uri="{9D8B030D-6E8A-4147-A177-3AD203B41FA5}">
                      <a16:colId xmlns:a16="http://schemas.microsoft.com/office/drawing/2014/main" val="3338888826"/>
                    </a:ext>
                  </a:extLst>
                </a:gridCol>
                <a:gridCol w="740664">
                  <a:extLst>
                    <a:ext uri="{9D8B030D-6E8A-4147-A177-3AD203B41FA5}">
                      <a16:colId xmlns:a16="http://schemas.microsoft.com/office/drawing/2014/main" val="275516111"/>
                    </a:ext>
                  </a:extLst>
                </a:gridCol>
                <a:gridCol w="740664">
                  <a:extLst>
                    <a:ext uri="{9D8B030D-6E8A-4147-A177-3AD203B41FA5}">
                      <a16:colId xmlns:a16="http://schemas.microsoft.com/office/drawing/2014/main" val="3620981186"/>
                    </a:ext>
                  </a:extLst>
                </a:gridCol>
                <a:gridCol w="740664">
                  <a:extLst>
                    <a:ext uri="{9D8B030D-6E8A-4147-A177-3AD203B41FA5}">
                      <a16:colId xmlns:a16="http://schemas.microsoft.com/office/drawing/2014/main" val="4006629734"/>
                    </a:ext>
                  </a:extLst>
                </a:gridCol>
                <a:gridCol w="740664">
                  <a:extLst>
                    <a:ext uri="{9D8B030D-6E8A-4147-A177-3AD203B41FA5}">
                      <a16:colId xmlns:a16="http://schemas.microsoft.com/office/drawing/2014/main" val="3500631272"/>
                    </a:ext>
                  </a:extLst>
                </a:gridCol>
                <a:gridCol w="740664">
                  <a:extLst>
                    <a:ext uri="{9D8B030D-6E8A-4147-A177-3AD203B41FA5}">
                      <a16:colId xmlns:a16="http://schemas.microsoft.com/office/drawing/2014/main" val="3200050314"/>
                    </a:ext>
                  </a:extLst>
                </a:gridCol>
                <a:gridCol w="740664">
                  <a:extLst>
                    <a:ext uri="{9D8B030D-6E8A-4147-A177-3AD203B41FA5}">
                      <a16:colId xmlns:a16="http://schemas.microsoft.com/office/drawing/2014/main" val="48705872"/>
                    </a:ext>
                  </a:extLst>
                </a:gridCol>
                <a:gridCol w="740664">
                  <a:extLst>
                    <a:ext uri="{9D8B030D-6E8A-4147-A177-3AD203B41FA5}">
                      <a16:colId xmlns:a16="http://schemas.microsoft.com/office/drawing/2014/main" val="56811275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810871784"/>
                  </a:ext>
                </a:extLst>
              </a:tr>
              <a:tr h="370840">
                <a:tc>
                  <a:txBody>
                    <a:bodyPr/>
                    <a:lstStyle/>
                    <a:p>
                      <a:r>
                        <a:rPr lang="en-US" sz="1000"/>
                        <a:t>Philadelphia Insurance Companies</a:t>
                      </a:r>
                    </a:p>
                  </a:txBody>
                  <a:tcPr/>
                </a:tc>
                <a:tc>
                  <a:txBody>
                    <a:bodyPr/>
                    <a:lstStyle/>
                    <a:p>
                      <a:r>
                        <a:rPr lang="en-US" sz="1000"/>
                        <a:t>4057</a:t>
                      </a:r>
                    </a:p>
                  </a:txBody>
                  <a:tcPr/>
                </a:tc>
                <a:tc>
                  <a:txBody>
                    <a:bodyPr/>
                    <a:lstStyle/>
                    <a:p>
                      <a:r>
                        <a:rPr lang="en-US" sz="1000"/>
                        <a:t>21</a:t>
                      </a:r>
                    </a:p>
                  </a:txBody>
                  <a:tcPr/>
                </a:tc>
                <a:tc>
                  <a:txBody>
                    <a:bodyPr/>
                    <a:lstStyle/>
                    <a:p>
                      <a:r>
                        <a:rPr lang="en-US" sz="1000"/>
                        <a:t>38</a:t>
                      </a:r>
                    </a:p>
                  </a:txBody>
                  <a:tcPr/>
                </a:tc>
                <a:tc>
                  <a:txBody>
                    <a:bodyPr/>
                    <a:lstStyle/>
                    <a:p>
                      <a:r>
                        <a:rPr lang="en-US" sz="1000"/>
                        <a:t>859</a:t>
                      </a:r>
                    </a:p>
                  </a:txBody>
                  <a:tcPr/>
                </a:tc>
                <a:tc>
                  <a:txBody>
                    <a:bodyPr/>
                    <a:lstStyle/>
                    <a:p>
                      <a:r>
                        <a:rPr lang="en-US" sz="1000"/>
                        <a:t>13</a:t>
                      </a:r>
                    </a:p>
                  </a:txBody>
                  <a:tcPr/>
                </a:tc>
                <a:tc>
                  <a:txBody>
                    <a:bodyPr/>
                    <a:lstStyle/>
                    <a:p>
                      <a:r>
                        <a:rPr lang="en-US" sz="1000"/>
                        <a:t>46</a:t>
                      </a:r>
                    </a:p>
                  </a:txBody>
                  <a:tcPr/>
                </a:tc>
                <a:tc>
                  <a:txBody>
                    <a:bodyPr/>
                    <a:lstStyle/>
                    <a:p>
                      <a:r>
                        <a:rPr lang="en-US" sz="1000"/>
                        <a:t>0</a:t>
                      </a:r>
                    </a:p>
                  </a:txBody>
                  <a:tcPr/>
                </a:tc>
                <a:tc>
                  <a:txBody>
                    <a:bodyPr/>
                    <a:lstStyle/>
                    <a:p>
                      <a:r>
                        <a:rPr lang="en-US" sz="1000"/>
                        <a:t>0.5971 %</a:t>
                      </a:r>
                    </a:p>
                  </a:txBody>
                  <a:tcPr/>
                </a:tc>
                <a:tc>
                  <a:txBody>
                    <a:bodyPr/>
                    <a:lstStyle/>
                    <a:p>
                      <a:r>
                        <a:rPr lang="en-US" sz="1000"/>
                        <a:t>0.0 %</a:t>
                      </a:r>
                    </a:p>
                  </a:txBody>
                  <a:tcPr/>
                </a:tc>
                <a:extLst>
                  <a:ext uri="{0D108BD9-81ED-4DB2-BD59-A6C34878D82A}">
                    <a16:rowId xmlns:a16="http://schemas.microsoft.com/office/drawing/2014/main" val="3776497462"/>
                  </a:ext>
                </a:extLst>
              </a:tr>
            </a:tbl>
          </a:graphicData>
        </a:graphic>
      </p:graphicFrame>
      <p:sp>
        <p:nvSpPr>
          <p:cNvPr id="4" name="Text Placeholder 3">
            <a:extLst>
              <a:ext uri="{FF2B5EF4-FFF2-40B4-BE49-F238E27FC236}">
                <a16:creationId xmlns:a16="http://schemas.microsoft.com/office/drawing/2014/main" id="{17B0F920-A38A-4BA7-9C6D-3A4B171FA020}"/>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10716885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11AB19-3027-4615-BF80-E17CA0D79868}"/>
              </a:ext>
            </a:extLst>
          </p:cNvPr>
          <p:cNvSpPr>
            <a:spLocks noGrp="1"/>
          </p:cNvSpPr>
          <p:nvPr>
            <p:ph type="title"/>
          </p:nvPr>
        </p:nvSpPr>
        <p:spPr/>
        <p:txBody>
          <a:bodyPr/>
          <a:lstStyle/>
          <a:p>
            <a:r>
              <a:rPr lang="en-US"/>
              <a:t>Facebook Facebook Fans Change | Philadelphia Insurance</a:t>
            </a:r>
          </a:p>
        </p:txBody>
      </p:sp>
      <p:graphicFrame>
        <p:nvGraphicFramePr>
          <p:cNvPr id="6" name="Chart Placeholder 5">
            <a:extLst>
              <a:ext uri="{FF2B5EF4-FFF2-40B4-BE49-F238E27FC236}">
                <a16:creationId xmlns:a16="http://schemas.microsoft.com/office/drawing/2014/main" id="{67C464DA-E7EE-420B-9671-AEE6555675CC}"/>
              </a:ext>
            </a:extLst>
          </p:cNvPr>
          <p:cNvGraphicFramePr>
            <a:graphicFrameLocks noGrp="1"/>
          </p:cNvGraphicFramePr>
          <p:nvPr>
            <p:ph type="chart" sz="quarter" idx="13"/>
            <p:extLst>
              <p:ext uri="{D42A27DB-BD31-4B8C-83A1-F6EECF244321}">
                <p14:modId xmlns:p14="http://schemas.microsoft.com/office/powerpoint/2010/main" val="30500813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57261BC-4519-4206-937D-3A984B0B5344}"/>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D5B4B4AA-8D2C-4422-B2AF-443DE69A861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954073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3675F1-C317-4E0A-B994-3AEBB2EC183D}"/>
              </a:ext>
            </a:extLst>
          </p:cNvPr>
          <p:cNvSpPr>
            <a:spLocks noGrp="1"/>
          </p:cNvSpPr>
          <p:nvPr>
            <p:ph type="title"/>
          </p:nvPr>
        </p:nvSpPr>
        <p:spPr/>
        <p:txBody>
          <a:bodyPr/>
          <a:lstStyle/>
          <a:p>
            <a:r>
              <a:rPr lang="en-US"/>
              <a:t>Facebook Average Interactions Per Facebook Post | Philadelphia Insurance</a:t>
            </a:r>
          </a:p>
        </p:txBody>
      </p:sp>
      <p:graphicFrame>
        <p:nvGraphicFramePr>
          <p:cNvPr id="6" name="Chart Placeholder 5">
            <a:extLst>
              <a:ext uri="{FF2B5EF4-FFF2-40B4-BE49-F238E27FC236}">
                <a16:creationId xmlns:a16="http://schemas.microsoft.com/office/drawing/2014/main" id="{0881CF1B-5096-475C-A116-835FABE83B4F}"/>
              </a:ext>
            </a:extLst>
          </p:cNvPr>
          <p:cNvGraphicFramePr>
            <a:graphicFrameLocks noGrp="1"/>
          </p:cNvGraphicFramePr>
          <p:nvPr>
            <p:ph type="chart" sz="quarter" idx="13"/>
            <p:extLst>
              <p:ext uri="{D42A27DB-BD31-4B8C-83A1-F6EECF244321}">
                <p14:modId xmlns:p14="http://schemas.microsoft.com/office/powerpoint/2010/main" val="12534141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C362204-748B-46B8-8DBE-66BFA68BBB3E}"/>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036595BF-7695-4E69-BD6A-2AC0EF11606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429724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D3174E-1F77-4EAD-B6E7-233817FC1BB8}"/>
              </a:ext>
            </a:extLst>
          </p:cNvPr>
          <p:cNvSpPr>
            <a:spLocks noGrp="1"/>
          </p:cNvSpPr>
          <p:nvPr>
            <p:ph type="title"/>
          </p:nvPr>
        </p:nvSpPr>
        <p:spPr/>
        <p:txBody>
          <a:bodyPr/>
          <a:lstStyle/>
          <a:p>
            <a:r>
              <a:rPr lang="en-US"/>
              <a:t>Facebook Facebook Impressions | Philadelphia Insurance</a:t>
            </a:r>
          </a:p>
        </p:txBody>
      </p:sp>
      <p:graphicFrame>
        <p:nvGraphicFramePr>
          <p:cNvPr id="6" name="Chart Placeholder 5">
            <a:extLst>
              <a:ext uri="{FF2B5EF4-FFF2-40B4-BE49-F238E27FC236}">
                <a16:creationId xmlns:a16="http://schemas.microsoft.com/office/drawing/2014/main" id="{88B9D2E4-3CEF-48A8-BB5D-57C2D9699E5A}"/>
              </a:ext>
            </a:extLst>
          </p:cNvPr>
          <p:cNvGraphicFramePr>
            <a:graphicFrameLocks noGrp="1"/>
          </p:cNvGraphicFramePr>
          <p:nvPr>
            <p:ph type="chart" sz="quarter" idx="13"/>
            <p:extLst>
              <p:ext uri="{D42A27DB-BD31-4B8C-83A1-F6EECF244321}">
                <p14:modId xmlns:p14="http://schemas.microsoft.com/office/powerpoint/2010/main" val="5116822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711A6C2-B8E4-41A8-957C-5172886D05C8}"/>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38448CB2-1D7B-4600-ACA5-2294BF57BCC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275956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AB3E77-BA10-49A1-AD60-AA7745F176FE}"/>
              </a:ext>
            </a:extLst>
          </p:cNvPr>
          <p:cNvSpPr>
            <a:spLocks noGrp="1"/>
          </p:cNvSpPr>
          <p:nvPr>
            <p:ph type="title"/>
          </p:nvPr>
        </p:nvSpPr>
        <p:spPr/>
        <p:txBody>
          <a:bodyPr/>
          <a:lstStyle/>
          <a:p>
            <a:r>
              <a:rPr lang="en-US"/>
              <a:t>Facebook Own Posts Table | Philadelphia Insurance - 1 of 2</a:t>
            </a:r>
          </a:p>
        </p:txBody>
      </p:sp>
      <p:graphicFrame>
        <p:nvGraphicFramePr>
          <p:cNvPr id="5" name="Table Placeholder 4">
            <a:extLst>
              <a:ext uri="{FF2B5EF4-FFF2-40B4-BE49-F238E27FC236}">
                <a16:creationId xmlns:a16="http://schemas.microsoft.com/office/drawing/2014/main" id="{67143BED-F94B-4CA8-898C-306F64E93D33}"/>
              </a:ext>
            </a:extLst>
          </p:cNvPr>
          <p:cNvGraphicFramePr>
            <a:graphicFrameLocks noGrp="1"/>
          </p:cNvGraphicFramePr>
          <p:nvPr>
            <p:ph type="tbl" sz="quarter" idx="13"/>
            <p:extLst>
              <p:ext uri="{D42A27DB-BD31-4B8C-83A1-F6EECF244321}">
                <p14:modId xmlns:p14="http://schemas.microsoft.com/office/powerpoint/2010/main" val="14891335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48609175"/>
                    </a:ext>
                  </a:extLst>
                </a:gridCol>
                <a:gridCol w="658368">
                  <a:extLst>
                    <a:ext uri="{9D8B030D-6E8A-4147-A177-3AD203B41FA5}">
                      <a16:colId xmlns:a16="http://schemas.microsoft.com/office/drawing/2014/main" val="1087703784"/>
                    </a:ext>
                  </a:extLst>
                </a:gridCol>
                <a:gridCol w="658368">
                  <a:extLst>
                    <a:ext uri="{9D8B030D-6E8A-4147-A177-3AD203B41FA5}">
                      <a16:colId xmlns:a16="http://schemas.microsoft.com/office/drawing/2014/main" val="284260833"/>
                    </a:ext>
                  </a:extLst>
                </a:gridCol>
                <a:gridCol w="658368">
                  <a:extLst>
                    <a:ext uri="{9D8B030D-6E8A-4147-A177-3AD203B41FA5}">
                      <a16:colId xmlns:a16="http://schemas.microsoft.com/office/drawing/2014/main" val="2986378020"/>
                    </a:ext>
                  </a:extLst>
                </a:gridCol>
                <a:gridCol w="658368">
                  <a:extLst>
                    <a:ext uri="{9D8B030D-6E8A-4147-A177-3AD203B41FA5}">
                      <a16:colId xmlns:a16="http://schemas.microsoft.com/office/drawing/2014/main" val="3600884384"/>
                    </a:ext>
                  </a:extLst>
                </a:gridCol>
                <a:gridCol w="658368">
                  <a:extLst>
                    <a:ext uri="{9D8B030D-6E8A-4147-A177-3AD203B41FA5}">
                      <a16:colId xmlns:a16="http://schemas.microsoft.com/office/drawing/2014/main" val="3666564227"/>
                    </a:ext>
                  </a:extLst>
                </a:gridCol>
                <a:gridCol w="658368">
                  <a:extLst>
                    <a:ext uri="{9D8B030D-6E8A-4147-A177-3AD203B41FA5}">
                      <a16:colId xmlns:a16="http://schemas.microsoft.com/office/drawing/2014/main" val="857452227"/>
                    </a:ext>
                  </a:extLst>
                </a:gridCol>
                <a:gridCol w="658368">
                  <a:extLst>
                    <a:ext uri="{9D8B030D-6E8A-4147-A177-3AD203B41FA5}">
                      <a16:colId xmlns:a16="http://schemas.microsoft.com/office/drawing/2014/main" val="26430146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066081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- 2019-05-21 16:51:18 </a:t>
                      </a:r>
                      <a:r>
                        <a:rPr kumimoji="0" lang="en-US" sz="1000" b="0" i="0" u="none" strike="noStrike" kern="1200" cap="none" spc="0" normalizeH="0" baseline="0" noProof="0">
                          <a:ln>
                            <a:noFill/>
                          </a:ln>
                          <a:solidFill>
                            <a:prstClr val="black"/>
                          </a:solidFill>
                          <a:effectLst/>
                          <a:uLnTx/>
                          <a:uFillTx/>
                          <a:latin typeface="+mn-lt"/>
                          <a:ea typeface="+mn-ea"/>
                          <a:cs typeface="+mn-cs"/>
                        </a:rPr>
                        <a:t> 
 Would you like to work for a company with a culture that allows you to be yourself? PHLY offers flexibility to follow your professional and personal passions! Here’s an inside look at why John Kitchens, who works in our Underwriting Department, loves being on #TEAMPHLY. 
Visit bit.ly/PHLYcareers to learn more about our job opportunities.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640470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- 2019-05-14 18:44:00 </a:t>
                      </a:r>
                      <a:r>
                        <a:rPr kumimoji="0" lang="en-US" sz="1000" b="0" i="0" u="none" strike="noStrike" kern="1200" cap="none" spc="0" normalizeH="0" baseline="0" noProof="0">
                          <a:ln>
                            <a:noFill/>
                          </a:ln>
                          <a:solidFill>
                            <a:prstClr val="black"/>
                          </a:solidFill>
                          <a:effectLst/>
                          <a:uLnTx/>
                          <a:uFillTx/>
                          <a:latin typeface="+mn-lt"/>
                          <a:ea typeface="+mn-ea"/>
                          <a:cs typeface="+mn-cs"/>
                        </a:rPr>
                        <a:t> 
 Members of our E&amp;S and Risk Management teams volunteered at Philabundance, the largest hunger relief organization in the Delaware Valley. #TEAMPHLY spent an afternoon in the non-profit’s Hunger Relief Center sorting and packaging frozen food to be distributed to those in need.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966485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- 2019-05-30 17:38:00 </a:t>
                      </a:r>
                      <a:r>
                        <a:rPr kumimoji="0" lang="en-US" sz="1000" b="0" i="0" u="none" strike="noStrike" kern="1200" cap="none" spc="0" normalizeH="0" baseline="0" noProof="0">
                          <a:ln>
                            <a:noFill/>
                          </a:ln>
                          <a:solidFill>
                            <a:prstClr val="black"/>
                          </a:solidFill>
                          <a:effectLst/>
                          <a:uLnTx/>
                          <a:uFillTx/>
                          <a:latin typeface="+mn-lt"/>
                          <a:ea typeface="+mn-ea"/>
                          <a:cs typeface="+mn-cs"/>
                        </a:rPr>
                        <a:t> 
 Home Office employees experienced a playground under the sea at this year’s PHLY Company Outing! #TEAMPHLY visited the Adventure Aquarium and enjoyed an evening full of food, family, and fun while exploring the aquarium’s exhibits.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0.9862 %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90905254"/>
                  </a:ext>
                </a:extLst>
              </a:tr>
            </a:tbl>
          </a:graphicData>
        </a:graphic>
      </p:graphicFrame>
      <p:sp>
        <p:nvSpPr>
          <p:cNvPr id="4" name="Text Placeholder 3">
            <a:extLst>
              <a:ext uri="{FF2B5EF4-FFF2-40B4-BE49-F238E27FC236}">
                <a16:creationId xmlns:a16="http://schemas.microsoft.com/office/drawing/2014/main" id="{96E0E9C5-B6EE-4A06-BB1C-9B63EB8F854D}"/>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23586021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00C62A-9EEA-4DD5-A948-EF94DD22D16E}"/>
              </a:ext>
            </a:extLst>
          </p:cNvPr>
          <p:cNvSpPr>
            <a:spLocks noGrp="1"/>
          </p:cNvSpPr>
          <p:nvPr>
            <p:ph type="title"/>
          </p:nvPr>
        </p:nvSpPr>
        <p:spPr/>
        <p:txBody>
          <a:bodyPr/>
          <a:lstStyle/>
          <a:p>
            <a:r>
              <a:rPr lang="en-US"/>
              <a:t>Facebook Own Posts Table | Philadelphia Insurance - 2 of 2</a:t>
            </a:r>
          </a:p>
        </p:txBody>
      </p:sp>
      <p:graphicFrame>
        <p:nvGraphicFramePr>
          <p:cNvPr id="5" name="Table Placeholder 4">
            <a:extLst>
              <a:ext uri="{FF2B5EF4-FFF2-40B4-BE49-F238E27FC236}">
                <a16:creationId xmlns:a16="http://schemas.microsoft.com/office/drawing/2014/main" id="{EAEF1AFA-631F-445E-94CF-D6E32FAB6514}"/>
              </a:ext>
            </a:extLst>
          </p:cNvPr>
          <p:cNvGraphicFramePr>
            <a:graphicFrameLocks noGrp="1"/>
          </p:cNvGraphicFramePr>
          <p:nvPr>
            <p:ph type="tbl" sz="quarter" idx="13"/>
            <p:extLst>
              <p:ext uri="{D42A27DB-BD31-4B8C-83A1-F6EECF244321}">
                <p14:modId xmlns:p14="http://schemas.microsoft.com/office/powerpoint/2010/main" val="8617529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983359032"/>
                    </a:ext>
                  </a:extLst>
                </a:gridCol>
                <a:gridCol w="658368">
                  <a:extLst>
                    <a:ext uri="{9D8B030D-6E8A-4147-A177-3AD203B41FA5}">
                      <a16:colId xmlns:a16="http://schemas.microsoft.com/office/drawing/2014/main" val="1803842667"/>
                    </a:ext>
                  </a:extLst>
                </a:gridCol>
                <a:gridCol w="658368">
                  <a:extLst>
                    <a:ext uri="{9D8B030D-6E8A-4147-A177-3AD203B41FA5}">
                      <a16:colId xmlns:a16="http://schemas.microsoft.com/office/drawing/2014/main" val="2549508633"/>
                    </a:ext>
                  </a:extLst>
                </a:gridCol>
                <a:gridCol w="658368">
                  <a:extLst>
                    <a:ext uri="{9D8B030D-6E8A-4147-A177-3AD203B41FA5}">
                      <a16:colId xmlns:a16="http://schemas.microsoft.com/office/drawing/2014/main" val="2767722143"/>
                    </a:ext>
                  </a:extLst>
                </a:gridCol>
                <a:gridCol w="658368">
                  <a:extLst>
                    <a:ext uri="{9D8B030D-6E8A-4147-A177-3AD203B41FA5}">
                      <a16:colId xmlns:a16="http://schemas.microsoft.com/office/drawing/2014/main" val="3528241158"/>
                    </a:ext>
                  </a:extLst>
                </a:gridCol>
                <a:gridCol w="658368">
                  <a:extLst>
                    <a:ext uri="{9D8B030D-6E8A-4147-A177-3AD203B41FA5}">
                      <a16:colId xmlns:a16="http://schemas.microsoft.com/office/drawing/2014/main" val="2486213440"/>
                    </a:ext>
                  </a:extLst>
                </a:gridCol>
                <a:gridCol w="658368">
                  <a:extLst>
                    <a:ext uri="{9D8B030D-6E8A-4147-A177-3AD203B41FA5}">
                      <a16:colId xmlns:a16="http://schemas.microsoft.com/office/drawing/2014/main" val="2498543879"/>
                    </a:ext>
                  </a:extLst>
                </a:gridCol>
                <a:gridCol w="658368">
                  <a:extLst>
                    <a:ext uri="{9D8B030D-6E8A-4147-A177-3AD203B41FA5}">
                      <a16:colId xmlns:a16="http://schemas.microsoft.com/office/drawing/2014/main" val="13617977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369163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- 2019-05-31 17:48:00 </a:t>
                      </a:r>
                      <a:r>
                        <a:rPr kumimoji="0" lang="en-US" sz="1000" b="0" i="0" u="none" strike="noStrike" kern="1200" cap="none" spc="0" normalizeH="0" baseline="0" noProof="0">
                          <a:ln>
                            <a:noFill/>
                          </a:ln>
                          <a:solidFill>
                            <a:prstClr val="black"/>
                          </a:solidFill>
                          <a:effectLst/>
                          <a:uLnTx/>
                          <a:uFillTx/>
                          <a:latin typeface="+mn-lt"/>
                          <a:ea typeface="+mn-ea"/>
                          <a:cs typeface="+mn-cs"/>
                        </a:rPr>
                        <a:t> 
 Spring was in full swing at the Denver Botanic Gardens annual plant sale! Employees in our Westminster and Highlands Ranch, CO offices recently helped raise money for the gardens by volunteering as cashier assistants. #TEAMPHLY helped shoppers unload their carts and sort their selections.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0.9613 %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065139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- 2019-05-22 18:17:24 </a:t>
                      </a:r>
                      <a:r>
                        <a:rPr kumimoji="0" lang="en-US" sz="1000" b="0" i="0" u="none" strike="noStrike" kern="1200" cap="none" spc="0" normalizeH="0" baseline="0" noProof="0">
                          <a:ln>
                            <a:noFill/>
                          </a:ln>
                          <a:solidFill>
                            <a:prstClr val="black"/>
                          </a:solidFill>
                          <a:effectLst/>
                          <a:uLnTx/>
                          <a:uFillTx/>
                          <a:latin typeface="+mn-lt"/>
                          <a:ea typeface="+mn-ea"/>
                          <a:cs typeface="+mn-cs"/>
                        </a:rPr>
                        <a:t> 
 A little teamwork goes a long way! Our North Central E&amp;S team volunteered with Feed My Starving Children - Aurora (FMSC), a non-profit organization that provides nutritionally complete meals for malnourished children. #TEAMPHLY helped FMSC pack 38,000 meals for those in need.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0.9613 %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76633992"/>
                  </a:ext>
                </a:extLst>
              </a:tr>
            </a:tbl>
          </a:graphicData>
        </a:graphic>
      </p:graphicFrame>
      <p:sp>
        <p:nvSpPr>
          <p:cNvPr id="4" name="Text Placeholder 3">
            <a:extLst>
              <a:ext uri="{FF2B5EF4-FFF2-40B4-BE49-F238E27FC236}">
                <a16:creationId xmlns:a16="http://schemas.microsoft.com/office/drawing/2014/main" id="{AF3D53E2-E4BB-457C-A7C8-8A995A270853}"/>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2893953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55C9EB-EA59-4444-8627-6188CA3EC043}"/>
              </a:ext>
            </a:extLst>
          </p:cNvPr>
          <p:cNvSpPr>
            <a:spLocks noGrp="1"/>
          </p:cNvSpPr>
          <p:nvPr>
            <p:ph type="title"/>
          </p:nvPr>
        </p:nvSpPr>
        <p:spPr/>
        <p:txBody>
          <a:bodyPr/>
          <a:lstStyle/>
          <a:p>
            <a:r>
              <a:rPr lang="en-US"/>
              <a:t>Facebook Fan Demographics | Philadelphia Insurance</a:t>
            </a:r>
          </a:p>
        </p:txBody>
      </p:sp>
      <p:graphicFrame>
        <p:nvGraphicFramePr>
          <p:cNvPr id="6" name="Chart Placeholder 5">
            <a:extLst>
              <a:ext uri="{FF2B5EF4-FFF2-40B4-BE49-F238E27FC236}">
                <a16:creationId xmlns:a16="http://schemas.microsoft.com/office/drawing/2014/main" id="{E283DDBF-C3DB-46F5-9D70-8F935FFD5091}"/>
              </a:ext>
            </a:extLst>
          </p:cNvPr>
          <p:cNvGraphicFramePr>
            <a:graphicFrameLocks noGrp="1"/>
          </p:cNvGraphicFramePr>
          <p:nvPr>
            <p:ph type="chart" sz="quarter" idx="13"/>
            <p:extLst>
              <p:ext uri="{D42A27DB-BD31-4B8C-83A1-F6EECF244321}">
                <p14:modId xmlns:p14="http://schemas.microsoft.com/office/powerpoint/2010/main" val="7730931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AA6514A-E465-4A8B-9CEA-113D06350390}"/>
              </a:ext>
            </a:extLst>
          </p:cNvPr>
          <p:cNvSpPr>
            <a:spLocks noGrp="1"/>
          </p:cNvSpPr>
          <p:nvPr>
            <p:ph type="body" sz="quarter" idx="14"/>
          </p:nvPr>
        </p:nvSpPr>
        <p:spPr/>
        <p:txBody>
          <a:bodyPr/>
          <a:lstStyle/>
          <a:p>
            <a:r>
              <a:rPr lang="en-US"/>
              <a:t>05/01/2019 - 05/31/2019</a:t>
            </a:r>
          </a:p>
        </p:txBody>
      </p:sp>
      <p:sp>
        <p:nvSpPr>
          <p:cNvPr id="5" name="Footer Placeholder 4">
            <a:extLst>
              <a:ext uri="{FF2B5EF4-FFF2-40B4-BE49-F238E27FC236}">
                <a16:creationId xmlns:a16="http://schemas.microsoft.com/office/drawing/2014/main" id="{588312B3-F354-4C89-8596-7E2A5B091FB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865533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4CC963-258F-4C3A-B4F8-079CA1D6ACA6}"/>
              </a:ext>
            </a:extLst>
          </p:cNvPr>
          <p:cNvSpPr>
            <a:spLocks noGrp="1"/>
          </p:cNvSpPr>
          <p:nvPr>
            <p:ph type="title"/>
          </p:nvPr>
        </p:nvSpPr>
        <p:spPr/>
        <p:txBody>
          <a:bodyPr/>
          <a:lstStyle/>
          <a:p>
            <a:r>
              <a:rPr lang="en-US"/>
              <a:t>Twitter Key Metrics Table | Philadelphia Insurance</a:t>
            </a:r>
          </a:p>
        </p:txBody>
      </p:sp>
      <p:graphicFrame>
        <p:nvGraphicFramePr>
          <p:cNvPr id="5" name="Table Placeholder 4">
            <a:extLst>
              <a:ext uri="{FF2B5EF4-FFF2-40B4-BE49-F238E27FC236}">
                <a16:creationId xmlns:a16="http://schemas.microsoft.com/office/drawing/2014/main" id="{FADB48AD-5B3B-4F93-B902-616DA8066E2E}"/>
              </a:ext>
            </a:extLst>
          </p:cNvPr>
          <p:cNvGraphicFramePr>
            <a:graphicFrameLocks noGrp="1"/>
          </p:cNvGraphicFramePr>
          <p:nvPr>
            <p:ph type="tbl" sz="quarter" idx="13"/>
            <p:extLst>
              <p:ext uri="{D42A27DB-BD31-4B8C-83A1-F6EECF244321}">
                <p14:modId xmlns:p14="http://schemas.microsoft.com/office/powerpoint/2010/main" val="30335790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4227880043"/>
                    </a:ext>
                  </a:extLst>
                </a:gridCol>
                <a:gridCol w="493776">
                  <a:extLst>
                    <a:ext uri="{9D8B030D-6E8A-4147-A177-3AD203B41FA5}">
                      <a16:colId xmlns:a16="http://schemas.microsoft.com/office/drawing/2014/main" val="2145400514"/>
                    </a:ext>
                  </a:extLst>
                </a:gridCol>
                <a:gridCol w="493776">
                  <a:extLst>
                    <a:ext uri="{9D8B030D-6E8A-4147-A177-3AD203B41FA5}">
                      <a16:colId xmlns:a16="http://schemas.microsoft.com/office/drawing/2014/main" val="1653877982"/>
                    </a:ext>
                  </a:extLst>
                </a:gridCol>
                <a:gridCol w="493776">
                  <a:extLst>
                    <a:ext uri="{9D8B030D-6E8A-4147-A177-3AD203B41FA5}">
                      <a16:colId xmlns:a16="http://schemas.microsoft.com/office/drawing/2014/main" val="3918190478"/>
                    </a:ext>
                  </a:extLst>
                </a:gridCol>
                <a:gridCol w="493776">
                  <a:extLst>
                    <a:ext uri="{9D8B030D-6E8A-4147-A177-3AD203B41FA5}">
                      <a16:colId xmlns:a16="http://schemas.microsoft.com/office/drawing/2014/main" val="1902631159"/>
                    </a:ext>
                  </a:extLst>
                </a:gridCol>
                <a:gridCol w="493776">
                  <a:extLst>
                    <a:ext uri="{9D8B030D-6E8A-4147-A177-3AD203B41FA5}">
                      <a16:colId xmlns:a16="http://schemas.microsoft.com/office/drawing/2014/main" val="405047876"/>
                    </a:ext>
                  </a:extLst>
                </a:gridCol>
                <a:gridCol w="493776">
                  <a:extLst>
                    <a:ext uri="{9D8B030D-6E8A-4147-A177-3AD203B41FA5}">
                      <a16:colId xmlns:a16="http://schemas.microsoft.com/office/drawing/2014/main" val="729544469"/>
                    </a:ext>
                  </a:extLst>
                </a:gridCol>
                <a:gridCol w="493776">
                  <a:extLst>
                    <a:ext uri="{9D8B030D-6E8A-4147-A177-3AD203B41FA5}">
                      <a16:colId xmlns:a16="http://schemas.microsoft.com/office/drawing/2014/main" val="723123424"/>
                    </a:ext>
                  </a:extLst>
                </a:gridCol>
                <a:gridCol w="493776">
                  <a:extLst>
                    <a:ext uri="{9D8B030D-6E8A-4147-A177-3AD203B41FA5}">
                      <a16:colId xmlns:a16="http://schemas.microsoft.com/office/drawing/2014/main" val="898707805"/>
                    </a:ext>
                  </a:extLst>
                </a:gridCol>
                <a:gridCol w="493776">
                  <a:extLst>
                    <a:ext uri="{9D8B030D-6E8A-4147-A177-3AD203B41FA5}">
                      <a16:colId xmlns:a16="http://schemas.microsoft.com/office/drawing/2014/main" val="2457946402"/>
                    </a:ext>
                  </a:extLst>
                </a:gridCol>
                <a:gridCol w="493776">
                  <a:extLst>
                    <a:ext uri="{9D8B030D-6E8A-4147-A177-3AD203B41FA5}">
                      <a16:colId xmlns:a16="http://schemas.microsoft.com/office/drawing/2014/main" val="3918315514"/>
                    </a:ext>
                  </a:extLst>
                </a:gridCol>
                <a:gridCol w="493776">
                  <a:extLst>
                    <a:ext uri="{9D8B030D-6E8A-4147-A177-3AD203B41FA5}">
                      <a16:colId xmlns:a16="http://schemas.microsoft.com/office/drawing/2014/main" val="579434250"/>
                    </a:ext>
                  </a:extLst>
                </a:gridCol>
                <a:gridCol w="493776">
                  <a:extLst>
                    <a:ext uri="{9D8B030D-6E8A-4147-A177-3AD203B41FA5}">
                      <a16:colId xmlns:a16="http://schemas.microsoft.com/office/drawing/2014/main" val="3155739592"/>
                    </a:ext>
                  </a:extLst>
                </a:gridCol>
                <a:gridCol w="493776">
                  <a:extLst>
                    <a:ext uri="{9D8B030D-6E8A-4147-A177-3AD203B41FA5}">
                      <a16:colId xmlns:a16="http://schemas.microsoft.com/office/drawing/2014/main" val="3103451235"/>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319578228"/>
                  </a:ext>
                </a:extLst>
              </a:tr>
              <a:tr h="370840">
                <a:tc>
                  <a:txBody>
                    <a:bodyPr/>
                    <a:lstStyle/>
                    <a:p>
                      <a:r>
                        <a:rPr lang="en-US" sz="1000"/>
                        <a:t>@PHLYINS</a:t>
                      </a:r>
                    </a:p>
                  </a:txBody>
                  <a:tcPr/>
                </a:tc>
                <a:tc>
                  <a:txBody>
                    <a:bodyPr/>
                    <a:lstStyle/>
                    <a:p>
                      <a:r>
                        <a:rPr lang="en-US" sz="1000"/>
                        <a:t>3235</a:t>
                      </a:r>
                    </a:p>
                  </a:txBody>
                  <a:tcPr/>
                </a:tc>
                <a:tc>
                  <a:txBody>
                    <a:bodyPr/>
                    <a:lstStyle/>
                    <a:p>
                      <a:r>
                        <a:rPr lang="en-US" sz="1000"/>
                        <a:t>13</a:t>
                      </a:r>
                    </a:p>
                  </a:txBody>
                  <a:tcPr/>
                </a:tc>
                <a:tc>
                  <a:txBody>
                    <a:bodyPr/>
                    <a:lstStyle/>
                    <a:p>
                      <a:r>
                        <a:rPr lang="en-US" sz="1000"/>
                        <a:t>48</a:t>
                      </a:r>
                    </a:p>
                  </a:txBody>
                  <a:tcPr/>
                </a:tc>
                <a:tc>
                  <a:txBody>
                    <a:bodyPr/>
                    <a:lstStyle/>
                    <a:p>
                      <a:r>
                        <a:rPr lang="en-US" sz="1000"/>
                        <a:t>43</a:t>
                      </a:r>
                    </a:p>
                  </a:txBody>
                  <a:tcPr/>
                </a:tc>
                <a:tc>
                  <a:txBody>
                    <a:bodyPr/>
                    <a:lstStyle/>
                    <a:p>
                      <a:r>
                        <a:rPr lang="en-US" sz="1000"/>
                        <a:t>0</a:t>
                      </a:r>
                    </a:p>
                  </a:txBody>
                  <a:tcPr/>
                </a:tc>
                <a:tc>
                  <a:txBody>
                    <a:bodyPr/>
                    <a:lstStyle/>
                    <a:p>
                      <a:r>
                        <a:rPr lang="en-US" sz="1000"/>
                        <a:t>5</a:t>
                      </a:r>
                    </a:p>
                  </a:txBody>
                  <a:tcPr/>
                </a:tc>
                <a:tc>
                  <a:txBody>
                    <a:bodyPr/>
                    <a:lstStyle/>
                    <a:p>
                      <a:r>
                        <a:rPr lang="en-US" sz="1000"/>
                        <a:t>29</a:t>
                      </a:r>
                    </a:p>
                  </a:txBody>
                  <a:tcPr/>
                </a:tc>
                <a:tc>
                  <a:txBody>
                    <a:bodyPr/>
                    <a:lstStyle/>
                    <a:p>
                      <a:r>
                        <a:rPr lang="en-US" sz="1000"/>
                        <a:t>29</a:t>
                      </a:r>
                    </a:p>
                  </a:txBody>
                  <a:tcPr/>
                </a:tc>
                <a:tc>
                  <a:txBody>
                    <a:bodyPr/>
                    <a:lstStyle/>
                    <a:p>
                      <a:r>
                        <a:rPr lang="en-US" sz="1000"/>
                        <a:t>159</a:t>
                      </a:r>
                    </a:p>
                  </a:txBody>
                  <a:tcPr/>
                </a:tc>
                <a:tc>
                  <a:txBody>
                    <a:bodyPr/>
                    <a:lstStyle/>
                    <a:p>
                      <a:r>
                        <a:rPr lang="en-US" sz="1000"/>
                        <a:t>3</a:t>
                      </a:r>
                    </a:p>
                  </a:txBody>
                  <a:tcPr/>
                </a:tc>
                <a:tc>
                  <a:txBody>
                    <a:bodyPr/>
                    <a:lstStyle/>
                    <a:p>
                      <a:r>
                        <a:rPr lang="en-US" sz="1000"/>
                        <a:t>17</a:t>
                      </a:r>
                    </a:p>
                  </a:txBody>
                  <a:tcPr/>
                </a:tc>
                <a:tc>
                  <a:txBody>
                    <a:bodyPr/>
                    <a:lstStyle/>
                    <a:p>
                      <a:r>
                        <a:rPr lang="en-US" sz="1000"/>
                        <a:t>0.1376 %</a:t>
                      </a:r>
                    </a:p>
                  </a:txBody>
                  <a:tcPr/>
                </a:tc>
                <a:tc>
                  <a:txBody>
                    <a:bodyPr/>
                    <a:lstStyle/>
                    <a:p>
                      <a:r>
                        <a:rPr lang="en-US" sz="1000"/>
                        <a:t>0.0 %</a:t>
                      </a:r>
                    </a:p>
                  </a:txBody>
                  <a:tcPr/>
                </a:tc>
                <a:extLst>
                  <a:ext uri="{0D108BD9-81ED-4DB2-BD59-A6C34878D82A}">
                    <a16:rowId xmlns:a16="http://schemas.microsoft.com/office/drawing/2014/main" val="2943474315"/>
                  </a:ext>
                </a:extLst>
              </a:tr>
            </a:tbl>
          </a:graphicData>
        </a:graphic>
      </p:graphicFrame>
      <p:sp>
        <p:nvSpPr>
          <p:cNvPr id="4" name="Text Placeholder 3">
            <a:extLst>
              <a:ext uri="{FF2B5EF4-FFF2-40B4-BE49-F238E27FC236}">
                <a16:creationId xmlns:a16="http://schemas.microsoft.com/office/drawing/2014/main" id="{857DBAED-035F-4798-AA23-7BB8E4F50B15}"/>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3476743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174012-CAB0-4B26-B25A-7A59EFFDEA22}"/>
              </a:ext>
            </a:extLst>
          </p:cNvPr>
          <p:cNvSpPr>
            <a:spLocks noGrp="1"/>
          </p:cNvSpPr>
          <p:nvPr>
            <p:ph type="title"/>
          </p:nvPr>
        </p:nvSpPr>
        <p:spPr/>
        <p:txBody>
          <a:bodyPr/>
          <a:lstStyle/>
          <a:p>
            <a:r>
              <a:rPr lang="en-US"/>
              <a:t>Twitter Twitter Followers Change | Philadelphia Insurance</a:t>
            </a:r>
          </a:p>
        </p:txBody>
      </p:sp>
      <p:graphicFrame>
        <p:nvGraphicFramePr>
          <p:cNvPr id="6" name="Chart Placeholder 5">
            <a:extLst>
              <a:ext uri="{FF2B5EF4-FFF2-40B4-BE49-F238E27FC236}">
                <a16:creationId xmlns:a16="http://schemas.microsoft.com/office/drawing/2014/main" id="{E46CD77E-A569-4BF1-AE09-2F6A57C4188F}"/>
              </a:ext>
            </a:extLst>
          </p:cNvPr>
          <p:cNvGraphicFramePr>
            <a:graphicFrameLocks noGrp="1"/>
          </p:cNvGraphicFramePr>
          <p:nvPr>
            <p:ph type="chart" sz="quarter" idx="13"/>
            <p:extLst>
              <p:ext uri="{D42A27DB-BD31-4B8C-83A1-F6EECF244321}">
                <p14:modId xmlns:p14="http://schemas.microsoft.com/office/powerpoint/2010/main" val="29632949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42D48C7-A106-4AFF-B952-C5FAF54C5C3A}"/>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A872BF92-2007-4DEF-8E4C-3E63512FE98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815353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7FC88D-D0A3-49D1-BE18-693119B70AC9}"/>
              </a:ext>
            </a:extLst>
          </p:cNvPr>
          <p:cNvSpPr>
            <a:spLocks noGrp="1"/>
          </p:cNvSpPr>
          <p:nvPr>
            <p:ph type="title"/>
          </p:nvPr>
        </p:nvSpPr>
        <p:spPr/>
        <p:txBody>
          <a:bodyPr/>
          <a:lstStyle/>
          <a:p>
            <a:r>
              <a:rPr lang="en-US"/>
              <a:t>Twitter Average Interactions Per Tweet | Philadelphia Insurance</a:t>
            </a:r>
          </a:p>
        </p:txBody>
      </p:sp>
      <p:graphicFrame>
        <p:nvGraphicFramePr>
          <p:cNvPr id="6" name="Chart Placeholder 5">
            <a:extLst>
              <a:ext uri="{FF2B5EF4-FFF2-40B4-BE49-F238E27FC236}">
                <a16:creationId xmlns:a16="http://schemas.microsoft.com/office/drawing/2014/main" id="{FBCF5D21-82D4-4A65-B1DB-E9C8481548C2}"/>
              </a:ext>
            </a:extLst>
          </p:cNvPr>
          <p:cNvGraphicFramePr>
            <a:graphicFrameLocks noGrp="1"/>
          </p:cNvGraphicFramePr>
          <p:nvPr>
            <p:ph type="chart" sz="quarter" idx="13"/>
            <p:extLst>
              <p:ext uri="{D42A27DB-BD31-4B8C-83A1-F6EECF244321}">
                <p14:modId xmlns:p14="http://schemas.microsoft.com/office/powerpoint/2010/main" val="29773156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05ACEFE-868B-4EB3-85BF-03CF5E889747}"/>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B1E83BAB-F239-4A3D-9A72-56B00DE98A6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14152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68E1F6-4FFA-4C40-8131-DC05DA551FFA}"/>
              </a:ext>
            </a:extLst>
          </p:cNvPr>
          <p:cNvSpPr>
            <a:spLocks noGrp="1"/>
          </p:cNvSpPr>
          <p:nvPr>
            <p:ph type="title"/>
          </p:nvPr>
        </p:nvSpPr>
        <p:spPr/>
        <p:txBody>
          <a:bodyPr/>
          <a:lstStyle/>
          <a:p>
            <a:r>
              <a:rPr lang="en-US"/>
              <a:t>Twitter PHLY Twitter Mentions | Philadelphia Insurance</a:t>
            </a:r>
          </a:p>
        </p:txBody>
      </p:sp>
      <p:graphicFrame>
        <p:nvGraphicFramePr>
          <p:cNvPr id="6" name="Chart Placeholder 5">
            <a:extLst>
              <a:ext uri="{FF2B5EF4-FFF2-40B4-BE49-F238E27FC236}">
                <a16:creationId xmlns:a16="http://schemas.microsoft.com/office/drawing/2014/main" id="{58DAD865-4A8F-429E-8F69-5C508A77ECC1}"/>
              </a:ext>
            </a:extLst>
          </p:cNvPr>
          <p:cNvGraphicFramePr>
            <a:graphicFrameLocks noGrp="1"/>
          </p:cNvGraphicFramePr>
          <p:nvPr>
            <p:ph type="chart" sz="quarter" idx="13"/>
            <p:extLst>
              <p:ext uri="{D42A27DB-BD31-4B8C-83A1-F6EECF244321}">
                <p14:modId xmlns:p14="http://schemas.microsoft.com/office/powerpoint/2010/main" val="19745384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EA80109-B2AA-44D1-8954-67C6CE15F1BB}"/>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2C764D39-A8D1-412A-AD08-F04295B9285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043744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0A6CE6-73E4-4DD4-9D1A-51EBE42BB950}"/>
              </a:ext>
            </a:extLst>
          </p:cNvPr>
          <p:cNvSpPr>
            <a:spLocks noGrp="1"/>
          </p:cNvSpPr>
          <p:nvPr>
            <p:ph type="title"/>
          </p:nvPr>
        </p:nvSpPr>
        <p:spPr/>
        <p:txBody>
          <a:bodyPr/>
          <a:lstStyle/>
          <a:p>
            <a:r>
              <a:rPr lang="en-US"/>
              <a:t>Twitter Key Influencers | Philadelphia Insurance</a:t>
            </a:r>
          </a:p>
        </p:txBody>
      </p:sp>
      <p:graphicFrame>
        <p:nvGraphicFramePr>
          <p:cNvPr id="5" name="Table Placeholder 4">
            <a:extLst>
              <a:ext uri="{FF2B5EF4-FFF2-40B4-BE49-F238E27FC236}">
                <a16:creationId xmlns:a16="http://schemas.microsoft.com/office/drawing/2014/main" id="{D45C56DA-EBE0-4DE4-A73E-C7914781FF38}"/>
              </a:ext>
            </a:extLst>
          </p:cNvPr>
          <p:cNvGraphicFramePr>
            <a:graphicFrameLocks noGrp="1"/>
          </p:cNvGraphicFramePr>
          <p:nvPr>
            <p:ph type="tbl" sz="quarter" idx="13"/>
            <p:extLst>
              <p:ext uri="{D42A27DB-BD31-4B8C-83A1-F6EECF244321}">
                <p14:modId xmlns:p14="http://schemas.microsoft.com/office/powerpoint/2010/main" val="34340321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282347117"/>
                    </a:ext>
                  </a:extLst>
                </a:gridCol>
                <a:gridCol w="2468880">
                  <a:extLst>
                    <a:ext uri="{9D8B030D-6E8A-4147-A177-3AD203B41FA5}">
                      <a16:colId xmlns:a16="http://schemas.microsoft.com/office/drawing/2014/main" val="4225071759"/>
                    </a:ext>
                  </a:extLst>
                </a:gridCol>
                <a:gridCol w="2468880">
                  <a:extLst>
                    <a:ext uri="{9D8B030D-6E8A-4147-A177-3AD203B41FA5}">
                      <a16:colId xmlns:a16="http://schemas.microsoft.com/office/drawing/2014/main" val="4126001217"/>
                    </a:ext>
                  </a:extLst>
                </a:gridCol>
              </a:tblGrid>
              <a:tr h="370840">
                <a:tc>
                  <a:txBody>
                    <a:bodyPr/>
                    <a:lstStyle/>
                    <a:p>
                      <a:r>
                        <a:rPr lang="en-US" sz="1000"/>
                        <a:t>Name</a:t>
                      </a:r>
                    </a:p>
                  </a:txBody>
                  <a:tcPr/>
                </a:tc>
                <a:tc>
                  <a:txBody>
                    <a:bodyPr/>
                    <a:lstStyle/>
                    <a:p>
                      <a:r>
                        <a:rPr lang="en-US" sz="1000"/>
                        <a:t>On Profiles</a:t>
                      </a:r>
                    </a:p>
                  </a:txBody>
                  <a:tcPr/>
                </a:tc>
                <a:tc>
                  <a:txBody>
                    <a:bodyPr/>
                    <a:lstStyle/>
                    <a:p>
                      <a:r>
                        <a:rPr lang="en-US" sz="1000"/>
                        <a:t>Mentions</a:t>
                      </a:r>
                    </a:p>
                  </a:txBody>
                  <a:tcPr/>
                </a:tc>
                <a:extLst>
                  <a:ext uri="{0D108BD9-81ED-4DB2-BD59-A6C34878D82A}">
                    <a16:rowId xmlns:a16="http://schemas.microsoft.com/office/drawing/2014/main" val="3608474917"/>
                  </a:ext>
                </a:extLst>
              </a:tr>
              <a:tr h="370840">
                <a:tc>
                  <a:txBody>
                    <a:bodyPr/>
                    <a:lstStyle/>
                    <a:p>
                      <a:r>
                        <a:rPr lang="en-US" sz="1000" b="1"/>
                        <a:t>@MargueriteTort</a:t>
                      </a:r>
                    </a:p>
                  </a:txBody>
                  <a:tcPr/>
                </a:tc>
                <a:tc>
                  <a:txBody>
                    <a:bodyPr/>
                    <a:lstStyle/>
                    <a:p>
                      <a:r>
                        <a:rPr lang="en-US" sz="1000"/>
                        <a:t>@PHLYINS (44)</a:t>
                      </a:r>
                    </a:p>
                  </a:txBody>
                  <a:tcPr/>
                </a:tc>
                <a:tc>
                  <a:txBody>
                    <a:bodyPr/>
                    <a:lstStyle/>
                    <a:p>
                      <a:r>
                        <a:rPr lang="en-US" sz="1000"/>
                        <a:t>44</a:t>
                      </a:r>
                    </a:p>
                  </a:txBody>
                  <a:tcPr/>
                </a:tc>
                <a:extLst>
                  <a:ext uri="{0D108BD9-81ED-4DB2-BD59-A6C34878D82A}">
                    <a16:rowId xmlns:a16="http://schemas.microsoft.com/office/drawing/2014/main" val="1626181484"/>
                  </a:ext>
                </a:extLst>
              </a:tr>
              <a:tr h="370840">
                <a:tc>
                  <a:txBody>
                    <a:bodyPr/>
                    <a:lstStyle/>
                    <a:p>
                      <a:r>
                        <a:rPr lang="en-US" sz="1000" b="1"/>
                        <a:t>@Regore2</a:t>
                      </a:r>
                    </a:p>
                  </a:txBody>
                  <a:tcPr/>
                </a:tc>
                <a:tc>
                  <a:txBody>
                    <a:bodyPr/>
                    <a:lstStyle/>
                    <a:p>
                      <a:r>
                        <a:rPr lang="en-US" sz="1000"/>
                        <a:t>@PHLYINS (29)</a:t>
                      </a:r>
                    </a:p>
                  </a:txBody>
                  <a:tcPr/>
                </a:tc>
                <a:tc>
                  <a:txBody>
                    <a:bodyPr/>
                    <a:lstStyle/>
                    <a:p>
                      <a:r>
                        <a:rPr lang="en-US" sz="1000"/>
                        <a:t>29</a:t>
                      </a:r>
                    </a:p>
                  </a:txBody>
                  <a:tcPr/>
                </a:tc>
                <a:extLst>
                  <a:ext uri="{0D108BD9-81ED-4DB2-BD59-A6C34878D82A}">
                    <a16:rowId xmlns:a16="http://schemas.microsoft.com/office/drawing/2014/main" val="1060872532"/>
                  </a:ext>
                </a:extLst>
              </a:tr>
              <a:tr h="370840">
                <a:tc>
                  <a:txBody>
                    <a:bodyPr/>
                    <a:lstStyle/>
                    <a:p>
                      <a:r>
                        <a:rPr lang="en-US" sz="1000" b="1"/>
                        <a:t>@GammaIotaSigma</a:t>
                      </a:r>
                    </a:p>
                  </a:txBody>
                  <a:tcPr/>
                </a:tc>
                <a:tc>
                  <a:txBody>
                    <a:bodyPr/>
                    <a:lstStyle/>
                    <a:p>
                      <a:r>
                        <a:rPr lang="en-US" sz="1000"/>
                        <a:t>@PHLYINS (16)</a:t>
                      </a:r>
                    </a:p>
                  </a:txBody>
                  <a:tcPr/>
                </a:tc>
                <a:tc>
                  <a:txBody>
                    <a:bodyPr/>
                    <a:lstStyle/>
                    <a:p>
                      <a:r>
                        <a:rPr lang="en-US" sz="1000"/>
                        <a:t>16</a:t>
                      </a:r>
                    </a:p>
                  </a:txBody>
                  <a:tcPr/>
                </a:tc>
                <a:extLst>
                  <a:ext uri="{0D108BD9-81ED-4DB2-BD59-A6C34878D82A}">
                    <a16:rowId xmlns:a16="http://schemas.microsoft.com/office/drawing/2014/main" val="3567657374"/>
                  </a:ext>
                </a:extLst>
              </a:tr>
              <a:tr h="370840">
                <a:tc>
                  <a:txBody>
                    <a:bodyPr/>
                    <a:lstStyle/>
                    <a:p>
                      <a:r>
                        <a:rPr lang="en-US" sz="1000" b="1"/>
                        <a:t>@GaryJamesLovett</a:t>
                      </a:r>
                    </a:p>
                  </a:txBody>
                  <a:tcPr/>
                </a:tc>
                <a:tc>
                  <a:txBody>
                    <a:bodyPr/>
                    <a:lstStyle/>
                    <a:p>
                      <a:r>
                        <a:rPr lang="en-US" sz="1000"/>
                        <a:t>@PHLYINS (7)</a:t>
                      </a:r>
                    </a:p>
                  </a:txBody>
                  <a:tcPr/>
                </a:tc>
                <a:tc>
                  <a:txBody>
                    <a:bodyPr/>
                    <a:lstStyle/>
                    <a:p>
                      <a:r>
                        <a:rPr lang="en-US" sz="1000"/>
                        <a:t>7</a:t>
                      </a:r>
                    </a:p>
                  </a:txBody>
                  <a:tcPr/>
                </a:tc>
                <a:extLst>
                  <a:ext uri="{0D108BD9-81ED-4DB2-BD59-A6C34878D82A}">
                    <a16:rowId xmlns:a16="http://schemas.microsoft.com/office/drawing/2014/main" val="2105853634"/>
                  </a:ext>
                </a:extLst>
              </a:tr>
              <a:tr h="370840">
                <a:tc>
                  <a:txBody>
                    <a:bodyPr/>
                    <a:lstStyle/>
                    <a:p>
                      <a:r>
                        <a:rPr lang="en-US" sz="1000" b="1"/>
                        <a:t>@FCA_Internships</a:t>
                      </a:r>
                    </a:p>
                  </a:txBody>
                  <a:tcPr/>
                </a:tc>
                <a:tc>
                  <a:txBody>
                    <a:bodyPr/>
                    <a:lstStyle/>
                    <a:p>
                      <a:r>
                        <a:rPr lang="en-US" sz="1000"/>
                        <a:t>@PHLYINS (5)</a:t>
                      </a:r>
                    </a:p>
                  </a:txBody>
                  <a:tcPr/>
                </a:tc>
                <a:tc>
                  <a:txBody>
                    <a:bodyPr/>
                    <a:lstStyle/>
                    <a:p>
                      <a:r>
                        <a:rPr lang="en-US" sz="1000"/>
                        <a:t>5</a:t>
                      </a:r>
                    </a:p>
                  </a:txBody>
                  <a:tcPr/>
                </a:tc>
                <a:extLst>
                  <a:ext uri="{0D108BD9-81ED-4DB2-BD59-A6C34878D82A}">
                    <a16:rowId xmlns:a16="http://schemas.microsoft.com/office/drawing/2014/main" val="410426572"/>
                  </a:ext>
                </a:extLst>
              </a:tr>
              <a:tr h="370840">
                <a:tc>
                  <a:txBody>
                    <a:bodyPr/>
                    <a:lstStyle/>
                    <a:p>
                      <a:r>
                        <a:rPr lang="en-US" sz="1000" b="1"/>
                        <a:t>@TwinForksIns</a:t>
                      </a:r>
                    </a:p>
                  </a:txBody>
                  <a:tcPr/>
                </a:tc>
                <a:tc>
                  <a:txBody>
                    <a:bodyPr/>
                    <a:lstStyle/>
                    <a:p>
                      <a:r>
                        <a:rPr lang="en-US" sz="1000"/>
                        <a:t>@PHLYINS (5)</a:t>
                      </a:r>
                    </a:p>
                  </a:txBody>
                  <a:tcPr/>
                </a:tc>
                <a:tc>
                  <a:txBody>
                    <a:bodyPr/>
                    <a:lstStyle/>
                    <a:p>
                      <a:r>
                        <a:rPr lang="en-US" sz="1000"/>
                        <a:t>5</a:t>
                      </a:r>
                    </a:p>
                  </a:txBody>
                  <a:tcPr/>
                </a:tc>
                <a:extLst>
                  <a:ext uri="{0D108BD9-81ED-4DB2-BD59-A6C34878D82A}">
                    <a16:rowId xmlns:a16="http://schemas.microsoft.com/office/drawing/2014/main" val="2030715571"/>
                  </a:ext>
                </a:extLst>
              </a:tr>
              <a:tr h="370840">
                <a:tc>
                  <a:txBody>
                    <a:bodyPr/>
                    <a:lstStyle/>
                    <a:p>
                      <a:r>
                        <a:rPr lang="en-US" sz="1000" b="1"/>
                        <a:t>@Bill_Procopio</a:t>
                      </a:r>
                    </a:p>
                  </a:txBody>
                  <a:tcPr/>
                </a:tc>
                <a:tc>
                  <a:txBody>
                    <a:bodyPr/>
                    <a:lstStyle/>
                    <a:p>
                      <a:r>
                        <a:rPr lang="en-US" sz="1000"/>
                        <a:t>@PHLYINS (4)</a:t>
                      </a:r>
                    </a:p>
                  </a:txBody>
                  <a:tcPr/>
                </a:tc>
                <a:tc>
                  <a:txBody>
                    <a:bodyPr/>
                    <a:lstStyle/>
                    <a:p>
                      <a:r>
                        <a:rPr lang="en-US" sz="1000"/>
                        <a:t>4</a:t>
                      </a:r>
                    </a:p>
                  </a:txBody>
                  <a:tcPr/>
                </a:tc>
                <a:extLst>
                  <a:ext uri="{0D108BD9-81ED-4DB2-BD59-A6C34878D82A}">
                    <a16:rowId xmlns:a16="http://schemas.microsoft.com/office/drawing/2014/main" val="2099139541"/>
                  </a:ext>
                </a:extLst>
              </a:tr>
              <a:tr h="370840">
                <a:tc>
                  <a:txBody>
                    <a:bodyPr/>
                    <a:lstStyle/>
                    <a:p>
                      <a:r>
                        <a:rPr lang="en-US" sz="1000" b="1"/>
                        <a:t>@BusInsMagazine</a:t>
                      </a:r>
                    </a:p>
                  </a:txBody>
                  <a:tcPr/>
                </a:tc>
                <a:tc>
                  <a:txBody>
                    <a:bodyPr/>
                    <a:lstStyle/>
                    <a:p>
                      <a:r>
                        <a:rPr lang="en-US" sz="1000"/>
                        <a:t>@PHLYINS (4)</a:t>
                      </a:r>
                    </a:p>
                  </a:txBody>
                  <a:tcPr/>
                </a:tc>
                <a:tc>
                  <a:txBody>
                    <a:bodyPr/>
                    <a:lstStyle/>
                    <a:p>
                      <a:r>
                        <a:rPr lang="en-US" sz="1000"/>
                        <a:t>4</a:t>
                      </a:r>
                    </a:p>
                  </a:txBody>
                  <a:tcPr/>
                </a:tc>
                <a:extLst>
                  <a:ext uri="{0D108BD9-81ED-4DB2-BD59-A6C34878D82A}">
                    <a16:rowId xmlns:a16="http://schemas.microsoft.com/office/drawing/2014/main" val="2969785809"/>
                  </a:ext>
                </a:extLst>
              </a:tr>
              <a:tr h="370840">
                <a:tc>
                  <a:txBody>
                    <a:bodyPr/>
                    <a:lstStyle/>
                    <a:p>
                      <a:r>
                        <a:rPr lang="en-US" sz="1000" b="1"/>
                        <a:t>@TTFWatershed</a:t>
                      </a:r>
                    </a:p>
                  </a:txBody>
                  <a:tcPr/>
                </a:tc>
                <a:tc>
                  <a:txBody>
                    <a:bodyPr/>
                    <a:lstStyle/>
                    <a:p>
                      <a:r>
                        <a:rPr lang="en-US" sz="1000"/>
                        <a:t>@PHLYINS (4)</a:t>
                      </a:r>
                    </a:p>
                  </a:txBody>
                  <a:tcPr/>
                </a:tc>
                <a:tc>
                  <a:txBody>
                    <a:bodyPr/>
                    <a:lstStyle/>
                    <a:p>
                      <a:r>
                        <a:rPr lang="en-US" sz="1000"/>
                        <a:t>4</a:t>
                      </a:r>
                    </a:p>
                  </a:txBody>
                  <a:tcPr/>
                </a:tc>
                <a:extLst>
                  <a:ext uri="{0D108BD9-81ED-4DB2-BD59-A6C34878D82A}">
                    <a16:rowId xmlns:a16="http://schemas.microsoft.com/office/drawing/2014/main" val="1743956687"/>
                  </a:ext>
                </a:extLst>
              </a:tr>
              <a:tr h="370840">
                <a:tc>
                  <a:txBody>
                    <a:bodyPr/>
                    <a:lstStyle/>
                    <a:p>
                      <a:r>
                        <a:rPr lang="en-US" sz="1000" b="1"/>
                        <a:t>@skye_miles</a:t>
                      </a:r>
                    </a:p>
                  </a:txBody>
                  <a:tcPr/>
                </a:tc>
                <a:tc>
                  <a:txBody>
                    <a:bodyPr/>
                    <a:lstStyle/>
                    <a:p>
                      <a:r>
                        <a:rPr lang="en-US" sz="1000"/>
                        <a:t>@PHLYINS (4)</a:t>
                      </a:r>
                    </a:p>
                  </a:txBody>
                  <a:tcPr/>
                </a:tc>
                <a:tc>
                  <a:txBody>
                    <a:bodyPr/>
                    <a:lstStyle/>
                    <a:p>
                      <a:r>
                        <a:rPr lang="en-US" sz="1000"/>
                        <a:t>4</a:t>
                      </a:r>
                    </a:p>
                  </a:txBody>
                  <a:tcPr/>
                </a:tc>
                <a:extLst>
                  <a:ext uri="{0D108BD9-81ED-4DB2-BD59-A6C34878D82A}">
                    <a16:rowId xmlns:a16="http://schemas.microsoft.com/office/drawing/2014/main" val="594714760"/>
                  </a:ext>
                </a:extLst>
              </a:tr>
            </a:tbl>
          </a:graphicData>
        </a:graphic>
      </p:graphicFrame>
      <p:sp>
        <p:nvSpPr>
          <p:cNvPr id="4" name="Text Placeholder 3">
            <a:extLst>
              <a:ext uri="{FF2B5EF4-FFF2-40B4-BE49-F238E27FC236}">
                <a16:creationId xmlns:a16="http://schemas.microsoft.com/office/drawing/2014/main" id="{0166DBED-C7B6-4BE0-9E4B-581A86B2E08E}"/>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34959679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9AFB91-2997-4C0C-8227-FE284A895D96}"/>
              </a:ext>
            </a:extLst>
          </p:cNvPr>
          <p:cNvSpPr>
            <a:spLocks noGrp="1"/>
          </p:cNvSpPr>
          <p:nvPr>
            <p:ph type="title"/>
          </p:nvPr>
        </p:nvSpPr>
        <p:spPr/>
        <p:txBody>
          <a:bodyPr/>
          <a:lstStyle/>
          <a:p>
            <a:r>
              <a:rPr lang="en-US"/>
              <a:t>Twitter Own and Retweeted Tweets Table | Philadelphia Insurance - 1 of 2</a:t>
            </a:r>
          </a:p>
        </p:txBody>
      </p:sp>
      <p:graphicFrame>
        <p:nvGraphicFramePr>
          <p:cNvPr id="5" name="Table Placeholder 4">
            <a:extLst>
              <a:ext uri="{FF2B5EF4-FFF2-40B4-BE49-F238E27FC236}">
                <a16:creationId xmlns:a16="http://schemas.microsoft.com/office/drawing/2014/main" id="{BBEA9BF0-1953-47E5-A97A-889DAAB18EBF}"/>
              </a:ext>
            </a:extLst>
          </p:cNvPr>
          <p:cNvGraphicFramePr>
            <a:graphicFrameLocks noGrp="1"/>
          </p:cNvGraphicFramePr>
          <p:nvPr>
            <p:ph type="tbl" sz="quarter" idx="13"/>
            <p:extLst>
              <p:ext uri="{D42A27DB-BD31-4B8C-83A1-F6EECF244321}">
                <p14:modId xmlns:p14="http://schemas.microsoft.com/office/powerpoint/2010/main" val="20538566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2382632658"/>
                    </a:ext>
                  </a:extLst>
                </a:gridCol>
                <a:gridCol w="411480">
                  <a:extLst>
                    <a:ext uri="{9D8B030D-6E8A-4147-A177-3AD203B41FA5}">
                      <a16:colId xmlns:a16="http://schemas.microsoft.com/office/drawing/2014/main" val="2440094974"/>
                    </a:ext>
                  </a:extLst>
                </a:gridCol>
                <a:gridCol w="822960">
                  <a:extLst>
                    <a:ext uri="{9D8B030D-6E8A-4147-A177-3AD203B41FA5}">
                      <a16:colId xmlns:a16="http://schemas.microsoft.com/office/drawing/2014/main" val="3768788196"/>
                    </a:ext>
                  </a:extLst>
                </a:gridCol>
                <a:gridCol w="822960">
                  <a:extLst>
                    <a:ext uri="{9D8B030D-6E8A-4147-A177-3AD203B41FA5}">
                      <a16:colId xmlns:a16="http://schemas.microsoft.com/office/drawing/2014/main" val="3746798772"/>
                    </a:ext>
                  </a:extLst>
                </a:gridCol>
                <a:gridCol w="822960">
                  <a:extLst>
                    <a:ext uri="{9D8B030D-6E8A-4147-A177-3AD203B41FA5}">
                      <a16:colId xmlns:a16="http://schemas.microsoft.com/office/drawing/2014/main" val="2516179242"/>
                    </a:ext>
                  </a:extLst>
                </a:gridCol>
                <a:gridCol w="822960">
                  <a:extLst>
                    <a:ext uri="{9D8B030D-6E8A-4147-A177-3AD203B41FA5}">
                      <a16:colId xmlns:a16="http://schemas.microsoft.com/office/drawing/2014/main" val="2849463078"/>
                    </a:ext>
                  </a:extLst>
                </a:gridCol>
                <a:gridCol w="822960">
                  <a:extLst>
                    <a:ext uri="{9D8B030D-6E8A-4147-A177-3AD203B41FA5}">
                      <a16:colId xmlns:a16="http://schemas.microsoft.com/office/drawing/2014/main" val="32923798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960931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@PHLYINS - 2019-05-03 14:13:55 </a:t>
                      </a:r>
                      <a:r>
                        <a:rPr kumimoji="0" lang="en-US" sz="1000" b="0" i="0" u="none" strike="noStrike" kern="1200" cap="none" spc="0" normalizeH="0" baseline="0" noProof="0">
                          <a:ln>
                            <a:noFill/>
                          </a:ln>
                          <a:solidFill>
                            <a:prstClr val="black"/>
                          </a:solidFill>
                          <a:effectLst/>
                          <a:uLnTx/>
                          <a:uFillTx/>
                          <a:latin typeface="+mn-lt"/>
                          <a:ea typeface="+mn-ea"/>
                          <a:cs typeface="+mn-cs"/>
                        </a:rPr>
                        <a:t>
  We’re excited to team up this year! Let’s get some more runs vs the Washington Nationals tonight ⚾️ https://t.co/GEuDi9Erp2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05/05/2019 06:16:59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0.4653 %</a:t>
                      </a:r>
                    </a:p>
                  </a:txBody>
                  <a:tcPr/>
                </a:tc>
                <a:extLst>
                  <a:ext uri="{0D108BD9-81ED-4DB2-BD59-A6C34878D82A}">
                    <a16:rowId xmlns:a16="http://schemas.microsoft.com/office/drawing/2014/main" val="22440920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@PHLYINS - 2019-05-29 15:30:50 </a:t>
                      </a:r>
                      <a:r>
                        <a:rPr kumimoji="0" lang="en-US" sz="1000" b="0" i="0" u="none" strike="noStrike" kern="1200" cap="none" spc="0" normalizeH="0" baseline="0" noProof="0">
                          <a:ln>
                            <a:noFill/>
                          </a:ln>
                          <a:solidFill>
                            <a:prstClr val="black"/>
                          </a:solidFill>
                          <a:effectLst/>
                          <a:uLnTx/>
                          <a:uFillTx/>
                          <a:latin typeface="+mn-lt"/>
                          <a:ea typeface="+mn-ea"/>
                          <a:cs typeface="+mn-cs"/>
                        </a:rPr>
                        <a:t>
  #TEAMPHLY is excited to welcome our new class of 2019 #SummerAssociates! This year's group will join us next week from colleges across the US for orientation in #Philly. We look forward to meeting all of you! Follow #PHLYInternLife for photos &amp;amp; updates over the next 10 weeks. https://t.co/w6cgPHNIkF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06/01/2019 06:16:36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0.4019 %</a:t>
                      </a:r>
                    </a:p>
                  </a:txBody>
                  <a:tcPr/>
                </a:tc>
                <a:extLst>
                  <a:ext uri="{0D108BD9-81ED-4DB2-BD59-A6C34878D82A}">
                    <a16:rowId xmlns:a16="http://schemas.microsoft.com/office/drawing/2014/main" val="22956580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@PHLYINS - 2019-05-14 16:36:00 </a:t>
                      </a:r>
                      <a:r>
                        <a:rPr kumimoji="0" lang="en-US" sz="1000" b="0" i="0" u="none" strike="noStrike" kern="1200" cap="none" spc="0" normalizeH="0" baseline="0" noProof="0">
                          <a:ln>
                            <a:noFill/>
                          </a:ln>
                          <a:solidFill>
                            <a:prstClr val="black"/>
                          </a:solidFill>
                          <a:effectLst/>
                          <a:uLnTx/>
                          <a:uFillTx/>
                          <a:latin typeface="+mn-lt"/>
                          <a:ea typeface="+mn-ea"/>
                          <a:cs typeface="+mn-cs"/>
                        </a:rPr>
                        <a:t>
  Members of our E&amp;amp;S and #RiskManagement teams volunteered at @Philabundance, the largest #hungerrelief organization in the Delaware Valley. #TEAMPHLY spent an afternoon in the non-profit’s Hunger Relief Center sorting &amp;amp; packaging food to be distributed to those in need. #GiveBack https://t.co/VPyrbTVKmC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05/23/2019 18:16:47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0.2791 %</a:t>
                      </a:r>
                    </a:p>
                  </a:txBody>
                  <a:tcPr/>
                </a:tc>
                <a:extLst>
                  <a:ext uri="{0D108BD9-81ED-4DB2-BD59-A6C34878D82A}">
                    <a16:rowId xmlns:a16="http://schemas.microsoft.com/office/drawing/2014/main" val="1786957825"/>
                  </a:ext>
                </a:extLst>
              </a:tr>
            </a:tbl>
          </a:graphicData>
        </a:graphic>
      </p:graphicFrame>
      <p:sp>
        <p:nvSpPr>
          <p:cNvPr id="4" name="Text Placeholder 3">
            <a:extLst>
              <a:ext uri="{FF2B5EF4-FFF2-40B4-BE49-F238E27FC236}">
                <a16:creationId xmlns:a16="http://schemas.microsoft.com/office/drawing/2014/main" id="{52E3895F-C28A-414D-AC1C-DC50266FA82F}"/>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33705832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D777B1-7103-4C26-A254-4FBA004B00C9}"/>
              </a:ext>
            </a:extLst>
          </p:cNvPr>
          <p:cNvSpPr>
            <a:spLocks noGrp="1"/>
          </p:cNvSpPr>
          <p:nvPr>
            <p:ph type="title"/>
          </p:nvPr>
        </p:nvSpPr>
        <p:spPr/>
        <p:txBody>
          <a:bodyPr/>
          <a:lstStyle/>
          <a:p>
            <a:r>
              <a:rPr lang="en-US"/>
              <a:t>Twitter Own and Retweeted Tweets Table | Philadelphia Insurance - 2 of 2</a:t>
            </a:r>
          </a:p>
        </p:txBody>
      </p:sp>
      <p:graphicFrame>
        <p:nvGraphicFramePr>
          <p:cNvPr id="5" name="Table Placeholder 4">
            <a:extLst>
              <a:ext uri="{FF2B5EF4-FFF2-40B4-BE49-F238E27FC236}">
                <a16:creationId xmlns:a16="http://schemas.microsoft.com/office/drawing/2014/main" id="{546E5E42-3F68-4925-9792-B537DF1F7DD2}"/>
              </a:ext>
            </a:extLst>
          </p:cNvPr>
          <p:cNvGraphicFramePr>
            <a:graphicFrameLocks noGrp="1"/>
          </p:cNvGraphicFramePr>
          <p:nvPr>
            <p:ph type="tbl" sz="quarter" idx="13"/>
            <p:extLst>
              <p:ext uri="{D42A27DB-BD31-4B8C-83A1-F6EECF244321}">
                <p14:modId xmlns:p14="http://schemas.microsoft.com/office/powerpoint/2010/main" val="37341781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358666017"/>
                    </a:ext>
                  </a:extLst>
                </a:gridCol>
                <a:gridCol w="411480">
                  <a:extLst>
                    <a:ext uri="{9D8B030D-6E8A-4147-A177-3AD203B41FA5}">
                      <a16:colId xmlns:a16="http://schemas.microsoft.com/office/drawing/2014/main" val="32354635"/>
                    </a:ext>
                  </a:extLst>
                </a:gridCol>
                <a:gridCol w="822960">
                  <a:extLst>
                    <a:ext uri="{9D8B030D-6E8A-4147-A177-3AD203B41FA5}">
                      <a16:colId xmlns:a16="http://schemas.microsoft.com/office/drawing/2014/main" val="3763153416"/>
                    </a:ext>
                  </a:extLst>
                </a:gridCol>
                <a:gridCol w="822960">
                  <a:extLst>
                    <a:ext uri="{9D8B030D-6E8A-4147-A177-3AD203B41FA5}">
                      <a16:colId xmlns:a16="http://schemas.microsoft.com/office/drawing/2014/main" val="1970958895"/>
                    </a:ext>
                  </a:extLst>
                </a:gridCol>
                <a:gridCol w="822960">
                  <a:extLst>
                    <a:ext uri="{9D8B030D-6E8A-4147-A177-3AD203B41FA5}">
                      <a16:colId xmlns:a16="http://schemas.microsoft.com/office/drawing/2014/main" val="4224406870"/>
                    </a:ext>
                  </a:extLst>
                </a:gridCol>
                <a:gridCol w="822960">
                  <a:extLst>
                    <a:ext uri="{9D8B030D-6E8A-4147-A177-3AD203B41FA5}">
                      <a16:colId xmlns:a16="http://schemas.microsoft.com/office/drawing/2014/main" val="732400241"/>
                    </a:ext>
                  </a:extLst>
                </a:gridCol>
                <a:gridCol w="822960">
                  <a:extLst>
                    <a:ext uri="{9D8B030D-6E8A-4147-A177-3AD203B41FA5}">
                      <a16:colId xmlns:a16="http://schemas.microsoft.com/office/drawing/2014/main" val="6758987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6126415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@PHLYINS - 2019-05-03 11:05:11 </a:t>
                      </a:r>
                      <a:r>
                        <a:rPr kumimoji="0" lang="en-US" sz="1000" b="0" i="0" u="none" strike="noStrike" kern="1200" cap="none" spc="0" normalizeH="0" baseline="0" noProof="0">
                          <a:ln>
                            <a:noFill/>
                          </a:ln>
                          <a:solidFill>
                            <a:prstClr val="black"/>
                          </a:solidFill>
                          <a:effectLst/>
                          <a:uLnTx/>
                          <a:uFillTx/>
                          <a:latin typeface="+mn-lt"/>
                          <a:ea typeface="+mn-ea"/>
                          <a:cs typeface="+mn-cs"/>
                        </a:rPr>
                        <a:t>
  The average #wedding costs ,000. Get the right insurance at a fraction of the cost to protect yourself and your event! https://t.co/i9K8B7cEex https://t.co/zWAyo9BN8L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05/05/2019 06:16:59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0.2481 %</a:t>
                      </a:r>
                    </a:p>
                  </a:txBody>
                  <a:tcPr/>
                </a:tc>
                <a:extLst>
                  <a:ext uri="{0D108BD9-81ED-4DB2-BD59-A6C34878D82A}">
                    <a16:rowId xmlns:a16="http://schemas.microsoft.com/office/drawing/2014/main" val="26431609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@PHLYINS - 2019-05-15 15:32:00 </a:t>
                      </a:r>
                      <a:r>
                        <a:rPr kumimoji="0" lang="en-US" sz="1000" b="0" i="0" u="none" strike="noStrike" kern="1200" cap="none" spc="0" normalizeH="0" baseline="0" noProof="0">
                          <a:ln>
                            <a:noFill/>
                          </a:ln>
                          <a:solidFill>
                            <a:prstClr val="black"/>
                          </a:solidFill>
                          <a:effectLst/>
                          <a:uLnTx/>
                          <a:uFillTx/>
                          <a:latin typeface="+mn-lt"/>
                          <a:ea typeface="+mn-ea"/>
                          <a:cs typeface="+mn-cs"/>
                        </a:rPr>
                        <a:t>
  PHLY joined teams from around the city to compete in the 11th Annual @PhilaRMH #PlanePull! Each team tested their strength at pulling a 76,000 pound plane in the fastest time. #TEAMPHLY raised over K to support families of seriously ill children staying at PRMH. #GiveBack https://t.co/Kkw8JAIguh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05/19/2019 18:16:00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0.2480 %</a:t>
                      </a:r>
                    </a:p>
                  </a:txBody>
                  <a:tcPr/>
                </a:tc>
                <a:extLst>
                  <a:ext uri="{0D108BD9-81ED-4DB2-BD59-A6C34878D82A}">
                    <a16:rowId xmlns:a16="http://schemas.microsoft.com/office/drawing/2014/main" val="3809261004"/>
                  </a:ext>
                </a:extLst>
              </a:tr>
            </a:tbl>
          </a:graphicData>
        </a:graphic>
      </p:graphicFrame>
      <p:sp>
        <p:nvSpPr>
          <p:cNvPr id="4" name="Text Placeholder 3">
            <a:extLst>
              <a:ext uri="{FF2B5EF4-FFF2-40B4-BE49-F238E27FC236}">
                <a16:creationId xmlns:a16="http://schemas.microsoft.com/office/drawing/2014/main" id="{A049972A-BD23-4CA2-80BE-8F377DE5CB69}"/>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26603188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0FDFF0-4963-4272-AED5-32B196CF973D}"/>
              </a:ext>
            </a:extLst>
          </p:cNvPr>
          <p:cNvSpPr>
            <a:spLocks noGrp="1"/>
          </p:cNvSpPr>
          <p:nvPr>
            <p:ph type="title"/>
          </p:nvPr>
        </p:nvSpPr>
        <p:spPr/>
        <p:txBody>
          <a:bodyPr/>
          <a:lstStyle/>
          <a:p>
            <a:r>
              <a:rPr lang="en-US"/>
              <a:t>LinkedIn Key Metrics Table | Philadelphia Insurance</a:t>
            </a:r>
          </a:p>
        </p:txBody>
      </p:sp>
      <p:graphicFrame>
        <p:nvGraphicFramePr>
          <p:cNvPr id="5" name="Table Placeholder 4">
            <a:extLst>
              <a:ext uri="{FF2B5EF4-FFF2-40B4-BE49-F238E27FC236}">
                <a16:creationId xmlns:a16="http://schemas.microsoft.com/office/drawing/2014/main" id="{5FC81679-E89B-45D9-803F-A9E64B9EA633}"/>
              </a:ext>
            </a:extLst>
          </p:cNvPr>
          <p:cNvGraphicFramePr>
            <a:graphicFrameLocks noGrp="1"/>
          </p:cNvGraphicFramePr>
          <p:nvPr>
            <p:ph type="tbl" sz="quarter" idx="13"/>
            <p:extLst>
              <p:ext uri="{D42A27DB-BD31-4B8C-83A1-F6EECF244321}">
                <p14:modId xmlns:p14="http://schemas.microsoft.com/office/powerpoint/2010/main" val="16583440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915405666"/>
                    </a:ext>
                  </a:extLst>
                </a:gridCol>
                <a:gridCol w="1069848">
                  <a:extLst>
                    <a:ext uri="{9D8B030D-6E8A-4147-A177-3AD203B41FA5}">
                      <a16:colId xmlns:a16="http://schemas.microsoft.com/office/drawing/2014/main" val="1309186184"/>
                    </a:ext>
                  </a:extLst>
                </a:gridCol>
                <a:gridCol w="1069848">
                  <a:extLst>
                    <a:ext uri="{9D8B030D-6E8A-4147-A177-3AD203B41FA5}">
                      <a16:colId xmlns:a16="http://schemas.microsoft.com/office/drawing/2014/main" val="3081258555"/>
                    </a:ext>
                  </a:extLst>
                </a:gridCol>
                <a:gridCol w="1069848">
                  <a:extLst>
                    <a:ext uri="{9D8B030D-6E8A-4147-A177-3AD203B41FA5}">
                      <a16:colId xmlns:a16="http://schemas.microsoft.com/office/drawing/2014/main" val="835696723"/>
                    </a:ext>
                  </a:extLst>
                </a:gridCol>
                <a:gridCol w="1069848">
                  <a:extLst>
                    <a:ext uri="{9D8B030D-6E8A-4147-A177-3AD203B41FA5}">
                      <a16:colId xmlns:a16="http://schemas.microsoft.com/office/drawing/2014/main" val="2907328490"/>
                    </a:ext>
                  </a:extLst>
                </a:gridCol>
                <a:gridCol w="1069848">
                  <a:extLst>
                    <a:ext uri="{9D8B030D-6E8A-4147-A177-3AD203B41FA5}">
                      <a16:colId xmlns:a16="http://schemas.microsoft.com/office/drawing/2014/main" val="4103276109"/>
                    </a:ext>
                  </a:extLst>
                </a:gridCol>
                <a:gridCol w="1069848">
                  <a:extLst>
                    <a:ext uri="{9D8B030D-6E8A-4147-A177-3AD203B41FA5}">
                      <a16:colId xmlns:a16="http://schemas.microsoft.com/office/drawing/2014/main" val="1317097174"/>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967597544"/>
                  </a:ext>
                </a:extLst>
              </a:tr>
              <a:tr h="370840">
                <a:tc>
                  <a:txBody>
                    <a:bodyPr/>
                    <a:lstStyle/>
                    <a:p>
                      <a:r>
                        <a:rPr lang="en-US" sz="1000"/>
                        <a:t>Philadelphia Insurance Companies</a:t>
                      </a:r>
                    </a:p>
                  </a:txBody>
                  <a:tcPr/>
                </a:tc>
                <a:tc>
                  <a:txBody>
                    <a:bodyPr/>
                    <a:lstStyle/>
                    <a:p>
                      <a:r>
                        <a:rPr lang="en-US" sz="1000"/>
                        <a:t>18987</a:t>
                      </a:r>
                    </a:p>
                  </a:txBody>
                  <a:tcPr/>
                </a:tc>
                <a:tc>
                  <a:txBody>
                    <a:bodyPr/>
                    <a:lstStyle/>
                    <a:p>
                      <a:r>
                        <a:rPr lang="en-US" sz="1000"/>
                        <a:t>440</a:t>
                      </a:r>
                    </a:p>
                  </a:txBody>
                  <a:tcPr/>
                </a:tc>
                <a:tc>
                  <a:txBody>
                    <a:bodyPr/>
                    <a:lstStyle/>
                    <a:p>
                      <a:r>
                        <a:rPr lang="en-US" sz="1000"/>
                        <a:t>28</a:t>
                      </a:r>
                    </a:p>
                  </a:txBody>
                  <a:tcPr/>
                </a:tc>
                <a:tc>
                  <a:txBody>
                    <a:bodyPr/>
                    <a:lstStyle/>
                    <a:p>
                      <a:r>
                        <a:rPr lang="en-US" sz="1000"/>
                        <a:t>1221</a:t>
                      </a:r>
                    </a:p>
                  </a:txBody>
                  <a:tcPr/>
                </a:tc>
                <a:tc>
                  <a:txBody>
                    <a:bodyPr/>
                    <a:lstStyle/>
                    <a:p>
                      <a:r>
                        <a:rPr lang="en-US" sz="1000"/>
                        <a:t>14</a:t>
                      </a:r>
                    </a:p>
                  </a:txBody>
                  <a:tcPr/>
                </a:tc>
                <a:tc>
                  <a:txBody>
                    <a:bodyPr/>
                    <a:lstStyle/>
                    <a:p>
                      <a:r>
                        <a:rPr lang="en-US" sz="1000"/>
                        <a:t>0.2350 %</a:t>
                      </a:r>
                    </a:p>
                  </a:txBody>
                  <a:tcPr/>
                </a:tc>
                <a:extLst>
                  <a:ext uri="{0D108BD9-81ED-4DB2-BD59-A6C34878D82A}">
                    <a16:rowId xmlns:a16="http://schemas.microsoft.com/office/drawing/2014/main" val="1586542075"/>
                  </a:ext>
                </a:extLst>
              </a:tr>
            </a:tbl>
          </a:graphicData>
        </a:graphic>
      </p:graphicFrame>
      <p:sp>
        <p:nvSpPr>
          <p:cNvPr id="4" name="Text Placeholder 3">
            <a:extLst>
              <a:ext uri="{FF2B5EF4-FFF2-40B4-BE49-F238E27FC236}">
                <a16:creationId xmlns:a16="http://schemas.microsoft.com/office/drawing/2014/main" id="{239CD82C-44B1-4DEB-9AD4-5109D0F7AC17}"/>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15370252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28D656-D103-4728-9213-1F6951F2D730}"/>
              </a:ext>
            </a:extLst>
          </p:cNvPr>
          <p:cNvSpPr>
            <a:spLocks noGrp="1"/>
          </p:cNvSpPr>
          <p:nvPr>
            <p:ph type="title"/>
          </p:nvPr>
        </p:nvSpPr>
        <p:spPr/>
        <p:txBody>
          <a:bodyPr/>
          <a:lstStyle/>
          <a:p>
            <a:r>
              <a:rPr lang="en-US"/>
              <a:t>LinkedIn LinkedIn Followers Change | Philadelphia Insurance</a:t>
            </a:r>
          </a:p>
        </p:txBody>
      </p:sp>
      <p:graphicFrame>
        <p:nvGraphicFramePr>
          <p:cNvPr id="6" name="Chart Placeholder 5">
            <a:extLst>
              <a:ext uri="{FF2B5EF4-FFF2-40B4-BE49-F238E27FC236}">
                <a16:creationId xmlns:a16="http://schemas.microsoft.com/office/drawing/2014/main" id="{B38F3FE4-846D-492B-8027-9460D7A5754C}"/>
              </a:ext>
            </a:extLst>
          </p:cNvPr>
          <p:cNvGraphicFramePr>
            <a:graphicFrameLocks noGrp="1"/>
          </p:cNvGraphicFramePr>
          <p:nvPr>
            <p:ph type="chart" sz="quarter" idx="13"/>
            <p:extLst>
              <p:ext uri="{D42A27DB-BD31-4B8C-83A1-F6EECF244321}">
                <p14:modId xmlns:p14="http://schemas.microsoft.com/office/powerpoint/2010/main" val="23338991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0BF41CC-E665-4B88-B9D8-EDD2E1BBFEBB}"/>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A4BDB74B-84B1-47D1-B145-B750FEF4385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326197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B29503-208B-4FB7-BCEE-A6DF03790EB7}"/>
              </a:ext>
            </a:extLst>
          </p:cNvPr>
          <p:cNvSpPr>
            <a:spLocks noGrp="1"/>
          </p:cNvSpPr>
          <p:nvPr>
            <p:ph type="title"/>
          </p:nvPr>
        </p:nvSpPr>
        <p:spPr/>
        <p:txBody>
          <a:bodyPr/>
          <a:lstStyle/>
          <a:p>
            <a:r>
              <a:rPr lang="en-US"/>
              <a:t>LinkedIn Average Interactions Per LinkedIn Update | Philadelphia Insurance</a:t>
            </a:r>
          </a:p>
        </p:txBody>
      </p:sp>
      <p:graphicFrame>
        <p:nvGraphicFramePr>
          <p:cNvPr id="6" name="Chart Placeholder 5">
            <a:extLst>
              <a:ext uri="{FF2B5EF4-FFF2-40B4-BE49-F238E27FC236}">
                <a16:creationId xmlns:a16="http://schemas.microsoft.com/office/drawing/2014/main" id="{F2CC2A73-A1B8-4537-96AD-71F2729085C7}"/>
              </a:ext>
            </a:extLst>
          </p:cNvPr>
          <p:cNvGraphicFramePr>
            <a:graphicFrameLocks noGrp="1"/>
          </p:cNvGraphicFramePr>
          <p:nvPr>
            <p:ph type="chart" sz="quarter" idx="13"/>
            <p:extLst>
              <p:ext uri="{D42A27DB-BD31-4B8C-83A1-F6EECF244321}">
                <p14:modId xmlns:p14="http://schemas.microsoft.com/office/powerpoint/2010/main" val="3801622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7A79A26-5382-4777-BC42-F12BB35AE461}"/>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E8284388-69D1-4130-9E1C-7F1FC072E62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52324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2BFAF7-102F-48D4-81FB-895E6C5A5CF7}"/>
              </a:ext>
            </a:extLst>
          </p:cNvPr>
          <p:cNvSpPr>
            <a:spLocks noGrp="1"/>
          </p:cNvSpPr>
          <p:nvPr>
            <p:ph type="title"/>
          </p:nvPr>
        </p:nvSpPr>
        <p:spPr/>
        <p:txBody>
          <a:bodyPr/>
          <a:lstStyle/>
          <a:p>
            <a:r>
              <a:rPr lang="en-US"/>
              <a:t>LinkedIn Updates Table | Philadelphia Insurance - 1 of 5</a:t>
            </a:r>
          </a:p>
        </p:txBody>
      </p:sp>
      <p:graphicFrame>
        <p:nvGraphicFramePr>
          <p:cNvPr id="5" name="Table Placeholder 4">
            <a:extLst>
              <a:ext uri="{FF2B5EF4-FFF2-40B4-BE49-F238E27FC236}">
                <a16:creationId xmlns:a16="http://schemas.microsoft.com/office/drawing/2014/main" id="{5262DA83-E8EA-4938-9B60-7A359A3BF23A}"/>
              </a:ext>
            </a:extLst>
          </p:cNvPr>
          <p:cNvGraphicFramePr>
            <a:graphicFrameLocks noGrp="1"/>
          </p:cNvGraphicFramePr>
          <p:nvPr>
            <p:ph type="tbl" sz="quarter" idx="13"/>
            <p:extLst>
              <p:ext uri="{D42A27DB-BD31-4B8C-83A1-F6EECF244321}">
                <p14:modId xmlns:p14="http://schemas.microsoft.com/office/powerpoint/2010/main" val="12372718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4155186716"/>
                    </a:ext>
                  </a:extLst>
                </a:gridCol>
                <a:gridCol w="905256">
                  <a:extLst>
                    <a:ext uri="{9D8B030D-6E8A-4147-A177-3AD203B41FA5}">
                      <a16:colId xmlns:a16="http://schemas.microsoft.com/office/drawing/2014/main" val="392852623"/>
                    </a:ext>
                  </a:extLst>
                </a:gridCol>
                <a:gridCol w="822960">
                  <a:extLst>
                    <a:ext uri="{9D8B030D-6E8A-4147-A177-3AD203B41FA5}">
                      <a16:colId xmlns:a16="http://schemas.microsoft.com/office/drawing/2014/main" val="1069277157"/>
                    </a:ext>
                  </a:extLst>
                </a:gridCol>
                <a:gridCol w="987552">
                  <a:extLst>
                    <a:ext uri="{9D8B030D-6E8A-4147-A177-3AD203B41FA5}">
                      <a16:colId xmlns:a16="http://schemas.microsoft.com/office/drawing/2014/main" val="1516074754"/>
                    </a:ext>
                  </a:extLst>
                </a:gridCol>
                <a:gridCol w="987552">
                  <a:extLst>
                    <a:ext uri="{9D8B030D-6E8A-4147-A177-3AD203B41FA5}">
                      <a16:colId xmlns:a16="http://schemas.microsoft.com/office/drawing/2014/main" val="866618187"/>
                    </a:ext>
                  </a:extLst>
                </a:gridCol>
                <a:gridCol w="987552">
                  <a:extLst>
                    <a:ext uri="{9D8B030D-6E8A-4147-A177-3AD203B41FA5}">
                      <a16:colId xmlns:a16="http://schemas.microsoft.com/office/drawing/2014/main" val="2658861251"/>
                    </a:ext>
                  </a:extLst>
                </a:gridCol>
                <a:gridCol w="987552">
                  <a:extLst>
                    <a:ext uri="{9D8B030D-6E8A-4147-A177-3AD203B41FA5}">
                      <a16:colId xmlns:a16="http://schemas.microsoft.com/office/drawing/2014/main" val="19558826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322738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- 2019-05-20 15:06:53 </a:t>
                      </a:r>
                      <a:r>
                        <a:rPr kumimoji="0" lang="en-US" sz="1000" b="0" i="0" u="none" strike="noStrike" kern="1200" cap="none" spc="0" normalizeH="0" baseline="0" noProof="0">
                          <a:ln>
                            <a:noFill/>
                          </a:ln>
                          <a:solidFill>
                            <a:prstClr val="black"/>
                          </a:solidFill>
                          <a:effectLst/>
                          <a:uLnTx/>
                          <a:uFillTx/>
                          <a:latin typeface="+mn-lt"/>
                          <a:ea typeface="+mn-ea"/>
                          <a:cs typeface="+mn-cs"/>
                        </a:rPr>
                        <a:t>
  PHLY rings the bell three times, taking home three ACE customer service awards this year! It's our seventh consecutive year as an ACE Award winner, but we remain committed to YOU. 
We invite agents, brokers, and policyholders to give us feedback to maintain and improve our service: http://bit.ly/2HuCYhT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https://media.licdn.com/dms/image/C4E22AQEAoNzlWm_1yw/feedshare-shrink_8192/0?e=1562803200&amp;v=beta&amp;t=yHhJGiRUkG7cgFxfWvacz-9pA2crVeFduedNS6F6Avo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06/05/2019 00:07:35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0.6846 %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139425218"/>
                  </a:ext>
                </a:extLst>
              </a:tr>
            </a:tbl>
          </a:graphicData>
        </a:graphic>
      </p:graphicFrame>
      <p:sp>
        <p:nvSpPr>
          <p:cNvPr id="4" name="Text Placeholder 3">
            <a:extLst>
              <a:ext uri="{FF2B5EF4-FFF2-40B4-BE49-F238E27FC236}">
                <a16:creationId xmlns:a16="http://schemas.microsoft.com/office/drawing/2014/main" id="{EEB0E14A-6085-4200-A33F-4355A45BC109}"/>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19212107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4EF7CE-F257-4025-9138-D9C3368CB6CF}"/>
              </a:ext>
            </a:extLst>
          </p:cNvPr>
          <p:cNvSpPr>
            <a:spLocks noGrp="1"/>
          </p:cNvSpPr>
          <p:nvPr>
            <p:ph type="title"/>
          </p:nvPr>
        </p:nvSpPr>
        <p:spPr/>
        <p:txBody>
          <a:bodyPr/>
          <a:lstStyle/>
          <a:p>
            <a:r>
              <a:rPr lang="en-US"/>
              <a:t>LinkedIn Updates Table | Philadelphia Insurance - 2 of 5</a:t>
            </a:r>
          </a:p>
        </p:txBody>
      </p:sp>
      <p:graphicFrame>
        <p:nvGraphicFramePr>
          <p:cNvPr id="5" name="Table Placeholder 4">
            <a:extLst>
              <a:ext uri="{FF2B5EF4-FFF2-40B4-BE49-F238E27FC236}">
                <a16:creationId xmlns:a16="http://schemas.microsoft.com/office/drawing/2014/main" id="{7BF75B8B-5EAE-44AD-ABBB-8957E2DC6F34}"/>
              </a:ext>
            </a:extLst>
          </p:cNvPr>
          <p:cNvGraphicFramePr>
            <a:graphicFrameLocks noGrp="1"/>
          </p:cNvGraphicFramePr>
          <p:nvPr>
            <p:ph type="tbl" sz="quarter" idx="13"/>
            <p:extLst>
              <p:ext uri="{D42A27DB-BD31-4B8C-83A1-F6EECF244321}">
                <p14:modId xmlns:p14="http://schemas.microsoft.com/office/powerpoint/2010/main" val="29240757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530053159"/>
                    </a:ext>
                  </a:extLst>
                </a:gridCol>
                <a:gridCol w="905256">
                  <a:extLst>
                    <a:ext uri="{9D8B030D-6E8A-4147-A177-3AD203B41FA5}">
                      <a16:colId xmlns:a16="http://schemas.microsoft.com/office/drawing/2014/main" val="2985038693"/>
                    </a:ext>
                  </a:extLst>
                </a:gridCol>
                <a:gridCol w="822960">
                  <a:extLst>
                    <a:ext uri="{9D8B030D-6E8A-4147-A177-3AD203B41FA5}">
                      <a16:colId xmlns:a16="http://schemas.microsoft.com/office/drawing/2014/main" val="3011250951"/>
                    </a:ext>
                  </a:extLst>
                </a:gridCol>
                <a:gridCol w="987552">
                  <a:extLst>
                    <a:ext uri="{9D8B030D-6E8A-4147-A177-3AD203B41FA5}">
                      <a16:colId xmlns:a16="http://schemas.microsoft.com/office/drawing/2014/main" val="3797828203"/>
                    </a:ext>
                  </a:extLst>
                </a:gridCol>
                <a:gridCol w="987552">
                  <a:extLst>
                    <a:ext uri="{9D8B030D-6E8A-4147-A177-3AD203B41FA5}">
                      <a16:colId xmlns:a16="http://schemas.microsoft.com/office/drawing/2014/main" val="1813980333"/>
                    </a:ext>
                  </a:extLst>
                </a:gridCol>
                <a:gridCol w="987552">
                  <a:extLst>
                    <a:ext uri="{9D8B030D-6E8A-4147-A177-3AD203B41FA5}">
                      <a16:colId xmlns:a16="http://schemas.microsoft.com/office/drawing/2014/main" val="1629036335"/>
                    </a:ext>
                  </a:extLst>
                </a:gridCol>
                <a:gridCol w="987552">
                  <a:extLst>
                    <a:ext uri="{9D8B030D-6E8A-4147-A177-3AD203B41FA5}">
                      <a16:colId xmlns:a16="http://schemas.microsoft.com/office/drawing/2014/main" val="39831061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114815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- 2019-05-14 16:37:44 </a:t>
                      </a:r>
                      <a:r>
                        <a:rPr kumimoji="0" lang="en-US" sz="1000" b="0" i="0" u="none" strike="noStrike" kern="1200" cap="none" spc="0" normalizeH="0" baseline="0" noProof="0">
                          <a:ln>
                            <a:noFill/>
                          </a:ln>
                          <a:solidFill>
                            <a:prstClr val="black"/>
                          </a:solidFill>
                          <a:effectLst/>
                          <a:uLnTx/>
                          <a:uFillTx/>
                          <a:latin typeface="+mn-lt"/>
                          <a:ea typeface="+mn-ea"/>
                          <a:cs typeface="+mn-cs"/>
                        </a:rPr>
                        <a:t>
  Members of our E&amp;S and Risk Management teams volunteered at Philabundance, the largest hunger relief organization in the Delaware Valley. #TEAMPHLY spent an afternoon in the non-profit’s Hunger Relief Center sorting and packaging frozen food to be distributed to those in need.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https://media.licdn.com/dms/image/C4E22AQGOo6hPXBeYuQ/feedshare-shrink_8192/0?e=1562803200&amp;v=beta&amp;t=mAjy3TBdjavz5xKOKamRqFv4Puffen6mlvB6yalOlqg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06/04/2019 00:06:45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0.6776 %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10768958"/>
                  </a:ext>
                </a:extLst>
              </a:tr>
            </a:tbl>
          </a:graphicData>
        </a:graphic>
      </p:graphicFrame>
      <p:sp>
        <p:nvSpPr>
          <p:cNvPr id="4" name="Text Placeholder 3">
            <a:extLst>
              <a:ext uri="{FF2B5EF4-FFF2-40B4-BE49-F238E27FC236}">
                <a16:creationId xmlns:a16="http://schemas.microsoft.com/office/drawing/2014/main" id="{A7FE09CD-FC30-4F5E-B4FD-DB85002D9EE7}"/>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9355363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37A88-CA44-4A13-BB2A-7A943EE9EB67}"/>
              </a:ext>
            </a:extLst>
          </p:cNvPr>
          <p:cNvSpPr>
            <a:spLocks noGrp="1"/>
          </p:cNvSpPr>
          <p:nvPr>
            <p:ph type="title"/>
          </p:nvPr>
        </p:nvSpPr>
        <p:spPr/>
        <p:txBody>
          <a:bodyPr/>
          <a:lstStyle/>
          <a:p>
            <a:r>
              <a:rPr lang="en-US"/>
              <a:t>LinkedIn Updates Table | Philadelphia Insurance - 3 of 5</a:t>
            </a:r>
          </a:p>
        </p:txBody>
      </p:sp>
      <p:graphicFrame>
        <p:nvGraphicFramePr>
          <p:cNvPr id="5" name="Table Placeholder 4">
            <a:extLst>
              <a:ext uri="{FF2B5EF4-FFF2-40B4-BE49-F238E27FC236}">
                <a16:creationId xmlns:a16="http://schemas.microsoft.com/office/drawing/2014/main" id="{74C40B1F-3F5D-4482-BD30-14BD586787C0}"/>
              </a:ext>
            </a:extLst>
          </p:cNvPr>
          <p:cNvGraphicFramePr>
            <a:graphicFrameLocks noGrp="1"/>
          </p:cNvGraphicFramePr>
          <p:nvPr>
            <p:ph type="tbl" sz="quarter" idx="13"/>
            <p:extLst>
              <p:ext uri="{D42A27DB-BD31-4B8C-83A1-F6EECF244321}">
                <p14:modId xmlns:p14="http://schemas.microsoft.com/office/powerpoint/2010/main" val="23357862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919432551"/>
                    </a:ext>
                  </a:extLst>
                </a:gridCol>
                <a:gridCol w="905256">
                  <a:extLst>
                    <a:ext uri="{9D8B030D-6E8A-4147-A177-3AD203B41FA5}">
                      <a16:colId xmlns:a16="http://schemas.microsoft.com/office/drawing/2014/main" val="1841026597"/>
                    </a:ext>
                  </a:extLst>
                </a:gridCol>
                <a:gridCol w="822960">
                  <a:extLst>
                    <a:ext uri="{9D8B030D-6E8A-4147-A177-3AD203B41FA5}">
                      <a16:colId xmlns:a16="http://schemas.microsoft.com/office/drawing/2014/main" val="4259880825"/>
                    </a:ext>
                  </a:extLst>
                </a:gridCol>
                <a:gridCol w="987552">
                  <a:extLst>
                    <a:ext uri="{9D8B030D-6E8A-4147-A177-3AD203B41FA5}">
                      <a16:colId xmlns:a16="http://schemas.microsoft.com/office/drawing/2014/main" val="1910471310"/>
                    </a:ext>
                  </a:extLst>
                </a:gridCol>
                <a:gridCol w="987552">
                  <a:extLst>
                    <a:ext uri="{9D8B030D-6E8A-4147-A177-3AD203B41FA5}">
                      <a16:colId xmlns:a16="http://schemas.microsoft.com/office/drawing/2014/main" val="4049565944"/>
                    </a:ext>
                  </a:extLst>
                </a:gridCol>
                <a:gridCol w="987552">
                  <a:extLst>
                    <a:ext uri="{9D8B030D-6E8A-4147-A177-3AD203B41FA5}">
                      <a16:colId xmlns:a16="http://schemas.microsoft.com/office/drawing/2014/main" val="3070041667"/>
                    </a:ext>
                  </a:extLst>
                </a:gridCol>
                <a:gridCol w="987552">
                  <a:extLst>
                    <a:ext uri="{9D8B030D-6E8A-4147-A177-3AD203B41FA5}">
                      <a16:colId xmlns:a16="http://schemas.microsoft.com/office/drawing/2014/main" val="32673523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466608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- 2019-05-07 15:57:29 </a:t>
                      </a:r>
                      <a:r>
                        <a:rPr kumimoji="0" lang="en-US" sz="1000" b="0" i="0" u="none" strike="noStrike" kern="1200" cap="none" spc="0" normalizeH="0" baseline="0" noProof="0">
                          <a:ln>
                            <a:noFill/>
                          </a:ln>
                          <a:solidFill>
                            <a:prstClr val="black"/>
                          </a:solidFill>
                          <a:effectLst/>
                          <a:uLnTx/>
                          <a:uFillTx/>
                          <a:latin typeface="+mn-lt"/>
                          <a:ea typeface="+mn-ea"/>
                          <a:cs typeface="+mn-cs"/>
                        </a:rPr>
                        <a:t>
  We recently kicked off our fourth annual PHLY Leadership Academy, a six-month program focused on enhancing the development and engagement of our team. The program includes a two-day kick-off event, a series of activities to help participants discover their leadership style, and a two-day capstone event. This is just one of the many ways PHLY supports the continuous development of our employees. 
If you want to grow personally and professionally - #ThinkPHLY. Visit PHLY.com/careers to see all of our job openings.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https://media.licdn.com/dms/image/C4E22AQGGGtOMqjGU_g/feedshare-shrink_800/0?e=1562803200&amp;v=beta&amp;t=Ek9BP0TuuQoTLgRR_en38vv6Ts43n5xYCcA-BARl8r0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06/04/2019 00:06:45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1145304"/>
                  </a:ext>
                </a:extLst>
              </a:tr>
            </a:tbl>
          </a:graphicData>
        </a:graphic>
      </p:graphicFrame>
      <p:sp>
        <p:nvSpPr>
          <p:cNvPr id="4" name="Text Placeholder 3">
            <a:extLst>
              <a:ext uri="{FF2B5EF4-FFF2-40B4-BE49-F238E27FC236}">
                <a16:creationId xmlns:a16="http://schemas.microsoft.com/office/drawing/2014/main" id="{E01CFF8E-6548-47F3-AC17-5A890B02FB35}"/>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38850650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4D13B3-D457-4047-90A2-21DC80BDF10E}"/>
              </a:ext>
            </a:extLst>
          </p:cNvPr>
          <p:cNvSpPr>
            <a:spLocks noGrp="1"/>
          </p:cNvSpPr>
          <p:nvPr>
            <p:ph type="title"/>
          </p:nvPr>
        </p:nvSpPr>
        <p:spPr/>
        <p:txBody>
          <a:bodyPr/>
          <a:lstStyle/>
          <a:p>
            <a:r>
              <a:rPr lang="en-US"/>
              <a:t>LinkedIn Updates Table | Philadelphia Insurance - 4 of 5</a:t>
            </a:r>
          </a:p>
        </p:txBody>
      </p:sp>
      <p:graphicFrame>
        <p:nvGraphicFramePr>
          <p:cNvPr id="5" name="Table Placeholder 4">
            <a:extLst>
              <a:ext uri="{FF2B5EF4-FFF2-40B4-BE49-F238E27FC236}">
                <a16:creationId xmlns:a16="http://schemas.microsoft.com/office/drawing/2014/main" id="{4AEBBA86-D505-4F8A-B491-6E3B493403F4}"/>
              </a:ext>
            </a:extLst>
          </p:cNvPr>
          <p:cNvGraphicFramePr>
            <a:graphicFrameLocks noGrp="1"/>
          </p:cNvGraphicFramePr>
          <p:nvPr>
            <p:ph type="tbl" sz="quarter" idx="13"/>
            <p:extLst>
              <p:ext uri="{D42A27DB-BD31-4B8C-83A1-F6EECF244321}">
                <p14:modId xmlns:p14="http://schemas.microsoft.com/office/powerpoint/2010/main" val="2424896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701591539"/>
                    </a:ext>
                  </a:extLst>
                </a:gridCol>
                <a:gridCol w="905256">
                  <a:extLst>
                    <a:ext uri="{9D8B030D-6E8A-4147-A177-3AD203B41FA5}">
                      <a16:colId xmlns:a16="http://schemas.microsoft.com/office/drawing/2014/main" val="1155387625"/>
                    </a:ext>
                  </a:extLst>
                </a:gridCol>
                <a:gridCol w="822960">
                  <a:extLst>
                    <a:ext uri="{9D8B030D-6E8A-4147-A177-3AD203B41FA5}">
                      <a16:colId xmlns:a16="http://schemas.microsoft.com/office/drawing/2014/main" val="1382106314"/>
                    </a:ext>
                  </a:extLst>
                </a:gridCol>
                <a:gridCol w="987552">
                  <a:extLst>
                    <a:ext uri="{9D8B030D-6E8A-4147-A177-3AD203B41FA5}">
                      <a16:colId xmlns:a16="http://schemas.microsoft.com/office/drawing/2014/main" val="569620234"/>
                    </a:ext>
                  </a:extLst>
                </a:gridCol>
                <a:gridCol w="987552">
                  <a:extLst>
                    <a:ext uri="{9D8B030D-6E8A-4147-A177-3AD203B41FA5}">
                      <a16:colId xmlns:a16="http://schemas.microsoft.com/office/drawing/2014/main" val="4250955878"/>
                    </a:ext>
                  </a:extLst>
                </a:gridCol>
                <a:gridCol w="987552">
                  <a:extLst>
                    <a:ext uri="{9D8B030D-6E8A-4147-A177-3AD203B41FA5}">
                      <a16:colId xmlns:a16="http://schemas.microsoft.com/office/drawing/2014/main" val="1134958196"/>
                    </a:ext>
                  </a:extLst>
                </a:gridCol>
                <a:gridCol w="987552">
                  <a:extLst>
                    <a:ext uri="{9D8B030D-6E8A-4147-A177-3AD203B41FA5}">
                      <a16:colId xmlns:a16="http://schemas.microsoft.com/office/drawing/2014/main" val="32914245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725470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- 2019-05-30 16:21:04 </a:t>
                      </a:r>
                      <a:r>
                        <a:rPr kumimoji="0" lang="en-US" sz="1000" b="0" i="0" u="none" strike="noStrike" kern="1200" cap="none" spc="0" normalizeH="0" baseline="0" noProof="0">
                          <a:ln>
                            <a:noFill/>
                          </a:ln>
                          <a:solidFill>
                            <a:prstClr val="black"/>
                          </a:solidFill>
                          <a:effectLst/>
                          <a:uLnTx/>
                          <a:uFillTx/>
                          <a:latin typeface="+mn-lt"/>
                          <a:ea typeface="+mn-ea"/>
                          <a:cs typeface="+mn-cs"/>
                        </a:rPr>
                        <a:t>
  Home Office employees experienced a playground under the sea at this year’s PHLY Company Outing! #TEAMPHLY visited the Adventure Aquarium and enjoyed an evening full of food, family, and fun while exploring the aquarium’s exhibits.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https://media.licdn.com/dms/image/C4E22AQFerV2MSmvEMA/feedshare-shrink_8192/0?e=1562803200&amp;v=beta&amp;t=-wk63FaVFZQytS5nAuhuKrvD-0sbkZr2PKKd_CHroNQ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06/06/2019 00:07:24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0.4743 %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52054301"/>
                  </a:ext>
                </a:extLst>
              </a:tr>
            </a:tbl>
          </a:graphicData>
        </a:graphic>
      </p:graphicFrame>
      <p:sp>
        <p:nvSpPr>
          <p:cNvPr id="4" name="Text Placeholder 3">
            <a:extLst>
              <a:ext uri="{FF2B5EF4-FFF2-40B4-BE49-F238E27FC236}">
                <a16:creationId xmlns:a16="http://schemas.microsoft.com/office/drawing/2014/main" id="{C81DCE0A-9002-4163-AD9D-75BE6E690A8C}"/>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22693978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F32201-5C17-475A-AFD6-E6B0AB5E0DA0}"/>
              </a:ext>
            </a:extLst>
          </p:cNvPr>
          <p:cNvSpPr>
            <a:spLocks noGrp="1"/>
          </p:cNvSpPr>
          <p:nvPr>
            <p:ph type="title"/>
          </p:nvPr>
        </p:nvSpPr>
        <p:spPr/>
        <p:txBody>
          <a:bodyPr/>
          <a:lstStyle/>
          <a:p>
            <a:r>
              <a:rPr lang="en-US"/>
              <a:t>LinkedIn Updates Table | Philadelphia Insurance - 5 of 5</a:t>
            </a:r>
          </a:p>
        </p:txBody>
      </p:sp>
      <p:graphicFrame>
        <p:nvGraphicFramePr>
          <p:cNvPr id="5" name="Table Placeholder 4">
            <a:extLst>
              <a:ext uri="{FF2B5EF4-FFF2-40B4-BE49-F238E27FC236}">
                <a16:creationId xmlns:a16="http://schemas.microsoft.com/office/drawing/2014/main" id="{0B7B907B-0042-46B2-AA5F-C061583422AB}"/>
              </a:ext>
            </a:extLst>
          </p:cNvPr>
          <p:cNvGraphicFramePr>
            <a:graphicFrameLocks noGrp="1"/>
          </p:cNvGraphicFramePr>
          <p:nvPr>
            <p:ph type="tbl" sz="quarter" idx="13"/>
            <p:extLst>
              <p:ext uri="{D42A27DB-BD31-4B8C-83A1-F6EECF244321}">
                <p14:modId xmlns:p14="http://schemas.microsoft.com/office/powerpoint/2010/main" val="42164643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4120436157"/>
                    </a:ext>
                  </a:extLst>
                </a:gridCol>
                <a:gridCol w="905256">
                  <a:extLst>
                    <a:ext uri="{9D8B030D-6E8A-4147-A177-3AD203B41FA5}">
                      <a16:colId xmlns:a16="http://schemas.microsoft.com/office/drawing/2014/main" val="2926257517"/>
                    </a:ext>
                  </a:extLst>
                </a:gridCol>
                <a:gridCol w="822960">
                  <a:extLst>
                    <a:ext uri="{9D8B030D-6E8A-4147-A177-3AD203B41FA5}">
                      <a16:colId xmlns:a16="http://schemas.microsoft.com/office/drawing/2014/main" val="2496122272"/>
                    </a:ext>
                  </a:extLst>
                </a:gridCol>
                <a:gridCol w="987552">
                  <a:extLst>
                    <a:ext uri="{9D8B030D-6E8A-4147-A177-3AD203B41FA5}">
                      <a16:colId xmlns:a16="http://schemas.microsoft.com/office/drawing/2014/main" val="3220131994"/>
                    </a:ext>
                  </a:extLst>
                </a:gridCol>
                <a:gridCol w="987552">
                  <a:extLst>
                    <a:ext uri="{9D8B030D-6E8A-4147-A177-3AD203B41FA5}">
                      <a16:colId xmlns:a16="http://schemas.microsoft.com/office/drawing/2014/main" val="768386975"/>
                    </a:ext>
                  </a:extLst>
                </a:gridCol>
                <a:gridCol w="987552">
                  <a:extLst>
                    <a:ext uri="{9D8B030D-6E8A-4147-A177-3AD203B41FA5}">
                      <a16:colId xmlns:a16="http://schemas.microsoft.com/office/drawing/2014/main" val="1271745314"/>
                    </a:ext>
                  </a:extLst>
                </a:gridCol>
                <a:gridCol w="987552">
                  <a:extLst>
                    <a:ext uri="{9D8B030D-6E8A-4147-A177-3AD203B41FA5}">
                      <a16:colId xmlns:a16="http://schemas.microsoft.com/office/drawing/2014/main" val="27795185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883710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- 2019-05-21 16:53:25 </a:t>
                      </a:r>
                      <a:r>
                        <a:rPr kumimoji="0" lang="en-US" sz="1000" b="0" i="0" u="none" strike="noStrike" kern="1200" cap="none" spc="0" normalizeH="0" baseline="0" noProof="0">
                          <a:ln>
                            <a:noFill/>
                          </a:ln>
                          <a:solidFill>
                            <a:prstClr val="black"/>
                          </a:solidFill>
                          <a:effectLst/>
                          <a:uLnTx/>
                          <a:uFillTx/>
                          <a:latin typeface="+mn-lt"/>
                          <a:ea typeface="+mn-ea"/>
                          <a:cs typeface="+mn-cs"/>
                        </a:rPr>
                        <a:t>
  Would you like to work for a company with a culture that allows you to be yourself? PHLY offers flexibility to follow your professional and personal passions! Here’s an inside look at why John Kitchens, who works in our Underwriting Department, loves being on #TEAMPHLY. 
Visit www.bit.ly/PHLYcareers to learn more about our job opportunities.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https://media.licdn.com/dms/image/C4D22AQE2XxsKUr3XeQ/feedshare-shrink_1280/0?e=1562803200&amp;v=beta&amp;t=TnJmZU9ks9SPvfBTX7vGGzGPFvRjXxALjf2R83zdXiA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06/06/2019 00:07:24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0.4400 %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637896833"/>
                  </a:ext>
                </a:extLst>
              </a:tr>
            </a:tbl>
          </a:graphicData>
        </a:graphic>
      </p:graphicFrame>
      <p:sp>
        <p:nvSpPr>
          <p:cNvPr id="4" name="Text Placeholder 3">
            <a:extLst>
              <a:ext uri="{FF2B5EF4-FFF2-40B4-BE49-F238E27FC236}">
                <a16:creationId xmlns:a16="http://schemas.microsoft.com/office/drawing/2014/main" id="{BDCCD1C5-77A1-4D9A-BC25-C8B90A9F6A6E}"/>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17089635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2BC602-2055-42F7-BDB3-B8929AC84D81}"/>
              </a:ext>
            </a:extLst>
          </p:cNvPr>
          <p:cNvSpPr>
            <a:spLocks noGrp="1"/>
          </p:cNvSpPr>
          <p:nvPr>
            <p:ph type="title"/>
          </p:nvPr>
        </p:nvSpPr>
        <p:spPr/>
        <p:txBody>
          <a:bodyPr/>
          <a:lstStyle/>
          <a:p>
            <a:r>
              <a:rPr lang="en-US"/>
              <a:t>Instagram Key Metrics Table | Philadelphia Insurance</a:t>
            </a:r>
          </a:p>
        </p:txBody>
      </p:sp>
      <p:graphicFrame>
        <p:nvGraphicFramePr>
          <p:cNvPr id="5" name="Table Placeholder 4">
            <a:extLst>
              <a:ext uri="{FF2B5EF4-FFF2-40B4-BE49-F238E27FC236}">
                <a16:creationId xmlns:a16="http://schemas.microsoft.com/office/drawing/2014/main" id="{E0D98FED-894F-45FB-9448-E6E5317E0D91}"/>
              </a:ext>
            </a:extLst>
          </p:cNvPr>
          <p:cNvGraphicFramePr>
            <a:graphicFrameLocks noGrp="1"/>
          </p:cNvGraphicFramePr>
          <p:nvPr>
            <p:ph type="tbl" sz="quarter" idx="13"/>
            <p:extLst>
              <p:ext uri="{D42A27DB-BD31-4B8C-83A1-F6EECF244321}">
                <p14:modId xmlns:p14="http://schemas.microsoft.com/office/powerpoint/2010/main" val="12495516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984548927"/>
                    </a:ext>
                  </a:extLst>
                </a:gridCol>
                <a:gridCol w="699516">
                  <a:extLst>
                    <a:ext uri="{9D8B030D-6E8A-4147-A177-3AD203B41FA5}">
                      <a16:colId xmlns:a16="http://schemas.microsoft.com/office/drawing/2014/main" val="3460656423"/>
                    </a:ext>
                  </a:extLst>
                </a:gridCol>
                <a:gridCol w="699516">
                  <a:extLst>
                    <a:ext uri="{9D8B030D-6E8A-4147-A177-3AD203B41FA5}">
                      <a16:colId xmlns:a16="http://schemas.microsoft.com/office/drawing/2014/main" val="3906571961"/>
                    </a:ext>
                  </a:extLst>
                </a:gridCol>
                <a:gridCol w="658368">
                  <a:extLst>
                    <a:ext uri="{9D8B030D-6E8A-4147-A177-3AD203B41FA5}">
                      <a16:colId xmlns:a16="http://schemas.microsoft.com/office/drawing/2014/main" val="1963481011"/>
                    </a:ext>
                  </a:extLst>
                </a:gridCol>
                <a:gridCol w="658368">
                  <a:extLst>
                    <a:ext uri="{9D8B030D-6E8A-4147-A177-3AD203B41FA5}">
                      <a16:colId xmlns:a16="http://schemas.microsoft.com/office/drawing/2014/main" val="2029588512"/>
                    </a:ext>
                  </a:extLst>
                </a:gridCol>
                <a:gridCol w="658368">
                  <a:extLst>
                    <a:ext uri="{9D8B030D-6E8A-4147-A177-3AD203B41FA5}">
                      <a16:colId xmlns:a16="http://schemas.microsoft.com/office/drawing/2014/main" val="102705471"/>
                    </a:ext>
                  </a:extLst>
                </a:gridCol>
                <a:gridCol w="699516">
                  <a:extLst>
                    <a:ext uri="{9D8B030D-6E8A-4147-A177-3AD203B41FA5}">
                      <a16:colId xmlns:a16="http://schemas.microsoft.com/office/drawing/2014/main" val="2866428619"/>
                    </a:ext>
                  </a:extLst>
                </a:gridCol>
                <a:gridCol w="699516">
                  <a:extLst>
                    <a:ext uri="{9D8B030D-6E8A-4147-A177-3AD203B41FA5}">
                      <a16:colId xmlns:a16="http://schemas.microsoft.com/office/drawing/2014/main" val="3696283420"/>
                    </a:ext>
                  </a:extLst>
                </a:gridCol>
                <a:gridCol w="699516">
                  <a:extLst>
                    <a:ext uri="{9D8B030D-6E8A-4147-A177-3AD203B41FA5}">
                      <a16:colId xmlns:a16="http://schemas.microsoft.com/office/drawing/2014/main" val="2344639028"/>
                    </a:ext>
                  </a:extLst>
                </a:gridCol>
                <a:gridCol w="658368">
                  <a:extLst>
                    <a:ext uri="{9D8B030D-6E8A-4147-A177-3AD203B41FA5}">
                      <a16:colId xmlns:a16="http://schemas.microsoft.com/office/drawing/2014/main" val="107804068"/>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869325142"/>
                  </a:ext>
                </a:extLst>
              </a:tr>
              <a:tr h="370840">
                <a:tc>
                  <a:txBody>
                    <a:bodyPr/>
                    <a:lstStyle/>
                    <a:p>
                      <a:r>
                        <a:rPr lang="en-US" sz="1000"/>
                        <a:t>phlyinsurance</a:t>
                      </a:r>
                    </a:p>
                  </a:txBody>
                  <a:tcPr/>
                </a:tc>
                <a:tc>
                  <a:txBody>
                    <a:bodyPr/>
                    <a:lstStyle/>
                    <a:p>
                      <a:r>
                        <a:rPr lang="en-US" sz="1000"/>
                        <a:t>1313</a:t>
                      </a:r>
                    </a:p>
                  </a:txBody>
                  <a:tcPr/>
                </a:tc>
                <a:tc>
                  <a:txBody>
                    <a:bodyPr/>
                    <a:lstStyle/>
                    <a:p>
                      <a:r>
                        <a:rPr lang="en-US" sz="1000"/>
                        <a:t>28</a:t>
                      </a:r>
                    </a:p>
                  </a:txBody>
                  <a:tcPr/>
                </a:tc>
                <a:tc>
                  <a:txBody>
                    <a:bodyPr/>
                    <a:lstStyle/>
                    <a:p>
                      <a:r>
                        <a:rPr lang="en-US" sz="1000"/>
                        <a:t>20</a:t>
                      </a:r>
                    </a:p>
                  </a:txBody>
                  <a:tcPr/>
                </a:tc>
                <a:tc>
                  <a:txBody>
                    <a:bodyPr/>
                    <a:lstStyle/>
                    <a:p>
                      <a:r>
                        <a:rPr lang="en-US" sz="1000"/>
                        <a:t>2</a:t>
                      </a:r>
                    </a:p>
                  </a:txBody>
                  <a:tcPr/>
                </a:tc>
                <a:tc>
                  <a:txBody>
                    <a:bodyPr/>
                    <a:lstStyle/>
                    <a:p>
                      <a:r>
                        <a:rPr lang="en-US" sz="1000"/>
                        <a:t>1</a:t>
                      </a:r>
                    </a:p>
                  </a:txBody>
                  <a:tcPr/>
                </a:tc>
                <a:tc>
                  <a:txBody>
                    <a:bodyPr/>
                    <a:lstStyle/>
                    <a:p>
                      <a:r>
                        <a:rPr lang="en-US" sz="1000"/>
                        <a:t>23</a:t>
                      </a:r>
                    </a:p>
                  </a:txBody>
                  <a:tcPr/>
                </a:tc>
                <a:tc>
                  <a:txBody>
                    <a:bodyPr/>
                    <a:lstStyle/>
                    <a:p>
                      <a:r>
                        <a:rPr lang="en-US" sz="1000"/>
                        <a:t>1128</a:t>
                      </a:r>
                    </a:p>
                  </a:txBody>
                  <a:tcPr/>
                </a:tc>
                <a:tc>
                  <a:txBody>
                    <a:bodyPr/>
                    <a:lstStyle/>
                    <a:p>
                      <a:r>
                        <a:rPr lang="en-US" sz="1000"/>
                        <a:t>15</a:t>
                      </a:r>
                    </a:p>
                  </a:txBody>
                  <a:tcPr/>
                </a:tc>
                <a:tc>
                  <a:txBody>
                    <a:bodyPr/>
                    <a:lstStyle/>
                    <a:p>
                      <a:r>
                        <a:rPr lang="en-US" sz="1000"/>
                        <a:t>3.8257 %</a:t>
                      </a:r>
                    </a:p>
                  </a:txBody>
                  <a:tcPr/>
                </a:tc>
                <a:extLst>
                  <a:ext uri="{0D108BD9-81ED-4DB2-BD59-A6C34878D82A}">
                    <a16:rowId xmlns:a16="http://schemas.microsoft.com/office/drawing/2014/main" val="143064006"/>
                  </a:ext>
                </a:extLst>
              </a:tr>
            </a:tbl>
          </a:graphicData>
        </a:graphic>
      </p:graphicFrame>
      <p:sp>
        <p:nvSpPr>
          <p:cNvPr id="4" name="Text Placeholder 3">
            <a:extLst>
              <a:ext uri="{FF2B5EF4-FFF2-40B4-BE49-F238E27FC236}">
                <a16:creationId xmlns:a16="http://schemas.microsoft.com/office/drawing/2014/main" id="{74335B73-ACCB-47D0-AE64-29DF4A0F0A10}"/>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41357778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B9CA74-FD58-43C4-924C-9EE3FE2EA205}"/>
              </a:ext>
            </a:extLst>
          </p:cNvPr>
          <p:cNvSpPr>
            <a:spLocks noGrp="1"/>
          </p:cNvSpPr>
          <p:nvPr>
            <p:ph type="title"/>
          </p:nvPr>
        </p:nvSpPr>
        <p:spPr/>
        <p:txBody>
          <a:bodyPr/>
          <a:lstStyle/>
          <a:p>
            <a:r>
              <a:rPr lang="en-US"/>
              <a:t>Instagram Instagram Followers Change | Philadelphia Insurance</a:t>
            </a:r>
          </a:p>
        </p:txBody>
      </p:sp>
      <p:graphicFrame>
        <p:nvGraphicFramePr>
          <p:cNvPr id="6" name="Chart Placeholder 5">
            <a:extLst>
              <a:ext uri="{FF2B5EF4-FFF2-40B4-BE49-F238E27FC236}">
                <a16:creationId xmlns:a16="http://schemas.microsoft.com/office/drawing/2014/main" id="{43249F14-85FF-41FF-A390-E7E6830E5952}"/>
              </a:ext>
            </a:extLst>
          </p:cNvPr>
          <p:cNvGraphicFramePr>
            <a:graphicFrameLocks noGrp="1"/>
          </p:cNvGraphicFramePr>
          <p:nvPr>
            <p:ph type="chart" sz="quarter" idx="13"/>
            <p:extLst>
              <p:ext uri="{D42A27DB-BD31-4B8C-83A1-F6EECF244321}">
                <p14:modId xmlns:p14="http://schemas.microsoft.com/office/powerpoint/2010/main" val="22987341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A0B502A-7C01-4D33-8548-19EC778082C4}"/>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03F8070E-9309-45FB-9292-5BB6A9CFD11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831299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BF0DB0-4896-440B-B98B-322C2456B9BB}"/>
              </a:ext>
            </a:extLst>
          </p:cNvPr>
          <p:cNvSpPr>
            <a:spLocks noGrp="1"/>
          </p:cNvSpPr>
          <p:nvPr>
            <p:ph type="title"/>
          </p:nvPr>
        </p:nvSpPr>
        <p:spPr/>
        <p:txBody>
          <a:bodyPr/>
          <a:lstStyle/>
          <a:p>
            <a:r>
              <a:rPr lang="en-US"/>
              <a:t>Instagram Average Interactions Per Instagram Post | Philadelphia Insurance</a:t>
            </a:r>
          </a:p>
        </p:txBody>
      </p:sp>
      <p:graphicFrame>
        <p:nvGraphicFramePr>
          <p:cNvPr id="6" name="Chart Placeholder 5">
            <a:extLst>
              <a:ext uri="{FF2B5EF4-FFF2-40B4-BE49-F238E27FC236}">
                <a16:creationId xmlns:a16="http://schemas.microsoft.com/office/drawing/2014/main" id="{A2ED505A-B8B2-4A85-ABA8-5D6811796804}"/>
              </a:ext>
            </a:extLst>
          </p:cNvPr>
          <p:cNvGraphicFramePr>
            <a:graphicFrameLocks noGrp="1"/>
          </p:cNvGraphicFramePr>
          <p:nvPr>
            <p:ph type="chart" sz="quarter" idx="13"/>
            <p:extLst>
              <p:ext uri="{D42A27DB-BD31-4B8C-83A1-F6EECF244321}">
                <p14:modId xmlns:p14="http://schemas.microsoft.com/office/powerpoint/2010/main" val="754417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E9EAF0E-C4F9-4E2D-A6E8-760CED9BCD82}"/>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9E387401-3A96-49B9-ACD7-2CA48CF4A57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7915941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50C7A6-832B-48A3-B079-A102EF04F704}"/>
              </a:ext>
            </a:extLst>
          </p:cNvPr>
          <p:cNvSpPr>
            <a:spLocks noGrp="1"/>
          </p:cNvSpPr>
          <p:nvPr>
            <p:ph type="title"/>
          </p:nvPr>
        </p:nvSpPr>
        <p:spPr/>
        <p:txBody>
          <a:bodyPr/>
          <a:lstStyle/>
          <a:p>
            <a:r>
              <a:rPr lang="en-US"/>
              <a:t>Instagram Posts Table | Philadelphia Insurance - 1 of 3</a:t>
            </a:r>
          </a:p>
        </p:txBody>
      </p:sp>
      <p:graphicFrame>
        <p:nvGraphicFramePr>
          <p:cNvPr id="5" name="Table Placeholder 4">
            <a:extLst>
              <a:ext uri="{FF2B5EF4-FFF2-40B4-BE49-F238E27FC236}">
                <a16:creationId xmlns:a16="http://schemas.microsoft.com/office/drawing/2014/main" id="{AC223744-D2DD-462B-A4A7-69CFE82AADD7}"/>
              </a:ext>
            </a:extLst>
          </p:cNvPr>
          <p:cNvGraphicFramePr>
            <a:graphicFrameLocks noGrp="1"/>
          </p:cNvGraphicFramePr>
          <p:nvPr>
            <p:ph type="tbl" sz="quarter" idx="13"/>
            <p:extLst>
              <p:ext uri="{D42A27DB-BD31-4B8C-83A1-F6EECF244321}">
                <p14:modId xmlns:p14="http://schemas.microsoft.com/office/powerpoint/2010/main" val="26478349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762953862"/>
                    </a:ext>
                  </a:extLst>
                </a:gridCol>
                <a:gridCol w="1810512">
                  <a:extLst>
                    <a:ext uri="{9D8B030D-6E8A-4147-A177-3AD203B41FA5}">
                      <a16:colId xmlns:a16="http://schemas.microsoft.com/office/drawing/2014/main" val="710958172"/>
                    </a:ext>
                  </a:extLst>
                </a:gridCol>
                <a:gridCol w="822960">
                  <a:extLst>
                    <a:ext uri="{9D8B030D-6E8A-4147-A177-3AD203B41FA5}">
                      <a16:colId xmlns:a16="http://schemas.microsoft.com/office/drawing/2014/main" val="1581440226"/>
                    </a:ext>
                  </a:extLst>
                </a:gridCol>
                <a:gridCol w="822960">
                  <a:extLst>
                    <a:ext uri="{9D8B030D-6E8A-4147-A177-3AD203B41FA5}">
                      <a16:colId xmlns:a16="http://schemas.microsoft.com/office/drawing/2014/main" val="3367622240"/>
                    </a:ext>
                  </a:extLst>
                </a:gridCol>
                <a:gridCol w="822960">
                  <a:extLst>
                    <a:ext uri="{9D8B030D-6E8A-4147-A177-3AD203B41FA5}">
                      <a16:colId xmlns:a16="http://schemas.microsoft.com/office/drawing/2014/main" val="628193614"/>
                    </a:ext>
                  </a:extLst>
                </a:gridCol>
                <a:gridCol w="822960">
                  <a:extLst>
                    <a:ext uri="{9D8B030D-6E8A-4147-A177-3AD203B41FA5}">
                      <a16:colId xmlns:a16="http://schemas.microsoft.com/office/drawing/2014/main" val="3464232611"/>
                    </a:ext>
                  </a:extLst>
                </a:gridCol>
                <a:gridCol w="822960">
                  <a:extLst>
                    <a:ext uri="{9D8B030D-6E8A-4147-A177-3AD203B41FA5}">
                      <a16:colId xmlns:a16="http://schemas.microsoft.com/office/drawing/2014/main" val="39284269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007059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- 2019-05-13 16:33:43 </a:t>
                      </a:r>
                      <a:r>
                        <a:rPr kumimoji="0" lang="en-US" sz="1000" b="0" i="0" u="none" strike="noStrike" kern="1200" cap="none" spc="0" normalizeH="0" baseline="0" noProof="0">
                          <a:ln>
                            <a:noFill/>
                          </a:ln>
                          <a:solidFill>
                            <a:prstClr val="black"/>
                          </a:solidFill>
                          <a:effectLst/>
                          <a:uLnTx/>
                          <a:uFillTx/>
                          <a:latin typeface="+mn-lt"/>
                          <a:ea typeface="+mn-ea"/>
                          <a:cs typeface="+mn-cs"/>
                        </a:rPr>
                        <a:t>
 philadelphiaeagles alumni, cheerleaders, and Swoop were part of the #fun at our Metro Region Product Fair at #lincolnfinancialfield last week. Our agents in attendance were able to meet and mingle with #TEAMPHLY and also spend time with these special guests! 🦅🏈 #ThinkPHLY #insurance #philadelphiaeagles #flyeaglesfly #philly #insurancelife #business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https://www.instagram.com/p/BxapEqGjExw/media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06/06/2019 00:03:21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8279725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- 2019-05-30 16:36:08 </a:t>
                      </a:r>
                      <a:r>
                        <a:rPr kumimoji="0" lang="en-US" sz="1000" b="0" i="0" u="none" strike="noStrike" kern="1200" cap="none" spc="0" normalizeH="0" baseline="0" noProof="0">
                          <a:ln>
                            <a:noFill/>
                          </a:ln>
                          <a:solidFill>
                            <a:prstClr val="black"/>
                          </a:solidFill>
                          <a:effectLst/>
                          <a:uLnTx/>
                          <a:uFillTx/>
                          <a:latin typeface="+mn-lt"/>
                          <a:ea typeface="+mn-ea"/>
                          <a:cs typeface="+mn-cs"/>
                        </a:rPr>
                        <a:t>
 Home Office employees experienced a playground #underthesea at this year’s #PHLY Company Outing! #TEAMPHLY visited the adventureaquarium and enjoyed an evening full of food, family, and #fun while exploring  the #aquarium’s exhibits. 🐠🦈🐡
#ThinkPHLY #adventureaquarium #fish #aquaadventure #camdenaquarium #companyouting #camdennj #insurance #insurancelife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https://www.instagram.com/p/ByGa3OlH8VC/media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06/06/2019 00:03:21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5.7296 %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87279139"/>
                  </a:ext>
                </a:extLst>
              </a:tr>
            </a:tbl>
          </a:graphicData>
        </a:graphic>
      </p:graphicFrame>
      <p:sp>
        <p:nvSpPr>
          <p:cNvPr id="4" name="Text Placeholder 3">
            <a:extLst>
              <a:ext uri="{FF2B5EF4-FFF2-40B4-BE49-F238E27FC236}">
                <a16:creationId xmlns:a16="http://schemas.microsoft.com/office/drawing/2014/main" id="{D2645FA1-895D-407B-897D-4C893FF1498F}"/>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23573028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7031C0-E9F1-43FB-8318-45E98889DAB8}"/>
              </a:ext>
            </a:extLst>
          </p:cNvPr>
          <p:cNvSpPr>
            <a:spLocks noGrp="1"/>
          </p:cNvSpPr>
          <p:nvPr>
            <p:ph type="title"/>
          </p:nvPr>
        </p:nvSpPr>
        <p:spPr/>
        <p:txBody>
          <a:bodyPr/>
          <a:lstStyle/>
          <a:p>
            <a:r>
              <a:rPr lang="en-US"/>
              <a:t>Instagram Posts Table | Philadelphia Insurance - 2 of 3</a:t>
            </a:r>
          </a:p>
        </p:txBody>
      </p:sp>
      <p:graphicFrame>
        <p:nvGraphicFramePr>
          <p:cNvPr id="5" name="Table Placeholder 4">
            <a:extLst>
              <a:ext uri="{FF2B5EF4-FFF2-40B4-BE49-F238E27FC236}">
                <a16:creationId xmlns:a16="http://schemas.microsoft.com/office/drawing/2014/main" id="{5D7AA6FD-070B-4D16-B01A-88C6E19F2B9F}"/>
              </a:ext>
            </a:extLst>
          </p:cNvPr>
          <p:cNvGraphicFramePr>
            <a:graphicFrameLocks noGrp="1"/>
          </p:cNvGraphicFramePr>
          <p:nvPr>
            <p:ph type="tbl" sz="quarter" idx="13"/>
            <p:extLst>
              <p:ext uri="{D42A27DB-BD31-4B8C-83A1-F6EECF244321}">
                <p14:modId xmlns:p14="http://schemas.microsoft.com/office/powerpoint/2010/main" val="18468792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231746336"/>
                    </a:ext>
                  </a:extLst>
                </a:gridCol>
                <a:gridCol w="1810512">
                  <a:extLst>
                    <a:ext uri="{9D8B030D-6E8A-4147-A177-3AD203B41FA5}">
                      <a16:colId xmlns:a16="http://schemas.microsoft.com/office/drawing/2014/main" val="127604872"/>
                    </a:ext>
                  </a:extLst>
                </a:gridCol>
                <a:gridCol w="822960">
                  <a:extLst>
                    <a:ext uri="{9D8B030D-6E8A-4147-A177-3AD203B41FA5}">
                      <a16:colId xmlns:a16="http://schemas.microsoft.com/office/drawing/2014/main" val="3445158828"/>
                    </a:ext>
                  </a:extLst>
                </a:gridCol>
                <a:gridCol w="822960">
                  <a:extLst>
                    <a:ext uri="{9D8B030D-6E8A-4147-A177-3AD203B41FA5}">
                      <a16:colId xmlns:a16="http://schemas.microsoft.com/office/drawing/2014/main" val="2390522119"/>
                    </a:ext>
                  </a:extLst>
                </a:gridCol>
                <a:gridCol w="822960">
                  <a:extLst>
                    <a:ext uri="{9D8B030D-6E8A-4147-A177-3AD203B41FA5}">
                      <a16:colId xmlns:a16="http://schemas.microsoft.com/office/drawing/2014/main" val="2928691866"/>
                    </a:ext>
                  </a:extLst>
                </a:gridCol>
                <a:gridCol w="822960">
                  <a:extLst>
                    <a:ext uri="{9D8B030D-6E8A-4147-A177-3AD203B41FA5}">
                      <a16:colId xmlns:a16="http://schemas.microsoft.com/office/drawing/2014/main" val="1544360962"/>
                    </a:ext>
                  </a:extLst>
                </a:gridCol>
                <a:gridCol w="822960">
                  <a:extLst>
                    <a:ext uri="{9D8B030D-6E8A-4147-A177-3AD203B41FA5}">
                      <a16:colId xmlns:a16="http://schemas.microsoft.com/office/drawing/2014/main" val="39942555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472519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- 2019-05-01 16:51:08 </a:t>
                      </a:r>
                      <a:r>
                        <a:rPr kumimoji="0" lang="en-US" sz="1000" b="0" i="0" u="none" strike="noStrike" kern="1200" cap="none" spc="0" normalizeH="0" baseline="0" noProof="0">
                          <a:ln>
                            <a:noFill/>
                          </a:ln>
                          <a:solidFill>
                            <a:prstClr val="black"/>
                          </a:solidFill>
                          <a:effectLst/>
                          <a:uLnTx/>
                          <a:uFillTx/>
                          <a:latin typeface="+mn-lt"/>
                          <a:ea typeface="+mn-ea"/>
                          <a:cs typeface="+mn-cs"/>
                        </a:rPr>
                        <a:t>
 #PHLY was honored alongside our partners robinsnestinc with a Faces of #Philanthropy Award from the phlbizjournal. The awards recognize the most impactful #philanthropic initiatives between for-profit companies and non-profit organizations. 👏🏼😁 #TEAMPHLY #ThinkPHLY #giveback #socialgood #causes #charity #community #fundraising #business #insurance #instanews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https://www.instagram.com/p/Bw7xhupDbmr/media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06/06/2019 00:03:21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5.6721 %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30427893"/>
                  </a:ext>
                </a:extLst>
              </a:tr>
            </a:tbl>
          </a:graphicData>
        </a:graphic>
      </p:graphicFrame>
      <p:sp>
        <p:nvSpPr>
          <p:cNvPr id="4" name="Text Placeholder 3">
            <a:extLst>
              <a:ext uri="{FF2B5EF4-FFF2-40B4-BE49-F238E27FC236}">
                <a16:creationId xmlns:a16="http://schemas.microsoft.com/office/drawing/2014/main" id="{BE9784F5-2B33-4496-84E3-81C440562139}"/>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118959587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2BCD3A-CE61-4B54-917E-50412575199B}"/>
              </a:ext>
            </a:extLst>
          </p:cNvPr>
          <p:cNvSpPr>
            <a:spLocks noGrp="1"/>
          </p:cNvSpPr>
          <p:nvPr>
            <p:ph type="title"/>
          </p:nvPr>
        </p:nvSpPr>
        <p:spPr/>
        <p:txBody>
          <a:bodyPr/>
          <a:lstStyle/>
          <a:p>
            <a:r>
              <a:rPr lang="en-US"/>
              <a:t>Instagram Posts Table | Philadelphia Insurance - 3 of 3</a:t>
            </a:r>
          </a:p>
        </p:txBody>
      </p:sp>
      <p:graphicFrame>
        <p:nvGraphicFramePr>
          <p:cNvPr id="5" name="Table Placeholder 4">
            <a:extLst>
              <a:ext uri="{FF2B5EF4-FFF2-40B4-BE49-F238E27FC236}">
                <a16:creationId xmlns:a16="http://schemas.microsoft.com/office/drawing/2014/main" id="{CE84D959-6AA5-49A0-AD65-EEE935777DF6}"/>
              </a:ext>
            </a:extLst>
          </p:cNvPr>
          <p:cNvGraphicFramePr>
            <a:graphicFrameLocks noGrp="1"/>
          </p:cNvGraphicFramePr>
          <p:nvPr>
            <p:ph type="tbl" sz="quarter" idx="13"/>
            <p:extLst>
              <p:ext uri="{D42A27DB-BD31-4B8C-83A1-F6EECF244321}">
                <p14:modId xmlns:p14="http://schemas.microsoft.com/office/powerpoint/2010/main" val="30747860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365556452"/>
                    </a:ext>
                  </a:extLst>
                </a:gridCol>
                <a:gridCol w="1810512">
                  <a:extLst>
                    <a:ext uri="{9D8B030D-6E8A-4147-A177-3AD203B41FA5}">
                      <a16:colId xmlns:a16="http://schemas.microsoft.com/office/drawing/2014/main" val="2666699696"/>
                    </a:ext>
                  </a:extLst>
                </a:gridCol>
                <a:gridCol w="822960">
                  <a:extLst>
                    <a:ext uri="{9D8B030D-6E8A-4147-A177-3AD203B41FA5}">
                      <a16:colId xmlns:a16="http://schemas.microsoft.com/office/drawing/2014/main" val="3623277192"/>
                    </a:ext>
                  </a:extLst>
                </a:gridCol>
                <a:gridCol w="822960">
                  <a:extLst>
                    <a:ext uri="{9D8B030D-6E8A-4147-A177-3AD203B41FA5}">
                      <a16:colId xmlns:a16="http://schemas.microsoft.com/office/drawing/2014/main" val="1551312394"/>
                    </a:ext>
                  </a:extLst>
                </a:gridCol>
                <a:gridCol w="822960">
                  <a:extLst>
                    <a:ext uri="{9D8B030D-6E8A-4147-A177-3AD203B41FA5}">
                      <a16:colId xmlns:a16="http://schemas.microsoft.com/office/drawing/2014/main" val="3930230090"/>
                    </a:ext>
                  </a:extLst>
                </a:gridCol>
                <a:gridCol w="822960">
                  <a:extLst>
                    <a:ext uri="{9D8B030D-6E8A-4147-A177-3AD203B41FA5}">
                      <a16:colId xmlns:a16="http://schemas.microsoft.com/office/drawing/2014/main" val="613329223"/>
                    </a:ext>
                  </a:extLst>
                </a:gridCol>
                <a:gridCol w="822960">
                  <a:extLst>
                    <a:ext uri="{9D8B030D-6E8A-4147-A177-3AD203B41FA5}">
                      <a16:colId xmlns:a16="http://schemas.microsoft.com/office/drawing/2014/main" val="39375457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929953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- 2019-05-29 16:24:23 </a:t>
                      </a:r>
                      <a:r>
                        <a:rPr kumimoji="0" lang="en-US" sz="1000" b="0" i="0" u="none" strike="noStrike" kern="1200" cap="none" spc="0" normalizeH="0" baseline="0" noProof="0">
                          <a:ln>
                            <a:noFill/>
                          </a:ln>
                          <a:solidFill>
                            <a:prstClr val="black"/>
                          </a:solidFill>
                          <a:effectLst/>
                          <a:uLnTx/>
                          <a:uFillTx/>
                          <a:latin typeface="+mn-lt"/>
                          <a:ea typeface="+mn-ea"/>
                          <a:cs typeface="+mn-cs"/>
                        </a:rPr>
                        <a:t>
 #TEAMPHLY is excited to welcome our new class of 2019 #SummerAssociates!  Next week, our summer #interns will be joining us from colleges and universities across the country for a three-day orientation in the Home Office. We look forward to meeting all of you! 🙌🏼
Follow #PHLYInternLife for photos &amp; updates over the next 10 weeks. 📸😃 #ThinkPHLY #futureleaders #classof2019 #genz #summerinternship #insurance #internship #career #job #collegestudents #philly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https://www.instagram.com/p/ByD0uTrHK-4/media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06/06/2019 00:03:21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5.1908 %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5099291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- 2019-05-06 16:21:49 </a:t>
                      </a:r>
                      <a:r>
                        <a:rPr kumimoji="0" lang="en-US" sz="1000" b="0" i="0" u="none" strike="noStrike" kern="1200" cap="none" spc="0" normalizeH="0" baseline="0" noProof="0">
                          <a:ln>
                            <a:noFill/>
                          </a:ln>
                          <a:solidFill>
                            <a:prstClr val="black"/>
                          </a:solidFill>
                          <a:effectLst/>
                          <a:uLnTx/>
                          <a:uFillTx/>
                          <a:latin typeface="+mn-lt"/>
                          <a:ea typeface="+mn-ea"/>
                          <a:cs typeface="+mn-cs"/>
                        </a:rPr>
                        <a:t>
 Employees from our Home Office spent a day #volunteering with habitatphilly to help build #houses in the #community! 🔨🏠 #TEAMPHLY #ThinkPHLY #habitatforhumanity #philadelphia #sharswood #neighborhoodrevitalization #giveback #charity #goodcause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https://www.instagram.com/p/BxImJebntxc/media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06/06/2019 00:03:21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4.9689 %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261500160"/>
                  </a:ext>
                </a:extLst>
              </a:tr>
            </a:tbl>
          </a:graphicData>
        </a:graphic>
      </p:graphicFrame>
      <p:sp>
        <p:nvSpPr>
          <p:cNvPr id="4" name="Text Placeholder 3">
            <a:extLst>
              <a:ext uri="{FF2B5EF4-FFF2-40B4-BE49-F238E27FC236}">
                <a16:creationId xmlns:a16="http://schemas.microsoft.com/office/drawing/2014/main" id="{239CD7BB-9C95-4565-8A96-E3F81EBB3A2D}"/>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226167752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3E8755-0C52-44B2-86AE-2080E47EB710}"/>
              </a:ext>
            </a:extLst>
          </p:cNvPr>
          <p:cNvSpPr>
            <a:spLocks noGrp="1"/>
          </p:cNvSpPr>
          <p:nvPr>
            <p:ph type="title"/>
          </p:nvPr>
        </p:nvSpPr>
        <p:spPr/>
        <p:txBody>
          <a:bodyPr/>
          <a:lstStyle/>
          <a:p>
            <a:r>
              <a:rPr lang="en-US"/>
              <a:t>Instagram Stories Key Metrics Table | Philadelphia Insurance</a:t>
            </a:r>
          </a:p>
        </p:txBody>
      </p:sp>
      <p:graphicFrame>
        <p:nvGraphicFramePr>
          <p:cNvPr id="5" name="Table Placeholder 4">
            <a:extLst>
              <a:ext uri="{FF2B5EF4-FFF2-40B4-BE49-F238E27FC236}">
                <a16:creationId xmlns:a16="http://schemas.microsoft.com/office/drawing/2014/main" id="{462E99ED-45C3-454C-B0C7-95F0B2D1513C}"/>
              </a:ext>
            </a:extLst>
          </p:cNvPr>
          <p:cNvGraphicFramePr>
            <a:graphicFrameLocks noGrp="1"/>
          </p:cNvGraphicFramePr>
          <p:nvPr>
            <p:ph type="tbl" sz="quarter" idx="13"/>
            <p:extLst>
              <p:ext uri="{D42A27DB-BD31-4B8C-83A1-F6EECF244321}">
                <p14:modId xmlns:p14="http://schemas.microsoft.com/office/powerpoint/2010/main" val="41129531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267443789"/>
                    </a:ext>
                  </a:extLst>
                </a:gridCol>
                <a:gridCol w="707746">
                  <a:extLst>
                    <a:ext uri="{9D8B030D-6E8A-4147-A177-3AD203B41FA5}">
                      <a16:colId xmlns:a16="http://schemas.microsoft.com/office/drawing/2014/main" val="3322424305"/>
                    </a:ext>
                  </a:extLst>
                </a:gridCol>
                <a:gridCol w="707746">
                  <a:extLst>
                    <a:ext uri="{9D8B030D-6E8A-4147-A177-3AD203B41FA5}">
                      <a16:colId xmlns:a16="http://schemas.microsoft.com/office/drawing/2014/main" val="2448351385"/>
                    </a:ext>
                  </a:extLst>
                </a:gridCol>
                <a:gridCol w="353873">
                  <a:extLst>
                    <a:ext uri="{9D8B030D-6E8A-4147-A177-3AD203B41FA5}">
                      <a16:colId xmlns:a16="http://schemas.microsoft.com/office/drawing/2014/main" val="4035288264"/>
                    </a:ext>
                  </a:extLst>
                </a:gridCol>
                <a:gridCol w="353873">
                  <a:extLst>
                    <a:ext uri="{9D8B030D-6E8A-4147-A177-3AD203B41FA5}">
                      <a16:colId xmlns:a16="http://schemas.microsoft.com/office/drawing/2014/main" val="3805193066"/>
                    </a:ext>
                  </a:extLst>
                </a:gridCol>
                <a:gridCol w="707746">
                  <a:extLst>
                    <a:ext uri="{9D8B030D-6E8A-4147-A177-3AD203B41FA5}">
                      <a16:colId xmlns:a16="http://schemas.microsoft.com/office/drawing/2014/main" val="710286743"/>
                    </a:ext>
                  </a:extLst>
                </a:gridCol>
                <a:gridCol w="707746">
                  <a:extLst>
                    <a:ext uri="{9D8B030D-6E8A-4147-A177-3AD203B41FA5}">
                      <a16:colId xmlns:a16="http://schemas.microsoft.com/office/drawing/2014/main" val="29347845"/>
                    </a:ext>
                  </a:extLst>
                </a:gridCol>
                <a:gridCol w="707746">
                  <a:extLst>
                    <a:ext uri="{9D8B030D-6E8A-4147-A177-3AD203B41FA5}">
                      <a16:colId xmlns:a16="http://schemas.microsoft.com/office/drawing/2014/main" val="3522015512"/>
                    </a:ext>
                  </a:extLst>
                </a:gridCol>
                <a:gridCol w="707746">
                  <a:extLst>
                    <a:ext uri="{9D8B030D-6E8A-4147-A177-3AD203B41FA5}">
                      <a16:colId xmlns:a16="http://schemas.microsoft.com/office/drawing/2014/main" val="3157348709"/>
                    </a:ext>
                  </a:extLst>
                </a:gridCol>
                <a:gridCol w="707746">
                  <a:extLst>
                    <a:ext uri="{9D8B030D-6E8A-4147-A177-3AD203B41FA5}">
                      <a16:colId xmlns:a16="http://schemas.microsoft.com/office/drawing/2014/main" val="1265167264"/>
                    </a:ext>
                  </a:extLst>
                </a:gridCol>
                <a:gridCol w="707746">
                  <a:extLst>
                    <a:ext uri="{9D8B030D-6E8A-4147-A177-3AD203B41FA5}">
                      <a16:colId xmlns:a16="http://schemas.microsoft.com/office/drawing/2014/main" val="480754349"/>
                    </a:ext>
                  </a:extLst>
                </a:gridCol>
                <a:gridCol w="707746">
                  <a:extLst>
                    <a:ext uri="{9D8B030D-6E8A-4147-A177-3AD203B41FA5}">
                      <a16:colId xmlns:a16="http://schemas.microsoft.com/office/drawing/2014/main" val="1378978641"/>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Avg. Interaction-Rate</a:t>
                      </a:r>
                    </a:p>
                  </a:txBody>
                  <a:tcPr/>
                </a:tc>
                <a:tc>
                  <a:txBody>
                    <a:bodyPr/>
                    <a:lstStyle/>
                    <a:p>
                      <a:r>
                        <a:rPr lang="en-US" sz="1000"/>
                        <a:t>Avg. Exits per Story</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2749415545"/>
                  </a:ext>
                </a:extLst>
              </a:tr>
              <a:tr h="370840">
                <a:tc>
                  <a:txBody>
                    <a:bodyPr/>
                    <a:lstStyle/>
                    <a:p>
                      <a:r>
                        <a:rPr lang="en-US" sz="1000"/>
                        <a:t>phlyinsurance</a:t>
                      </a:r>
                    </a:p>
                  </a:txBody>
                  <a:tcPr/>
                </a:tc>
                <a:tc>
                  <a:txBody>
                    <a:bodyPr/>
                    <a:lstStyle/>
                    <a:p>
                      <a:r>
                        <a:rPr lang="en-US" sz="1000"/>
                        <a:t>1</a:t>
                      </a:r>
                    </a:p>
                  </a:txBody>
                  <a:tcPr/>
                </a:tc>
                <a:tc>
                  <a:txBody>
                    <a:bodyPr/>
                    <a:lstStyle/>
                    <a:p>
                      <a:r>
                        <a:rPr lang="en-US" sz="1000"/>
                        <a:t>0.7354</a:t>
                      </a:r>
                    </a:p>
                  </a:txBody>
                  <a:tcPr/>
                </a:tc>
                <a:tc>
                  <a:txBody>
                    <a:bodyPr/>
                    <a:lstStyle/>
                    <a:p>
                      <a:r>
                        <a:rPr lang="en-US" sz="1000"/>
                        <a:t>25.00</a:t>
                      </a:r>
                    </a:p>
                  </a:txBody>
                  <a:tcPr/>
                </a:tc>
                <a:tc>
                  <a:txBody>
                    <a:bodyPr/>
                    <a:lstStyle/>
                    <a:p>
                      <a:r>
                        <a:rPr lang="en-US" sz="1000"/>
                        <a:t>0.00</a:t>
                      </a:r>
                    </a:p>
                  </a:txBody>
                  <a:tcPr/>
                </a:tc>
                <a:tc>
                  <a:txBody>
                    <a:bodyPr/>
                    <a:lstStyle/>
                    <a:p>
                      <a:r>
                        <a:rPr lang="en-US" sz="1000"/>
                        <a:t>212.00</a:t>
                      </a:r>
                    </a:p>
                  </a:txBody>
                  <a:tcPr/>
                </a:tc>
                <a:tc>
                  <a:txBody>
                    <a:bodyPr/>
                    <a:lstStyle/>
                    <a:p>
                      <a:r>
                        <a:rPr lang="en-US" sz="1000"/>
                        <a:t>189.00</a:t>
                      </a:r>
                    </a:p>
                  </a:txBody>
                  <a:tcPr/>
                </a:tc>
                <a:tc>
                  <a:txBody>
                    <a:bodyPr/>
                    <a:lstStyle/>
                    <a:p>
                      <a:r>
                        <a:rPr lang="en-US" sz="1000"/>
                        <a:t>139.00</a:t>
                      </a:r>
                    </a:p>
                  </a:txBody>
                  <a:tcPr/>
                </a:tc>
                <a:tc>
                  <a:txBody>
                    <a:bodyPr/>
                    <a:lstStyle/>
                    <a:p>
                      <a:r>
                        <a:rPr lang="en-US" sz="1000"/>
                        <a:t>139.00</a:t>
                      </a:r>
                    </a:p>
                  </a:txBody>
                  <a:tcPr/>
                </a:tc>
                <a:tc>
                  <a:txBody>
                    <a:bodyPr/>
                    <a:lstStyle/>
                    <a:p>
                      <a:r>
                        <a:rPr lang="en-US" sz="1000"/>
                        <a:t>212</a:t>
                      </a:r>
                    </a:p>
                  </a:txBody>
                  <a:tcPr/>
                </a:tc>
                <a:tc>
                  <a:txBody>
                    <a:bodyPr/>
                    <a:lstStyle/>
                    <a:p>
                      <a:r>
                        <a:rPr lang="en-US" sz="1000"/>
                        <a:t>25</a:t>
                      </a:r>
                    </a:p>
                  </a:txBody>
                  <a:tcPr/>
                </a:tc>
                <a:tc>
                  <a:txBody>
                    <a:bodyPr/>
                    <a:lstStyle/>
                    <a:p>
                      <a:r>
                        <a:rPr lang="en-US" sz="1000"/>
                        <a:t>139</a:t>
                      </a:r>
                    </a:p>
                  </a:txBody>
                  <a:tcPr/>
                </a:tc>
                <a:extLst>
                  <a:ext uri="{0D108BD9-81ED-4DB2-BD59-A6C34878D82A}">
                    <a16:rowId xmlns:a16="http://schemas.microsoft.com/office/drawing/2014/main" val="2953870567"/>
                  </a:ext>
                </a:extLst>
              </a:tr>
            </a:tbl>
          </a:graphicData>
        </a:graphic>
      </p:graphicFrame>
      <p:sp>
        <p:nvSpPr>
          <p:cNvPr id="4" name="Text Placeholder 3">
            <a:extLst>
              <a:ext uri="{FF2B5EF4-FFF2-40B4-BE49-F238E27FC236}">
                <a16:creationId xmlns:a16="http://schemas.microsoft.com/office/drawing/2014/main" id="{FCA2BC80-1F33-4041-A4B0-C131AA2E306A}"/>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286904517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189BDA-16D8-4E4E-9AB6-D80BD20347A7}"/>
              </a:ext>
            </a:extLst>
          </p:cNvPr>
          <p:cNvSpPr>
            <a:spLocks noGrp="1"/>
          </p:cNvSpPr>
          <p:nvPr>
            <p:ph type="title"/>
          </p:nvPr>
        </p:nvSpPr>
        <p:spPr/>
        <p:txBody>
          <a:bodyPr/>
          <a:lstStyle/>
          <a:p>
            <a:r>
              <a:rPr lang="en-US"/>
              <a:t>Instagram Stories Table  | Philadelphia Insurance</a:t>
            </a:r>
          </a:p>
        </p:txBody>
      </p:sp>
      <p:graphicFrame>
        <p:nvGraphicFramePr>
          <p:cNvPr id="5" name="Table Placeholder 4">
            <a:extLst>
              <a:ext uri="{FF2B5EF4-FFF2-40B4-BE49-F238E27FC236}">
                <a16:creationId xmlns:a16="http://schemas.microsoft.com/office/drawing/2014/main" id="{2E4844C2-5BA9-4D14-8265-13C72465FFFE}"/>
              </a:ext>
            </a:extLst>
          </p:cNvPr>
          <p:cNvGraphicFramePr>
            <a:graphicFrameLocks noGrp="1"/>
          </p:cNvGraphicFramePr>
          <p:nvPr>
            <p:ph type="tbl" sz="quarter" idx="13"/>
            <p:extLst>
              <p:ext uri="{D42A27DB-BD31-4B8C-83A1-F6EECF244321}">
                <p14:modId xmlns:p14="http://schemas.microsoft.com/office/powerpoint/2010/main" val="12854635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351883173"/>
                    </a:ext>
                  </a:extLst>
                </a:gridCol>
                <a:gridCol w="1316736">
                  <a:extLst>
                    <a:ext uri="{9D8B030D-6E8A-4147-A177-3AD203B41FA5}">
                      <a16:colId xmlns:a16="http://schemas.microsoft.com/office/drawing/2014/main" val="2378597542"/>
                    </a:ext>
                  </a:extLst>
                </a:gridCol>
                <a:gridCol w="658368">
                  <a:extLst>
                    <a:ext uri="{9D8B030D-6E8A-4147-A177-3AD203B41FA5}">
                      <a16:colId xmlns:a16="http://schemas.microsoft.com/office/drawing/2014/main" val="3902707272"/>
                    </a:ext>
                  </a:extLst>
                </a:gridCol>
                <a:gridCol w="658368">
                  <a:extLst>
                    <a:ext uri="{9D8B030D-6E8A-4147-A177-3AD203B41FA5}">
                      <a16:colId xmlns:a16="http://schemas.microsoft.com/office/drawing/2014/main" val="3012565610"/>
                    </a:ext>
                  </a:extLst>
                </a:gridCol>
                <a:gridCol w="658368">
                  <a:extLst>
                    <a:ext uri="{9D8B030D-6E8A-4147-A177-3AD203B41FA5}">
                      <a16:colId xmlns:a16="http://schemas.microsoft.com/office/drawing/2014/main" val="1884443876"/>
                    </a:ext>
                  </a:extLst>
                </a:gridCol>
                <a:gridCol w="658368">
                  <a:extLst>
                    <a:ext uri="{9D8B030D-6E8A-4147-A177-3AD203B41FA5}">
                      <a16:colId xmlns:a16="http://schemas.microsoft.com/office/drawing/2014/main" val="4211656222"/>
                    </a:ext>
                  </a:extLst>
                </a:gridCol>
                <a:gridCol w="658368">
                  <a:extLst>
                    <a:ext uri="{9D8B030D-6E8A-4147-A177-3AD203B41FA5}">
                      <a16:colId xmlns:a16="http://schemas.microsoft.com/office/drawing/2014/main" val="1680890319"/>
                    </a:ext>
                  </a:extLst>
                </a:gridCol>
                <a:gridCol w="658368">
                  <a:extLst>
                    <a:ext uri="{9D8B030D-6E8A-4147-A177-3AD203B41FA5}">
                      <a16:colId xmlns:a16="http://schemas.microsoft.com/office/drawing/2014/main" val="1860452822"/>
                    </a:ext>
                  </a:extLst>
                </a:gridCol>
                <a:gridCol w="658368">
                  <a:extLst>
                    <a:ext uri="{9D8B030D-6E8A-4147-A177-3AD203B41FA5}">
                      <a16:colId xmlns:a16="http://schemas.microsoft.com/office/drawing/2014/main" val="4038184578"/>
                    </a:ext>
                  </a:extLst>
                </a:gridCol>
                <a:gridCol w="658368">
                  <a:extLst>
                    <a:ext uri="{9D8B030D-6E8A-4147-A177-3AD203B41FA5}">
                      <a16:colId xmlns:a16="http://schemas.microsoft.com/office/drawing/2014/main" val="3829894802"/>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Last Updated</a:t>
                      </a:r>
                    </a:p>
                  </a:txBody>
                  <a:tcPr/>
                </a:tc>
                <a:tc>
                  <a:txBody>
                    <a:bodyPr/>
                    <a:lstStyle/>
                    <a:p>
                      <a:r>
                        <a:rPr lang="en-US" sz="1000"/>
                        <a:t>Type</a:t>
                      </a:r>
                    </a:p>
                  </a:txBody>
                  <a:tcPr/>
                </a:tc>
                <a:tc>
                  <a:txBody>
                    <a:bodyPr/>
                    <a:lstStyle/>
                    <a:p>
                      <a:r>
                        <a:rPr lang="en-US" sz="1000"/>
                        <a:t>Impressions</a:t>
                      </a:r>
                    </a:p>
                  </a:txBody>
                  <a:tcPr/>
                </a:tc>
                <a:tc>
                  <a:txBody>
                    <a:bodyPr/>
                    <a:lstStyle/>
                    <a:p>
                      <a:r>
                        <a:rPr lang="en-US" sz="1000"/>
                        <a:t>Reach</a:t>
                      </a:r>
                    </a:p>
                  </a:txBody>
                  <a:tcPr/>
                </a:tc>
                <a:tc>
                  <a:txBody>
                    <a:bodyPr/>
                    <a:lstStyle/>
                    <a:p>
                      <a:r>
                        <a:rPr lang="en-US" sz="1000"/>
                        <a:t>Replies</a:t>
                      </a:r>
                    </a:p>
                  </a:txBody>
                  <a:tcPr/>
                </a:tc>
                <a:tc>
                  <a:txBody>
                    <a:bodyPr/>
                    <a:lstStyle/>
                    <a:p>
                      <a:r>
                        <a:rPr lang="en-US" sz="1000"/>
                        <a:t>Exits</a:t>
                      </a:r>
                    </a:p>
                  </a:txBody>
                  <a:tcPr/>
                </a:tc>
                <a:tc>
                  <a:txBody>
                    <a:bodyPr/>
                    <a:lstStyle/>
                    <a:p>
                      <a:r>
                        <a:rPr lang="en-US" sz="1000"/>
                        <a:t>Taps Forward</a:t>
                      </a:r>
                    </a:p>
                  </a:txBody>
                  <a:tcPr/>
                </a:tc>
                <a:tc>
                  <a:txBody>
                    <a:bodyPr/>
                    <a:lstStyle/>
                    <a:p>
                      <a:r>
                        <a:rPr lang="en-US" sz="1000"/>
                        <a:t>Taps Back</a:t>
                      </a:r>
                    </a:p>
                  </a:txBody>
                  <a:tcPr/>
                </a:tc>
                <a:extLst>
                  <a:ext uri="{0D108BD9-81ED-4DB2-BD59-A6C34878D82A}">
                    <a16:rowId xmlns:a16="http://schemas.microsoft.com/office/drawing/2014/main" val="407864669"/>
                  </a:ext>
                </a:extLst>
              </a:tr>
              <a:tr h="370840">
                <a:tc>
                  <a:txBody>
                    <a:bodyPr/>
                    <a:lstStyle/>
                    <a:p>
                      <a:r>
                        <a:rPr lang="en-US" sz="1000" b="1"/>
                        <a:t>phlyinsurance - 2019-05-17 16:18:47 </a:t>
                      </a:r>
                      <a:r>
                        <a:rPr lang="en-US" sz="1000"/>
                        <a:t>
 #nationalbikemonth  BE SURE TO #SHARETHEROAD
IT’S #BIKETOWORKDAY! 🚴🏻‍♀️🚴🏽‍♂️</a:t>
                      </a:r>
                    </a:p>
                  </a:txBody>
                  <a:tcPr/>
                </a:tc>
                <a:tc>
                  <a:txBody>
                    <a:bodyPr/>
                    <a:lstStyle/>
                    <a:p>
                      <a:r>
                        <a:rPr lang="en-US" sz="1000"/>
                        <a:t>https://scontent.xx.fbcdn.net/v/t51.12442-15/60070062_418620115355873_2000822289657202624_n.jpg?_nc_cat=102&amp;_nc_ht=scontent.xx&amp;oh=ccf6ddc5c429e34478562218e8a40f8b&amp;oe=5D677F23</a:t>
                      </a:r>
                    </a:p>
                  </a:txBody>
                  <a:tcPr/>
                </a:tc>
                <a:tc>
                  <a:txBody>
                    <a:bodyPr/>
                    <a:lstStyle/>
                    <a:p>
                      <a:r>
                        <a:rPr lang="en-US" sz="1000"/>
                        <a:t>05/18/2019 16:00:24</a:t>
                      </a:r>
                    </a:p>
                  </a:txBody>
                  <a:tcPr/>
                </a:tc>
                <a:tc>
                  <a:txBody>
                    <a:bodyPr/>
                    <a:lstStyle/>
                    <a:p>
                      <a:r>
                        <a:rPr lang="en-US" sz="1000"/>
                        <a:t>Video</a:t>
                      </a:r>
                    </a:p>
                  </a:txBody>
                  <a:tcPr/>
                </a:tc>
                <a:tc>
                  <a:txBody>
                    <a:bodyPr/>
                    <a:lstStyle/>
                    <a:p>
                      <a:r>
                        <a:rPr lang="en-US" sz="1000"/>
                        <a:t>212</a:t>
                      </a:r>
                    </a:p>
                  </a:txBody>
                  <a:tcPr/>
                </a:tc>
                <a:tc>
                  <a:txBody>
                    <a:bodyPr/>
                    <a:lstStyle/>
                    <a:p>
                      <a:r>
                        <a:rPr lang="en-US" sz="1000"/>
                        <a:t>189</a:t>
                      </a:r>
                    </a:p>
                  </a:txBody>
                  <a:tcPr/>
                </a:tc>
                <a:tc>
                  <a:txBody>
                    <a:bodyPr/>
                    <a:lstStyle/>
                    <a:p>
                      <a:r>
                        <a:rPr lang="en-US" sz="1000"/>
                        <a:t>0</a:t>
                      </a:r>
                    </a:p>
                  </a:txBody>
                  <a:tcPr/>
                </a:tc>
                <a:tc>
                  <a:txBody>
                    <a:bodyPr/>
                    <a:lstStyle/>
                    <a:p>
                      <a:r>
                        <a:rPr lang="en-US" sz="1000"/>
                        <a:t>25</a:t>
                      </a:r>
                    </a:p>
                  </a:txBody>
                  <a:tcPr/>
                </a:tc>
                <a:tc>
                  <a:txBody>
                    <a:bodyPr/>
                    <a:lstStyle/>
                    <a:p>
                      <a:r>
                        <a:rPr lang="en-US" sz="1000"/>
                        <a:t>136</a:t>
                      </a:r>
                    </a:p>
                  </a:txBody>
                  <a:tcPr/>
                </a:tc>
                <a:tc>
                  <a:txBody>
                    <a:bodyPr/>
                    <a:lstStyle/>
                    <a:p>
                      <a:r>
                        <a:rPr lang="en-US" sz="1000"/>
                        <a:t>3</a:t>
                      </a:r>
                    </a:p>
                  </a:txBody>
                  <a:tcPr/>
                </a:tc>
                <a:extLst>
                  <a:ext uri="{0D108BD9-81ED-4DB2-BD59-A6C34878D82A}">
                    <a16:rowId xmlns:a16="http://schemas.microsoft.com/office/drawing/2014/main" val="2140594714"/>
                  </a:ext>
                </a:extLst>
              </a:tr>
            </a:tbl>
          </a:graphicData>
        </a:graphic>
      </p:graphicFrame>
      <p:sp>
        <p:nvSpPr>
          <p:cNvPr id="4" name="Text Placeholder 3">
            <a:extLst>
              <a:ext uri="{FF2B5EF4-FFF2-40B4-BE49-F238E27FC236}">
                <a16:creationId xmlns:a16="http://schemas.microsoft.com/office/drawing/2014/main" id="{516FCC53-3509-4DF1-8B35-8208EACD9107}"/>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6631246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1321</Words>
  <Application>Microsoft Office PowerPoint</Application>
  <PresentationFormat>On-screen Show (4:3)</PresentationFormat>
  <Paragraphs>466</Paragraphs>
  <Slides>32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32</vt:i4>
      </vt:variant>
    </vt:vector>
  </HeadingPairs>
  <TitlesOfParts>
    <vt:vector size="35" baseType="lpstr">
      <vt:lpstr>Arial</vt:lpstr>
      <vt:lpstr>Calibri</vt:lpstr>
      <vt:lpstr>quintly_template</vt:lpstr>
      <vt:lpstr>PHLY Social Media</vt:lpstr>
      <vt:lpstr>Overall Overall Audience | Philadelphia Insurance</vt:lpstr>
      <vt:lpstr>Facebook Key Metrics | Philadelphia Insurance</vt:lpstr>
      <vt:lpstr>Facebook Facebook Fans Change | Philadelphia Insurance</vt:lpstr>
      <vt:lpstr>Facebook Average Interactions Per Facebook Post | Philadelphia Insurance</vt:lpstr>
      <vt:lpstr>Facebook Facebook Impressions | Philadelphia Insurance</vt:lpstr>
      <vt:lpstr>Facebook Own Posts Table | Philadelphia Insurance - 1 of 2</vt:lpstr>
      <vt:lpstr>Facebook Own Posts Table | Philadelphia Insurance - 2 of 2</vt:lpstr>
      <vt:lpstr>Facebook Fan Demographics | Philadelphia Insurance</vt:lpstr>
      <vt:lpstr>Twitter Key Metrics Table | Philadelphia Insurance</vt:lpstr>
      <vt:lpstr>Twitter Twitter Followers Change | Philadelphia Insurance</vt:lpstr>
      <vt:lpstr>Twitter Average Interactions Per Tweet | Philadelphia Insurance</vt:lpstr>
      <vt:lpstr>Twitter PHLY Twitter Mentions | Philadelphia Insurance</vt:lpstr>
      <vt:lpstr>Twitter Key Influencers | Philadelphia Insurance</vt:lpstr>
      <vt:lpstr>Twitter Own and Retweeted Tweets Table | Philadelphia Insurance - 1 of 2</vt:lpstr>
      <vt:lpstr>Twitter Own and Retweeted Tweets Table | Philadelphia Insurance - 2 of 2</vt:lpstr>
      <vt:lpstr>LinkedIn Key Metrics Table | Philadelphia Insurance</vt:lpstr>
      <vt:lpstr>LinkedIn LinkedIn Followers Change | Philadelphia Insurance</vt:lpstr>
      <vt:lpstr>LinkedIn Average Interactions Per LinkedIn Update | Philadelphia Insurance</vt:lpstr>
      <vt:lpstr>LinkedIn Updates Table | Philadelphia Insurance - 1 of 5</vt:lpstr>
      <vt:lpstr>LinkedIn Updates Table | Philadelphia Insurance - 2 of 5</vt:lpstr>
      <vt:lpstr>LinkedIn Updates Table | Philadelphia Insurance - 3 of 5</vt:lpstr>
      <vt:lpstr>LinkedIn Updates Table | Philadelphia Insurance - 4 of 5</vt:lpstr>
      <vt:lpstr>LinkedIn Updates Table | Philadelphia Insurance - 5 of 5</vt:lpstr>
      <vt:lpstr>Instagram Key Metrics Table | Philadelphia Insurance</vt:lpstr>
      <vt:lpstr>Instagram Instagram Followers Change | Philadelphia Insurance</vt:lpstr>
      <vt:lpstr>Instagram Average Interactions Per Instagram Post | Philadelphia Insurance</vt:lpstr>
      <vt:lpstr>Instagram Posts Table | Philadelphia Insurance - 1 of 3</vt:lpstr>
      <vt:lpstr>Instagram Posts Table | Philadelphia Insurance - 2 of 3</vt:lpstr>
      <vt:lpstr>Instagram Posts Table | Philadelphia Insurance - 3 of 3</vt:lpstr>
      <vt:lpstr>Instagram Stories Key Metrics Table | Philadelphia Insurance</vt:lpstr>
      <vt:lpstr>Instagram Stories Table  | Philadelphia Insurance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PHLY Social Media</dc:title>
  <dc:creator>Frederik Peiniger</dc:creator>
  <cp:lastModifiedBy>Frederik Peiniger</cp:lastModifiedBy>
  <cp:revision>1</cp:revision>
  <dcterms:created xsi:type="dcterms:W3CDTF">2019-06-06T17:48:10Z</dcterms:created>
  <dcterms:modified xsi:type="dcterms:W3CDTF">2019-06-06T17:48:50Z</dcterms:modified>
</cp:coreProperties>
</file>