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8" r:id="rId21"/>
    <p:sldId id="279" r:id="rId22"/>
    <p:sldId id="280" r:id="rId23"/>
    <p:sldId id="281" r:id="rId24"/>
    <p:sldId id="282" r:id="rId25"/>
    <p:sldId id="283" r:id="rId26"/>
    <p:sldId id="284" r:id="rId27"/>
    <p:sldId id="285" r:id="rId28"/>
    <p:sldId id="287" r:id="rId29"/>
    <p:sldId id="288" r:id="rId30"/>
    <p:sldId id="289" r:id="rId31"/>
    <p:sldId id="290" r:id="rId32"/>
    <p:sldId id="291"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43586</c:v>
                </c:pt>
              </c:numCache>
            </c:numRef>
          </c:cat>
          <c:val>
            <c:numRef>
              <c:f>Sheet1!$B$2</c:f>
              <c:numCache>
                <c:formatCode>General</c:formatCode>
                <c:ptCount val="1"/>
                <c:pt idx="0">
                  <c:v>4057</c:v>
                </c:pt>
              </c:numCache>
            </c:numRef>
          </c:val>
          <c:extLst>
            <c:ext xmlns:c16="http://schemas.microsoft.com/office/drawing/2014/chart" uri="{C3380CC4-5D6E-409C-BE32-E72D297353CC}">
              <c16:uniqueId val="{00000000-29C0-405F-A432-50FF39F11DA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43586</c:v>
                </c:pt>
              </c:numCache>
            </c:numRef>
          </c:cat>
          <c:val>
            <c:numRef>
              <c:f>Sheet1!$C$2</c:f>
              <c:numCache>
                <c:formatCode>General</c:formatCode>
                <c:ptCount val="1"/>
                <c:pt idx="0">
                  <c:v>1313</c:v>
                </c:pt>
              </c:numCache>
            </c:numRef>
          </c:val>
          <c:extLst>
            <c:ext xmlns:c16="http://schemas.microsoft.com/office/drawing/2014/chart" uri="{C3380CC4-5D6E-409C-BE32-E72D297353CC}">
              <c16:uniqueId val="{00000001-29C0-405F-A432-50FF39F11DA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43586</c:v>
                </c:pt>
              </c:numCache>
            </c:numRef>
          </c:cat>
          <c:val>
            <c:numRef>
              <c:f>Sheet1!$D$2</c:f>
              <c:numCache>
                <c:formatCode>General</c:formatCode>
                <c:ptCount val="1"/>
                <c:pt idx="0">
                  <c:v>18987</c:v>
                </c:pt>
              </c:numCache>
            </c:numRef>
          </c:val>
          <c:extLst>
            <c:ext xmlns:c16="http://schemas.microsoft.com/office/drawing/2014/chart" uri="{C3380CC4-5D6E-409C-BE32-E72D297353CC}">
              <c16:uniqueId val="{00000002-29C0-405F-A432-50FF39F11DA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43586</c:v>
                </c:pt>
              </c:numCache>
            </c:numRef>
          </c:cat>
          <c:val>
            <c:numRef>
              <c:f>Sheet1!$E$2</c:f>
              <c:numCache>
                <c:formatCode>General</c:formatCode>
                <c:ptCount val="1"/>
                <c:pt idx="0">
                  <c:v>3235</c:v>
                </c:pt>
              </c:numCache>
            </c:numRef>
          </c:val>
          <c:extLst>
            <c:ext xmlns:c16="http://schemas.microsoft.com/office/drawing/2014/chart" uri="{C3380CC4-5D6E-409C-BE32-E72D297353CC}">
              <c16:uniqueId val="{00000003-29C0-405F-A432-50FF39F11DA4}"/>
            </c:ext>
          </c:extLst>
        </c:ser>
        <c:dLbls>
          <c:showLegendKey val="0"/>
          <c:showVal val="0"/>
          <c:showCatName val="0"/>
          <c:showSerName val="0"/>
          <c:showPercent val="0"/>
          <c:showBubbleSize val="0"/>
        </c:dLbls>
        <c:gapWidth val="219"/>
        <c:overlap val="-27"/>
        <c:axId val="306949184"/>
        <c:axId val="306953120"/>
      </c:barChart>
      <c:dateAx>
        <c:axId val="306949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53120"/>
        <c:crosses val="autoZero"/>
        <c:auto val="1"/>
        <c:lblOffset val="100"/>
        <c:baseTimeUnit val="days"/>
      </c:dateAx>
      <c:valAx>
        <c:axId val="306953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94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39</c:v>
                </c:pt>
                <c:pt idx="1">
                  <c:v>34</c:v>
                </c:pt>
                <c:pt idx="2">
                  <c:v>59</c:v>
                </c:pt>
                <c:pt idx="3">
                  <c:v>34</c:v>
                </c:pt>
                <c:pt idx="4">
                  <c:v>21</c:v>
                </c:pt>
                <c:pt idx="5">
                  <c:v>4</c:v>
                </c:pt>
              </c:numCache>
            </c:numRef>
          </c:val>
          <c:extLst>
            <c:ext xmlns:c16="http://schemas.microsoft.com/office/drawing/2014/chart" uri="{C3380CC4-5D6E-409C-BE32-E72D297353CC}">
              <c16:uniqueId val="{00000000-00C7-4AD8-BD85-94F7955BC740}"/>
            </c:ext>
          </c:extLst>
        </c:ser>
        <c:dLbls>
          <c:showLegendKey val="0"/>
          <c:showVal val="0"/>
          <c:showCatName val="0"/>
          <c:showSerName val="0"/>
          <c:showPercent val="0"/>
          <c:showBubbleSize val="0"/>
        </c:dLbls>
        <c:gapWidth val="219"/>
        <c:overlap val="-27"/>
        <c:axId val="186367064"/>
        <c:axId val="186368704"/>
      </c:barChart>
      <c:dateAx>
        <c:axId val="18636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368704"/>
        <c:crosses val="autoZero"/>
        <c:auto val="1"/>
        <c:lblOffset val="100"/>
        <c:baseTimeUnit val="months"/>
      </c:dateAx>
      <c:valAx>
        <c:axId val="186368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36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35</c:v>
                </c:pt>
                <c:pt idx="1">
                  <c:v>25</c:v>
                </c:pt>
                <c:pt idx="2">
                  <c:v>39</c:v>
                </c:pt>
                <c:pt idx="3">
                  <c:v>36</c:v>
                </c:pt>
                <c:pt idx="4">
                  <c:v>23</c:v>
                </c:pt>
                <c:pt idx="5">
                  <c:v>28</c:v>
                </c:pt>
                <c:pt idx="6">
                  <c:v>0</c:v>
                </c:pt>
                <c:pt idx="7">
                  <c:v>0</c:v>
                </c:pt>
                <c:pt idx="8">
                  <c:v>0</c:v>
                </c:pt>
                <c:pt idx="9">
                  <c:v>0</c:v>
                </c:pt>
                <c:pt idx="10">
                  <c:v>0</c:v>
                </c:pt>
                <c:pt idx="11">
                  <c:v>0</c:v>
                </c:pt>
              </c:numCache>
            </c:numRef>
          </c:val>
          <c:extLst>
            <c:ext xmlns:c16="http://schemas.microsoft.com/office/drawing/2014/chart" uri="{C3380CC4-5D6E-409C-BE32-E72D297353CC}">
              <c16:uniqueId val="{00000000-2B55-4CD1-94DD-40BA71F403EE}"/>
            </c:ext>
          </c:extLst>
        </c:ser>
        <c:dLbls>
          <c:showLegendKey val="0"/>
          <c:showVal val="0"/>
          <c:showCatName val="0"/>
          <c:showSerName val="0"/>
          <c:showPercent val="0"/>
          <c:showBubbleSize val="0"/>
        </c:dLbls>
        <c:gapWidth val="219"/>
        <c:overlap val="-27"/>
        <c:axId val="186362144"/>
        <c:axId val="307002752"/>
      </c:barChart>
      <c:dateAx>
        <c:axId val="186362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7002752"/>
        <c:crosses val="autoZero"/>
        <c:auto val="1"/>
        <c:lblOffset val="100"/>
        <c:baseTimeUnit val="months"/>
      </c:dateAx>
      <c:valAx>
        <c:axId val="307002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6362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366879</c:v>
                </c:pt>
                <c:pt idx="1">
                  <c:v>528870</c:v>
                </c:pt>
                <c:pt idx="2">
                  <c:v>326784</c:v>
                </c:pt>
                <c:pt idx="3">
                  <c:v>544087</c:v>
                </c:pt>
                <c:pt idx="4">
                  <c:v>604210</c:v>
                </c:pt>
                <c:pt idx="5">
                  <c:v>87568</c:v>
                </c:pt>
              </c:numCache>
            </c:numRef>
          </c:val>
          <c:extLst>
            <c:ext xmlns:c16="http://schemas.microsoft.com/office/drawing/2014/chart" uri="{C3380CC4-5D6E-409C-BE32-E72D297353CC}">
              <c16:uniqueId val="{00000000-37E6-46FF-B88A-36B76E3CA655}"/>
            </c:ext>
          </c:extLst>
        </c:ser>
        <c:dLbls>
          <c:showLegendKey val="0"/>
          <c:showVal val="0"/>
          <c:showCatName val="0"/>
          <c:showSerName val="0"/>
          <c:showPercent val="0"/>
          <c:showBubbleSize val="0"/>
        </c:dLbls>
        <c:gapWidth val="219"/>
        <c:overlap val="-27"/>
        <c:axId val="312260008"/>
        <c:axId val="312257384"/>
      </c:barChart>
      <c:dateAx>
        <c:axId val="312260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57384"/>
        <c:crosses val="autoZero"/>
        <c:auto val="1"/>
        <c:lblOffset val="100"/>
        <c:baseTimeUnit val="months"/>
      </c:dateAx>
      <c:valAx>
        <c:axId val="31225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60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53</c:v>
                </c:pt>
                <c:pt idx="1">
                  <c:v>309</c:v>
                </c:pt>
                <c:pt idx="2">
                  <c:v>405</c:v>
                </c:pt>
                <c:pt idx="3">
                  <c:v>347</c:v>
                </c:pt>
                <c:pt idx="4">
                  <c:v>311</c:v>
                </c:pt>
                <c:pt idx="5">
                  <c:v>199</c:v>
                </c:pt>
                <c:pt idx="6">
                  <c:v>0</c:v>
                </c:pt>
              </c:numCache>
            </c:numRef>
          </c:val>
          <c:extLst>
            <c:ext xmlns:c16="http://schemas.microsoft.com/office/drawing/2014/chart" uri="{C3380CC4-5D6E-409C-BE32-E72D297353CC}">
              <c16:uniqueId val="{00000000-779C-4356-A209-E5D1D03D490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56</c:v>
                </c:pt>
                <c:pt idx="1">
                  <c:v>396</c:v>
                </c:pt>
                <c:pt idx="2">
                  <c:v>554</c:v>
                </c:pt>
                <c:pt idx="3">
                  <c:v>611</c:v>
                </c:pt>
                <c:pt idx="4">
                  <c:v>517</c:v>
                </c:pt>
                <c:pt idx="5">
                  <c:v>242</c:v>
                </c:pt>
                <c:pt idx="6">
                  <c:v>1</c:v>
                </c:pt>
              </c:numCache>
            </c:numRef>
          </c:val>
          <c:extLst>
            <c:ext xmlns:c16="http://schemas.microsoft.com/office/drawing/2014/chart" uri="{C3380CC4-5D6E-409C-BE32-E72D297353CC}">
              <c16:uniqueId val="{00000001-779C-4356-A209-E5D1D03D490C}"/>
            </c:ext>
          </c:extLst>
        </c:ser>
        <c:dLbls>
          <c:showLegendKey val="0"/>
          <c:showVal val="0"/>
          <c:showCatName val="0"/>
          <c:showSerName val="0"/>
          <c:showPercent val="0"/>
          <c:showBubbleSize val="0"/>
        </c:dLbls>
        <c:gapWidth val="219"/>
        <c:overlap val="-27"/>
        <c:axId val="321032048"/>
        <c:axId val="321027128"/>
      </c:barChart>
      <c:catAx>
        <c:axId val="321032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027128"/>
        <c:crosses val="autoZero"/>
        <c:auto val="1"/>
        <c:lblAlgn val="ctr"/>
        <c:lblOffset val="100"/>
        <c:noMultiLvlLbl val="0"/>
      </c:catAx>
      <c:valAx>
        <c:axId val="32102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032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17</c:v>
                </c:pt>
                <c:pt idx="1">
                  <c:v>24</c:v>
                </c:pt>
                <c:pt idx="2">
                  <c:v>49</c:v>
                </c:pt>
                <c:pt idx="3">
                  <c:v>14</c:v>
                </c:pt>
                <c:pt idx="4">
                  <c:v>13</c:v>
                </c:pt>
                <c:pt idx="5">
                  <c:v>3</c:v>
                </c:pt>
              </c:numCache>
            </c:numRef>
          </c:val>
          <c:extLst>
            <c:ext xmlns:c16="http://schemas.microsoft.com/office/drawing/2014/chart" uri="{C3380CC4-5D6E-409C-BE32-E72D297353CC}">
              <c16:uniqueId val="{00000000-2A94-448B-B652-5A45C99930A8}"/>
            </c:ext>
          </c:extLst>
        </c:ser>
        <c:dLbls>
          <c:showLegendKey val="0"/>
          <c:showVal val="0"/>
          <c:showCatName val="0"/>
          <c:showSerName val="0"/>
          <c:showPercent val="0"/>
          <c:showBubbleSize val="0"/>
        </c:dLbls>
        <c:gapWidth val="219"/>
        <c:overlap val="-27"/>
        <c:axId val="309487504"/>
        <c:axId val="309477992"/>
      </c:barChart>
      <c:dateAx>
        <c:axId val="30948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77992"/>
        <c:crosses val="autoZero"/>
        <c:auto val="1"/>
        <c:lblOffset val="100"/>
        <c:baseTimeUnit val="months"/>
      </c:dateAx>
      <c:valAx>
        <c:axId val="309477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8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c:v>
                </c:pt>
                <c:pt idx="1">
                  <c:v>6</c:v>
                </c:pt>
                <c:pt idx="2">
                  <c:v>5</c:v>
                </c:pt>
                <c:pt idx="3">
                  <c:v>5</c:v>
                </c:pt>
                <c:pt idx="4">
                  <c:v>4</c:v>
                </c:pt>
                <c:pt idx="5">
                  <c:v>5</c:v>
                </c:pt>
                <c:pt idx="6">
                  <c:v>0</c:v>
                </c:pt>
                <c:pt idx="7">
                  <c:v>0</c:v>
                </c:pt>
                <c:pt idx="8">
                  <c:v>0</c:v>
                </c:pt>
                <c:pt idx="9">
                  <c:v>0</c:v>
                </c:pt>
                <c:pt idx="10">
                  <c:v>0</c:v>
                </c:pt>
                <c:pt idx="11">
                  <c:v>0</c:v>
                </c:pt>
              </c:numCache>
            </c:numRef>
          </c:val>
          <c:extLst>
            <c:ext xmlns:c16="http://schemas.microsoft.com/office/drawing/2014/chart" uri="{C3380CC4-5D6E-409C-BE32-E72D297353CC}">
              <c16:uniqueId val="{00000000-EB89-4B64-8236-B554391099AE}"/>
            </c:ext>
          </c:extLst>
        </c:ser>
        <c:dLbls>
          <c:showLegendKey val="0"/>
          <c:showVal val="0"/>
          <c:showCatName val="0"/>
          <c:showSerName val="0"/>
          <c:showPercent val="0"/>
          <c:showBubbleSize val="0"/>
        </c:dLbls>
        <c:gapWidth val="219"/>
        <c:overlap val="-27"/>
        <c:axId val="309486192"/>
        <c:axId val="309485864"/>
      </c:barChart>
      <c:dateAx>
        <c:axId val="309486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85864"/>
        <c:crosses val="autoZero"/>
        <c:auto val="1"/>
        <c:lblOffset val="100"/>
        <c:baseTimeUnit val="months"/>
      </c:dateAx>
      <c:valAx>
        <c:axId val="30948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8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13</c:v>
                </c:pt>
                <c:pt idx="1">
                  <c:v>24</c:v>
                </c:pt>
                <c:pt idx="2">
                  <c:v>20</c:v>
                </c:pt>
                <c:pt idx="3">
                  <c:v>19</c:v>
                </c:pt>
                <c:pt idx="4">
                  <c:v>17</c:v>
                </c:pt>
                <c:pt idx="5">
                  <c:v>2</c:v>
                </c:pt>
                <c:pt idx="6">
                  <c:v>0</c:v>
                </c:pt>
                <c:pt idx="7">
                  <c:v>0</c:v>
                </c:pt>
                <c:pt idx="8">
                  <c:v>0</c:v>
                </c:pt>
                <c:pt idx="9">
                  <c:v>0</c:v>
                </c:pt>
                <c:pt idx="10">
                  <c:v>0</c:v>
                </c:pt>
                <c:pt idx="11">
                  <c:v>0</c:v>
                </c:pt>
              </c:numCache>
            </c:numRef>
          </c:val>
          <c:extLst>
            <c:ext xmlns:c16="http://schemas.microsoft.com/office/drawing/2014/chart" uri="{C3380CC4-5D6E-409C-BE32-E72D297353CC}">
              <c16:uniqueId val="{00000000-1CE7-43E1-BAEC-1BE5257F167B}"/>
            </c:ext>
          </c:extLst>
        </c:ser>
        <c:dLbls>
          <c:showLegendKey val="0"/>
          <c:showVal val="0"/>
          <c:showCatName val="0"/>
          <c:showSerName val="0"/>
          <c:showPercent val="0"/>
          <c:showBubbleSize val="0"/>
        </c:dLbls>
        <c:gapWidth val="219"/>
        <c:overlap val="-27"/>
        <c:axId val="309492096"/>
        <c:axId val="309489144"/>
      </c:barChart>
      <c:dateAx>
        <c:axId val="309492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89144"/>
        <c:crosses val="autoZero"/>
        <c:auto val="1"/>
        <c:lblOffset val="100"/>
        <c:baseTimeUnit val="months"/>
      </c:dateAx>
      <c:valAx>
        <c:axId val="30948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49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724</c:v>
                </c:pt>
                <c:pt idx="1">
                  <c:v>385</c:v>
                </c:pt>
                <c:pt idx="2">
                  <c:v>446</c:v>
                </c:pt>
                <c:pt idx="3">
                  <c:v>436</c:v>
                </c:pt>
                <c:pt idx="4">
                  <c:v>440</c:v>
                </c:pt>
                <c:pt idx="5">
                  <c:v>74</c:v>
                </c:pt>
              </c:numCache>
            </c:numRef>
          </c:val>
          <c:extLst>
            <c:ext xmlns:c16="http://schemas.microsoft.com/office/drawing/2014/chart" uri="{C3380CC4-5D6E-409C-BE32-E72D297353CC}">
              <c16:uniqueId val="{00000000-178B-4FC4-8F2D-13CFB453B4F3}"/>
            </c:ext>
          </c:extLst>
        </c:ser>
        <c:dLbls>
          <c:showLegendKey val="0"/>
          <c:showVal val="0"/>
          <c:showCatName val="0"/>
          <c:showSerName val="0"/>
          <c:showPercent val="0"/>
          <c:showBubbleSize val="0"/>
        </c:dLbls>
        <c:gapWidth val="219"/>
        <c:overlap val="-27"/>
        <c:axId val="384007464"/>
        <c:axId val="384004840"/>
      </c:barChart>
      <c:dateAx>
        <c:axId val="384007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004840"/>
        <c:crosses val="autoZero"/>
        <c:auto val="1"/>
        <c:lblOffset val="100"/>
        <c:baseTimeUnit val="months"/>
      </c:dateAx>
      <c:valAx>
        <c:axId val="38400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00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85</c:v>
                </c:pt>
                <c:pt idx="1">
                  <c:v>78</c:v>
                </c:pt>
                <c:pt idx="2">
                  <c:v>80</c:v>
                </c:pt>
                <c:pt idx="3">
                  <c:v>87</c:v>
                </c:pt>
                <c:pt idx="4">
                  <c:v>44</c:v>
                </c:pt>
                <c:pt idx="5">
                  <c:v>66</c:v>
                </c:pt>
                <c:pt idx="6">
                  <c:v>0</c:v>
                </c:pt>
                <c:pt idx="7">
                  <c:v>0</c:v>
                </c:pt>
                <c:pt idx="8">
                  <c:v>0</c:v>
                </c:pt>
                <c:pt idx="9">
                  <c:v>0</c:v>
                </c:pt>
                <c:pt idx="10">
                  <c:v>0</c:v>
                </c:pt>
                <c:pt idx="11">
                  <c:v>0</c:v>
                </c:pt>
              </c:numCache>
            </c:numRef>
          </c:val>
          <c:extLst>
            <c:ext xmlns:c16="http://schemas.microsoft.com/office/drawing/2014/chart" uri="{C3380CC4-5D6E-409C-BE32-E72D297353CC}">
              <c16:uniqueId val="{00000000-76CB-41CC-8543-4C46CE2B54B3}"/>
            </c:ext>
          </c:extLst>
        </c:ser>
        <c:dLbls>
          <c:showLegendKey val="0"/>
          <c:showVal val="0"/>
          <c:showCatName val="0"/>
          <c:showSerName val="0"/>
          <c:showPercent val="0"/>
          <c:showBubbleSize val="0"/>
        </c:dLbls>
        <c:gapWidth val="219"/>
        <c:overlap val="-27"/>
        <c:axId val="384011072"/>
        <c:axId val="384018944"/>
      </c:barChart>
      <c:dateAx>
        <c:axId val="38401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018944"/>
        <c:crosses val="autoZero"/>
        <c:auto val="1"/>
        <c:lblOffset val="100"/>
        <c:baseTimeUnit val="months"/>
      </c:dateAx>
      <c:valAx>
        <c:axId val="38401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01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43</c:v>
                </c:pt>
                <c:pt idx="1">
                  <c:v>23</c:v>
                </c:pt>
                <c:pt idx="2">
                  <c:v>34</c:v>
                </c:pt>
                <c:pt idx="3">
                  <c:v>37</c:v>
                </c:pt>
                <c:pt idx="4">
                  <c:v>28</c:v>
                </c:pt>
                <c:pt idx="5">
                  <c:v>6</c:v>
                </c:pt>
              </c:numCache>
            </c:numRef>
          </c:val>
          <c:extLst>
            <c:ext xmlns:c16="http://schemas.microsoft.com/office/drawing/2014/chart" uri="{C3380CC4-5D6E-409C-BE32-E72D297353CC}">
              <c16:uniqueId val="{00000000-6BC1-4B5E-B4F3-A8D71D069F2C}"/>
            </c:ext>
          </c:extLst>
        </c:ser>
        <c:dLbls>
          <c:showLegendKey val="0"/>
          <c:showVal val="0"/>
          <c:showCatName val="0"/>
          <c:showSerName val="0"/>
          <c:showPercent val="0"/>
          <c:showBubbleSize val="0"/>
        </c:dLbls>
        <c:gapWidth val="219"/>
        <c:overlap val="-27"/>
        <c:axId val="417738400"/>
        <c:axId val="417739384"/>
      </c:barChart>
      <c:dateAx>
        <c:axId val="41773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39384"/>
        <c:crosses val="autoZero"/>
        <c:auto val="1"/>
        <c:lblOffset val="100"/>
        <c:baseTimeUnit val="months"/>
      </c:dateAx>
      <c:valAx>
        <c:axId val="417739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73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54</c:v>
                </c:pt>
                <c:pt idx="1">
                  <c:v>60</c:v>
                </c:pt>
                <c:pt idx="2">
                  <c:v>64</c:v>
                </c:pt>
                <c:pt idx="3">
                  <c:v>61</c:v>
                </c:pt>
                <c:pt idx="4">
                  <c:v>49</c:v>
                </c:pt>
                <c:pt idx="5">
                  <c:v>56</c:v>
                </c:pt>
                <c:pt idx="6">
                  <c:v>0</c:v>
                </c:pt>
                <c:pt idx="7">
                  <c:v>0</c:v>
                </c:pt>
                <c:pt idx="8">
                  <c:v>0</c:v>
                </c:pt>
                <c:pt idx="9">
                  <c:v>0</c:v>
                </c:pt>
                <c:pt idx="10">
                  <c:v>0</c:v>
                </c:pt>
                <c:pt idx="11">
                  <c:v>0</c:v>
                </c:pt>
              </c:numCache>
            </c:numRef>
          </c:val>
          <c:extLst>
            <c:ext xmlns:c16="http://schemas.microsoft.com/office/drawing/2014/chart" uri="{C3380CC4-5D6E-409C-BE32-E72D297353CC}">
              <c16:uniqueId val="{00000000-FAC4-4AD3-BD99-19A2B5D65AAB}"/>
            </c:ext>
          </c:extLst>
        </c:ser>
        <c:dLbls>
          <c:showLegendKey val="0"/>
          <c:showVal val="0"/>
          <c:showCatName val="0"/>
          <c:showSerName val="0"/>
          <c:showPercent val="0"/>
          <c:showBubbleSize val="0"/>
        </c:dLbls>
        <c:gapWidth val="219"/>
        <c:overlap val="-27"/>
        <c:axId val="308753480"/>
        <c:axId val="308756760"/>
      </c:barChart>
      <c:dateAx>
        <c:axId val="308753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56760"/>
        <c:crosses val="autoZero"/>
        <c:auto val="1"/>
        <c:lblOffset val="100"/>
        <c:baseTimeUnit val="months"/>
      </c:dateAx>
      <c:valAx>
        <c:axId val="30875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75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7667E-974E-4B74-BB67-0985B67A572E}"/>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3DF023E2-8675-4C3B-B18D-10501579E3CE}"/>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9524413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60B73-20CE-46B3-AB33-3BD0DB5D2292}"/>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A0DEACEA-D825-43B8-83E6-2B62AE40AA0D}"/>
              </a:ext>
            </a:extLst>
          </p:cNvPr>
          <p:cNvGraphicFramePr>
            <a:graphicFrameLocks noGrp="1"/>
          </p:cNvGraphicFramePr>
          <p:nvPr>
            <p:ph type="chart" sz="quarter" idx="13"/>
            <p:extLst>
              <p:ext uri="{D42A27DB-BD31-4B8C-83A1-F6EECF244321}">
                <p14:modId xmlns:p14="http://schemas.microsoft.com/office/powerpoint/2010/main" val="1900510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05BAA7-1216-449B-BEB2-BD86F16ADE1B}"/>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748A8DB8-1698-4B79-880A-BB02772D57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31241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DB3FB-0C71-42E1-8719-AD866AF23C19}"/>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78C54A93-20D0-415D-88A4-C40B0FEB666B}"/>
              </a:ext>
            </a:extLst>
          </p:cNvPr>
          <p:cNvGraphicFramePr>
            <a:graphicFrameLocks noGrp="1"/>
          </p:cNvGraphicFramePr>
          <p:nvPr>
            <p:ph type="tbl" sz="quarter" idx="13"/>
            <p:extLst>
              <p:ext uri="{D42A27DB-BD31-4B8C-83A1-F6EECF244321}">
                <p14:modId xmlns:p14="http://schemas.microsoft.com/office/powerpoint/2010/main" val="4155171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3016463"/>
                    </a:ext>
                  </a:extLst>
                </a:gridCol>
                <a:gridCol w="740664">
                  <a:extLst>
                    <a:ext uri="{9D8B030D-6E8A-4147-A177-3AD203B41FA5}">
                      <a16:colId xmlns:a16="http://schemas.microsoft.com/office/drawing/2014/main" val="3045844636"/>
                    </a:ext>
                  </a:extLst>
                </a:gridCol>
                <a:gridCol w="740664">
                  <a:extLst>
                    <a:ext uri="{9D8B030D-6E8A-4147-A177-3AD203B41FA5}">
                      <a16:colId xmlns:a16="http://schemas.microsoft.com/office/drawing/2014/main" val="2626191807"/>
                    </a:ext>
                  </a:extLst>
                </a:gridCol>
                <a:gridCol w="740664">
                  <a:extLst>
                    <a:ext uri="{9D8B030D-6E8A-4147-A177-3AD203B41FA5}">
                      <a16:colId xmlns:a16="http://schemas.microsoft.com/office/drawing/2014/main" val="55348829"/>
                    </a:ext>
                  </a:extLst>
                </a:gridCol>
                <a:gridCol w="740664">
                  <a:extLst>
                    <a:ext uri="{9D8B030D-6E8A-4147-A177-3AD203B41FA5}">
                      <a16:colId xmlns:a16="http://schemas.microsoft.com/office/drawing/2014/main" val="1982297274"/>
                    </a:ext>
                  </a:extLst>
                </a:gridCol>
                <a:gridCol w="740664">
                  <a:extLst>
                    <a:ext uri="{9D8B030D-6E8A-4147-A177-3AD203B41FA5}">
                      <a16:colId xmlns:a16="http://schemas.microsoft.com/office/drawing/2014/main" val="4218415622"/>
                    </a:ext>
                  </a:extLst>
                </a:gridCol>
                <a:gridCol w="740664">
                  <a:extLst>
                    <a:ext uri="{9D8B030D-6E8A-4147-A177-3AD203B41FA5}">
                      <a16:colId xmlns:a16="http://schemas.microsoft.com/office/drawing/2014/main" val="2448645565"/>
                    </a:ext>
                  </a:extLst>
                </a:gridCol>
                <a:gridCol w="740664">
                  <a:extLst>
                    <a:ext uri="{9D8B030D-6E8A-4147-A177-3AD203B41FA5}">
                      <a16:colId xmlns:a16="http://schemas.microsoft.com/office/drawing/2014/main" val="1434764923"/>
                    </a:ext>
                  </a:extLst>
                </a:gridCol>
                <a:gridCol w="740664">
                  <a:extLst>
                    <a:ext uri="{9D8B030D-6E8A-4147-A177-3AD203B41FA5}">
                      <a16:colId xmlns:a16="http://schemas.microsoft.com/office/drawing/2014/main" val="1423933181"/>
                    </a:ext>
                  </a:extLst>
                </a:gridCol>
                <a:gridCol w="740664">
                  <a:extLst>
                    <a:ext uri="{9D8B030D-6E8A-4147-A177-3AD203B41FA5}">
                      <a16:colId xmlns:a16="http://schemas.microsoft.com/office/drawing/2014/main" val="8619914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42181308"/>
                  </a:ext>
                </a:extLst>
              </a:tr>
              <a:tr h="370840">
                <a:tc>
                  <a:txBody>
                    <a:bodyPr/>
                    <a:lstStyle/>
                    <a:p>
                      <a:r>
                        <a:rPr lang="en-US" sz="1000"/>
                        <a:t>Philadelphia Insurance Companies</a:t>
                      </a:r>
                    </a:p>
                  </a:txBody>
                  <a:tcPr/>
                </a:tc>
                <a:tc>
                  <a:txBody>
                    <a:bodyPr/>
                    <a:lstStyle/>
                    <a:p>
                      <a:r>
                        <a:rPr lang="en-US" sz="1000"/>
                        <a:t>4057</a:t>
                      </a:r>
                    </a:p>
                  </a:txBody>
                  <a:tcPr/>
                </a:tc>
                <a:tc>
                  <a:txBody>
                    <a:bodyPr/>
                    <a:lstStyle/>
                    <a:p>
                      <a:r>
                        <a:rPr lang="en-US" sz="1000"/>
                        <a:t>21</a:t>
                      </a:r>
                    </a:p>
                  </a:txBody>
                  <a:tcPr/>
                </a:tc>
                <a:tc>
                  <a:txBody>
                    <a:bodyPr/>
                    <a:lstStyle/>
                    <a:p>
                      <a:r>
                        <a:rPr lang="en-US" sz="1000"/>
                        <a:t>38</a:t>
                      </a:r>
                    </a:p>
                  </a:txBody>
                  <a:tcPr/>
                </a:tc>
                <a:tc>
                  <a:txBody>
                    <a:bodyPr/>
                    <a:lstStyle/>
                    <a:p>
                      <a:r>
                        <a:rPr lang="en-US" sz="1000"/>
                        <a:t>859</a:t>
                      </a:r>
                    </a:p>
                  </a:txBody>
                  <a:tcPr/>
                </a:tc>
                <a:tc>
                  <a:txBody>
                    <a:bodyPr/>
                    <a:lstStyle/>
                    <a:p>
                      <a:r>
                        <a:rPr lang="en-US" sz="1000"/>
                        <a:t>13</a:t>
                      </a:r>
                    </a:p>
                  </a:txBody>
                  <a:tcPr/>
                </a:tc>
                <a:tc>
                  <a:txBody>
                    <a:bodyPr/>
                    <a:lstStyle/>
                    <a:p>
                      <a:r>
                        <a:rPr lang="en-US" sz="1000"/>
                        <a:t>46</a:t>
                      </a:r>
                    </a:p>
                  </a:txBody>
                  <a:tcPr/>
                </a:tc>
                <a:tc>
                  <a:txBody>
                    <a:bodyPr/>
                    <a:lstStyle/>
                    <a:p>
                      <a:r>
                        <a:rPr lang="en-US" sz="1000"/>
                        <a:t>0</a:t>
                      </a:r>
                    </a:p>
                  </a:txBody>
                  <a:tcPr/>
                </a:tc>
                <a:tc>
                  <a:txBody>
                    <a:bodyPr/>
                    <a:lstStyle/>
                    <a:p>
                      <a:r>
                        <a:rPr lang="en-US" sz="1000"/>
                        <a:t>0.5971 %</a:t>
                      </a:r>
                    </a:p>
                  </a:txBody>
                  <a:tcPr/>
                </a:tc>
                <a:tc>
                  <a:txBody>
                    <a:bodyPr/>
                    <a:lstStyle/>
                    <a:p>
                      <a:r>
                        <a:rPr lang="en-US" sz="1000"/>
                        <a:t>0.0 %</a:t>
                      </a:r>
                    </a:p>
                  </a:txBody>
                  <a:tcPr/>
                </a:tc>
                <a:extLst>
                  <a:ext uri="{0D108BD9-81ED-4DB2-BD59-A6C34878D82A}">
                    <a16:rowId xmlns:a16="http://schemas.microsoft.com/office/drawing/2014/main" val="1444826926"/>
                  </a:ext>
                </a:extLst>
              </a:tr>
            </a:tbl>
          </a:graphicData>
        </a:graphic>
      </p:graphicFrame>
      <p:sp>
        <p:nvSpPr>
          <p:cNvPr id="4" name="Text Placeholder 3">
            <a:extLst>
              <a:ext uri="{FF2B5EF4-FFF2-40B4-BE49-F238E27FC236}">
                <a16:creationId xmlns:a16="http://schemas.microsoft.com/office/drawing/2014/main" id="{9A185FB8-F649-4996-992C-387808914B24}"/>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643105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849C5-1E01-4D19-9F0A-ECD6993C0937}"/>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132DCDFC-895A-4E33-ABBD-920F78519C87}"/>
              </a:ext>
            </a:extLst>
          </p:cNvPr>
          <p:cNvGraphicFramePr>
            <a:graphicFrameLocks noGrp="1"/>
          </p:cNvGraphicFramePr>
          <p:nvPr>
            <p:ph type="chart" sz="quarter" idx="13"/>
            <p:extLst>
              <p:ext uri="{D42A27DB-BD31-4B8C-83A1-F6EECF244321}">
                <p14:modId xmlns:p14="http://schemas.microsoft.com/office/powerpoint/2010/main" val="793129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F10086-FF20-479A-B102-37900187016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B9B35121-5131-40D5-A396-7CFC9A5BAF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9055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808F9-7E19-4B8D-800A-F64D8B7A2CC0}"/>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65651A38-1E6A-4A54-8A99-C65AFAD7015A}"/>
              </a:ext>
            </a:extLst>
          </p:cNvPr>
          <p:cNvGraphicFramePr>
            <a:graphicFrameLocks noGrp="1"/>
          </p:cNvGraphicFramePr>
          <p:nvPr>
            <p:ph type="chart" sz="quarter" idx="13"/>
            <p:extLst>
              <p:ext uri="{D42A27DB-BD31-4B8C-83A1-F6EECF244321}">
                <p14:modId xmlns:p14="http://schemas.microsoft.com/office/powerpoint/2010/main" val="3077473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243B2D-3EB4-48D3-A7B4-25012043929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3FF20532-678E-47BA-803D-C2DEF8545D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662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DD7AA-3469-4CBC-92E7-DEE081E8A08B}"/>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5C2D5D04-2566-4AC6-9270-5EFD0BE183E2}"/>
              </a:ext>
            </a:extLst>
          </p:cNvPr>
          <p:cNvGraphicFramePr>
            <a:graphicFrameLocks noGrp="1"/>
          </p:cNvGraphicFramePr>
          <p:nvPr>
            <p:ph type="chart" sz="quarter" idx="13"/>
            <p:extLst>
              <p:ext uri="{D42A27DB-BD31-4B8C-83A1-F6EECF244321}">
                <p14:modId xmlns:p14="http://schemas.microsoft.com/office/powerpoint/2010/main" val="3779722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03FE6B-F47B-45EB-9C77-2C2C6AC0457A}"/>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D2A29DD1-2174-4382-A8F0-F16B933D59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9001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8B221-8EF8-49DD-9763-A7524B315478}"/>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E57E3915-C8DF-4BD0-AA6A-6BF4B9EB0389}"/>
              </a:ext>
            </a:extLst>
          </p:cNvPr>
          <p:cNvGraphicFramePr>
            <a:graphicFrameLocks noGrp="1"/>
          </p:cNvGraphicFramePr>
          <p:nvPr>
            <p:ph type="tbl" sz="quarter" idx="13"/>
            <p:extLst>
              <p:ext uri="{D42A27DB-BD31-4B8C-83A1-F6EECF244321}">
                <p14:modId xmlns:p14="http://schemas.microsoft.com/office/powerpoint/2010/main" val="1480164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87959416"/>
                    </a:ext>
                  </a:extLst>
                </a:gridCol>
                <a:gridCol w="658368">
                  <a:extLst>
                    <a:ext uri="{9D8B030D-6E8A-4147-A177-3AD203B41FA5}">
                      <a16:colId xmlns:a16="http://schemas.microsoft.com/office/drawing/2014/main" val="1500628787"/>
                    </a:ext>
                  </a:extLst>
                </a:gridCol>
                <a:gridCol w="658368">
                  <a:extLst>
                    <a:ext uri="{9D8B030D-6E8A-4147-A177-3AD203B41FA5}">
                      <a16:colId xmlns:a16="http://schemas.microsoft.com/office/drawing/2014/main" val="3601902557"/>
                    </a:ext>
                  </a:extLst>
                </a:gridCol>
                <a:gridCol w="658368">
                  <a:extLst>
                    <a:ext uri="{9D8B030D-6E8A-4147-A177-3AD203B41FA5}">
                      <a16:colId xmlns:a16="http://schemas.microsoft.com/office/drawing/2014/main" val="2366224099"/>
                    </a:ext>
                  </a:extLst>
                </a:gridCol>
                <a:gridCol w="658368">
                  <a:extLst>
                    <a:ext uri="{9D8B030D-6E8A-4147-A177-3AD203B41FA5}">
                      <a16:colId xmlns:a16="http://schemas.microsoft.com/office/drawing/2014/main" val="3028597575"/>
                    </a:ext>
                  </a:extLst>
                </a:gridCol>
                <a:gridCol w="658368">
                  <a:extLst>
                    <a:ext uri="{9D8B030D-6E8A-4147-A177-3AD203B41FA5}">
                      <a16:colId xmlns:a16="http://schemas.microsoft.com/office/drawing/2014/main" val="3196001418"/>
                    </a:ext>
                  </a:extLst>
                </a:gridCol>
                <a:gridCol w="658368">
                  <a:extLst>
                    <a:ext uri="{9D8B030D-6E8A-4147-A177-3AD203B41FA5}">
                      <a16:colId xmlns:a16="http://schemas.microsoft.com/office/drawing/2014/main" val="273258788"/>
                    </a:ext>
                  </a:extLst>
                </a:gridCol>
                <a:gridCol w="658368">
                  <a:extLst>
                    <a:ext uri="{9D8B030D-6E8A-4147-A177-3AD203B41FA5}">
                      <a16:colId xmlns:a16="http://schemas.microsoft.com/office/drawing/2014/main" val="2206278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6186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- 2019-05-21 16:51:18 </a:t>
                      </a:r>
                      <a:r>
                        <a:rPr kumimoji="0" lang="en-US" sz="1000" b="0" i="0" u="none" strike="noStrike" kern="1200" cap="none" spc="0" normalizeH="0" baseline="0" noProof="0">
                          <a:ln>
                            <a:noFill/>
                          </a:ln>
                          <a:solidFill>
                            <a:prstClr val="black"/>
                          </a:solidFill>
                          <a:effectLst/>
                          <a:uLnTx/>
                          <a:uFillTx/>
                          <a:latin typeface="+mn-lt"/>
                          <a:ea typeface="+mn-ea"/>
                          <a:cs typeface="+mn-cs"/>
                        </a:rPr>
                        <a:t> 
 Would you like to work for a company with a culture that allows you to be yourself? PHLY offers flexibility to follow your professional and personal passions! Here’s an inside look at why John Kitchens, who works in our Underwriting Department, loves being on #TEAMPHLY. 
Visit bit.ly/PHLYcareers to learn more about our job 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3630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- 2019-05-14 18:44:00 </a:t>
                      </a:r>
                      <a:r>
                        <a:rPr kumimoji="0" lang="en-US" sz="1000" b="0" i="0" u="none" strike="noStrike" kern="1200" cap="none" spc="0" normalizeH="0" baseline="0" noProof="0">
                          <a:ln>
                            <a:noFill/>
                          </a:ln>
                          <a:solidFill>
                            <a:prstClr val="black"/>
                          </a:solidFill>
                          <a:effectLst/>
                          <a:uLnTx/>
                          <a:uFillTx/>
                          <a:latin typeface="+mn-lt"/>
                          <a:ea typeface="+mn-ea"/>
                          <a:cs typeface="+mn-cs"/>
                        </a:rPr>
                        <a:t> 
 Members of our E&amp;S and Risk Management teams volunteered at Philabundance, the largest hunger relief organization in the Delaware Valley. #TEAMPHLY spent an afternoon in the non-profit’s Hunger Relief Center sorting and packaging frozen food to be distributed to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3248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- 2019-05-30 17:38:00 </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experienced a playground under the sea at this year’s PHLY Company Outing! #TEAMPHLY visited the Adventure Aquarium and enjoyed an evening full of food, family, and fun while exploring the aquarium’s exhibits.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7609663"/>
                  </a:ext>
                </a:extLst>
              </a:tr>
            </a:tbl>
          </a:graphicData>
        </a:graphic>
      </p:graphicFrame>
      <p:sp>
        <p:nvSpPr>
          <p:cNvPr id="4" name="Text Placeholder 3">
            <a:extLst>
              <a:ext uri="{FF2B5EF4-FFF2-40B4-BE49-F238E27FC236}">
                <a16:creationId xmlns:a16="http://schemas.microsoft.com/office/drawing/2014/main" id="{3BA8DF90-3333-4CF2-829F-7108011B461B}"/>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256766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66BF6-919B-45EF-B884-5471EA4A31B8}"/>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4F6DBDF9-5965-4688-BDBF-D06514719E91}"/>
              </a:ext>
            </a:extLst>
          </p:cNvPr>
          <p:cNvGraphicFramePr>
            <a:graphicFrameLocks noGrp="1"/>
          </p:cNvGraphicFramePr>
          <p:nvPr>
            <p:ph type="tbl" sz="quarter" idx="13"/>
            <p:extLst>
              <p:ext uri="{D42A27DB-BD31-4B8C-83A1-F6EECF244321}">
                <p14:modId xmlns:p14="http://schemas.microsoft.com/office/powerpoint/2010/main" val="3358967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7254684"/>
                    </a:ext>
                  </a:extLst>
                </a:gridCol>
                <a:gridCol w="658368">
                  <a:extLst>
                    <a:ext uri="{9D8B030D-6E8A-4147-A177-3AD203B41FA5}">
                      <a16:colId xmlns:a16="http://schemas.microsoft.com/office/drawing/2014/main" val="3775642267"/>
                    </a:ext>
                  </a:extLst>
                </a:gridCol>
                <a:gridCol w="658368">
                  <a:extLst>
                    <a:ext uri="{9D8B030D-6E8A-4147-A177-3AD203B41FA5}">
                      <a16:colId xmlns:a16="http://schemas.microsoft.com/office/drawing/2014/main" val="578832773"/>
                    </a:ext>
                  </a:extLst>
                </a:gridCol>
                <a:gridCol w="658368">
                  <a:extLst>
                    <a:ext uri="{9D8B030D-6E8A-4147-A177-3AD203B41FA5}">
                      <a16:colId xmlns:a16="http://schemas.microsoft.com/office/drawing/2014/main" val="1545731075"/>
                    </a:ext>
                  </a:extLst>
                </a:gridCol>
                <a:gridCol w="658368">
                  <a:extLst>
                    <a:ext uri="{9D8B030D-6E8A-4147-A177-3AD203B41FA5}">
                      <a16:colId xmlns:a16="http://schemas.microsoft.com/office/drawing/2014/main" val="2740053199"/>
                    </a:ext>
                  </a:extLst>
                </a:gridCol>
                <a:gridCol w="658368">
                  <a:extLst>
                    <a:ext uri="{9D8B030D-6E8A-4147-A177-3AD203B41FA5}">
                      <a16:colId xmlns:a16="http://schemas.microsoft.com/office/drawing/2014/main" val="4272041785"/>
                    </a:ext>
                  </a:extLst>
                </a:gridCol>
                <a:gridCol w="658368">
                  <a:extLst>
                    <a:ext uri="{9D8B030D-6E8A-4147-A177-3AD203B41FA5}">
                      <a16:colId xmlns:a16="http://schemas.microsoft.com/office/drawing/2014/main" val="877129622"/>
                    </a:ext>
                  </a:extLst>
                </a:gridCol>
                <a:gridCol w="658368">
                  <a:extLst>
                    <a:ext uri="{9D8B030D-6E8A-4147-A177-3AD203B41FA5}">
                      <a16:colId xmlns:a16="http://schemas.microsoft.com/office/drawing/2014/main" val="3526149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59969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- 2019-05-31 17:48:00 </a:t>
                      </a:r>
                      <a:r>
                        <a:rPr kumimoji="0" lang="en-US" sz="1000" b="0" i="0" u="none" strike="noStrike" kern="1200" cap="none" spc="0" normalizeH="0" baseline="0" noProof="0">
                          <a:ln>
                            <a:noFill/>
                          </a:ln>
                          <a:solidFill>
                            <a:prstClr val="black"/>
                          </a:solidFill>
                          <a:effectLst/>
                          <a:uLnTx/>
                          <a:uFillTx/>
                          <a:latin typeface="+mn-lt"/>
                          <a:ea typeface="+mn-ea"/>
                          <a:cs typeface="+mn-cs"/>
                        </a:rPr>
                        <a:t> 
 Spring was in full swing at the Denver Botanic Gardens annual plant sale! Employees in our Westminster and Highlands Ranch, CO offices recently helped raise money for the gardens by volunteering as cashier assistants. #TEAMPHLY helped shoppers unload their carts and sort their selections.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397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- 2019-05-22 18:17:24 </a:t>
                      </a:r>
                      <a:r>
                        <a:rPr kumimoji="0" lang="en-US" sz="1000" b="0" i="0" u="none" strike="noStrike" kern="1200" cap="none" spc="0" normalizeH="0" baseline="0" noProof="0">
                          <a:ln>
                            <a:noFill/>
                          </a:ln>
                          <a:solidFill>
                            <a:prstClr val="black"/>
                          </a:solidFill>
                          <a:effectLst/>
                          <a:uLnTx/>
                          <a:uFillTx/>
                          <a:latin typeface="+mn-lt"/>
                          <a:ea typeface="+mn-ea"/>
                          <a:cs typeface="+mn-cs"/>
                        </a:rPr>
                        <a:t> 
 A little teamwork goes a long way! Our North Central E&amp;S team volunteered with Feed My Starving Children - Aurora (FMSC), a non-profit organization that provides nutritionally complete meals for malnourished children. #TEAMPHLY helped FMSC pack 38,000 meals for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39931917"/>
                  </a:ext>
                </a:extLst>
              </a:tr>
            </a:tbl>
          </a:graphicData>
        </a:graphic>
      </p:graphicFrame>
      <p:sp>
        <p:nvSpPr>
          <p:cNvPr id="4" name="Text Placeholder 3">
            <a:extLst>
              <a:ext uri="{FF2B5EF4-FFF2-40B4-BE49-F238E27FC236}">
                <a16:creationId xmlns:a16="http://schemas.microsoft.com/office/drawing/2014/main" id="{FFC60ABD-5CD2-4AA7-8BB6-9F61264ACF2F}"/>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509837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81A77-31AC-4F46-822C-A414FBD917E4}"/>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5E9FA1EA-BE07-4FF1-ACE8-B1909C820660}"/>
              </a:ext>
            </a:extLst>
          </p:cNvPr>
          <p:cNvGraphicFramePr>
            <a:graphicFrameLocks noGrp="1"/>
          </p:cNvGraphicFramePr>
          <p:nvPr>
            <p:ph type="chart" sz="quarter" idx="13"/>
            <p:extLst>
              <p:ext uri="{D42A27DB-BD31-4B8C-83A1-F6EECF244321}">
                <p14:modId xmlns:p14="http://schemas.microsoft.com/office/powerpoint/2010/main" val="2991573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1EA78A-76B3-4F19-B882-A65FB5DEC878}"/>
              </a:ext>
            </a:extLst>
          </p:cNvPr>
          <p:cNvSpPr>
            <a:spLocks noGrp="1"/>
          </p:cNvSpPr>
          <p:nvPr>
            <p:ph type="body" sz="quarter" idx="14"/>
          </p:nvPr>
        </p:nvSpPr>
        <p:spPr/>
        <p:txBody>
          <a:bodyPr/>
          <a:lstStyle/>
          <a:p>
            <a:r>
              <a:rPr lang="en-US"/>
              <a:t>05/01/2019 - 05/31/2019</a:t>
            </a:r>
          </a:p>
        </p:txBody>
      </p:sp>
      <p:sp>
        <p:nvSpPr>
          <p:cNvPr id="5" name="Footer Placeholder 4">
            <a:extLst>
              <a:ext uri="{FF2B5EF4-FFF2-40B4-BE49-F238E27FC236}">
                <a16:creationId xmlns:a16="http://schemas.microsoft.com/office/drawing/2014/main" id="{19F106CF-B8B6-47A5-82CD-F0754B6930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5448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28363-A3DE-403E-A5C3-DE25A49CEDA7}"/>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CFFAB1C7-5155-46C9-900D-7C60E0262563}"/>
              </a:ext>
            </a:extLst>
          </p:cNvPr>
          <p:cNvGraphicFramePr>
            <a:graphicFrameLocks noGrp="1"/>
          </p:cNvGraphicFramePr>
          <p:nvPr>
            <p:ph type="tbl" sz="quarter" idx="13"/>
            <p:extLst>
              <p:ext uri="{D42A27DB-BD31-4B8C-83A1-F6EECF244321}">
                <p14:modId xmlns:p14="http://schemas.microsoft.com/office/powerpoint/2010/main" val="2415611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065379478"/>
                    </a:ext>
                  </a:extLst>
                </a:gridCol>
                <a:gridCol w="493776">
                  <a:extLst>
                    <a:ext uri="{9D8B030D-6E8A-4147-A177-3AD203B41FA5}">
                      <a16:colId xmlns:a16="http://schemas.microsoft.com/office/drawing/2014/main" val="2816745435"/>
                    </a:ext>
                  </a:extLst>
                </a:gridCol>
                <a:gridCol w="493776">
                  <a:extLst>
                    <a:ext uri="{9D8B030D-6E8A-4147-A177-3AD203B41FA5}">
                      <a16:colId xmlns:a16="http://schemas.microsoft.com/office/drawing/2014/main" val="3767888647"/>
                    </a:ext>
                  </a:extLst>
                </a:gridCol>
                <a:gridCol w="493776">
                  <a:extLst>
                    <a:ext uri="{9D8B030D-6E8A-4147-A177-3AD203B41FA5}">
                      <a16:colId xmlns:a16="http://schemas.microsoft.com/office/drawing/2014/main" val="3678540892"/>
                    </a:ext>
                  </a:extLst>
                </a:gridCol>
                <a:gridCol w="493776">
                  <a:extLst>
                    <a:ext uri="{9D8B030D-6E8A-4147-A177-3AD203B41FA5}">
                      <a16:colId xmlns:a16="http://schemas.microsoft.com/office/drawing/2014/main" val="3831943496"/>
                    </a:ext>
                  </a:extLst>
                </a:gridCol>
                <a:gridCol w="493776">
                  <a:extLst>
                    <a:ext uri="{9D8B030D-6E8A-4147-A177-3AD203B41FA5}">
                      <a16:colId xmlns:a16="http://schemas.microsoft.com/office/drawing/2014/main" val="2384449674"/>
                    </a:ext>
                  </a:extLst>
                </a:gridCol>
                <a:gridCol w="493776">
                  <a:extLst>
                    <a:ext uri="{9D8B030D-6E8A-4147-A177-3AD203B41FA5}">
                      <a16:colId xmlns:a16="http://schemas.microsoft.com/office/drawing/2014/main" val="1075528881"/>
                    </a:ext>
                  </a:extLst>
                </a:gridCol>
                <a:gridCol w="493776">
                  <a:extLst>
                    <a:ext uri="{9D8B030D-6E8A-4147-A177-3AD203B41FA5}">
                      <a16:colId xmlns:a16="http://schemas.microsoft.com/office/drawing/2014/main" val="3087170452"/>
                    </a:ext>
                  </a:extLst>
                </a:gridCol>
                <a:gridCol w="493776">
                  <a:extLst>
                    <a:ext uri="{9D8B030D-6E8A-4147-A177-3AD203B41FA5}">
                      <a16:colId xmlns:a16="http://schemas.microsoft.com/office/drawing/2014/main" val="117851530"/>
                    </a:ext>
                  </a:extLst>
                </a:gridCol>
                <a:gridCol w="493776">
                  <a:extLst>
                    <a:ext uri="{9D8B030D-6E8A-4147-A177-3AD203B41FA5}">
                      <a16:colId xmlns:a16="http://schemas.microsoft.com/office/drawing/2014/main" val="2602102447"/>
                    </a:ext>
                  </a:extLst>
                </a:gridCol>
                <a:gridCol w="493776">
                  <a:extLst>
                    <a:ext uri="{9D8B030D-6E8A-4147-A177-3AD203B41FA5}">
                      <a16:colId xmlns:a16="http://schemas.microsoft.com/office/drawing/2014/main" val="3916491521"/>
                    </a:ext>
                  </a:extLst>
                </a:gridCol>
                <a:gridCol w="493776">
                  <a:extLst>
                    <a:ext uri="{9D8B030D-6E8A-4147-A177-3AD203B41FA5}">
                      <a16:colId xmlns:a16="http://schemas.microsoft.com/office/drawing/2014/main" val="2743866478"/>
                    </a:ext>
                  </a:extLst>
                </a:gridCol>
                <a:gridCol w="493776">
                  <a:extLst>
                    <a:ext uri="{9D8B030D-6E8A-4147-A177-3AD203B41FA5}">
                      <a16:colId xmlns:a16="http://schemas.microsoft.com/office/drawing/2014/main" val="2934508813"/>
                    </a:ext>
                  </a:extLst>
                </a:gridCol>
                <a:gridCol w="493776">
                  <a:extLst>
                    <a:ext uri="{9D8B030D-6E8A-4147-A177-3AD203B41FA5}">
                      <a16:colId xmlns:a16="http://schemas.microsoft.com/office/drawing/2014/main" val="217947341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23895880"/>
                  </a:ext>
                </a:extLst>
              </a:tr>
              <a:tr h="370840">
                <a:tc>
                  <a:txBody>
                    <a:bodyPr/>
                    <a:lstStyle/>
                    <a:p>
                      <a:r>
                        <a:rPr lang="en-US" sz="1000"/>
                        <a:t>@PHLYINS</a:t>
                      </a:r>
                    </a:p>
                  </a:txBody>
                  <a:tcPr/>
                </a:tc>
                <a:tc>
                  <a:txBody>
                    <a:bodyPr/>
                    <a:lstStyle/>
                    <a:p>
                      <a:r>
                        <a:rPr lang="en-US" sz="1000"/>
                        <a:t>3235</a:t>
                      </a:r>
                    </a:p>
                  </a:txBody>
                  <a:tcPr/>
                </a:tc>
                <a:tc>
                  <a:txBody>
                    <a:bodyPr/>
                    <a:lstStyle/>
                    <a:p>
                      <a:r>
                        <a:rPr lang="en-US" sz="1000"/>
                        <a:t>13</a:t>
                      </a:r>
                    </a:p>
                  </a:txBody>
                  <a:tcPr/>
                </a:tc>
                <a:tc>
                  <a:txBody>
                    <a:bodyPr/>
                    <a:lstStyle/>
                    <a:p>
                      <a:r>
                        <a:rPr lang="en-US" sz="1000"/>
                        <a:t>48</a:t>
                      </a:r>
                    </a:p>
                  </a:txBody>
                  <a:tcPr/>
                </a:tc>
                <a:tc>
                  <a:txBody>
                    <a:bodyPr/>
                    <a:lstStyle/>
                    <a:p>
                      <a:r>
                        <a:rPr lang="en-US" sz="1000"/>
                        <a:t>43</a:t>
                      </a:r>
                    </a:p>
                  </a:txBody>
                  <a:tcPr/>
                </a:tc>
                <a:tc>
                  <a:txBody>
                    <a:bodyPr/>
                    <a:lstStyle/>
                    <a:p>
                      <a:r>
                        <a:rPr lang="en-US" sz="1000"/>
                        <a:t>0</a:t>
                      </a:r>
                    </a:p>
                  </a:txBody>
                  <a:tcPr/>
                </a:tc>
                <a:tc>
                  <a:txBody>
                    <a:bodyPr/>
                    <a:lstStyle/>
                    <a:p>
                      <a:r>
                        <a:rPr lang="en-US" sz="1000"/>
                        <a:t>5</a:t>
                      </a:r>
                    </a:p>
                  </a:txBody>
                  <a:tcPr/>
                </a:tc>
                <a:tc>
                  <a:txBody>
                    <a:bodyPr/>
                    <a:lstStyle/>
                    <a:p>
                      <a:r>
                        <a:rPr lang="en-US" sz="1000"/>
                        <a:t>29</a:t>
                      </a:r>
                    </a:p>
                  </a:txBody>
                  <a:tcPr/>
                </a:tc>
                <a:tc>
                  <a:txBody>
                    <a:bodyPr/>
                    <a:lstStyle/>
                    <a:p>
                      <a:r>
                        <a:rPr lang="en-US" sz="1000"/>
                        <a:t>29</a:t>
                      </a:r>
                    </a:p>
                  </a:txBody>
                  <a:tcPr/>
                </a:tc>
                <a:tc>
                  <a:txBody>
                    <a:bodyPr/>
                    <a:lstStyle/>
                    <a:p>
                      <a:r>
                        <a:rPr lang="en-US" sz="1000"/>
                        <a:t>159</a:t>
                      </a:r>
                    </a:p>
                  </a:txBody>
                  <a:tcPr/>
                </a:tc>
                <a:tc>
                  <a:txBody>
                    <a:bodyPr/>
                    <a:lstStyle/>
                    <a:p>
                      <a:r>
                        <a:rPr lang="en-US" sz="1000"/>
                        <a:t>3</a:t>
                      </a:r>
                    </a:p>
                  </a:txBody>
                  <a:tcPr/>
                </a:tc>
                <a:tc>
                  <a:txBody>
                    <a:bodyPr/>
                    <a:lstStyle/>
                    <a:p>
                      <a:r>
                        <a:rPr lang="en-US" sz="1000"/>
                        <a:t>17</a:t>
                      </a:r>
                    </a:p>
                  </a:txBody>
                  <a:tcPr/>
                </a:tc>
                <a:tc>
                  <a:txBody>
                    <a:bodyPr/>
                    <a:lstStyle/>
                    <a:p>
                      <a:r>
                        <a:rPr lang="en-US" sz="1000"/>
                        <a:t>0.1376 %</a:t>
                      </a:r>
                    </a:p>
                  </a:txBody>
                  <a:tcPr/>
                </a:tc>
                <a:tc>
                  <a:txBody>
                    <a:bodyPr/>
                    <a:lstStyle/>
                    <a:p>
                      <a:r>
                        <a:rPr lang="en-US" sz="1000"/>
                        <a:t>0.0 %</a:t>
                      </a:r>
                    </a:p>
                  </a:txBody>
                  <a:tcPr/>
                </a:tc>
                <a:extLst>
                  <a:ext uri="{0D108BD9-81ED-4DB2-BD59-A6C34878D82A}">
                    <a16:rowId xmlns:a16="http://schemas.microsoft.com/office/drawing/2014/main" val="1949360031"/>
                  </a:ext>
                </a:extLst>
              </a:tr>
            </a:tbl>
          </a:graphicData>
        </a:graphic>
      </p:graphicFrame>
      <p:sp>
        <p:nvSpPr>
          <p:cNvPr id="4" name="Text Placeholder 3">
            <a:extLst>
              <a:ext uri="{FF2B5EF4-FFF2-40B4-BE49-F238E27FC236}">
                <a16:creationId xmlns:a16="http://schemas.microsoft.com/office/drawing/2014/main" id="{0C27D7AF-92B3-4235-93E6-5CFFBE793D8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2369612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8C05E-A383-4656-A551-B666C771A403}"/>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BA323C3A-1A27-4890-83CA-72830D3F29CD}"/>
              </a:ext>
            </a:extLst>
          </p:cNvPr>
          <p:cNvGraphicFramePr>
            <a:graphicFrameLocks noGrp="1"/>
          </p:cNvGraphicFramePr>
          <p:nvPr>
            <p:ph type="chart" sz="quarter" idx="13"/>
            <p:extLst>
              <p:ext uri="{D42A27DB-BD31-4B8C-83A1-F6EECF244321}">
                <p14:modId xmlns:p14="http://schemas.microsoft.com/office/powerpoint/2010/main" val="37530479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5F3085-2EEA-4419-BB5E-69DC75334F4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4AEE829-AE64-4A2D-8E8A-A3DE2BCF9F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0728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A8802-5D6E-416D-89F0-933851E89E5E}"/>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BD2868C9-210A-420C-B5D2-E9E812121B39}"/>
              </a:ext>
            </a:extLst>
          </p:cNvPr>
          <p:cNvGraphicFramePr>
            <a:graphicFrameLocks noGrp="1"/>
          </p:cNvGraphicFramePr>
          <p:nvPr>
            <p:ph type="chart" sz="quarter" idx="13"/>
            <p:extLst>
              <p:ext uri="{D42A27DB-BD31-4B8C-83A1-F6EECF244321}">
                <p14:modId xmlns:p14="http://schemas.microsoft.com/office/powerpoint/2010/main" val="16502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48EB0D-A927-4572-A507-891EB3DE242D}"/>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421A0188-FBA5-4441-8907-34E36C0775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02387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59C4F-3D59-4F36-B1A4-56662E02441C}"/>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C5FD4046-8372-4A00-9252-C22048D13D2C}"/>
              </a:ext>
            </a:extLst>
          </p:cNvPr>
          <p:cNvGraphicFramePr>
            <a:graphicFrameLocks noGrp="1"/>
          </p:cNvGraphicFramePr>
          <p:nvPr>
            <p:ph type="chart" sz="quarter" idx="13"/>
            <p:extLst>
              <p:ext uri="{D42A27DB-BD31-4B8C-83A1-F6EECF244321}">
                <p14:modId xmlns:p14="http://schemas.microsoft.com/office/powerpoint/2010/main" val="40049093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29C8B9-1CCE-494A-BBD3-F7CA57DD45F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AE1DFC3-266D-4C50-8C45-16289191F8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1059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24C84-0F1F-4F8C-8482-72CBEA8603AA}"/>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89862128-2350-4709-B8F7-6247DED8B46E}"/>
              </a:ext>
            </a:extLst>
          </p:cNvPr>
          <p:cNvGraphicFramePr>
            <a:graphicFrameLocks noGrp="1"/>
          </p:cNvGraphicFramePr>
          <p:nvPr>
            <p:ph type="tbl" sz="quarter" idx="13"/>
            <p:extLst>
              <p:ext uri="{D42A27DB-BD31-4B8C-83A1-F6EECF244321}">
                <p14:modId xmlns:p14="http://schemas.microsoft.com/office/powerpoint/2010/main" val="3697307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9731072"/>
                    </a:ext>
                  </a:extLst>
                </a:gridCol>
                <a:gridCol w="2468880">
                  <a:extLst>
                    <a:ext uri="{9D8B030D-6E8A-4147-A177-3AD203B41FA5}">
                      <a16:colId xmlns:a16="http://schemas.microsoft.com/office/drawing/2014/main" val="1627819452"/>
                    </a:ext>
                  </a:extLst>
                </a:gridCol>
                <a:gridCol w="2468880">
                  <a:extLst>
                    <a:ext uri="{9D8B030D-6E8A-4147-A177-3AD203B41FA5}">
                      <a16:colId xmlns:a16="http://schemas.microsoft.com/office/drawing/2014/main" val="307004495"/>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620350743"/>
                  </a:ext>
                </a:extLst>
              </a:tr>
              <a:tr h="370840">
                <a:tc>
                  <a:txBody>
                    <a:bodyPr/>
                    <a:lstStyle/>
                    <a:p>
                      <a:r>
                        <a:rPr lang="en-US" sz="1000" b="1"/>
                        <a:t>@MargueriteTort</a:t>
                      </a:r>
                    </a:p>
                  </a:txBody>
                  <a:tcPr/>
                </a:tc>
                <a:tc>
                  <a:txBody>
                    <a:bodyPr/>
                    <a:lstStyle/>
                    <a:p>
                      <a:r>
                        <a:rPr lang="en-US" sz="1000"/>
                        <a:t>@PHLYINS (44)</a:t>
                      </a:r>
                    </a:p>
                  </a:txBody>
                  <a:tcPr/>
                </a:tc>
                <a:tc>
                  <a:txBody>
                    <a:bodyPr/>
                    <a:lstStyle/>
                    <a:p>
                      <a:r>
                        <a:rPr lang="en-US" sz="1000"/>
                        <a:t>44</a:t>
                      </a:r>
                    </a:p>
                  </a:txBody>
                  <a:tcPr/>
                </a:tc>
                <a:extLst>
                  <a:ext uri="{0D108BD9-81ED-4DB2-BD59-A6C34878D82A}">
                    <a16:rowId xmlns:a16="http://schemas.microsoft.com/office/drawing/2014/main" val="190760658"/>
                  </a:ext>
                </a:extLst>
              </a:tr>
              <a:tr h="370840">
                <a:tc>
                  <a:txBody>
                    <a:bodyPr/>
                    <a:lstStyle/>
                    <a:p>
                      <a:r>
                        <a:rPr lang="en-US" sz="1000" b="1"/>
                        <a:t>@Regore2</a:t>
                      </a:r>
                    </a:p>
                  </a:txBody>
                  <a:tcPr/>
                </a:tc>
                <a:tc>
                  <a:txBody>
                    <a:bodyPr/>
                    <a:lstStyle/>
                    <a:p>
                      <a:r>
                        <a:rPr lang="en-US" sz="1000"/>
                        <a:t>@PHLYINS (29)</a:t>
                      </a:r>
                    </a:p>
                  </a:txBody>
                  <a:tcPr/>
                </a:tc>
                <a:tc>
                  <a:txBody>
                    <a:bodyPr/>
                    <a:lstStyle/>
                    <a:p>
                      <a:r>
                        <a:rPr lang="en-US" sz="1000"/>
                        <a:t>29</a:t>
                      </a:r>
                    </a:p>
                  </a:txBody>
                  <a:tcPr/>
                </a:tc>
                <a:extLst>
                  <a:ext uri="{0D108BD9-81ED-4DB2-BD59-A6C34878D82A}">
                    <a16:rowId xmlns:a16="http://schemas.microsoft.com/office/drawing/2014/main" val="3812310101"/>
                  </a:ext>
                </a:extLst>
              </a:tr>
              <a:tr h="370840">
                <a:tc>
                  <a:txBody>
                    <a:bodyPr/>
                    <a:lstStyle/>
                    <a:p>
                      <a:r>
                        <a:rPr lang="en-US" sz="1000" b="1"/>
                        <a:t>@GammaIotaSigma</a:t>
                      </a:r>
                    </a:p>
                  </a:txBody>
                  <a:tcPr/>
                </a:tc>
                <a:tc>
                  <a:txBody>
                    <a:bodyPr/>
                    <a:lstStyle/>
                    <a:p>
                      <a:r>
                        <a:rPr lang="en-US" sz="1000"/>
                        <a:t>@PHLYINS (16)</a:t>
                      </a:r>
                    </a:p>
                  </a:txBody>
                  <a:tcPr/>
                </a:tc>
                <a:tc>
                  <a:txBody>
                    <a:bodyPr/>
                    <a:lstStyle/>
                    <a:p>
                      <a:r>
                        <a:rPr lang="en-US" sz="1000"/>
                        <a:t>16</a:t>
                      </a:r>
                    </a:p>
                  </a:txBody>
                  <a:tcPr/>
                </a:tc>
                <a:extLst>
                  <a:ext uri="{0D108BD9-81ED-4DB2-BD59-A6C34878D82A}">
                    <a16:rowId xmlns:a16="http://schemas.microsoft.com/office/drawing/2014/main" val="353998398"/>
                  </a:ext>
                </a:extLst>
              </a:tr>
              <a:tr h="370840">
                <a:tc>
                  <a:txBody>
                    <a:bodyPr/>
                    <a:lstStyle/>
                    <a:p>
                      <a:r>
                        <a:rPr lang="en-US" sz="1000" b="1"/>
                        <a:t>@GaryJamesLovett</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566703179"/>
                  </a:ext>
                </a:extLst>
              </a:tr>
              <a:tr h="370840">
                <a:tc>
                  <a:txBody>
                    <a:bodyPr/>
                    <a:lstStyle/>
                    <a:p>
                      <a:r>
                        <a:rPr lang="en-US" sz="1000" b="1"/>
                        <a:t>@FCA_Internships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555094962"/>
                  </a:ext>
                </a:extLst>
              </a:tr>
              <a:tr h="370840">
                <a:tc>
                  <a:txBody>
                    <a:bodyPr/>
                    <a:lstStyle/>
                    <a:p>
                      <a:r>
                        <a:rPr lang="en-US" sz="1000" b="1"/>
                        <a:t>@TwinForksIns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2587673444"/>
                  </a:ext>
                </a:extLst>
              </a:tr>
              <a:tr h="370840">
                <a:tc>
                  <a:txBody>
                    <a:bodyPr/>
                    <a:lstStyle/>
                    <a:p>
                      <a:r>
                        <a:rPr lang="en-US" sz="1000" b="1"/>
                        <a:t>@Bill_Procopio</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4285059381"/>
                  </a:ext>
                </a:extLst>
              </a:tr>
              <a:tr h="370840">
                <a:tc>
                  <a:txBody>
                    <a:bodyPr/>
                    <a:lstStyle/>
                    <a:p>
                      <a:r>
                        <a:rPr lang="en-US" sz="1000" b="1"/>
                        <a:t>@BusInsMagazine</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209054037"/>
                  </a:ext>
                </a:extLst>
              </a:tr>
              <a:tr h="370840">
                <a:tc>
                  <a:txBody>
                    <a:bodyPr/>
                    <a:lstStyle/>
                    <a:p>
                      <a:r>
                        <a:rPr lang="en-US" sz="1000" b="1"/>
                        <a:t>@TTFWatershed</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2157873404"/>
                  </a:ext>
                </a:extLst>
              </a:tr>
              <a:tr h="370840">
                <a:tc>
                  <a:txBody>
                    <a:bodyPr/>
                    <a:lstStyle/>
                    <a:p>
                      <a:r>
                        <a:rPr lang="en-US" sz="1000" b="1"/>
                        <a:t>@skye_miles</a:t>
                      </a:r>
                    </a:p>
                  </a:txBody>
                  <a:tcPr/>
                </a:tc>
                <a:tc>
                  <a:txBody>
                    <a:bodyPr/>
                    <a:lstStyle/>
                    <a:p>
                      <a:r>
                        <a:rPr lang="en-US" sz="1000"/>
                        <a:t>@PHLYINS (4)</a:t>
                      </a:r>
                    </a:p>
                  </a:txBody>
                  <a:tcPr/>
                </a:tc>
                <a:tc>
                  <a:txBody>
                    <a:bodyPr/>
                    <a:lstStyle/>
                    <a:p>
                      <a:r>
                        <a:rPr lang="en-US" sz="1000"/>
                        <a:t>4</a:t>
                      </a:r>
                    </a:p>
                  </a:txBody>
                  <a:tcPr/>
                </a:tc>
                <a:extLst>
                  <a:ext uri="{0D108BD9-81ED-4DB2-BD59-A6C34878D82A}">
                    <a16:rowId xmlns:a16="http://schemas.microsoft.com/office/drawing/2014/main" val="3487796457"/>
                  </a:ext>
                </a:extLst>
              </a:tr>
            </a:tbl>
          </a:graphicData>
        </a:graphic>
      </p:graphicFrame>
      <p:sp>
        <p:nvSpPr>
          <p:cNvPr id="4" name="Text Placeholder 3">
            <a:extLst>
              <a:ext uri="{FF2B5EF4-FFF2-40B4-BE49-F238E27FC236}">
                <a16:creationId xmlns:a16="http://schemas.microsoft.com/office/drawing/2014/main" id="{858B78E0-0A3B-4730-A7EC-6E8A7D8D2E2E}"/>
              </a:ext>
            </a:extLst>
          </p:cNvPr>
          <p:cNvSpPr>
            <a:spLocks noGrp="1"/>
          </p:cNvSpPr>
          <p:nvPr>
            <p:ph type="body" sz="quarter" idx="14"/>
          </p:nvPr>
        </p:nvSpPr>
        <p:spPr/>
        <p:txBody>
          <a:bodyPr/>
          <a:lstStyle/>
          <a:p>
            <a:r>
              <a:rPr lang="en-US"/>
              <a:t>01/01/2019 - 12/31/2019</a:t>
            </a:r>
          </a:p>
        </p:txBody>
      </p:sp>
    </p:spTree>
    <p:extLst>
      <p:ext uri="{BB962C8B-B14F-4D97-AF65-F5344CB8AC3E}">
        <p14:creationId xmlns:p14="http://schemas.microsoft.com/office/powerpoint/2010/main" val="2688681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F914E-ED8C-43C8-B100-0DD57AA75993}"/>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B16B3B36-2CEF-48B1-BD72-1ABF20ED5A7B}"/>
              </a:ext>
            </a:extLst>
          </p:cNvPr>
          <p:cNvGraphicFramePr>
            <a:graphicFrameLocks noGrp="1"/>
          </p:cNvGraphicFramePr>
          <p:nvPr>
            <p:ph type="tbl" sz="quarter" idx="13"/>
            <p:extLst>
              <p:ext uri="{D42A27DB-BD31-4B8C-83A1-F6EECF244321}">
                <p14:modId xmlns:p14="http://schemas.microsoft.com/office/powerpoint/2010/main" val="1846217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9196016"/>
                    </a:ext>
                  </a:extLst>
                </a:gridCol>
                <a:gridCol w="411480">
                  <a:extLst>
                    <a:ext uri="{9D8B030D-6E8A-4147-A177-3AD203B41FA5}">
                      <a16:colId xmlns:a16="http://schemas.microsoft.com/office/drawing/2014/main" val="230970877"/>
                    </a:ext>
                  </a:extLst>
                </a:gridCol>
                <a:gridCol w="822960">
                  <a:extLst>
                    <a:ext uri="{9D8B030D-6E8A-4147-A177-3AD203B41FA5}">
                      <a16:colId xmlns:a16="http://schemas.microsoft.com/office/drawing/2014/main" val="2098947317"/>
                    </a:ext>
                  </a:extLst>
                </a:gridCol>
                <a:gridCol w="822960">
                  <a:extLst>
                    <a:ext uri="{9D8B030D-6E8A-4147-A177-3AD203B41FA5}">
                      <a16:colId xmlns:a16="http://schemas.microsoft.com/office/drawing/2014/main" val="1470087621"/>
                    </a:ext>
                  </a:extLst>
                </a:gridCol>
                <a:gridCol w="822960">
                  <a:extLst>
                    <a:ext uri="{9D8B030D-6E8A-4147-A177-3AD203B41FA5}">
                      <a16:colId xmlns:a16="http://schemas.microsoft.com/office/drawing/2014/main" val="4128399269"/>
                    </a:ext>
                  </a:extLst>
                </a:gridCol>
                <a:gridCol w="822960">
                  <a:extLst>
                    <a:ext uri="{9D8B030D-6E8A-4147-A177-3AD203B41FA5}">
                      <a16:colId xmlns:a16="http://schemas.microsoft.com/office/drawing/2014/main" val="3883833561"/>
                    </a:ext>
                  </a:extLst>
                </a:gridCol>
                <a:gridCol w="822960">
                  <a:extLst>
                    <a:ext uri="{9D8B030D-6E8A-4147-A177-3AD203B41FA5}">
                      <a16:colId xmlns:a16="http://schemas.microsoft.com/office/drawing/2014/main" val="3632851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31572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- 2019-05-03 14:13:55 </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team up this year! Let’s get some more runs vs the Washington Nationals tonight ⚾️ https://t.co/GEuDi9Erp2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06:16:59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0.4653 %</a:t>
                      </a:r>
                    </a:p>
                  </a:txBody>
                  <a:tcPr/>
                </a:tc>
                <a:extLst>
                  <a:ext uri="{0D108BD9-81ED-4DB2-BD59-A6C34878D82A}">
                    <a16:rowId xmlns:a16="http://schemas.microsoft.com/office/drawing/2014/main" val="2922924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- 2019-05-29 15:30:50 </a:t>
                      </a:r>
                      <a:r>
                        <a:rPr kumimoji="0" lang="en-US" sz="1000" b="0" i="0" u="none" strike="noStrike" kern="1200" cap="none" spc="0" normalizeH="0" baseline="0" noProof="0">
                          <a:ln>
                            <a:noFill/>
                          </a:ln>
                          <a:solidFill>
                            <a:prstClr val="black"/>
                          </a:solidFill>
                          <a:effectLst/>
                          <a:uLnTx/>
                          <a:uFillTx/>
                          <a:latin typeface="+mn-lt"/>
                          <a:ea typeface="+mn-ea"/>
                          <a:cs typeface="+mn-cs"/>
                        </a:rPr>
                        <a:t>
  #TEAMPHLY is excited to welcome our new class of 2019 #SummerAssociates! This year's group will join us next week from colleges across the US for orientation in #Philly. We look forward to meeting all of you! Follow #PHLYInternLife for photos &amp;amp; updates over the next 10 weeks. https://t.co/w6cgPHNIkF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06/01/2019 06:16:36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0.4019 %</a:t>
                      </a:r>
                    </a:p>
                  </a:txBody>
                  <a:tcPr/>
                </a:tc>
                <a:extLst>
                  <a:ext uri="{0D108BD9-81ED-4DB2-BD59-A6C34878D82A}">
                    <a16:rowId xmlns:a16="http://schemas.microsoft.com/office/drawing/2014/main" val="2104638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- 2019-05-14 16:36:00 </a:t>
                      </a:r>
                      <a:r>
                        <a:rPr kumimoji="0" lang="en-US" sz="1000" b="0" i="0" u="none" strike="noStrike" kern="1200" cap="none" spc="0" normalizeH="0" baseline="0" noProof="0">
                          <a:ln>
                            <a:noFill/>
                          </a:ln>
                          <a:solidFill>
                            <a:prstClr val="black"/>
                          </a:solidFill>
                          <a:effectLst/>
                          <a:uLnTx/>
                          <a:uFillTx/>
                          <a:latin typeface="+mn-lt"/>
                          <a:ea typeface="+mn-ea"/>
                          <a:cs typeface="+mn-cs"/>
                        </a:rPr>
                        <a:t>
  Members of our E&amp;amp;S and #RiskManagement teams volunteered at @Philabundance, the largest #hungerrelief organization in the Delaware Valley. #TEAMPHLY spent an afternoon in the non-profit’s Hunger Relief Center sorting &amp;amp; packaging food to be distributed to those in need. #GiveBack https://t.co/VPyrbTVKmC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05/23/2019 18:16:47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0.2791 %</a:t>
                      </a:r>
                    </a:p>
                  </a:txBody>
                  <a:tcPr/>
                </a:tc>
                <a:extLst>
                  <a:ext uri="{0D108BD9-81ED-4DB2-BD59-A6C34878D82A}">
                    <a16:rowId xmlns:a16="http://schemas.microsoft.com/office/drawing/2014/main" val="1009158867"/>
                  </a:ext>
                </a:extLst>
              </a:tr>
            </a:tbl>
          </a:graphicData>
        </a:graphic>
      </p:graphicFrame>
      <p:sp>
        <p:nvSpPr>
          <p:cNvPr id="4" name="Text Placeholder 3">
            <a:extLst>
              <a:ext uri="{FF2B5EF4-FFF2-40B4-BE49-F238E27FC236}">
                <a16:creationId xmlns:a16="http://schemas.microsoft.com/office/drawing/2014/main" id="{88E51C22-7172-49FD-B6D8-E470ABACA76A}"/>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911162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1BFE6-69EA-4A8B-B0ED-6983534B5691}"/>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3FD2524D-83D3-4C55-B4CD-58B8F2CAA9EC}"/>
              </a:ext>
            </a:extLst>
          </p:cNvPr>
          <p:cNvGraphicFramePr>
            <a:graphicFrameLocks noGrp="1"/>
          </p:cNvGraphicFramePr>
          <p:nvPr>
            <p:ph type="tbl" sz="quarter" idx="13"/>
            <p:extLst>
              <p:ext uri="{D42A27DB-BD31-4B8C-83A1-F6EECF244321}">
                <p14:modId xmlns:p14="http://schemas.microsoft.com/office/powerpoint/2010/main" val="3574154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876257010"/>
                    </a:ext>
                  </a:extLst>
                </a:gridCol>
                <a:gridCol w="411480">
                  <a:extLst>
                    <a:ext uri="{9D8B030D-6E8A-4147-A177-3AD203B41FA5}">
                      <a16:colId xmlns:a16="http://schemas.microsoft.com/office/drawing/2014/main" val="3316679250"/>
                    </a:ext>
                  </a:extLst>
                </a:gridCol>
                <a:gridCol w="822960">
                  <a:extLst>
                    <a:ext uri="{9D8B030D-6E8A-4147-A177-3AD203B41FA5}">
                      <a16:colId xmlns:a16="http://schemas.microsoft.com/office/drawing/2014/main" val="2700916020"/>
                    </a:ext>
                  </a:extLst>
                </a:gridCol>
                <a:gridCol w="822960">
                  <a:extLst>
                    <a:ext uri="{9D8B030D-6E8A-4147-A177-3AD203B41FA5}">
                      <a16:colId xmlns:a16="http://schemas.microsoft.com/office/drawing/2014/main" val="3035623440"/>
                    </a:ext>
                  </a:extLst>
                </a:gridCol>
                <a:gridCol w="822960">
                  <a:extLst>
                    <a:ext uri="{9D8B030D-6E8A-4147-A177-3AD203B41FA5}">
                      <a16:colId xmlns:a16="http://schemas.microsoft.com/office/drawing/2014/main" val="1458038558"/>
                    </a:ext>
                  </a:extLst>
                </a:gridCol>
                <a:gridCol w="822960">
                  <a:extLst>
                    <a:ext uri="{9D8B030D-6E8A-4147-A177-3AD203B41FA5}">
                      <a16:colId xmlns:a16="http://schemas.microsoft.com/office/drawing/2014/main" val="3786742680"/>
                    </a:ext>
                  </a:extLst>
                </a:gridCol>
                <a:gridCol w="822960">
                  <a:extLst>
                    <a:ext uri="{9D8B030D-6E8A-4147-A177-3AD203B41FA5}">
                      <a16:colId xmlns:a16="http://schemas.microsoft.com/office/drawing/2014/main" val="4093083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64790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- 2019-05-03 11:05:11 </a:t>
                      </a:r>
                      <a:r>
                        <a:rPr kumimoji="0" lang="en-US" sz="1000" b="0" i="0" u="none" strike="noStrike" kern="1200" cap="none" spc="0" normalizeH="0" baseline="0" noProof="0">
                          <a:ln>
                            <a:noFill/>
                          </a:ln>
                          <a:solidFill>
                            <a:prstClr val="black"/>
                          </a:solidFill>
                          <a:effectLst/>
                          <a:uLnTx/>
                          <a:uFillTx/>
                          <a:latin typeface="+mn-lt"/>
                          <a:ea typeface="+mn-ea"/>
                          <a:cs typeface="+mn-cs"/>
                        </a:rPr>
                        <a:t>
  The average #wedding costs ,000. Get the right insurance at a fraction of the cost to protect yourself and your event! https://t.co/i9K8B7cEex https://t.co/zWAyo9BN8L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05/05/2019 06:16:59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0.2481 %</a:t>
                      </a:r>
                    </a:p>
                  </a:txBody>
                  <a:tcPr/>
                </a:tc>
                <a:extLst>
                  <a:ext uri="{0D108BD9-81ED-4DB2-BD59-A6C34878D82A}">
                    <a16:rowId xmlns:a16="http://schemas.microsoft.com/office/drawing/2014/main" val="649944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@PHLYINS - 2019-05-15 15:32:00 </a:t>
                      </a:r>
                      <a:r>
                        <a:rPr kumimoji="0" lang="en-US" sz="1000" b="0" i="0" u="none" strike="noStrike" kern="1200" cap="none" spc="0" normalizeH="0" baseline="0" noProof="0">
                          <a:ln>
                            <a:noFill/>
                          </a:ln>
                          <a:solidFill>
                            <a:prstClr val="black"/>
                          </a:solidFill>
                          <a:effectLst/>
                          <a:uLnTx/>
                          <a:uFillTx/>
                          <a:latin typeface="+mn-lt"/>
                          <a:ea typeface="+mn-ea"/>
                          <a:cs typeface="+mn-cs"/>
                        </a:rPr>
                        <a:t>
  PHLY joined teams from around the city to compete in the 11th Annual @PhilaRMH #PlanePull! Each team tested their strength at pulling a 76,000 pound plane in the fastest time. #TEAMPHLY raised over K to support families of seriously ill children staying at PRMH. #GiveBack https://t.co/Kkw8JAIguh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05/19/2019 18:16:00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0.2480 %</a:t>
                      </a:r>
                    </a:p>
                  </a:txBody>
                  <a:tcPr/>
                </a:tc>
                <a:extLst>
                  <a:ext uri="{0D108BD9-81ED-4DB2-BD59-A6C34878D82A}">
                    <a16:rowId xmlns:a16="http://schemas.microsoft.com/office/drawing/2014/main" val="4276710294"/>
                  </a:ext>
                </a:extLst>
              </a:tr>
            </a:tbl>
          </a:graphicData>
        </a:graphic>
      </p:graphicFrame>
      <p:sp>
        <p:nvSpPr>
          <p:cNvPr id="4" name="Text Placeholder 3">
            <a:extLst>
              <a:ext uri="{FF2B5EF4-FFF2-40B4-BE49-F238E27FC236}">
                <a16:creationId xmlns:a16="http://schemas.microsoft.com/office/drawing/2014/main" id="{9400EB45-4982-4BC9-B7C6-A7B9A82F9F7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161173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A80FD-354E-480B-BE7F-AB8FE50543D4}"/>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441B6E86-794B-4A2C-908F-06BAC3115B44}"/>
              </a:ext>
            </a:extLst>
          </p:cNvPr>
          <p:cNvGraphicFramePr>
            <a:graphicFrameLocks noGrp="1"/>
          </p:cNvGraphicFramePr>
          <p:nvPr>
            <p:ph type="tbl" sz="quarter" idx="13"/>
            <p:extLst>
              <p:ext uri="{D42A27DB-BD31-4B8C-83A1-F6EECF244321}">
                <p14:modId xmlns:p14="http://schemas.microsoft.com/office/powerpoint/2010/main" val="1172073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12023801"/>
                    </a:ext>
                  </a:extLst>
                </a:gridCol>
                <a:gridCol w="1069848">
                  <a:extLst>
                    <a:ext uri="{9D8B030D-6E8A-4147-A177-3AD203B41FA5}">
                      <a16:colId xmlns:a16="http://schemas.microsoft.com/office/drawing/2014/main" val="3767132517"/>
                    </a:ext>
                  </a:extLst>
                </a:gridCol>
                <a:gridCol w="1069848">
                  <a:extLst>
                    <a:ext uri="{9D8B030D-6E8A-4147-A177-3AD203B41FA5}">
                      <a16:colId xmlns:a16="http://schemas.microsoft.com/office/drawing/2014/main" val="424120748"/>
                    </a:ext>
                  </a:extLst>
                </a:gridCol>
                <a:gridCol w="1069848">
                  <a:extLst>
                    <a:ext uri="{9D8B030D-6E8A-4147-A177-3AD203B41FA5}">
                      <a16:colId xmlns:a16="http://schemas.microsoft.com/office/drawing/2014/main" val="1710609348"/>
                    </a:ext>
                  </a:extLst>
                </a:gridCol>
                <a:gridCol w="1069848">
                  <a:extLst>
                    <a:ext uri="{9D8B030D-6E8A-4147-A177-3AD203B41FA5}">
                      <a16:colId xmlns:a16="http://schemas.microsoft.com/office/drawing/2014/main" val="114131479"/>
                    </a:ext>
                  </a:extLst>
                </a:gridCol>
                <a:gridCol w="1069848">
                  <a:extLst>
                    <a:ext uri="{9D8B030D-6E8A-4147-A177-3AD203B41FA5}">
                      <a16:colId xmlns:a16="http://schemas.microsoft.com/office/drawing/2014/main" val="1127803073"/>
                    </a:ext>
                  </a:extLst>
                </a:gridCol>
                <a:gridCol w="1069848">
                  <a:extLst>
                    <a:ext uri="{9D8B030D-6E8A-4147-A177-3AD203B41FA5}">
                      <a16:colId xmlns:a16="http://schemas.microsoft.com/office/drawing/2014/main" val="11901758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62274338"/>
                  </a:ext>
                </a:extLst>
              </a:tr>
              <a:tr h="370840">
                <a:tc>
                  <a:txBody>
                    <a:bodyPr/>
                    <a:lstStyle/>
                    <a:p>
                      <a:r>
                        <a:rPr lang="en-US" sz="1000"/>
                        <a:t>Philadelphia Insurance Companies</a:t>
                      </a:r>
                    </a:p>
                  </a:txBody>
                  <a:tcPr/>
                </a:tc>
                <a:tc>
                  <a:txBody>
                    <a:bodyPr/>
                    <a:lstStyle/>
                    <a:p>
                      <a:r>
                        <a:rPr lang="en-US" sz="1000"/>
                        <a:t>18987</a:t>
                      </a:r>
                    </a:p>
                  </a:txBody>
                  <a:tcPr/>
                </a:tc>
                <a:tc>
                  <a:txBody>
                    <a:bodyPr/>
                    <a:lstStyle/>
                    <a:p>
                      <a:r>
                        <a:rPr lang="en-US" sz="1000"/>
                        <a:t>440</a:t>
                      </a:r>
                    </a:p>
                  </a:txBody>
                  <a:tcPr/>
                </a:tc>
                <a:tc>
                  <a:txBody>
                    <a:bodyPr/>
                    <a:lstStyle/>
                    <a:p>
                      <a:r>
                        <a:rPr lang="en-US" sz="1000"/>
                        <a:t>28</a:t>
                      </a:r>
                    </a:p>
                  </a:txBody>
                  <a:tcPr/>
                </a:tc>
                <a:tc>
                  <a:txBody>
                    <a:bodyPr/>
                    <a:lstStyle/>
                    <a:p>
                      <a:r>
                        <a:rPr lang="en-US" sz="1000"/>
                        <a:t>1221</a:t>
                      </a:r>
                    </a:p>
                  </a:txBody>
                  <a:tcPr/>
                </a:tc>
                <a:tc>
                  <a:txBody>
                    <a:bodyPr/>
                    <a:lstStyle/>
                    <a:p>
                      <a:r>
                        <a:rPr lang="en-US" sz="1000"/>
                        <a:t>14</a:t>
                      </a:r>
                    </a:p>
                  </a:txBody>
                  <a:tcPr/>
                </a:tc>
                <a:tc>
                  <a:txBody>
                    <a:bodyPr/>
                    <a:lstStyle/>
                    <a:p>
                      <a:r>
                        <a:rPr lang="en-US" sz="1000"/>
                        <a:t>0.2350 %</a:t>
                      </a:r>
                    </a:p>
                  </a:txBody>
                  <a:tcPr/>
                </a:tc>
                <a:extLst>
                  <a:ext uri="{0D108BD9-81ED-4DB2-BD59-A6C34878D82A}">
                    <a16:rowId xmlns:a16="http://schemas.microsoft.com/office/drawing/2014/main" val="3030312287"/>
                  </a:ext>
                </a:extLst>
              </a:tr>
            </a:tbl>
          </a:graphicData>
        </a:graphic>
      </p:graphicFrame>
      <p:sp>
        <p:nvSpPr>
          <p:cNvPr id="4" name="Text Placeholder 3">
            <a:extLst>
              <a:ext uri="{FF2B5EF4-FFF2-40B4-BE49-F238E27FC236}">
                <a16:creationId xmlns:a16="http://schemas.microsoft.com/office/drawing/2014/main" id="{0898E6A4-5C0D-4E1B-A7AC-0BD2D7EF06A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5912041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10364-D123-41AF-BFEE-9B8AD50C8BCA}"/>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9B6ED232-E5B4-4457-97AB-8D06DFA48A44}"/>
              </a:ext>
            </a:extLst>
          </p:cNvPr>
          <p:cNvGraphicFramePr>
            <a:graphicFrameLocks noGrp="1"/>
          </p:cNvGraphicFramePr>
          <p:nvPr>
            <p:ph type="chart" sz="quarter" idx="13"/>
            <p:extLst>
              <p:ext uri="{D42A27DB-BD31-4B8C-83A1-F6EECF244321}">
                <p14:modId xmlns:p14="http://schemas.microsoft.com/office/powerpoint/2010/main" val="821570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F2B166-1E8E-40FA-8910-F9C95A1719B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55F621B-A7B9-4FF6-97D2-5AD01C588F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3731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DEE15-E24B-4625-B059-A8464596C848}"/>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9A4D6E96-4C62-4D29-9B7A-8F1D0FAC3C1A}"/>
              </a:ext>
            </a:extLst>
          </p:cNvPr>
          <p:cNvGraphicFramePr>
            <a:graphicFrameLocks noGrp="1"/>
          </p:cNvGraphicFramePr>
          <p:nvPr>
            <p:ph type="chart" sz="quarter" idx="13"/>
            <p:extLst>
              <p:ext uri="{D42A27DB-BD31-4B8C-83A1-F6EECF244321}">
                <p14:modId xmlns:p14="http://schemas.microsoft.com/office/powerpoint/2010/main" val="3477035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B656F8-E1AD-4303-BD77-6F27B4A2ED1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1174318-9E77-4E49-80F9-10084C88D7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874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2B7B1-ED8B-44F8-A8E2-3A24306A76F4}"/>
              </a:ext>
            </a:extLst>
          </p:cNvPr>
          <p:cNvSpPr>
            <a:spLocks noGrp="1"/>
          </p:cNvSpPr>
          <p:nvPr>
            <p:ph type="title"/>
          </p:nvPr>
        </p:nvSpPr>
        <p:spPr/>
        <p:txBody>
          <a:bodyPr/>
          <a:lstStyle/>
          <a:p>
            <a:r>
              <a:rPr lang="en-US"/>
              <a:t>LinkedIn Updates Table | Philadelphia Insurance - 1 of 5</a:t>
            </a:r>
          </a:p>
        </p:txBody>
      </p:sp>
      <p:graphicFrame>
        <p:nvGraphicFramePr>
          <p:cNvPr id="5" name="Table Placeholder 4">
            <a:extLst>
              <a:ext uri="{FF2B5EF4-FFF2-40B4-BE49-F238E27FC236}">
                <a16:creationId xmlns:a16="http://schemas.microsoft.com/office/drawing/2014/main" id="{6F900A3E-43C9-4177-AE8D-4D9840711E96}"/>
              </a:ext>
            </a:extLst>
          </p:cNvPr>
          <p:cNvGraphicFramePr>
            <a:graphicFrameLocks noGrp="1"/>
          </p:cNvGraphicFramePr>
          <p:nvPr>
            <p:ph type="tbl" sz="quarter" idx="13"/>
            <p:extLst>
              <p:ext uri="{D42A27DB-BD31-4B8C-83A1-F6EECF244321}">
                <p14:modId xmlns:p14="http://schemas.microsoft.com/office/powerpoint/2010/main" val="782248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09568858"/>
                    </a:ext>
                  </a:extLst>
                </a:gridCol>
                <a:gridCol w="905256">
                  <a:extLst>
                    <a:ext uri="{9D8B030D-6E8A-4147-A177-3AD203B41FA5}">
                      <a16:colId xmlns:a16="http://schemas.microsoft.com/office/drawing/2014/main" val="1638939524"/>
                    </a:ext>
                  </a:extLst>
                </a:gridCol>
                <a:gridCol w="822960">
                  <a:extLst>
                    <a:ext uri="{9D8B030D-6E8A-4147-A177-3AD203B41FA5}">
                      <a16:colId xmlns:a16="http://schemas.microsoft.com/office/drawing/2014/main" val="3217915661"/>
                    </a:ext>
                  </a:extLst>
                </a:gridCol>
                <a:gridCol w="987552">
                  <a:extLst>
                    <a:ext uri="{9D8B030D-6E8A-4147-A177-3AD203B41FA5}">
                      <a16:colId xmlns:a16="http://schemas.microsoft.com/office/drawing/2014/main" val="597565762"/>
                    </a:ext>
                  </a:extLst>
                </a:gridCol>
                <a:gridCol w="987552">
                  <a:extLst>
                    <a:ext uri="{9D8B030D-6E8A-4147-A177-3AD203B41FA5}">
                      <a16:colId xmlns:a16="http://schemas.microsoft.com/office/drawing/2014/main" val="2967822403"/>
                    </a:ext>
                  </a:extLst>
                </a:gridCol>
                <a:gridCol w="987552">
                  <a:extLst>
                    <a:ext uri="{9D8B030D-6E8A-4147-A177-3AD203B41FA5}">
                      <a16:colId xmlns:a16="http://schemas.microsoft.com/office/drawing/2014/main" val="503530029"/>
                    </a:ext>
                  </a:extLst>
                </a:gridCol>
                <a:gridCol w="987552">
                  <a:extLst>
                    <a:ext uri="{9D8B030D-6E8A-4147-A177-3AD203B41FA5}">
                      <a16:colId xmlns:a16="http://schemas.microsoft.com/office/drawing/2014/main" val="1037154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1986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- 2019-05-20 15:06:53 </a:t>
                      </a:r>
                      <a:r>
                        <a:rPr kumimoji="0" lang="en-US" sz="1000" b="0" i="0" u="none" strike="noStrike" kern="1200" cap="none" spc="0" normalizeH="0" baseline="0" noProof="0">
                          <a:ln>
                            <a:noFill/>
                          </a:ln>
                          <a:solidFill>
                            <a:prstClr val="black"/>
                          </a:solidFill>
                          <a:effectLst/>
                          <a:uLnTx/>
                          <a:uFillTx/>
                          <a:latin typeface="+mn-lt"/>
                          <a:ea typeface="+mn-ea"/>
                          <a:cs typeface="+mn-cs"/>
                        </a:rPr>
                        <a:t>
  PHLY rings the bell three times, taking home three ACE customer service awards this year! It's our seventh consecutive year as an ACE Award winner, but we remain committed to YOU. 
We invite agents, brokers, and policyholders to give us feedback to maintain and improve our service: http://bit.ly/2HuCYhT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https://media.licdn.com/dms/image/C4E22AQEAoNzlWm_1yw/feedshare-shrink_8192/0?e=1562803200&amp;v=beta&amp;t=yHhJGiRUkG7cgFxfWvacz-9pA2crVeFduedNS6F6Avo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06/05/2019 00:07:35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95499807"/>
                  </a:ext>
                </a:extLst>
              </a:tr>
            </a:tbl>
          </a:graphicData>
        </a:graphic>
      </p:graphicFrame>
      <p:sp>
        <p:nvSpPr>
          <p:cNvPr id="4" name="Text Placeholder 3">
            <a:extLst>
              <a:ext uri="{FF2B5EF4-FFF2-40B4-BE49-F238E27FC236}">
                <a16:creationId xmlns:a16="http://schemas.microsoft.com/office/drawing/2014/main" id="{8C60634D-394D-4311-A2DF-43F10BC28EB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4062926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96D7B-1630-4E0A-A652-4E25CE6B3B88}"/>
              </a:ext>
            </a:extLst>
          </p:cNvPr>
          <p:cNvSpPr>
            <a:spLocks noGrp="1"/>
          </p:cNvSpPr>
          <p:nvPr>
            <p:ph type="title"/>
          </p:nvPr>
        </p:nvSpPr>
        <p:spPr/>
        <p:txBody>
          <a:bodyPr/>
          <a:lstStyle/>
          <a:p>
            <a:r>
              <a:rPr lang="en-US"/>
              <a:t>LinkedIn Updates Table | Philadelphia Insurance - 2 of 5</a:t>
            </a:r>
          </a:p>
        </p:txBody>
      </p:sp>
      <p:graphicFrame>
        <p:nvGraphicFramePr>
          <p:cNvPr id="5" name="Table Placeholder 4">
            <a:extLst>
              <a:ext uri="{FF2B5EF4-FFF2-40B4-BE49-F238E27FC236}">
                <a16:creationId xmlns:a16="http://schemas.microsoft.com/office/drawing/2014/main" id="{9299F8EF-C4E2-4165-8440-0ABF18448D9B}"/>
              </a:ext>
            </a:extLst>
          </p:cNvPr>
          <p:cNvGraphicFramePr>
            <a:graphicFrameLocks noGrp="1"/>
          </p:cNvGraphicFramePr>
          <p:nvPr>
            <p:ph type="tbl" sz="quarter" idx="13"/>
            <p:extLst>
              <p:ext uri="{D42A27DB-BD31-4B8C-83A1-F6EECF244321}">
                <p14:modId xmlns:p14="http://schemas.microsoft.com/office/powerpoint/2010/main" val="3253826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22604708"/>
                    </a:ext>
                  </a:extLst>
                </a:gridCol>
                <a:gridCol w="905256">
                  <a:extLst>
                    <a:ext uri="{9D8B030D-6E8A-4147-A177-3AD203B41FA5}">
                      <a16:colId xmlns:a16="http://schemas.microsoft.com/office/drawing/2014/main" val="3325537954"/>
                    </a:ext>
                  </a:extLst>
                </a:gridCol>
                <a:gridCol w="822960">
                  <a:extLst>
                    <a:ext uri="{9D8B030D-6E8A-4147-A177-3AD203B41FA5}">
                      <a16:colId xmlns:a16="http://schemas.microsoft.com/office/drawing/2014/main" val="2177005368"/>
                    </a:ext>
                  </a:extLst>
                </a:gridCol>
                <a:gridCol w="987552">
                  <a:extLst>
                    <a:ext uri="{9D8B030D-6E8A-4147-A177-3AD203B41FA5}">
                      <a16:colId xmlns:a16="http://schemas.microsoft.com/office/drawing/2014/main" val="879664511"/>
                    </a:ext>
                  </a:extLst>
                </a:gridCol>
                <a:gridCol w="987552">
                  <a:extLst>
                    <a:ext uri="{9D8B030D-6E8A-4147-A177-3AD203B41FA5}">
                      <a16:colId xmlns:a16="http://schemas.microsoft.com/office/drawing/2014/main" val="2750151639"/>
                    </a:ext>
                  </a:extLst>
                </a:gridCol>
                <a:gridCol w="987552">
                  <a:extLst>
                    <a:ext uri="{9D8B030D-6E8A-4147-A177-3AD203B41FA5}">
                      <a16:colId xmlns:a16="http://schemas.microsoft.com/office/drawing/2014/main" val="4260638229"/>
                    </a:ext>
                  </a:extLst>
                </a:gridCol>
                <a:gridCol w="987552">
                  <a:extLst>
                    <a:ext uri="{9D8B030D-6E8A-4147-A177-3AD203B41FA5}">
                      <a16:colId xmlns:a16="http://schemas.microsoft.com/office/drawing/2014/main" val="4163777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0681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- 2019-05-14 16:37:44 </a:t>
                      </a:r>
                      <a:r>
                        <a:rPr kumimoji="0" lang="en-US" sz="1000" b="0" i="0" u="none" strike="noStrike" kern="1200" cap="none" spc="0" normalizeH="0" baseline="0" noProof="0">
                          <a:ln>
                            <a:noFill/>
                          </a:ln>
                          <a:solidFill>
                            <a:prstClr val="black"/>
                          </a:solidFill>
                          <a:effectLst/>
                          <a:uLnTx/>
                          <a:uFillTx/>
                          <a:latin typeface="+mn-lt"/>
                          <a:ea typeface="+mn-ea"/>
                          <a:cs typeface="+mn-cs"/>
                        </a:rPr>
                        <a:t>
  Members of our E&amp;S and Risk Management teams volunteered at Philabundance, the largest hunger relief organization in the Delaware Valley. #TEAMPHLY spent an afternoon in the non-profit’s Hunger Relief Center sorting and packaging frozen food to be distributed to those in need.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https://media.licdn.com/dms/image/C4E22AQGOo6hPXBeYuQ/feedshare-shrink_8192/0?e=1562803200&amp;v=beta&amp;t=mAjy3TBdjavz5xKOKamRqFv4Puffen6mlvB6yalOlqg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06/04/2019 00:06:45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1952436"/>
                  </a:ext>
                </a:extLst>
              </a:tr>
            </a:tbl>
          </a:graphicData>
        </a:graphic>
      </p:graphicFrame>
      <p:sp>
        <p:nvSpPr>
          <p:cNvPr id="4" name="Text Placeholder 3">
            <a:extLst>
              <a:ext uri="{FF2B5EF4-FFF2-40B4-BE49-F238E27FC236}">
                <a16:creationId xmlns:a16="http://schemas.microsoft.com/office/drawing/2014/main" id="{43786B38-BA83-45A1-BAAE-48C8DCF05E1B}"/>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0058496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ED774-4D45-4AFF-9FA5-3429E779E596}"/>
              </a:ext>
            </a:extLst>
          </p:cNvPr>
          <p:cNvSpPr>
            <a:spLocks noGrp="1"/>
          </p:cNvSpPr>
          <p:nvPr>
            <p:ph type="title"/>
          </p:nvPr>
        </p:nvSpPr>
        <p:spPr/>
        <p:txBody>
          <a:bodyPr/>
          <a:lstStyle/>
          <a:p>
            <a:r>
              <a:rPr lang="en-US"/>
              <a:t>LinkedIn Updates Table | Philadelphia Insurance - 3 of 5</a:t>
            </a:r>
          </a:p>
        </p:txBody>
      </p:sp>
      <p:graphicFrame>
        <p:nvGraphicFramePr>
          <p:cNvPr id="5" name="Table Placeholder 4">
            <a:extLst>
              <a:ext uri="{FF2B5EF4-FFF2-40B4-BE49-F238E27FC236}">
                <a16:creationId xmlns:a16="http://schemas.microsoft.com/office/drawing/2014/main" id="{54DCE3B4-36F5-4095-883D-14AACD0F8529}"/>
              </a:ext>
            </a:extLst>
          </p:cNvPr>
          <p:cNvGraphicFramePr>
            <a:graphicFrameLocks noGrp="1"/>
          </p:cNvGraphicFramePr>
          <p:nvPr>
            <p:ph type="tbl" sz="quarter" idx="13"/>
            <p:extLst>
              <p:ext uri="{D42A27DB-BD31-4B8C-83A1-F6EECF244321}">
                <p14:modId xmlns:p14="http://schemas.microsoft.com/office/powerpoint/2010/main" val="288205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24051628"/>
                    </a:ext>
                  </a:extLst>
                </a:gridCol>
                <a:gridCol w="905256">
                  <a:extLst>
                    <a:ext uri="{9D8B030D-6E8A-4147-A177-3AD203B41FA5}">
                      <a16:colId xmlns:a16="http://schemas.microsoft.com/office/drawing/2014/main" val="3625310154"/>
                    </a:ext>
                  </a:extLst>
                </a:gridCol>
                <a:gridCol w="822960">
                  <a:extLst>
                    <a:ext uri="{9D8B030D-6E8A-4147-A177-3AD203B41FA5}">
                      <a16:colId xmlns:a16="http://schemas.microsoft.com/office/drawing/2014/main" val="3022962076"/>
                    </a:ext>
                  </a:extLst>
                </a:gridCol>
                <a:gridCol w="987552">
                  <a:extLst>
                    <a:ext uri="{9D8B030D-6E8A-4147-A177-3AD203B41FA5}">
                      <a16:colId xmlns:a16="http://schemas.microsoft.com/office/drawing/2014/main" val="2646635293"/>
                    </a:ext>
                  </a:extLst>
                </a:gridCol>
                <a:gridCol w="987552">
                  <a:extLst>
                    <a:ext uri="{9D8B030D-6E8A-4147-A177-3AD203B41FA5}">
                      <a16:colId xmlns:a16="http://schemas.microsoft.com/office/drawing/2014/main" val="3023164385"/>
                    </a:ext>
                  </a:extLst>
                </a:gridCol>
                <a:gridCol w="987552">
                  <a:extLst>
                    <a:ext uri="{9D8B030D-6E8A-4147-A177-3AD203B41FA5}">
                      <a16:colId xmlns:a16="http://schemas.microsoft.com/office/drawing/2014/main" val="4267942875"/>
                    </a:ext>
                  </a:extLst>
                </a:gridCol>
                <a:gridCol w="987552">
                  <a:extLst>
                    <a:ext uri="{9D8B030D-6E8A-4147-A177-3AD203B41FA5}">
                      <a16:colId xmlns:a16="http://schemas.microsoft.com/office/drawing/2014/main" val="367495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579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- 2019-05-07 15:57:29 </a:t>
                      </a:r>
                      <a:r>
                        <a:rPr kumimoji="0" lang="en-US" sz="1000" b="0" i="0" u="none" strike="noStrike" kern="1200" cap="none" spc="0" normalizeH="0" baseline="0" noProof="0">
                          <a:ln>
                            <a:noFill/>
                          </a:ln>
                          <a:solidFill>
                            <a:prstClr val="black"/>
                          </a:solidFill>
                          <a:effectLst/>
                          <a:uLnTx/>
                          <a:uFillTx/>
                          <a:latin typeface="+mn-lt"/>
                          <a:ea typeface="+mn-ea"/>
                          <a:cs typeface="+mn-cs"/>
                        </a:rPr>
                        <a:t>
  We recently kicked off our fourth annual PHLY Leadership Academy, a six-month program focused on enhancing the development and engagement of our team. The program includes a two-day kick-off event, a series of activities to help participants discover their leadership style, and a two-day capstone event. This is just one of the many ways PHLY supports the continuous development of our employees. 
If you want to grow personally and professionally - #ThinkPHLY. Visit PHLY.com/careers to see all of our job openings.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https://media.licdn.com/dms/image/C4E22AQGGGtOMqjGU_g/feedshare-shrink_800/0?e=1562803200&amp;v=beta&amp;t=Ek9BP0TuuQoTLgRR_en38vv6Ts43n5xYCcA-BARl8r0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06/04/2019 00:06:45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6721279"/>
                  </a:ext>
                </a:extLst>
              </a:tr>
            </a:tbl>
          </a:graphicData>
        </a:graphic>
      </p:graphicFrame>
      <p:sp>
        <p:nvSpPr>
          <p:cNvPr id="4" name="Text Placeholder 3">
            <a:extLst>
              <a:ext uri="{FF2B5EF4-FFF2-40B4-BE49-F238E27FC236}">
                <a16:creationId xmlns:a16="http://schemas.microsoft.com/office/drawing/2014/main" id="{23BC2CD7-1D04-441D-84F9-2E05C60716FD}"/>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556829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407AE-B1CA-46E6-A6FD-0CEE32C9E58F}"/>
              </a:ext>
            </a:extLst>
          </p:cNvPr>
          <p:cNvSpPr>
            <a:spLocks noGrp="1"/>
          </p:cNvSpPr>
          <p:nvPr>
            <p:ph type="title"/>
          </p:nvPr>
        </p:nvSpPr>
        <p:spPr/>
        <p:txBody>
          <a:bodyPr/>
          <a:lstStyle/>
          <a:p>
            <a:r>
              <a:rPr lang="en-US"/>
              <a:t>LinkedIn Updates Table | Philadelphia Insurance - 4 of 5</a:t>
            </a:r>
          </a:p>
        </p:txBody>
      </p:sp>
      <p:graphicFrame>
        <p:nvGraphicFramePr>
          <p:cNvPr id="5" name="Table Placeholder 4">
            <a:extLst>
              <a:ext uri="{FF2B5EF4-FFF2-40B4-BE49-F238E27FC236}">
                <a16:creationId xmlns:a16="http://schemas.microsoft.com/office/drawing/2014/main" id="{D7153768-7039-4A1E-8356-FECCD9469B1E}"/>
              </a:ext>
            </a:extLst>
          </p:cNvPr>
          <p:cNvGraphicFramePr>
            <a:graphicFrameLocks noGrp="1"/>
          </p:cNvGraphicFramePr>
          <p:nvPr>
            <p:ph type="tbl" sz="quarter" idx="13"/>
            <p:extLst>
              <p:ext uri="{D42A27DB-BD31-4B8C-83A1-F6EECF244321}">
                <p14:modId xmlns:p14="http://schemas.microsoft.com/office/powerpoint/2010/main" val="2592080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907598249"/>
                    </a:ext>
                  </a:extLst>
                </a:gridCol>
                <a:gridCol w="905256">
                  <a:extLst>
                    <a:ext uri="{9D8B030D-6E8A-4147-A177-3AD203B41FA5}">
                      <a16:colId xmlns:a16="http://schemas.microsoft.com/office/drawing/2014/main" val="2727211428"/>
                    </a:ext>
                  </a:extLst>
                </a:gridCol>
                <a:gridCol w="822960">
                  <a:extLst>
                    <a:ext uri="{9D8B030D-6E8A-4147-A177-3AD203B41FA5}">
                      <a16:colId xmlns:a16="http://schemas.microsoft.com/office/drawing/2014/main" val="3975147862"/>
                    </a:ext>
                  </a:extLst>
                </a:gridCol>
                <a:gridCol w="987552">
                  <a:extLst>
                    <a:ext uri="{9D8B030D-6E8A-4147-A177-3AD203B41FA5}">
                      <a16:colId xmlns:a16="http://schemas.microsoft.com/office/drawing/2014/main" val="4009664566"/>
                    </a:ext>
                  </a:extLst>
                </a:gridCol>
                <a:gridCol w="987552">
                  <a:extLst>
                    <a:ext uri="{9D8B030D-6E8A-4147-A177-3AD203B41FA5}">
                      <a16:colId xmlns:a16="http://schemas.microsoft.com/office/drawing/2014/main" val="506427930"/>
                    </a:ext>
                  </a:extLst>
                </a:gridCol>
                <a:gridCol w="987552">
                  <a:extLst>
                    <a:ext uri="{9D8B030D-6E8A-4147-A177-3AD203B41FA5}">
                      <a16:colId xmlns:a16="http://schemas.microsoft.com/office/drawing/2014/main" val="3309167153"/>
                    </a:ext>
                  </a:extLst>
                </a:gridCol>
                <a:gridCol w="987552">
                  <a:extLst>
                    <a:ext uri="{9D8B030D-6E8A-4147-A177-3AD203B41FA5}">
                      <a16:colId xmlns:a16="http://schemas.microsoft.com/office/drawing/2014/main" val="3385808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474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- 2019-05-30 16:21:04 </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experienced a playground under the sea at this year’s PHLY Company Outing! #TEAMPHLY visited the Adventure Aquarium and enjoyed an evening full of food, family, and fun while exploring the aquarium’s exhibits.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https://media.licdn.com/dms/image/C4E22AQFerV2MSmvEMA/feedshare-shrink_8192/0?e=1562803200&amp;v=beta&amp;t=-wk63FaVFZQytS5nAuhuKrvD-0sbkZr2PKKd_CHroNQ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6985665"/>
                  </a:ext>
                </a:extLst>
              </a:tr>
            </a:tbl>
          </a:graphicData>
        </a:graphic>
      </p:graphicFrame>
      <p:sp>
        <p:nvSpPr>
          <p:cNvPr id="4" name="Text Placeholder 3">
            <a:extLst>
              <a:ext uri="{FF2B5EF4-FFF2-40B4-BE49-F238E27FC236}">
                <a16:creationId xmlns:a16="http://schemas.microsoft.com/office/drawing/2014/main" id="{BBCB03D5-C106-4B77-AE1D-2F05CAA075A2}"/>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6074758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F1E98-B41B-4D17-A41D-AAC39BBBF1D5}"/>
              </a:ext>
            </a:extLst>
          </p:cNvPr>
          <p:cNvSpPr>
            <a:spLocks noGrp="1"/>
          </p:cNvSpPr>
          <p:nvPr>
            <p:ph type="title"/>
          </p:nvPr>
        </p:nvSpPr>
        <p:spPr/>
        <p:txBody>
          <a:bodyPr/>
          <a:lstStyle/>
          <a:p>
            <a:r>
              <a:rPr lang="en-US"/>
              <a:t>LinkedIn Updates Table | Philadelphia Insurance - 5 of 5</a:t>
            </a:r>
          </a:p>
        </p:txBody>
      </p:sp>
      <p:graphicFrame>
        <p:nvGraphicFramePr>
          <p:cNvPr id="5" name="Table Placeholder 4">
            <a:extLst>
              <a:ext uri="{FF2B5EF4-FFF2-40B4-BE49-F238E27FC236}">
                <a16:creationId xmlns:a16="http://schemas.microsoft.com/office/drawing/2014/main" id="{8EC964C2-296D-47D2-B358-692A08B601C8}"/>
              </a:ext>
            </a:extLst>
          </p:cNvPr>
          <p:cNvGraphicFramePr>
            <a:graphicFrameLocks noGrp="1"/>
          </p:cNvGraphicFramePr>
          <p:nvPr>
            <p:ph type="tbl" sz="quarter" idx="13"/>
            <p:extLst>
              <p:ext uri="{D42A27DB-BD31-4B8C-83A1-F6EECF244321}">
                <p14:modId xmlns:p14="http://schemas.microsoft.com/office/powerpoint/2010/main" val="59455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68832206"/>
                    </a:ext>
                  </a:extLst>
                </a:gridCol>
                <a:gridCol w="905256">
                  <a:extLst>
                    <a:ext uri="{9D8B030D-6E8A-4147-A177-3AD203B41FA5}">
                      <a16:colId xmlns:a16="http://schemas.microsoft.com/office/drawing/2014/main" val="2144046479"/>
                    </a:ext>
                  </a:extLst>
                </a:gridCol>
                <a:gridCol w="822960">
                  <a:extLst>
                    <a:ext uri="{9D8B030D-6E8A-4147-A177-3AD203B41FA5}">
                      <a16:colId xmlns:a16="http://schemas.microsoft.com/office/drawing/2014/main" val="4175674669"/>
                    </a:ext>
                  </a:extLst>
                </a:gridCol>
                <a:gridCol w="987552">
                  <a:extLst>
                    <a:ext uri="{9D8B030D-6E8A-4147-A177-3AD203B41FA5}">
                      <a16:colId xmlns:a16="http://schemas.microsoft.com/office/drawing/2014/main" val="210221869"/>
                    </a:ext>
                  </a:extLst>
                </a:gridCol>
                <a:gridCol w="987552">
                  <a:extLst>
                    <a:ext uri="{9D8B030D-6E8A-4147-A177-3AD203B41FA5}">
                      <a16:colId xmlns:a16="http://schemas.microsoft.com/office/drawing/2014/main" val="2396339515"/>
                    </a:ext>
                  </a:extLst>
                </a:gridCol>
                <a:gridCol w="987552">
                  <a:extLst>
                    <a:ext uri="{9D8B030D-6E8A-4147-A177-3AD203B41FA5}">
                      <a16:colId xmlns:a16="http://schemas.microsoft.com/office/drawing/2014/main" val="3888966270"/>
                    </a:ext>
                  </a:extLst>
                </a:gridCol>
                <a:gridCol w="987552">
                  <a:extLst>
                    <a:ext uri="{9D8B030D-6E8A-4147-A177-3AD203B41FA5}">
                      <a16:colId xmlns:a16="http://schemas.microsoft.com/office/drawing/2014/main" val="1567567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4444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- 2019-05-21 16:53:25 </a:t>
                      </a:r>
                      <a:r>
                        <a:rPr kumimoji="0" lang="en-US" sz="1000" b="0" i="0" u="none" strike="noStrike" kern="1200" cap="none" spc="0" normalizeH="0" baseline="0" noProof="0">
                          <a:ln>
                            <a:noFill/>
                          </a:ln>
                          <a:solidFill>
                            <a:prstClr val="black"/>
                          </a:solidFill>
                          <a:effectLst/>
                          <a:uLnTx/>
                          <a:uFillTx/>
                          <a:latin typeface="+mn-lt"/>
                          <a:ea typeface="+mn-ea"/>
                          <a:cs typeface="+mn-cs"/>
                        </a:rPr>
                        <a:t>
  Would you like to work for a company with a culture that allows you to be yourself? PHLY offers flexibility to follow your professional and personal passions! Here’s an inside look at why John Kitchens, who works in our Underwriting Department, loves being on #TEAMPHLY. 
Visit www.bit.ly/PHLYcareers to learn more about our job opportunities.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https://media.licdn.com/dms/image/C4D22AQE2XxsKUr3XeQ/feedshare-shrink_1280/0?e=1562803200&amp;v=beta&amp;t=TnJmZU9ks9SPvfBTX7vGGzGPFvRjXxALjf2R83zdXiA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64711464"/>
                  </a:ext>
                </a:extLst>
              </a:tr>
            </a:tbl>
          </a:graphicData>
        </a:graphic>
      </p:graphicFrame>
      <p:sp>
        <p:nvSpPr>
          <p:cNvPr id="4" name="Text Placeholder 3">
            <a:extLst>
              <a:ext uri="{FF2B5EF4-FFF2-40B4-BE49-F238E27FC236}">
                <a16:creationId xmlns:a16="http://schemas.microsoft.com/office/drawing/2014/main" id="{C783800D-7983-4521-97A2-82A2004EB5E0}"/>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953539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96720-201E-4C4E-B120-A82942863502}"/>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FE998552-E44B-40C0-9F77-C8605EC91D54}"/>
              </a:ext>
            </a:extLst>
          </p:cNvPr>
          <p:cNvGraphicFramePr>
            <a:graphicFrameLocks noGrp="1"/>
          </p:cNvGraphicFramePr>
          <p:nvPr>
            <p:ph type="tbl" sz="quarter" idx="13"/>
            <p:extLst>
              <p:ext uri="{D42A27DB-BD31-4B8C-83A1-F6EECF244321}">
                <p14:modId xmlns:p14="http://schemas.microsoft.com/office/powerpoint/2010/main" val="1017017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130936"/>
                    </a:ext>
                  </a:extLst>
                </a:gridCol>
                <a:gridCol w="699516">
                  <a:extLst>
                    <a:ext uri="{9D8B030D-6E8A-4147-A177-3AD203B41FA5}">
                      <a16:colId xmlns:a16="http://schemas.microsoft.com/office/drawing/2014/main" val="1671785786"/>
                    </a:ext>
                  </a:extLst>
                </a:gridCol>
                <a:gridCol w="699516">
                  <a:extLst>
                    <a:ext uri="{9D8B030D-6E8A-4147-A177-3AD203B41FA5}">
                      <a16:colId xmlns:a16="http://schemas.microsoft.com/office/drawing/2014/main" val="2869607634"/>
                    </a:ext>
                  </a:extLst>
                </a:gridCol>
                <a:gridCol w="658368">
                  <a:extLst>
                    <a:ext uri="{9D8B030D-6E8A-4147-A177-3AD203B41FA5}">
                      <a16:colId xmlns:a16="http://schemas.microsoft.com/office/drawing/2014/main" val="3490930349"/>
                    </a:ext>
                  </a:extLst>
                </a:gridCol>
                <a:gridCol w="658368">
                  <a:extLst>
                    <a:ext uri="{9D8B030D-6E8A-4147-A177-3AD203B41FA5}">
                      <a16:colId xmlns:a16="http://schemas.microsoft.com/office/drawing/2014/main" val="2195120229"/>
                    </a:ext>
                  </a:extLst>
                </a:gridCol>
                <a:gridCol w="658368">
                  <a:extLst>
                    <a:ext uri="{9D8B030D-6E8A-4147-A177-3AD203B41FA5}">
                      <a16:colId xmlns:a16="http://schemas.microsoft.com/office/drawing/2014/main" val="1356907979"/>
                    </a:ext>
                  </a:extLst>
                </a:gridCol>
                <a:gridCol w="699516">
                  <a:extLst>
                    <a:ext uri="{9D8B030D-6E8A-4147-A177-3AD203B41FA5}">
                      <a16:colId xmlns:a16="http://schemas.microsoft.com/office/drawing/2014/main" val="4259082133"/>
                    </a:ext>
                  </a:extLst>
                </a:gridCol>
                <a:gridCol w="699516">
                  <a:extLst>
                    <a:ext uri="{9D8B030D-6E8A-4147-A177-3AD203B41FA5}">
                      <a16:colId xmlns:a16="http://schemas.microsoft.com/office/drawing/2014/main" val="1571307531"/>
                    </a:ext>
                  </a:extLst>
                </a:gridCol>
                <a:gridCol w="699516">
                  <a:extLst>
                    <a:ext uri="{9D8B030D-6E8A-4147-A177-3AD203B41FA5}">
                      <a16:colId xmlns:a16="http://schemas.microsoft.com/office/drawing/2014/main" val="384735332"/>
                    </a:ext>
                  </a:extLst>
                </a:gridCol>
                <a:gridCol w="658368">
                  <a:extLst>
                    <a:ext uri="{9D8B030D-6E8A-4147-A177-3AD203B41FA5}">
                      <a16:colId xmlns:a16="http://schemas.microsoft.com/office/drawing/2014/main" val="41032794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6180614"/>
                  </a:ext>
                </a:extLst>
              </a:tr>
              <a:tr h="370840">
                <a:tc>
                  <a:txBody>
                    <a:bodyPr/>
                    <a:lstStyle/>
                    <a:p>
                      <a:r>
                        <a:rPr lang="en-US" sz="1000"/>
                        <a:t>phlyinsurance</a:t>
                      </a:r>
                    </a:p>
                  </a:txBody>
                  <a:tcPr/>
                </a:tc>
                <a:tc>
                  <a:txBody>
                    <a:bodyPr/>
                    <a:lstStyle/>
                    <a:p>
                      <a:r>
                        <a:rPr lang="en-US" sz="1000"/>
                        <a:t>1313</a:t>
                      </a:r>
                    </a:p>
                  </a:txBody>
                  <a:tcPr/>
                </a:tc>
                <a:tc>
                  <a:txBody>
                    <a:bodyPr/>
                    <a:lstStyle/>
                    <a:p>
                      <a:r>
                        <a:rPr lang="en-US" sz="1000"/>
                        <a:t>28</a:t>
                      </a:r>
                    </a:p>
                  </a:txBody>
                  <a:tcPr/>
                </a:tc>
                <a:tc>
                  <a:txBody>
                    <a:bodyPr/>
                    <a:lstStyle/>
                    <a:p>
                      <a:r>
                        <a:rPr lang="en-US" sz="1000"/>
                        <a:t>20</a:t>
                      </a:r>
                    </a:p>
                  </a:txBody>
                  <a:tcPr/>
                </a:tc>
                <a:tc>
                  <a:txBody>
                    <a:bodyPr/>
                    <a:lstStyle/>
                    <a:p>
                      <a:r>
                        <a:rPr lang="en-US" sz="1000"/>
                        <a:t>2</a:t>
                      </a:r>
                    </a:p>
                  </a:txBody>
                  <a:tcPr/>
                </a:tc>
                <a:tc>
                  <a:txBody>
                    <a:bodyPr/>
                    <a:lstStyle/>
                    <a:p>
                      <a:r>
                        <a:rPr lang="en-US" sz="1000"/>
                        <a:t>1</a:t>
                      </a:r>
                    </a:p>
                  </a:txBody>
                  <a:tcPr/>
                </a:tc>
                <a:tc>
                  <a:txBody>
                    <a:bodyPr/>
                    <a:lstStyle/>
                    <a:p>
                      <a:r>
                        <a:rPr lang="en-US" sz="1000"/>
                        <a:t>23</a:t>
                      </a:r>
                    </a:p>
                  </a:txBody>
                  <a:tcPr/>
                </a:tc>
                <a:tc>
                  <a:txBody>
                    <a:bodyPr/>
                    <a:lstStyle/>
                    <a:p>
                      <a:r>
                        <a:rPr lang="en-US" sz="1000"/>
                        <a:t>1128</a:t>
                      </a:r>
                    </a:p>
                  </a:txBody>
                  <a:tcPr/>
                </a:tc>
                <a:tc>
                  <a:txBody>
                    <a:bodyPr/>
                    <a:lstStyle/>
                    <a:p>
                      <a:r>
                        <a:rPr lang="en-US" sz="1000"/>
                        <a:t>15</a:t>
                      </a:r>
                    </a:p>
                  </a:txBody>
                  <a:tcPr/>
                </a:tc>
                <a:tc>
                  <a:txBody>
                    <a:bodyPr/>
                    <a:lstStyle/>
                    <a:p>
                      <a:r>
                        <a:rPr lang="en-US" sz="1000"/>
                        <a:t>3.8257 %</a:t>
                      </a:r>
                    </a:p>
                  </a:txBody>
                  <a:tcPr/>
                </a:tc>
                <a:extLst>
                  <a:ext uri="{0D108BD9-81ED-4DB2-BD59-A6C34878D82A}">
                    <a16:rowId xmlns:a16="http://schemas.microsoft.com/office/drawing/2014/main" val="4016731181"/>
                  </a:ext>
                </a:extLst>
              </a:tr>
            </a:tbl>
          </a:graphicData>
        </a:graphic>
      </p:graphicFrame>
      <p:sp>
        <p:nvSpPr>
          <p:cNvPr id="4" name="Text Placeholder 3">
            <a:extLst>
              <a:ext uri="{FF2B5EF4-FFF2-40B4-BE49-F238E27FC236}">
                <a16:creationId xmlns:a16="http://schemas.microsoft.com/office/drawing/2014/main" id="{AF411784-9907-47C1-957C-FDDEF2DA2759}"/>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8603928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38017-3162-4CA4-B14C-C7E4C3C4B47A}"/>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3CBB9D79-A5A1-4736-BEF7-24952E260C1A}"/>
              </a:ext>
            </a:extLst>
          </p:cNvPr>
          <p:cNvGraphicFramePr>
            <a:graphicFrameLocks noGrp="1"/>
          </p:cNvGraphicFramePr>
          <p:nvPr>
            <p:ph type="chart" sz="quarter" idx="13"/>
            <p:extLst>
              <p:ext uri="{D42A27DB-BD31-4B8C-83A1-F6EECF244321}">
                <p14:modId xmlns:p14="http://schemas.microsoft.com/office/powerpoint/2010/main" val="6902024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3A300D-C8EE-4069-B4EF-94F145D46378}"/>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8B6A3C3-1564-49F3-8AF6-A0FC6047C4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19719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29C7D-9D1C-4AFB-9C30-F7ABD1CC8607}"/>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0A72D825-56A1-4CB0-8CFF-B2E706315C47}"/>
              </a:ext>
            </a:extLst>
          </p:cNvPr>
          <p:cNvGraphicFramePr>
            <a:graphicFrameLocks noGrp="1"/>
          </p:cNvGraphicFramePr>
          <p:nvPr>
            <p:ph type="chart" sz="quarter" idx="13"/>
            <p:extLst>
              <p:ext uri="{D42A27DB-BD31-4B8C-83A1-F6EECF244321}">
                <p14:modId xmlns:p14="http://schemas.microsoft.com/office/powerpoint/2010/main" val="933647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AB22B5-A084-4776-B298-3F59CD9EDA5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F67B3420-0023-4B43-B1A3-A6ED43A873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04448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5C346-106E-4C1B-8278-1AF528FA0C46}"/>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030BC62F-13A5-446C-B9A6-1815989E3EDB}"/>
              </a:ext>
            </a:extLst>
          </p:cNvPr>
          <p:cNvGraphicFramePr>
            <a:graphicFrameLocks noGrp="1"/>
          </p:cNvGraphicFramePr>
          <p:nvPr>
            <p:ph type="tbl" sz="quarter" idx="13"/>
            <p:extLst>
              <p:ext uri="{D42A27DB-BD31-4B8C-83A1-F6EECF244321}">
                <p14:modId xmlns:p14="http://schemas.microsoft.com/office/powerpoint/2010/main" val="1209842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71523399"/>
                    </a:ext>
                  </a:extLst>
                </a:gridCol>
                <a:gridCol w="1810512">
                  <a:extLst>
                    <a:ext uri="{9D8B030D-6E8A-4147-A177-3AD203B41FA5}">
                      <a16:colId xmlns:a16="http://schemas.microsoft.com/office/drawing/2014/main" val="2072132313"/>
                    </a:ext>
                  </a:extLst>
                </a:gridCol>
                <a:gridCol w="822960">
                  <a:extLst>
                    <a:ext uri="{9D8B030D-6E8A-4147-A177-3AD203B41FA5}">
                      <a16:colId xmlns:a16="http://schemas.microsoft.com/office/drawing/2014/main" val="1314110046"/>
                    </a:ext>
                  </a:extLst>
                </a:gridCol>
                <a:gridCol w="822960">
                  <a:extLst>
                    <a:ext uri="{9D8B030D-6E8A-4147-A177-3AD203B41FA5}">
                      <a16:colId xmlns:a16="http://schemas.microsoft.com/office/drawing/2014/main" val="3136595137"/>
                    </a:ext>
                  </a:extLst>
                </a:gridCol>
                <a:gridCol w="822960">
                  <a:extLst>
                    <a:ext uri="{9D8B030D-6E8A-4147-A177-3AD203B41FA5}">
                      <a16:colId xmlns:a16="http://schemas.microsoft.com/office/drawing/2014/main" val="3505762989"/>
                    </a:ext>
                  </a:extLst>
                </a:gridCol>
                <a:gridCol w="822960">
                  <a:extLst>
                    <a:ext uri="{9D8B030D-6E8A-4147-A177-3AD203B41FA5}">
                      <a16:colId xmlns:a16="http://schemas.microsoft.com/office/drawing/2014/main" val="814930734"/>
                    </a:ext>
                  </a:extLst>
                </a:gridCol>
                <a:gridCol w="822960">
                  <a:extLst>
                    <a:ext uri="{9D8B030D-6E8A-4147-A177-3AD203B41FA5}">
                      <a16:colId xmlns:a16="http://schemas.microsoft.com/office/drawing/2014/main" val="2420337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359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- 2019-05-13 16:33:43 </a:t>
                      </a:r>
                      <a:r>
                        <a:rPr kumimoji="0" lang="en-US" sz="1000" b="0" i="0" u="none" strike="noStrike" kern="1200" cap="none" spc="0" normalizeH="0" baseline="0" noProof="0">
                          <a:ln>
                            <a:noFill/>
                          </a:ln>
                          <a:solidFill>
                            <a:prstClr val="black"/>
                          </a:solidFill>
                          <a:effectLst/>
                          <a:uLnTx/>
                          <a:uFillTx/>
                          <a:latin typeface="+mn-lt"/>
                          <a:ea typeface="+mn-ea"/>
                          <a:cs typeface="+mn-cs"/>
                        </a:rPr>
                        <a:t>
 philadelphiaeagles alumni, cheerleaders, and Swoop were part of the #fun at our Metro Region Product Fair at #lincolnfinancialfield last week. Our agents in attendance were able to meet and mingle with #TEAMPHLY and also spend time with these special guests! 🦅🏈 #ThinkPHLY #insurance #philadelphiaeagles #flyeaglesfly #philly #insurancelife #business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https://www.instagram.com/p/BxapEqGjExw/media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53593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- 2019-05-30 16:36:08 </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experienced a playground #underthesea at this year’s #PHLY Company Outing! #TEAMPHLY visited the adventureaquarium and enjoyed an evening full of food, family, and #fun while exploring  the #aquarium’s exhibits. 🐠🦈🐡
#ThinkPHLY #adventureaquarium #fish #aquaadventure #camdenaquarium #companyouting #camdennj #insurance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https://www.instagram.com/p/ByGa3OlH8VC/media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99363342"/>
                  </a:ext>
                </a:extLst>
              </a:tr>
            </a:tbl>
          </a:graphicData>
        </a:graphic>
      </p:graphicFrame>
      <p:sp>
        <p:nvSpPr>
          <p:cNvPr id="4" name="Text Placeholder 3">
            <a:extLst>
              <a:ext uri="{FF2B5EF4-FFF2-40B4-BE49-F238E27FC236}">
                <a16:creationId xmlns:a16="http://schemas.microsoft.com/office/drawing/2014/main" id="{C60C9888-BBE1-48A5-9612-0BEB775E27E7}"/>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9714495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5A7BC-1758-488F-907D-9C82949F3A57}"/>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63768F36-FC76-44BB-80FC-DCBFD481D231}"/>
              </a:ext>
            </a:extLst>
          </p:cNvPr>
          <p:cNvGraphicFramePr>
            <a:graphicFrameLocks noGrp="1"/>
          </p:cNvGraphicFramePr>
          <p:nvPr>
            <p:ph type="tbl" sz="quarter" idx="13"/>
            <p:extLst>
              <p:ext uri="{D42A27DB-BD31-4B8C-83A1-F6EECF244321}">
                <p14:modId xmlns:p14="http://schemas.microsoft.com/office/powerpoint/2010/main" val="869246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66706697"/>
                    </a:ext>
                  </a:extLst>
                </a:gridCol>
                <a:gridCol w="1810512">
                  <a:extLst>
                    <a:ext uri="{9D8B030D-6E8A-4147-A177-3AD203B41FA5}">
                      <a16:colId xmlns:a16="http://schemas.microsoft.com/office/drawing/2014/main" val="2201139187"/>
                    </a:ext>
                  </a:extLst>
                </a:gridCol>
                <a:gridCol w="822960">
                  <a:extLst>
                    <a:ext uri="{9D8B030D-6E8A-4147-A177-3AD203B41FA5}">
                      <a16:colId xmlns:a16="http://schemas.microsoft.com/office/drawing/2014/main" val="2021971623"/>
                    </a:ext>
                  </a:extLst>
                </a:gridCol>
                <a:gridCol w="822960">
                  <a:extLst>
                    <a:ext uri="{9D8B030D-6E8A-4147-A177-3AD203B41FA5}">
                      <a16:colId xmlns:a16="http://schemas.microsoft.com/office/drawing/2014/main" val="1546335364"/>
                    </a:ext>
                  </a:extLst>
                </a:gridCol>
                <a:gridCol w="822960">
                  <a:extLst>
                    <a:ext uri="{9D8B030D-6E8A-4147-A177-3AD203B41FA5}">
                      <a16:colId xmlns:a16="http://schemas.microsoft.com/office/drawing/2014/main" val="74816244"/>
                    </a:ext>
                  </a:extLst>
                </a:gridCol>
                <a:gridCol w="822960">
                  <a:extLst>
                    <a:ext uri="{9D8B030D-6E8A-4147-A177-3AD203B41FA5}">
                      <a16:colId xmlns:a16="http://schemas.microsoft.com/office/drawing/2014/main" val="2475684720"/>
                    </a:ext>
                  </a:extLst>
                </a:gridCol>
                <a:gridCol w="822960">
                  <a:extLst>
                    <a:ext uri="{9D8B030D-6E8A-4147-A177-3AD203B41FA5}">
                      <a16:colId xmlns:a16="http://schemas.microsoft.com/office/drawing/2014/main" val="2978569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163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- 2019-05-01 16:51:08 </a:t>
                      </a:r>
                      <a:r>
                        <a:rPr kumimoji="0" lang="en-US" sz="1000" b="0" i="0" u="none" strike="noStrike" kern="1200" cap="none" spc="0" normalizeH="0" baseline="0" noProof="0">
                          <a:ln>
                            <a:noFill/>
                          </a:ln>
                          <a:solidFill>
                            <a:prstClr val="black"/>
                          </a:solidFill>
                          <a:effectLst/>
                          <a:uLnTx/>
                          <a:uFillTx/>
                          <a:latin typeface="+mn-lt"/>
                          <a:ea typeface="+mn-ea"/>
                          <a:cs typeface="+mn-cs"/>
                        </a:rPr>
                        <a:t>
 #PHLY was honored alongside our partners robinsnestinc with a Faces of #Philanthropy Award from the phlbizjournal. The awards recognize the most impactful #philanthropic initiatives between for-profit companies and non-profit organizations. 👏🏼😁 #TEAMPHLY #ThinkPHLY #giveback #socialgood #causes #charity #community #fundraising #business #insurance #instanews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https://www.instagram.com/p/Bw7xhupDbmr/media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4938889"/>
                  </a:ext>
                </a:extLst>
              </a:tr>
            </a:tbl>
          </a:graphicData>
        </a:graphic>
      </p:graphicFrame>
      <p:sp>
        <p:nvSpPr>
          <p:cNvPr id="4" name="Text Placeholder 3">
            <a:extLst>
              <a:ext uri="{FF2B5EF4-FFF2-40B4-BE49-F238E27FC236}">
                <a16:creationId xmlns:a16="http://schemas.microsoft.com/office/drawing/2014/main" id="{97CA4E6F-A4DF-49A0-97F3-43FEDB60A3DC}"/>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5823386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F1A05-5AB7-45E2-BCA1-4ECEA4F394FE}"/>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EA46AD25-9FE1-4187-80B6-3FB1DBA343F1}"/>
              </a:ext>
            </a:extLst>
          </p:cNvPr>
          <p:cNvGraphicFramePr>
            <a:graphicFrameLocks noGrp="1"/>
          </p:cNvGraphicFramePr>
          <p:nvPr>
            <p:ph type="tbl" sz="quarter" idx="13"/>
            <p:extLst>
              <p:ext uri="{D42A27DB-BD31-4B8C-83A1-F6EECF244321}">
                <p14:modId xmlns:p14="http://schemas.microsoft.com/office/powerpoint/2010/main" val="4021573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52798292"/>
                    </a:ext>
                  </a:extLst>
                </a:gridCol>
                <a:gridCol w="1810512">
                  <a:extLst>
                    <a:ext uri="{9D8B030D-6E8A-4147-A177-3AD203B41FA5}">
                      <a16:colId xmlns:a16="http://schemas.microsoft.com/office/drawing/2014/main" val="401008204"/>
                    </a:ext>
                  </a:extLst>
                </a:gridCol>
                <a:gridCol w="822960">
                  <a:extLst>
                    <a:ext uri="{9D8B030D-6E8A-4147-A177-3AD203B41FA5}">
                      <a16:colId xmlns:a16="http://schemas.microsoft.com/office/drawing/2014/main" val="3303002967"/>
                    </a:ext>
                  </a:extLst>
                </a:gridCol>
                <a:gridCol w="822960">
                  <a:extLst>
                    <a:ext uri="{9D8B030D-6E8A-4147-A177-3AD203B41FA5}">
                      <a16:colId xmlns:a16="http://schemas.microsoft.com/office/drawing/2014/main" val="3116326984"/>
                    </a:ext>
                  </a:extLst>
                </a:gridCol>
                <a:gridCol w="822960">
                  <a:extLst>
                    <a:ext uri="{9D8B030D-6E8A-4147-A177-3AD203B41FA5}">
                      <a16:colId xmlns:a16="http://schemas.microsoft.com/office/drawing/2014/main" val="1275290076"/>
                    </a:ext>
                  </a:extLst>
                </a:gridCol>
                <a:gridCol w="822960">
                  <a:extLst>
                    <a:ext uri="{9D8B030D-6E8A-4147-A177-3AD203B41FA5}">
                      <a16:colId xmlns:a16="http://schemas.microsoft.com/office/drawing/2014/main" val="176963586"/>
                    </a:ext>
                  </a:extLst>
                </a:gridCol>
                <a:gridCol w="822960">
                  <a:extLst>
                    <a:ext uri="{9D8B030D-6E8A-4147-A177-3AD203B41FA5}">
                      <a16:colId xmlns:a16="http://schemas.microsoft.com/office/drawing/2014/main" val="1680727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4831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- 2019-05-29 16:24:23 </a:t>
                      </a:r>
                      <a:r>
                        <a:rPr kumimoji="0" lang="en-US" sz="1000" b="0" i="0" u="none" strike="noStrike" kern="1200" cap="none" spc="0" normalizeH="0" baseline="0" noProof="0">
                          <a:ln>
                            <a:noFill/>
                          </a:ln>
                          <a:solidFill>
                            <a:prstClr val="black"/>
                          </a:solidFill>
                          <a:effectLst/>
                          <a:uLnTx/>
                          <a:uFillTx/>
                          <a:latin typeface="+mn-lt"/>
                          <a:ea typeface="+mn-ea"/>
                          <a:cs typeface="+mn-cs"/>
                        </a:rPr>
                        <a:t>
 #TEAMPHLY is excited to welcome our new class of 2019 #SummerAssociates!  Next week, our summer #interns will be joining us from colleges and universities across the country for a three-day orientation in the Home Office. We look forward to meeting all of you! 🙌🏼
Follow #PHLYInternLife for photos &amp; updates over the next 10 weeks. 📸😃 #ThinkPHLY #futureleaders #classof2019 #genz #summerinternship #insurance #internship #career #job #collegestudents #philly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https://www.instagram.com/p/ByD0uTrHK-4/media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126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- 2019-05-06 16:21:49 </a:t>
                      </a:r>
                      <a:r>
                        <a:rPr kumimoji="0" lang="en-US" sz="1000" b="0" i="0" u="none" strike="noStrike" kern="1200" cap="none" spc="0" normalizeH="0" baseline="0" noProof="0">
                          <a:ln>
                            <a:noFill/>
                          </a:ln>
                          <a:solidFill>
                            <a:prstClr val="black"/>
                          </a:solidFill>
                          <a:effectLst/>
                          <a:uLnTx/>
                          <a:uFillTx/>
                          <a:latin typeface="+mn-lt"/>
                          <a:ea typeface="+mn-ea"/>
                          <a:cs typeface="+mn-cs"/>
                        </a:rPr>
                        <a:t>
 Employees from our Home Office spent a day #volunteering with habitatphilly to help build #houses in the #community! 🔨🏠 #TEAMPHLY #ThinkPHLY #habitatforhumanity #philadelphia #sharswood #neighborhoodrevitalization #giveback #charity #goodcause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https://www.instagram.com/p/BxImJebntxc/media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06/06/2019 00:03:21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6255532"/>
                  </a:ext>
                </a:extLst>
              </a:tr>
            </a:tbl>
          </a:graphicData>
        </a:graphic>
      </p:graphicFrame>
      <p:sp>
        <p:nvSpPr>
          <p:cNvPr id="4" name="Text Placeholder 3">
            <a:extLst>
              <a:ext uri="{FF2B5EF4-FFF2-40B4-BE49-F238E27FC236}">
                <a16:creationId xmlns:a16="http://schemas.microsoft.com/office/drawing/2014/main" id="{D523F025-B335-411C-96EC-82CE430742D6}"/>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20120841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58C5D-E23C-4E66-A5A8-DAE5D6251A32}"/>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27F24003-AB3A-49C6-80E5-356E2D00C1BF}"/>
              </a:ext>
            </a:extLst>
          </p:cNvPr>
          <p:cNvGraphicFramePr>
            <a:graphicFrameLocks noGrp="1"/>
          </p:cNvGraphicFramePr>
          <p:nvPr>
            <p:ph type="tbl" sz="quarter" idx="13"/>
            <p:extLst>
              <p:ext uri="{D42A27DB-BD31-4B8C-83A1-F6EECF244321}">
                <p14:modId xmlns:p14="http://schemas.microsoft.com/office/powerpoint/2010/main" val="2261032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23771572"/>
                    </a:ext>
                  </a:extLst>
                </a:gridCol>
                <a:gridCol w="707746">
                  <a:extLst>
                    <a:ext uri="{9D8B030D-6E8A-4147-A177-3AD203B41FA5}">
                      <a16:colId xmlns:a16="http://schemas.microsoft.com/office/drawing/2014/main" val="1715640376"/>
                    </a:ext>
                  </a:extLst>
                </a:gridCol>
                <a:gridCol w="707746">
                  <a:extLst>
                    <a:ext uri="{9D8B030D-6E8A-4147-A177-3AD203B41FA5}">
                      <a16:colId xmlns:a16="http://schemas.microsoft.com/office/drawing/2014/main" val="2819003671"/>
                    </a:ext>
                  </a:extLst>
                </a:gridCol>
                <a:gridCol w="353873">
                  <a:extLst>
                    <a:ext uri="{9D8B030D-6E8A-4147-A177-3AD203B41FA5}">
                      <a16:colId xmlns:a16="http://schemas.microsoft.com/office/drawing/2014/main" val="4084715589"/>
                    </a:ext>
                  </a:extLst>
                </a:gridCol>
                <a:gridCol w="353873">
                  <a:extLst>
                    <a:ext uri="{9D8B030D-6E8A-4147-A177-3AD203B41FA5}">
                      <a16:colId xmlns:a16="http://schemas.microsoft.com/office/drawing/2014/main" val="2055016892"/>
                    </a:ext>
                  </a:extLst>
                </a:gridCol>
                <a:gridCol w="707746">
                  <a:extLst>
                    <a:ext uri="{9D8B030D-6E8A-4147-A177-3AD203B41FA5}">
                      <a16:colId xmlns:a16="http://schemas.microsoft.com/office/drawing/2014/main" val="351457510"/>
                    </a:ext>
                  </a:extLst>
                </a:gridCol>
                <a:gridCol w="707746">
                  <a:extLst>
                    <a:ext uri="{9D8B030D-6E8A-4147-A177-3AD203B41FA5}">
                      <a16:colId xmlns:a16="http://schemas.microsoft.com/office/drawing/2014/main" val="2887272560"/>
                    </a:ext>
                  </a:extLst>
                </a:gridCol>
                <a:gridCol w="707746">
                  <a:extLst>
                    <a:ext uri="{9D8B030D-6E8A-4147-A177-3AD203B41FA5}">
                      <a16:colId xmlns:a16="http://schemas.microsoft.com/office/drawing/2014/main" val="1060235311"/>
                    </a:ext>
                  </a:extLst>
                </a:gridCol>
                <a:gridCol w="707746">
                  <a:extLst>
                    <a:ext uri="{9D8B030D-6E8A-4147-A177-3AD203B41FA5}">
                      <a16:colId xmlns:a16="http://schemas.microsoft.com/office/drawing/2014/main" val="869159597"/>
                    </a:ext>
                  </a:extLst>
                </a:gridCol>
                <a:gridCol w="707746">
                  <a:extLst>
                    <a:ext uri="{9D8B030D-6E8A-4147-A177-3AD203B41FA5}">
                      <a16:colId xmlns:a16="http://schemas.microsoft.com/office/drawing/2014/main" val="2418205503"/>
                    </a:ext>
                  </a:extLst>
                </a:gridCol>
                <a:gridCol w="707746">
                  <a:extLst>
                    <a:ext uri="{9D8B030D-6E8A-4147-A177-3AD203B41FA5}">
                      <a16:colId xmlns:a16="http://schemas.microsoft.com/office/drawing/2014/main" val="457946226"/>
                    </a:ext>
                  </a:extLst>
                </a:gridCol>
                <a:gridCol w="707746">
                  <a:extLst>
                    <a:ext uri="{9D8B030D-6E8A-4147-A177-3AD203B41FA5}">
                      <a16:colId xmlns:a16="http://schemas.microsoft.com/office/drawing/2014/main" val="17696470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4147631338"/>
                  </a:ext>
                </a:extLst>
              </a:tr>
              <a:tr h="370840">
                <a:tc>
                  <a:txBody>
                    <a:bodyPr/>
                    <a:lstStyle/>
                    <a:p>
                      <a:r>
                        <a:rPr lang="en-US" sz="1000"/>
                        <a:t>phlyinsurance</a:t>
                      </a:r>
                    </a:p>
                  </a:txBody>
                  <a:tcPr/>
                </a:tc>
                <a:tc>
                  <a:txBody>
                    <a:bodyPr/>
                    <a:lstStyle/>
                    <a:p>
                      <a:r>
                        <a:rPr lang="en-US" sz="1000"/>
                        <a:t>1</a:t>
                      </a:r>
                    </a:p>
                  </a:txBody>
                  <a:tcPr/>
                </a:tc>
                <a:tc>
                  <a:txBody>
                    <a:bodyPr/>
                    <a:lstStyle/>
                    <a:p>
                      <a:r>
                        <a:rPr lang="en-US" sz="1000"/>
                        <a:t>0.7354</a:t>
                      </a:r>
                    </a:p>
                  </a:txBody>
                  <a:tcPr/>
                </a:tc>
                <a:tc>
                  <a:txBody>
                    <a:bodyPr/>
                    <a:lstStyle/>
                    <a:p>
                      <a:r>
                        <a:rPr lang="en-US" sz="1000"/>
                        <a:t>25.00</a:t>
                      </a:r>
                    </a:p>
                  </a:txBody>
                  <a:tcPr/>
                </a:tc>
                <a:tc>
                  <a:txBody>
                    <a:bodyPr/>
                    <a:lstStyle/>
                    <a:p>
                      <a:r>
                        <a:rPr lang="en-US" sz="1000"/>
                        <a:t>0.00</a:t>
                      </a:r>
                    </a:p>
                  </a:txBody>
                  <a:tcPr/>
                </a:tc>
                <a:tc>
                  <a:txBody>
                    <a:bodyPr/>
                    <a:lstStyle/>
                    <a:p>
                      <a:r>
                        <a:rPr lang="en-US" sz="1000"/>
                        <a:t>212.00</a:t>
                      </a:r>
                    </a:p>
                  </a:txBody>
                  <a:tcPr/>
                </a:tc>
                <a:tc>
                  <a:txBody>
                    <a:bodyPr/>
                    <a:lstStyle/>
                    <a:p>
                      <a:r>
                        <a:rPr lang="en-US" sz="1000"/>
                        <a:t>189.00</a:t>
                      </a:r>
                    </a:p>
                  </a:txBody>
                  <a:tcPr/>
                </a:tc>
                <a:tc>
                  <a:txBody>
                    <a:bodyPr/>
                    <a:lstStyle/>
                    <a:p>
                      <a:r>
                        <a:rPr lang="en-US" sz="1000"/>
                        <a:t>139.00</a:t>
                      </a:r>
                    </a:p>
                  </a:txBody>
                  <a:tcPr/>
                </a:tc>
                <a:tc>
                  <a:txBody>
                    <a:bodyPr/>
                    <a:lstStyle/>
                    <a:p>
                      <a:r>
                        <a:rPr lang="en-US" sz="1000"/>
                        <a:t>139.00</a:t>
                      </a:r>
                    </a:p>
                  </a:txBody>
                  <a:tcPr/>
                </a:tc>
                <a:tc>
                  <a:txBody>
                    <a:bodyPr/>
                    <a:lstStyle/>
                    <a:p>
                      <a:r>
                        <a:rPr lang="en-US" sz="1000"/>
                        <a:t>212</a:t>
                      </a:r>
                    </a:p>
                  </a:txBody>
                  <a:tcPr/>
                </a:tc>
                <a:tc>
                  <a:txBody>
                    <a:bodyPr/>
                    <a:lstStyle/>
                    <a:p>
                      <a:r>
                        <a:rPr lang="en-US" sz="1000"/>
                        <a:t>25</a:t>
                      </a:r>
                    </a:p>
                  </a:txBody>
                  <a:tcPr/>
                </a:tc>
                <a:tc>
                  <a:txBody>
                    <a:bodyPr/>
                    <a:lstStyle/>
                    <a:p>
                      <a:r>
                        <a:rPr lang="en-US" sz="1000"/>
                        <a:t>139</a:t>
                      </a:r>
                    </a:p>
                  </a:txBody>
                  <a:tcPr/>
                </a:tc>
                <a:extLst>
                  <a:ext uri="{0D108BD9-81ED-4DB2-BD59-A6C34878D82A}">
                    <a16:rowId xmlns:a16="http://schemas.microsoft.com/office/drawing/2014/main" val="633817455"/>
                  </a:ext>
                </a:extLst>
              </a:tr>
            </a:tbl>
          </a:graphicData>
        </a:graphic>
      </p:graphicFrame>
      <p:sp>
        <p:nvSpPr>
          <p:cNvPr id="4" name="Text Placeholder 3">
            <a:extLst>
              <a:ext uri="{FF2B5EF4-FFF2-40B4-BE49-F238E27FC236}">
                <a16:creationId xmlns:a16="http://schemas.microsoft.com/office/drawing/2014/main" id="{BFE6F8B6-FE7F-49F8-8895-DEABB0CD1033}"/>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11712058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5369F-084D-4735-BB4C-1979F4A9E1C0}"/>
              </a:ext>
            </a:extLst>
          </p:cNvPr>
          <p:cNvSpPr>
            <a:spLocks noGrp="1"/>
          </p:cNvSpPr>
          <p:nvPr>
            <p:ph type="title"/>
          </p:nvPr>
        </p:nvSpPr>
        <p:spPr/>
        <p:txBody>
          <a:bodyPr/>
          <a:lstStyle/>
          <a:p>
            <a:r>
              <a:rPr lang="en-US"/>
              <a:t>Instagram Stories Table  | Philadelphia Insurance</a:t>
            </a:r>
          </a:p>
        </p:txBody>
      </p:sp>
      <p:graphicFrame>
        <p:nvGraphicFramePr>
          <p:cNvPr id="5" name="Table Placeholder 4">
            <a:extLst>
              <a:ext uri="{FF2B5EF4-FFF2-40B4-BE49-F238E27FC236}">
                <a16:creationId xmlns:a16="http://schemas.microsoft.com/office/drawing/2014/main" id="{195EFAEC-B0D5-4E4B-B9CD-7E88A1CD2679}"/>
              </a:ext>
            </a:extLst>
          </p:cNvPr>
          <p:cNvGraphicFramePr>
            <a:graphicFrameLocks noGrp="1"/>
          </p:cNvGraphicFramePr>
          <p:nvPr>
            <p:ph type="tbl" sz="quarter" idx="13"/>
            <p:extLst>
              <p:ext uri="{D42A27DB-BD31-4B8C-83A1-F6EECF244321}">
                <p14:modId xmlns:p14="http://schemas.microsoft.com/office/powerpoint/2010/main" val="3425976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83035621"/>
                    </a:ext>
                  </a:extLst>
                </a:gridCol>
                <a:gridCol w="1316736">
                  <a:extLst>
                    <a:ext uri="{9D8B030D-6E8A-4147-A177-3AD203B41FA5}">
                      <a16:colId xmlns:a16="http://schemas.microsoft.com/office/drawing/2014/main" val="240230687"/>
                    </a:ext>
                  </a:extLst>
                </a:gridCol>
                <a:gridCol w="658368">
                  <a:extLst>
                    <a:ext uri="{9D8B030D-6E8A-4147-A177-3AD203B41FA5}">
                      <a16:colId xmlns:a16="http://schemas.microsoft.com/office/drawing/2014/main" val="2278129301"/>
                    </a:ext>
                  </a:extLst>
                </a:gridCol>
                <a:gridCol w="658368">
                  <a:extLst>
                    <a:ext uri="{9D8B030D-6E8A-4147-A177-3AD203B41FA5}">
                      <a16:colId xmlns:a16="http://schemas.microsoft.com/office/drawing/2014/main" val="2075647182"/>
                    </a:ext>
                  </a:extLst>
                </a:gridCol>
                <a:gridCol w="658368">
                  <a:extLst>
                    <a:ext uri="{9D8B030D-6E8A-4147-A177-3AD203B41FA5}">
                      <a16:colId xmlns:a16="http://schemas.microsoft.com/office/drawing/2014/main" val="3382812791"/>
                    </a:ext>
                  </a:extLst>
                </a:gridCol>
                <a:gridCol w="658368">
                  <a:extLst>
                    <a:ext uri="{9D8B030D-6E8A-4147-A177-3AD203B41FA5}">
                      <a16:colId xmlns:a16="http://schemas.microsoft.com/office/drawing/2014/main" val="351362842"/>
                    </a:ext>
                  </a:extLst>
                </a:gridCol>
                <a:gridCol w="658368">
                  <a:extLst>
                    <a:ext uri="{9D8B030D-6E8A-4147-A177-3AD203B41FA5}">
                      <a16:colId xmlns:a16="http://schemas.microsoft.com/office/drawing/2014/main" val="570521217"/>
                    </a:ext>
                  </a:extLst>
                </a:gridCol>
                <a:gridCol w="658368">
                  <a:extLst>
                    <a:ext uri="{9D8B030D-6E8A-4147-A177-3AD203B41FA5}">
                      <a16:colId xmlns:a16="http://schemas.microsoft.com/office/drawing/2014/main" val="4082255463"/>
                    </a:ext>
                  </a:extLst>
                </a:gridCol>
                <a:gridCol w="658368">
                  <a:extLst>
                    <a:ext uri="{9D8B030D-6E8A-4147-A177-3AD203B41FA5}">
                      <a16:colId xmlns:a16="http://schemas.microsoft.com/office/drawing/2014/main" val="236319224"/>
                    </a:ext>
                  </a:extLst>
                </a:gridCol>
                <a:gridCol w="658368">
                  <a:extLst>
                    <a:ext uri="{9D8B030D-6E8A-4147-A177-3AD203B41FA5}">
                      <a16:colId xmlns:a16="http://schemas.microsoft.com/office/drawing/2014/main" val="349602395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2087005335"/>
                  </a:ext>
                </a:extLst>
              </a:tr>
              <a:tr h="370840">
                <a:tc>
                  <a:txBody>
                    <a:bodyPr/>
                    <a:lstStyle/>
                    <a:p>
                      <a:r>
                        <a:rPr lang="en-US" sz="1000" b="1"/>
                        <a:t>phlyinsurance - 2019-05-17 16:18:47 </a:t>
                      </a:r>
                      <a:r>
                        <a:rPr lang="en-US" sz="1000"/>
                        <a:t>
 #nationalbikemonth  BE SURE TO #SHARETHEROAD
IT’S #BIKETOWORKDAY! 🚴🏻‍♀️🚴🏽‍♂️</a:t>
                      </a:r>
                    </a:p>
                  </a:txBody>
                  <a:tcPr/>
                </a:tc>
                <a:tc>
                  <a:txBody>
                    <a:bodyPr/>
                    <a:lstStyle/>
                    <a:p>
                      <a:r>
                        <a:rPr lang="en-US" sz="1000"/>
                        <a:t>https://scontent.xx.fbcdn.net/v/t51.12442-15/60070062_418620115355873_2000822289657202624_n.jpg?_nc_cat=102&amp;_nc_ht=scontent.xx&amp;oh=ccf6ddc5c429e34478562218e8a40f8b&amp;oe=5D677F23</a:t>
                      </a:r>
                    </a:p>
                  </a:txBody>
                  <a:tcPr/>
                </a:tc>
                <a:tc>
                  <a:txBody>
                    <a:bodyPr/>
                    <a:lstStyle/>
                    <a:p>
                      <a:r>
                        <a:rPr lang="en-US" sz="1000"/>
                        <a:t>05/18/2019 16:00:24</a:t>
                      </a:r>
                    </a:p>
                  </a:txBody>
                  <a:tcPr/>
                </a:tc>
                <a:tc>
                  <a:txBody>
                    <a:bodyPr/>
                    <a:lstStyle/>
                    <a:p>
                      <a:r>
                        <a:rPr lang="en-US" sz="1000"/>
                        <a:t>Video</a:t>
                      </a:r>
                    </a:p>
                  </a:txBody>
                  <a:tcPr/>
                </a:tc>
                <a:tc>
                  <a:txBody>
                    <a:bodyPr/>
                    <a:lstStyle/>
                    <a:p>
                      <a:r>
                        <a:rPr lang="en-US" sz="1000"/>
                        <a:t>212</a:t>
                      </a:r>
                    </a:p>
                  </a:txBody>
                  <a:tcPr/>
                </a:tc>
                <a:tc>
                  <a:txBody>
                    <a:bodyPr/>
                    <a:lstStyle/>
                    <a:p>
                      <a:r>
                        <a:rPr lang="en-US" sz="1000"/>
                        <a:t>189</a:t>
                      </a:r>
                    </a:p>
                  </a:txBody>
                  <a:tcPr/>
                </a:tc>
                <a:tc>
                  <a:txBody>
                    <a:bodyPr/>
                    <a:lstStyle/>
                    <a:p>
                      <a:r>
                        <a:rPr lang="en-US" sz="1000"/>
                        <a:t>0</a:t>
                      </a:r>
                    </a:p>
                  </a:txBody>
                  <a:tcPr/>
                </a:tc>
                <a:tc>
                  <a:txBody>
                    <a:bodyPr/>
                    <a:lstStyle/>
                    <a:p>
                      <a:r>
                        <a:rPr lang="en-US" sz="1000"/>
                        <a:t>25</a:t>
                      </a:r>
                    </a:p>
                  </a:txBody>
                  <a:tcPr/>
                </a:tc>
                <a:tc>
                  <a:txBody>
                    <a:bodyPr/>
                    <a:lstStyle/>
                    <a:p>
                      <a:r>
                        <a:rPr lang="en-US" sz="1000"/>
                        <a:t>136</a:t>
                      </a:r>
                    </a:p>
                  </a:txBody>
                  <a:tcPr/>
                </a:tc>
                <a:tc>
                  <a:txBody>
                    <a:bodyPr/>
                    <a:lstStyle/>
                    <a:p>
                      <a:r>
                        <a:rPr lang="en-US" sz="1000"/>
                        <a:t>3</a:t>
                      </a:r>
                    </a:p>
                  </a:txBody>
                  <a:tcPr/>
                </a:tc>
                <a:extLst>
                  <a:ext uri="{0D108BD9-81ED-4DB2-BD59-A6C34878D82A}">
                    <a16:rowId xmlns:a16="http://schemas.microsoft.com/office/drawing/2014/main" val="2869900469"/>
                  </a:ext>
                </a:extLst>
              </a:tr>
            </a:tbl>
          </a:graphicData>
        </a:graphic>
      </p:graphicFrame>
      <p:sp>
        <p:nvSpPr>
          <p:cNvPr id="4" name="Text Placeholder 3">
            <a:extLst>
              <a:ext uri="{FF2B5EF4-FFF2-40B4-BE49-F238E27FC236}">
                <a16:creationId xmlns:a16="http://schemas.microsoft.com/office/drawing/2014/main" id="{103731E5-4C77-491E-A472-13ACC2146EB8}"/>
              </a:ext>
            </a:extLst>
          </p:cNvPr>
          <p:cNvSpPr>
            <a:spLocks noGrp="1"/>
          </p:cNvSpPr>
          <p:nvPr>
            <p:ph type="body" sz="quarter" idx="14"/>
          </p:nvPr>
        </p:nvSpPr>
        <p:spPr/>
        <p:txBody>
          <a:bodyPr/>
          <a:lstStyle/>
          <a:p>
            <a:r>
              <a:rPr lang="en-US"/>
              <a:t>05/01/2019 - 05/31/2019</a:t>
            </a:r>
          </a:p>
        </p:txBody>
      </p:sp>
    </p:spTree>
    <p:extLst>
      <p:ext uri="{BB962C8B-B14F-4D97-AF65-F5344CB8AC3E}">
        <p14:creationId xmlns:p14="http://schemas.microsoft.com/office/powerpoint/2010/main" val="36642101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1321</Words>
  <Application>Microsoft Office PowerPoint</Application>
  <PresentationFormat>On-screen Show (4:3)</PresentationFormat>
  <Paragraphs>466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PHLY Social Media</vt:lpstr>
      <vt:lpstr>Overall Overall Audience | Philadelphia Insurance</vt:lpstr>
      <vt:lpstr>Facebook Key Metrics | Philadelphia Insurance</vt:lpstr>
      <vt:lpstr>Facebook Facebook Fans Change | Philadelphia Insurance</vt:lpstr>
      <vt:lpstr>Facebook Average Interactions Per Facebook Post | Philadelphia Insurance</vt:lpstr>
      <vt:lpstr>Facebook 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Updates Table | Philadelphia Insurance - 1 of 5</vt:lpstr>
      <vt:lpstr>LinkedIn Updates Table | Philadelphia Insurance - 2 of 5</vt:lpstr>
      <vt:lpstr>LinkedIn Updates Table | Philadelphia Insurance - 3 of 5</vt:lpstr>
      <vt:lpstr>LinkedIn Updates Table | Philadelphia Insurance - 4 of 5</vt:lpstr>
      <vt:lpstr>LinkedIn Updates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Posts Table | Philadelphia Insurance - 1 of 3</vt:lpstr>
      <vt:lpstr>Instagram Posts Table | Philadelphia Insurance - 2 of 3</vt:lpstr>
      <vt:lpstr>Instagram Posts Table | Philadelphia Insurance - 3 of 3</vt:lpstr>
      <vt:lpstr>Instagram Stories Key Metrics Table | Philadelphia Insurance</vt:lpstr>
      <vt:lpstr>Instagram Stories Table  | Philadelphia Insurance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2019-06-06T17:46:25Z</dcterms:created>
  <dcterms:modified xsi:type="dcterms:W3CDTF">2019-06-06T17:47:06Z</dcterms:modified>
</cp:coreProperties>
</file>