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43556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9-4759-8287-533A7791B2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43556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59-4759-8287-533A7791B2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43556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59-4759-8287-533A7791B2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43556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59-4759-8287-533A7791B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516440"/>
        <c:axId val="258099264"/>
      </c:barChart>
      <c:dateAx>
        <c:axId val="29651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099264"/>
        <c:crosses val="autoZero"/>
        <c:auto val="1"/>
        <c:lblOffset val="100"/>
        <c:baseTimeUnit val="days"/>
      </c:dateAx>
      <c:valAx>
        <c:axId val="25809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1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</c:v>
                </c:pt>
                <c:pt idx="1">
                  <c:v>8</c:v>
                </c:pt>
                <c:pt idx="2">
                  <c:v>2</c:v>
                </c:pt>
                <c:pt idx="3">
                  <c:v>9</c:v>
                </c:pt>
                <c:pt idx="4">
                  <c:v>4</c:v>
                </c:pt>
                <c:pt idx="5">
                  <c:v>10</c:v>
                </c:pt>
                <c:pt idx="6">
                  <c:v>7</c:v>
                </c:pt>
                <c:pt idx="7">
                  <c:v>14</c:v>
                </c:pt>
                <c:pt idx="8">
                  <c:v>4</c:v>
                </c:pt>
                <c:pt idx="9">
                  <c:v>-2</c:v>
                </c:pt>
                <c:pt idx="10">
                  <c:v>0</c:v>
                </c:pt>
                <c:pt idx="11">
                  <c:v>6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A-455E-B21E-D5E95BF06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762512"/>
        <c:axId val="300757264"/>
      </c:barChart>
      <c:dateAx>
        <c:axId val="30076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57264"/>
        <c:crosses val="autoZero"/>
        <c:auto val="1"/>
        <c:lblOffset val="100"/>
        <c:baseTimeUnit val="months"/>
      </c:dateAx>
      <c:valAx>
        <c:axId val="30075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6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18</c:v>
                </c:pt>
                <c:pt idx="4">
                  <c:v>10</c:v>
                </c:pt>
                <c:pt idx="5">
                  <c:v>15</c:v>
                </c:pt>
                <c:pt idx="6">
                  <c:v>12</c:v>
                </c:pt>
                <c:pt idx="7">
                  <c:v>9</c:v>
                </c:pt>
                <c:pt idx="8">
                  <c:v>10</c:v>
                </c:pt>
                <c:pt idx="9">
                  <c:v>12</c:v>
                </c:pt>
                <c:pt idx="10">
                  <c:v>5</c:v>
                </c:pt>
                <c:pt idx="11">
                  <c:v>7</c:v>
                </c:pt>
                <c:pt idx="1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8-42D3-904F-F0A041058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476560"/>
        <c:axId val="302473936"/>
      </c:barChart>
      <c:dateAx>
        <c:axId val="30247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73936"/>
        <c:crosses val="autoZero"/>
        <c:auto val="1"/>
        <c:lblOffset val="100"/>
        <c:baseTimeUnit val="months"/>
      </c:dateAx>
      <c:valAx>
        <c:axId val="30247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7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3259</c:v>
                </c:pt>
                <c:pt idx="1">
                  <c:v>2134</c:v>
                </c:pt>
                <c:pt idx="2">
                  <c:v>4860</c:v>
                </c:pt>
                <c:pt idx="3">
                  <c:v>5472</c:v>
                </c:pt>
                <c:pt idx="4">
                  <c:v>7785</c:v>
                </c:pt>
                <c:pt idx="5">
                  <c:v>6797</c:v>
                </c:pt>
                <c:pt idx="6">
                  <c:v>4312</c:v>
                </c:pt>
                <c:pt idx="7">
                  <c:v>4690</c:v>
                </c:pt>
                <c:pt idx="8">
                  <c:v>7579</c:v>
                </c:pt>
                <c:pt idx="9">
                  <c:v>5210</c:v>
                </c:pt>
                <c:pt idx="10">
                  <c:v>2059</c:v>
                </c:pt>
                <c:pt idx="11">
                  <c:v>3391</c:v>
                </c:pt>
                <c:pt idx="12">
                  <c:v>23914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F-4CFF-BC42-4A3658EF7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243976"/>
        <c:axId val="302241024"/>
      </c:barChart>
      <c:dateAx>
        <c:axId val="302243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41024"/>
        <c:crosses val="autoZero"/>
        <c:auto val="1"/>
        <c:lblOffset val="100"/>
        <c:baseTimeUnit val="months"/>
      </c:dateAx>
      <c:valAx>
        <c:axId val="30224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4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  <c:pt idx="7">
                  <c:v>-2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6-48D7-8E3B-FA621CB63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52184"/>
        <c:axId val="306360712"/>
      </c:barChart>
      <c:dateAx>
        <c:axId val="306352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60712"/>
        <c:crosses val="autoZero"/>
        <c:auto val="1"/>
        <c:lblOffset val="100"/>
        <c:baseTimeUnit val="months"/>
      </c:dateAx>
      <c:valAx>
        <c:axId val="30636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5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  <c:pt idx="1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F-4436-806F-F109D423A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60056"/>
        <c:axId val="306363992"/>
      </c:barChart>
      <c:dateAx>
        <c:axId val="30636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63992"/>
        <c:crosses val="autoZero"/>
        <c:auto val="1"/>
        <c:lblOffset val="100"/>
        <c:baseTimeUnit val="months"/>
      </c:dateAx>
      <c:valAx>
        <c:axId val="30636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6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257</c:v>
                </c:pt>
                <c:pt idx="1">
                  <c:v>133</c:v>
                </c:pt>
                <c:pt idx="2">
                  <c:v>113</c:v>
                </c:pt>
                <c:pt idx="3">
                  <c:v>110</c:v>
                </c:pt>
                <c:pt idx="4">
                  <c:v>125</c:v>
                </c:pt>
                <c:pt idx="5">
                  <c:v>187</c:v>
                </c:pt>
                <c:pt idx="6">
                  <c:v>156</c:v>
                </c:pt>
                <c:pt idx="7">
                  <c:v>1024</c:v>
                </c:pt>
                <c:pt idx="8">
                  <c:v>1561</c:v>
                </c:pt>
                <c:pt idx="9">
                  <c:v>186</c:v>
                </c:pt>
                <c:pt idx="10">
                  <c:v>169</c:v>
                </c:pt>
                <c:pt idx="11">
                  <c:v>643</c:v>
                </c:pt>
                <c:pt idx="12">
                  <c:v>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E-42C7-AADE-1FC0FFF0D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659152"/>
        <c:axId val="308668992"/>
      </c:barChart>
      <c:dateAx>
        <c:axId val="30865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68992"/>
        <c:crosses val="autoZero"/>
        <c:auto val="1"/>
        <c:lblOffset val="100"/>
        <c:baseTimeUnit val="months"/>
      </c:dateAx>
      <c:valAx>
        <c:axId val="30866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5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26</c:v>
                </c:pt>
                <c:pt idx="1">
                  <c:v>21</c:v>
                </c:pt>
                <c:pt idx="2">
                  <c:v>25</c:v>
                </c:pt>
                <c:pt idx="3">
                  <c:v>22</c:v>
                </c:pt>
                <c:pt idx="4">
                  <c:v>23</c:v>
                </c:pt>
                <c:pt idx="5">
                  <c:v>25</c:v>
                </c:pt>
                <c:pt idx="6">
                  <c:v>40</c:v>
                </c:pt>
                <c:pt idx="7">
                  <c:v>21</c:v>
                </c:pt>
                <c:pt idx="8">
                  <c:v>36</c:v>
                </c:pt>
                <c:pt idx="9">
                  <c:v>30</c:v>
                </c:pt>
                <c:pt idx="10">
                  <c:v>38</c:v>
                </c:pt>
                <c:pt idx="11">
                  <c:v>36</c:v>
                </c:pt>
                <c:pt idx="1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C-4F1B-A11A-10F06D9C9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658384"/>
        <c:axId val="368663304"/>
      </c:barChart>
      <c:dateAx>
        <c:axId val="36865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663304"/>
        <c:crosses val="autoZero"/>
        <c:auto val="1"/>
        <c:lblOffset val="100"/>
        <c:baseTimeUnit val="months"/>
      </c:dateAx>
      <c:valAx>
        <c:axId val="36866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65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</c:v>
                </c:pt>
                <c:pt idx="1">
                  <c:v>3</c:v>
                </c:pt>
                <c:pt idx="2">
                  <c:v>11</c:v>
                </c:pt>
                <c:pt idx="3">
                  <c:v>5</c:v>
                </c:pt>
                <c:pt idx="4">
                  <c:v>-2</c:v>
                </c:pt>
                <c:pt idx="5">
                  <c:v>4</c:v>
                </c:pt>
                <c:pt idx="6">
                  <c:v>-1</c:v>
                </c:pt>
                <c:pt idx="7">
                  <c:v>4</c:v>
                </c:pt>
                <c:pt idx="8">
                  <c:v>3</c:v>
                </c:pt>
                <c:pt idx="9">
                  <c:v>11</c:v>
                </c:pt>
                <c:pt idx="10">
                  <c:v>13</c:v>
                </c:pt>
                <c:pt idx="11">
                  <c:v>8</c:v>
                </c:pt>
                <c:pt idx="1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8-459E-B745-57DDAB0A2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311728"/>
        <c:axId val="371314352"/>
      </c:barChart>
      <c:dateAx>
        <c:axId val="37131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14352"/>
        <c:crosses val="autoZero"/>
        <c:auto val="1"/>
        <c:lblOffset val="100"/>
        <c:baseTimeUnit val="months"/>
      </c:dateAx>
      <c:valAx>
        <c:axId val="37131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1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  <c:pt idx="12">
                  <c:v>43556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9</c:v>
                </c:pt>
                <c:pt idx="1">
                  <c:v>9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13</c:v>
                </c:pt>
                <c:pt idx="11">
                  <c:v>14</c:v>
                </c:pt>
                <c:pt idx="1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2-42F3-997B-308A19E61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315336"/>
        <c:axId val="371318288"/>
      </c:barChart>
      <c:dateAx>
        <c:axId val="37131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18288"/>
        <c:crosses val="autoZero"/>
        <c:auto val="1"/>
        <c:lblOffset val="100"/>
        <c:baseTimeUnit val="months"/>
      </c:dateAx>
      <c:valAx>
        <c:axId val="37131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1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0897-F908-4BED-A6ED-67772160D2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4D1D4-DAD3-4BB3-948E-0362FB745D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66399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493A-A94A-4AB1-9B09-6EE4509B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681B2-C10D-42B7-9975-636EE9D81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389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E50A-1537-405A-8D55-A75A75A03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E9AEF-CAAE-43D7-8A7D-AFA0480FE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9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61333-6998-4EFC-8338-24F00A2B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1FBDA-B6C8-422C-B1F0-3A691C42A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689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74622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8915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8076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9800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0365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364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0557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2920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1176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2316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6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23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4D2D3-0554-4116-9FB5-02004B7F7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65508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9F048-2A0D-46A2-A66A-20E5CA14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6C786C-60DE-488D-96BD-3F04D9C613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56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D76F0-526B-47DD-88F9-478CD8DDE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D8079-A9B7-44C5-9F6D-584B2BF74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91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08AFE-515B-4C79-A60D-21784B66D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E82F3-E05E-4F1D-A209-44D25D3985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8483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0CDE3-FB4F-4660-99E9-7BE2B64B9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0220A-9C96-4292-8BC4-AF9DB3BB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98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A740F-679F-48AB-9251-C43AF82D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08F6B-BDCF-46B2-8760-8644DA0215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1568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A662C-DCB3-4249-B8D9-DA978DE20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326BD-C729-4503-87ED-6579FCB5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7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5A788-5C9C-41E8-9B0E-FB3258747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874F9-5AB4-4905-B797-B0271A274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164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98845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462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839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9067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560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10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354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0674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57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- 2019-04-29 12:00:01 </a:t>
                      </a:r>
                      <a:r>
                        <a:rPr lang="en-US" sz="1000"/>
                        <a:t> 
 TMA's Pasadena employee Sonya let us know what she likes most about working for the company. We are lucky to also have her as a member of our Employee Engagement Committee! #employeespotlight #teamTMA 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117.4757 %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5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- 2019-04-26 12:02:00 </a:t>
                      </a:r>
                      <a:r>
                        <a:rPr lang="en-US" sz="1000"/>
                        <a:t> 
 Wednesday, TMA employees participated in National Walk at Lunch Day! Our Jersey City, Chicago, and Pasadena offices all participated an had great fun! #teamTMA #fitness #walk #letsgetmoving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20.8738 %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82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- 2019-04-15 18:34:41 </a:t>
                      </a:r>
                      <a:r>
                        <a:rPr lang="en-US" sz="1000"/>
                        <a:t> 
 Employees from our Jersey City office had a fun time volunteering with @JerseyCares on Saturday! They worked hard at fertilizing trees at Liberty State Park in New Jersey. #savethetrees #cherryblossoms #anshininaction #tmacares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109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FDA56-EEC5-4A9E-BD65-72977009F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33413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C36C-E16C-46C4-A638-489AD21B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D57F3-4CF5-4F26-B255-478D813F2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773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30047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133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537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654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866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118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84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46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157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831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25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890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849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76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6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874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890FD-460D-4F9A-B3EC-824E03326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49368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4B03-74C7-4271-8FEA-31652728D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F23464-582B-4A3C-854D-5158F89A4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987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D95F4-F1B8-4720-B650-90469C7EB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8EE1A-19CB-4A81-9792-EA1C6FF27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2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75DF-EC37-42C3-81FC-765460AEB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40B0A-FDAA-420A-933D-E912669146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025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AE48D-9E2F-4021-98C7-94F23C6D8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62E3E-3DC7-4EA3-80AA-52FA623F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965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5E43-EB44-4FE5-A30C-61F235DD3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A906DA-8944-4D56-9890-7221CA2F7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144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427282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52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43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11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61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48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72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3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- 2019-04-15 17:39:34 </a:t>
                      </a:r>
                      <a:r>
                        <a:rPr lang="en-US" sz="1000"/>
                        <a:t>
  Employees from our Jersey City office had a fun time volunteering with @JerseyCares on Saturday! They worked hard at fertilizing trees at Liberty State Park in New Jersey. #savethetrees #cherryblossoms #anshininaction #tmacares https://t.co/R04T29mwlp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04/17/2019 06:33:40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51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- 2019-04-01 19:22:28 </a:t>
                      </a:r>
                      <a:r>
                        <a:rPr lang="en-US" sz="1000"/>
                        <a:t>
  April is World #AutismAwarenessMonth and TMA employees have chosen to support @autismspeaks as our CSR charity. 100% of employee donations will be matched by the Company this month. Please consider a donating today: https://t.co/QANMWRmfdr #tmacares #tobeagoodcompany https://t.co/mtZG8isalq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04/03/2019 18:33:47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85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- 2019-04-04 19:06:43 </a:t>
                      </a:r>
                      <a:r>
                        <a:rPr lang="en-US" sz="1000"/>
                        <a:t>
  We have an opening in our Jersey City, NJ Claims office for a #bilingual (Japanese/English) Claims Specialist. Do you have experience screening &amp;amp; investigating auto losses? If so, check out our opportunity today! https://t.co/3ftM10uGIw #teamTMA #hiring #anshin https://t.co/EtUxX8k67p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04/06/2019 06:34:08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4.7619 %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42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320CF-66C2-4209-8250-65E08AF6A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989202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836EA-2A6C-40E0-BF76-4F4C3BA71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504E3-7DAD-4DB2-848D-1F0F9B8DA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74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630314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082442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06147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702888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823671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708801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8091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2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520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00667-825D-4174-8445-E812E2870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059910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6B954-7A51-46DD-AE8C-6E938F7D8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C7F593-7164-4FC4-A8E2-8DA7E78C57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877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EF4D7-C575-4319-9F4D-634DAE2C0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BDF75-2CB9-453E-98B1-854A4A126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87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EBD5B-3379-4661-9793-7337049D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2DD31-C762-44C7-99F1-58B786513E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6833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3F6B-FFCF-48E3-8F1D-D984D2358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0878A-AAF1-4806-A1DC-9B3DC8B4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31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659B-97B5-4418-B8CA-AE7DA96AA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A7CEA-693B-4320-9D2A-494EB1A07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567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7303358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2466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849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5509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5959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9658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8478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6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- 2019-04-05 10:52:03 </a:t>
                      </a:r>
                      <a:r>
                        <a:rPr lang="en-US" sz="1000"/>
                        <a:t>
  Safety compliance is always important, especially when moving a heavy truck with valuable cargo through busy streets. Click to find out how safety regulations are changing for motor carriers and why it pays to comply.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https://www.tmamerica.com/images/blog/safety.png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04/27/2019 00:45:24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8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- 2019-04-05 10:45:22 </a:t>
                      </a:r>
                      <a:r>
                        <a:rPr lang="en-US" sz="1000"/>
                        <a:t>
  Agents may encounter some unfamiliar terms and phrases when dealing with ocean cargo risks. Read our quick guide to the strange language of ocean cargo policies.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https://www.tmamerica.com/images/blog/boat.png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04/23/2019 00:05:26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4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- 2019-04-05 11:30:46 </a:t>
                      </a:r>
                      <a:r>
                        <a:rPr lang="en-US" sz="1000"/>
                        <a:t>
  Our New Jersey office hosted a cake reception to bid some of our ex-pat coworkers a fond farewell. We will miss our Tokio Marine team members and wish them well as they move on to assignments at other Tokio Marine group companies. #globalcompany #teamTMA #goodluck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https://image-store.slidesharecdn.com/49c17302-52b7-46d4-8974-9e3b38354cb1-large.jpeg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05/07/2019 00:06:47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07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EBCDB-6B86-4050-A664-BCC6D8923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66927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6E7AD-9C20-4FE2-AEF3-50C122FB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A6B21-3876-4B39-9B3E-30D5427B6C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00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48429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978227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3008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03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64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7996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37146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134203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393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269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2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970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18CF1-A283-4FC0-A30D-3588CA767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726081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2309-798F-49DB-938A-40AFFC9D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05B5A2-0D7F-41A4-8045-A392A57FB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6528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D1FBE-C1A8-4E85-9458-0FEDCBA4E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CB281-AECA-40AE-BCC9-4E795B43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58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BC72D-C778-438E-BD3A-5030FE30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C28041-0A07-4CC2-8AE3-2D3204FDF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361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C0FF2-800B-4218-B337-7D8DFB369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CA90D-64A6-41F4-A68A-0CFAE461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440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34A20-980E-4809-9CDD-32C63282D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3442D-A45E-441E-A50F-1DDDE8BC1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00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40913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3554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8758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6196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5060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9502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3679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- 2019-04-15 17:51:42 </a:t>
                      </a:r>
                      <a:r>
                        <a:rPr lang="en-US" sz="1000"/>
                        <a:t>
 Employees from our Jersey City office had a fun time volunteering with jerseycares on Saturday! They worked hard at fertilizing trees libertystatepark in New Jersey. #savethetrees #cherryblossoms #anshininaction #tmacares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https://www.instagram.com/p/BwSrvXhHFpX/media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04/26/2019 00:01:48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1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- 2019-04-29 15:03:17 </a:t>
                      </a:r>
                      <a:r>
                        <a:rPr lang="en-US" sz="1000"/>
                        <a:t>
 Check out our Plano TX office walking it out in honor of #nationalwalkatlunchday! #fitnessmotivation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https://www.instagram.com/p/Bw2bmINgBlI/media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05/02/2019 00:01:57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5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- 2019-04-26 14:39:42 </a:t>
                      </a:r>
                      <a:r>
                        <a:rPr lang="en-US" sz="1000"/>
                        <a:t>
 Wednesday, TMA employees participated in National Walk at Lunch Day! Our Jersey City, Chicago, and Pasadena offices all participated and had great fun! #teamTMA #fitness #walk #letsgetmoving
Check out our Instagram story for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https://www.instagram.com/p/Bwuqgs9Hkcc/media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05/02/2019 00:01:57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09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676AD-D231-4F0E-9649-B3F27EA48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777062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26D1-6F54-4013-BDAB-C2206A9D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9EC6B-E180-4DD3-8EBE-CA80AA420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287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6768541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78911148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04349214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19436433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26956004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30537148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06707288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69430353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3761841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01098570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8155385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96995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1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208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717B3-757B-4ECB-9F62-7A92CF4FF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252773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388D9-668B-4B94-BDED-2D7B68DA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1E9BB-8D1B-4710-AACB-271888CA1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837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84568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67602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536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1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28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61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86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755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838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985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- 2019-04-26 14:40:55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Let’s walk!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https://scontent.xx.fbcdn.net/v/t51.12442-15/56823626_2355807734639407_3632846066612398958_n.jpg?_nc_cat=106&amp;_nc_ht=scontent.xx&amp;oh=68132965c82b7124790ebb892d5d4d73&amp;oe=5D35E620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04/27/2019 13:30:09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0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- 2019-04-16 15:36:27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https://scontent.xx.fbcdn.net/v/t51.12442-15/56310425_2112506405463055_2208771907208676857_n.jpg?_nc_cat=111&amp;_nc_ht=scontent.xx&amp;oh=c00946d41a984b13a53f0538bbc2d87f&amp;oe=5D781579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11:06:48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897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740BD-F6F8-46ED-B445-3D376107D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73664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0D933-0A0E-4F37-A8DE-798AB6F2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925F8-3493-4855-ACAE-B67D03721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437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831537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539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539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158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14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139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374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722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141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47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51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- 2019-04-16 15:36:26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https://scontent.xx.fbcdn.net/v/t51.12442-15/57204171_310979909581762_7060925493045350391_n.jpg?_nc_cat=102&amp;_nc_ht=scontent.xx&amp;oh=63781c151d03933b9b78a57e0816c116&amp;oe=5D2D1E5E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11:06:48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6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- 2019-04-16 15:36:25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Anshin in Action!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https://scontent.xx.fbcdn.net/v/t51.12442-15/56500909_597358967408754_7459074473041088946_n.jpg?_nc_cat=106&amp;_nc_ht=scontent.xx&amp;oh=eacbc2567c62a510012d18e04c500448&amp;oe=5D40C798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14:31:05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86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3A0A9-3407-41D9-9862-52FAFF831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960808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71B4-8978-454B-B9B1-209B84D1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13139-0A99-4389-B583-7D5FA9608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97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393616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8721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656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803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18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508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107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173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554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49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- 2019-04-16 15:36:24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TMA helping to make the Boys and Girls  Club of Chicago spring-ready 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https://scontent.xx.fbcdn.net/v/t51.12442-15/57588268_670945560028576_5529621830817893726_n.jpg?_nc_cat=110&amp;_nc_ht=scontent.xx&amp;oh=3d276200207ea9bab0c73bc348baecc0&amp;oe=5D3EDCA0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11:30:58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4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- 2019-04-16 15:36:23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Chicago Hands On Day
April 13,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https://scontent.xx.fbcdn.net/v/t51.12442-15/57239227_1531952433603452_4571574100468748523_n.jpg?_nc_cat=100&amp;_nc_ht=scontent.xx&amp;oh=05a336d6b99fcb5dcdcb7baa161e2ade&amp;oe=5D34BAB9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15:00:29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641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0BAF7-C384-4E13-B715-7C3D78D31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621739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D2E1F-D88E-4C4B-9C0C-885E3E3B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775CA-1EE0-4A1E-AEDB-DB756B92F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275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64445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2247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638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37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852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5488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230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216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343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138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8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- 2019-04-15 17:31:51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https://scontent.xx.fbcdn.net/v/t51.12442-15/58019640_572863016534870_856625970923301847_n.jpg?_nc_cat=104&amp;_nc_ht=scontent.xx&amp;oh=6200245bc5140d4de921861d3532a92b&amp;oe=5D31B55D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17:30:14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76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- 2019-04-15 17:31:50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https://scontent.xx.fbcdn.net/v/t51.12442-15/57040231_2103937229897541_8799037525125839208_n.jpg?_nc_cat=110&amp;_nc_ht=scontent.xx&amp;oh=f7ff97bc29588de7977f644c043d08e2&amp;oe=5D47BB8B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17:30:14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666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B4094-3D58-46A3-BC3A-DC484205B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66182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65778-C6C4-4EFF-8A9D-641358555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557BF-3A65-46A7-9634-FEC1454D3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142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38793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8965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27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015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387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049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561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443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971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501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6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- 2019-04-15 17:31:49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https://scontent.xx.fbcdn.net/v/t51.12442-15/56237880_984470471754966_2432082474454435867_n.jpg?_nc_cat=106&amp;_nc_ht=scontent.xx&amp;oh=38606976a8c50fcb3fe400de4c5f15c6&amp;oe=5D3C8DC4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17:30:14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9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- 2019-04-15 17:31:48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https://scontent.xx.fbcdn.net/v/t51.12442-15/57308787_2201527666607597_3744782390178891740_n.jpg?_nc_cat=103&amp;_nc_ht=scontent.xx&amp;oh=494d6b1446e468177a80badfadff0622&amp;oe=5D321A1E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17:30:14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67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C1867-94E3-4B14-B5FC-226FC97E7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885912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E2E7C-D694-4416-8D72-4C192C599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C0C8A-B8C3-4C7D-B9CC-2E37F3A7E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619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27776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37746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95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844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47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704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989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479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190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652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46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- 2019-04-15 17:29:05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https://scontent.xx.fbcdn.net/v/t51.12442-15/57425298_869674800063863_8225682166091858892_n.jpg?_nc_cat=111&amp;_nc_ht=scontent.xx&amp;oh=aad50a68af606ae48f01ced30087e1a6&amp;oe=5D3540E3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17:00:26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16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4FD5-377D-4DAD-83F3-851E5B080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282395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1431</Words>
  <Application>Microsoft Office PowerPoint</Application>
  <PresentationFormat>On-screen Show (4:3)</PresentationFormat>
  <Paragraphs>454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Updates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Top Posts | Tokio Marine America</vt:lpstr>
      <vt:lpstr>Instagram Stories Key Metrics Table | Tokio Marine America</vt:lpstr>
      <vt:lpstr>Instagram Stories Table  | Tokio Marine America - 1 of 6</vt:lpstr>
      <vt:lpstr>Instagram Stories Table  | Tokio Marine America - 2 of 6</vt:lpstr>
      <vt:lpstr>Instagram Stories Table  | Tokio Marine America - 3 of 6</vt:lpstr>
      <vt:lpstr>Instagram Stories Table  | Tokio Marine America - 4 of 6</vt:lpstr>
      <vt:lpstr>Instagram Stories Table  | Tokio Marine America - 5 of 6</vt:lpstr>
      <vt:lpstr>Instagram Stories Table  | Tokio Marine America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2019-05-08T20:14:10Z</dcterms:created>
  <dcterms:modified xsi:type="dcterms:W3CDTF">2019-05-08T20:14:46Z</dcterms:modified>
</cp:coreProperties>
</file>