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43556</c:v>
                </c:pt>
              </c:numCache>
            </c:numRef>
          </c:cat>
          <c:val>
            <c:numRef>
              <c:f>Sheet1!$B$2</c:f>
              <c:numCache>
                <c:formatCode>General</c:formatCode>
                <c:ptCount val="1"/>
                <c:pt idx="0">
                  <c:v>1642</c:v>
                </c:pt>
              </c:numCache>
            </c:numRef>
          </c:val>
          <c:extLst>
            <c:ext xmlns:c16="http://schemas.microsoft.com/office/drawing/2014/chart" uri="{C3380CC4-5D6E-409C-BE32-E72D297353CC}">
              <c16:uniqueId val="{00000000-C356-48E4-AAC2-36462C1D335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43556</c:v>
                </c:pt>
              </c:numCache>
            </c:numRef>
          </c:cat>
          <c:val>
            <c:numRef>
              <c:f>Sheet1!$C$2</c:f>
              <c:numCache>
                <c:formatCode>General</c:formatCode>
                <c:ptCount val="1"/>
                <c:pt idx="0">
                  <c:v>2385</c:v>
                </c:pt>
              </c:numCache>
            </c:numRef>
          </c:val>
          <c:extLst>
            <c:ext xmlns:c16="http://schemas.microsoft.com/office/drawing/2014/chart" uri="{C3380CC4-5D6E-409C-BE32-E72D297353CC}">
              <c16:uniqueId val="{00000001-C356-48E4-AAC2-36462C1D335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43556</c:v>
                </c:pt>
              </c:numCache>
            </c:numRef>
          </c:cat>
          <c:val>
            <c:numRef>
              <c:f>Sheet1!$D$2</c:f>
              <c:numCache>
                <c:formatCode>General</c:formatCode>
                <c:ptCount val="1"/>
                <c:pt idx="0">
                  <c:v>1228</c:v>
                </c:pt>
              </c:numCache>
            </c:numRef>
          </c:val>
          <c:extLst>
            <c:ext xmlns:c16="http://schemas.microsoft.com/office/drawing/2014/chart" uri="{C3380CC4-5D6E-409C-BE32-E72D297353CC}">
              <c16:uniqueId val="{00000002-C356-48E4-AAC2-36462C1D335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43556</c:v>
                </c:pt>
              </c:numCache>
            </c:numRef>
          </c:cat>
          <c:val>
            <c:numRef>
              <c:f>Sheet1!$E$2</c:f>
              <c:numCache>
                <c:formatCode>General</c:formatCode>
                <c:ptCount val="1"/>
                <c:pt idx="0">
                  <c:v>1230</c:v>
                </c:pt>
              </c:numCache>
            </c:numRef>
          </c:val>
          <c:extLst>
            <c:ext xmlns:c16="http://schemas.microsoft.com/office/drawing/2014/chart" uri="{C3380CC4-5D6E-409C-BE32-E72D297353CC}">
              <c16:uniqueId val="{00000003-C356-48E4-AAC2-36462C1D3350}"/>
            </c:ext>
          </c:extLst>
        </c:ser>
        <c:dLbls>
          <c:showLegendKey val="0"/>
          <c:showVal val="0"/>
          <c:showCatName val="0"/>
          <c:showSerName val="0"/>
          <c:showPercent val="0"/>
          <c:showBubbleSize val="0"/>
        </c:dLbls>
        <c:gapWidth val="219"/>
        <c:overlap val="-27"/>
        <c:axId val="306539880"/>
        <c:axId val="306534632"/>
      </c:barChart>
      <c:dateAx>
        <c:axId val="30653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34632"/>
        <c:crosses val="autoZero"/>
        <c:auto val="1"/>
        <c:lblOffset val="100"/>
        <c:baseTimeUnit val="days"/>
      </c:dateAx>
      <c:valAx>
        <c:axId val="30653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1</c:v>
                </c:pt>
              </c:numCache>
            </c:numRef>
          </c:val>
          <c:extLst>
            <c:ext xmlns:c16="http://schemas.microsoft.com/office/drawing/2014/chart" uri="{C3380CC4-5D6E-409C-BE32-E72D297353CC}">
              <c16:uniqueId val="{00000000-B1E4-4735-975E-FAD52B458A7C}"/>
            </c:ext>
          </c:extLst>
        </c:ser>
        <c:dLbls>
          <c:showLegendKey val="0"/>
          <c:showVal val="0"/>
          <c:showCatName val="0"/>
          <c:showSerName val="0"/>
          <c:showPercent val="0"/>
          <c:showBubbleSize val="0"/>
        </c:dLbls>
        <c:gapWidth val="219"/>
        <c:overlap val="-27"/>
        <c:axId val="189948128"/>
        <c:axId val="189951408"/>
      </c:barChart>
      <c:dateAx>
        <c:axId val="18994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408"/>
        <c:crosses val="autoZero"/>
        <c:auto val="1"/>
        <c:lblOffset val="100"/>
        <c:baseTimeUnit val="months"/>
      </c:dateAx>
      <c:valAx>
        <c:axId val="18995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4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28</c:v>
                </c:pt>
                <c:pt idx="4">
                  <c:v>32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B05-4F33-A214-E66BF0F3A58D}"/>
            </c:ext>
          </c:extLst>
        </c:ser>
        <c:dLbls>
          <c:showLegendKey val="0"/>
          <c:showVal val="0"/>
          <c:showCatName val="0"/>
          <c:showSerName val="0"/>
          <c:showPercent val="0"/>
          <c:showBubbleSize val="0"/>
        </c:dLbls>
        <c:gapWidth val="219"/>
        <c:overlap val="-27"/>
        <c:axId val="312218248"/>
        <c:axId val="312223496"/>
      </c:barChart>
      <c:dateAx>
        <c:axId val="31221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23496"/>
        <c:crosses val="autoZero"/>
        <c:auto val="1"/>
        <c:lblOffset val="100"/>
        <c:baseTimeUnit val="months"/>
      </c:dateAx>
      <c:valAx>
        <c:axId val="31222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1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1543</c:v>
                </c:pt>
              </c:numCache>
            </c:numRef>
          </c:val>
          <c:extLst>
            <c:ext xmlns:c16="http://schemas.microsoft.com/office/drawing/2014/chart" uri="{C3380CC4-5D6E-409C-BE32-E72D297353CC}">
              <c16:uniqueId val="{00000000-BBAA-4F15-B2CF-74A6747499AF}"/>
            </c:ext>
          </c:extLst>
        </c:ser>
        <c:dLbls>
          <c:showLegendKey val="0"/>
          <c:showVal val="0"/>
          <c:showCatName val="0"/>
          <c:showSerName val="0"/>
          <c:showPercent val="0"/>
          <c:showBubbleSize val="0"/>
        </c:dLbls>
        <c:gapWidth val="219"/>
        <c:overlap val="-27"/>
        <c:axId val="312219232"/>
        <c:axId val="312219560"/>
      </c:barChart>
      <c:dateAx>
        <c:axId val="31221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19560"/>
        <c:crosses val="autoZero"/>
        <c:auto val="1"/>
        <c:lblOffset val="100"/>
        <c:baseTimeUnit val="months"/>
      </c:dateAx>
      <c:valAx>
        <c:axId val="31221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1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0</c:v>
                </c:pt>
              </c:numCache>
            </c:numRef>
          </c:val>
          <c:extLst>
            <c:ext xmlns:c16="http://schemas.microsoft.com/office/drawing/2014/chart" uri="{C3380CC4-5D6E-409C-BE32-E72D297353CC}">
              <c16:uniqueId val="{00000000-A4B3-4733-BAB2-1EB136C0F9EC}"/>
            </c:ext>
          </c:extLst>
        </c:ser>
        <c:dLbls>
          <c:showLegendKey val="0"/>
          <c:showVal val="0"/>
          <c:showCatName val="0"/>
          <c:showSerName val="0"/>
          <c:showPercent val="0"/>
          <c:showBubbleSize val="0"/>
        </c:dLbls>
        <c:gapWidth val="219"/>
        <c:overlap val="-27"/>
        <c:axId val="318523568"/>
        <c:axId val="318521928"/>
      </c:barChart>
      <c:dateAx>
        <c:axId val="31852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1928"/>
        <c:crosses val="autoZero"/>
        <c:auto val="1"/>
        <c:lblOffset val="100"/>
        <c:baseTimeUnit val="months"/>
      </c:dateAx>
      <c:valAx>
        <c:axId val="31852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94-46EC-9785-E32173DDF9A4}"/>
            </c:ext>
          </c:extLst>
        </c:ser>
        <c:dLbls>
          <c:showLegendKey val="0"/>
          <c:showVal val="0"/>
          <c:showCatName val="0"/>
          <c:showSerName val="0"/>
          <c:showPercent val="0"/>
          <c:showBubbleSize val="0"/>
        </c:dLbls>
        <c:gapWidth val="219"/>
        <c:overlap val="-27"/>
        <c:axId val="318518648"/>
        <c:axId val="318511432"/>
      </c:barChart>
      <c:dateAx>
        <c:axId val="31851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11432"/>
        <c:crosses val="autoZero"/>
        <c:auto val="1"/>
        <c:lblOffset val="100"/>
        <c:baseTimeUnit val="months"/>
      </c:dateAx>
      <c:valAx>
        <c:axId val="31851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1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3</c:v>
                </c:pt>
              </c:numCache>
            </c:numRef>
          </c:val>
          <c:extLst>
            <c:ext xmlns:c16="http://schemas.microsoft.com/office/drawing/2014/chart" uri="{C3380CC4-5D6E-409C-BE32-E72D297353CC}">
              <c16:uniqueId val="{00000000-C930-4407-89A7-96EA07A13821}"/>
            </c:ext>
          </c:extLst>
        </c:ser>
        <c:dLbls>
          <c:showLegendKey val="0"/>
          <c:showVal val="0"/>
          <c:showCatName val="0"/>
          <c:showSerName val="0"/>
          <c:showPercent val="0"/>
          <c:showBubbleSize val="0"/>
        </c:dLbls>
        <c:gapWidth val="219"/>
        <c:overlap val="-27"/>
        <c:axId val="319099360"/>
        <c:axId val="319097064"/>
      </c:barChart>
      <c:dateAx>
        <c:axId val="31909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7064"/>
        <c:crosses val="autoZero"/>
        <c:auto val="1"/>
        <c:lblOffset val="100"/>
        <c:baseTimeUnit val="months"/>
      </c:dateAx>
      <c:valAx>
        <c:axId val="31909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33</c:v>
                </c:pt>
                <c:pt idx="4">
                  <c:v>26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36F-47B4-AC46-968B77760AEE}"/>
            </c:ext>
          </c:extLst>
        </c:ser>
        <c:dLbls>
          <c:showLegendKey val="0"/>
          <c:showVal val="0"/>
          <c:showCatName val="0"/>
          <c:showSerName val="0"/>
          <c:showPercent val="0"/>
          <c:showBubbleSize val="0"/>
        </c:dLbls>
        <c:gapWidth val="219"/>
        <c:overlap val="-27"/>
        <c:axId val="319098704"/>
        <c:axId val="319094440"/>
      </c:barChart>
      <c:dateAx>
        <c:axId val="31909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4440"/>
        <c:crosses val="autoZero"/>
        <c:auto val="1"/>
        <c:lblOffset val="100"/>
        <c:baseTimeUnit val="months"/>
      </c:dateAx>
      <c:valAx>
        <c:axId val="31909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3</c:v>
                </c:pt>
              </c:numCache>
            </c:numRef>
          </c:val>
          <c:extLst>
            <c:ext xmlns:c16="http://schemas.microsoft.com/office/drawing/2014/chart" uri="{C3380CC4-5D6E-409C-BE32-E72D297353CC}">
              <c16:uniqueId val="{00000000-2BED-4EA7-92F6-1DB9D7FF9BD2}"/>
            </c:ext>
          </c:extLst>
        </c:ser>
        <c:dLbls>
          <c:showLegendKey val="0"/>
          <c:showVal val="0"/>
          <c:showCatName val="0"/>
          <c:showSerName val="0"/>
          <c:showPercent val="0"/>
          <c:showBubbleSize val="0"/>
        </c:dLbls>
        <c:gapWidth val="219"/>
        <c:overlap val="-27"/>
        <c:axId val="386238160"/>
        <c:axId val="386241768"/>
      </c:barChart>
      <c:dateAx>
        <c:axId val="38623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41768"/>
        <c:crosses val="autoZero"/>
        <c:auto val="1"/>
        <c:lblOffset val="100"/>
        <c:baseTimeUnit val="months"/>
      </c:dateAx>
      <c:valAx>
        <c:axId val="38624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3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30</c:v>
                </c:pt>
                <c:pt idx="4">
                  <c:v>35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84B-46F4-B7B9-5249BBBD2305}"/>
            </c:ext>
          </c:extLst>
        </c:ser>
        <c:dLbls>
          <c:showLegendKey val="0"/>
          <c:showVal val="0"/>
          <c:showCatName val="0"/>
          <c:showSerName val="0"/>
          <c:showPercent val="0"/>
          <c:showBubbleSize val="0"/>
        </c:dLbls>
        <c:gapWidth val="219"/>
        <c:overlap val="-27"/>
        <c:axId val="386212576"/>
        <c:axId val="386216840"/>
      </c:barChart>
      <c:dateAx>
        <c:axId val="38621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6840"/>
        <c:crosses val="autoZero"/>
        <c:auto val="1"/>
        <c:lblOffset val="100"/>
        <c:baseTimeUnit val="months"/>
      </c:dateAx>
      <c:valAx>
        <c:axId val="38621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2CD3C-CF84-43F1-A4AA-64C1954E175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B8B9CA6-20CA-4640-99E3-4FDCE462525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94961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76A65-A100-488C-A145-A4E02BEFF20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3BAA8FA-6259-4DA2-AD02-8266A703D145}"/>
              </a:ext>
            </a:extLst>
          </p:cNvPr>
          <p:cNvGraphicFramePr>
            <a:graphicFrameLocks noGrp="1"/>
          </p:cNvGraphicFramePr>
          <p:nvPr>
            <p:ph type="chart" sz="quarter" idx="13"/>
            <p:extLst>
              <p:ext uri="{D42A27DB-BD31-4B8C-83A1-F6EECF244321}">
                <p14:modId xmlns:p14="http://schemas.microsoft.com/office/powerpoint/2010/main" val="3350134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742C3-C785-4AFD-9ED1-9E56531856BC}"/>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02EAFE21-461C-4591-8149-3A2AAD7E9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756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E987-6A66-48B2-BD53-2A3B2352E32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4B4A525-8C7B-459B-A150-400E1F19FF1F}"/>
              </a:ext>
            </a:extLst>
          </p:cNvPr>
          <p:cNvGraphicFramePr>
            <a:graphicFrameLocks noGrp="1"/>
          </p:cNvGraphicFramePr>
          <p:nvPr>
            <p:ph type="tbl" sz="quarter" idx="13"/>
            <p:extLst>
              <p:ext uri="{D42A27DB-BD31-4B8C-83A1-F6EECF244321}">
                <p14:modId xmlns:p14="http://schemas.microsoft.com/office/powerpoint/2010/main" val="169862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73938495"/>
                    </a:ext>
                  </a:extLst>
                </a:gridCol>
                <a:gridCol w="740664">
                  <a:extLst>
                    <a:ext uri="{9D8B030D-6E8A-4147-A177-3AD203B41FA5}">
                      <a16:colId xmlns:a16="http://schemas.microsoft.com/office/drawing/2014/main" val="3151293213"/>
                    </a:ext>
                  </a:extLst>
                </a:gridCol>
                <a:gridCol w="740664">
                  <a:extLst>
                    <a:ext uri="{9D8B030D-6E8A-4147-A177-3AD203B41FA5}">
                      <a16:colId xmlns:a16="http://schemas.microsoft.com/office/drawing/2014/main" val="1614360044"/>
                    </a:ext>
                  </a:extLst>
                </a:gridCol>
                <a:gridCol w="740664">
                  <a:extLst>
                    <a:ext uri="{9D8B030D-6E8A-4147-A177-3AD203B41FA5}">
                      <a16:colId xmlns:a16="http://schemas.microsoft.com/office/drawing/2014/main" val="607039109"/>
                    </a:ext>
                  </a:extLst>
                </a:gridCol>
                <a:gridCol w="740664">
                  <a:extLst>
                    <a:ext uri="{9D8B030D-6E8A-4147-A177-3AD203B41FA5}">
                      <a16:colId xmlns:a16="http://schemas.microsoft.com/office/drawing/2014/main" val="2704932625"/>
                    </a:ext>
                  </a:extLst>
                </a:gridCol>
                <a:gridCol w="740664">
                  <a:extLst>
                    <a:ext uri="{9D8B030D-6E8A-4147-A177-3AD203B41FA5}">
                      <a16:colId xmlns:a16="http://schemas.microsoft.com/office/drawing/2014/main" val="1113453888"/>
                    </a:ext>
                  </a:extLst>
                </a:gridCol>
                <a:gridCol w="740664">
                  <a:extLst>
                    <a:ext uri="{9D8B030D-6E8A-4147-A177-3AD203B41FA5}">
                      <a16:colId xmlns:a16="http://schemas.microsoft.com/office/drawing/2014/main" val="805313938"/>
                    </a:ext>
                  </a:extLst>
                </a:gridCol>
                <a:gridCol w="740664">
                  <a:extLst>
                    <a:ext uri="{9D8B030D-6E8A-4147-A177-3AD203B41FA5}">
                      <a16:colId xmlns:a16="http://schemas.microsoft.com/office/drawing/2014/main" val="104408449"/>
                    </a:ext>
                  </a:extLst>
                </a:gridCol>
                <a:gridCol w="740664">
                  <a:extLst>
                    <a:ext uri="{9D8B030D-6E8A-4147-A177-3AD203B41FA5}">
                      <a16:colId xmlns:a16="http://schemas.microsoft.com/office/drawing/2014/main" val="4187060039"/>
                    </a:ext>
                  </a:extLst>
                </a:gridCol>
                <a:gridCol w="740664">
                  <a:extLst>
                    <a:ext uri="{9D8B030D-6E8A-4147-A177-3AD203B41FA5}">
                      <a16:colId xmlns:a16="http://schemas.microsoft.com/office/drawing/2014/main" val="21605728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531014"/>
                  </a:ext>
                </a:extLst>
              </a:tr>
              <a:tr h="370840">
                <a:tc>
                  <a:txBody>
                    <a:bodyPr/>
                    <a:lstStyle/>
                    <a:p>
                      <a:r>
                        <a:rPr lang="en-US" sz="1000"/>
                        <a:t>First Insurance Company of Hawaii, LTD</a:t>
                      </a:r>
                    </a:p>
                  </a:txBody>
                  <a:tcPr/>
                </a:tc>
                <a:tc>
                  <a:txBody>
                    <a:bodyPr/>
                    <a:lstStyle/>
                    <a:p>
                      <a:r>
                        <a:rPr lang="en-US" sz="1000"/>
                        <a:t>1642</a:t>
                      </a:r>
                    </a:p>
                  </a:txBody>
                  <a:tcPr/>
                </a:tc>
                <a:tc>
                  <a:txBody>
                    <a:bodyPr/>
                    <a:lstStyle/>
                    <a:p>
                      <a:r>
                        <a:rPr lang="en-US" sz="1000"/>
                        <a:t>3</a:t>
                      </a:r>
                    </a:p>
                  </a:txBody>
                  <a:tcPr/>
                </a:tc>
                <a:tc>
                  <a:txBody>
                    <a:bodyPr/>
                    <a:lstStyle/>
                    <a:p>
                      <a:r>
                        <a:rPr lang="en-US" sz="1000"/>
                        <a:t>16</a:t>
                      </a:r>
                    </a:p>
                  </a:txBody>
                  <a:tcPr/>
                </a:tc>
                <a:tc>
                  <a:txBody>
                    <a:bodyPr/>
                    <a:lstStyle/>
                    <a:p>
                      <a:r>
                        <a:rPr lang="en-US" sz="1000"/>
                        <a:t>446</a:t>
                      </a:r>
                    </a:p>
                  </a:txBody>
                  <a:tcPr/>
                </a:tc>
                <a:tc>
                  <a:txBody>
                    <a:bodyPr/>
                    <a:lstStyle/>
                    <a:p>
                      <a:r>
                        <a:rPr lang="en-US" sz="1000"/>
                        <a:t>25</a:t>
                      </a:r>
                    </a:p>
                  </a:txBody>
                  <a:tcPr/>
                </a:tc>
                <a:tc>
                  <a:txBody>
                    <a:bodyPr/>
                    <a:lstStyle/>
                    <a:p>
                      <a:r>
                        <a:rPr lang="en-US" sz="1000"/>
                        <a:t>4</a:t>
                      </a:r>
                    </a:p>
                  </a:txBody>
                  <a:tcPr/>
                </a:tc>
                <a:tc>
                  <a:txBody>
                    <a:bodyPr/>
                    <a:lstStyle/>
                    <a:p>
                      <a:r>
                        <a:rPr lang="en-US" sz="1000"/>
                        <a:t>0</a:t>
                      </a:r>
                    </a:p>
                  </a:txBody>
                  <a:tcPr/>
                </a:tc>
                <a:tc>
                  <a:txBody>
                    <a:bodyPr/>
                    <a:lstStyle/>
                    <a:p>
                      <a:r>
                        <a:rPr lang="en-US" sz="1000"/>
                        <a:t>1.8102 %</a:t>
                      </a:r>
                    </a:p>
                  </a:txBody>
                  <a:tcPr/>
                </a:tc>
                <a:tc>
                  <a:txBody>
                    <a:bodyPr/>
                    <a:lstStyle/>
                    <a:p>
                      <a:r>
                        <a:rPr lang="en-US" sz="1000"/>
                        <a:t>0.0 %</a:t>
                      </a:r>
                    </a:p>
                  </a:txBody>
                  <a:tcPr/>
                </a:tc>
                <a:extLst>
                  <a:ext uri="{0D108BD9-81ED-4DB2-BD59-A6C34878D82A}">
                    <a16:rowId xmlns:a16="http://schemas.microsoft.com/office/drawing/2014/main" val="79534919"/>
                  </a:ext>
                </a:extLst>
              </a:tr>
            </a:tbl>
          </a:graphicData>
        </a:graphic>
      </p:graphicFrame>
      <p:sp>
        <p:nvSpPr>
          <p:cNvPr id="4" name="Text Placeholder 3">
            <a:extLst>
              <a:ext uri="{FF2B5EF4-FFF2-40B4-BE49-F238E27FC236}">
                <a16:creationId xmlns:a16="http://schemas.microsoft.com/office/drawing/2014/main" id="{6C0AE3D3-2474-4D2A-A41E-E87C33490AC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050567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3066-01B8-46F7-A81F-0108E210DA7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B5C78B25-7190-4C86-B2E8-2F8ECFFB5471}"/>
              </a:ext>
            </a:extLst>
          </p:cNvPr>
          <p:cNvGraphicFramePr>
            <a:graphicFrameLocks noGrp="1"/>
          </p:cNvGraphicFramePr>
          <p:nvPr>
            <p:ph type="chart" sz="quarter" idx="13"/>
            <p:extLst>
              <p:ext uri="{D42A27DB-BD31-4B8C-83A1-F6EECF244321}">
                <p14:modId xmlns:p14="http://schemas.microsoft.com/office/powerpoint/2010/main" val="1964843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EA883-8F86-4BA5-98BA-4C80E460158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4293425-DA2C-4464-9ECC-7929E0B4D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878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53DE-272D-4BAD-9F2E-7C0C08EC49B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58886BD-E9F6-4EB5-9859-BCC625C619D1}"/>
              </a:ext>
            </a:extLst>
          </p:cNvPr>
          <p:cNvGraphicFramePr>
            <a:graphicFrameLocks noGrp="1"/>
          </p:cNvGraphicFramePr>
          <p:nvPr>
            <p:ph type="chart" sz="quarter" idx="13"/>
            <p:extLst>
              <p:ext uri="{D42A27DB-BD31-4B8C-83A1-F6EECF244321}">
                <p14:modId xmlns:p14="http://schemas.microsoft.com/office/powerpoint/2010/main" val="338611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636C14-22EA-44F9-BE89-AEF0DF73845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85D2422-1C21-459E-885D-F5D8593CD0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619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E2F4-2FD8-406A-ADFC-C32E8FAEBF0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A9DA4DC-35BB-4649-BD46-9DAF22144B06}"/>
              </a:ext>
            </a:extLst>
          </p:cNvPr>
          <p:cNvGraphicFramePr>
            <a:graphicFrameLocks noGrp="1"/>
          </p:cNvGraphicFramePr>
          <p:nvPr>
            <p:ph type="chart" sz="quarter" idx="13"/>
            <p:extLst>
              <p:ext uri="{D42A27DB-BD31-4B8C-83A1-F6EECF244321}">
                <p14:modId xmlns:p14="http://schemas.microsoft.com/office/powerpoint/2010/main" val="3009615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78C95B-BCF4-46CA-8B6F-521190E22A7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BDDFF0E-5784-4F4C-8AD9-12E60927D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196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C093B-526E-4E75-A1D9-C0E3549350E8}"/>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67126FB-0F34-442A-9060-E911585C4AAF}"/>
              </a:ext>
            </a:extLst>
          </p:cNvPr>
          <p:cNvGraphicFramePr>
            <a:graphicFrameLocks noGrp="1"/>
          </p:cNvGraphicFramePr>
          <p:nvPr>
            <p:ph type="tbl" sz="quarter" idx="13"/>
            <p:extLst>
              <p:ext uri="{D42A27DB-BD31-4B8C-83A1-F6EECF244321}">
                <p14:modId xmlns:p14="http://schemas.microsoft.com/office/powerpoint/2010/main" val="1255213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6099409"/>
                    </a:ext>
                  </a:extLst>
                </a:gridCol>
                <a:gridCol w="658368">
                  <a:extLst>
                    <a:ext uri="{9D8B030D-6E8A-4147-A177-3AD203B41FA5}">
                      <a16:colId xmlns:a16="http://schemas.microsoft.com/office/drawing/2014/main" val="281530733"/>
                    </a:ext>
                  </a:extLst>
                </a:gridCol>
                <a:gridCol w="658368">
                  <a:extLst>
                    <a:ext uri="{9D8B030D-6E8A-4147-A177-3AD203B41FA5}">
                      <a16:colId xmlns:a16="http://schemas.microsoft.com/office/drawing/2014/main" val="2010843383"/>
                    </a:ext>
                  </a:extLst>
                </a:gridCol>
                <a:gridCol w="658368">
                  <a:extLst>
                    <a:ext uri="{9D8B030D-6E8A-4147-A177-3AD203B41FA5}">
                      <a16:colId xmlns:a16="http://schemas.microsoft.com/office/drawing/2014/main" val="1017874541"/>
                    </a:ext>
                  </a:extLst>
                </a:gridCol>
                <a:gridCol w="658368">
                  <a:extLst>
                    <a:ext uri="{9D8B030D-6E8A-4147-A177-3AD203B41FA5}">
                      <a16:colId xmlns:a16="http://schemas.microsoft.com/office/drawing/2014/main" val="2655233047"/>
                    </a:ext>
                  </a:extLst>
                </a:gridCol>
                <a:gridCol w="658368">
                  <a:extLst>
                    <a:ext uri="{9D8B030D-6E8A-4147-A177-3AD203B41FA5}">
                      <a16:colId xmlns:a16="http://schemas.microsoft.com/office/drawing/2014/main" val="2980689164"/>
                    </a:ext>
                  </a:extLst>
                </a:gridCol>
                <a:gridCol w="658368">
                  <a:extLst>
                    <a:ext uri="{9D8B030D-6E8A-4147-A177-3AD203B41FA5}">
                      <a16:colId xmlns:a16="http://schemas.microsoft.com/office/drawing/2014/main" val="3286650183"/>
                    </a:ext>
                  </a:extLst>
                </a:gridCol>
                <a:gridCol w="658368">
                  <a:extLst>
                    <a:ext uri="{9D8B030D-6E8A-4147-A177-3AD203B41FA5}">
                      <a16:colId xmlns:a16="http://schemas.microsoft.com/office/drawing/2014/main" val="11288099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342967940"/>
                  </a:ext>
                </a:extLst>
              </a:tr>
              <a:tr h="370840">
                <a:tc>
                  <a:txBody>
                    <a:bodyPr/>
                    <a:lstStyle/>
                    <a:p>
                      <a:r>
                        <a:rPr lang="en-US" sz="1000" b="1"/>
                        <a:t> First Insurance Company of Hawaii, LTD - 2019-04-10 22:05:48 </a:t>
                      </a:r>
                      <a:r>
                        <a:rPr lang="en-US" sz="1000"/>
                        <a:t> 
 Yesterday's lunch at Jimbo Restaurant, one of our valued insureds. Curry rice combo with tonkatsu and cold udon, spicy nabeyaki, and nabeyaki udon.</a:t>
                      </a:r>
                    </a:p>
                  </a:txBody>
                  <a:tcPr/>
                </a:tc>
                <a:tc>
                  <a:txBody>
                    <a:bodyPr/>
                    <a:lstStyle/>
                    <a:p>
                      <a:r>
                        <a:rPr lang="en-US" sz="1000"/>
                        <a:t>74</a:t>
                      </a:r>
                    </a:p>
                  </a:txBody>
                  <a:tcPr/>
                </a:tc>
                <a:tc>
                  <a:txBody>
                    <a:bodyPr/>
                    <a:lstStyle/>
                    <a:p>
                      <a:r>
                        <a:rPr lang="en-US" sz="1000"/>
                        <a:t>69</a:t>
                      </a:r>
                    </a:p>
                  </a:txBody>
                  <a:tcPr/>
                </a:tc>
                <a:tc>
                  <a:txBody>
                    <a:bodyPr/>
                    <a:lstStyle/>
                    <a:p>
                      <a:r>
                        <a:rPr lang="en-US" sz="1000"/>
                        <a:t>4</a:t>
                      </a:r>
                    </a:p>
                  </a:txBody>
                  <a:tcPr/>
                </a:tc>
                <a:tc>
                  <a:txBody>
                    <a:bodyPr/>
                    <a:lstStyle/>
                    <a:p>
                      <a:r>
                        <a:rPr lang="en-US" sz="1000"/>
                        <a:t>1</a:t>
                      </a:r>
                    </a:p>
                  </a:txBody>
                  <a:tcPr/>
                </a:tc>
                <a:tc>
                  <a:txBody>
                    <a:bodyPr/>
                    <a:lstStyle/>
                    <a:p>
                      <a:r>
                        <a:rPr lang="en-US" sz="1000"/>
                        <a:t>4.5094 %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46598956"/>
                  </a:ext>
                </a:extLst>
              </a:tr>
              <a:tr h="370840">
                <a:tc>
                  <a:txBody>
                    <a:bodyPr/>
                    <a:lstStyle/>
                    <a:p>
                      <a:r>
                        <a:rPr lang="en-US" sz="1000" b="1"/>
                        <a:t> First Insurance Company of Hawaii, LTD - 2019-04-08 20:50:36 </a:t>
                      </a:r>
                      <a:r>
                        <a:rPr lang="en-US" sz="1000"/>
                        <a:t> 
 Congratulations to Joyce Nishimura, one of several group company employees Tokio Marine will honor in Tokyo later this month. Joyce began her career with First Insurance as an Admin Secretary 29 years ago. Her caring for others, strong relationships, meticulous eye for detail, and commitment to excellence have characterized her long career here, including as Executive Assistant to the CEO since 2008. We're proud of you, Joyce!</a:t>
                      </a:r>
                    </a:p>
                  </a:txBody>
                  <a:tcPr/>
                </a:tc>
                <a:tc>
                  <a:txBody>
                    <a:bodyPr/>
                    <a:lstStyle/>
                    <a:p>
                      <a:r>
                        <a:rPr lang="en-US" sz="1000"/>
                        <a:t>61</a:t>
                      </a:r>
                    </a:p>
                  </a:txBody>
                  <a:tcPr/>
                </a:tc>
                <a:tc>
                  <a:txBody>
                    <a:bodyPr/>
                    <a:lstStyle/>
                    <a:p>
                      <a:r>
                        <a:rPr lang="en-US" sz="1000"/>
                        <a:t>53</a:t>
                      </a:r>
                    </a:p>
                  </a:txBody>
                  <a:tcPr/>
                </a:tc>
                <a:tc>
                  <a:txBody>
                    <a:bodyPr/>
                    <a:lstStyle/>
                    <a:p>
                      <a:r>
                        <a:rPr lang="en-US" sz="1000"/>
                        <a:t>8</a:t>
                      </a:r>
                    </a:p>
                  </a:txBody>
                  <a:tcPr/>
                </a:tc>
                <a:tc>
                  <a:txBody>
                    <a:bodyPr/>
                    <a:lstStyle/>
                    <a:p>
                      <a:r>
                        <a:rPr lang="en-US" sz="1000"/>
                        <a:t>0</a:t>
                      </a:r>
                    </a:p>
                  </a:txBody>
                  <a:tcPr/>
                </a:tc>
                <a:tc>
                  <a:txBody>
                    <a:bodyPr/>
                    <a:lstStyle/>
                    <a:p>
                      <a:r>
                        <a:rPr lang="en-US" sz="1000"/>
                        <a:t>3.7195 %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237455347"/>
                  </a:ext>
                </a:extLst>
              </a:tr>
              <a:tr h="370840">
                <a:tc>
                  <a:txBody>
                    <a:bodyPr/>
                    <a:lstStyle/>
                    <a:p>
                      <a:r>
                        <a:rPr lang="en-US" sz="1000" b="1"/>
                        <a:t> First Insurance Company of Hawaii, LTD - 2019-04-26 20:17:01 </a:t>
                      </a:r>
                      <a:r>
                        <a:rPr lang="en-US" sz="1000"/>
                        <a:t> 
 Today, our associates participated in National Walk at Lunch Day to get their feet moving and their blood flowing. We also had fun talking story with coworkers along the way. Talk about a win-win! #teamficoh</a:t>
                      </a:r>
                    </a:p>
                  </a:txBody>
                  <a:tcPr/>
                </a:tc>
                <a:tc>
                  <a:txBody>
                    <a:bodyPr/>
                    <a:lstStyle/>
                    <a:p>
                      <a:r>
                        <a:rPr lang="en-US" sz="1000"/>
                        <a:t>53</a:t>
                      </a:r>
                    </a:p>
                  </a:txBody>
                  <a:tcPr/>
                </a:tc>
                <a:tc>
                  <a:txBody>
                    <a:bodyPr/>
                    <a:lstStyle/>
                    <a:p>
                      <a:r>
                        <a:rPr lang="en-US" sz="1000"/>
                        <a:t>51</a:t>
                      </a:r>
                    </a:p>
                  </a:txBody>
                  <a:tcPr/>
                </a:tc>
                <a:tc>
                  <a:txBody>
                    <a:bodyPr/>
                    <a:lstStyle/>
                    <a:p>
                      <a:r>
                        <a:rPr lang="en-US" sz="1000"/>
                        <a:t>1</a:t>
                      </a:r>
                    </a:p>
                  </a:txBody>
                  <a:tcPr/>
                </a:tc>
                <a:tc>
                  <a:txBody>
                    <a:bodyPr/>
                    <a:lstStyle/>
                    <a:p>
                      <a:r>
                        <a:rPr lang="en-US" sz="1000"/>
                        <a:t>1</a:t>
                      </a:r>
                    </a:p>
                  </a:txBody>
                  <a:tcPr/>
                </a:tc>
                <a:tc>
                  <a:txBody>
                    <a:bodyPr/>
                    <a:lstStyle/>
                    <a:p>
                      <a:r>
                        <a:rPr lang="en-US" sz="1000"/>
                        <a:t>3.2317 %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31071973"/>
                  </a:ext>
                </a:extLst>
              </a:tr>
            </a:tbl>
          </a:graphicData>
        </a:graphic>
      </p:graphicFrame>
      <p:sp>
        <p:nvSpPr>
          <p:cNvPr id="4" name="Text Placeholder 3">
            <a:extLst>
              <a:ext uri="{FF2B5EF4-FFF2-40B4-BE49-F238E27FC236}">
                <a16:creationId xmlns:a16="http://schemas.microsoft.com/office/drawing/2014/main" id="{26547D89-167C-493F-BF64-63CDDA21363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80641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EDE8D-C3CD-435B-846F-B5F1C732B4CF}"/>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9450B39-EAA2-47F6-8F14-AC3530FD674E}"/>
              </a:ext>
            </a:extLst>
          </p:cNvPr>
          <p:cNvGraphicFramePr>
            <a:graphicFrameLocks noGrp="1"/>
          </p:cNvGraphicFramePr>
          <p:nvPr>
            <p:ph type="tbl" sz="quarter" idx="13"/>
            <p:extLst>
              <p:ext uri="{D42A27DB-BD31-4B8C-83A1-F6EECF244321}">
                <p14:modId xmlns:p14="http://schemas.microsoft.com/office/powerpoint/2010/main" val="1848792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05430879"/>
                    </a:ext>
                  </a:extLst>
                </a:gridCol>
                <a:gridCol w="493776">
                  <a:extLst>
                    <a:ext uri="{9D8B030D-6E8A-4147-A177-3AD203B41FA5}">
                      <a16:colId xmlns:a16="http://schemas.microsoft.com/office/drawing/2014/main" val="1385711593"/>
                    </a:ext>
                  </a:extLst>
                </a:gridCol>
                <a:gridCol w="493776">
                  <a:extLst>
                    <a:ext uri="{9D8B030D-6E8A-4147-A177-3AD203B41FA5}">
                      <a16:colId xmlns:a16="http://schemas.microsoft.com/office/drawing/2014/main" val="2706647219"/>
                    </a:ext>
                  </a:extLst>
                </a:gridCol>
                <a:gridCol w="493776">
                  <a:extLst>
                    <a:ext uri="{9D8B030D-6E8A-4147-A177-3AD203B41FA5}">
                      <a16:colId xmlns:a16="http://schemas.microsoft.com/office/drawing/2014/main" val="2517112310"/>
                    </a:ext>
                  </a:extLst>
                </a:gridCol>
                <a:gridCol w="493776">
                  <a:extLst>
                    <a:ext uri="{9D8B030D-6E8A-4147-A177-3AD203B41FA5}">
                      <a16:colId xmlns:a16="http://schemas.microsoft.com/office/drawing/2014/main" val="681966238"/>
                    </a:ext>
                  </a:extLst>
                </a:gridCol>
                <a:gridCol w="493776">
                  <a:extLst>
                    <a:ext uri="{9D8B030D-6E8A-4147-A177-3AD203B41FA5}">
                      <a16:colId xmlns:a16="http://schemas.microsoft.com/office/drawing/2014/main" val="3344784387"/>
                    </a:ext>
                  </a:extLst>
                </a:gridCol>
                <a:gridCol w="493776">
                  <a:extLst>
                    <a:ext uri="{9D8B030D-6E8A-4147-A177-3AD203B41FA5}">
                      <a16:colId xmlns:a16="http://schemas.microsoft.com/office/drawing/2014/main" val="456720260"/>
                    </a:ext>
                  </a:extLst>
                </a:gridCol>
                <a:gridCol w="493776">
                  <a:extLst>
                    <a:ext uri="{9D8B030D-6E8A-4147-A177-3AD203B41FA5}">
                      <a16:colId xmlns:a16="http://schemas.microsoft.com/office/drawing/2014/main" val="302763910"/>
                    </a:ext>
                  </a:extLst>
                </a:gridCol>
                <a:gridCol w="493776">
                  <a:extLst>
                    <a:ext uri="{9D8B030D-6E8A-4147-A177-3AD203B41FA5}">
                      <a16:colId xmlns:a16="http://schemas.microsoft.com/office/drawing/2014/main" val="2702226212"/>
                    </a:ext>
                  </a:extLst>
                </a:gridCol>
                <a:gridCol w="493776">
                  <a:extLst>
                    <a:ext uri="{9D8B030D-6E8A-4147-A177-3AD203B41FA5}">
                      <a16:colId xmlns:a16="http://schemas.microsoft.com/office/drawing/2014/main" val="3050657881"/>
                    </a:ext>
                  </a:extLst>
                </a:gridCol>
                <a:gridCol w="493776">
                  <a:extLst>
                    <a:ext uri="{9D8B030D-6E8A-4147-A177-3AD203B41FA5}">
                      <a16:colId xmlns:a16="http://schemas.microsoft.com/office/drawing/2014/main" val="2461871142"/>
                    </a:ext>
                  </a:extLst>
                </a:gridCol>
                <a:gridCol w="493776">
                  <a:extLst>
                    <a:ext uri="{9D8B030D-6E8A-4147-A177-3AD203B41FA5}">
                      <a16:colId xmlns:a16="http://schemas.microsoft.com/office/drawing/2014/main" val="2816035919"/>
                    </a:ext>
                  </a:extLst>
                </a:gridCol>
                <a:gridCol w="493776">
                  <a:extLst>
                    <a:ext uri="{9D8B030D-6E8A-4147-A177-3AD203B41FA5}">
                      <a16:colId xmlns:a16="http://schemas.microsoft.com/office/drawing/2014/main" val="1143139529"/>
                    </a:ext>
                  </a:extLst>
                </a:gridCol>
                <a:gridCol w="493776">
                  <a:extLst>
                    <a:ext uri="{9D8B030D-6E8A-4147-A177-3AD203B41FA5}">
                      <a16:colId xmlns:a16="http://schemas.microsoft.com/office/drawing/2014/main" val="21360313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870909"/>
                  </a:ext>
                </a:extLst>
              </a:tr>
              <a:tr h="370840">
                <a:tc>
                  <a:txBody>
                    <a:bodyPr/>
                    <a:lstStyle/>
                    <a:p>
                      <a:r>
                        <a:rPr lang="en-US" sz="1000"/>
                        <a:t>@FirstInsHI</a:t>
                      </a:r>
                    </a:p>
                  </a:txBody>
                  <a:tcPr/>
                </a:tc>
                <a:tc>
                  <a:txBody>
                    <a:bodyPr/>
                    <a:lstStyle/>
                    <a:p>
                      <a:r>
                        <a:rPr lang="en-US" sz="1000"/>
                        <a:t>1230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18</a:t>
                      </a:r>
                    </a:p>
                  </a:txBody>
                  <a:tcPr/>
                </a:tc>
                <a:tc>
                  <a:txBody>
                    <a:bodyPr/>
                    <a:lstStyle/>
                    <a:p>
                      <a:r>
                        <a:rPr lang="en-US" sz="1000"/>
                        <a:t>0</a:t>
                      </a:r>
                    </a:p>
                  </a:txBody>
                  <a:tcPr/>
                </a:tc>
                <a:tc>
                  <a:txBody>
                    <a:bodyPr/>
                    <a:lstStyle/>
                    <a:p>
                      <a:r>
                        <a:rPr lang="en-US" sz="1000"/>
                        <a:t>2</a:t>
                      </a:r>
                    </a:p>
                  </a:txBody>
                  <a:tcPr/>
                </a:tc>
                <a:tc>
                  <a:txBody>
                    <a:bodyPr/>
                    <a:lstStyle/>
                    <a:p>
                      <a:r>
                        <a:rPr lang="en-US" sz="1000"/>
                        <a:t>0.1161 %</a:t>
                      </a:r>
                    </a:p>
                  </a:txBody>
                  <a:tcPr/>
                </a:tc>
                <a:tc>
                  <a:txBody>
                    <a:bodyPr/>
                    <a:lstStyle/>
                    <a:p>
                      <a:r>
                        <a:rPr lang="en-US" sz="1000"/>
                        <a:t>0.0 %</a:t>
                      </a:r>
                    </a:p>
                  </a:txBody>
                  <a:tcPr/>
                </a:tc>
                <a:extLst>
                  <a:ext uri="{0D108BD9-81ED-4DB2-BD59-A6C34878D82A}">
                    <a16:rowId xmlns:a16="http://schemas.microsoft.com/office/drawing/2014/main" val="3279834905"/>
                  </a:ext>
                </a:extLst>
              </a:tr>
            </a:tbl>
          </a:graphicData>
        </a:graphic>
      </p:graphicFrame>
      <p:sp>
        <p:nvSpPr>
          <p:cNvPr id="4" name="Text Placeholder 3">
            <a:extLst>
              <a:ext uri="{FF2B5EF4-FFF2-40B4-BE49-F238E27FC236}">
                <a16:creationId xmlns:a16="http://schemas.microsoft.com/office/drawing/2014/main" id="{9F723F6B-5F97-4592-BCC6-05DE28063F0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712580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F6F0-E8DC-4948-9EB7-B0C9B0CD102D}"/>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1BBCD22C-47F9-49E1-9859-6DF7A8855316}"/>
              </a:ext>
            </a:extLst>
          </p:cNvPr>
          <p:cNvGraphicFramePr>
            <a:graphicFrameLocks noGrp="1"/>
          </p:cNvGraphicFramePr>
          <p:nvPr>
            <p:ph type="chart" sz="quarter" idx="13"/>
            <p:extLst>
              <p:ext uri="{D42A27DB-BD31-4B8C-83A1-F6EECF244321}">
                <p14:modId xmlns:p14="http://schemas.microsoft.com/office/powerpoint/2010/main" val="3488491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C0C47-6D31-40FF-836A-5C5FEEB0A29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FF27383-0151-458F-9D3F-8DBCC7154B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644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4204-50FC-4102-8024-CF2BDF6A0A2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7927223-7541-421F-9B3C-B2B703FAED97}"/>
              </a:ext>
            </a:extLst>
          </p:cNvPr>
          <p:cNvGraphicFramePr>
            <a:graphicFrameLocks noGrp="1"/>
          </p:cNvGraphicFramePr>
          <p:nvPr>
            <p:ph type="chart" sz="quarter" idx="13"/>
            <p:extLst>
              <p:ext uri="{D42A27DB-BD31-4B8C-83A1-F6EECF244321}">
                <p14:modId xmlns:p14="http://schemas.microsoft.com/office/powerpoint/2010/main" val="921262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955A83-6FC9-4730-A624-9B3F3721D59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FB411F3-81A4-4313-82A7-C10B77B4C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3514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A7CF-2434-4507-A96F-D6CC9153EA8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C1B4A62-742B-4FA1-9457-D2CFF30BF89A}"/>
              </a:ext>
            </a:extLst>
          </p:cNvPr>
          <p:cNvGraphicFramePr>
            <a:graphicFrameLocks noGrp="1"/>
          </p:cNvGraphicFramePr>
          <p:nvPr>
            <p:ph type="tbl" sz="quarter" idx="13"/>
            <p:extLst>
              <p:ext uri="{D42A27DB-BD31-4B8C-83A1-F6EECF244321}">
                <p14:modId xmlns:p14="http://schemas.microsoft.com/office/powerpoint/2010/main" val="230224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11759266"/>
                    </a:ext>
                  </a:extLst>
                </a:gridCol>
                <a:gridCol w="411480">
                  <a:extLst>
                    <a:ext uri="{9D8B030D-6E8A-4147-A177-3AD203B41FA5}">
                      <a16:colId xmlns:a16="http://schemas.microsoft.com/office/drawing/2014/main" val="3627923822"/>
                    </a:ext>
                  </a:extLst>
                </a:gridCol>
                <a:gridCol w="822960">
                  <a:extLst>
                    <a:ext uri="{9D8B030D-6E8A-4147-A177-3AD203B41FA5}">
                      <a16:colId xmlns:a16="http://schemas.microsoft.com/office/drawing/2014/main" val="2276444775"/>
                    </a:ext>
                  </a:extLst>
                </a:gridCol>
                <a:gridCol w="822960">
                  <a:extLst>
                    <a:ext uri="{9D8B030D-6E8A-4147-A177-3AD203B41FA5}">
                      <a16:colId xmlns:a16="http://schemas.microsoft.com/office/drawing/2014/main" val="982133632"/>
                    </a:ext>
                  </a:extLst>
                </a:gridCol>
                <a:gridCol w="822960">
                  <a:extLst>
                    <a:ext uri="{9D8B030D-6E8A-4147-A177-3AD203B41FA5}">
                      <a16:colId xmlns:a16="http://schemas.microsoft.com/office/drawing/2014/main" val="610080405"/>
                    </a:ext>
                  </a:extLst>
                </a:gridCol>
                <a:gridCol w="822960">
                  <a:extLst>
                    <a:ext uri="{9D8B030D-6E8A-4147-A177-3AD203B41FA5}">
                      <a16:colId xmlns:a16="http://schemas.microsoft.com/office/drawing/2014/main" val="948210911"/>
                    </a:ext>
                  </a:extLst>
                </a:gridCol>
                <a:gridCol w="822960">
                  <a:extLst>
                    <a:ext uri="{9D8B030D-6E8A-4147-A177-3AD203B41FA5}">
                      <a16:colId xmlns:a16="http://schemas.microsoft.com/office/drawing/2014/main" val="410504143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689482770"/>
                  </a:ext>
                </a:extLst>
              </a:tr>
              <a:tr h="370840">
                <a:tc>
                  <a:txBody>
                    <a:bodyPr/>
                    <a:lstStyle/>
                    <a:p>
                      <a:r>
                        <a:rPr lang="en-US" sz="1000" b="1"/>
                        <a:t> @FirstInsHI - 2019-04-19 19:29:44 </a:t>
                      </a:r>
                      <a:r>
                        <a:rPr lang="en-US" sz="1000"/>
                        <a:t>
  This just went down...our 6th annual "First Crack" Egg Fight. Happy #Easter everyone! #eggfight #teamficoh #happyeaster #eastereggs https://t.co/ah03tpON0M</a:t>
                      </a:r>
                    </a:p>
                  </a:txBody>
                  <a:tcPr/>
                </a:tc>
                <a:tc>
                  <a:txBody>
                    <a:bodyPr/>
                    <a:lstStyle/>
                    <a:p>
                      <a:r>
                        <a:rPr lang="en-US" sz="1000"/>
                        <a:t>04/23/2019 06:16:46</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0.3252 %</a:t>
                      </a:r>
                    </a:p>
                  </a:txBody>
                  <a:tcPr/>
                </a:tc>
                <a:extLst>
                  <a:ext uri="{0D108BD9-81ED-4DB2-BD59-A6C34878D82A}">
                    <a16:rowId xmlns:a16="http://schemas.microsoft.com/office/drawing/2014/main" val="1852213917"/>
                  </a:ext>
                </a:extLst>
              </a:tr>
              <a:tr h="370840">
                <a:tc>
                  <a:txBody>
                    <a:bodyPr/>
                    <a:lstStyle/>
                    <a:p>
                      <a:r>
                        <a:rPr lang="en-US" sz="1000" b="1"/>
                        <a:t> @FirstInsHI - 2019-04-11 15:48:13 </a:t>
                      </a:r>
                      <a:r>
                        <a:rPr lang="en-US" sz="1000"/>
                        <a:t>
  In honor of #nationalpetday, here are some of the furry friends waiting for our associates to get home from work. For tips on renting with pets, see https://t.co/uoR1GrtLtX. #pettips #doglovers #rentingwithpets #livingwithpets https://t.co/8zZQ5sGoc6</a:t>
                      </a:r>
                    </a:p>
                  </a:txBody>
                  <a:tcPr/>
                </a:tc>
                <a:tc>
                  <a:txBody>
                    <a:bodyPr/>
                    <a:lstStyle/>
                    <a:p>
                      <a:r>
                        <a:rPr lang="en-US" sz="1000"/>
                        <a:t>04/25/2019 06:16:17</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3501771515"/>
                  </a:ext>
                </a:extLst>
              </a:tr>
              <a:tr h="370840">
                <a:tc>
                  <a:txBody>
                    <a:bodyPr/>
                    <a:lstStyle/>
                    <a:p>
                      <a:r>
                        <a:rPr lang="en-US" sz="1000" b="1"/>
                        <a:t> @FirstInsHI - 2019-04-21 18:31:01 </a:t>
                      </a:r>
                      <a:r>
                        <a:rPr lang="en-US" sz="1000"/>
                        <a:t>
  Mahalo to all the #teamficoh volunteers who came out for Sustainable Coastlines' Earth Day/ Easter beach clean-up, including the keiki #sustainablecoastlines #EarthDay https://t.co/TEwOi3hlzF</a:t>
                      </a:r>
                    </a:p>
                  </a:txBody>
                  <a:tcPr/>
                </a:tc>
                <a:tc>
                  <a:txBody>
                    <a:bodyPr/>
                    <a:lstStyle/>
                    <a:p>
                      <a:r>
                        <a:rPr lang="en-US" sz="1000"/>
                        <a:t>04/23/2019 06:16:46</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3954431683"/>
                  </a:ext>
                </a:extLst>
              </a:tr>
            </a:tbl>
          </a:graphicData>
        </a:graphic>
      </p:graphicFrame>
      <p:sp>
        <p:nvSpPr>
          <p:cNvPr id="4" name="Text Placeholder 3">
            <a:extLst>
              <a:ext uri="{FF2B5EF4-FFF2-40B4-BE49-F238E27FC236}">
                <a16:creationId xmlns:a16="http://schemas.microsoft.com/office/drawing/2014/main" id="{F5B30C6D-95AA-4A52-929E-33345CA2136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05360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29B3-D48B-4871-A305-4F7F91CB864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1DD5024-0279-4799-A54A-5EB92F0F2904}"/>
              </a:ext>
            </a:extLst>
          </p:cNvPr>
          <p:cNvGraphicFramePr>
            <a:graphicFrameLocks noGrp="1"/>
          </p:cNvGraphicFramePr>
          <p:nvPr>
            <p:ph type="tbl" sz="quarter" idx="13"/>
            <p:extLst>
              <p:ext uri="{D42A27DB-BD31-4B8C-83A1-F6EECF244321}">
                <p14:modId xmlns:p14="http://schemas.microsoft.com/office/powerpoint/2010/main" val="220255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82232895"/>
                    </a:ext>
                  </a:extLst>
                </a:gridCol>
                <a:gridCol w="1069848">
                  <a:extLst>
                    <a:ext uri="{9D8B030D-6E8A-4147-A177-3AD203B41FA5}">
                      <a16:colId xmlns:a16="http://schemas.microsoft.com/office/drawing/2014/main" val="3850030373"/>
                    </a:ext>
                  </a:extLst>
                </a:gridCol>
                <a:gridCol w="1069848">
                  <a:extLst>
                    <a:ext uri="{9D8B030D-6E8A-4147-A177-3AD203B41FA5}">
                      <a16:colId xmlns:a16="http://schemas.microsoft.com/office/drawing/2014/main" val="1142420127"/>
                    </a:ext>
                  </a:extLst>
                </a:gridCol>
                <a:gridCol w="1069848">
                  <a:extLst>
                    <a:ext uri="{9D8B030D-6E8A-4147-A177-3AD203B41FA5}">
                      <a16:colId xmlns:a16="http://schemas.microsoft.com/office/drawing/2014/main" val="4140726659"/>
                    </a:ext>
                  </a:extLst>
                </a:gridCol>
                <a:gridCol w="1069848">
                  <a:extLst>
                    <a:ext uri="{9D8B030D-6E8A-4147-A177-3AD203B41FA5}">
                      <a16:colId xmlns:a16="http://schemas.microsoft.com/office/drawing/2014/main" val="304636007"/>
                    </a:ext>
                  </a:extLst>
                </a:gridCol>
                <a:gridCol w="1069848">
                  <a:extLst>
                    <a:ext uri="{9D8B030D-6E8A-4147-A177-3AD203B41FA5}">
                      <a16:colId xmlns:a16="http://schemas.microsoft.com/office/drawing/2014/main" val="3021176342"/>
                    </a:ext>
                  </a:extLst>
                </a:gridCol>
                <a:gridCol w="1069848">
                  <a:extLst>
                    <a:ext uri="{9D8B030D-6E8A-4147-A177-3AD203B41FA5}">
                      <a16:colId xmlns:a16="http://schemas.microsoft.com/office/drawing/2014/main" val="18726489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45435442"/>
                  </a:ext>
                </a:extLst>
              </a:tr>
              <a:tr h="370840">
                <a:tc>
                  <a:txBody>
                    <a:bodyPr/>
                    <a:lstStyle/>
                    <a:p>
                      <a:r>
                        <a:rPr lang="en-US" sz="1000"/>
                        <a:t>First Insurance Company of Hawaii</a:t>
                      </a:r>
                    </a:p>
                  </a:txBody>
                  <a:tcPr/>
                </a:tc>
                <a:tc>
                  <a:txBody>
                    <a:bodyPr/>
                    <a:lstStyle/>
                    <a:p>
                      <a:r>
                        <a:rPr lang="en-US" sz="1000"/>
                        <a:t>1228</a:t>
                      </a:r>
                    </a:p>
                  </a:txBody>
                  <a:tcPr/>
                </a:tc>
                <a:tc>
                  <a:txBody>
                    <a:bodyPr/>
                    <a:lstStyle/>
                    <a:p>
                      <a:r>
                        <a:rPr lang="en-US" sz="1000"/>
                        <a:t>27</a:t>
                      </a:r>
                    </a:p>
                  </a:txBody>
                  <a:tcPr/>
                </a:tc>
                <a:tc>
                  <a:txBody>
                    <a:bodyPr/>
                    <a:lstStyle/>
                    <a:p>
                      <a:r>
                        <a:rPr lang="en-US" sz="1000"/>
                        <a:t>6</a:t>
                      </a:r>
                    </a:p>
                  </a:txBody>
                  <a:tcPr/>
                </a:tc>
                <a:tc>
                  <a:txBody>
                    <a:bodyPr/>
                    <a:lstStyle/>
                    <a:p>
                      <a:r>
                        <a:rPr lang="en-US" sz="1000"/>
                        <a:t>194</a:t>
                      </a:r>
                    </a:p>
                  </a:txBody>
                  <a:tcPr/>
                </a:tc>
                <a:tc>
                  <a:txBody>
                    <a:bodyPr/>
                    <a:lstStyle/>
                    <a:p>
                      <a:r>
                        <a:rPr lang="en-US" sz="1000"/>
                        <a:t>6</a:t>
                      </a:r>
                    </a:p>
                  </a:txBody>
                  <a:tcPr/>
                </a:tc>
                <a:tc>
                  <a:txBody>
                    <a:bodyPr/>
                    <a:lstStyle/>
                    <a:p>
                      <a:r>
                        <a:rPr lang="en-US" sz="1000"/>
                        <a:t>2.7457 %</a:t>
                      </a:r>
                    </a:p>
                  </a:txBody>
                  <a:tcPr/>
                </a:tc>
                <a:extLst>
                  <a:ext uri="{0D108BD9-81ED-4DB2-BD59-A6C34878D82A}">
                    <a16:rowId xmlns:a16="http://schemas.microsoft.com/office/drawing/2014/main" val="1478464934"/>
                  </a:ext>
                </a:extLst>
              </a:tr>
            </a:tbl>
          </a:graphicData>
        </a:graphic>
      </p:graphicFrame>
      <p:sp>
        <p:nvSpPr>
          <p:cNvPr id="4" name="Text Placeholder 3">
            <a:extLst>
              <a:ext uri="{FF2B5EF4-FFF2-40B4-BE49-F238E27FC236}">
                <a16:creationId xmlns:a16="http://schemas.microsoft.com/office/drawing/2014/main" id="{05C9A905-6542-4D5B-9737-395872EE123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78017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92808-C109-4A5F-854C-5A3A6F2B6D69}"/>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191EB7EC-3FDF-405F-A7C1-3ABBC88106CE}"/>
              </a:ext>
            </a:extLst>
          </p:cNvPr>
          <p:cNvGraphicFramePr>
            <a:graphicFrameLocks noGrp="1"/>
          </p:cNvGraphicFramePr>
          <p:nvPr>
            <p:ph type="chart" sz="quarter" idx="13"/>
            <p:extLst>
              <p:ext uri="{D42A27DB-BD31-4B8C-83A1-F6EECF244321}">
                <p14:modId xmlns:p14="http://schemas.microsoft.com/office/powerpoint/2010/main" val="1056648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7B35F-C0EF-4E27-8116-8F1EA39F40B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BA852BA-6D48-490E-903D-32520DBFC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007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9C0C-5919-411B-BB78-1ACB3C87A11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605208D-AE54-47B2-B14C-B3622D612CC0}"/>
              </a:ext>
            </a:extLst>
          </p:cNvPr>
          <p:cNvGraphicFramePr>
            <a:graphicFrameLocks noGrp="1"/>
          </p:cNvGraphicFramePr>
          <p:nvPr>
            <p:ph type="chart" sz="quarter" idx="13"/>
            <p:extLst>
              <p:ext uri="{D42A27DB-BD31-4B8C-83A1-F6EECF244321}">
                <p14:modId xmlns:p14="http://schemas.microsoft.com/office/powerpoint/2010/main" val="184665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417E4-9A6C-4456-8EB4-211820DF75F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0C243CC-F73F-4FC8-A95A-49C0FC64E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239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D8BE-E152-4E0A-91D1-97FC090CAC83}"/>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E5AD19F7-DDBB-4612-AE33-A12162E3BD3C}"/>
              </a:ext>
            </a:extLst>
          </p:cNvPr>
          <p:cNvGraphicFramePr>
            <a:graphicFrameLocks noGrp="1"/>
          </p:cNvGraphicFramePr>
          <p:nvPr>
            <p:ph type="tbl" sz="quarter" idx="13"/>
            <p:extLst>
              <p:ext uri="{D42A27DB-BD31-4B8C-83A1-F6EECF244321}">
                <p14:modId xmlns:p14="http://schemas.microsoft.com/office/powerpoint/2010/main" val="405338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83257140"/>
                    </a:ext>
                  </a:extLst>
                </a:gridCol>
                <a:gridCol w="905256">
                  <a:extLst>
                    <a:ext uri="{9D8B030D-6E8A-4147-A177-3AD203B41FA5}">
                      <a16:colId xmlns:a16="http://schemas.microsoft.com/office/drawing/2014/main" val="1575531559"/>
                    </a:ext>
                  </a:extLst>
                </a:gridCol>
                <a:gridCol w="822960">
                  <a:extLst>
                    <a:ext uri="{9D8B030D-6E8A-4147-A177-3AD203B41FA5}">
                      <a16:colId xmlns:a16="http://schemas.microsoft.com/office/drawing/2014/main" val="1719560693"/>
                    </a:ext>
                  </a:extLst>
                </a:gridCol>
                <a:gridCol w="987552">
                  <a:extLst>
                    <a:ext uri="{9D8B030D-6E8A-4147-A177-3AD203B41FA5}">
                      <a16:colId xmlns:a16="http://schemas.microsoft.com/office/drawing/2014/main" val="2094621062"/>
                    </a:ext>
                  </a:extLst>
                </a:gridCol>
                <a:gridCol w="987552">
                  <a:extLst>
                    <a:ext uri="{9D8B030D-6E8A-4147-A177-3AD203B41FA5}">
                      <a16:colId xmlns:a16="http://schemas.microsoft.com/office/drawing/2014/main" val="2477654963"/>
                    </a:ext>
                  </a:extLst>
                </a:gridCol>
                <a:gridCol w="987552">
                  <a:extLst>
                    <a:ext uri="{9D8B030D-6E8A-4147-A177-3AD203B41FA5}">
                      <a16:colId xmlns:a16="http://schemas.microsoft.com/office/drawing/2014/main" val="517165239"/>
                    </a:ext>
                  </a:extLst>
                </a:gridCol>
                <a:gridCol w="987552">
                  <a:extLst>
                    <a:ext uri="{9D8B030D-6E8A-4147-A177-3AD203B41FA5}">
                      <a16:colId xmlns:a16="http://schemas.microsoft.com/office/drawing/2014/main" val="2213911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735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- 2019-04-03 15:07:31 </a:t>
                      </a:r>
                      <a:r>
                        <a:rPr kumimoji="0" lang="en-US" sz="1000" b="0" i="0" u="none" strike="noStrike" kern="1200" cap="none" spc="0" normalizeH="0" baseline="0" noProof="0">
                          <a:ln>
                            <a:noFill/>
                          </a:ln>
                          <a:solidFill>
                            <a:prstClr val="black"/>
                          </a:solidFill>
                          <a:effectLst/>
                          <a:uLnTx/>
                          <a:uFillTx/>
                          <a:latin typeface="+mn-lt"/>
                          <a:ea typeface="+mn-ea"/>
                          <a:cs typeface="+mn-cs"/>
                        </a:rPr>
                        <a:t>
  Last week we welcomed #TMNA Next Generation Leadership Program participants from all the around the U.S. (and Mexico) to First Insurance. Hope everyone had a fun and fruitful time during their Hawaii off-site!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https://media.licdn.com/dms/image/C4E22AQE8gIqpNU2XAw/feedshare-shrink_8192/0?e=1560384000&amp;v=beta&amp;t=RLRGMjtVPynKeafcP6YutyMUw-W6vRpNGREXabA4qAI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8691464"/>
                  </a:ext>
                </a:extLst>
              </a:tr>
            </a:tbl>
          </a:graphicData>
        </a:graphic>
      </p:graphicFrame>
      <p:sp>
        <p:nvSpPr>
          <p:cNvPr id="4" name="Text Placeholder 3">
            <a:extLst>
              <a:ext uri="{FF2B5EF4-FFF2-40B4-BE49-F238E27FC236}">
                <a16:creationId xmlns:a16="http://schemas.microsoft.com/office/drawing/2014/main" id="{4D6B86CF-411C-49F4-BEBE-89421D81DF4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572517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169B-BED8-4EB3-8BC3-96136CB0B0D7}"/>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9B74EF78-9EF1-429D-88AE-A9F21D3127BA}"/>
              </a:ext>
            </a:extLst>
          </p:cNvPr>
          <p:cNvGraphicFramePr>
            <a:graphicFrameLocks noGrp="1"/>
          </p:cNvGraphicFramePr>
          <p:nvPr>
            <p:ph type="tbl" sz="quarter" idx="13"/>
            <p:extLst>
              <p:ext uri="{D42A27DB-BD31-4B8C-83A1-F6EECF244321}">
                <p14:modId xmlns:p14="http://schemas.microsoft.com/office/powerpoint/2010/main" val="24738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5760650"/>
                    </a:ext>
                  </a:extLst>
                </a:gridCol>
                <a:gridCol w="905256">
                  <a:extLst>
                    <a:ext uri="{9D8B030D-6E8A-4147-A177-3AD203B41FA5}">
                      <a16:colId xmlns:a16="http://schemas.microsoft.com/office/drawing/2014/main" val="383858972"/>
                    </a:ext>
                  </a:extLst>
                </a:gridCol>
                <a:gridCol w="822960">
                  <a:extLst>
                    <a:ext uri="{9D8B030D-6E8A-4147-A177-3AD203B41FA5}">
                      <a16:colId xmlns:a16="http://schemas.microsoft.com/office/drawing/2014/main" val="3402815904"/>
                    </a:ext>
                  </a:extLst>
                </a:gridCol>
                <a:gridCol w="987552">
                  <a:extLst>
                    <a:ext uri="{9D8B030D-6E8A-4147-A177-3AD203B41FA5}">
                      <a16:colId xmlns:a16="http://schemas.microsoft.com/office/drawing/2014/main" val="3318616240"/>
                    </a:ext>
                  </a:extLst>
                </a:gridCol>
                <a:gridCol w="987552">
                  <a:extLst>
                    <a:ext uri="{9D8B030D-6E8A-4147-A177-3AD203B41FA5}">
                      <a16:colId xmlns:a16="http://schemas.microsoft.com/office/drawing/2014/main" val="2471938126"/>
                    </a:ext>
                  </a:extLst>
                </a:gridCol>
                <a:gridCol w="987552">
                  <a:extLst>
                    <a:ext uri="{9D8B030D-6E8A-4147-A177-3AD203B41FA5}">
                      <a16:colId xmlns:a16="http://schemas.microsoft.com/office/drawing/2014/main" val="3765260817"/>
                    </a:ext>
                  </a:extLst>
                </a:gridCol>
                <a:gridCol w="987552">
                  <a:extLst>
                    <a:ext uri="{9D8B030D-6E8A-4147-A177-3AD203B41FA5}">
                      <a16:colId xmlns:a16="http://schemas.microsoft.com/office/drawing/2014/main" val="1042037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68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- 2019-04-25 14:33:22 </a:t>
                      </a:r>
                      <a:r>
                        <a:rPr kumimoji="0" lang="en-US" sz="1000" b="0" i="0" u="none" strike="noStrike" kern="1200" cap="none" spc="0" normalizeH="0" baseline="0" noProof="0">
                          <a:ln>
                            <a:noFill/>
                          </a:ln>
                          <a:solidFill>
                            <a:prstClr val="black"/>
                          </a:solidFill>
                          <a:effectLst/>
                          <a:uLnTx/>
                          <a:uFillTx/>
                          <a:latin typeface="+mn-lt"/>
                          <a:ea typeface="+mn-ea"/>
                          <a:cs typeface="+mn-cs"/>
                        </a:rPr>
                        <a:t>
  Let's hear it for Joyce Nishimura, winner of the Tokio Marine Good Company Award! Here she is at the ceremony in Tokyo along with our CEO Jeff Shonka and former #teamficoh expat Kei Kobayashi. Love the lei! Our Tokio Marine friends always welcome us with so much aloha. #goodcompany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https://media.licdn.com/dms/image/C4E22AQFjuvfyzkQftg/feedshare-shrink_8192/0?e=1560384000&amp;v=beta&amp;t=-FCYGeWdRr7tvhCJZK7gBWTYzKWknPB4kFDtwexxu34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00:03:42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1261024"/>
                  </a:ext>
                </a:extLst>
              </a:tr>
            </a:tbl>
          </a:graphicData>
        </a:graphic>
      </p:graphicFrame>
      <p:sp>
        <p:nvSpPr>
          <p:cNvPr id="4" name="Text Placeholder 3">
            <a:extLst>
              <a:ext uri="{FF2B5EF4-FFF2-40B4-BE49-F238E27FC236}">
                <a16:creationId xmlns:a16="http://schemas.microsoft.com/office/drawing/2014/main" id="{62C68C07-D815-4823-B260-755E86F4816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655654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C086-7DF7-423A-98FB-BC6041AF8F18}"/>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98A7C3A1-372F-4417-83E2-1980A2C8F4AD}"/>
              </a:ext>
            </a:extLst>
          </p:cNvPr>
          <p:cNvGraphicFramePr>
            <a:graphicFrameLocks noGrp="1"/>
          </p:cNvGraphicFramePr>
          <p:nvPr>
            <p:ph type="tbl" sz="quarter" idx="13"/>
            <p:extLst>
              <p:ext uri="{D42A27DB-BD31-4B8C-83A1-F6EECF244321}">
                <p14:modId xmlns:p14="http://schemas.microsoft.com/office/powerpoint/2010/main" val="252684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15290860"/>
                    </a:ext>
                  </a:extLst>
                </a:gridCol>
                <a:gridCol w="905256">
                  <a:extLst>
                    <a:ext uri="{9D8B030D-6E8A-4147-A177-3AD203B41FA5}">
                      <a16:colId xmlns:a16="http://schemas.microsoft.com/office/drawing/2014/main" val="2111832822"/>
                    </a:ext>
                  </a:extLst>
                </a:gridCol>
                <a:gridCol w="822960">
                  <a:extLst>
                    <a:ext uri="{9D8B030D-6E8A-4147-A177-3AD203B41FA5}">
                      <a16:colId xmlns:a16="http://schemas.microsoft.com/office/drawing/2014/main" val="3824197161"/>
                    </a:ext>
                  </a:extLst>
                </a:gridCol>
                <a:gridCol w="987552">
                  <a:extLst>
                    <a:ext uri="{9D8B030D-6E8A-4147-A177-3AD203B41FA5}">
                      <a16:colId xmlns:a16="http://schemas.microsoft.com/office/drawing/2014/main" val="1678594589"/>
                    </a:ext>
                  </a:extLst>
                </a:gridCol>
                <a:gridCol w="987552">
                  <a:extLst>
                    <a:ext uri="{9D8B030D-6E8A-4147-A177-3AD203B41FA5}">
                      <a16:colId xmlns:a16="http://schemas.microsoft.com/office/drawing/2014/main" val="1689365043"/>
                    </a:ext>
                  </a:extLst>
                </a:gridCol>
                <a:gridCol w="987552">
                  <a:extLst>
                    <a:ext uri="{9D8B030D-6E8A-4147-A177-3AD203B41FA5}">
                      <a16:colId xmlns:a16="http://schemas.microsoft.com/office/drawing/2014/main" val="2931307274"/>
                    </a:ext>
                  </a:extLst>
                </a:gridCol>
                <a:gridCol w="987552">
                  <a:extLst>
                    <a:ext uri="{9D8B030D-6E8A-4147-A177-3AD203B41FA5}">
                      <a16:colId xmlns:a16="http://schemas.microsoft.com/office/drawing/2014/main" val="2443087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011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- 2019-04-18 19:00:22 </a:t>
                      </a:r>
                      <a:r>
                        <a:rPr kumimoji="0" lang="en-US" sz="1000" b="0" i="0" u="none" strike="noStrike" kern="1200" cap="none" spc="0" normalizeH="0" baseline="0" noProof="0">
                          <a:ln>
                            <a:noFill/>
                          </a:ln>
                          <a:solidFill>
                            <a:prstClr val="black"/>
                          </a:solidFill>
                          <a:effectLst/>
                          <a:uLnTx/>
                          <a:uFillTx/>
                          <a:latin typeface="+mn-lt"/>
                          <a:ea typeface="+mn-ea"/>
                          <a:cs typeface="+mn-cs"/>
                        </a:rPr>
                        <a:t>
  #ThrowbackThursday to last year's FICOH Rewards banquet for our top-performing agents. We're looking forward to honoring our 2019 top-tiered producers next week! Need help finding an independent agent? Start here: https://lnkd.in/eZzJe7i.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https://media.licdn.com/dms/image/C4E22AQHUQJAIa7R4UA/feedshare-shrink_8192/0?e=1560384000&amp;v=beta&amp;t=RHTkobRFco5jyd1YRBvlemv1veALCtv66XAGybsu6K8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3666426"/>
                  </a:ext>
                </a:extLst>
              </a:tr>
            </a:tbl>
          </a:graphicData>
        </a:graphic>
      </p:graphicFrame>
      <p:sp>
        <p:nvSpPr>
          <p:cNvPr id="4" name="Text Placeholder 3">
            <a:extLst>
              <a:ext uri="{FF2B5EF4-FFF2-40B4-BE49-F238E27FC236}">
                <a16:creationId xmlns:a16="http://schemas.microsoft.com/office/drawing/2014/main" id="{3CE63B61-86F7-4BEB-8939-C5F704D9D94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2651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5D965-1311-4753-8710-4A5B6963527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03ED7562-D5C2-4A65-8C7D-DDA5A5BC71D0}"/>
              </a:ext>
            </a:extLst>
          </p:cNvPr>
          <p:cNvGraphicFramePr>
            <a:graphicFrameLocks noGrp="1"/>
          </p:cNvGraphicFramePr>
          <p:nvPr>
            <p:ph type="tbl" sz="quarter" idx="13"/>
            <p:extLst>
              <p:ext uri="{D42A27DB-BD31-4B8C-83A1-F6EECF244321}">
                <p14:modId xmlns:p14="http://schemas.microsoft.com/office/powerpoint/2010/main" val="271587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7944245"/>
                    </a:ext>
                  </a:extLst>
                </a:gridCol>
                <a:gridCol w="699516">
                  <a:extLst>
                    <a:ext uri="{9D8B030D-6E8A-4147-A177-3AD203B41FA5}">
                      <a16:colId xmlns:a16="http://schemas.microsoft.com/office/drawing/2014/main" val="3863751987"/>
                    </a:ext>
                  </a:extLst>
                </a:gridCol>
                <a:gridCol w="699516">
                  <a:extLst>
                    <a:ext uri="{9D8B030D-6E8A-4147-A177-3AD203B41FA5}">
                      <a16:colId xmlns:a16="http://schemas.microsoft.com/office/drawing/2014/main" val="85088629"/>
                    </a:ext>
                  </a:extLst>
                </a:gridCol>
                <a:gridCol w="658368">
                  <a:extLst>
                    <a:ext uri="{9D8B030D-6E8A-4147-A177-3AD203B41FA5}">
                      <a16:colId xmlns:a16="http://schemas.microsoft.com/office/drawing/2014/main" val="2658691821"/>
                    </a:ext>
                  </a:extLst>
                </a:gridCol>
                <a:gridCol w="658368">
                  <a:extLst>
                    <a:ext uri="{9D8B030D-6E8A-4147-A177-3AD203B41FA5}">
                      <a16:colId xmlns:a16="http://schemas.microsoft.com/office/drawing/2014/main" val="2294565923"/>
                    </a:ext>
                  </a:extLst>
                </a:gridCol>
                <a:gridCol w="658368">
                  <a:extLst>
                    <a:ext uri="{9D8B030D-6E8A-4147-A177-3AD203B41FA5}">
                      <a16:colId xmlns:a16="http://schemas.microsoft.com/office/drawing/2014/main" val="2782857978"/>
                    </a:ext>
                  </a:extLst>
                </a:gridCol>
                <a:gridCol w="699516">
                  <a:extLst>
                    <a:ext uri="{9D8B030D-6E8A-4147-A177-3AD203B41FA5}">
                      <a16:colId xmlns:a16="http://schemas.microsoft.com/office/drawing/2014/main" val="2142661461"/>
                    </a:ext>
                  </a:extLst>
                </a:gridCol>
                <a:gridCol w="699516">
                  <a:extLst>
                    <a:ext uri="{9D8B030D-6E8A-4147-A177-3AD203B41FA5}">
                      <a16:colId xmlns:a16="http://schemas.microsoft.com/office/drawing/2014/main" val="2910666047"/>
                    </a:ext>
                  </a:extLst>
                </a:gridCol>
                <a:gridCol w="699516">
                  <a:extLst>
                    <a:ext uri="{9D8B030D-6E8A-4147-A177-3AD203B41FA5}">
                      <a16:colId xmlns:a16="http://schemas.microsoft.com/office/drawing/2014/main" val="103064076"/>
                    </a:ext>
                  </a:extLst>
                </a:gridCol>
                <a:gridCol w="658368">
                  <a:extLst>
                    <a:ext uri="{9D8B030D-6E8A-4147-A177-3AD203B41FA5}">
                      <a16:colId xmlns:a16="http://schemas.microsoft.com/office/drawing/2014/main" val="41561536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90458958"/>
                  </a:ext>
                </a:extLst>
              </a:tr>
              <a:tr h="370840">
                <a:tc>
                  <a:txBody>
                    <a:bodyPr/>
                    <a:lstStyle/>
                    <a:p>
                      <a:r>
                        <a:rPr lang="en-US" sz="1000"/>
                        <a:t>firstinshi</a:t>
                      </a:r>
                    </a:p>
                  </a:txBody>
                  <a:tcPr/>
                </a:tc>
                <a:tc>
                  <a:txBody>
                    <a:bodyPr/>
                    <a:lstStyle/>
                    <a:p>
                      <a:r>
                        <a:rPr lang="en-US" sz="1000"/>
                        <a:t>2385</a:t>
                      </a:r>
                    </a:p>
                  </a:txBody>
                  <a:tcPr/>
                </a:tc>
                <a:tc>
                  <a:txBody>
                    <a:bodyPr/>
                    <a:lstStyle/>
                    <a:p>
                      <a:r>
                        <a:rPr lang="en-US" sz="1000"/>
                        <a:t>5</a:t>
                      </a:r>
                    </a:p>
                  </a:txBody>
                  <a:tcPr/>
                </a:tc>
                <a:tc>
                  <a:txBody>
                    <a:bodyPr/>
                    <a:lstStyle/>
                    <a:p>
                      <a:r>
                        <a:rPr lang="en-US" sz="1000"/>
                        <a:t>17</a:t>
                      </a:r>
                    </a:p>
                  </a:txBody>
                  <a:tcPr/>
                </a:tc>
                <a:tc>
                  <a:txBody>
                    <a:bodyPr/>
                    <a:lstStyle/>
                    <a:p>
                      <a:r>
                        <a:rPr lang="en-US" sz="1000"/>
                        <a:t>3</a:t>
                      </a:r>
                    </a:p>
                  </a:txBody>
                  <a:tcPr/>
                </a:tc>
                <a:tc>
                  <a:txBody>
                    <a:bodyPr/>
                    <a:lstStyle/>
                    <a:p>
                      <a:r>
                        <a:rPr lang="en-US" sz="1000"/>
                        <a:t>0</a:t>
                      </a:r>
                    </a:p>
                  </a:txBody>
                  <a:tcPr/>
                </a:tc>
                <a:tc>
                  <a:txBody>
                    <a:bodyPr/>
                    <a:lstStyle/>
                    <a:p>
                      <a:r>
                        <a:rPr lang="en-US" sz="1000"/>
                        <a:t>20</a:t>
                      </a:r>
                    </a:p>
                  </a:txBody>
                  <a:tcPr/>
                </a:tc>
                <a:tc>
                  <a:txBody>
                    <a:bodyPr/>
                    <a:lstStyle/>
                    <a:p>
                      <a:r>
                        <a:rPr lang="en-US" sz="1000"/>
                        <a:t>610</a:t>
                      </a:r>
                    </a:p>
                  </a:txBody>
                  <a:tcPr/>
                </a:tc>
                <a:tc>
                  <a:txBody>
                    <a:bodyPr/>
                    <a:lstStyle/>
                    <a:p>
                      <a:r>
                        <a:rPr lang="en-US" sz="1000"/>
                        <a:t>7</a:t>
                      </a:r>
                    </a:p>
                  </a:txBody>
                  <a:tcPr/>
                </a:tc>
                <a:tc>
                  <a:txBody>
                    <a:bodyPr/>
                    <a:lstStyle/>
                    <a:p>
                      <a:r>
                        <a:rPr lang="en-US" sz="1000"/>
                        <a:t>1.2951 %</a:t>
                      </a:r>
                    </a:p>
                  </a:txBody>
                  <a:tcPr/>
                </a:tc>
                <a:extLst>
                  <a:ext uri="{0D108BD9-81ED-4DB2-BD59-A6C34878D82A}">
                    <a16:rowId xmlns:a16="http://schemas.microsoft.com/office/drawing/2014/main" val="781859418"/>
                  </a:ext>
                </a:extLst>
              </a:tr>
            </a:tbl>
          </a:graphicData>
        </a:graphic>
      </p:graphicFrame>
      <p:sp>
        <p:nvSpPr>
          <p:cNvPr id="4" name="Text Placeholder 3">
            <a:extLst>
              <a:ext uri="{FF2B5EF4-FFF2-40B4-BE49-F238E27FC236}">
                <a16:creationId xmlns:a16="http://schemas.microsoft.com/office/drawing/2014/main" id="{24F86455-3BD6-4463-BC7F-C01B1DCCC21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64142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60C9-F9A0-4DC1-BAC7-A2D6A7916EF5}"/>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BE7622E-A016-47B0-BC5A-FF8DC8C1A0C1}"/>
              </a:ext>
            </a:extLst>
          </p:cNvPr>
          <p:cNvGraphicFramePr>
            <a:graphicFrameLocks noGrp="1"/>
          </p:cNvGraphicFramePr>
          <p:nvPr>
            <p:ph type="chart" sz="quarter" idx="13"/>
            <p:extLst>
              <p:ext uri="{D42A27DB-BD31-4B8C-83A1-F6EECF244321}">
                <p14:modId xmlns:p14="http://schemas.microsoft.com/office/powerpoint/2010/main" val="2450560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7B6EF7-AE48-4B47-80DA-84E728FED2C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DCEAD5F-5D0F-40D7-8750-C48F41EC81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34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B7EC0-35F5-4484-B30F-2A2CB0FB00E2}"/>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ACA63DD-5C50-48AA-B8DA-4E668A1B6375}"/>
              </a:ext>
            </a:extLst>
          </p:cNvPr>
          <p:cNvGraphicFramePr>
            <a:graphicFrameLocks noGrp="1"/>
          </p:cNvGraphicFramePr>
          <p:nvPr>
            <p:ph type="chart" sz="quarter" idx="13"/>
            <p:extLst>
              <p:ext uri="{D42A27DB-BD31-4B8C-83A1-F6EECF244321}">
                <p14:modId xmlns:p14="http://schemas.microsoft.com/office/powerpoint/2010/main" val="430166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B423B-8AF8-4F54-A5B4-23A6B55E74E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B43B384-EA30-41B1-9EB0-6990798273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416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F437-73FD-4453-B7D9-D1A405A2FFC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69C23D04-AB11-4418-922B-41FAF78F0DA9}"/>
              </a:ext>
            </a:extLst>
          </p:cNvPr>
          <p:cNvGraphicFramePr>
            <a:graphicFrameLocks noGrp="1"/>
          </p:cNvGraphicFramePr>
          <p:nvPr>
            <p:ph type="tbl" sz="quarter" idx="13"/>
            <p:extLst>
              <p:ext uri="{D42A27DB-BD31-4B8C-83A1-F6EECF244321}">
                <p14:modId xmlns:p14="http://schemas.microsoft.com/office/powerpoint/2010/main" val="1076716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76549328"/>
                    </a:ext>
                  </a:extLst>
                </a:gridCol>
                <a:gridCol w="987552">
                  <a:extLst>
                    <a:ext uri="{9D8B030D-6E8A-4147-A177-3AD203B41FA5}">
                      <a16:colId xmlns:a16="http://schemas.microsoft.com/office/drawing/2014/main" val="2553999813"/>
                    </a:ext>
                  </a:extLst>
                </a:gridCol>
                <a:gridCol w="987552">
                  <a:extLst>
                    <a:ext uri="{9D8B030D-6E8A-4147-A177-3AD203B41FA5}">
                      <a16:colId xmlns:a16="http://schemas.microsoft.com/office/drawing/2014/main" val="2783179745"/>
                    </a:ext>
                  </a:extLst>
                </a:gridCol>
                <a:gridCol w="987552">
                  <a:extLst>
                    <a:ext uri="{9D8B030D-6E8A-4147-A177-3AD203B41FA5}">
                      <a16:colId xmlns:a16="http://schemas.microsoft.com/office/drawing/2014/main" val="3385242084"/>
                    </a:ext>
                  </a:extLst>
                </a:gridCol>
                <a:gridCol w="987552">
                  <a:extLst>
                    <a:ext uri="{9D8B030D-6E8A-4147-A177-3AD203B41FA5}">
                      <a16:colId xmlns:a16="http://schemas.microsoft.com/office/drawing/2014/main" val="158795374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70445635"/>
                  </a:ext>
                </a:extLst>
              </a:tr>
              <a:tr h="370840">
                <a:tc>
                  <a:txBody>
                    <a:bodyPr/>
                    <a:lstStyle/>
                    <a:p>
                      <a:r>
                        <a:rPr lang="en-US" sz="1000" b="1"/>
                        <a:t>firstinshi - 2019-04-22 12:52:43 </a:t>
                      </a:r>
                      <a:r>
                        <a:rPr lang="en-US" sz="1000"/>
                        <a:t>
 Let's hear it for Joyce Nishimura, winner of the #tokiomarine Good Company Award! Here she is at the ceremony in Tokyo along with our CEO Jeff Shonka and former #teamficoh expat Kei Kobayashi. Love the lei! Our Tokio Marine friends always welcome us with so much aloha. #goodcompany #tobeagoodcompany #alohainjapan</a:t>
                      </a:r>
                    </a:p>
                  </a:txBody>
                  <a:tcPr/>
                </a:tc>
                <a:tc>
                  <a:txBody>
                    <a:bodyPr/>
                    <a:lstStyle/>
                    <a:p>
                      <a:r>
                        <a:rPr lang="en-US" sz="1000"/>
                        <a:t>59</a:t>
                      </a:r>
                    </a:p>
                  </a:txBody>
                  <a:tcPr/>
                </a:tc>
                <a:tc>
                  <a:txBody>
                    <a:bodyPr/>
                    <a:lstStyle/>
                    <a:p>
                      <a:r>
                        <a:rPr lang="en-US" sz="1000"/>
                        <a:t>3</a:t>
                      </a:r>
                    </a:p>
                  </a:txBody>
                  <a:tcPr/>
                </a:tc>
                <a:tc>
                  <a:txBody>
                    <a:bodyPr/>
                    <a:lstStyle/>
                    <a:p>
                      <a:r>
                        <a:rPr lang="en-US" sz="1000"/>
                        <a:t>2.6018 %</a:t>
                      </a:r>
                    </a:p>
                  </a:txBody>
                  <a:tcPr/>
                </a:tc>
                <a:tc>
                  <a:txBody>
                    <a:bodyPr/>
                    <a:lstStyle/>
                    <a:p>
                      <a:r>
                        <a:rPr lang="en-US" sz="1000"/>
                        <a:t>Image</a:t>
                      </a:r>
                    </a:p>
                  </a:txBody>
                  <a:tcPr/>
                </a:tc>
                <a:extLst>
                  <a:ext uri="{0D108BD9-81ED-4DB2-BD59-A6C34878D82A}">
                    <a16:rowId xmlns:a16="http://schemas.microsoft.com/office/drawing/2014/main" val="2566896784"/>
                  </a:ext>
                </a:extLst>
              </a:tr>
              <a:tr h="370840">
                <a:tc>
                  <a:txBody>
                    <a:bodyPr/>
                    <a:lstStyle/>
                    <a:p>
                      <a:r>
                        <a:rPr lang="en-US" sz="1000" b="1"/>
                        <a:t>firstinshi - 2019-04-09 23:12:56 </a:t>
                      </a:r>
                      <a:r>
                        <a:rPr lang="en-US" sz="1000"/>
                        <a:t>
 Today's lunch at jimbohawaii, one of our valued insureds. Curry rice combo with tonkatsu and cold udon, spicy nabeyaki, and nabeyaki udon. #tastytuesday #honolulueats #udon #customerappreciation #goodeats</a:t>
                      </a:r>
                    </a:p>
                  </a:txBody>
                  <a:tcPr/>
                </a:tc>
                <a:tc>
                  <a:txBody>
                    <a:bodyPr/>
                    <a:lstStyle/>
                    <a:p>
                      <a:r>
                        <a:rPr lang="en-US" sz="1000"/>
                        <a:t>42</a:t>
                      </a:r>
                    </a:p>
                  </a:txBody>
                  <a:tcPr/>
                </a:tc>
                <a:tc>
                  <a:txBody>
                    <a:bodyPr/>
                    <a:lstStyle/>
                    <a:p>
                      <a:r>
                        <a:rPr lang="en-US" sz="1000"/>
                        <a:t>1</a:t>
                      </a:r>
                    </a:p>
                  </a:txBody>
                  <a:tcPr/>
                </a:tc>
                <a:tc>
                  <a:txBody>
                    <a:bodyPr/>
                    <a:lstStyle/>
                    <a:p>
                      <a:r>
                        <a:rPr lang="en-US" sz="1000"/>
                        <a:t>1.8060 %</a:t>
                      </a:r>
                    </a:p>
                  </a:txBody>
                  <a:tcPr/>
                </a:tc>
                <a:tc>
                  <a:txBody>
                    <a:bodyPr/>
                    <a:lstStyle/>
                    <a:p>
                      <a:r>
                        <a:rPr lang="en-US" sz="1000"/>
                        <a:t>Image</a:t>
                      </a:r>
                    </a:p>
                  </a:txBody>
                  <a:tcPr/>
                </a:tc>
                <a:extLst>
                  <a:ext uri="{0D108BD9-81ED-4DB2-BD59-A6C34878D82A}">
                    <a16:rowId xmlns:a16="http://schemas.microsoft.com/office/drawing/2014/main" val="234785311"/>
                  </a:ext>
                </a:extLst>
              </a:tr>
              <a:tr h="370840">
                <a:tc>
                  <a:txBody>
                    <a:bodyPr/>
                    <a:lstStyle/>
                    <a:p>
                      <a:r>
                        <a:rPr lang="en-US" sz="1000" b="1"/>
                        <a:t>firstinshi - 2019-04-19 17:44:25 </a:t>
                      </a:r>
                      <a:r>
                        <a:rPr lang="en-US" sz="1000"/>
                        <a:t>
 This just went down... Our 6th annual "First Crack" Egg Fight! Happy Easter everyone. #teamficoh #eggfight #happyeaster #eastereggs 🐰#alohafriday</a:t>
                      </a:r>
                    </a:p>
                  </a:txBody>
                  <a:tcPr/>
                </a:tc>
                <a:tc>
                  <a:txBody>
                    <a:bodyPr/>
                    <a:lstStyle/>
                    <a:p>
                      <a:r>
                        <a:rPr lang="en-US" sz="1000"/>
                        <a:t>40</a:t>
                      </a:r>
                    </a:p>
                  </a:txBody>
                  <a:tcPr/>
                </a:tc>
                <a:tc>
                  <a:txBody>
                    <a:bodyPr/>
                    <a:lstStyle/>
                    <a:p>
                      <a:r>
                        <a:rPr lang="en-US" sz="1000"/>
                        <a:t>0</a:t>
                      </a:r>
                    </a:p>
                  </a:txBody>
                  <a:tcPr/>
                </a:tc>
                <a:tc>
                  <a:txBody>
                    <a:bodyPr/>
                    <a:lstStyle/>
                    <a:p>
                      <a:r>
                        <a:rPr lang="en-US" sz="1000"/>
                        <a:t>1.6793 %</a:t>
                      </a:r>
                    </a:p>
                  </a:txBody>
                  <a:tcPr/>
                </a:tc>
                <a:tc>
                  <a:txBody>
                    <a:bodyPr/>
                    <a:lstStyle/>
                    <a:p>
                      <a:r>
                        <a:rPr lang="en-US" sz="1000"/>
                        <a:t>Carousel</a:t>
                      </a:r>
                    </a:p>
                  </a:txBody>
                  <a:tcPr/>
                </a:tc>
                <a:extLst>
                  <a:ext uri="{0D108BD9-81ED-4DB2-BD59-A6C34878D82A}">
                    <a16:rowId xmlns:a16="http://schemas.microsoft.com/office/drawing/2014/main" val="2151083211"/>
                  </a:ext>
                </a:extLst>
              </a:tr>
              <a:tr h="370840">
                <a:tc>
                  <a:txBody>
                    <a:bodyPr/>
                    <a:lstStyle/>
                    <a:p>
                      <a:r>
                        <a:rPr lang="en-US" sz="1000" b="1"/>
                        <a:t>firstinshi - 2019-04-26 20:06:37 </a:t>
                      </a:r>
                      <a:r>
                        <a:rPr lang="en-US" sz="1000"/>
                        <a:t>
 Today, our associates participated in National Walk at Lunch Day to get our feet moving and our blood flowing. We also had fun talking story with our coworkers along the way. Talk about a win-win! #nationalwalkatlunchday #teamficoh #walking #letsgetmoving #fitness</a:t>
                      </a:r>
                    </a:p>
                  </a:txBody>
                  <a:tcPr/>
                </a:tc>
                <a:tc>
                  <a:txBody>
                    <a:bodyPr/>
                    <a:lstStyle/>
                    <a:p>
                      <a:r>
                        <a:rPr lang="en-US" sz="1000"/>
                        <a:t>40</a:t>
                      </a:r>
                    </a:p>
                  </a:txBody>
                  <a:tcPr/>
                </a:tc>
                <a:tc>
                  <a:txBody>
                    <a:bodyPr/>
                    <a:lstStyle/>
                    <a:p>
                      <a:r>
                        <a:rPr lang="en-US" sz="1000"/>
                        <a:t>0</a:t>
                      </a:r>
                    </a:p>
                  </a:txBody>
                  <a:tcPr/>
                </a:tc>
                <a:tc>
                  <a:txBody>
                    <a:bodyPr/>
                    <a:lstStyle/>
                    <a:p>
                      <a:r>
                        <a:rPr lang="en-US" sz="1000"/>
                        <a:t>1.6786 %</a:t>
                      </a:r>
                    </a:p>
                  </a:txBody>
                  <a:tcPr/>
                </a:tc>
                <a:tc>
                  <a:txBody>
                    <a:bodyPr/>
                    <a:lstStyle/>
                    <a:p>
                      <a:r>
                        <a:rPr lang="en-US" sz="1000"/>
                        <a:t>Carousel</a:t>
                      </a:r>
                    </a:p>
                  </a:txBody>
                  <a:tcPr/>
                </a:tc>
                <a:extLst>
                  <a:ext uri="{0D108BD9-81ED-4DB2-BD59-A6C34878D82A}">
                    <a16:rowId xmlns:a16="http://schemas.microsoft.com/office/drawing/2014/main" val="387406206"/>
                  </a:ext>
                </a:extLst>
              </a:tr>
              <a:tr h="370840">
                <a:tc>
                  <a:txBody>
                    <a:bodyPr/>
                    <a:lstStyle/>
                    <a:p>
                      <a:r>
                        <a:rPr lang="en-US" sz="1000" b="1"/>
                        <a:t>firstinshi - 2019-04-30 23:34:21 </a:t>
                      </a:r>
                      <a:r>
                        <a:rPr lang="en-US" sz="1000"/>
                        <a:t>
 Another trio of talented shidlercollege interns "graduated" from their FICOH internship on Friday. Over the past several months they wowed us with their inquisitive minds, creativity and communication skills. We know they have very bright futures ahead of them! #teamficoh #internships #careersininsurance</a:t>
                      </a:r>
                    </a:p>
                  </a:txBody>
                  <a:tcPr/>
                </a:tc>
                <a:tc>
                  <a:txBody>
                    <a:bodyPr/>
                    <a:lstStyle/>
                    <a:p>
                      <a:r>
                        <a:rPr lang="en-US" sz="1000"/>
                        <a:t>39</a:t>
                      </a:r>
                    </a:p>
                  </a:txBody>
                  <a:tcPr/>
                </a:tc>
                <a:tc>
                  <a:txBody>
                    <a:bodyPr/>
                    <a:lstStyle/>
                    <a:p>
                      <a:r>
                        <a:rPr lang="en-US" sz="1000"/>
                        <a:t>1</a:t>
                      </a:r>
                    </a:p>
                  </a:txBody>
                  <a:tcPr/>
                </a:tc>
                <a:tc>
                  <a:txBody>
                    <a:bodyPr/>
                    <a:lstStyle/>
                    <a:p>
                      <a:r>
                        <a:rPr lang="en-US" sz="1000"/>
                        <a:t>1.6771 %</a:t>
                      </a:r>
                    </a:p>
                  </a:txBody>
                  <a:tcPr/>
                </a:tc>
                <a:tc>
                  <a:txBody>
                    <a:bodyPr/>
                    <a:lstStyle/>
                    <a:p>
                      <a:r>
                        <a:rPr lang="en-US" sz="1000"/>
                        <a:t>Image</a:t>
                      </a:r>
                    </a:p>
                  </a:txBody>
                  <a:tcPr/>
                </a:tc>
                <a:extLst>
                  <a:ext uri="{0D108BD9-81ED-4DB2-BD59-A6C34878D82A}">
                    <a16:rowId xmlns:a16="http://schemas.microsoft.com/office/drawing/2014/main" val="1832676015"/>
                  </a:ext>
                </a:extLst>
              </a:tr>
            </a:tbl>
          </a:graphicData>
        </a:graphic>
      </p:graphicFrame>
      <p:sp>
        <p:nvSpPr>
          <p:cNvPr id="4" name="Text Placeholder 3">
            <a:extLst>
              <a:ext uri="{FF2B5EF4-FFF2-40B4-BE49-F238E27FC236}">
                <a16:creationId xmlns:a16="http://schemas.microsoft.com/office/drawing/2014/main" id="{0785162F-31F3-4F7D-BFF0-04CD4783887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72922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23C89-1C5B-4005-97CD-5FCE93FC07BA}"/>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80AB4617-EBD9-444F-A186-DEF4DF61D994}"/>
              </a:ext>
            </a:extLst>
          </p:cNvPr>
          <p:cNvGraphicFramePr>
            <a:graphicFrameLocks noGrp="1"/>
          </p:cNvGraphicFramePr>
          <p:nvPr>
            <p:ph type="tbl" sz="quarter" idx="13"/>
            <p:extLst>
              <p:ext uri="{D42A27DB-BD31-4B8C-83A1-F6EECF244321}">
                <p14:modId xmlns:p14="http://schemas.microsoft.com/office/powerpoint/2010/main" val="12451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70732517"/>
                    </a:ext>
                  </a:extLst>
                </a:gridCol>
                <a:gridCol w="707746">
                  <a:extLst>
                    <a:ext uri="{9D8B030D-6E8A-4147-A177-3AD203B41FA5}">
                      <a16:colId xmlns:a16="http://schemas.microsoft.com/office/drawing/2014/main" val="3523290453"/>
                    </a:ext>
                  </a:extLst>
                </a:gridCol>
                <a:gridCol w="707746">
                  <a:extLst>
                    <a:ext uri="{9D8B030D-6E8A-4147-A177-3AD203B41FA5}">
                      <a16:colId xmlns:a16="http://schemas.microsoft.com/office/drawing/2014/main" val="2213641917"/>
                    </a:ext>
                  </a:extLst>
                </a:gridCol>
                <a:gridCol w="353873">
                  <a:extLst>
                    <a:ext uri="{9D8B030D-6E8A-4147-A177-3AD203B41FA5}">
                      <a16:colId xmlns:a16="http://schemas.microsoft.com/office/drawing/2014/main" val="2461690566"/>
                    </a:ext>
                  </a:extLst>
                </a:gridCol>
                <a:gridCol w="353873">
                  <a:extLst>
                    <a:ext uri="{9D8B030D-6E8A-4147-A177-3AD203B41FA5}">
                      <a16:colId xmlns:a16="http://schemas.microsoft.com/office/drawing/2014/main" val="2778572708"/>
                    </a:ext>
                  </a:extLst>
                </a:gridCol>
                <a:gridCol w="707746">
                  <a:extLst>
                    <a:ext uri="{9D8B030D-6E8A-4147-A177-3AD203B41FA5}">
                      <a16:colId xmlns:a16="http://schemas.microsoft.com/office/drawing/2014/main" val="653376101"/>
                    </a:ext>
                  </a:extLst>
                </a:gridCol>
                <a:gridCol w="707746">
                  <a:extLst>
                    <a:ext uri="{9D8B030D-6E8A-4147-A177-3AD203B41FA5}">
                      <a16:colId xmlns:a16="http://schemas.microsoft.com/office/drawing/2014/main" val="2764638371"/>
                    </a:ext>
                  </a:extLst>
                </a:gridCol>
                <a:gridCol w="707746">
                  <a:extLst>
                    <a:ext uri="{9D8B030D-6E8A-4147-A177-3AD203B41FA5}">
                      <a16:colId xmlns:a16="http://schemas.microsoft.com/office/drawing/2014/main" val="2756908615"/>
                    </a:ext>
                  </a:extLst>
                </a:gridCol>
                <a:gridCol w="707746">
                  <a:extLst>
                    <a:ext uri="{9D8B030D-6E8A-4147-A177-3AD203B41FA5}">
                      <a16:colId xmlns:a16="http://schemas.microsoft.com/office/drawing/2014/main" val="3581636672"/>
                    </a:ext>
                  </a:extLst>
                </a:gridCol>
                <a:gridCol w="707746">
                  <a:extLst>
                    <a:ext uri="{9D8B030D-6E8A-4147-A177-3AD203B41FA5}">
                      <a16:colId xmlns:a16="http://schemas.microsoft.com/office/drawing/2014/main" val="3282588244"/>
                    </a:ext>
                  </a:extLst>
                </a:gridCol>
                <a:gridCol w="707746">
                  <a:extLst>
                    <a:ext uri="{9D8B030D-6E8A-4147-A177-3AD203B41FA5}">
                      <a16:colId xmlns:a16="http://schemas.microsoft.com/office/drawing/2014/main" val="3824321645"/>
                    </a:ext>
                  </a:extLst>
                </a:gridCol>
                <a:gridCol w="707746">
                  <a:extLst>
                    <a:ext uri="{9D8B030D-6E8A-4147-A177-3AD203B41FA5}">
                      <a16:colId xmlns:a16="http://schemas.microsoft.com/office/drawing/2014/main" val="252185071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833765249"/>
                  </a:ext>
                </a:extLst>
              </a:tr>
              <a:tr h="370840">
                <a:tc>
                  <a:txBody>
                    <a:bodyPr/>
                    <a:lstStyle/>
                    <a:p>
                      <a:r>
                        <a:rPr lang="en-US" sz="1000"/>
                        <a:t>firstinshi</a:t>
                      </a:r>
                    </a:p>
                  </a:txBody>
                  <a:tcPr/>
                </a:tc>
                <a:tc>
                  <a:txBody>
                    <a:bodyPr/>
                    <a:lstStyle/>
                    <a:p>
                      <a:r>
                        <a:rPr lang="en-US" sz="1000"/>
                        <a:t>8</a:t>
                      </a:r>
                    </a:p>
                  </a:txBody>
                  <a:tcPr/>
                </a:tc>
                <a:tc>
                  <a:txBody>
                    <a:bodyPr/>
                    <a:lstStyle/>
                    <a:p>
                      <a:r>
                        <a:rPr lang="en-US" sz="1000"/>
                        <a:t>0.4601</a:t>
                      </a:r>
                    </a:p>
                  </a:txBody>
                  <a:tcPr/>
                </a:tc>
                <a:tc>
                  <a:txBody>
                    <a:bodyPr/>
                    <a:lstStyle/>
                    <a:p>
                      <a:r>
                        <a:rPr lang="en-US" sz="1000"/>
                        <a:t>10.88</a:t>
                      </a:r>
                    </a:p>
                  </a:txBody>
                  <a:tcPr/>
                </a:tc>
                <a:tc>
                  <a:txBody>
                    <a:bodyPr/>
                    <a:lstStyle/>
                    <a:p>
                      <a:r>
                        <a:rPr lang="en-US" sz="1000"/>
                        <a:t>0.00</a:t>
                      </a:r>
                    </a:p>
                  </a:txBody>
                  <a:tcPr/>
                </a:tc>
                <a:tc>
                  <a:txBody>
                    <a:bodyPr/>
                    <a:lstStyle/>
                    <a:p>
                      <a:r>
                        <a:rPr lang="en-US" sz="1000"/>
                        <a:t>87.25</a:t>
                      </a:r>
                    </a:p>
                  </a:txBody>
                  <a:tcPr/>
                </a:tc>
                <a:tc>
                  <a:txBody>
                    <a:bodyPr/>
                    <a:lstStyle/>
                    <a:p>
                      <a:r>
                        <a:rPr lang="en-US" sz="1000"/>
                        <a:t>73.50</a:t>
                      </a:r>
                    </a:p>
                  </a:txBody>
                  <a:tcPr/>
                </a:tc>
                <a:tc>
                  <a:txBody>
                    <a:bodyPr/>
                    <a:lstStyle/>
                    <a:p>
                      <a:r>
                        <a:rPr lang="en-US" sz="1000"/>
                        <a:t>33.50</a:t>
                      </a:r>
                    </a:p>
                  </a:txBody>
                  <a:tcPr/>
                </a:tc>
                <a:tc>
                  <a:txBody>
                    <a:bodyPr/>
                    <a:lstStyle/>
                    <a:p>
                      <a:r>
                        <a:rPr lang="en-US" sz="1000"/>
                        <a:t>33.50</a:t>
                      </a:r>
                    </a:p>
                  </a:txBody>
                  <a:tcPr/>
                </a:tc>
                <a:tc>
                  <a:txBody>
                    <a:bodyPr/>
                    <a:lstStyle/>
                    <a:p>
                      <a:r>
                        <a:rPr lang="en-US" sz="1000"/>
                        <a:t>698</a:t>
                      </a:r>
                    </a:p>
                  </a:txBody>
                  <a:tcPr/>
                </a:tc>
                <a:tc>
                  <a:txBody>
                    <a:bodyPr/>
                    <a:lstStyle/>
                    <a:p>
                      <a:r>
                        <a:rPr lang="en-US" sz="1000"/>
                        <a:t>87</a:t>
                      </a:r>
                    </a:p>
                  </a:txBody>
                  <a:tcPr/>
                </a:tc>
                <a:tc>
                  <a:txBody>
                    <a:bodyPr/>
                    <a:lstStyle/>
                    <a:p>
                      <a:r>
                        <a:rPr lang="en-US" sz="1000"/>
                        <a:t>268</a:t>
                      </a:r>
                    </a:p>
                  </a:txBody>
                  <a:tcPr/>
                </a:tc>
                <a:extLst>
                  <a:ext uri="{0D108BD9-81ED-4DB2-BD59-A6C34878D82A}">
                    <a16:rowId xmlns:a16="http://schemas.microsoft.com/office/drawing/2014/main" val="1198005543"/>
                  </a:ext>
                </a:extLst>
              </a:tr>
            </a:tbl>
          </a:graphicData>
        </a:graphic>
      </p:graphicFrame>
      <p:sp>
        <p:nvSpPr>
          <p:cNvPr id="4" name="Text Placeholder 3">
            <a:extLst>
              <a:ext uri="{FF2B5EF4-FFF2-40B4-BE49-F238E27FC236}">
                <a16:creationId xmlns:a16="http://schemas.microsoft.com/office/drawing/2014/main" id="{929B9188-53D6-4E19-A093-FFE0607BC67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61179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35F4-28CE-4C40-8491-64B506D37DAE}"/>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1063D32D-0ED2-4DAC-998C-31EE8412E0EC}"/>
              </a:ext>
            </a:extLst>
          </p:cNvPr>
          <p:cNvGraphicFramePr>
            <a:graphicFrameLocks noGrp="1"/>
          </p:cNvGraphicFramePr>
          <p:nvPr>
            <p:ph type="tbl" sz="quarter" idx="13"/>
            <p:extLst>
              <p:ext uri="{D42A27DB-BD31-4B8C-83A1-F6EECF244321}">
                <p14:modId xmlns:p14="http://schemas.microsoft.com/office/powerpoint/2010/main" val="55963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51680547"/>
                    </a:ext>
                  </a:extLst>
                </a:gridCol>
                <a:gridCol w="1316736">
                  <a:extLst>
                    <a:ext uri="{9D8B030D-6E8A-4147-A177-3AD203B41FA5}">
                      <a16:colId xmlns:a16="http://schemas.microsoft.com/office/drawing/2014/main" val="179995936"/>
                    </a:ext>
                  </a:extLst>
                </a:gridCol>
                <a:gridCol w="658368">
                  <a:extLst>
                    <a:ext uri="{9D8B030D-6E8A-4147-A177-3AD203B41FA5}">
                      <a16:colId xmlns:a16="http://schemas.microsoft.com/office/drawing/2014/main" val="578116620"/>
                    </a:ext>
                  </a:extLst>
                </a:gridCol>
                <a:gridCol w="658368">
                  <a:extLst>
                    <a:ext uri="{9D8B030D-6E8A-4147-A177-3AD203B41FA5}">
                      <a16:colId xmlns:a16="http://schemas.microsoft.com/office/drawing/2014/main" val="2144974232"/>
                    </a:ext>
                  </a:extLst>
                </a:gridCol>
                <a:gridCol w="658368">
                  <a:extLst>
                    <a:ext uri="{9D8B030D-6E8A-4147-A177-3AD203B41FA5}">
                      <a16:colId xmlns:a16="http://schemas.microsoft.com/office/drawing/2014/main" val="959984021"/>
                    </a:ext>
                  </a:extLst>
                </a:gridCol>
                <a:gridCol w="658368">
                  <a:extLst>
                    <a:ext uri="{9D8B030D-6E8A-4147-A177-3AD203B41FA5}">
                      <a16:colId xmlns:a16="http://schemas.microsoft.com/office/drawing/2014/main" val="211758189"/>
                    </a:ext>
                  </a:extLst>
                </a:gridCol>
                <a:gridCol w="658368">
                  <a:extLst>
                    <a:ext uri="{9D8B030D-6E8A-4147-A177-3AD203B41FA5}">
                      <a16:colId xmlns:a16="http://schemas.microsoft.com/office/drawing/2014/main" val="1242338699"/>
                    </a:ext>
                  </a:extLst>
                </a:gridCol>
                <a:gridCol w="658368">
                  <a:extLst>
                    <a:ext uri="{9D8B030D-6E8A-4147-A177-3AD203B41FA5}">
                      <a16:colId xmlns:a16="http://schemas.microsoft.com/office/drawing/2014/main" val="188591709"/>
                    </a:ext>
                  </a:extLst>
                </a:gridCol>
                <a:gridCol w="658368">
                  <a:extLst>
                    <a:ext uri="{9D8B030D-6E8A-4147-A177-3AD203B41FA5}">
                      <a16:colId xmlns:a16="http://schemas.microsoft.com/office/drawing/2014/main" val="854410651"/>
                    </a:ext>
                  </a:extLst>
                </a:gridCol>
                <a:gridCol w="658368">
                  <a:extLst>
                    <a:ext uri="{9D8B030D-6E8A-4147-A177-3AD203B41FA5}">
                      <a16:colId xmlns:a16="http://schemas.microsoft.com/office/drawing/2014/main" val="3980229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7177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- 2019-04-24 14:33:44 </a:t>
                      </a:r>
                      <a:r>
                        <a:rPr kumimoji="0" lang="en-US" sz="1000" b="0" i="0" u="none" strike="noStrike" kern="1200" cap="none" spc="0" normalizeH="0" baseline="0" noProof="0">
                          <a:ln>
                            <a:noFill/>
                          </a:ln>
                          <a:solidFill>
                            <a:prstClr val="black"/>
                          </a:solidFill>
                          <a:effectLst/>
                          <a:uLnTx/>
                          <a:uFillTx/>
                          <a:latin typeface="+mn-lt"/>
                          <a:ea typeface="+mn-ea"/>
                          <a:cs typeface="+mn-cs"/>
                        </a:rPr>
                        <a:t>
 Happy Administrative Professionals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https://scontent.xx.fbcdn.net/v/t51.12442-15/57952103_731122820623009_5161968210924255769_n.jpg?_nc_cat=101&amp;_nc_ht=scontent.xx&amp;oh=d197e27f4551dc74f5e5f13cf99f78cf&amp;oe=5D78016A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04/25/2019 14:33:22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337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- 2019-04-21 15:29:21 </a:t>
                      </a:r>
                      <a:r>
                        <a:rPr kumimoji="0" lang="en-US" sz="1000" b="0" i="0" u="none" strike="noStrike" kern="1200" cap="none" spc="0" normalizeH="0" baseline="0" noProof="0">
                          <a:ln>
                            <a:noFill/>
                          </a:ln>
                          <a:solidFill>
                            <a:prstClr val="black"/>
                          </a:solidFill>
                          <a:effectLst/>
                          <a:uLnTx/>
                          <a:uFillTx/>
                          <a:latin typeface="+mn-lt"/>
                          <a:ea typeface="+mn-ea"/>
                          <a:cs typeface="+mn-cs"/>
                        </a:rPr>
                        <a:t>
 Getting ready! @sustainablecoastlineshawaii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https://scontent.xx.fbcdn.net/v/t51.12442-15/56691556_2614033185490029_2128339764742760482_n.jpg?_nc_cat=109&amp;_nc_ht=scontent.xx&amp;oh=0369736d9eb29cc397d4f134a5b03122&amp;oe=5D392AE3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04/22/2019 14:23:09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0609210"/>
                  </a:ext>
                </a:extLst>
              </a:tr>
            </a:tbl>
          </a:graphicData>
        </a:graphic>
      </p:graphicFrame>
      <p:sp>
        <p:nvSpPr>
          <p:cNvPr id="4" name="Text Placeholder 3">
            <a:extLst>
              <a:ext uri="{FF2B5EF4-FFF2-40B4-BE49-F238E27FC236}">
                <a16:creationId xmlns:a16="http://schemas.microsoft.com/office/drawing/2014/main" id="{CFC59F05-2830-45F6-94B4-ECEAB19466E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55762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3BD3-20D2-41DB-9FE4-F97925EBECC4}"/>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D6EA5AA0-2176-4AAC-8CFC-9319C173D002}"/>
              </a:ext>
            </a:extLst>
          </p:cNvPr>
          <p:cNvGraphicFramePr>
            <a:graphicFrameLocks noGrp="1"/>
          </p:cNvGraphicFramePr>
          <p:nvPr>
            <p:ph type="tbl" sz="quarter" idx="13"/>
            <p:extLst>
              <p:ext uri="{D42A27DB-BD31-4B8C-83A1-F6EECF244321}">
                <p14:modId xmlns:p14="http://schemas.microsoft.com/office/powerpoint/2010/main" val="259894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99510673"/>
                    </a:ext>
                  </a:extLst>
                </a:gridCol>
                <a:gridCol w="1316736">
                  <a:extLst>
                    <a:ext uri="{9D8B030D-6E8A-4147-A177-3AD203B41FA5}">
                      <a16:colId xmlns:a16="http://schemas.microsoft.com/office/drawing/2014/main" val="109662693"/>
                    </a:ext>
                  </a:extLst>
                </a:gridCol>
                <a:gridCol w="658368">
                  <a:extLst>
                    <a:ext uri="{9D8B030D-6E8A-4147-A177-3AD203B41FA5}">
                      <a16:colId xmlns:a16="http://schemas.microsoft.com/office/drawing/2014/main" val="2248803509"/>
                    </a:ext>
                  </a:extLst>
                </a:gridCol>
                <a:gridCol w="658368">
                  <a:extLst>
                    <a:ext uri="{9D8B030D-6E8A-4147-A177-3AD203B41FA5}">
                      <a16:colId xmlns:a16="http://schemas.microsoft.com/office/drawing/2014/main" val="1744045229"/>
                    </a:ext>
                  </a:extLst>
                </a:gridCol>
                <a:gridCol w="658368">
                  <a:extLst>
                    <a:ext uri="{9D8B030D-6E8A-4147-A177-3AD203B41FA5}">
                      <a16:colId xmlns:a16="http://schemas.microsoft.com/office/drawing/2014/main" val="1479512727"/>
                    </a:ext>
                  </a:extLst>
                </a:gridCol>
                <a:gridCol w="658368">
                  <a:extLst>
                    <a:ext uri="{9D8B030D-6E8A-4147-A177-3AD203B41FA5}">
                      <a16:colId xmlns:a16="http://schemas.microsoft.com/office/drawing/2014/main" val="2044647321"/>
                    </a:ext>
                  </a:extLst>
                </a:gridCol>
                <a:gridCol w="658368">
                  <a:extLst>
                    <a:ext uri="{9D8B030D-6E8A-4147-A177-3AD203B41FA5}">
                      <a16:colId xmlns:a16="http://schemas.microsoft.com/office/drawing/2014/main" val="2769649248"/>
                    </a:ext>
                  </a:extLst>
                </a:gridCol>
                <a:gridCol w="658368">
                  <a:extLst>
                    <a:ext uri="{9D8B030D-6E8A-4147-A177-3AD203B41FA5}">
                      <a16:colId xmlns:a16="http://schemas.microsoft.com/office/drawing/2014/main" val="177836142"/>
                    </a:ext>
                  </a:extLst>
                </a:gridCol>
                <a:gridCol w="658368">
                  <a:extLst>
                    <a:ext uri="{9D8B030D-6E8A-4147-A177-3AD203B41FA5}">
                      <a16:colId xmlns:a16="http://schemas.microsoft.com/office/drawing/2014/main" val="3875153570"/>
                    </a:ext>
                  </a:extLst>
                </a:gridCol>
                <a:gridCol w="658368">
                  <a:extLst>
                    <a:ext uri="{9D8B030D-6E8A-4147-A177-3AD203B41FA5}">
                      <a16:colId xmlns:a16="http://schemas.microsoft.com/office/drawing/2014/main" val="392728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8220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- 2019-04-19 18:07:18 </a:t>
                      </a:r>
                      <a:r>
                        <a:rPr kumimoji="0" lang="en-US" sz="1000" b="0" i="0" u="none" strike="noStrike" kern="1200" cap="none" spc="0" normalizeH="0" baseline="0" noProof="0">
                          <a:ln>
                            <a:noFill/>
                          </a:ln>
                          <a:solidFill>
                            <a:prstClr val="black"/>
                          </a:solidFill>
                          <a:effectLst/>
                          <a:uLnTx/>
                          <a:uFillTx/>
                          <a:latin typeface="+mn-lt"/>
                          <a:ea typeface="+mn-ea"/>
                          <a:cs typeface="+mn-cs"/>
                        </a:rPr>
                        <a:t>
 First Crack Egg Fight!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https://scontent.xx.fbcdn.net/v/t51.12442-15/57587115_836492820048111_5116370593802700879_n.jpg?_nc_cat=106&amp;_nc_ht=scontent.xx&amp;oh=d78c934f1fe7b5f2cd91c309c16bd5c9&amp;oe=5D41939B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04/20/2019 16:00:19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619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- 2019-04-18 23:37:25 </a:t>
                      </a:r>
                      <a:r>
                        <a:rPr kumimoji="0" lang="en-US" sz="1000" b="0" i="0" u="none" strike="noStrike" kern="1200" cap="none" spc="0" normalizeH="0" baseline="0" noProof="0">
                          <a:ln>
                            <a:noFill/>
                          </a:ln>
                          <a:solidFill>
                            <a:prstClr val="black"/>
                          </a:solidFill>
                          <a:effectLst/>
                          <a:uLnTx/>
                          <a:uFillTx/>
                          <a:latin typeface="+mn-lt"/>
                          <a:ea typeface="+mn-ea"/>
                          <a:cs typeface="+mn-cs"/>
                        </a:rPr>
                        <a:t>
 #ohanabroadcastcompany Mahalo 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https://scontent.xx.fbcdn.net/v/t51.12442-15/57506113_1709666269135270_979043468550133065_n.jpg?_nc_cat=109&amp;_nc_ht=scontent.xx&amp;oh=4c8f7ba08ba05fa58aa2afe37847326d&amp;oe=5D422A5A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04/19/2019 23:01:56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6263734"/>
                  </a:ext>
                </a:extLst>
              </a:tr>
            </a:tbl>
          </a:graphicData>
        </a:graphic>
      </p:graphicFrame>
      <p:sp>
        <p:nvSpPr>
          <p:cNvPr id="4" name="Text Placeholder 3">
            <a:extLst>
              <a:ext uri="{FF2B5EF4-FFF2-40B4-BE49-F238E27FC236}">
                <a16:creationId xmlns:a16="http://schemas.microsoft.com/office/drawing/2014/main" id="{D935711B-71DE-47F8-9385-03716B0DC9F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60307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92825-6B2C-450A-896E-D37B0BC10058}"/>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6236E947-7802-423E-A6A0-EB21D5E15855}"/>
              </a:ext>
            </a:extLst>
          </p:cNvPr>
          <p:cNvGraphicFramePr>
            <a:graphicFrameLocks noGrp="1"/>
          </p:cNvGraphicFramePr>
          <p:nvPr>
            <p:ph type="tbl" sz="quarter" idx="13"/>
            <p:extLst>
              <p:ext uri="{D42A27DB-BD31-4B8C-83A1-F6EECF244321}">
                <p14:modId xmlns:p14="http://schemas.microsoft.com/office/powerpoint/2010/main" val="240781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6087486"/>
                    </a:ext>
                  </a:extLst>
                </a:gridCol>
                <a:gridCol w="1316736">
                  <a:extLst>
                    <a:ext uri="{9D8B030D-6E8A-4147-A177-3AD203B41FA5}">
                      <a16:colId xmlns:a16="http://schemas.microsoft.com/office/drawing/2014/main" val="2621960624"/>
                    </a:ext>
                  </a:extLst>
                </a:gridCol>
                <a:gridCol w="658368">
                  <a:extLst>
                    <a:ext uri="{9D8B030D-6E8A-4147-A177-3AD203B41FA5}">
                      <a16:colId xmlns:a16="http://schemas.microsoft.com/office/drawing/2014/main" val="1085948775"/>
                    </a:ext>
                  </a:extLst>
                </a:gridCol>
                <a:gridCol w="658368">
                  <a:extLst>
                    <a:ext uri="{9D8B030D-6E8A-4147-A177-3AD203B41FA5}">
                      <a16:colId xmlns:a16="http://schemas.microsoft.com/office/drawing/2014/main" val="566806770"/>
                    </a:ext>
                  </a:extLst>
                </a:gridCol>
                <a:gridCol w="658368">
                  <a:extLst>
                    <a:ext uri="{9D8B030D-6E8A-4147-A177-3AD203B41FA5}">
                      <a16:colId xmlns:a16="http://schemas.microsoft.com/office/drawing/2014/main" val="1160524283"/>
                    </a:ext>
                  </a:extLst>
                </a:gridCol>
                <a:gridCol w="658368">
                  <a:extLst>
                    <a:ext uri="{9D8B030D-6E8A-4147-A177-3AD203B41FA5}">
                      <a16:colId xmlns:a16="http://schemas.microsoft.com/office/drawing/2014/main" val="4105487547"/>
                    </a:ext>
                  </a:extLst>
                </a:gridCol>
                <a:gridCol w="658368">
                  <a:extLst>
                    <a:ext uri="{9D8B030D-6E8A-4147-A177-3AD203B41FA5}">
                      <a16:colId xmlns:a16="http://schemas.microsoft.com/office/drawing/2014/main" val="1702116928"/>
                    </a:ext>
                  </a:extLst>
                </a:gridCol>
                <a:gridCol w="658368">
                  <a:extLst>
                    <a:ext uri="{9D8B030D-6E8A-4147-A177-3AD203B41FA5}">
                      <a16:colId xmlns:a16="http://schemas.microsoft.com/office/drawing/2014/main" val="1462497929"/>
                    </a:ext>
                  </a:extLst>
                </a:gridCol>
                <a:gridCol w="658368">
                  <a:extLst>
                    <a:ext uri="{9D8B030D-6E8A-4147-A177-3AD203B41FA5}">
                      <a16:colId xmlns:a16="http://schemas.microsoft.com/office/drawing/2014/main" val="2348950727"/>
                    </a:ext>
                  </a:extLst>
                </a:gridCol>
                <a:gridCol w="658368">
                  <a:extLst>
                    <a:ext uri="{9D8B030D-6E8A-4147-A177-3AD203B41FA5}">
                      <a16:colId xmlns:a16="http://schemas.microsoft.com/office/drawing/2014/main" val="2142578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065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- 2019-04-16 18:04:37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https://scontent.xx.fbcdn.net/v/t51.12442-15/56472551_2325861624363088_3196825270956075377_n.jpg?_nc_cat=108&amp;_nc_ht=scontent.xx&amp;oh=e00dfb869c6132dd23af2b4cec2698ad&amp;oe=5D3E329D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04/17/2019 16:30:52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2063530"/>
                  </a:ext>
                </a:extLst>
              </a:tr>
            </a:tbl>
          </a:graphicData>
        </a:graphic>
      </p:graphicFrame>
      <p:sp>
        <p:nvSpPr>
          <p:cNvPr id="4" name="Text Placeholder 3">
            <a:extLst>
              <a:ext uri="{FF2B5EF4-FFF2-40B4-BE49-F238E27FC236}">
                <a16:creationId xmlns:a16="http://schemas.microsoft.com/office/drawing/2014/main" id="{0712E85F-221D-433B-9805-4EF959BE0CF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395309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1084</Words>
  <Application>Microsoft Office PowerPoint</Application>
  <PresentationFormat>On-screen Show (4:3)</PresentationFormat>
  <Paragraphs>378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vt:lpstr>
      <vt:lpstr>Instagram Stories Key Metrics Table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2019-05-08T18:22:02Z</dcterms:created>
  <dcterms:modified xsi:type="dcterms:W3CDTF">2019-05-08T18:22:33Z</dcterms:modified>
</cp:coreProperties>
</file>