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43556</c:v>
                </c:pt>
              </c:numCache>
            </c:numRef>
          </c:cat>
          <c:val>
            <c:numRef>
              <c:f>Sheet1!$B$2</c:f>
              <c:numCache>
                <c:formatCode>General</c:formatCode>
                <c:ptCount val="1"/>
                <c:pt idx="0">
                  <c:v>4036</c:v>
                </c:pt>
              </c:numCache>
            </c:numRef>
          </c:val>
          <c:extLst>
            <c:ext xmlns:c16="http://schemas.microsoft.com/office/drawing/2014/chart" uri="{C3380CC4-5D6E-409C-BE32-E72D297353CC}">
              <c16:uniqueId val="{00000000-420B-4174-A9CA-5C7AB7D8FE3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43556</c:v>
                </c:pt>
              </c:numCache>
            </c:numRef>
          </c:cat>
          <c:val>
            <c:numRef>
              <c:f>Sheet1!$C$2</c:f>
              <c:numCache>
                <c:formatCode>General</c:formatCode>
                <c:ptCount val="1"/>
                <c:pt idx="0">
                  <c:v>1285</c:v>
                </c:pt>
              </c:numCache>
            </c:numRef>
          </c:val>
          <c:extLst>
            <c:ext xmlns:c16="http://schemas.microsoft.com/office/drawing/2014/chart" uri="{C3380CC4-5D6E-409C-BE32-E72D297353CC}">
              <c16:uniqueId val="{00000001-420B-4174-A9CA-5C7AB7D8FE3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43556</c:v>
                </c:pt>
              </c:numCache>
            </c:numRef>
          </c:cat>
          <c:val>
            <c:numRef>
              <c:f>Sheet1!$D$2</c:f>
              <c:numCache>
                <c:formatCode>General</c:formatCode>
                <c:ptCount val="1"/>
                <c:pt idx="0">
                  <c:v>18547</c:v>
                </c:pt>
              </c:numCache>
            </c:numRef>
          </c:val>
          <c:extLst>
            <c:ext xmlns:c16="http://schemas.microsoft.com/office/drawing/2014/chart" uri="{C3380CC4-5D6E-409C-BE32-E72D297353CC}">
              <c16:uniqueId val="{00000002-420B-4174-A9CA-5C7AB7D8FE3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43556</c:v>
                </c:pt>
              </c:numCache>
            </c:numRef>
          </c:cat>
          <c:val>
            <c:numRef>
              <c:f>Sheet1!$E$2</c:f>
              <c:numCache>
                <c:formatCode>General</c:formatCode>
                <c:ptCount val="1"/>
                <c:pt idx="0">
                  <c:v>3222</c:v>
                </c:pt>
              </c:numCache>
            </c:numRef>
          </c:val>
          <c:extLst>
            <c:ext xmlns:c16="http://schemas.microsoft.com/office/drawing/2014/chart" uri="{C3380CC4-5D6E-409C-BE32-E72D297353CC}">
              <c16:uniqueId val="{00000003-420B-4174-A9CA-5C7AB7D8FE34}"/>
            </c:ext>
          </c:extLst>
        </c:ser>
        <c:dLbls>
          <c:showLegendKey val="0"/>
          <c:showVal val="0"/>
          <c:showCatName val="0"/>
          <c:showSerName val="0"/>
          <c:showPercent val="0"/>
          <c:showBubbleSize val="0"/>
        </c:dLbls>
        <c:gapWidth val="219"/>
        <c:overlap val="-27"/>
        <c:axId val="307276960"/>
        <c:axId val="262513032"/>
      </c:barChart>
      <c:dateAx>
        <c:axId val="30727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513032"/>
        <c:crosses val="autoZero"/>
        <c:auto val="1"/>
        <c:lblOffset val="100"/>
        <c:baseTimeUnit val="days"/>
      </c:dateAx>
      <c:valAx>
        <c:axId val="26251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7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5</c:v>
                </c:pt>
              </c:numCache>
            </c:numRef>
          </c:val>
          <c:extLst>
            <c:ext xmlns:c16="http://schemas.microsoft.com/office/drawing/2014/chart" uri="{C3380CC4-5D6E-409C-BE32-E72D297353CC}">
              <c16:uniqueId val="{00000000-53CB-47DE-97A4-185408A8AFC2}"/>
            </c:ext>
          </c:extLst>
        </c:ser>
        <c:dLbls>
          <c:showLegendKey val="0"/>
          <c:showVal val="0"/>
          <c:showCatName val="0"/>
          <c:showSerName val="0"/>
          <c:showPercent val="0"/>
          <c:showBubbleSize val="0"/>
        </c:dLbls>
        <c:gapWidth val="219"/>
        <c:overlap val="-27"/>
        <c:axId val="187232056"/>
        <c:axId val="187227136"/>
      </c:barChart>
      <c:dateAx>
        <c:axId val="18723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27136"/>
        <c:crosses val="autoZero"/>
        <c:auto val="1"/>
        <c:lblOffset val="100"/>
        <c:baseTimeUnit val="months"/>
      </c:dateAx>
      <c:valAx>
        <c:axId val="18722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3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CE2-4324-B1FF-DB55337269A9}"/>
            </c:ext>
          </c:extLst>
        </c:ser>
        <c:dLbls>
          <c:showLegendKey val="0"/>
          <c:showVal val="0"/>
          <c:showCatName val="0"/>
          <c:showSerName val="0"/>
          <c:showPercent val="0"/>
          <c:showBubbleSize val="0"/>
        </c:dLbls>
        <c:gapWidth val="219"/>
        <c:overlap val="-27"/>
        <c:axId val="307060264"/>
        <c:axId val="307056000"/>
      </c:barChart>
      <c:dateAx>
        <c:axId val="30706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56000"/>
        <c:crosses val="autoZero"/>
        <c:auto val="1"/>
        <c:lblOffset val="100"/>
        <c:baseTimeUnit val="months"/>
      </c:dateAx>
      <c:valAx>
        <c:axId val="30705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6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90638</c:v>
                </c:pt>
              </c:numCache>
            </c:numRef>
          </c:val>
          <c:extLst>
            <c:ext xmlns:c16="http://schemas.microsoft.com/office/drawing/2014/chart" uri="{C3380CC4-5D6E-409C-BE32-E72D297353CC}">
              <c16:uniqueId val="{00000000-0EE9-4BBA-B431-873539AA4E13}"/>
            </c:ext>
          </c:extLst>
        </c:ser>
        <c:dLbls>
          <c:showLegendKey val="0"/>
          <c:showVal val="0"/>
          <c:showCatName val="0"/>
          <c:showSerName val="0"/>
          <c:showPercent val="0"/>
          <c:showBubbleSize val="0"/>
        </c:dLbls>
        <c:gapWidth val="219"/>
        <c:overlap val="-27"/>
        <c:axId val="305652200"/>
        <c:axId val="311503232"/>
      </c:barChart>
      <c:dateAx>
        <c:axId val="30565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3232"/>
        <c:crosses val="autoZero"/>
        <c:auto val="1"/>
        <c:lblOffset val="100"/>
        <c:baseTimeUnit val="months"/>
      </c:dateAx>
      <c:valAx>
        <c:axId val="31150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5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57</c:v>
                </c:pt>
                <c:pt idx="1">
                  <c:v>307</c:v>
                </c:pt>
                <c:pt idx="2">
                  <c:v>405</c:v>
                </c:pt>
                <c:pt idx="3">
                  <c:v>344</c:v>
                </c:pt>
                <c:pt idx="4">
                  <c:v>305</c:v>
                </c:pt>
                <c:pt idx="5">
                  <c:v>199</c:v>
                </c:pt>
                <c:pt idx="6">
                  <c:v>0</c:v>
                </c:pt>
              </c:numCache>
            </c:numRef>
          </c:val>
          <c:extLst>
            <c:ext xmlns:c16="http://schemas.microsoft.com/office/drawing/2014/chart" uri="{C3380CC4-5D6E-409C-BE32-E72D297353CC}">
              <c16:uniqueId val="{00000000-6DEC-4AF5-9BF1-EC4FDC6C48D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57</c:v>
                </c:pt>
                <c:pt idx="1">
                  <c:v>396</c:v>
                </c:pt>
                <c:pt idx="2">
                  <c:v>545</c:v>
                </c:pt>
                <c:pt idx="3">
                  <c:v>610</c:v>
                </c:pt>
                <c:pt idx="4">
                  <c:v>513</c:v>
                </c:pt>
                <c:pt idx="5">
                  <c:v>239</c:v>
                </c:pt>
                <c:pt idx="6">
                  <c:v>1</c:v>
                </c:pt>
              </c:numCache>
            </c:numRef>
          </c:val>
          <c:extLst>
            <c:ext xmlns:c16="http://schemas.microsoft.com/office/drawing/2014/chart" uri="{C3380CC4-5D6E-409C-BE32-E72D297353CC}">
              <c16:uniqueId val="{00000001-6DEC-4AF5-9BF1-EC4FDC6C48D3}"/>
            </c:ext>
          </c:extLst>
        </c:ser>
        <c:dLbls>
          <c:showLegendKey val="0"/>
          <c:showVal val="0"/>
          <c:showCatName val="0"/>
          <c:showSerName val="0"/>
          <c:showPercent val="0"/>
          <c:showBubbleSize val="0"/>
        </c:dLbls>
        <c:gapWidth val="219"/>
        <c:overlap val="-27"/>
        <c:axId val="319654048"/>
        <c:axId val="319657656"/>
      </c:barChart>
      <c:catAx>
        <c:axId val="31965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57656"/>
        <c:crosses val="autoZero"/>
        <c:auto val="1"/>
        <c:lblAlgn val="ctr"/>
        <c:lblOffset val="100"/>
        <c:noMultiLvlLbl val="0"/>
      </c:catAx>
      <c:valAx>
        <c:axId val="31965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5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4</c:v>
                </c:pt>
              </c:numCache>
            </c:numRef>
          </c:val>
          <c:extLst>
            <c:ext xmlns:c16="http://schemas.microsoft.com/office/drawing/2014/chart" uri="{C3380CC4-5D6E-409C-BE32-E72D297353CC}">
              <c16:uniqueId val="{00000000-C600-42A7-971B-3BBE09501AB2}"/>
            </c:ext>
          </c:extLst>
        </c:ser>
        <c:dLbls>
          <c:showLegendKey val="0"/>
          <c:showVal val="0"/>
          <c:showCatName val="0"/>
          <c:showSerName val="0"/>
          <c:showPercent val="0"/>
          <c:showBubbleSize val="0"/>
        </c:dLbls>
        <c:gapWidth val="219"/>
        <c:overlap val="-27"/>
        <c:axId val="319656016"/>
        <c:axId val="258788728"/>
      </c:barChart>
      <c:dateAx>
        <c:axId val="31965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88728"/>
        <c:crosses val="autoZero"/>
        <c:auto val="1"/>
        <c:lblOffset val="100"/>
        <c:baseTimeUnit val="months"/>
      </c:dateAx>
      <c:valAx>
        <c:axId val="25878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5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5D1-47B7-B52F-A4A44DB7C29D}"/>
            </c:ext>
          </c:extLst>
        </c:ser>
        <c:dLbls>
          <c:showLegendKey val="0"/>
          <c:showVal val="0"/>
          <c:showCatName val="0"/>
          <c:showSerName val="0"/>
          <c:showPercent val="0"/>
          <c:showBubbleSize val="0"/>
        </c:dLbls>
        <c:gapWidth val="219"/>
        <c:overlap val="-27"/>
        <c:axId val="362645272"/>
        <c:axId val="362648224"/>
      </c:barChart>
      <c:dateAx>
        <c:axId val="36264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48224"/>
        <c:crosses val="autoZero"/>
        <c:auto val="1"/>
        <c:lblOffset val="100"/>
        <c:baseTimeUnit val="months"/>
      </c:dateAx>
      <c:valAx>
        <c:axId val="36264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4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5FA-4212-AF4E-22F4B9261C59}"/>
            </c:ext>
          </c:extLst>
        </c:ser>
        <c:dLbls>
          <c:showLegendKey val="0"/>
          <c:showVal val="0"/>
          <c:showCatName val="0"/>
          <c:showSerName val="0"/>
          <c:showPercent val="0"/>
          <c:showBubbleSize val="0"/>
        </c:dLbls>
        <c:gapWidth val="219"/>
        <c:overlap val="-27"/>
        <c:axId val="362642648"/>
        <c:axId val="362643304"/>
      </c:barChart>
      <c:dateAx>
        <c:axId val="36264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43304"/>
        <c:crosses val="autoZero"/>
        <c:auto val="1"/>
        <c:lblOffset val="100"/>
        <c:baseTimeUnit val="months"/>
      </c:dateAx>
      <c:valAx>
        <c:axId val="36264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4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101</c:v>
                </c:pt>
              </c:numCache>
            </c:numRef>
          </c:val>
          <c:extLst>
            <c:ext xmlns:c16="http://schemas.microsoft.com/office/drawing/2014/chart" uri="{C3380CC4-5D6E-409C-BE32-E72D297353CC}">
              <c16:uniqueId val="{00000000-A56B-495A-8D3F-ABE790F28671}"/>
            </c:ext>
          </c:extLst>
        </c:ser>
        <c:dLbls>
          <c:showLegendKey val="0"/>
          <c:showVal val="0"/>
          <c:showCatName val="0"/>
          <c:showSerName val="0"/>
          <c:showPercent val="0"/>
          <c:showBubbleSize val="0"/>
        </c:dLbls>
        <c:gapWidth val="219"/>
        <c:overlap val="-27"/>
        <c:axId val="371224968"/>
        <c:axId val="371233168"/>
      </c:barChart>
      <c:dateAx>
        <c:axId val="37122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33168"/>
        <c:crosses val="autoZero"/>
        <c:auto val="1"/>
        <c:lblOffset val="100"/>
        <c:baseTimeUnit val="months"/>
      </c:dateAx>
      <c:valAx>
        <c:axId val="37123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2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86</c:v>
                </c:pt>
                <c:pt idx="4">
                  <c:v>29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2F4-4607-A943-D1C5F8E8B950}"/>
            </c:ext>
          </c:extLst>
        </c:ser>
        <c:dLbls>
          <c:showLegendKey val="0"/>
          <c:showVal val="0"/>
          <c:showCatName val="0"/>
          <c:showSerName val="0"/>
          <c:showPercent val="0"/>
          <c:showBubbleSize val="0"/>
        </c:dLbls>
        <c:gapWidth val="219"/>
        <c:overlap val="-27"/>
        <c:axId val="371232840"/>
        <c:axId val="371230216"/>
      </c:barChart>
      <c:dateAx>
        <c:axId val="37123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30216"/>
        <c:crosses val="autoZero"/>
        <c:auto val="1"/>
        <c:lblOffset val="100"/>
        <c:baseTimeUnit val="months"/>
      </c:dateAx>
      <c:valAx>
        <c:axId val="37123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3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9</c:v>
                </c:pt>
              </c:numCache>
            </c:numRef>
          </c:val>
          <c:extLst>
            <c:ext xmlns:c16="http://schemas.microsoft.com/office/drawing/2014/chart" uri="{C3380CC4-5D6E-409C-BE32-E72D297353CC}">
              <c16:uniqueId val="{00000000-7AFE-431C-A396-5091B00E3F1F}"/>
            </c:ext>
          </c:extLst>
        </c:ser>
        <c:dLbls>
          <c:showLegendKey val="0"/>
          <c:showVal val="0"/>
          <c:showCatName val="0"/>
          <c:showSerName val="0"/>
          <c:showPercent val="0"/>
          <c:showBubbleSize val="0"/>
        </c:dLbls>
        <c:gapWidth val="219"/>
        <c:overlap val="-27"/>
        <c:axId val="407034208"/>
        <c:axId val="407035520"/>
      </c:barChart>
      <c:dateAx>
        <c:axId val="40703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35520"/>
        <c:crosses val="autoZero"/>
        <c:auto val="1"/>
        <c:lblOffset val="100"/>
        <c:baseTimeUnit val="months"/>
      </c:dateAx>
      <c:valAx>
        <c:axId val="40703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3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EE8-460B-BD7C-80147660EDF2}"/>
            </c:ext>
          </c:extLst>
        </c:ser>
        <c:dLbls>
          <c:showLegendKey val="0"/>
          <c:showVal val="0"/>
          <c:showCatName val="0"/>
          <c:showSerName val="0"/>
          <c:showPercent val="0"/>
          <c:showBubbleSize val="0"/>
        </c:dLbls>
        <c:gapWidth val="219"/>
        <c:overlap val="-27"/>
        <c:axId val="407041424"/>
        <c:axId val="407036504"/>
      </c:barChart>
      <c:dateAx>
        <c:axId val="40704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36504"/>
        <c:crosses val="autoZero"/>
        <c:auto val="1"/>
        <c:lblOffset val="100"/>
        <c:baseTimeUnit val="months"/>
      </c:dateAx>
      <c:valAx>
        <c:axId val="40703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4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D55C-48C2-494E-BF8B-90440485E13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29E27BE-1361-4FBA-BDDF-F23EF78E1B1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08101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D704-4C75-4401-918E-9FAD2791418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05B80D5-B742-4C01-B79B-6C079857DE37}"/>
              </a:ext>
            </a:extLst>
          </p:cNvPr>
          <p:cNvGraphicFramePr>
            <a:graphicFrameLocks noGrp="1"/>
          </p:cNvGraphicFramePr>
          <p:nvPr>
            <p:ph type="chart" sz="quarter" idx="13"/>
            <p:extLst>
              <p:ext uri="{D42A27DB-BD31-4B8C-83A1-F6EECF244321}">
                <p14:modId xmlns:p14="http://schemas.microsoft.com/office/powerpoint/2010/main" val="2694533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F2EB5A-D3A0-422F-8F7F-9C1C5F1210D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A483000-9EF0-4A1B-A447-1117DA056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7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F112B-233F-4CF2-873D-15E6D4991AD3}"/>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7D30E6CB-8482-4294-AA9C-F3BD60D86A12}"/>
              </a:ext>
            </a:extLst>
          </p:cNvPr>
          <p:cNvGraphicFramePr>
            <a:graphicFrameLocks noGrp="1"/>
          </p:cNvGraphicFramePr>
          <p:nvPr>
            <p:ph type="tbl" sz="quarter" idx="13"/>
            <p:extLst>
              <p:ext uri="{D42A27DB-BD31-4B8C-83A1-F6EECF244321}">
                <p14:modId xmlns:p14="http://schemas.microsoft.com/office/powerpoint/2010/main" val="3823389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8568315"/>
                    </a:ext>
                  </a:extLst>
                </a:gridCol>
                <a:gridCol w="740664">
                  <a:extLst>
                    <a:ext uri="{9D8B030D-6E8A-4147-A177-3AD203B41FA5}">
                      <a16:colId xmlns:a16="http://schemas.microsoft.com/office/drawing/2014/main" val="4121372167"/>
                    </a:ext>
                  </a:extLst>
                </a:gridCol>
                <a:gridCol w="740664">
                  <a:extLst>
                    <a:ext uri="{9D8B030D-6E8A-4147-A177-3AD203B41FA5}">
                      <a16:colId xmlns:a16="http://schemas.microsoft.com/office/drawing/2014/main" val="1242805920"/>
                    </a:ext>
                  </a:extLst>
                </a:gridCol>
                <a:gridCol w="740664">
                  <a:extLst>
                    <a:ext uri="{9D8B030D-6E8A-4147-A177-3AD203B41FA5}">
                      <a16:colId xmlns:a16="http://schemas.microsoft.com/office/drawing/2014/main" val="1046791006"/>
                    </a:ext>
                  </a:extLst>
                </a:gridCol>
                <a:gridCol w="740664">
                  <a:extLst>
                    <a:ext uri="{9D8B030D-6E8A-4147-A177-3AD203B41FA5}">
                      <a16:colId xmlns:a16="http://schemas.microsoft.com/office/drawing/2014/main" val="3761660391"/>
                    </a:ext>
                  </a:extLst>
                </a:gridCol>
                <a:gridCol w="740664">
                  <a:extLst>
                    <a:ext uri="{9D8B030D-6E8A-4147-A177-3AD203B41FA5}">
                      <a16:colId xmlns:a16="http://schemas.microsoft.com/office/drawing/2014/main" val="1128217499"/>
                    </a:ext>
                  </a:extLst>
                </a:gridCol>
                <a:gridCol w="740664">
                  <a:extLst>
                    <a:ext uri="{9D8B030D-6E8A-4147-A177-3AD203B41FA5}">
                      <a16:colId xmlns:a16="http://schemas.microsoft.com/office/drawing/2014/main" val="3817998761"/>
                    </a:ext>
                  </a:extLst>
                </a:gridCol>
                <a:gridCol w="740664">
                  <a:extLst>
                    <a:ext uri="{9D8B030D-6E8A-4147-A177-3AD203B41FA5}">
                      <a16:colId xmlns:a16="http://schemas.microsoft.com/office/drawing/2014/main" val="2990934398"/>
                    </a:ext>
                  </a:extLst>
                </a:gridCol>
                <a:gridCol w="740664">
                  <a:extLst>
                    <a:ext uri="{9D8B030D-6E8A-4147-A177-3AD203B41FA5}">
                      <a16:colId xmlns:a16="http://schemas.microsoft.com/office/drawing/2014/main" val="2124030836"/>
                    </a:ext>
                  </a:extLst>
                </a:gridCol>
                <a:gridCol w="740664">
                  <a:extLst>
                    <a:ext uri="{9D8B030D-6E8A-4147-A177-3AD203B41FA5}">
                      <a16:colId xmlns:a16="http://schemas.microsoft.com/office/drawing/2014/main" val="2297278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91181622"/>
                  </a:ext>
                </a:extLst>
              </a:tr>
              <a:tr h="370840">
                <a:tc>
                  <a:txBody>
                    <a:bodyPr/>
                    <a:lstStyle/>
                    <a:p>
                      <a:r>
                        <a:rPr lang="en-US" sz="1000"/>
                        <a:t>Philadelphia Insurance Companies</a:t>
                      </a:r>
                    </a:p>
                  </a:txBody>
                  <a:tcPr/>
                </a:tc>
                <a:tc>
                  <a:txBody>
                    <a:bodyPr/>
                    <a:lstStyle/>
                    <a:p>
                      <a:r>
                        <a:rPr lang="en-US" sz="1000"/>
                        <a:t>4036</a:t>
                      </a:r>
                    </a:p>
                  </a:txBody>
                  <a:tcPr/>
                </a:tc>
                <a:tc>
                  <a:txBody>
                    <a:bodyPr/>
                    <a:lstStyle/>
                    <a:p>
                      <a:r>
                        <a:rPr lang="en-US" sz="1000"/>
                        <a:t>34</a:t>
                      </a:r>
                    </a:p>
                  </a:txBody>
                  <a:tcPr/>
                </a:tc>
                <a:tc>
                  <a:txBody>
                    <a:bodyPr/>
                    <a:lstStyle/>
                    <a:p>
                      <a:r>
                        <a:rPr lang="en-US" sz="1000"/>
                        <a:t>32</a:t>
                      </a:r>
                    </a:p>
                  </a:txBody>
                  <a:tcPr/>
                </a:tc>
                <a:tc>
                  <a:txBody>
                    <a:bodyPr/>
                    <a:lstStyle/>
                    <a:p>
                      <a:r>
                        <a:rPr lang="en-US" sz="1000"/>
                        <a:t>1076</a:t>
                      </a:r>
                    </a:p>
                  </a:txBody>
                  <a:tcPr/>
                </a:tc>
                <a:tc>
                  <a:txBody>
                    <a:bodyPr/>
                    <a:lstStyle/>
                    <a:p>
                      <a:r>
                        <a:rPr lang="en-US" sz="1000"/>
                        <a:t>46</a:t>
                      </a:r>
                    </a:p>
                  </a:txBody>
                  <a:tcPr/>
                </a:tc>
                <a:tc>
                  <a:txBody>
                    <a:bodyPr/>
                    <a:lstStyle/>
                    <a:p>
                      <a:r>
                        <a:rPr lang="en-US" sz="1000"/>
                        <a:t>119</a:t>
                      </a:r>
                    </a:p>
                  </a:txBody>
                  <a:tcPr/>
                </a:tc>
                <a:tc>
                  <a:txBody>
                    <a:bodyPr/>
                    <a:lstStyle/>
                    <a:p>
                      <a:r>
                        <a:rPr lang="en-US" sz="1000"/>
                        <a:t>0</a:t>
                      </a:r>
                    </a:p>
                  </a:txBody>
                  <a:tcPr/>
                </a:tc>
                <a:tc>
                  <a:txBody>
                    <a:bodyPr/>
                    <a:lstStyle/>
                    <a:p>
                      <a:r>
                        <a:rPr lang="en-US" sz="1000"/>
                        <a:t>0.9649 %</a:t>
                      </a:r>
                    </a:p>
                  </a:txBody>
                  <a:tcPr/>
                </a:tc>
                <a:tc>
                  <a:txBody>
                    <a:bodyPr/>
                    <a:lstStyle/>
                    <a:p>
                      <a:r>
                        <a:rPr lang="en-US" sz="1000"/>
                        <a:t>0.0 %</a:t>
                      </a:r>
                    </a:p>
                  </a:txBody>
                  <a:tcPr/>
                </a:tc>
                <a:extLst>
                  <a:ext uri="{0D108BD9-81ED-4DB2-BD59-A6C34878D82A}">
                    <a16:rowId xmlns:a16="http://schemas.microsoft.com/office/drawing/2014/main" val="2426816607"/>
                  </a:ext>
                </a:extLst>
              </a:tr>
            </a:tbl>
          </a:graphicData>
        </a:graphic>
      </p:graphicFrame>
      <p:sp>
        <p:nvSpPr>
          <p:cNvPr id="4" name="Text Placeholder 3">
            <a:extLst>
              <a:ext uri="{FF2B5EF4-FFF2-40B4-BE49-F238E27FC236}">
                <a16:creationId xmlns:a16="http://schemas.microsoft.com/office/drawing/2014/main" id="{267C7FF4-059C-421D-9640-5B0DBDA7DBA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71656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8DB88-DAC8-48E9-9503-9B2132EA4E3A}"/>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967C158-4E13-44E4-8A6D-ED9469D3B15A}"/>
              </a:ext>
            </a:extLst>
          </p:cNvPr>
          <p:cNvGraphicFramePr>
            <a:graphicFrameLocks noGrp="1"/>
          </p:cNvGraphicFramePr>
          <p:nvPr>
            <p:ph type="chart" sz="quarter" idx="13"/>
            <p:extLst>
              <p:ext uri="{D42A27DB-BD31-4B8C-83A1-F6EECF244321}">
                <p14:modId xmlns:p14="http://schemas.microsoft.com/office/powerpoint/2010/main" val="931973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A5EAD0-18A0-4743-A3DA-92B809414BB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CD6AA0D-F135-4765-9568-4DE7CB9DF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805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8535-8EB7-442D-BC2B-CCAED9E9EB08}"/>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991F04C8-1C21-44ED-A98C-4A756380C154}"/>
              </a:ext>
            </a:extLst>
          </p:cNvPr>
          <p:cNvGraphicFramePr>
            <a:graphicFrameLocks noGrp="1"/>
          </p:cNvGraphicFramePr>
          <p:nvPr>
            <p:ph type="chart" sz="quarter" idx="13"/>
            <p:extLst>
              <p:ext uri="{D42A27DB-BD31-4B8C-83A1-F6EECF244321}">
                <p14:modId xmlns:p14="http://schemas.microsoft.com/office/powerpoint/2010/main" val="2798001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4E17DD-EAF1-4401-98E8-82738F52472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F074F0A-81BB-405C-8D8D-EE53931D5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666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06DF8-961F-4C72-94D5-08E7D78F018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21F7EA2F-B75F-4765-940C-ABDFA755A24C}"/>
              </a:ext>
            </a:extLst>
          </p:cNvPr>
          <p:cNvGraphicFramePr>
            <a:graphicFrameLocks noGrp="1"/>
          </p:cNvGraphicFramePr>
          <p:nvPr>
            <p:ph type="chart" sz="quarter" idx="13"/>
            <p:extLst>
              <p:ext uri="{D42A27DB-BD31-4B8C-83A1-F6EECF244321}">
                <p14:modId xmlns:p14="http://schemas.microsoft.com/office/powerpoint/2010/main" val="3998421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9AE83-734A-45AD-B1D0-1C780CB4207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5C7CCC6-0802-4071-A2C1-A883E76C2F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123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FB7F-CC04-4FBE-9E45-4EF6FA3B58F7}"/>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D6760B2E-78BD-48C4-951D-C01442C972CC}"/>
              </a:ext>
            </a:extLst>
          </p:cNvPr>
          <p:cNvGraphicFramePr>
            <a:graphicFrameLocks noGrp="1"/>
          </p:cNvGraphicFramePr>
          <p:nvPr>
            <p:ph type="tbl" sz="quarter" idx="13"/>
            <p:extLst>
              <p:ext uri="{D42A27DB-BD31-4B8C-83A1-F6EECF244321}">
                <p14:modId xmlns:p14="http://schemas.microsoft.com/office/powerpoint/2010/main" val="418785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870111"/>
                    </a:ext>
                  </a:extLst>
                </a:gridCol>
                <a:gridCol w="658368">
                  <a:extLst>
                    <a:ext uri="{9D8B030D-6E8A-4147-A177-3AD203B41FA5}">
                      <a16:colId xmlns:a16="http://schemas.microsoft.com/office/drawing/2014/main" val="2791875711"/>
                    </a:ext>
                  </a:extLst>
                </a:gridCol>
                <a:gridCol w="658368">
                  <a:extLst>
                    <a:ext uri="{9D8B030D-6E8A-4147-A177-3AD203B41FA5}">
                      <a16:colId xmlns:a16="http://schemas.microsoft.com/office/drawing/2014/main" val="850228062"/>
                    </a:ext>
                  </a:extLst>
                </a:gridCol>
                <a:gridCol w="658368">
                  <a:extLst>
                    <a:ext uri="{9D8B030D-6E8A-4147-A177-3AD203B41FA5}">
                      <a16:colId xmlns:a16="http://schemas.microsoft.com/office/drawing/2014/main" val="2659827913"/>
                    </a:ext>
                  </a:extLst>
                </a:gridCol>
                <a:gridCol w="658368">
                  <a:extLst>
                    <a:ext uri="{9D8B030D-6E8A-4147-A177-3AD203B41FA5}">
                      <a16:colId xmlns:a16="http://schemas.microsoft.com/office/drawing/2014/main" val="2025247903"/>
                    </a:ext>
                  </a:extLst>
                </a:gridCol>
                <a:gridCol w="658368">
                  <a:extLst>
                    <a:ext uri="{9D8B030D-6E8A-4147-A177-3AD203B41FA5}">
                      <a16:colId xmlns:a16="http://schemas.microsoft.com/office/drawing/2014/main" val="2752455681"/>
                    </a:ext>
                  </a:extLst>
                </a:gridCol>
                <a:gridCol w="658368">
                  <a:extLst>
                    <a:ext uri="{9D8B030D-6E8A-4147-A177-3AD203B41FA5}">
                      <a16:colId xmlns:a16="http://schemas.microsoft.com/office/drawing/2014/main" val="1717762716"/>
                    </a:ext>
                  </a:extLst>
                </a:gridCol>
                <a:gridCol w="658368">
                  <a:extLst>
                    <a:ext uri="{9D8B030D-6E8A-4147-A177-3AD203B41FA5}">
                      <a16:colId xmlns:a16="http://schemas.microsoft.com/office/drawing/2014/main" val="3058864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231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- 2019-04-09 19:17:59 </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Lexington, Kentucky today to plant trees in partnership with Arbor Day Foundation and Green Forests Work over the next two days in Daniel Boone National Forest. Follow #PHLY80KTREES for photos &amp;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583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- 2019-04-10 18:22:32 </a:t>
                      </a:r>
                      <a:r>
                        <a:rPr kumimoji="0" lang="en-US" sz="1000" b="0" i="0" u="none" strike="noStrike" kern="1200" cap="none" spc="0" normalizeH="0" baseline="0" noProof="0">
                          <a:ln>
                            <a:noFill/>
                          </a:ln>
                          <a:solidFill>
                            <a:prstClr val="black"/>
                          </a:solidFill>
                          <a:effectLst/>
                          <a:uLnTx/>
                          <a:uFillTx/>
                          <a:latin typeface="+mn-lt"/>
                          <a:ea typeface="+mn-ea"/>
                          <a:cs typeface="+mn-cs"/>
                        </a:rPr>
                        <a:t> 
 35 PHLY employees from offices across the country joined Green Forests Work today to begin a two-day tree planting mission in Daniel Boone National Forest in Kentucky. This forest restoration project is part of PHLY’s efforts to plant 80,000 trees this year in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157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- 2019-04-11 17:30:21 </a:t>
                      </a:r>
                      <a:r>
                        <a:rPr kumimoji="0" lang="en-US" sz="1000" b="0" i="0" u="none" strike="noStrike" kern="1200" cap="none" spc="0" normalizeH="0" baseline="0" noProof="0">
                          <a:ln>
                            <a:noFill/>
                          </a:ln>
                          <a:solidFill>
                            <a:prstClr val="black"/>
                          </a:solidFill>
                          <a:effectLst/>
                          <a:uLnTx/>
                          <a:uFillTx/>
                          <a:latin typeface="+mn-lt"/>
                          <a:ea typeface="+mn-ea"/>
                          <a:cs typeface="+mn-cs"/>
                        </a:rPr>
                        <a:t> 
 Over the past two days, 35 PHLY employees restored 4,500 trees to Daniel Boone National Forest in Kentucky! Restoring native trees to the land benefits the environment, wildlife, and the economy. In four years, PHLY has funded the planting of 320,000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542766"/>
                  </a:ext>
                </a:extLst>
              </a:tr>
            </a:tbl>
          </a:graphicData>
        </a:graphic>
      </p:graphicFrame>
      <p:sp>
        <p:nvSpPr>
          <p:cNvPr id="4" name="Text Placeholder 3">
            <a:extLst>
              <a:ext uri="{FF2B5EF4-FFF2-40B4-BE49-F238E27FC236}">
                <a16:creationId xmlns:a16="http://schemas.microsoft.com/office/drawing/2014/main" id="{92EA343E-0C6D-48E4-8D24-8AD0117486A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1953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C16E-6F81-4626-9EA7-C592258A7775}"/>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98AA9C5F-173D-4BAA-8EE5-59A715256868}"/>
              </a:ext>
            </a:extLst>
          </p:cNvPr>
          <p:cNvGraphicFramePr>
            <a:graphicFrameLocks noGrp="1"/>
          </p:cNvGraphicFramePr>
          <p:nvPr>
            <p:ph type="tbl" sz="quarter" idx="13"/>
            <p:extLst>
              <p:ext uri="{D42A27DB-BD31-4B8C-83A1-F6EECF244321}">
                <p14:modId xmlns:p14="http://schemas.microsoft.com/office/powerpoint/2010/main" val="1226492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9513590"/>
                    </a:ext>
                  </a:extLst>
                </a:gridCol>
                <a:gridCol w="658368">
                  <a:extLst>
                    <a:ext uri="{9D8B030D-6E8A-4147-A177-3AD203B41FA5}">
                      <a16:colId xmlns:a16="http://schemas.microsoft.com/office/drawing/2014/main" val="2036145159"/>
                    </a:ext>
                  </a:extLst>
                </a:gridCol>
                <a:gridCol w="658368">
                  <a:extLst>
                    <a:ext uri="{9D8B030D-6E8A-4147-A177-3AD203B41FA5}">
                      <a16:colId xmlns:a16="http://schemas.microsoft.com/office/drawing/2014/main" val="2843876958"/>
                    </a:ext>
                  </a:extLst>
                </a:gridCol>
                <a:gridCol w="658368">
                  <a:extLst>
                    <a:ext uri="{9D8B030D-6E8A-4147-A177-3AD203B41FA5}">
                      <a16:colId xmlns:a16="http://schemas.microsoft.com/office/drawing/2014/main" val="1851680168"/>
                    </a:ext>
                  </a:extLst>
                </a:gridCol>
                <a:gridCol w="658368">
                  <a:extLst>
                    <a:ext uri="{9D8B030D-6E8A-4147-A177-3AD203B41FA5}">
                      <a16:colId xmlns:a16="http://schemas.microsoft.com/office/drawing/2014/main" val="27266310"/>
                    </a:ext>
                  </a:extLst>
                </a:gridCol>
                <a:gridCol w="658368">
                  <a:extLst>
                    <a:ext uri="{9D8B030D-6E8A-4147-A177-3AD203B41FA5}">
                      <a16:colId xmlns:a16="http://schemas.microsoft.com/office/drawing/2014/main" val="3905701733"/>
                    </a:ext>
                  </a:extLst>
                </a:gridCol>
                <a:gridCol w="658368">
                  <a:extLst>
                    <a:ext uri="{9D8B030D-6E8A-4147-A177-3AD203B41FA5}">
                      <a16:colId xmlns:a16="http://schemas.microsoft.com/office/drawing/2014/main" val="11675888"/>
                    </a:ext>
                  </a:extLst>
                </a:gridCol>
                <a:gridCol w="658368">
                  <a:extLst>
                    <a:ext uri="{9D8B030D-6E8A-4147-A177-3AD203B41FA5}">
                      <a16:colId xmlns:a16="http://schemas.microsoft.com/office/drawing/2014/main" val="1650546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5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- 2019-04-02 11:44:56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Bill Misita for being honored at the Insurance Professionals Association of Long Island, INC.'s 23rd Annual Charity Event! A group of PHLY employees attended the event which benefited the Long Island Special Olympics and The Safe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158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- 2019-04-25 17:23:00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#TEAMPHLY’s children at the Home Office for #TakeYourChildToWorkDay! Our young guests learned about insurance, enjoyed arts and crafts, and played a fun game of glow-in-the-dark Jeopardy!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4907369"/>
                  </a:ext>
                </a:extLst>
              </a:tr>
            </a:tbl>
          </a:graphicData>
        </a:graphic>
      </p:graphicFrame>
      <p:sp>
        <p:nvSpPr>
          <p:cNvPr id="4" name="Text Placeholder 3">
            <a:extLst>
              <a:ext uri="{FF2B5EF4-FFF2-40B4-BE49-F238E27FC236}">
                <a16:creationId xmlns:a16="http://schemas.microsoft.com/office/drawing/2014/main" id="{ED719645-710E-4B1F-A12A-404D1ABDB3A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24940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19DF0-9139-4BF9-AEC5-3B024C4ED2C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51E2B24-D908-4234-972F-570097C5F26C}"/>
              </a:ext>
            </a:extLst>
          </p:cNvPr>
          <p:cNvGraphicFramePr>
            <a:graphicFrameLocks noGrp="1"/>
          </p:cNvGraphicFramePr>
          <p:nvPr>
            <p:ph type="chart" sz="quarter" idx="13"/>
            <p:extLst>
              <p:ext uri="{D42A27DB-BD31-4B8C-83A1-F6EECF244321}">
                <p14:modId xmlns:p14="http://schemas.microsoft.com/office/powerpoint/2010/main" val="2490369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06892-6B47-42F9-9F16-45548F33F33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A62654F-D499-46DE-8BD7-B64A2FD5E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185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BD62-C6E3-4FF8-A6AC-91FE8166638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7DCDACC-144A-41EB-A205-B1D244C7F217}"/>
              </a:ext>
            </a:extLst>
          </p:cNvPr>
          <p:cNvGraphicFramePr>
            <a:graphicFrameLocks noGrp="1"/>
          </p:cNvGraphicFramePr>
          <p:nvPr>
            <p:ph type="tbl" sz="quarter" idx="13"/>
            <p:extLst>
              <p:ext uri="{D42A27DB-BD31-4B8C-83A1-F6EECF244321}">
                <p14:modId xmlns:p14="http://schemas.microsoft.com/office/powerpoint/2010/main" val="192109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85867300"/>
                    </a:ext>
                  </a:extLst>
                </a:gridCol>
                <a:gridCol w="493776">
                  <a:extLst>
                    <a:ext uri="{9D8B030D-6E8A-4147-A177-3AD203B41FA5}">
                      <a16:colId xmlns:a16="http://schemas.microsoft.com/office/drawing/2014/main" val="1436632247"/>
                    </a:ext>
                  </a:extLst>
                </a:gridCol>
                <a:gridCol w="493776">
                  <a:extLst>
                    <a:ext uri="{9D8B030D-6E8A-4147-A177-3AD203B41FA5}">
                      <a16:colId xmlns:a16="http://schemas.microsoft.com/office/drawing/2014/main" val="3458490364"/>
                    </a:ext>
                  </a:extLst>
                </a:gridCol>
                <a:gridCol w="493776">
                  <a:extLst>
                    <a:ext uri="{9D8B030D-6E8A-4147-A177-3AD203B41FA5}">
                      <a16:colId xmlns:a16="http://schemas.microsoft.com/office/drawing/2014/main" val="770780706"/>
                    </a:ext>
                  </a:extLst>
                </a:gridCol>
                <a:gridCol w="493776">
                  <a:extLst>
                    <a:ext uri="{9D8B030D-6E8A-4147-A177-3AD203B41FA5}">
                      <a16:colId xmlns:a16="http://schemas.microsoft.com/office/drawing/2014/main" val="3639630246"/>
                    </a:ext>
                  </a:extLst>
                </a:gridCol>
                <a:gridCol w="493776">
                  <a:extLst>
                    <a:ext uri="{9D8B030D-6E8A-4147-A177-3AD203B41FA5}">
                      <a16:colId xmlns:a16="http://schemas.microsoft.com/office/drawing/2014/main" val="1626940418"/>
                    </a:ext>
                  </a:extLst>
                </a:gridCol>
                <a:gridCol w="493776">
                  <a:extLst>
                    <a:ext uri="{9D8B030D-6E8A-4147-A177-3AD203B41FA5}">
                      <a16:colId xmlns:a16="http://schemas.microsoft.com/office/drawing/2014/main" val="1276428853"/>
                    </a:ext>
                  </a:extLst>
                </a:gridCol>
                <a:gridCol w="493776">
                  <a:extLst>
                    <a:ext uri="{9D8B030D-6E8A-4147-A177-3AD203B41FA5}">
                      <a16:colId xmlns:a16="http://schemas.microsoft.com/office/drawing/2014/main" val="1882972643"/>
                    </a:ext>
                  </a:extLst>
                </a:gridCol>
                <a:gridCol w="493776">
                  <a:extLst>
                    <a:ext uri="{9D8B030D-6E8A-4147-A177-3AD203B41FA5}">
                      <a16:colId xmlns:a16="http://schemas.microsoft.com/office/drawing/2014/main" val="1680295693"/>
                    </a:ext>
                  </a:extLst>
                </a:gridCol>
                <a:gridCol w="493776">
                  <a:extLst>
                    <a:ext uri="{9D8B030D-6E8A-4147-A177-3AD203B41FA5}">
                      <a16:colId xmlns:a16="http://schemas.microsoft.com/office/drawing/2014/main" val="50114727"/>
                    </a:ext>
                  </a:extLst>
                </a:gridCol>
                <a:gridCol w="493776">
                  <a:extLst>
                    <a:ext uri="{9D8B030D-6E8A-4147-A177-3AD203B41FA5}">
                      <a16:colId xmlns:a16="http://schemas.microsoft.com/office/drawing/2014/main" val="839167016"/>
                    </a:ext>
                  </a:extLst>
                </a:gridCol>
                <a:gridCol w="493776">
                  <a:extLst>
                    <a:ext uri="{9D8B030D-6E8A-4147-A177-3AD203B41FA5}">
                      <a16:colId xmlns:a16="http://schemas.microsoft.com/office/drawing/2014/main" val="3468452020"/>
                    </a:ext>
                  </a:extLst>
                </a:gridCol>
                <a:gridCol w="493776">
                  <a:extLst>
                    <a:ext uri="{9D8B030D-6E8A-4147-A177-3AD203B41FA5}">
                      <a16:colId xmlns:a16="http://schemas.microsoft.com/office/drawing/2014/main" val="237248842"/>
                    </a:ext>
                  </a:extLst>
                </a:gridCol>
                <a:gridCol w="493776">
                  <a:extLst>
                    <a:ext uri="{9D8B030D-6E8A-4147-A177-3AD203B41FA5}">
                      <a16:colId xmlns:a16="http://schemas.microsoft.com/office/drawing/2014/main" val="1435512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64787152"/>
                  </a:ext>
                </a:extLst>
              </a:tr>
              <a:tr h="370840">
                <a:tc>
                  <a:txBody>
                    <a:bodyPr/>
                    <a:lstStyle/>
                    <a:p>
                      <a:r>
                        <a:rPr lang="en-US" sz="1000"/>
                        <a:t>@PHLYINS</a:t>
                      </a:r>
                    </a:p>
                  </a:txBody>
                  <a:tcPr/>
                </a:tc>
                <a:tc>
                  <a:txBody>
                    <a:bodyPr/>
                    <a:lstStyle/>
                    <a:p>
                      <a:r>
                        <a:rPr lang="en-US" sz="1000"/>
                        <a:t>3222</a:t>
                      </a:r>
                    </a:p>
                  </a:txBody>
                  <a:tcPr/>
                </a:tc>
                <a:tc>
                  <a:txBody>
                    <a:bodyPr/>
                    <a:lstStyle/>
                    <a:p>
                      <a:r>
                        <a:rPr lang="en-US" sz="1000"/>
                        <a:t>14</a:t>
                      </a:r>
                    </a:p>
                  </a:txBody>
                  <a:tcPr/>
                </a:tc>
                <a:tc>
                  <a:txBody>
                    <a:bodyPr/>
                    <a:lstStyle/>
                    <a:p>
                      <a:r>
                        <a:rPr lang="en-US" sz="1000"/>
                        <a:t>42</a:t>
                      </a:r>
                    </a:p>
                  </a:txBody>
                  <a:tcPr/>
                </a:tc>
                <a:tc>
                  <a:txBody>
                    <a:bodyPr/>
                    <a:lstStyle/>
                    <a:p>
                      <a:r>
                        <a:rPr lang="en-US" sz="1000"/>
                        <a:t>39</a:t>
                      </a:r>
                    </a:p>
                  </a:txBody>
                  <a:tcPr/>
                </a:tc>
                <a:tc>
                  <a:txBody>
                    <a:bodyPr/>
                    <a:lstStyle/>
                    <a:p>
                      <a:r>
                        <a:rPr lang="en-US" sz="1000"/>
                        <a:t>1</a:t>
                      </a:r>
                    </a:p>
                  </a:txBody>
                  <a:tcPr/>
                </a:tc>
                <a:tc>
                  <a:txBody>
                    <a:bodyPr/>
                    <a:lstStyle/>
                    <a:p>
                      <a:r>
                        <a:rPr lang="en-US" sz="1000"/>
                        <a:t>2</a:t>
                      </a:r>
                    </a:p>
                  </a:txBody>
                  <a:tcPr/>
                </a:tc>
                <a:tc>
                  <a:txBody>
                    <a:bodyPr/>
                    <a:lstStyle/>
                    <a:p>
                      <a:r>
                        <a:rPr lang="en-US" sz="1000"/>
                        <a:t>28</a:t>
                      </a:r>
                    </a:p>
                  </a:txBody>
                  <a:tcPr/>
                </a:tc>
                <a:tc>
                  <a:txBody>
                    <a:bodyPr/>
                    <a:lstStyle/>
                    <a:p>
                      <a:r>
                        <a:rPr lang="en-US" sz="1000"/>
                        <a:t>28</a:t>
                      </a:r>
                    </a:p>
                  </a:txBody>
                  <a:tcPr/>
                </a:tc>
                <a:tc>
                  <a:txBody>
                    <a:bodyPr/>
                    <a:lstStyle/>
                    <a:p>
                      <a:r>
                        <a:rPr lang="en-US" sz="1000"/>
                        <a:t>181</a:t>
                      </a:r>
                    </a:p>
                  </a:txBody>
                  <a:tcPr/>
                </a:tc>
                <a:tc>
                  <a:txBody>
                    <a:bodyPr/>
                    <a:lstStyle/>
                    <a:p>
                      <a:r>
                        <a:rPr lang="en-US" sz="1000"/>
                        <a:t>1</a:t>
                      </a:r>
                    </a:p>
                  </a:txBody>
                  <a:tcPr/>
                </a:tc>
                <a:tc>
                  <a:txBody>
                    <a:bodyPr/>
                    <a:lstStyle/>
                    <a:p>
                      <a:r>
                        <a:rPr lang="en-US" sz="1000"/>
                        <a:t>19</a:t>
                      </a:r>
                    </a:p>
                  </a:txBody>
                  <a:tcPr/>
                </a:tc>
                <a:tc>
                  <a:txBody>
                    <a:bodyPr/>
                    <a:lstStyle/>
                    <a:p>
                      <a:r>
                        <a:rPr lang="en-US" sz="1000"/>
                        <a:t>0.1675 %</a:t>
                      </a:r>
                    </a:p>
                  </a:txBody>
                  <a:tcPr/>
                </a:tc>
                <a:tc>
                  <a:txBody>
                    <a:bodyPr/>
                    <a:lstStyle/>
                    <a:p>
                      <a:r>
                        <a:rPr lang="en-US" sz="1000"/>
                        <a:t>0.0 %</a:t>
                      </a:r>
                    </a:p>
                  </a:txBody>
                  <a:tcPr/>
                </a:tc>
                <a:extLst>
                  <a:ext uri="{0D108BD9-81ED-4DB2-BD59-A6C34878D82A}">
                    <a16:rowId xmlns:a16="http://schemas.microsoft.com/office/drawing/2014/main" val="1642720872"/>
                  </a:ext>
                </a:extLst>
              </a:tr>
            </a:tbl>
          </a:graphicData>
        </a:graphic>
      </p:graphicFrame>
      <p:sp>
        <p:nvSpPr>
          <p:cNvPr id="4" name="Text Placeholder 3">
            <a:extLst>
              <a:ext uri="{FF2B5EF4-FFF2-40B4-BE49-F238E27FC236}">
                <a16:creationId xmlns:a16="http://schemas.microsoft.com/office/drawing/2014/main" id="{3AAB09F6-7D10-41B6-BBB5-00AA93AA0EC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13807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FCC5-DE05-425C-971B-24F3142C677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38F057FC-CCF3-414D-8E7E-B7B13FCD1772}"/>
              </a:ext>
            </a:extLst>
          </p:cNvPr>
          <p:cNvGraphicFramePr>
            <a:graphicFrameLocks noGrp="1"/>
          </p:cNvGraphicFramePr>
          <p:nvPr>
            <p:ph type="chart" sz="quarter" idx="13"/>
            <p:extLst>
              <p:ext uri="{D42A27DB-BD31-4B8C-83A1-F6EECF244321}">
                <p14:modId xmlns:p14="http://schemas.microsoft.com/office/powerpoint/2010/main" val="4079698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4C6947-193B-45B7-87C3-15C24D0CFD8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A204C8C-3F8C-4D74-A0FC-E2CF13604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88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0A124-6DBA-4708-A0A5-51AD7113302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F1E4C39-966E-4654-B8A2-674D45DACE88}"/>
              </a:ext>
            </a:extLst>
          </p:cNvPr>
          <p:cNvGraphicFramePr>
            <a:graphicFrameLocks noGrp="1"/>
          </p:cNvGraphicFramePr>
          <p:nvPr>
            <p:ph type="chart" sz="quarter" idx="13"/>
            <p:extLst>
              <p:ext uri="{D42A27DB-BD31-4B8C-83A1-F6EECF244321}">
                <p14:modId xmlns:p14="http://schemas.microsoft.com/office/powerpoint/2010/main" val="2279409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DE6E4-B303-4848-9E0B-36F5F9F24CF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DAAE4A7-3A2F-4B44-A51B-83CA3D6F52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843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B19E-B9DA-425C-ACCF-DB9B10A3E23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8D59998-FFF4-4E58-91BF-56D4867D024E}"/>
              </a:ext>
            </a:extLst>
          </p:cNvPr>
          <p:cNvGraphicFramePr>
            <a:graphicFrameLocks noGrp="1"/>
          </p:cNvGraphicFramePr>
          <p:nvPr>
            <p:ph type="chart" sz="quarter" idx="13"/>
            <p:extLst>
              <p:ext uri="{D42A27DB-BD31-4B8C-83A1-F6EECF244321}">
                <p14:modId xmlns:p14="http://schemas.microsoft.com/office/powerpoint/2010/main" val="2481340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5E3910-B5D2-4904-AFC7-C07973204DC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0AC870B-F873-4747-B3CD-9C31C0F451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201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306DF-5CE1-4236-AF75-B8615AEE920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49B8082C-05DB-45F1-A85D-87E6B6FF82CF}"/>
              </a:ext>
            </a:extLst>
          </p:cNvPr>
          <p:cNvGraphicFramePr>
            <a:graphicFrameLocks noGrp="1"/>
          </p:cNvGraphicFramePr>
          <p:nvPr>
            <p:ph type="tbl" sz="quarter" idx="13"/>
            <p:extLst>
              <p:ext uri="{D42A27DB-BD31-4B8C-83A1-F6EECF244321}">
                <p14:modId xmlns:p14="http://schemas.microsoft.com/office/powerpoint/2010/main" val="1665244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9251351"/>
                    </a:ext>
                  </a:extLst>
                </a:gridCol>
                <a:gridCol w="2468880">
                  <a:extLst>
                    <a:ext uri="{9D8B030D-6E8A-4147-A177-3AD203B41FA5}">
                      <a16:colId xmlns:a16="http://schemas.microsoft.com/office/drawing/2014/main" val="1103668249"/>
                    </a:ext>
                  </a:extLst>
                </a:gridCol>
                <a:gridCol w="2468880">
                  <a:extLst>
                    <a:ext uri="{9D8B030D-6E8A-4147-A177-3AD203B41FA5}">
                      <a16:colId xmlns:a16="http://schemas.microsoft.com/office/drawing/2014/main" val="312266640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396278362"/>
                  </a:ext>
                </a:extLst>
              </a:tr>
              <a:tr h="370840">
                <a:tc>
                  <a:txBody>
                    <a:bodyPr/>
                    <a:lstStyle/>
                    <a:p>
                      <a:r>
                        <a:rPr lang="en-US" sz="1000" b="1"/>
                        <a:t>@MargueriteTort</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1212623232"/>
                  </a:ext>
                </a:extLst>
              </a:tr>
              <a:tr h="370840">
                <a:tc>
                  <a:txBody>
                    <a:bodyPr/>
                    <a:lstStyle/>
                    <a:p>
                      <a:r>
                        <a:rPr lang="en-US" sz="1000" b="1"/>
                        <a:t>@Regore2</a:t>
                      </a:r>
                    </a:p>
                  </a:txBody>
                  <a:tcPr/>
                </a:tc>
                <a:tc>
                  <a:txBody>
                    <a:bodyPr/>
                    <a:lstStyle/>
                    <a:p>
                      <a:r>
                        <a:rPr lang="en-US" sz="1000"/>
                        <a:t>@PHLYINS (42)</a:t>
                      </a:r>
                    </a:p>
                  </a:txBody>
                  <a:tcPr/>
                </a:tc>
                <a:tc>
                  <a:txBody>
                    <a:bodyPr/>
                    <a:lstStyle/>
                    <a:p>
                      <a:r>
                        <a:rPr lang="en-US" sz="1000"/>
                        <a:t>42</a:t>
                      </a:r>
                    </a:p>
                  </a:txBody>
                  <a:tcPr/>
                </a:tc>
                <a:extLst>
                  <a:ext uri="{0D108BD9-81ED-4DB2-BD59-A6C34878D82A}">
                    <a16:rowId xmlns:a16="http://schemas.microsoft.com/office/drawing/2014/main" val="165720438"/>
                  </a:ext>
                </a:extLst>
              </a:tr>
              <a:tr h="370840">
                <a:tc>
                  <a:txBody>
                    <a:bodyPr/>
                    <a:lstStyle/>
                    <a:p>
                      <a:r>
                        <a:rPr lang="en-US" sz="1000" b="1"/>
                        <a:t>@EaglesCommunity</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2441925665"/>
                  </a:ext>
                </a:extLst>
              </a:tr>
              <a:tr h="370840">
                <a:tc>
                  <a:txBody>
                    <a:bodyPr/>
                    <a:lstStyle/>
                    <a:p>
                      <a:r>
                        <a:rPr lang="en-US" sz="1000" b="1"/>
                        <a:t>@GammaIotaSigma</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2158323621"/>
                  </a:ext>
                </a:extLst>
              </a:tr>
              <a:tr h="370840">
                <a:tc>
                  <a:txBody>
                    <a:bodyPr/>
                    <a:lstStyle/>
                    <a:p>
                      <a:r>
                        <a:rPr lang="en-US" sz="1000" b="1"/>
                        <a:t>@JSMBrokerage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2296376172"/>
                  </a:ext>
                </a:extLst>
              </a:tr>
              <a:tr h="370840">
                <a:tc>
                  <a:txBody>
                    <a:bodyPr/>
                    <a:lstStyle/>
                    <a:p>
                      <a:r>
                        <a:rPr lang="en-US" sz="1000" b="1"/>
                        <a:t>@Bill_Procopio</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359559190"/>
                  </a:ext>
                </a:extLst>
              </a:tr>
              <a:tr h="370840">
                <a:tc>
                  <a:txBody>
                    <a:bodyPr/>
                    <a:lstStyle/>
                    <a:p>
                      <a:r>
                        <a:rPr lang="en-US" sz="1000" b="1"/>
                        <a:t>@SilversSteve</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498303756"/>
                  </a:ext>
                </a:extLst>
              </a:tr>
              <a:tr h="370840">
                <a:tc>
                  <a:txBody>
                    <a:bodyPr/>
                    <a:lstStyle/>
                    <a:p>
                      <a:r>
                        <a:rPr lang="en-US" sz="1000" b="1"/>
                        <a:t>@TTFWatershed</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10156950"/>
                  </a:ext>
                </a:extLst>
              </a:tr>
              <a:tr h="370840">
                <a:tc>
                  <a:txBody>
                    <a:bodyPr/>
                    <a:lstStyle/>
                    <a:p>
                      <a:r>
                        <a:rPr lang="en-US" sz="1000" b="1"/>
                        <a:t>@thDigitalReader</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37666075"/>
                  </a:ext>
                </a:extLst>
              </a:tr>
              <a:tr h="370840">
                <a:tc>
                  <a:txBody>
                    <a:bodyPr/>
                    <a:lstStyle/>
                    <a:p>
                      <a:r>
                        <a:rPr lang="en-US" sz="1000" b="1"/>
                        <a:t>@FCA_Internships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850526831"/>
                  </a:ext>
                </a:extLst>
              </a:tr>
            </a:tbl>
          </a:graphicData>
        </a:graphic>
      </p:graphicFrame>
      <p:sp>
        <p:nvSpPr>
          <p:cNvPr id="4" name="Text Placeholder 3">
            <a:extLst>
              <a:ext uri="{FF2B5EF4-FFF2-40B4-BE49-F238E27FC236}">
                <a16:creationId xmlns:a16="http://schemas.microsoft.com/office/drawing/2014/main" id="{206B75FC-AC82-4A35-AF1C-C6B4071B68FA}"/>
              </a:ext>
            </a:extLst>
          </p:cNvPr>
          <p:cNvSpPr>
            <a:spLocks noGrp="1"/>
          </p:cNvSpPr>
          <p:nvPr>
            <p:ph type="body" sz="quarter" idx="14"/>
          </p:nvPr>
        </p:nvSpPr>
        <p:spPr/>
        <p:txBody>
          <a:bodyPr/>
          <a:lstStyle/>
          <a:p>
            <a:r>
              <a:rPr lang="en-US"/>
              <a:t>06/01/2018 - 12/31/2019</a:t>
            </a:r>
          </a:p>
        </p:txBody>
      </p:sp>
    </p:spTree>
    <p:extLst>
      <p:ext uri="{BB962C8B-B14F-4D97-AF65-F5344CB8AC3E}">
        <p14:creationId xmlns:p14="http://schemas.microsoft.com/office/powerpoint/2010/main" val="840973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8160-C02C-4B81-94C3-2B83B75E14E7}"/>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D78B0CCC-01A3-4E53-89A8-ED2225E5853A}"/>
              </a:ext>
            </a:extLst>
          </p:cNvPr>
          <p:cNvGraphicFramePr>
            <a:graphicFrameLocks noGrp="1"/>
          </p:cNvGraphicFramePr>
          <p:nvPr>
            <p:ph type="tbl" sz="quarter" idx="13"/>
            <p:extLst>
              <p:ext uri="{D42A27DB-BD31-4B8C-83A1-F6EECF244321}">
                <p14:modId xmlns:p14="http://schemas.microsoft.com/office/powerpoint/2010/main" val="156804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642394464"/>
                    </a:ext>
                  </a:extLst>
                </a:gridCol>
                <a:gridCol w="411480">
                  <a:extLst>
                    <a:ext uri="{9D8B030D-6E8A-4147-A177-3AD203B41FA5}">
                      <a16:colId xmlns:a16="http://schemas.microsoft.com/office/drawing/2014/main" val="2716205565"/>
                    </a:ext>
                  </a:extLst>
                </a:gridCol>
                <a:gridCol w="822960">
                  <a:extLst>
                    <a:ext uri="{9D8B030D-6E8A-4147-A177-3AD203B41FA5}">
                      <a16:colId xmlns:a16="http://schemas.microsoft.com/office/drawing/2014/main" val="3971517210"/>
                    </a:ext>
                  </a:extLst>
                </a:gridCol>
                <a:gridCol w="822960">
                  <a:extLst>
                    <a:ext uri="{9D8B030D-6E8A-4147-A177-3AD203B41FA5}">
                      <a16:colId xmlns:a16="http://schemas.microsoft.com/office/drawing/2014/main" val="3027258009"/>
                    </a:ext>
                  </a:extLst>
                </a:gridCol>
                <a:gridCol w="822960">
                  <a:extLst>
                    <a:ext uri="{9D8B030D-6E8A-4147-A177-3AD203B41FA5}">
                      <a16:colId xmlns:a16="http://schemas.microsoft.com/office/drawing/2014/main" val="3190353322"/>
                    </a:ext>
                  </a:extLst>
                </a:gridCol>
                <a:gridCol w="822960">
                  <a:extLst>
                    <a:ext uri="{9D8B030D-6E8A-4147-A177-3AD203B41FA5}">
                      <a16:colId xmlns:a16="http://schemas.microsoft.com/office/drawing/2014/main" val="142768614"/>
                    </a:ext>
                  </a:extLst>
                </a:gridCol>
                <a:gridCol w="822960">
                  <a:extLst>
                    <a:ext uri="{9D8B030D-6E8A-4147-A177-3AD203B41FA5}">
                      <a16:colId xmlns:a16="http://schemas.microsoft.com/office/drawing/2014/main" val="231048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3825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- 2019-04-11 17:10:28 </a:t>
                      </a:r>
                      <a:r>
                        <a:rPr kumimoji="0" lang="en-US" sz="1000" b="0" i="0" u="none" strike="noStrike" kern="1200" cap="none" spc="0" normalizeH="0" baseline="0" noProof="0">
                          <a:ln>
                            <a:noFill/>
                          </a:ln>
                          <a:solidFill>
                            <a:prstClr val="black"/>
                          </a:solidFill>
                          <a:effectLst/>
                          <a:uLnTx/>
                          <a:uFillTx/>
                          <a:latin typeface="+mn-lt"/>
                          <a:ea typeface="+mn-ea"/>
                          <a:cs typeface="+mn-cs"/>
                        </a:rPr>
                        <a:t>
  Another successful tree planting trip is in the books! #TEAMPHLY planted 4,500 trees over two days in #Kentucky. In four years, PHLY has funded the planting of 320,000 trees in forests nationwide through our partnership with @arborday. #PHLY80KTREES #NationalVolunteerWeek https://t.co/zL63jncyCl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04/12/2019 18:31:40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0.6544 %</a:t>
                      </a:r>
                    </a:p>
                  </a:txBody>
                  <a:tcPr/>
                </a:tc>
                <a:extLst>
                  <a:ext uri="{0D108BD9-81ED-4DB2-BD59-A6C34878D82A}">
                    <a16:rowId xmlns:a16="http://schemas.microsoft.com/office/drawing/2014/main" val="75171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- 2019-04-10 13:16:25 </a:t>
                      </a:r>
                      <a:r>
                        <a:rPr kumimoji="0" lang="en-US" sz="1000" b="0" i="0" u="none" strike="noStrike" kern="1200" cap="none" spc="0" normalizeH="0" baseline="0" noProof="0">
                          <a:ln>
                            <a:noFill/>
                          </a:ln>
                          <a:solidFill>
                            <a:prstClr val="black"/>
                          </a:solidFill>
                          <a:effectLst/>
                          <a:uLnTx/>
                          <a:uFillTx/>
                          <a:latin typeface="+mn-lt"/>
                          <a:ea typeface="+mn-ea"/>
                          <a:cs typeface="+mn-cs"/>
                        </a:rPr>
                        <a:t>
  35 #PHLY employees from across the country are in #Kentucky today joining Green Forests Work to plant trees in @DanielBooneNF as part of our #PHLY80KTREES campaign in partnership with @arborday! #DanielBooneNationalForest #PlantTrees #NationalVolunteerWeek https://t.co/g2nrSETmBz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04/12/2019 18:31:40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0.4364 %</a:t>
                      </a:r>
                    </a:p>
                  </a:txBody>
                  <a:tcPr/>
                </a:tc>
                <a:extLst>
                  <a:ext uri="{0D108BD9-81ED-4DB2-BD59-A6C34878D82A}">
                    <a16:rowId xmlns:a16="http://schemas.microsoft.com/office/drawing/2014/main" val="300344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- 2019-04-22 14:57:32 </a:t>
                      </a:r>
                      <a:r>
                        <a:rPr kumimoji="0" lang="en-US" sz="1000" b="0" i="0" u="none" strike="noStrike" kern="1200" cap="none" spc="0" normalizeH="0" baseline="0" noProof="0">
                          <a:ln>
                            <a:noFill/>
                          </a:ln>
                          <a:solidFill>
                            <a:prstClr val="black"/>
                          </a:solidFill>
                          <a:effectLst/>
                          <a:uLnTx/>
                          <a:uFillTx/>
                          <a:latin typeface="+mn-lt"/>
                          <a:ea typeface="+mn-ea"/>
                          <a:cs typeface="+mn-cs"/>
                        </a:rPr>
                        <a:t>
  We believe it’s important to reduce our #carbonfootprint &amp;amp; support environmental causes. In an effort to reduce waste &amp;amp; help those in need, #TEAMPHLY transformed recycled grocery bags into plastic yarn (plarn) to be crocheted into sleeping mats for the homeless. #EarthDay https://t.co/dNzAHQ1qLD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04/23/2019 18:17:04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0.4351 %</a:t>
                      </a:r>
                    </a:p>
                  </a:txBody>
                  <a:tcPr/>
                </a:tc>
                <a:extLst>
                  <a:ext uri="{0D108BD9-81ED-4DB2-BD59-A6C34878D82A}">
                    <a16:rowId xmlns:a16="http://schemas.microsoft.com/office/drawing/2014/main" val="3404161623"/>
                  </a:ext>
                </a:extLst>
              </a:tr>
            </a:tbl>
          </a:graphicData>
        </a:graphic>
      </p:graphicFrame>
      <p:sp>
        <p:nvSpPr>
          <p:cNvPr id="4" name="Text Placeholder 3">
            <a:extLst>
              <a:ext uri="{FF2B5EF4-FFF2-40B4-BE49-F238E27FC236}">
                <a16:creationId xmlns:a16="http://schemas.microsoft.com/office/drawing/2014/main" id="{FF47197F-13C1-42BB-85DA-BDDFA44673D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48237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62F8F-15C4-4EA3-81B7-1F08698A92E9}"/>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CB7EB19C-EF9A-422B-918A-B6F36899C1C9}"/>
              </a:ext>
            </a:extLst>
          </p:cNvPr>
          <p:cNvGraphicFramePr>
            <a:graphicFrameLocks noGrp="1"/>
          </p:cNvGraphicFramePr>
          <p:nvPr>
            <p:ph type="tbl" sz="quarter" idx="13"/>
            <p:extLst>
              <p:ext uri="{D42A27DB-BD31-4B8C-83A1-F6EECF244321}">
                <p14:modId xmlns:p14="http://schemas.microsoft.com/office/powerpoint/2010/main" val="118601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79701326"/>
                    </a:ext>
                  </a:extLst>
                </a:gridCol>
                <a:gridCol w="411480">
                  <a:extLst>
                    <a:ext uri="{9D8B030D-6E8A-4147-A177-3AD203B41FA5}">
                      <a16:colId xmlns:a16="http://schemas.microsoft.com/office/drawing/2014/main" val="3318825284"/>
                    </a:ext>
                  </a:extLst>
                </a:gridCol>
                <a:gridCol w="822960">
                  <a:extLst>
                    <a:ext uri="{9D8B030D-6E8A-4147-A177-3AD203B41FA5}">
                      <a16:colId xmlns:a16="http://schemas.microsoft.com/office/drawing/2014/main" val="1467628781"/>
                    </a:ext>
                  </a:extLst>
                </a:gridCol>
                <a:gridCol w="822960">
                  <a:extLst>
                    <a:ext uri="{9D8B030D-6E8A-4147-A177-3AD203B41FA5}">
                      <a16:colId xmlns:a16="http://schemas.microsoft.com/office/drawing/2014/main" val="3159553866"/>
                    </a:ext>
                  </a:extLst>
                </a:gridCol>
                <a:gridCol w="822960">
                  <a:extLst>
                    <a:ext uri="{9D8B030D-6E8A-4147-A177-3AD203B41FA5}">
                      <a16:colId xmlns:a16="http://schemas.microsoft.com/office/drawing/2014/main" val="3496357215"/>
                    </a:ext>
                  </a:extLst>
                </a:gridCol>
                <a:gridCol w="822960">
                  <a:extLst>
                    <a:ext uri="{9D8B030D-6E8A-4147-A177-3AD203B41FA5}">
                      <a16:colId xmlns:a16="http://schemas.microsoft.com/office/drawing/2014/main" val="4031041779"/>
                    </a:ext>
                  </a:extLst>
                </a:gridCol>
                <a:gridCol w="822960">
                  <a:extLst>
                    <a:ext uri="{9D8B030D-6E8A-4147-A177-3AD203B41FA5}">
                      <a16:colId xmlns:a16="http://schemas.microsoft.com/office/drawing/2014/main" val="226145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1348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- 2019-04-01 16:09:14 </a:t>
                      </a:r>
                      <a:r>
                        <a:rPr kumimoji="0" lang="en-US" sz="1000" b="0" i="0" u="none" strike="noStrike" kern="1200" cap="none" spc="0" normalizeH="0" baseline="0" noProof="0">
                          <a:ln>
                            <a:noFill/>
                          </a:ln>
                          <a:solidFill>
                            <a:prstClr val="black"/>
                          </a:solidFill>
                          <a:effectLst/>
                          <a:uLnTx/>
                          <a:uFillTx/>
                          <a:latin typeface="+mn-lt"/>
                          <a:ea typeface="+mn-ea"/>
                          <a:cs typeface="+mn-cs"/>
                        </a:rPr>
                        <a:t>
  Two groups of Home Office employees volunteered with @C2CPhiladelphia, a non-profit whose mission is to help underprivileged children in the community. #TEAMPHLY worked in the warehouse sorting, inspecting, &amp;amp; packaging donations for local children. #GiveBack #Philadelphia https://t.co/69pg3u1rHP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18:32:52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0.3432 %</a:t>
                      </a:r>
                    </a:p>
                  </a:txBody>
                  <a:tcPr/>
                </a:tc>
                <a:extLst>
                  <a:ext uri="{0D108BD9-81ED-4DB2-BD59-A6C34878D82A}">
                    <a16:rowId xmlns:a16="http://schemas.microsoft.com/office/drawing/2014/main" val="418121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- 2019-04-30 12:02:17 </a:t>
                      </a:r>
                      <a:r>
                        <a:rPr kumimoji="0" lang="en-US" sz="1000" b="0" i="0" u="none" strike="noStrike" kern="1200" cap="none" spc="0" normalizeH="0" baseline="0" noProof="0">
                          <a:ln>
                            <a:noFill/>
                          </a:ln>
                          <a:solidFill>
                            <a:prstClr val="black"/>
                          </a:solidFill>
                          <a:effectLst/>
                          <a:uLnTx/>
                          <a:uFillTx/>
                          <a:latin typeface="+mn-lt"/>
                          <a:ea typeface="+mn-ea"/>
                          <a:cs typeface="+mn-cs"/>
                        </a:rPr>
                        <a:t>
  #TEAMPHLY is at the #RIMS2019 Conference in Boston! We're excited to join over 10,000 #insurance professionals at the largest #risk event of the year. https://t.co/5EJaLx8lbg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05/02/2019 06:17:42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0.3414 %</a:t>
                      </a:r>
                    </a:p>
                  </a:txBody>
                  <a:tcPr/>
                </a:tc>
                <a:extLst>
                  <a:ext uri="{0D108BD9-81ED-4DB2-BD59-A6C34878D82A}">
                    <a16:rowId xmlns:a16="http://schemas.microsoft.com/office/drawing/2014/main" val="1881599252"/>
                  </a:ext>
                </a:extLst>
              </a:tr>
            </a:tbl>
          </a:graphicData>
        </a:graphic>
      </p:graphicFrame>
      <p:sp>
        <p:nvSpPr>
          <p:cNvPr id="4" name="Text Placeholder 3">
            <a:extLst>
              <a:ext uri="{FF2B5EF4-FFF2-40B4-BE49-F238E27FC236}">
                <a16:creationId xmlns:a16="http://schemas.microsoft.com/office/drawing/2014/main" id="{423F68E5-692C-42F4-89A2-607BFD23B01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684964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AEA4-6692-44AF-80DE-8B40B0517C2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1B01A16-4831-4889-9464-EA8CEF7ADB81}"/>
              </a:ext>
            </a:extLst>
          </p:cNvPr>
          <p:cNvGraphicFramePr>
            <a:graphicFrameLocks noGrp="1"/>
          </p:cNvGraphicFramePr>
          <p:nvPr>
            <p:ph type="tbl" sz="quarter" idx="13"/>
            <p:extLst>
              <p:ext uri="{D42A27DB-BD31-4B8C-83A1-F6EECF244321}">
                <p14:modId xmlns:p14="http://schemas.microsoft.com/office/powerpoint/2010/main" val="2698823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99418060"/>
                    </a:ext>
                  </a:extLst>
                </a:gridCol>
                <a:gridCol w="1069848">
                  <a:extLst>
                    <a:ext uri="{9D8B030D-6E8A-4147-A177-3AD203B41FA5}">
                      <a16:colId xmlns:a16="http://schemas.microsoft.com/office/drawing/2014/main" val="3233552465"/>
                    </a:ext>
                  </a:extLst>
                </a:gridCol>
                <a:gridCol w="1069848">
                  <a:extLst>
                    <a:ext uri="{9D8B030D-6E8A-4147-A177-3AD203B41FA5}">
                      <a16:colId xmlns:a16="http://schemas.microsoft.com/office/drawing/2014/main" val="3362493659"/>
                    </a:ext>
                  </a:extLst>
                </a:gridCol>
                <a:gridCol w="1069848">
                  <a:extLst>
                    <a:ext uri="{9D8B030D-6E8A-4147-A177-3AD203B41FA5}">
                      <a16:colId xmlns:a16="http://schemas.microsoft.com/office/drawing/2014/main" val="4132617371"/>
                    </a:ext>
                  </a:extLst>
                </a:gridCol>
                <a:gridCol w="1069848">
                  <a:extLst>
                    <a:ext uri="{9D8B030D-6E8A-4147-A177-3AD203B41FA5}">
                      <a16:colId xmlns:a16="http://schemas.microsoft.com/office/drawing/2014/main" val="554089610"/>
                    </a:ext>
                  </a:extLst>
                </a:gridCol>
                <a:gridCol w="1069848">
                  <a:extLst>
                    <a:ext uri="{9D8B030D-6E8A-4147-A177-3AD203B41FA5}">
                      <a16:colId xmlns:a16="http://schemas.microsoft.com/office/drawing/2014/main" val="2046428188"/>
                    </a:ext>
                  </a:extLst>
                </a:gridCol>
                <a:gridCol w="1069848">
                  <a:extLst>
                    <a:ext uri="{9D8B030D-6E8A-4147-A177-3AD203B41FA5}">
                      <a16:colId xmlns:a16="http://schemas.microsoft.com/office/drawing/2014/main" val="25186469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6904481"/>
                  </a:ext>
                </a:extLst>
              </a:tr>
              <a:tr h="370840">
                <a:tc>
                  <a:txBody>
                    <a:bodyPr/>
                    <a:lstStyle/>
                    <a:p>
                      <a:r>
                        <a:rPr lang="en-US" sz="1000"/>
                        <a:t>Philadelphia Insurance Companies</a:t>
                      </a:r>
                    </a:p>
                  </a:txBody>
                  <a:tcPr/>
                </a:tc>
                <a:tc>
                  <a:txBody>
                    <a:bodyPr/>
                    <a:lstStyle/>
                    <a:p>
                      <a:r>
                        <a:rPr lang="en-US" sz="1000"/>
                        <a:t>18547</a:t>
                      </a:r>
                    </a:p>
                  </a:txBody>
                  <a:tcPr/>
                </a:tc>
                <a:tc>
                  <a:txBody>
                    <a:bodyPr/>
                    <a:lstStyle/>
                    <a:p>
                      <a:r>
                        <a:rPr lang="en-US" sz="1000"/>
                        <a:t>436</a:t>
                      </a:r>
                    </a:p>
                  </a:txBody>
                  <a:tcPr/>
                </a:tc>
                <a:tc>
                  <a:txBody>
                    <a:bodyPr/>
                    <a:lstStyle/>
                    <a:p>
                      <a:r>
                        <a:rPr lang="en-US" sz="1000"/>
                        <a:t>20</a:t>
                      </a:r>
                    </a:p>
                  </a:txBody>
                  <a:tcPr/>
                </a:tc>
                <a:tc>
                  <a:txBody>
                    <a:bodyPr/>
                    <a:lstStyle/>
                    <a:p>
                      <a:r>
                        <a:rPr lang="en-US" sz="1000"/>
                        <a:t>1680</a:t>
                      </a:r>
                    </a:p>
                  </a:txBody>
                  <a:tcPr/>
                </a:tc>
                <a:tc>
                  <a:txBody>
                    <a:bodyPr/>
                    <a:lstStyle/>
                    <a:p>
                      <a:r>
                        <a:rPr lang="en-US" sz="1000"/>
                        <a:t>52</a:t>
                      </a:r>
                    </a:p>
                  </a:txBody>
                  <a:tcPr/>
                </a:tc>
                <a:tc>
                  <a:txBody>
                    <a:bodyPr/>
                    <a:lstStyle/>
                    <a:p>
                      <a:r>
                        <a:rPr lang="en-US" sz="1000"/>
                        <a:t>0.4725 %</a:t>
                      </a:r>
                    </a:p>
                  </a:txBody>
                  <a:tcPr/>
                </a:tc>
                <a:extLst>
                  <a:ext uri="{0D108BD9-81ED-4DB2-BD59-A6C34878D82A}">
                    <a16:rowId xmlns:a16="http://schemas.microsoft.com/office/drawing/2014/main" val="3966186268"/>
                  </a:ext>
                </a:extLst>
              </a:tr>
            </a:tbl>
          </a:graphicData>
        </a:graphic>
      </p:graphicFrame>
      <p:sp>
        <p:nvSpPr>
          <p:cNvPr id="4" name="Text Placeholder 3">
            <a:extLst>
              <a:ext uri="{FF2B5EF4-FFF2-40B4-BE49-F238E27FC236}">
                <a16:creationId xmlns:a16="http://schemas.microsoft.com/office/drawing/2014/main" id="{354C48B5-E7C5-4EB0-B88A-10F9C574DEA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30713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EAEF7-B437-4310-A0C9-CE5C6019970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4621D314-FBD6-497A-AF51-F6B3064F43C6}"/>
              </a:ext>
            </a:extLst>
          </p:cNvPr>
          <p:cNvGraphicFramePr>
            <a:graphicFrameLocks noGrp="1"/>
          </p:cNvGraphicFramePr>
          <p:nvPr>
            <p:ph type="chart" sz="quarter" idx="13"/>
            <p:extLst>
              <p:ext uri="{D42A27DB-BD31-4B8C-83A1-F6EECF244321}">
                <p14:modId xmlns:p14="http://schemas.microsoft.com/office/powerpoint/2010/main" val="3901027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3225F-A1A5-4B7F-AC69-730926767EB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F51A871-BB79-461C-8DFC-1E3E21BDF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256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901A0-3E3E-464C-96B8-54047E7262D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365058A-B450-4BD4-97C0-DA30D4ECC92A}"/>
              </a:ext>
            </a:extLst>
          </p:cNvPr>
          <p:cNvGraphicFramePr>
            <a:graphicFrameLocks noGrp="1"/>
          </p:cNvGraphicFramePr>
          <p:nvPr>
            <p:ph type="chart" sz="quarter" idx="13"/>
            <p:extLst>
              <p:ext uri="{D42A27DB-BD31-4B8C-83A1-F6EECF244321}">
                <p14:modId xmlns:p14="http://schemas.microsoft.com/office/powerpoint/2010/main" val="1634999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D5FE0F-131C-4008-9E17-302FE6BAA04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68D6828-64E8-484D-99E3-5C729A616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5977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36449-BF34-4F7E-841B-CFBF208AA511}"/>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0D09A121-596C-4E6B-A8F2-F5323E22215D}"/>
              </a:ext>
            </a:extLst>
          </p:cNvPr>
          <p:cNvGraphicFramePr>
            <a:graphicFrameLocks noGrp="1"/>
          </p:cNvGraphicFramePr>
          <p:nvPr>
            <p:ph type="tbl" sz="quarter" idx="13"/>
            <p:extLst>
              <p:ext uri="{D42A27DB-BD31-4B8C-83A1-F6EECF244321}">
                <p14:modId xmlns:p14="http://schemas.microsoft.com/office/powerpoint/2010/main" val="396195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67895379"/>
                    </a:ext>
                  </a:extLst>
                </a:gridCol>
                <a:gridCol w="905256">
                  <a:extLst>
                    <a:ext uri="{9D8B030D-6E8A-4147-A177-3AD203B41FA5}">
                      <a16:colId xmlns:a16="http://schemas.microsoft.com/office/drawing/2014/main" val="2203850923"/>
                    </a:ext>
                  </a:extLst>
                </a:gridCol>
                <a:gridCol w="822960">
                  <a:extLst>
                    <a:ext uri="{9D8B030D-6E8A-4147-A177-3AD203B41FA5}">
                      <a16:colId xmlns:a16="http://schemas.microsoft.com/office/drawing/2014/main" val="2400767427"/>
                    </a:ext>
                  </a:extLst>
                </a:gridCol>
                <a:gridCol w="987552">
                  <a:extLst>
                    <a:ext uri="{9D8B030D-6E8A-4147-A177-3AD203B41FA5}">
                      <a16:colId xmlns:a16="http://schemas.microsoft.com/office/drawing/2014/main" val="2974234574"/>
                    </a:ext>
                  </a:extLst>
                </a:gridCol>
                <a:gridCol w="987552">
                  <a:extLst>
                    <a:ext uri="{9D8B030D-6E8A-4147-A177-3AD203B41FA5}">
                      <a16:colId xmlns:a16="http://schemas.microsoft.com/office/drawing/2014/main" val="3896403567"/>
                    </a:ext>
                  </a:extLst>
                </a:gridCol>
                <a:gridCol w="987552">
                  <a:extLst>
                    <a:ext uri="{9D8B030D-6E8A-4147-A177-3AD203B41FA5}">
                      <a16:colId xmlns:a16="http://schemas.microsoft.com/office/drawing/2014/main" val="410600055"/>
                    </a:ext>
                  </a:extLst>
                </a:gridCol>
                <a:gridCol w="987552">
                  <a:extLst>
                    <a:ext uri="{9D8B030D-6E8A-4147-A177-3AD203B41FA5}">
                      <a16:colId xmlns:a16="http://schemas.microsoft.com/office/drawing/2014/main" val="768188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60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- 2019-04-02 12:02:58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Bill Misita for being honored at the Insurance Professionals Association of Long Island's 23rd Annual Charity Event! A group of PHLY employees attended the event which benefited the Long Island Special Olympics and The Safe Center.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https://media.licdn.com/dms/image/C4E22AQE-iW3BILQSXA/feedshare-shrink_1280/0?e=1560384000&amp;v=beta&amp;t=7g07S0L4HfFY8gY29bCiX4I97VhAJPLq_SPW-pEpX4I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8993846"/>
                  </a:ext>
                </a:extLst>
              </a:tr>
            </a:tbl>
          </a:graphicData>
        </a:graphic>
      </p:graphicFrame>
      <p:sp>
        <p:nvSpPr>
          <p:cNvPr id="4" name="Text Placeholder 3">
            <a:extLst>
              <a:ext uri="{FF2B5EF4-FFF2-40B4-BE49-F238E27FC236}">
                <a16:creationId xmlns:a16="http://schemas.microsoft.com/office/drawing/2014/main" id="{66FF395E-5227-44B6-9880-767B27A1640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88910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7BCDD-00C2-4019-98F7-F87246F2A190}"/>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0B631BBE-57AF-4915-B020-33F797E75CC2}"/>
              </a:ext>
            </a:extLst>
          </p:cNvPr>
          <p:cNvGraphicFramePr>
            <a:graphicFrameLocks noGrp="1"/>
          </p:cNvGraphicFramePr>
          <p:nvPr>
            <p:ph type="tbl" sz="quarter" idx="13"/>
            <p:extLst>
              <p:ext uri="{D42A27DB-BD31-4B8C-83A1-F6EECF244321}">
                <p14:modId xmlns:p14="http://schemas.microsoft.com/office/powerpoint/2010/main" val="45871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92871309"/>
                    </a:ext>
                  </a:extLst>
                </a:gridCol>
                <a:gridCol w="905256">
                  <a:extLst>
                    <a:ext uri="{9D8B030D-6E8A-4147-A177-3AD203B41FA5}">
                      <a16:colId xmlns:a16="http://schemas.microsoft.com/office/drawing/2014/main" val="2424505798"/>
                    </a:ext>
                  </a:extLst>
                </a:gridCol>
                <a:gridCol w="822960">
                  <a:extLst>
                    <a:ext uri="{9D8B030D-6E8A-4147-A177-3AD203B41FA5}">
                      <a16:colId xmlns:a16="http://schemas.microsoft.com/office/drawing/2014/main" val="3809794599"/>
                    </a:ext>
                  </a:extLst>
                </a:gridCol>
                <a:gridCol w="987552">
                  <a:extLst>
                    <a:ext uri="{9D8B030D-6E8A-4147-A177-3AD203B41FA5}">
                      <a16:colId xmlns:a16="http://schemas.microsoft.com/office/drawing/2014/main" val="66301232"/>
                    </a:ext>
                  </a:extLst>
                </a:gridCol>
                <a:gridCol w="987552">
                  <a:extLst>
                    <a:ext uri="{9D8B030D-6E8A-4147-A177-3AD203B41FA5}">
                      <a16:colId xmlns:a16="http://schemas.microsoft.com/office/drawing/2014/main" val="426089477"/>
                    </a:ext>
                  </a:extLst>
                </a:gridCol>
                <a:gridCol w="987552">
                  <a:extLst>
                    <a:ext uri="{9D8B030D-6E8A-4147-A177-3AD203B41FA5}">
                      <a16:colId xmlns:a16="http://schemas.microsoft.com/office/drawing/2014/main" val="3766255410"/>
                    </a:ext>
                  </a:extLst>
                </a:gridCol>
                <a:gridCol w="987552">
                  <a:extLst>
                    <a:ext uri="{9D8B030D-6E8A-4147-A177-3AD203B41FA5}">
                      <a16:colId xmlns:a16="http://schemas.microsoft.com/office/drawing/2014/main" val="1488952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997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- 2019-04-10 18:29:03 </a:t>
                      </a:r>
                      <a:r>
                        <a:rPr kumimoji="0" lang="en-US" sz="1000" b="0" i="0" u="none" strike="noStrike" kern="1200" cap="none" spc="0" normalizeH="0" baseline="0" noProof="0">
                          <a:ln>
                            <a:noFill/>
                          </a:ln>
                          <a:solidFill>
                            <a:prstClr val="black"/>
                          </a:solidFill>
                          <a:effectLst/>
                          <a:uLnTx/>
                          <a:uFillTx/>
                          <a:latin typeface="+mn-lt"/>
                          <a:ea typeface="+mn-ea"/>
                          <a:cs typeface="+mn-cs"/>
                        </a:rPr>
                        <a:t>
  35 PHLY employees from offices across the country joined Green Forests Work today to begin a two-day tree planting mission in Daniel Boone National Forest in Kentucky. This forest restoration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https://media.licdn.com/dms/image/C4D22AQH5LtvaSN-RNQ/feedshare-shrink_8192/0?e=1560384000&amp;v=beta&amp;t=nZiecgcUjDGmJOyN5IDZ2C55ClOzTlYny0eyJFvf5JI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5651591"/>
                  </a:ext>
                </a:extLst>
              </a:tr>
            </a:tbl>
          </a:graphicData>
        </a:graphic>
      </p:graphicFrame>
      <p:sp>
        <p:nvSpPr>
          <p:cNvPr id="4" name="Text Placeholder 3">
            <a:extLst>
              <a:ext uri="{FF2B5EF4-FFF2-40B4-BE49-F238E27FC236}">
                <a16:creationId xmlns:a16="http://schemas.microsoft.com/office/drawing/2014/main" id="{FDF8B40B-CFED-42D3-9CEF-E838DD8686C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631220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56529-945A-46A2-9296-E3B3F954EB16}"/>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660FA564-B7EC-4D75-9BB3-47EA204A22FB}"/>
              </a:ext>
            </a:extLst>
          </p:cNvPr>
          <p:cNvGraphicFramePr>
            <a:graphicFrameLocks noGrp="1"/>
          </p:cNvGraphicFramePr>
          <p:nvPr>
            <p:ph type="tbl" sz="quarter" idx="13"/>
            <p:extLst>
              <p:ext uri="{D42A27DB-BD31-4B8C-83A1-F6EECF244321}">
                <p14:modId xmlns:p14="http://schemas.microsoft.com/office/powerpoint/2010/main" val="220906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68992080"/>
                    </a:ext>
                  </a:extLst>
                </a:gridCol>
                <a:gridCol w="905256">
                  <a:extLst>
                    <a:ext uri="{9D8B030D-6E8A-4147-A177-3AD203B41FA5}">
                      <a16:colId xmlns:a16="http://schemas.microsoft.com/office/drawing/2014/main" val="3370903686"/>
                    </a:ext>
                  </a:extLst>
                </a:gridCol>
                <a:gridCol w="822960">
                  <a:extLst>
                    <a:ext uri="{9D8B030D-6E8A-4147-A177-3AD203B41FA5}">
                      <a16:colId xmlns:a16="http://schemas.microsoft.com/office/drawing/2014/main" val="222027192"/>
                    </a:ext>
                  </a:extLst>
                </a:gridCol>
                <a:gridCol w="987552">
                  <a:extLst>
                    <a:ext uri="{9D8B030D-6E8A-4147-A177-3AD203B41FA5}">
                      <a16:colId xmlns:a16="http://schemas.microsoft.com/office/drawing/2014/main" val="1951354725"/>
                    </a:ext>
                  </a:extLst>
                </a:gridCol>
                <a:gridCol w="987552">
                  <a:extLst>
                    <a:ext uri="{9D8B030D-6E8A-4147-A177-3AD203B41FA5}">
                      <a16:colId xmlns:a16="http://schemas.microsoft.com/office/drawing/2014/main" val="2038937766"/>
                    </a:ext>
                  </a:extLst>
                </a:gridCol>
                <a:gridCol w="987552">
                  <a:extLst>
                    <a:ext uri="{9D8B030D-6E8A-4147-A177-3AD203B41FA5}">
                      <a16:colId xmlns:a16="http://schemas.microsoft.com/office/drawing/2014/main" val="3106053080"/>
                    </a:ext>
                  </a:extLst>
                </a:gridCol>
                <a:gridCol w="987552">
                  <a:extLst>
                    <a:ext uri="{9D8B030D-6E8A-4147-A177-3AD203B41FA5}">
                      <a16:colId xmlns:a16="http://schemas.microsoft.com/office/drawing/2014/main" val="3593402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664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- 2019-04-25 16:25:49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#TEAMPHLY’s children at the Home Office for #TakeYourChildToWorkDay. Our young guests learned about insurance, enjoyed arts and crafts, and played a fun game of glow-in-the-dark Jeopardy!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https://media.licdn.com/dms/image/C4E22AQHxocQy6QMj6Q/feedshare-shrink_8192/0?e=1560384000&amp;v=beta&amp;t=yIUQ87IZoxeD0fTFD-O3zpW7Q3GVKJ5KNOFsCNc-h2A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4693128"/>
                  </a:ext>
                </a:extLst>
              </a:tr>
            </a:tbl>
          </a:graphicData>
        </a:graphic>
      </p:graphicFrame>
      <p:sp>
        <p:nvSpPr>
          <p:cNvPr id="4" name="Text Placeholder 3">
            <a:extLst>
              <a:ext uri="{FF2B5EF4-FFF2-40B4-BE49-F238E27FC236}">
                <a16:creationId xmlns:a16="http://schemas.microsoft.com/office/drawing/2014/main" id="{C3114FE7-5F4A-4138-B353-FDF422DC443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001673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40822-1E3B-4E0F-9E14-A53158BF655D}"/>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29E6E2ED-FE38-48AB-9B89-E0DC4FF733BE}"/>
              </a:ext>
            </a:extLst>
          </p:cNvPr>
          <p:cNvGraphicFramePr>
            <a:graphicFrameLocks noGrp="1"/>
          </p:cNvGraphicFramePr>
          <p:nvPr>
            <p:ph type="tbl" sz="quarter" idx="13"/>
            <p:extLst>
              <p:ext uri="{D42A27DB-BD31-4B8C-83A1-F6EECF244321}">
                <p14:modId xmlns:p14="http://schemas.microsoft.com/office/powerpoint/2010/main" val="41127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76153831"/>
                    </a:ext>
                  </a:extLst>
                </a:gridCol>
                <a:gridCol w="905256">
                  <a:extLst>
                    <a:ext uri="{9D8B030D-6E8A-4147-A177-3AD203B41FA5}">
                      <a16:colId xmlns:a16="http://schemas.microsoft.com/office/drawing/2014/main" val="2176486607"/>
                    </a:ext>
                  </a:extLst>
                </a:gridCol>
                <a:gridCol w="822960">
                  <a:extLst>
                    <a:ext uri="{9D8B030D-6E8A-4147-A177-3AD203B41FA5}">
                      <a16:colId xmlns:a16="http://schemas.microsoft.com/office/drawing/2014/main" val="4157864701"/>
                    </a:ext>
                  </a:extLst>
                </a:gridCol>
                <a:gridCol w="987552">
                  <a:extLst>
                    <a:ext uri="{9D8B030D-6E8A-4147-A177-3AD203B41FA5}">
                      <a16:colId xmlns:a16="http://schemas.microsoft.com/office/drawing/2014/main" val="4257900585"/>
                    </a:ext>
                  </a:extLst>
                </a:gridCol>
                <a:gridCol w="987552">
                  <a:extLst>
                    <a:ext uri="{9D8B030D-6E8A-4147-A177-3AD203B41FA5}">
                      <a16:colId xmlns:a16="http://schemas.microsoft.com/office/drawing/2014/main" val="644103026"/>
                    </a:ext>
                  </a:extLst>
                </a:gridCol>
                <a:gridCol w="987552">
                  <a:extLst>
                    <a:ext uri="{9D8B030D-6E8A-4147-A177-3AD203B41FA5}">
                      <a16:colId xmlns:a16="http://schemas.microsoft.com/office/drawing/2014/main" val="2550535133"/>
                    </a:ext>
                  </a:extLst>
                </a:gridCol>
                <a:gridCol w="987552">
                  <a:extLst>
                    <a:ext uri="{9D8B030D-6E8A-4147-A177-3AD203B41FA5}">
                      <a16:colId xmlns:a16="http://schemas.microsoft.com/office/drawing/2014/main" val="2739528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94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- 2019-04-11 17:32:42 </a:t>
                      </a:r>
                      <a:r>
                        <a:rPr kumimoji="0" lang="en-US" sz="1000" b="0" i="0" u="none" strike="noStrike" kern="1200" cap="none" spc="0" normalizeH="0" baseline="0" noProof="0">
                          <a:ln>
                            <a:noFill/>
                          </a:ln>
                          <a:solidFill>
                            <a:prstClr val="black"/>
                          </a:solidFill>
                          <a:effectLst/>
                          <a:uLnTx/>
                          <a:uFillTx/>
                          <a:latin typeface="+mn-lt"/>
                          <a:ea typeface="+mn-ea"/>
                          <a:cs typeface="+mn-cs"/>
                        </a:rPr>
                        <a:t>
  Over the past two days, 35 PHLY employees restored 4,500 trees to Daniel Boone National Forest in Kentucky! Restoring native trees to the land benefits the environment, wildlife, and the economy. In four years, PHLY has funded the planting of 320,000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https://media.licdn.com/dms/image/C4E22AQFWzIVZCHiwNw/feedshare-shrink_8192/0?e=1560384000&amp;v=beta&amp;t=oFqT6HOpj0nS83Jq8fbcPMDBgeKe-J3B8fNhJMuIZXk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7201960"/>
                  </a:ext>
                </a:extLst>
              </a:tr>
            </a:tbl>
          </a:graphicData>
        </a:graphic>
      </p:graphicFrame>
      <p:sp>
        <p:nvSpPr>
          <p:cNvPr id="4" name="Text Placeholder 3">
            <a:extLst>
              <a:ext uri="{FF2B5EF4-FFF2-40B4-BE49-F238E27FC236}">
                <a16:creationId xmlns:a16="http://schemas.microsoft.com/office/drawing/2014/main" id="{690EEDBB-52CC-46DA-90C1-BD65FBE88C5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82101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1FAE-E02F-48F9-BD9E-2408EAADC889}"/>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CA776D5D-1A89-4B3B-B26F-71DC56E651A7}"/>
              </a:ext>
            </a:extLst>
          </p:cNvPr>
          <p:cNvGraphicFramePr>
            <a:graphicFrameLocks noGrp="1"/>
          </p:cNvGraphicFramePr>
          <p:nvPr>
            <p:ph type="tbl" sz="quarter" idx="13"/>
            <p:extLst>
              <p:ext uri="{D42A27DB-BD31-4B8C-83A1-F6EECF244321}">
                <p14:modId xmlns:p14="http://schemas.microsoft.com/office/powerpoint/2010/main" val="214638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84907899"/>
                    </a:ext>
                  </a:extLst>
                </a:gridCol>
                <a:gridCol w="905256">
                  <a:extLst>
                    <a:ext uri="{9D8B030D-6E8A-4147-A177-3AD203B41FA5}">
                      <a16:colId xmlns:a16="http://schemas.microsoft.com/office/drawing/2014/main" val="2188089175"/>
                    </a:ext>
                  </a:extLst>
                </a:gridCol>
                <a:gridCol w="822960">
                  <a:extLst>
                    <a:ext uri="{9D8B030D-6E8A-4147-A177-3AD203B41FA5}">
                      <a16:colId xmlns:a16="http://schemas.microsoft.com/office/drawing/2014/main" val="2360794645"/>
                    </a:ext>
                  </a:extLst>
                </a:gridCol>
                <a:gridCol w="987552">
                  <a:extLst>
                    <a:ext uri="{9D8B030D-6E8A-4147-A177-3AD203B41FA5}">
                      <a16:colId xmlns:a16="http://schemas.microsoft.com/office/drawing/2014/main" val="237375470"/>
                    </a:ext>
                  </a:extLst>
                </a:gridCol>
                <a:gridCol w="987552">
                  <a:extLst>
                    <a:ext uri="{9D8B030D-6E8A-4147-A177-3AD203B41FA5}">
                      <a16:colId xmlns:a16="http://schemas.microsoft.com/office/drawing/2014/main" val="2904922205"/>
                    </a:ext>
                  </a:extLst>
                </a:gridCol>
                <a:gridCol w="987552">
                  <a:extLst>
                    <a:ext uri="{9D8B030D-6E8A-4147-A177-3AD203B41FA5}">
                      <a16:colId xmlns:a16="http://schemas.microsoft.com/office/drawing/2014/main" val="4070247115"/>
                    </a:ext>
                  </a:extLst>
                </a:gridCol>
                <a:gridCol w="987552">
                  <a:extLst>
                    <a:ext uri="{9D8B030D-6E8A-4147-A177-3AD203B41FA5}">
                      <a16:colId xmlns:a16="http://schemas.microsoft.com/office/drawing/2014/main" val="380234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01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- 2019-04-30 12:47:10 </a:t>
                      </a:r>
                      <a:r>
                        <a:rPr kumimoji="0" lang="en-US" sz="1000" b="0" i="0" u="none" strike="noStrike" kern="1200" cap="none" spc="0" normalizeH="0" baseline="0" noProof="0">
                          <a:ln>
                            <a:noFill/>
                          </a:ln>
                          <a:solidFill>
                            <a:prstClr val="black"/>
                          </a:solidFill>
                          <a:effectLst/>
                          <a:uLnTx/>
                          <a:uFillTx/>
                          <a:latin typeface="+mn-lt"/>
                          <a:ea typeface="+mn-ea"/>
                          <a:cs typeface="+mn-cs"/>
                        </a:rPr>
                        <a:t>
  #TEAMPHLY is at the #RIMS2019 Conference in Boston! We're excited to join over 10,000 #insurance professionals at the largest risk event of the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https://media.licdn.com/dms/image/C4E22AQHJ1Q2vMM7Qbw/feedshare-shrink_8192/0?e=1560384000&amp;v=beta&amp;t=ctcTWKtiQe_hdF71tmu9gY6JTDpZ6QQfaAPzpZBC2xg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00:07:44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6383992"/>
                  </a:ext>
                </a:extLst>
              </a:tr>
            </a:tbl>
          </a:graphicData>
        </a:graphic>
      </p:graphicFrame>
      <p:sp>
        <p:nvSpPr>
          <p:cNvPr id="4" name="Text Placeholder 3">
            <a:extLst>
              <a:ext uri="{FF2B5EF4-FFF2-40B4-BE49-F238E27FC236}">
                <a16:creationId xmlns:a16="http://schemas.microsoft.com/office/drawing/2014/main" id="{76D9DF85-0A63-4683-AEEB-7D2EB11D048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74712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01F6A-2F9F-46D9-82D2-6B510A5DC3CA}"/>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52B15EA-23D8-414A-B6E2-76FAAB689219}"/>
              </a:ext>
            </a:extLst>
          </p:cNvPr>
          <p:cNvGraphicFramePr>
            <a:graphicFrameLocks noGrp="1"/>
          </p:cNvGraphicFramePr>
          <p:nvPr>
            <p:ph type="tbl" sz="quarter" idx="13"/>
            <p:extLst>
              <p:ext uri="{D42A27DB-BD31-4B8C-83A1-F6EECF244321}">
                <p14:modId xmlns:p14="http://schemas.microsoft.com/office/powerpoint/2010/main" val="1529575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6219328"/>
                    </a:ext>
                  </a:extLst>
                </a:gridCol>
                <a:gridCol w="699516">
                  <a:extLst>
                    <a:ext uri="{9D8B030D-6E8A-4147-A177-3AD203B41FA5}">
                      <a16:colId xmlns:a16="http://schemas.microsoft.com/office/drawing/2014/main" val="21464876"/>
                    </a:ext>
                  </a:extLst>
                </a:gridCol>
                <a:gridCol w="699516">
                  <a:extLst>
                    <a:ext uri="{9D8B030D-6E8A-4147-A177-3AD203B41FA5}">
                      <a16:colId xmlns:a16="http://schemas.microsoft.com/office/drawing/2014/main" val="149738581"/>
                    </a:ext>
                  </a:extLst>
                </a:gridCol>
                <a:gridCol w="658368">
                  <a:extLst>
                    <a:ext uri="{9D8B030D-6E8A-4147-A177-3AD203B41FA5}">
                      <a16:colId xmlns:a16="http://schemas.microsoft.com/office/drawing/2014/main" val="1935763023"/>
                    </a:ext>
                  </a:extLst>
                </a:gridCol>
                <a:gridCol w="658368">
                  <a:extLst>
                    <a:ext uri="{9D8B030D-6E8A-4147-A177-3AD203B41FA5}">
                      <a16:colId xmlns:a16="http://schemas.microsoft.com/office/drawing/2014/main" val="1742289656"/>
                    </a:ext>
                  </a:extLst>
                </a:gridCol>
                <a:gridCol w="658368">
                  <a:extLst>
                    <a:ext uri="{9D8B030D-6E8A-4147-A177-3AD203B41FA5}">
                      <a16:colId xmlns:a16="http://schemas.microsoft.com/office/drawing/2014/main" val="3566539324"/>
                    </a:ext>
                  </a:extLst>
                </a:gridCol>
                <a:gridCol w="699516">
                  <a:extLst>
                    <a:ext uri="{9D8B030D-6E8A-4147-A177-3AD203B41FA5}">
                      <a16:colId xmlns:a16="http://schemas.microsoft.com/office/drawing/2014/main" val="3337841290"/>
                    </a:ext>
                  </a:extLst>
                </a:gridCol>
                <a:gridCol w="699516">
                  <a:extLst>
                    <a:ext uri="{9D8B030D-6E8A-4147-A177-3AD203B41FA5}">
                      <a16:colId xmlns:a16="http://schemas.microsoft.com/office/drawing/2014/main" val="4278851128"/>
                    </a:ext>
                  </a:extLst>
                </a:gridCol>
                <a:gridCol w="699516">
                  <a:extLst>
                    <a:ext uri="{9D8B030D-6E8A-4147-A177-3AD203B41FA5}">
                      <a16:colId xmlns:a16="http://schemas.microsoft.com/office/drawing/2014/main" val="2385868029"/>
                    </a:ext>
                  </a:extLst>
                </a:gridCol>
                <a:gridCol w="658368">
                  <a:extLst>
                    <a:ext uri="{9D8B030D-6E8A-4147-A177-3AD203B41FA5}">
                      <a16:colId xmlns:a16="http://schemas.microsoft.com/office/drawing/2014/main" val="964482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65067499"/>
                  </a:ext>
                </a:extLst>
              </a:tr>
              <a:tr h="370840">
                <a:tc>
                  <a:txBody>
                    <a:bodyPr/>
                    <a:lstStyle/>
                    <a:p>
                      <a:r>
                        <a:rPr lang="en-US" sz="1000"/>
                        <a:t>phlyinsurance</a:t>
                      </a:r>
                    </a:p>
                  </a:txBody>
                  <a:tcPr/>
                </a:tc>
                <a:tc>
                  <a:txBody>
                    <a:bodyPr/>
                    <a:lstStyle/>
                    <a:p>
                      <a:r>
                        <a:rPr lang="en-US" sz="1000"/>
                        <a:t>1285</a:t>
                      </a:r>
                    </a:p>
                  </a:txBody>
                  <a:tcPr/>
                </a:tc>
                <a:tc>
                  <a:txBody>
                    <a:bodyPr/>
                    <a:lstStyle/>
                    <a:p>
                      <a:r>
                        <a:rPr lang="en-US" sz="1000"/>
                        <a:t>37</a:t>
                      </a:r>
                    </a:p>
                  </a:txBody>
                  <a:tcPr/>
                </a:tc>
                <a:tc>
                  <a:txBody>
                    <a:bodyPr/>
                    <a:lstStyle/>
                    <a:p>
                      <a:r>
                        <a:rPr lang="en-US" sz="1000"/>
                        <a:t>12</a:t>
                      </a:r>
                    </a:p>
                  </a:txBody>
                  <a:tcPr/>
                </a:tc>
                <a:tc>
                  <a:txBody>
                    <a:bodyPr/>
                    <a:lstStyle/>
                    <a:p>
                      <a:r>
                        <a:rPr lang="en-US" sz="1000"/>
                        <a:t>8</a:t>
                      </a:r>
                    </a:p>
                  </a:txBody>
                  <a:tcPr/>
                </a:tc>
                <a:tc>
                  <a:txBody>
                    <a:bodyPr/>
                    <a:lstStyle/>
                    <a:p>
                      <a:r>
                        <a:rPr lang="en-US" sz="1000"/>
                        <a:t>4</a:t>
                      </a:r>
                    </a:p>
                  </a:txBody>
                  <a:tcPr/>
                </a:tc>
                <a:tc>
                  <a:txBody>
                    <a:bodyPr/>
                    <a:lstStyle/>
                    <a:p>
                      <a:r>
                        <a:rPr lang="en-US" sz="1000"/>
                        <a:t>24</a:t>
                      </a:r>
                    </a:p>
                  </a:txBody>
                  <a:tcPr/>
                </a:tc>
                <a:tc>
                  <a:txBody>
                    <a:bodyPr/>
                    <a:lstStyle/>
                    <a:p>
                      <a:r>
                        <a:rPr lang="en-US" sz="1000"/>
                        <a:t>1450</a:t>
                      </a:r>
                    </a:p>
                  </a:txBody>
                  <a:tcPr/>
                </a:tc>
                <a:tc>
                  <a:txBody>
                    <a:bodyPr/>
                    <a:lstStyle/>
                    <a:p>
                      <a:r>
                        <a:rPr lang="en-US" sz="1000"/>
                        <a:t>18</a:t>
                      </a:r>
                    </a:p>
                  </a:txBody>
                  <a:tcPr/>
                </a:tc>
                <a:tc>
                  <a:txBody>
                    <a:bodyPr/>
                    <a:lstStyle/>
                    <a:p>
                      <a:r>
                        <a:rPr lang="en-US" sz="1000"/>
                        <a:t>4.8315 %</a:t>
                      </a:r>
                    </a:p>
                  </a:txBody>
                  <a:tcPr/>
                </a:tc>
                <a:extLst>
                  <a:ext uri="{0D108BD9-81ED-4DB2-BD59-A6C34878D82A}">
                    <a16:rowId xmlns:a16="http://schemas.microsoft.com/office/drawing/2014/main" val="3265588681"/>
                  </a:ext>
                </a:extLst>
              </a:tr>
            </a:tbl>
          </a:graphicData>
        </a:graphic>
      </p:graphicFrame>
      <p:sp>
        <p:nvSpPr>
          <p:cNvPr id="4" name="Text Placeholder 3">
            <a:extLst>
              <a:ext uri="{FF2B5EF4-FFF2-40B4-BE49-F238E27FC236}">
                <a16:creationId xmlns:a16="http://schemas.microsoft.com/office/drawing/2014/main" id="{409AC6C2-715A-4CF7-9962-B16FF4F7DB4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53541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52A84-F5F1-4554-8565-3662342562F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F8B9D30-776E-4DC5-8624-C036EF2BAC64}"/>
              </a:ext>
            </a:extLst>
          </p:cNvPr>
          <p:cNvGraphicFramePr>
            <a:graphicFrameLocks noGrp="1"/>
          </p:cNvGraphicFramePr>
          <p:nvPr>
            <p:ph type="chart" sz="quarter" idx="13"/>
            <p:extLst>
              <p:ext uri="{D42A27DB-BD31-4B8C-83A1-F6EECF244321}">
                <p14:modId xmlns:p14="http://schemas.microsoft.com/office/powerpoint/2010/main" val="2198695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2044A-DBD0-4BE2-AE2E-775D1EA52EE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6EF286A-DC67-42C7-91A0-BBCE9C448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60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30EBC-6F7E-4622-B845-A8F64C7049F9}"/>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77DA895-B3A5-41A2-ADAB-24BCBEC998CA}"/>
              </a:ext>
            </a:extLst>
          </p:cNvPr>
          <p:cNvGraphicFramePr>
            <a:graphicFrameLocks noGrp="1"/>
          </p:cNvGraphicFramePr>
          <p:nvPr>
            <p:ph type="chart" sz="quarter" idx="13"/>
            <p:extLst>
              <p:ext uri="{D42A27DB-BD31-4B8C-83A1-F6EECF244321}">
                <p14:modId xmlns:p14="http://schemas.microsoft.com/office/powerpoint/2010/main" val="1990697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B72DBA-AF32-4A32-9451-77DE7B610E2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D41DD51-AD2F-4765-AFFD-11BA5F5E7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0944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460AE-51EC-4447-A15C-3F6B0C973AF6}"/>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B6713670-391B-4373-BBCF-A5DE0C651A37}"/>
              </a:ext>
            </a:extLst>
          </p:cNvPr>
          <p:cNvGraphicFramePr>
            <a:graphicFrameLocks noGrp="1"/>
          </p:cNvGraphicFramePr>
          <p:nvPr>
            <p:ph type="tbl" sz="quarter" idx="13"/>
            <p:extLst>
              <p:ext uri="{D42A27DB-BD31-4B8C-83A1-F6EECF244321}">
                <p14:modId xmlns:p14="http://schemas.microsoft.com/office/powerpoint/2010/main" val="2719999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3737861"/>
                    </a:ext>
                  </a:extLst>
                </a:gridCol>
                <a:gridCol w="987552">
                  <a:extLst>
                    <a:ext uri="{9D8B030D-6E8A-4147-A177-3AD203B41FA5}">
                      <a16:colId xmlns:a16="http://schemas.microsoft.com/office/drawing/2014/main" val="3337051182"/>
                    </a:ext>
                  </a:extLst>
                </a:gridCol>
                <a:gridCol w="987552">
                  <a:extLst>
                    <a:ext uri="{9D8B030D-6E8A-4147-A177-3AD203B41FA5}">
                      <a16:colId xmlns:a16="http://schemas.microsoft.com/office/drawing/2014/main" val="2189257546"/>
                    </a:ext>
                  </a:extLst>
                </a:gridCol>
                <a:gridCol w="987552">
                  <a:extLst>
                    <a:ext uri="{9D8B030D-6E8A-4147-A177-3AD203B41FA5}">
                      <a16:colId xmlns:a16="http://schemas.microsoft.com/office/drawing/2014/main" val="2503321816"/>
                    </a:ext>
                  </a:extLst>
                </a:gridCol>
                <a:gridCol w="987552">
                  <a:extLst>
                    <a:ext uri="{9D8B030D-6E8A-4147-A177-3AD203B41FA5}">
                      <a16:colId xmlns:a16="http://schemas.microsoft.com/office/drawing/2014/main" val="25783961"/>
                    </a:ext>
                  </a:extLst>
                </a:gridCol>
                <a:gridCol w="987552">
                  <a:extLst>
                    <a:ext uri="{9D8B030D-6E8A-4147-A177-3AD203B41FA5}">
                      <a16:colId xmlns:a16="http://schemas.microsoft.com/office/drawing/2014/main" val="2717309290"/>
                    </a:ext>
                  </a:extLst>
                </a:gridCol>
                <a:gridCol w="987552">
                  <a:extLst>
                    <a:ext uri="{9D8B030D-6E8A-4147-A177-3AD203B41FA5}">
                      <a16:colId xmlns:a16="http://schemas.microsoft.com/office/drawing/2014/main" val="235061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649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- 2019-04-09 19:53:37 </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Lexington, #Kentucky today to plant trees in partnership with arbordayfoundation and greenforestswork over the next two days in #DanielBooneNationalForest. Follow #PHLY80KTREES for photos &amp; updates! 😄🌱🌳 #ThinkPHLY #volunteer #reforestation #lexingtonky #arbordayfoundation #nationalforests #nature #treeplanting #makeadifference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https://www.instagram.com/p/BwDc7C7j9-B/media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00:04:13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7352652"/>
                  </a:ext>
                </a:extLst>
              </a:tr>
            </a:tbl>
          </a:graphicData>
        </a:graphic>
      </p:graphicFrame>
      <p:sp>
        <p:nvSpPr>
          <p:cNvPr id="4" name="Text Placeholder 3">
            <a:extLst>
              <a:ext uri="{FF2B5EF4-FFF2-40B4-BE49-F238E27FC236}">
                <a16:creationId xmlns:a16="http://schemas.microsoft.com/office/drawing/2014/main" id="{4E06D03E-B37B-424A-87C5-9F0A57BEE8F2}"/>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98545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B121D-7C23-43E0-8C02-D8BC0D412AE2}"/>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5C318815-1DEF-42A5-AF5B-CD8DA8B33FF9}"/>
              </a:ext>
            </a:extLst>
          </p:cNvPr>
          <p:cNvGraphicFramePr>
            <a:graphicFrameLocks noGrp="1"/>
          </p:cNvGraphicFramePr>
          <p:nvPr>
            <p:ph type="tbl" sz="quarter" idx="13"/>
            <p:extLst>
              <p:ext uri="{D42A27DB-BD31-4B8C-83A1-F6EECF244321}">
                <p14:modId xmlns:p14="http://schemas.microsoft.com/office/powerpoint/2010/main" val="155768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8093342"/>
                    </a:ext>
                  </a:extLst>
                </a:gridCol>
                <a:gridCol w="987552">
                  <a:extLst>
                    <a:ext uri="{9D8B030D-6E8A-4147-A177-3AD203B41FA5}">
                      <a16:colId xmlns:a16="http://schemas.microsoft.com/office/drawing/2014/main" val="3879800698"/>
                    </a:ext>
                  </a:extLst>
                </a:gridCol>
                <a:gridCol w="987552">
                  <a:extLst>
                    <a:ext uri="{9D8B030D-6E8A-4147-A177-3AD203B41FA5}">
                      <a16:colId xmlns:a16="http://schemas.microsoft.com/office/drawing/2014/main" val="384368819"/>
                    </a:ext>
                  </a:extLst>
                </a:gridCol>
                <a:gridCol w="987552">
                  <a:extLst>
                    <a:ext uri="{9D8B030D-6E8A-4147-A177-3AD203B41FA5}">
                      <a16:colId xmlns:a16="http://schemas.microsoft.com/office/drawing/2014/main" val="196596474"/>
                    </a:ext>
                  </a:extLst>
                </a:gridCol>
                <a:gridCol w="987552">
                  <a:extLst>
                    <a:ext uri="{9D8B030D-6E8A-4147-A177-3AD203B41FA5}">
                      <a16:colId xmlns:a16="http://schemas.microsoft.com/office/drawing/2014/main" val="544293103"/>
                    </a:ext>
                  </a:extLst>
                </a:gridCol>
                <a:gridCol w="987552">
                  <a:extLst>
                    <a:ext uri="{9D8B030D-6E8A-4147-A177-3AD203B41FA5}">
                      <a16:colId xmlns:a16="http://schemas.microsoft.com/office/drawing/2014/main" val="1429167494"/>
                    </a:ext>
                  </a:extLst>
                </a:gridCol>
                <a:gridCol w="987552">
                  <a:extLst>
                    <a:ext uri="{9D8B030D-6E8A-4147-A177-3AD203B41FA5}">
                      <a16:colId xmlns:a16="http://schemas.microsoft.com/office/drawing/2014/main" val="236224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51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- 2019-04-10 19:30:33 </a:t>
                      </a:r>
                      <a:r>
                        <a:rPr kumimoji="0" lang="en-US" sz="1000" b="0" i="0" u="none" strike="noStrike" kern="1200" cap="none" spc="0" normalizeH="0" baseline="0" noProof="0">
                          <a:ln>
                            <a:noFill/>
                          </a:ln>
                          <a:solidFill>
                            <a:prstClr val="black"/>
                          </a:solidFill>
                          <a:effectLst/>
                          <a:uLnTx/>
                          <a:uFillTx/>
                          <a:latin typeface="+mn-lt"/>
                          <a:ea typeface="+mn-ea"/>
                          <a:cs typeface="+mn-cs"/>
                        </a:rPr>
                        <a:t>
 35 PHLY employees from offices across the country joined greenforestswork today to begin a two-day #treeplanting mission in #DanielBooneNationalForest in #Kentucky. This #forest restoration project is part of #PHLY’s efforts to plant 80,000 trees this year in partnership with arbordayfoundation. 🙌🏼🌱🌳 #PHLY80KTREES #NationalVolunteerWeek #ThinkPHLY #TEAMPHLY #reforestation #arbordayfoundation #nationalforests #nature #giveback #volunteering #goodcause #plantatree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https://www.instagram.com/p/BwF_E96jK6Z/media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04/29/2019 00:03:27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42695258"/>
                  </a:ext>
                </a:extLst>
              </a:tr>
            </a:tbl>
          </a:graphicData>
        </a:graphic>
      </p:graphicFrame>
      <p:sp>
        <p:nvSpPr>
          <p:cNvPr id="4" name="Text Placeholder 3">
            <a:extLst>
              <a:ext uri="{FF2B5EF4-FFF2-40B4-BE49-F238E27FC236}">
                <a16:creationId xmlns:a16="http://schemas.microsoft.com/office/drawing/2014/main" id="{3142FE75-2AB8-4D7C-B3CB-C172F79A53A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76288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F5D81-CD35-49DD-A110-851780CB6A1B}"/>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81A42101-5247-42B9-BC0A-E640EA349B49}"/>
              </a:ext>
            </a:extLst>
          </p:cNvPr>
          <p:cNvGraphicFramePr>
            <a:graphicFrameLocks noGrp="1"/>
          </p:cNvGraphicFramePr>
          <p:nvPr>
            <p:ph type="tbl" sz="quarter" idx="13"/>
            <p:extLst>
              <p:ext uri="{D42A27DB-BD31-4B8C-83A1-F6EECF244321}">
                <p14:modId xmlns:p14="http://schemas.microsoft.com/office/powerpoint/2010/main" val="2970722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7918831"/>
                    </a:ext>
                  </a:extLst>
                </a:gridCol>
                <a:gridCol w="987552">
                  <a:extLst>
                    <a:ext uri="{9D8B030D-6E8A-4147-A177-3AD203B41FA5}">
                      <a16:colId xmlns:a16="http://schemas.microsoft.com/office/drawing/2014/main" val="1409433642"/>
                    </a:ext>
                  </a:extLst>
                </a:gridCol>
                <a:gridCol w="987552">
                  <a:extLst>
                    <a:ext uri="{9D8B030D-6E8A-4147-A177-3AD203B41FA5}">
                      <a16:colId xmlns:a16="http://schemas.microsoft.com/office/drawing/2014/main" val="2455047712"/>
                    </a:ext>
                  </a:extLst>
                </a:gridCol>
                <a:gridCol w="987552">
                  <a:extLst>
                    <a:ext uri="{9D8B030D-6E8A-4147-A177-3AD203B41FA5}">
                      <a16:colId xmlns:a16="http://schemas.microsoft.com/office/drawing/2014/main" val="652303905"/>
                    </a:ext>
                  </a:extLst>
                </a:gridCol>
                <a:gridCol w="987552">
                  <a:extLst>
                    <a:ext uri="{9D8B030D-6E8A-4147-A177-3AD203B41FA5}">
                      <a16:colId xmlns:a16="http://schemas.microsoft.com/office/drawing/2014/main" val="1286224245"/>
                    </a:ext>
                  </a:extLst>
                </a:gridCol>
                <a:gridCol w="987552">
                  <a:extLst>
                    <a:ext uri="{9D8B030D-6E8A-4147-A177-3AD203B41FA5}">
                      <a16:colId xmlns:a16="http://schemas.microsoft.com/office/drawing/2014/main" val="4182460176"/>
                    </a:ext>
                  </a:extLst>
                </a:gridCol>
                <a:gridCol w="987552">
                  <a:extLst>
                    <a:ext uri="{9D8B030D-6E8A-4147-A177-3AD203B41FA5}">
                      <a16:colId xmlns:a16="http://schemas.microsoft.com/office/drawing/2014/main" val="252668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79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- 2019-04-02 17:04:09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Bill Misita for being honored at the #Insurance Professionals Association of Long Island's 23rd Annual #Charity Event! A group of #PHLY employees attended the event which benefited the Long Island Special Olympics and The Safe Center. 👏🏼😊 #ThinkPHLY #TEAMPHLY #award #longisland #newyork #specialolympics #csr #instanews #bestoftheday #business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https://www.instagram.com/p/BvxH9rmD01q/media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05/02/2019 00:06:22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680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- 2019-04-16 17:42:51 </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pedaled together for a #goodcause! Home Office employees teamed up in #PHLY’s #Health and #Wellness Center for a #SpinAThon to raise money for the marchofdimes. All proceeds from the event benefit research and programs that help give #babies a #healthy start.
👶🏻🚴🏽‍♂️ beabetteryouphlygym #ThinkPHLY #marchofdimes #charity #giveback #spinning #fundraiser #fun #fitness #insurance #donate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https://www.instagram.com/p/BwVPhbnj7M8/media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04/29/2019 00:03:27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666304"/>
                  </a:ext>
                </a:extLst>
              </a:tr>
            </a:tbl>
          </a:graphicData>
        </a:graphic>
      </p:graphicFrame>
      <p:sp>
        <p:nvSpPr>
          <p:cNvPr id="4" name="Text Placeholder 3">
            <a:extLst>
              <a:ext uri="{FF2B5EF4-FFF2-40B4-BE49-F238E27FC236}">
                <a16:creationId xmlns:a16="http://schemas.microsoft.com/office/drawing/2014/main" id="{AE3B8053-9F11-4D7B-A3A2-9722D757EBF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040635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88563-4E5B-4515-A8FF-98F67A79A5F9}"/>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303F9CF0-34FD-4824-9F2E-4C5D53D0D12B}"/>
              </a:ext>
            </a:extLst>
          </p:cNvPr>
          <p:cNvGraphicFramePr>
            <a:graphicFrameLocks noGrp="1"/>
          </p:cNvGraphicFramePr>
          <p:nvPr>
            <p:ph type="tbl" sz="quarter" idx="13"/>
            <p:extLst>
              <p:ext uri="{D42A27DB-BD31-4B8C-83A1-F6EECF244321}">
                <p14:modId xmlns:p14="http://schemas.microsoft.com/office/powerpoint/2010/main" val="358629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4525182"/>
                    </a:ext>
                  </a:extLst>
                </a:gridCol>
                <a:gridCol w="987552">
                  <a:extLst>
                    <a:ext uri="{9D8B030D-6E8A-4147-A177-3AD203B41FA5}">
                      <a16:colId xmlns:a16="http://schemas.microsoft.com/office/drawing/2014/main" val="2514568128"/>
                    </a:ext>
                  </a:extLst>
                </a:gridCol>
                <a:gridCol w="987552">
                  <a:extLst>
                    <a:ext uri="{9D8B030D-6E8A-4147-A177-3AD203B41FA5}">
                      <a16:colId xmlns:a16="http://schemas.microsoft.com/office/drawing/2014/main" val="785747344"/>
                    </a:ext>
                  </a:extLst>
                </a:gridCol>
                <a:gridCol w="987552">
                  <a:extLst>
                    <a:ext uri="{9D8B030D-6E8A-4147-A177-3AD203B41FA5}">
                      <a16:colId xmlns:a16="http://schemas.microsoft.com/office/drawing/2014/main" val="3586121713"/>
                    </a:ext>
                  </a:extLst>
                </a:gridCol>
                <a:gridCol w="987552">
                  <a:extLst>
                    <a:ext uri="{9D8B030D-6E8A-4147-A177-3AD203B41FA5}">
                      <a16:colId xmlns:a16="http://schemas.microsoft.com/office/drawing/2014/main" val="818869987"/>
                    </a:ext>
                  </a:extLst>
                </a:gridCol>
                <a:gridCol w="987552">
                  <a:extLst>
                    <a:ext uri="{9D8B030D-6E8A-4147-A177-3AD203B41FA5}">
                      <a16:colId xmlns:a16="http://schemas.microsoft.com/office/drawing/2014/main" val="3297164089"/>
                    </a:ext>
                  </a:extLst>
                </a:gridCol>
                <a:gridCol w="987552">
                  <a:extLst>
                    <a:ext uri="{9D8B030D-6E8A-4147-A177-3AD203B41FA5}">
                      <a16:colId xmlns:a16="http://schemas.microsoft.com/office/drawing/2014/main" val="139115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535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- 2019-04-25 17:09:21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#TEAMPHLY’s #children at the Home Office for #TakeYourChildToWorkDay! Our young guests learned about #insurance, enjoyed arts and crafts, and played a #fun game of glow-in-the-dark Jeopardy! 🤗 #ThinkPHLY #kiddos #kidsatwork #futureleaders #insurancelife #funatwork #kidsareawesome #philadelphia #workculture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https://www.instagram.com/p/BwsW193jP61/media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00:04:13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3454358"/>
                  </a:ext>
                </a:extLst>
              </a:tr>
            </a:tbl>
          </a:graphicData>
        </a:graphic>
      </p:graphicFrame>
      <p:sp>
        <p:nvSpPr>
          <p:cNvPr id="4" name="Text Placeholder 3">
            <a:extLst>
              <a:ext uri="{FF2B5EF4-FFF2-40B4-BE49-F238E27FC236}">
                <a16:creationId xmlns:a16="http://schemas.microsoft.com/office/drawing/2014/main" id="{B0D29724-CD39-409F-9346-56703E82D55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33155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145C2-938F-49E1-ADFC-A4072B9E511E}"/>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21190EC-1E1E-4949-9871-4A8FB9D97D5D}"/>
              </a:ext>
            </a:extLst>
          </p:cNvPr>
          <p:cNvGraphicFramePr>
            <a:graphicFrameLocks noGrp="1"/>
          </p:cNvGraphicFramePr>
          <p:nvPr>
            <p:ph type="tbl" sz="quarter" idx="13"/>
            <p:extLst>
              <p:ext uri="{D42A27DB-BD31-4B8C-83A1-F6EECF244321}">
                <p14:modId xmlns:p14="http://schemas.microsoft.com/office/powerpoint/2010/main" val="2043494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48373918"/>
                    </a:ext>
                  </a:extLst>
                </a:gridCol>
                <a:gridCol w="707746">
                  <a:extLst>
                    <a:ext uri="{9D8B030D-6E8A-4147-A177-3AD203B41FA5}">
                      <a16:colId xmlns:a16="http://schemas.microsoft.com/office/drawing/2014/main" val="3690267195"/>
                    </a:ext>
                  </a:extLst>
                </a:gridCol>
                <a:gridCol w="707746">
                  <a:extLst>
                    <a:ext uri="{9D8B030D-6E8A-4147-A177-3AD203B41FA5}">
                      <a16:colId xmlns:a16="http://schemas.microsoft.com/office/drawing/2014/main" val="1118458234"/>
                    </a:ext>
                  </a:extLst>
                </a:gridCol>
                <a:gridCol w="353873">
                  <a:extLst>
                    <a:ext uri="{9D8B030D-6E8A-4147-A177-3AD203B41FA5}">
                      <a16:colId xmlns:a16="http://schemas.microsoft.com/office/drawing/2014/main" val="2930529317"/>
                    </a:ext>
                  </a:extLst>
                </a:gridCol>
                <a:gridCol w="353873">
                  <a:extLst>
                    <a:ext uri="{9D8B030D-6E8A-4147-A177-3AD203B41FA5}">
                      <a16:colId xmlns:a16="http://schemas.microsoft.com/office/drawing/2014/main" val="3782287141"/>
                    </a:ext>
                  </a:extLst>
                </a:gridCol>
                <a:gridCol w="707746">
                  <a:extLst>
                    <a:ext uri="{9D8B030D-6E8A-4147-A177-3AD203B41FA5}">
                      <a16:colId xmlns:a16="http://schemas.microsoft.com/office/drawing/2014/main" val="454396116"/>
                    </a:ext>
                  </a:extLst>
                </a:gridCol>
                <a:gridCol w="707746">
                  <a:extLst>
                    <a:ext uri="{9D8B030D-6E8A-4147-A177-3AD203B41FA5}">
                      <a16:colId xmlns:a16="http://schemas.microsoft.com/office/drawing/2014/main" val="414280085"/>
                    </a:ext>
                  </a:extLst>
                </a:gridCol>
                <a:gridCol w="707746">
                  <a:extLst>
                    <a:ext uri="{9D8B030D-6E8A-4147-A177-3AD203B41FA5}">
                      <a16:colId xmlns:a16="http://schemas.microsoft.com/office/drawing/2014/main" val="185995053"/>
                    </a:ext>
                  </a:extLst>
                </a:gridCol>
                <a:gridCol w="707746">
                  <a:extLst>
                    <a:ext uri="{9D8B030D-6E8A-4147-A177-3AD203B41FA5}">
                      <a16:colId xmlns:a16="http://schemas.microsoft.com/office/drawing/2014/main" val="6198879"/>
                    </a:ext>
                  </a:extLst>
                </a:gridCol>
                <a:gridCol w="707746">
                  <a:extLst>
                    <a:ext uri="{9D8B030D-6E8A-4147-A177-3AD203B41FA5}">
                      <a16:colId xmlns:a16="http://schemas.microsoft.com/office/drawing/2014/main" val="2588989303"/>
                    </a:ext>
                  </a:extLst>
                </a:gridCol>
                <a:gridCol w="707746">
                  <a:extLst>
                    <a:ext uri="{9D8B030D-6E8A-4147-A177-3AD203B41FA5}">
                      <a16:colId xmlns:a16="http://schemas.microsoft.com/office/drawing/2014/main" val="1284555301"/>
                    </a:ext>
                  </a:extLst>
                </a:gridCol>
                <a:gridCol w="707746">
                  <a:extLst>
                    <a:ext uri="{9D8B030D-6E8A-4147-A177-3AD203B41FA5}">
                      <a16:colId xmlns:a16="http://schemas.microsoft.com/office/drawing/2014/main" val="130974883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93874065"/>
                  </a:ext>
                </a:extLst>
              </a:tr>
              <a:tr h="370840">
                <a:tc>
                  <a:txBody>
                    <a:bodyPr/>
                    <a:lstStyle/>
                    <a:p>
                      <a:r>
                        <a:rPr lang="en-US" sz="1000"/>
                        <a:t>phlyinsurance</a:t>
                      </a:r>
                    </a:p>
                  </a:txBody>
                  <a:tcPr/>
                </a:tc>
                <a:tc>
                  <a:txBody>
                    <a:bodyPr/>
                    <a:lstStyle/>
                    <a:p>
                      <a:r>
                        <a:rPr lang="en-US" sz="1000"/>
                        <a:t>15</a:t>
                      </a:r>
                    </a:p>
                  </a:txBody>
                  <a:tcPr/>
                </a:tc>
                <a:tc>
                  <a:txBody>
                    <a:bodyPr/>
                    <a:lstStyle/>
                    <a:p>
                      <a:r>
                        <a:rPr lang="en-US" sz="1000"/>
                        <a:t>0.8835</a:t>
                      </a:r>
                    </a:p>
                  </a:txBody>
                  <a:tcPr/>
                </a:tc>
                <a:tc>
                  <a:txBody>
                    <a:bodyPr/>
                    <a:lstStyle/>
                    <a:p>
                      <a:r>
                        <a:rPr lang="en-US" sz="1000"/>
                        <a:t>26.00</a:t>
                      </a:r>
                    </a:p>
                  </a:txBody>
                  <a:tcPr/>
                </a:tc>
                <a:tc>
                  <a:txBody>
                    <a:bodyPr/>
                    <a:lstStyle/>
                    <a:p>
                      <a:r>
                        <a:rPr lang="en-US" sz="1000"/>
                        <a:t>0.07</a:t>
                      </a:r>
                    </a:p>
                  </a:txBody>
                  <a:tcPr/>
                </a:tc>
                <a:tc>
                  <a:txBody>
                    <a:bodyPr/>
                    <a:lstStyle/>
                    <a:p>
                      <a:r>
                        <a:rPr lang="en-US" sz="1000"/>
                        <a:t>294.13</a:t>
                      </a:r>
                    </a:p>
                  </a:txBody>
                  <a:tcPr/>
                </a:tc>
                <a:tc>
                  <a:txBody>
                    <a:bodyPr/>
                    <a:lstStyle/>
                    <a:p>
                      <a:r>
                        <a:rPr lang="en-US" sz="1000"/>
                        <a:t>216.87</a:t>
                      </a:r>
                    </a:p>
                  </a:txBody>
                  <a:tcPr/>
                </a:tc>
                <a:tc>
                  <a:txBody>
                    <a:bodyPr/>
                    <a:lstStyle/>
                    <a:p>
                      <a:r>
                        <a:rPr lang="en-US" sz="1000"/>
                        <a:t>189.47</a:t>
                      </a:r>
                    </a:p>
                  </a:txBody>
                  <a:tcPr/>
                </a:tc>
                <a:tc>
                  <a:txBody>
                    <a:bodyPr/>
                    <a:lstStyle/>
                    <a:p>
                      <a:r>
                        <a:rPr lang="en-US" sz="1000"/>
                        <a:t>189.40</a:t>
                      </a:r>
                    </a:p>
                  </a:txBody>
                  <a:tcPr/>
                </a:tc>
                <a:tc>
                  <a:txBody>
                    <a:bodyPr/>
                    <a:lstStyle/>
                    <a:p>
                      <a:r>
                        <a:rPr lang="en-US" sz="1000"/>
                        <a:t>4412</a:t>
                      </a:r>
                    </a:p>
                  </a:txBody>
                  <a:tcPr/>
                </a:tc>
                <a:tc>
                  <a:txBody>
                    <a:bodyPr/>
                    <a:lstStyle/>
                    <a:p>
                      <a:r>
                        <a:rPr lang="en-US" sz="1000"/>
                        <a:t>390</a:t>
                      </a:r>
                    </a:p>
                  </a:txBody>
                  <a:tcPr/>
                </a:tc>
                <a:tc>
                  <a:txBody>
                    <a:bodyPr/>
                    <a:lstStyle/>
                    <a:p>
                      <a:r>
                        <a:rPr lang="en-US" sz="1000"/>
                        <a:t>2842</a:t>
                      </a:r>
                    </a:p>
                  </a:txBody>
                  <a:tcPr/>
                </a:tc>
                <a:extLst>
                  <a:ext uri="{0D108BD9-81ED-4DB2-BD59-A6C34878D82A}">
                    <a16:rowId xmlns:a16="http://schemas.microsoft.com/office/drawing/2014/main" val="2033738033"/>
                  </a:ext>
                </a:extLst>
              </a:tr>
            </a:tbl>
          </a:graphicData>
        </a:graphic>
      </p:graphicFrame>
      <p:sp>
        <p:nvSpPr>
          <p:cNvPr id="4" name="Text Placeholder 3">
            <a:extLst>
              <a:ext uri="{FF2B5EF4-FFF2-40B4-BE49-F238E27FC236}">
                <a16:creationId xmlns:a16="http://schemas.microsoft.com/office/drawing/2014/main" id="{AAAB28E0-EDAD-4D02-9037-2599DC046B6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03715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5D0D-FF38-4922-8ACB-737AC07CEF3A}"/>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B7572C75-AC1E-4E17-A227-F97693B87C7B}"/>
              </a:ext>
            </a:extLst>
          </p:cNvPr>
          <p:cNvGraphicFramePr>
            <a:graphicFrameLocks noGrp="1"/>
          </p:cNvGraphicFramePr>
          <p:nvPr>
            <p:ph type="tbl" sz="quarter" idx="13"/>
            <p:extLst>
              <p:ext uri="{D42A27DB-BD31-4B8C-83A1-F6EECF244321}">
                <p14:modId xmlns:p14="http://schemas.microsoft.com/office/powerpoint/2010/main" val="316456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1255470"/>
                    </a:ext>
                  </a:extLst>
                </a:gridCol>
                <a:gridCol w="1316736">
                  <a:extLst>
                    <a:ext uri="{9D8B030D-6E8A-4147-A177-3AD203B41FA5}">
                      <a16:colId xmlns:a16="http://schemas.microsoft.com/office/drawing/2014/main" val="1411054923"/>
                    </a:ext>
                  </a:extLst>
                </a:gridCol>
                <a:gridCol w="658368">
                  <a:extLst>
                    <a:ext uri="{9D8B030D-6E8A-4147-A177-3AD203B41FA5}">
                      <a16:colId xmlns:a16="http://schemas.microsoft.com/office/drawing/2014/main" val="4083257493"/>
                    </a:ext>
                  </a:extLst>
                </a:gridCol>
                <a:gridCol w="658368">
                  <a:extLst>
                    <a:ext uri="{9D8B030D-6E8A-4147-A177-3AD203B41FA5}">
                      <a16:colId xmlns:a16="http://schemas.microsoft.com/office/drawing/2014/main" val="861775495"/>
                    </a:ext>
                  </a:extLst>
                </a:gridCol>
                <a:gridCol w="658368">
                  <a:extLst>
                    <a:ext uri="{9D8B030D-6E8A-4147-A177-3AD203B41FA5}">
                      <a16:colId xmlns:a16="http://schemas.microsoft.com/office/drawing/2014/main" val="2036497319"/>
                    </a:ext>
                  </a:extLst>
                </a:gridCol>
                <a:gridCol w="658368">
                  <a:extLst>
                    <a:ext uri="{9D8B030D-6E8A-4147-A177-3AD203B41FA5}">
                      <a16:colId xmlns:a16="http://schemas.microsoft.com/office/drawing/2014/main" val="906366076"/>
                    </a:ext>
                  </a:extLst>
                </a:gridCol>
                <a:gridCol w="658368">
                  <a:extLst>
                    <a:ext uri="{9D8B030D-6E8A-4147-A177-3AD203B41FA5}">
                      <a16:colId xmlns:a16="http://schemas.microsoft.com/office/drawing/2014/main" val="1487491782"/>
                    </a:ext>
                  </a:extLst>
                </a:gridCol>
                <a:gridCol w="658368">
                  <a:extLst>
                    <a:ext uri="{9D8B030D-6E8A-4147-A177-3AD203B41FA5}">
                      <a16:colId xmlns:a16="http://schemas.microsoft.com/office/drawing/2014/main" val="2449899250"/>
                    </a:ext>
                  </a:extLst>
                </a:gridCol>
                <a:gridCol w="658368">
                  <a:extLst>
                    <a:ext uri="{9D8B030D-6E8A-4147-A177-3AD203B41FA5}">
                      <a16:colId xmlns:a16="http://schemas.microsoft.com/office/drawing/2014/main" val="2532178122"/>
                    </a:ext>
                  </a:extLst>
                </a:gridCol>
                <a:gridCol w="658368">
                  <a:extLst>
                    <a:ext uri="{9D8B030D-6E8A-4147-A177-3AD203B41FA5}">
                      <a16:colId xmlns:a16="http://schemas.microsoft.com/office/drawing/2014/main" val="195954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0924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- 2019-04-25 14:16:31 </a:t>
                      </a:r>
                      <a:r>
                        <a:rPr kumimoji="0" lang="en-US" sz="1000" b="0" i="0" u="none" strike="noStrike" kern="1200" cap="none" spc="0" normalizeH="0" baseline="0" noProof="0">
                          <a:ln>
                            <a:noFill/>
                          </a:ln>
                          <a:solidFill>
                            <a:prstClr val="black"/>
                          </a:solidFill>
                          <a:effectLst/>
                          <a:uLnTx/>
                          <a:uFillTx/>
                          <a:latin typeface="+mn-lt"/>
                          <a:ea typeface="+mn-ea"/>
                          <a:cs typeface="+mn-cs"/>
                        </a:rPr>
                        <a:t>
 #takeyourchildtoworkday  Thanks to our young visitors for making 
today fun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https://scontent.xx.fbcdn.net/v/t51.12442-15/57506254_156292488734115_7963982482941699376_n.jpg?_nc_cat=105&amp;_nc_ht=scontent.xx&amp;oh=331aaef48baaf54ebb5312ada0c89840&amp;oe=5D32785E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13:30:26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0996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- 2019-04-25 13:57:18 </a:t>
                      </a:r>
                      <a:r>
                        <a:rPr kumimoji="0" lang="en-US" sz="1000" b="0" i="0" u="none" strike="noStrike" kern="1200" cap="none" spc="0" normalizeH="0" baseline="0" noProof="0">
                          <a:ln>
                            <a:noFill/>
                          </a:ln>
                          <a:solidFill>
                            <a:prstClr val="black"/>
                          </a:solidFill>
                          <a:effectLst/>
                          <a:uLnTx/>
                          <a:uFillTx/>
                          <a:latin typeface="+mn-lt"/>
                          <a:ea typeface="+mn-ea"/>
                          <a:cs typeface="+mn-cs"/>
                        </a:rPr>
                        <a:t>
 glow-in-the-dark
jeopardy  #TAKEYOURCHILDTOWORKDAY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https://scontent.xx.fbcdn.net/v/t51.12442-15/57398782_648270915623644_5639060155472419506_n.jpg?_nc_cat=103&amp;_nc_ht=scontent.xx&amp;oh=7f6a7eb6142b13d4cbad51e85b518efd&amp;oe=5D2D9558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13:30:26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06127120"/>
                  </a:ext>
                </a:extLst>
              </a:tr>
            </a:tbl>
          </a:graphicData>
        </a:graphic>
      </p:graphicFrame>
      <p:sp>
        <p:nvSpPr>
          <p:cNvPr id="4" name="Text Placeholder 3">
            <a:extLst>
              <a:ext uri="{FF2B5EF4-FFF2-40B4-BE49-F238E27FC236}">
                <a16:creationId xmlns:a16="http://schemas.microsoft.com/office/drawing/2014/main" id="{E0D91A05-0AD4-470C-BF7E-0E529AC3525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577910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05ED-DD43-4A62-81B2-4F25A8D17204}"/>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2514F0BA-968A-4AB6-B374-A74622C01FB6}"/>
              </a:ext>
            </a:extLst>
          </p:cNvPr>
          <p:cNvGraphicFramePr>
            <a:graphicFrameLocks noGrp="1"/>
          </p:cNvGraphicFramePr>
          <p:nvPr>
            <p:ph type="tbl" sz="quarter" idx="13"/>
            <p:extLst>
              <p:ext uri="{D42A27DB-BD31-4B8C-83A1-F6EECF244321}">
                <p14:modId xmlns:p14="http://schemas.microsoft.com/office/powerpoint/2010/main" val="3234674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56822833"/>
                    </a:ext>
                  </a:extLst>
                </a:gridCol>
                <a:gridCol w="1316736">
                  <a:extLst>
                    <a:ext uri="{9D8B030D-6E8A-4147-A177-3AD203B41FA5}">
                      <a16:colId xmlns:a16="http://schemas.microsoft.com/office/drawing/2014/main" val="1051889747"/>
                    </a:ext>
                  </a:extLst>
                </a:gridCol>
                <a:gridCol w="658368">
                  <a:extLst>
                    <a:ext uri="{9D8B030D-6E8A-4147-A177-3AD203B41FA5}">
                      <a16:colId xmlns:a16="http://schemas.microsoft.com/office/drawing/2014/main" val="2231757745"/>
                    </a:ext>
                  </a:extLst>
                </a:gridCol>
                <a:gridCol w="658368">
                  <a:extLst>
                    <a:ext uri="{9D8B030D-6E8A-4147-A177-3AD203B41FA5}">
                      <a16:colId xmlns:a16="http://schemas.microsoft.com/office/drawing/2014/main" val="1452392453"/>
                    </a:ext>
                  </a:extLst>
                </a:gridCol>
                <a:gridCol w="658368">
                  <a:extLst>
                    <a:ext uri="{9D8B030D-6E8A-4147-A177-3AD203B41FA5}">
                      <a16:colId xmlns:a16="http://schemas.microsoft.com/office/drawing/2014/main" val="1817507003"/>
                    </a:ext>
                  </a:extLst>
                </a:gridCol>
                <a:gridCol w="658368">
                  <a:extLst>
                    <a:ext uri="{9D8B030D-6E8A-4147-A177-3AD203B41FA5}">
                      <a16:colId xmlns:a16="http://schemas.microsoft.com/office/drawing/2014/main" val="372816921"/>
                    </a:ext>
                  </a:extLst>
                </a:gridCol>
                <a:gridCol w="658368">
                  <a:extLst>
                    <a:ext uri="{9D8B030D-6E8A-4147-A177-3AD203B41FA5}">
                      <a16:colId xmlns:a16="http://schemas.microsoft.com/office/drawing/2014/main" val="2885316031"/>
                    </a:ext>
                  </a:extLst>
                </a:gridCol>
                <a:gridCol w="658368">
                  <a:extLst>
                    <a:ext uri="{9D8B030D-6E8A-4147-A177-3AD203B41FA5}">
                      <a16:colId xmlns:a16="http://schemas.microsoft.com/office/drawing/2014/main" val="1498454568"/>
                    </a:ext>
                  </a:extLst>
                </a:gridCol>
                <a:gridCol w="658368">
                  <a:extLst>
                    <a:ext uri="{9D8B030D-6E8A-4147-A177-3AD203B41FA5}">
                      <a16:colId xmlns:a16="http://schemas.microsoft.com/office/drawing/2014/main" val="3060820404"/>
                    </a:ext>
                  </a:extLst>
                </a:gridCol>
                <a:gridCol w="658368">
                  <a:extLst>
                    <a:ext uri="{9D8B030D-6E8A-4147-A177-3AD203B41FA5}">
                      <a16:colId xmlns:a16="http://schemas.microsoft.com/office/drawing/2014/main" val="197400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9355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- 2019-04-25 11:49:04 </a:t>
                      </a:r>
                      <a:r>
                        <a:rPr kumimoji="0" lang="en-US" sz="1000" b="0" i="0" u="none" strike="noStrike" kern="1200" cap="none" spc="0" normalizeH="0" baseline="0" noProof="0">
                          <a:ln>
                            <a:noFill/>
                          </a:ln>
                          <a:solidFill>
                            <a:prstClr val="black"/>
                          </a:solidFill>
                          <a:effectLst/>
                          <a:uLnTx/>
                          <a:uFillTx/>
                          <a:latin typeface="+mn-lt"/>
                          <a:ea typeface="+mn-ea"/>
                          <a:cs typeface="+mn-cs"/>
                        </a:rPr>
                        <a:t>
 Yay! #TAKEYOURCHILDTOWORKDAY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https://scontent.xx.fbcdn.net/v/t51.12442-15/57488260_819512651757243_5325999449819306169_n.jpg?_nc_cat=101&amp;_nc_ht=scontent.xx&amp;oh=a2643b0f3b3bac81306ad1edf62b8b24&amp;oe=5D687407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11:06:46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8723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- 2019-04-25 11:35:08 </a:t>
                      </a:r>
                      <a:r>
                        <a:rPr kumimoji="0" lang="en-US" sz="1000" b="0" i="0" u="none" strike="noStrike" kern="1200" cap="none" spc="0" normalizeH="0" baseline="0" noProof="0">
                          <a:ln>
                            <a:noFill/>
                          </a:ln>
                          <a:solidFill>
                            <a:prstClr val="black"/>
                          </a:solidFill>
                          <a:effectLst/>
                          <a:uLnTx/>
                          <a:uFillTx/>
                          <a:latin typeface="+mn-lt"/>
                          <a:ea typeface="+mn-ea"/>
                          <a:cs typeface="+mn-cs"/>
                        </a:rPr>
                        <a:t>
 #TAKEYOURCHILDTOWORKDAY  time for #artsandcrafts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https://scontent.xx.fbcdn.net/v/t51.12442-15/58604293_132263721260987_4831742717208631259_n.jpg?_nc_cat=110&amp;_nc_ht=scontent.xx&amp;oh=ab75f21c22e1d8f70df898d59d5d3c15&amp;oe=5D7142E4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11:30:14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65962835"/>
                  </a:ext>
                </a:extLst>
              </a:tr>
            </a:tbl>
          </a:graphicData>
        </a:graphic>
      </p:graphicFrame>
      <p:sp>
        <p:nvSpPr>
          <p:cNvPr id="4" name="Text Placeholder 3">
            <a:extLst>
              <a:ext uri="{FF2B5EF4-FFF2-40B4-BE49-F238E27FC236}">
                <a16:creationId xmlns:a16="http://schemas.microsoft.com/office/drawing/2014/main" id="{C48F5563-3C5B-4467-B298-7A6B258D778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37709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9EA83-10FA-488B-86DB-BF8A5018AB4E}"/>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100977D2-FE52-4DFB-9B64-0AE292009249}"/>
              </a:ext>
            </a:extLst>
          </p:cNvPr>
          <p:cNvGraphicFramePr>
            <a:graphicFrameLocks noGrp="1"/>
          </p:cNvGraphicFramePr>
          <p:nvPr>
            <p:ph type="tbl" sz="quarter" idx="13"/>
            <p:extLst>
              <p:ext uri="{D42A27DB-BD31-4B8C-83A1-F6EECF244321}">
                <p14:modId xmlns:p14="http://schemas.microsoft.com/office/powerpoint/2010/main" val="199391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81101390"/>
                    </a:ext>
                  </a:extLst>
                </a:gridCol>
                <a:gridCol w="1316736">
                  <a:extLst>
                    <a:ext uri="{9D8B030D-6E8A-4147-A177-3AD203B41FA5}">
                      <a16:colId xmlns:a16="http://schemas.microsoft.com/office/drawing/2014/main" val="3892844533"/>
                    </a:ext>
                  </a:extLst>
                </a:gridCol>
                <a:gridCol w="658368">
                  <a:extLst>
                    <a:ext uri="{9D8B030D-6E8A-4147-A177-3AD203B41FA5}">
                      <a16:colId xmlns:a16="http://schemas.microsoft.com/office/drawing/2014/main" val="2944916348"/>
                    </a:ext>
                  </a:extLst>
                </a:gridCol>
                <a:gridCol w="658368">
                  <a:extLst>
                    <a:ext uri="{9D8B030D-6E8A-4147-A177-3AD203B41FA5}">
                      <a16:colId xmlns:a16="http://schemas.microsoft.com/office/drawing/2014/main" val="1797529668"/>
                    </a:ext>
                  </a:extLst>
                </a:gridCol>
                <a:gridCol w="658368">
                  <a:extLst>
                    <a:ext uri="{9D8B030D-6E8A-4147-A177-3AD203B41FA5}">
                      <a16:colId xmlns:a16="http://schemas.microsoft.com/office/drawing/2014/main" val="2935635000"/>
                    </a:ext>
                  </a:extLst>
                </a:gridCol>
                <a:gridCol w="658368">
                  <a:extLst>
                    <a:ext uri="{9D8B030D-6E8A-4147-A177-3AD203B41FA5}">
                      <a16:colId xmlns:a16="http://schemas.microsoft.com/office/drawing/2014/main" val="3459879870"/>
                    </a:ext>
                  </a:extLst>
                </a:gridCol>
                <a:gridCol w="658368">
                  <a:extLst>
                    <a:ext uri="{9D8B030D-6E8A-4147-A177-3AD203B41FA5}">
                      <a16:colId xmlns:a16="http://schemas.microsoft.com/office/drawing/2014/main" val="4101543455"/>
                    </a:ext>
                  </a:extLst>
                </a:gridCol>
                <a:gridCol w="658368">
                  <a:extLst>
                    <a:ext uri="{9D8B030D-6E8A-4147-A177-3AD203B41FA5}">
                      <a16:colId xmlns:a16="http://schemas.microsoft.com/office/drawing/2014/main" val="2658356390"/>
                    </a:ext>
                  </a:extLst>
                </a:gridCol>
                <a:gridCol w="658368">
                  <a:extLst>
                    <a:ext uri="{9D8B030D-6E8A-4147-A177-3AD203B41FA5}">
                      <a16:colId xmlns:a16="http://schemas.microsoft.com/office/drawing/2014/main" val="3509708292"/>
                    </a:ext>
                  </a:extLst>
                </a:gridCol>
                <a:gridCol w="658368">
                  <a:extLst>
                    <a:ext uri="{9D8B030D-6E8A-4147-A177-3AD203B41FA5}">
                      <a16:colId xmlns:a16="http://schemas.microsoft.com/office/drawing/2014/main" val="3015077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1824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- 2019-04-25 09:55:54 </a:t>
                      </a:r>
                      <a:r>
                        <a:rPr kumimoji="0" lang="en-US" sz="1000" b="0" i="0" u="none" strike="noStrike" kern="1200" cap="none" spc="0" normalizeH="0" baseline="0" noProof="0">
                          <a:ln>
                            <a:noFill/>
                          </a:ln>
                          <a:solidFill>
                            <a:prstClr val="black"/>
                          </a:solidFill>
                          <a:effectLst/>
                          <a:uLnTx/>
                          <a:uFillTx/>
                          <a:latin typeface="+mn-lt"/>
                          <a:ea typeface="+mn-ea"/>
                          <a:cs typeface="+mn-cs"/>
                        </a:rPr>
                        <a:t>
 We’re excited because today is #takeyourchildtoworkday!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https://scontent.xx.fbcdn.net/v/t51.12442-15/57110014_462637431144880_5369145010219570080_n.jpg?_nc_cat=106&amp;_nc_ht=scontent.xx&amp;oh=8cac1b72850ed320be805529887b8dcc&amp;oe=5D3A65DE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04/26/2019 09:30:47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09285330"/>
                  </a:ext>
                </a:extLst>
              </a:tr>
            </a:tbl>
          </a:graphicData>
        </a:graphic>
      </p:graphicFrame>
      <p:sp>
        <p:nvSpPr>
          <p:cNvPr id="4" name="Text Placeholder 3">
            <a:extLst>
              <a:ext uri="{FF2B5EF4-FFF2-40B4-BE49-F238E27FC236}">
                <a16:creationId xmlns:a16="http://schemas.microsoft.com/office/drawing/2014/main" id="{1CEBA92D-FF8C-4FB9-9E68-0842CFE4164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023194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1602</Words>
  <Application>Microsoft Office PowerPoint</Application>
  <PresentationFormat>On-screen Show (4:3)</PresentationFormat>
  <Paragraphs>539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2019-05-08T13:34:36Z</dcterms:created>
  <dcterms:modified xsi:type="dcterms:W3CDTF">2019-05-08T13:35:23Z</dcterms:modified>
</cp:coreProperties>
</file>