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BC6E-600A-4837-BFD8-AFD4E0887301}"/>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68366538-8E1B-4268-821A-B5CEF9291C7C}"/>
              </a:ext>
            </a:extLst>
          </p:cNvPr>
          <p:cNvGraphicFramePr>
            <a:graphicFrameLocks noGrp="1"/>
          </p:cNvGraphicFramePr>
          <p:nvPr>
            <p:ph type="tbl" sz="quarter" idx="13"/>
            <p:extLst>
              <p:ext uri="{D42A27DB-BD31-4B8C-83A1-F6EECF244321}">
                <p14:modId xmlns:p14="http://schemas.microsoft.com/office/powerpoint/2010/main" val="236202015"/>
              </p:ext>
            </p:extLst>
          </p:nvPr>
        </p:nvGraphicFramePr>
        <p:xfrm>
          <a:off x="457200" y="1731963"/>
          <a:ext cx="8229600" cy="38404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78914225"/>
                    </a:ext>
                  </a:extLst>
                </a:gridCol>
                <a:gridCol w="905256">
                  <a:extLst>
                    <a:ext uri="{9D8B030D-6E8A-4147-A177-3AD203B41FA5}">
                      <a16:colId xmlns:a16="http://schemas.microsoft.com/office/drawing/2014/main" val="1264065997"/>
                    </a:ext>
                  </a:extLst>
                </a:gridCol>
                <a:gridCol w="658368">
                  <a:extLst>
                    <a:ext uri="{9D8B030D-6E8A-4147-A177-3AD203B41FA5}">
                      <a16:colId xmlns:a16="http://schemas.microsoft.com/office/drawing/2014/main" val="1639591484"/>
                    </a:ext>
                  </a:extLst>
                </a:gridCol>
                <a:gridCol w="329184">
                  <a:extLst>
                    <a:ext uri="{9D8B030D-6E8A-4147-A177-3AD203B41FA5}">
                      <a16:colId xmlns:a16="http://schemas.microsoft.com/office/drawing/2014/main" val="776340528"/>
                    </a:ext>
                  </a:extLst>
                </a:gridCol>
                <a:gridCol w="329184">
                  <a:extLst>
                    <a:ext uri="{9D8B030D-6E8A-4147-A177-3AD203B41FA5}">
                      <a16:colId xmlns:a16="http://schemas.microsoft.com/office/drawing/2014/main" val="2119552260"/>
                    </a:ext>
                  </a:extLst>
                </a:gridCol>
                <a:gridCol w="329184">
                  <a:extLst>
                    <a:ext uri="{9D8B030D-6E8A-4147-A177-3AD203B41FA5}">
                      <a16:colId xmlns:a16="http://schemas.microsoft.com/office/drawing/2014/main" val="3189341259"/>
                    </a:ext>
                  </a:extLst>
                </a:gridCol>
                <a:gridCol w="329184">
                  <a:extLst>
                    <a:ext uri="{9D8B030D-6E8A-4147-A177-3AD203B41FA5}">
                      <a16:colId xmlns:a16="http://schemas.microsoft.com/office/drawing/2014/main" val="3694204187"/>
                    </a:ext>
                  </a:extLst>
                </a:gridCol>
                <a:gridCol w="329184">
                  <a:extLst>
                    <a:ext uri="{9D8B030D-6E8A-4147-A177-3AD203B41FA5}">
                      <a16:colId xmlns:a16="http://schemas.microsoft.com/office/drawing/2014/main" val="2130720939"/>
                    </a:ext>
                  </a:extLst>
                </a:gridCol>
                <a:gridCol w="329184">
                  <a:extLst>
                    <a:ext uri="{9D8B030D-6E8A-4147-A177-3AD203B41FA5}">
                      <a16:colId xmlns:a16="http://schemas.microsoft.com/office/drawing/2014/main" val="3406247691"/>
                    </a:ext>
                  </a:extLst>
                </a:gridCol>
                <a:gridCol w="329184">
                  <a:extLst>
                    <a:ext uri="{9D8B030D-6E8A-4147-A177-3AD203B41FA5}">
                      <a16:colId xmlns:a16="http://schemas.microsoft.com/office/drawing/2014/main" val="383386227"/>
                    </a:ext>
                  </a:extLst>
                </a:gridCol>
                <a:gridCol w="329184">
                  <a:extLst>
                    <a:ext uri="{9D8B030D-6E8A-4147-A177-3AD203B41FA5}">
                      <a16:colId xmlns:a16="http://schemas.microsoft.com/office/drawing/2014/main" val="2778156584"/>
                    </a:ext>
                  </a:extLst>
                </a:gridCol>
                <a:gridCol w="329184">
                  <a:extLst>
                    <a:ext uri="{9D8B030D-6E8A-4147-A177-3AD203B41FA5}">
                      <a16:colId xmlns:a16="http://schemas.microsoft.com/office/drawing/2014/main" val="2052630304"/>
                    </a:ext>
                  </a:extLst>
                </a:gridCol>
                <a:gridCol w="329184">
                  <a:extLst>
                    <a:ext uri="{9D8B030D-6E8A-4147-A177-3AD203B41FA5}">
                      <a16:colId xmlns:a16="http://schemas.microsoft.com/office/drawing/2014/main" val="656582125"/>
                    </a:ext>
                  </a:extLst>
                </a:gridCol>
                <a:gridCol w="329184">
                  <a:extLst>
                    <a:ext uri="{9D8B030D-6E8A-4147-A177-3AD203B41FA5}">
                      <a16:colId xmlns:a16="http://schemas.microsoft.com/office/drawing/2014/main" val="2752237852"/>
                    </a:ext>
                  </a:extLst>
                </a:gridCol>
                <a:gridCol w="329184">
                  <a:extLst>
                    <a:ext uri="{9D8B030D-6E8A-4147-A177-3AD203B41FA5}">
                      <a16:colId xmlns:a16="http://schemas.microsoft.com/office/drawing/2014/main" val="1618767990"/>
                    </a:ext>
                  </a:extLst>
                </a:gridCol>
                <a:gridCol w="329184">
                  <a:extLst>
                    <a:ext uri="{9D8B030D-6E8A-4147-A177-3AD203B41FA5}">
                      <a16:colId xmlns:a16="http://schemas.microsoft.com/office/drawing/2014/main" val="3443625669"/>
                    </a:ext>
                  </a:extLst>
                </a:gridCol>
                <a:gridCol w="329184">
                  <a:extLst>
                    <a:ext uri="{9D8B030D-6E8A-4147-A177-3AD203B41FA5}">
                      <a16:colId xmlns:a16="http://schemas.microsoft.com/office/drawing/2014/main" val="3288734337"/>
                    </a:ext>
                  </a:extLst>
                </a:gridCol>
                <a:gridCol w="329184">
                  <a:extLst>
                    <a:ext uri="{9D8B030D-6E8A-4147-A177-3AD203B41FA5}">
                      <a16:colId xmlns:a16="http://schemas.microsoft.com/office/drawing/2014/main" val="204883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671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TMNAS - 2019-03-13 16:27:14 </a:t>
                      </a:r>
                      <a:r>
                        <a:rPr kumimoji="0" lang="en-US" sz="1000" b="0" i="0" u="none" strike="noStrike" kern="1200" cap="none" spc="0" normalizeH="0" baseline="0" noProof="0">
                          <a:ln>
                            <a:noFill/>
                          </a:ln>
                          <a:solidFill>
                            <a:prstClr val="black"/>
                          </a:solidFill>
                          <a:effectLst/>
                          <a:uLnTx/>
                          <a:uFillTx/>
                          <a:latin typeface="+mn-lt"/>
                          <a:ea typeface="+mn-ea"/>
                          <a:cs typeface="+mn-cs"/>
                        </a:rPr>
                        <a:t> 
 For the 4th consecutive year, TMNAS has been recognized as a philly.com Top Work Place! We are honored to receive this recognition for 2019 and want to thank all of our employees for making TMNAS a great place to work!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https://scontent.xx.fbcdn.net/v/t1.0-9/s720x720/53165136_1106325216238579_3061821896862466048_n.jpg?_nc_cat=102&amp;_nc_ht=scontent.xx&amp;oh=17c5fff06e780e1089cfdfa01f27c2ca&amp;oe=5D0D69B7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03/15/2019 04:53:51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27297297.2973 %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8233359"/>
                  </a:ext>
                </a:extLst>
              </a:tr>
            </a:tbl>
          </a:graphicData>
        </a:graphic>
      </p:graphicFrame>
      <p:sp>
        <p:nvSpPr>
          <p:cNvPr id="4" name="Text Placeholder 3">
            <a:extLst>
              <a:ext uri="{FF2B5EF4-FFF2-40B4-BE49-F238E27FC236}">
                <a16:creationId xmlns:a16="http://schemas.microsoft.com/office/drawing/2014/main" id="{8ECF5A45-9AB8-479B-8CFA-FA47EECAC062}"/>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2703127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977C8-2D8F-4774-AF31-28C7CC35EE5E}"/>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463FB95F-3401-4928-B4D9-E5BD3D61787B}"/>
              </a:ext>
            </a:extLst>
          </p:cNvPr>
          <p:cNvGraphicFramePr>
            <a:graphicFrameLocks noGrp="1"/>
          </p:cNvGraphicFramePr>
          <p:nvPr>
            <p:ph type="tbl" sz="quarter" idx="13"/>
            <p:extLst>
              <p:ext uri="{D42A27DB-BD31-4B8C-83A1-F6EECF244321}">
                <p14:modId xmlns:p14="http://schemas.microsoft.com/office/powerpoint/2010/main" val="416931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6562477"/>
                    </a:ext>
                  </a:extLst>
                </a:gridCol>
                <a:gridCol w="905256">
                  <a:extLst>
                    <a:ext uri="{9D8B030D-6E8A-4147-A177-3AD203B41FA5}">
                      <a16:colId xmlns:a16="http://schemas.microsoft.com/office/drawing/2014/main" val="4244459924"/>
                    </a:ext>
                  </a:extLst>
                </a:gridCol>
                <a:gridCol w="658368">
                  <a:extLst>
                    <a:ext uri="{9D8B030D-6E8A-4147-A177-3AD203B41FA5}">
                      <a16:colId xmlns:a16="http://schemas.microsoft.com/office/drawing/2014/main" val="3021493926"/>
                    </a:ext>
                  </a:extLst>
                </a:gridCol>
                <a:gridCol w="329184">
                  <a:extLst>
                    <a:ext uri="{9D8B030D-6E8A-4147-A177-3AD203B41FA5}">
                      <a16:colId xmlns:a16="http://schemas.microsoft.com/office/drawing/2014/main" val="3496957158"/>
                    </a:ext>
                  </a:extLst>
                </a:gridCol>
                <a:gridCol w="329184">
                  <a:extLst>
                    <a:ext uri="{9D8B030D-6E8A-4147-A177-3AD203B41FA5}">
                      <a16:colId xmlns:a16="http://schemas.microsoft.com/office/drawing/2014/main" val="3362697293"/>
                    </a:ext>
                  </a:extLst>
                </a:gridCol>
                <a:gridCol w="329184">
                  <a:extLst>
                    <a:ext uri="{9D8B030D-6E8A-4147-A177-3AD203B41FA5}">
                      <a16:colId xmlns:a16="http://schemas.microsoft.com/office/drawing/2014/main" val="28185670"/>
                    </a:ext>
                  </a:extLst>
                </a:gridCol>
                <a:gridCol w="329184">
                  <a:extLst>
                    <a:ext uri="{9D8B030D-6E8A-4147-A177-3AD203B41FA5}">
                      <a16:colId xmlns:a16="http://schemas.microsoft.com/office/drawing/2014/main" val="2073976115"/>
                    </a:ext>
                  </a:extLst>
                </a:gridCol>
                <a:gridCol w="329184">
                  <a:extLst>
                    <a:ext uri="{9D8B030D-6E8A-4147-A177-3AD203B41FA5}">
                      <a16:colId xmlns:a16="http://schemas.microsoft.com/office/drawing/2014/main" val="4236495293"/>
                    </a:ext>
                  </a:extLst>
                </a:gridCol>
                <a:gridCol w="329184">
                  <a:extLst>
                    <a:ext uri="{9D8B030D-6E8A-4147-A177-3AD203B41FA5}">
                      <a16:colId xmlns:a16="http://schemas.microsoft.com/office/drawing/2014/main" val="1469494130"/>
                    </a:ext>
                  </a:extLst>
                </a:gridCol>
                <a:gridCol w="329184">
                  <a:extLst>
                    <a:ext uri="{9D8B030D-6E8A-4147-A177-3AD203B41FA5}">
                      <a16:colId xmlns:a16="http://schemas.microsoft.com/office/drawing/2014/main" val="3835901942"/>
                    </a:ext>
                  </a:extLst>
                </a:gridCol>
                <a:gridCol w="329184">
                  <a:extLst>
                    <a:ext uri="{9D8B030D-6E8A-4147-A177-3AD203B41FA5}">
                      <a16:colId xmlns:a16="http://schemas.microsoft.com/office/drawing/2014/main" val="2330730009"/>
                    </a:ext>
                  </a:extLst>
                </a:gridCol>
                <a:gridCol w="329184">
                  <a:extLst>
                    <a:ext uri="{9D8B030D-6E8A-4147-A177-3AD203B41FA5}">
                      <a16:colId xmlns:a16="http://schemas.microsoft.com/office/drawing/2014/main" val="930939575"/>
                    </a:ext>
                  </a:extLst>
                </a:gridCol>
                <a:gridCol w="329184">
                  <a:extLst>
                    <a:ext uri="{9D8B030D-6E8A-4147-A177-3AD203B41FA5}">
                      <a16:colId xmlns:a16="http://schemas.microsoft.com/office/drawing/2014/main" val="2157209316"/>
                    </a:ext>
                  </a:extLst>
                </a:gridCol>
                <a:gridCol w="329184">
                  <a:extLst>
                    <a:ext uri="{9D8B030D-6E8A-4147-A177-3AD203B41FA5}">
                      <a16:colId xmlns:a16="http://schemas.microsoft.com/office/drawing/2014/main" val="571454141"/>
                    </a:ext>
                  </a:extLst>
                </a:gridCol>
                <a:gridCol w="329184">
                  <a:extLst>
                    <a:ext uri="{9D8B030D-6E8A-4147-A177-3AD203B41FA5}">
                      <a16:colId xmlns:a16="http://schemas.microsoft.com/office/drawing/2014/main" val="1065899914"/>
                    </a:ext>
                  </a:extLst>
                </a:gridCol>
                <a:gridCol w="329184">
                  <a:extLst>
                    <a:ext uri="{9D8B030D-6E8A-4147-A177-3AD203B41FA5}">
                      <a16:colId xmlns:a16="http://schemas.microsoft.com/office/drawing/2014/main" val="3474898605"/>
                    </a:ext>
                  </a:extLst>
                </a:gridCol>
                <a:gridCol w="329184">
                  <a:extLst>
                    <a:ext uri="{9D8B030D-6E8A-4147-A177-3AD203B41FA5}">
                      <a16:colId xmlns:a16="http://schemas.microsoft.com/office/drawing/2014/main" val="3041678583"/>
                    </a:ext>
                  </a:extLst>
                </a:gridCol>
                <a:gridCol w="329184">
                  <a:extLst>
                    <a:ext uri="{9D8B030D-6E8A-4147-A177-3AD203B41FA5}">
                      <a16:colId xmlns:a16="http://schemas.microsoft.com/office/drawing/2014/main" val="122502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751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TMNAS - 2019-03-08 15:34:49 </a:t>
                      </a:r>
                      <a:r>
                        <a:rPr kumimoji="0" lang="en-US" sz="1000" b="0" i="0" u="none" strike="noStrike" kern="1200" cap="none" spc="0" normalizeH="0" baseline="0" noProof="0">
                          <a:ln>
                            <a:noFill/>
                          </a:ln>
                          <a:solidFill>
                            <a:prstClr val="black"/>
                          </a:solidFill>
                          <a:effectLst/>
                          <a:uLnTx/>
                          <a:uFillTx/>
                          <a:latin typeface="+mn-lt"/>
                          <a:ea typeface="+mn-ea"/>
                          <a:cs typeface="+mn-cs"/>
                        </a:rPr>
                        <a:t> 
 TMNAS is proud to celebrate International Women’s Day! With a focus on wellness and women’s health, TMNAS is excited to welcome guest speakers from The Women’s Heart Initiative in late March.  They’ll speak on empowering women to Learn, Act, and Live—educating women to recognize the warning signs of heart disease, and encouraging them to have open discussions with their physicians about their heart care and living healthier lives. #InternationalWomensDay #MainLineHealth  #LankenauHeartInstitute #WomensHeartInitiative #GoRed #EmpoweredWomen #ExperienceTMNAS #IWD2019. #balanceforbetter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https://scontent.xx.fbcdn.net/v/t1.0-9/p720x720/53740566_1103694479834986_7298352907215175680_n.jpg?_nc_cat=106&amp;_nc_ht=scontent.xx&amp;oh=9c16e35ee9eb0cbf178dc59ed1320111&amp;oe=5D22F179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03/09/2019 03:52:50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16216216.2162 %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892571"/>
                  </a:ext>
                </a:extLst>
              </a:tr>
            </a:tbl>
          </a:graphicData>
        </a:graphic>
      </p:graphicFrame>
      <p:sp>
        <p:nvSpPr>
          <p:cNvPr id="4" name="Text Placeholder 3">
            <a:extLst>
              <a:ext uri="{FF2B5EF4-FFF2-40B4-BE49-F238E27FC236}">
                <a16:creationId xmlns:a16="http://schemas.microsoft.com/office/drawing/2014/main" id="{E4202B07-4D6A-48F9-A348-32B75C7A44FE}"/>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1618686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B6EA-CCCC-440E-8BFA-48789628B755}"/>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427A2378-E01D-440D-AC18-C69450E3C26D}"/>
              </a:ext>
            </a:extLst>
          </p:cNvPr>
          <p:cNvGraphicFramePr>
            <a:graphicFrameLocks noGrp="1"/>
          </p:cNvGraphicFramePr>
          <p:nvPr>
            <p:ph type="tbl" sz="quarter" idx="13"/>
            <p:extLst>
              <p:ext uri="{D42A27DB-BD31-4B8C-83A1-F6EECF244321}">
                <p14:modId xmlns:p14="http://schemas.microsoft.com/office/powerpoint/2010/main" val="104864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7844209"/>
                    </a:ext>
                  </a:extLst>
                </a:gridCol>
                <a:gridCol w="905256">
                  <a:extLst>
                    <a:ext uri="{9D8B030D-6E8A-4147-A177-3AD203B41FA5}">
                      <a16:colId xmlns:a16="http://schemas.microsoft.com/office/drawing/2014/main" val="3359935660"/>
                    </a:ext>
                  </a:extLst>
                </a:gridCol>
                <a:gridCol w="658368">
                  <a:extLst>
                    <a:ext uri="{9D8B030D-6E8A-4147-A177-3AD203B41FA5}">
                      <a16:colId xmlns:a16="http://schemas.microsoft.com/office/drawing/2014/main" val="1515090948"/>
                    </a:ext>
                  </a:extLst>
                </a:gridCol>
                <a:gridCol w="329184">
                  <a:extLst>
                    <a:ext uri="{9D8B030D-6E8A-4147-A177-3AD203B41FA5}">
                      <a16:colId xmlns:a16="http://schemas.microsoft.com/office/drawing/2014/main" val="353176266"/>
                    </a:ext>
                  </a:extLst>
                </a:gridCol>
                <a:gridCol w="329184">
                  <a:extLst>
                    <a:ext uri="{9D8B030D-6E8A-4147-A177-3AD203B41FA5}">
                      <a16:colId xmlns:a16="http://schemas.microsoft.com/office/drawing/2014/main" val="3714014191"/>
                    </a:ext>
                  </a:extLst>
                </a:gridCol>
                <a:gridCol w="329184">
                  <a:extLst>
                    <a:ext uri="{9D8B030D-6E8A-4147-A177-3AD203B41FA5}">
                      <a16:colId xmlns:a16="http://schemas.microsoft.com/office/drawing/2014/main" val="38184821"/>
                    </a:ext>
                  </a:extLst>
                </a:gridCol>
                <a:gridCol w="329184">
                  <a:extLst>
                    <a:ext uri="{9D8B030D-6E8A-4147-A177-3AD203B41FA5}">
                      <a16:colId xmlns:a16="http://schemas.microsoft.com/office/drawing/2014/main" val="361654648"/>
                    </a:ext>
                  </a:extLst>
                </a:gridCol>
                <a:gridCol w="329184">
                  <a:extLst>
                    <a:ext uri="{9D8B030D-6E8A-4147-A177-3AD203B41FA5}">
                      <a16:colId xmlns:a16="http://schemas.microsoft.com/office/drawing/2014/main" val="3491240710"/>
                    </a:ext>
                  </a:extLst>
                </a:gridCol>
                <a:gridCol w="329184">
                  <a:extLst>
                    <a:ext uri="{9D8B030D-6E8A-4147-A177-3AD203B41FA5}">
                      <a16:colId xmlns:a16="http://schemas.microsoft.com/office/drawing/2014/main" val="1680109717"/>
                    </a:ext>
                  </a:extLst>
                </a:gridCol>
                <a:gridCol w="329184">
                  <a:extLst>
                    <a:ext uri="{9D8B030D-6E8A-4147-A177-3AD203B41FA5}">
                      <a16:colId xmlns:a16="http://schemas.microsoft.com/office/drawing/2014/main" val="664790790"/>
                    </a:ext>
                  </a:extLst>
                </a:gridCol>
                <a:gridCol w="329184">
                  <a:extLst>
                    <a:ext uri="{9D8B030D-6E8A-4147-A177-3AD203B41FA5}">
                      <a16:colId xmlns:a16="http://schemas.microsoft.com/office/drawing/2014/main" val="764690148"/>
                    </a:ext>
                  </a:extLst>
                </a:gridCol>
                <a:gridCol w="329184">
                  <a:extLst>
                    <a:ext uri="{9D8B030D-6E8A-4147-A177-3AD203B41FA5}">
                      <a16:colId xmlns:a16="http://schemas.microsoft.com/office/drawing/2014/main" val="3945548358"/>
                    </a:ext>
                  </a:extLst>
                </a:gridCol>
                <a:gridCol w="329184">
                  <a:extLst>
                    <a:ext uri="{9D8B030D-6E8A-4147-A177-3AD203B41FA5}">
                      <a16:colId xmlns:a16="http://schemas.microsoft.com/office/drawing/2014/main" val="2222278787"/>
                    </a:ext>
                  </a:extLst>
                </a:gridCol>
                <a:gridCol w="329184">
                  <a:extLst>
                    <a:ext uri="{9D8B030D-6E8A-4147-A177-3AD203B41FA5}">
                      <a16:colId xmlns:a16="http://schemas.microsoft.com/office/drawing/2014/main" val="2986223667"/>
                    </a:ext>
                  </a:extLst>
                </a:gridCol>
                <a:gridCol w="329184">
                  <a:extLst>
                    <a:ext uri="{9D8B030D-6E8A-4147-A177-3AD203B41FA5}">
                      <a16:colId xmlns:a16="http://schemas.microsoft.com/office/drawing/2014/main" val="2617245692"/>
                    </a:ext>
                  </a:extLst>
                </a:gridCol>
                <a:gridCol w="329184">
                  <a:extLst>
                    <a:ext uri="{9D8B030D-6E8A-4147-A177-3AD203B41FA5}">
                      <a16:colId xmlns:a16="http://schemas.microsoft.com/office/drawing/2014/main" val="3530439331"/>
                    </a:ext>
                  </a:extLst>
                </a:gridCol>
                <a:gridCol w="329184">
                  <a:extLst>
                    <a:ext uri="{9D8B030D-6E8A-4147-A177-3AD203B41FA5}">
                      <a16:colId xmlns:a16="http://schemas.microsoft.com/office/drawing/2014/main" val="3473788763"/>
                    </a:ext>
                  </a:extLst>
                </a:gridCol>
                <a:gridCol w="329184">
                  <a:extLst>
                    <a:ext uri="{9D8B030D-6E8A-4147-A177-3AD203B41FA5}">
                      <a16:colId xmlns:a16="http://schemas.microsoft.com/office/drawing/2014/main" val="14835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007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TMNAS - 2019-03-06 15:54:18 </a:t>
                      </a:r>
                      <a:r>
                        <a:rPr kumimoji="0" lang="en-US" sz="1000" b="0" i="0" u="none" strike="noStrike" kern="1200" cap="none" spc="0" normalizeH="0" baseline="0" noProof="0">
                          <a:ln>
                            <a:noFill/>
                          </a:ln>
                          <a:solidFill>
                            <a:prstClr val="black"/>
                          </a:solidFill>
                          <a:effectLst/>
                          <a:uLnTx/>
                          <a:uFillTx/>
                          <a:latin typeface="+mn-lt"/>
                          <a:ea typeface="+mn-ea"/>
                          <a:cs typeface="+mn-cs"/>
                        </a:rPr>
                        <a:t> 
 TMNAS supports a healthy lifestyle for all employees! Tips, challenges and habits to live a healthy and active lifestyle are available to employees through our Good Life Wellbeing Program. This month, we will be hosting a “Sign-Up Showdown” between all TMNAS departments to increase sign-ups for our onsite Biometric Screening events being held on March 18th and 19th! Don’t forget to sign-up for your Biometric Screening to know where your health currently stands!  #WellnessWednesday #HealthyEmployer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https://scontent.xx.fbcdn.net/v/t1.0-9/53435265_1102547706616330_6149141176315281408_n.jpg?_nc_cat=107&amp;_nc_ht=scontent.xx&amp;oh=773e3e905f7e1653ade49b1c95465d0b&amp;oe=5D180564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04:04:45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10810810.8108 %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337287"/>
                  </a:ext>
                </a:extLst>
              </a:tr>
            </a:tbl>
          </a:graphicData>
        </a:graphic>
      </p:graphicFrame>
      <p:sp>
        <p:nvSpPr>
          <p:cNvPr id="4" name="Text Placeholder 3">
            <a:extLst>
              <a:ext uri="{FF2B5EF4-FFF2-40B4-BE49-F238E27FC236}">
                <a16:creationId xmlns:a16="http://schemas.microsoft.com/office/drawing/2014/main" id="{17A84F67-6EF7-4313-AA9B-5E5ED284716C}"/>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1442090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1AB37-B1CB-4AC0-BE30-64609F44F66F}"/>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8FEC3725-C4FC-4F61-8958-1FF2F8E8FADF}"/>
              </a:ext>
            </a:extLst>
          </p:cNvPr>
          <p:cNvGraphicFramePr>
            <a:graphicFrameLocks noGrp="1"/>
          </p:cNvGraphicFramePr>
          <p:nvPr>
            <p:ph type="tbl" sz="quarter" idx="13"/>
            <p:extLst>
              <p:ext uri="{D42A27DB-BD31-4B8C-83A1-F6EECF244321}">
                <p14:modId xmlns:p14="http://schemas.microsoft.com/office/powerpoint/2010/main" val="2001711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3572183"/>
                    </a:ext>
                  </a:extLst>
                </a:gridCol>
                <a:gridCol w="905256">
                  <a:extLst>
                    <a:ext uri="{9D8B030D-6E8A-4147-A177-3AD203B41FA5}">
                      <a16:colId xmlns:a16="http://schemas.microsoft.com/office/drawing/2014/main" val="1145666570"/>
                    </a:ext>
                  </a:extLst>
                </a:gridCol>
                <a:gridCol w="658368">
                  <a:extLst>
                    <a:ext uri="{9D8B030D-6E8A-4147-A177-3AD203B41FA5}">
                      <a16:colId xmlns:a16="http://schemas.microsoft.com/office/drawing/2014/main" val="1923555382"/>
                    </a:ext>
                  </a:extLst>
                </a:gridCol>
                <a:gridCol w="329184">
                  <a:extLst>
                    <a:ext uri="{9D8B030D-6E8A-4147-A177-3AD203B41FA5}">
                      <a16:colId xmlns:a16="http://schemas.microsoft.com/office/drawing/2014/main" val="2111589058"/>
                    </a:ext>
                  </a:extLst>
                </a:gridCol>
                <a:gridCol w="329184">
                  <a:extLst>
                    <a:ext uri="{9D8B030D-6E8A-4147-A177-3AD203B41FA5}">
                      <a16:colId xmlns:a16="http://schemas.microsoft.com/office/drawing/2014/main" val="1378136363"/>
                    </a:ext>
                  </a:extLst>
                </a:gridCol>
                <a:gridCol w="329184">
                  <a:extLst>
                    <a:ext uri="{9D8B030D-6E8A-4147-A177-3AD203B41FA5}">
                      <a16:colId xmlns:a16="http://schemas.microsoft.com/office/drawing/2014/main" val="2752093825"/>
                    </a:ext>
                  </a:extLst>
                </a:gridCol>
                <a:gridCol w="329184">
                  <a:extLst>
                    <a:ext uri="{9D8B030D-6E8A-4147-A177-3AD203B41FA5}">
                      <a16:colId xmlns:a16="http://schemas.microsoft.com/office/drawing/2014/main" val="3146120831"/>
                    </a:ext>
                  </a:extLst>
                </a:gridCol>
                <a:gridCol w="329184">
                  <a:extLst>
                    <a:ext uri="{9D8B030D-6E8A-4147-A177-3AD203B41FA5}">
                      <a16:colId xmlns:a16="http://schemas.microsoft.com/office/drawing/2014/main" val="479642339"/>
                    </a:ext>
                  </a:extLst>
                </a:gridCol>
                <a:gridCol w="329184">
                  <a:extLst>
                    <a:ext uri="{9D8B030D-6E8A-4147-A177-3AD203B41FA5}">
                      <a16:colId xmlns:a16="http://schemas.microsoft.com/office/drawing/2014/main" val="209210403"/>
                    </a:ext>
                  </a:extLst>
                </a:gridCol>
                <a:gridCol w="329184">
                  <a:extLst>
                    <a:ext uri="{9D8B030D-6E8A-4147-A177-3AD203B41FA5}">
                      <a16:colId xmlns:a16="http://schemas.microsoft.com/office/drawing/2014/main" val="1298692518"/>
                    </a:ext>
                  </a:extLst>
                </a:gridCol>
                <a:gridCol w="329184">
                  <a:extLst>
                    <a:ext uri="{9D8B030D-6E8A-4147-A177-3AD203B41FA5}">
                      <a16:colId xmlns:a16="http://schemas.microsoft.com/office/drawing/2014/main" val="1302478108"/>
                    </a:ext>
                  </a:extLst>
                </a:gridCol>
                <a:gridCol w="329184">
                  <a:extLst>
                    <a:ext uri="{9D8B030D-6E8A-4147-A177-3AD203B41FA5}">
                      <a16:colId xmlns:a16="http://schemas.microsoft.com/office/drawing/2014/main" val="2937819440"/>
                    </a:ext>
                  </a:extLst>
                </a:gridCol>
                <a:gridCol w="329184">
                  <a:extLst>
                    <a:ext uri="{9D8B030D-6E8A-4147-A177-3AD203B41FA5}">
                      <a16:colId xmlns:a16="http://schemas.microsoft.com/office/drawing/2014/main" val="1566550407"/>
                    </a:ext>
                  </a:extLst>
                </a:gridCol>
                <a:gridCol w="329184">
                  <a:extLst>
                    <a:ext uri="{9D8B030D-6E8A-4147-A177-3AD203B41FA5}">
                      <a16:colId xmlns:a16="http://schemas.microsoft.com/office/drawing/2014/main" val="1242967283"/>
                    </a:ext>
                  </a:extLst>
                </a:gridCol>
                <a:gridCol w="329184">
                  <a:extLst>
                    <a:ext uri="{9D8B030D-6E8A-4147-A177-3AD203B41FA5}">
                      <a16:colId xmlns:a16="http://schemas.microsoft.com/office/drawing/2014/main" val="1818046381"/>
                    </a:ext>
                  </a:extLst>
                </a:gridCol>
                <a:gridCol w="329184">
                  <a:extLst>
                    <a:ext uri="{9D8B030D-6E8A-4147-A177-3AD203B41FA5}">
                      <a16:colId xmlns:a16="http://schemas.microsoft.com/office/drawing/2014/main" val="3823812767"/>
                    </a:ext>
                  </a:extLst>
                </a:gridCol>
                <a:gridCol w="329184">
                  <a:extLst>
                    <a:ext uri="{9D8B030D-6E8A-4147-A177-3AD203B41FA5}">
                      <a16:colId xmlns:a16="http://schemas.microsoft.com/office/drawing/2014/main" val="2647792291"/>
                    </a:ext>
                  </a:extLst>
                </a:gridCol>
                <a:gridCol w="329184">
                  <a:extLst>
                    <a:ext uri="{9D8B030D-6E8A-4147-A177-3AD203B41FA5}">
                      <a16:colId xmlns:a16="http://schemas.microsoft.com/office/drawing/2014/main" val="248554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34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TMNAS - 2019-02-06 14:59:35 </a:t>
                      </a:r>
                      <a:r>
                        <a:rPr kumimoji="0" lang="en-US" sz="1000" b="0" i="0" u="none" strike="noStrike" kern="1200" cap="none" spc="0" normalizeH="0" baseline="0" noProof="0">
                          <a:ln>
                            <a:noFill/>
                          </a:ln>
                          <a:solidFill>
                            <a:prstClr val="black"/>
                          </a:solidFill>
                          <a:effectLst/>
                          <a:uLnTx/>
                          <a:uFillTx/>
                          <a:latin typeface="+mn-lt"/>
                          <a:ea typeface="+mn-ea"/>
                          <a:cs typeface="+mn-cs"/>
                        </a:rPr>
                        <a:t> 
 Kicking off spring recruiting Temple University “resumepalooza”! 
#experiencetmnas #careerdevelopment #interns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https://scontent.xx.fbcdn.net/v/t1.0-9/s720x720/51459409_1085378618333239_4501356129728593920_o.jpg?_nc_cat=101&amp;_nc_ht=scontent.xx&amp;oh=89d0e6ffbfdcd545ed111224881091e3&amp;oe=5CB8E989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02/07/2019 03:53:11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5405405.4054 %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9737732"/>
                  </a:ext>
                </a:extLst>
              </a:tr>
            </a:tbl>
          </a:graphicData>
        </a:graphic>
      </p:graphicFrame>
      <p:sp>
        <p:nvSpPr>
          <p:cNvPr id="4" name="Text Placeholder 3">
            <a:extLst>
              <a:ext uri="{FF2B5EF4-FFF2-40B4-BE49-F238E27FC236}">
                <a16:creationId xmlns:a16="http://schemas.microsoft.com/office/drawing/2014/main" id="{7691DEA6-5D0F-49C8-8041-E2E5FF8491E0}"/>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125257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7E488-52B2-428A-AB38-92917B8A4F0F}"/>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D4BAFBA6-3F05-476D-81DA-6E7DB9367B78}"/>
              </a:ext>
            </a:extLst>
          </p:cNvPr>
          <p:cNvGraphicFramePr>
            <a:graphicFrameLocks noGrp="1"/>
          </p:cNvGraphicFramePr>
          <p:nvPr>
            <p:ph type="tbl" sz="quarter" idx="13"/>
            <p:extLst>
              <p:ext uri="{D42A27DB-BD31-4B8C-83A1-F6EECF244321}">
                <p14:modId xmlns:p14="http://schemas.microsoft.com/office/powerpoint/2010/main" val="29195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84823076"/>
                    </a:ext>
                  </a:extLst>
                </a:gridCol>
                <a:gridCol w="905256">
                  <a:extLst>
                    <a:ext uri="{9D8B030D-6E8A-4147-A177-3AD203B41FA5}">
                      <a16:colId xmlns:a16="http://schemas.microsoft.com/office/drawing/2014/main" val="2318147281"/>
                    </a:ext>
                  </a:extLst>
                </a:gridCol>
                <a:gridCol w="658368">
                  <a:extLst>
                    <a:ext uri="{9D8B030D-6E8A-4147-A177-3AD203B41FA5}">
                      <a16:colId xmlns:a16="http://schemas.microsoft.com/office/drawing/2014/main" val="3919695985"/>
                    </a:ext>
                  </a:extLst>
                </a:gridCol>
                <a:gridCol w="329184">
                  <a:extLst>
                    <a:ext uri="{9D8B030D-6E8A-4147-A177-3AD203B41FA5}">
                      <a16:colId xmlns:a16="http://schemas.microsoft.com/office/drawing/2014/main" val="1956024522"/>
                    </a:ext>
                  </a:extLst>
                </a:gridCol>
                <a:gridCol w="329184">
                  <a:extLst>
                    <a:ext uri="{9D8B030D-6E8A-4147-A177-3AD203B41FA5}">
                      <a16:colId xmlns:a16="http://schemas.microsoft.com/office/drawing/2014/main" val="3599945955"/>
                    </a:ext>
                  </a:extLst>
                </a:gridCol>
                <a:gridCol w="329184">
                  <a:extLst>
                    <a:ext uri="{9D8B030D-6E8A-4147-A177-3AD203B41FA5}">
                      <a16:colId xmlns:a16="http://schemas.microsoft.com/office/drawing/2014/main" val="2955347220"/>
                    </a:ext>
                  </a:extLst>
                </a:gridCol>
                <a:gridCol w="329184">
                  <a:extLst>
                    <a:ext uri="{9D8B030D-6E8A-4147-A177-3AD203B41FA5}">
                      <a16:colId xmlns:a16="http://schemas.microsoft.com/office/drawing/2014/main" val="3559765274"/>
                    </a:ext>
                  </a:extLst>
                </a:gridCol>
                <a:gridCol w="329184">
                  <a:extLst>
                    <a:ext uri="{9D8B030D-6E8A-4147-A177-3AD203B41FA5}">
                      <a16:colId xmlns:a16="http://schemas.microsoft.com/office/drawing/2014/main" val="2169803514"/>
                    </a:ext>
                  </a:extLst>
                </a:gridCol>
                <a:gridCol w="329184">
                  <a:extLst>
                    <a:ext uri="{9D8B030D-6E8A-4147-A177-3AD203B41FA5}">
                      <a16:colId xmlns:a16="http://schemas.microsoft.com/office/drawing/2014/main" val="3345281194"/>
                    </a:ext>
                  </a:extLst>
                </a:gridCol>
                <a:gridCol w="329184">
                  <a:extLst>
                    <a:ext uri="{9D8B030D-6E8A-4147-A177-3AD203B41FA5}">
                      <a16:colId xmlns:a16="http://schemas.microsoft.com/office/drawing/2014/main" val="1360419572"/>
                    </a:ext>
                  </a:extLst>
                </a:gridCol>
                <a:gridCol w="329184">
                  <a:extLst>
                    <a:ext uri="{9D8B030D-6E8A-4147-A177-3AD203B41FA5}">
                      <a16:colId xmlns:a16="http://schemas.microsoft.com/office/drawing/2014/main" val="3250411444"/>
                    </a:ext>
                  </a:extLst>
                </a:gridCol>
                <a:gridCol w="329184">
                  <a:extLst>
                    <a:ext uri="{9D8B030D-6E8A-4147-A177-3AD203B41FA5}">
                      <a16:colId xmlns:a16="http://schemas.microsoft.com/office/drawing/2014/main" val="2464438715"/>
                    </a:ext>
                  </a:extLst>
                </a:gridCol>
                <a:gridCol w="329184">
                  <a:extLst>
                    <a:ext uri="{9D8B030D-6E8A-4147-A177-3AD203B41FA5}">
                      <a16:colId xmlns:a16="http://schemas.microsoft.com/office/drawing/2014/main" val="3426085756"/>
                    </a:ext>
                  </a:extLst>
                </a:gridCol>
                <a:gridCol w="329184">
                  <a:extLst>
                    <a:ext uri="{9D8B030D-6E8A-4147-A177-3AD203B41FA5}">
                      <a16:colId xmlns:a16="http://schemas.microsoft.com/office/drawing/2014/main" val="2263499187"/>
                    </a:ext>
                  </a:extLst>
                </a:gridCol>
                <a:gridCol w="329184">
                  <a:extLst>
                    <a:ext uri="{9D8B030D-6E8A-4147-A177-3AD203B41FA5}">
                      <a16:colId xmlns:a16="http://schemas.microsoft.com/office/drawing/2014/main" val="4028072913"/>
                    </a:ext>
                  </a:extLst>
                </a:gridCol>
                <a:gridCol w="329184">
                  <a:extLst>
                    <a:ext uri="{9D8B030D-6E8A-4147-A177-3AD203B41FA5}">
                      <a16:colId xmlns:a16="http://schemas.microsoft.com/office/drawing/2014/main" val="2082933492"/>
                    </a:ext>
                  </a:extLst>
                </a:gridCol>
                <a:gridCol w="329184">
                  <a:extLst>
                    <a:ext uri="{9D8B030D-6E8A-4147-A177-3AD203B41FA5}">
                      <a16:colId xmlns:a16="http://schemas.microsoft.com/office/drawing/2014/main" val="2551454786"/>
                    </a:ext>
                  </a:extLst>
                </a:gridCol>
                <a:gridCol w="329184">
                  <a:extLst>
                    <a:ext uri="{9D8B030D-6E8A-4147-A177-3AD203B41FA5}">
                      <a16:colId xmlns:a16="http://schemas.microsoft.com/office/drawing/2014/main" val="8922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514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TMNAS - 2019-02-04 16:34:56 </a:t>
                      </a:r>
                      <a:r>
                        <a:rPr kumimoji="0" lang="en-US" sz="1000" b="0" i="0" u="none" strike="noStrike" kern="1200" cap="none" spc="0" normalizeH="0" baseline="0" noProof="0">
                          <a:ln>
                            <a:noFill/>
                          </a:ln>
                          <a:solidFill>
                            <a:prstClr val="black"/>
                          </a:solidFill>
                          <a:effectLst/>
                          <a:uLnTx/>
                          <a:uFillTx/>
                          <a:latin typeface="+mn-lt"/>
                          <a:ea typeface="+mn-ea"/>
                          <a:cs typeface="+mn-cs"/>
                        </a:rPr>
                        <a:t> 
 TMNAS’ Friday Jeans Day donations for the month of February will go to @BeTheMatch.  Be The Match, operated by the National Marrow Donor Program, has managed the largest and most diverse marrow registry in the world. TMNAS is proud to sponsor this organization during the month! #BeTheMatch #CSR #GiveBack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https://scontent.xx.fbcdn.net/v/t1.0-9/s720x720/51457179_1084147848456316_8677099312594812928_n.jpg?_nc_cat=110&amp;_nc_ht=scontent.xx&amp;oh=ae89478639f29590c22f881ddb36c55a&amp;oe=5CBC43ED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02/05/2019 03:52:07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13513513.5135 %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788285"/>
                  </a:ext>
                </a:extLst>
              </a:tr>
            </a:tbl>
          </a:graphicData>
        </a:graphic>
      </p:graphicFrame>
      <p:sp>
        <p:nvSpPr>
          <p:cNvPr id="4" name="Text Placeholder 3">
            <a:extLst>
              <a:ext uri="{FF2B5EF4-FFF2-40B4-BE49-F238E27FC236}">
                <a16:creationId xmlns:a16="http://schemas.microsoft.com/office/drawing/2014/main" id="{ADCC87F6-0A5D-4C87-8DBB-F124E50D0C25}"/>
              </a:ext>
            </a:extLst>
          </p:cNvPr>
          <p:cNvSpPr>
            <a:spLocks noGrp="1"/>
          </p:cNvSpPr>
          <p:nvPr>
            <p:ph type="body" sz="quarter" idx="14"/>
          </p:nvPr>
        </p:nvSpPr>
        <p:spPr/>
        <p:txBody>
          <a:bodyPr/>
          <a:lstStyle/>
          <a:p>
            <a:r>
              <a:rPr lang="en-US"/>
              <a:t>01/01/2019 - 04/30/2019</a:t>
            </a:r>
          </a:p>
        </p:txBody>
      </p:sp>
    </p:spTree>
    <p:extLst>
      <p:ext uri="{BB962C8B-B14F-4D97-AF65-F5344CB8AC3E}">
        <p14:creationId xmlns:p14="http://schemas.microsoft.com/office/powerpoint/2010/main" val="36046055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508</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TMNAS - 1 of 5</dc:title>
  <dc:creator>Frederik Peiniger</dc:creator>
  <cp:lastModifiedBy>Frederik Peiniger</cp:lastModifiedBy>
  <cp:revision>1</cp:revision>
  <dcterms:created xsi:type="dcterms:W3CDTF">2019-04-30T13:13:03Z</dcterms:created>
  <dcterms:modified xsi:type="dcterms:W3CDTF">2019-04-30T13:13:53Z</dcterms:modified>
</cp:coreProperties>
</file>