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43556</c:v>
                </c:pt>
              </c:numCache>
            </c:numRef>
          </c:cat>
          <c:val>
            <c:numRef>
              <c:f>Sheet1!$B$2</c:f>
              <c:numCache>
                <c:formatCode>General</c:formatCode>
                <c:ptCount val="1"/>
                <c:pt idx="0">
                  <c:v>41</c:v>
                </c:pt>
              </c:numCache>
            </c:numRef>
          </c:val>
          <c:extLst>
            <c:ext xmlns:c16="http://schemas.microsoft.com/office/drawing/2014/chart" uri="{C3380CC4-5D6E-409C-BE32-E72D297353CC}">
              <c16:uniqueId val="{00000000-95CF-4AE2-8DA5-27D4B7824335}"/>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43556</c:v>
                </c:pt>
              </c:numCache>
            </c:numRef>
          </c:cat>
          <c:val>
            <c:numRef>
              <c:f>Sheet1!$C$2</c:f>
              <c:numCache>
                <c:formatCode>General</c:formatCode>
                <c:ptCount val="1"/>
                <c:pt idx="0">
                  <c:v>353</c:v>
                </c:pt>
              </c:numCache>
            </c:numRef>
          </c:val>
          <c:extLst>
            <c:ext xmlns:c16="http://schemas.microsoft.com/office/drawing/2014/chart" uri="{C3380CC4-5D6E-409C-BE32-E72D297353CC}">
              <c16:uniqueId val="{00000001-95CF-4AE2-8DA5-27D4B7824335}"/>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43556</c:v>
                </c:pt>
              </c:numCache>
            </c:numRef>
          </c:cat>
          <c:val>
            <c:numRef>
              <c:f>Sheet1!$D$2</c:f>
              <c:numCache>
                <c:formatCode>General</c:formatCode>
                <c:ptCount val="1"/>
                <c:pt idx="0">
                  <c:v>4099</c:v>
                </c:pt>
              </c:numCache>
            </c:numRef>
          </c:val>
          <c:extLst>
            <c:ext xmlns:c16="http://schemas.microsoft.com/office/drawing/2014/chart" uri="{C3380CC4-5D6E-409C-BE32-E72D297353CC}">
              <c16:uniqueId val="{00000002-95CF-4AE2-8DA5-27D4B7824335}"/>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43556</c:v>
                </c:pt>
              </c:numCache>
            </c:numRef>
          </c:cat>
          <c:val>
            <c:numRef>
              <c:f>Sheet1!$E$2</c:f>
              <c:numCache>
                <c:formatCode>General</c:formatCode>
                <c:ptCount val="1"/>
                <c:pt idx="0">
                  <c:v>170</c:v>
                </c:pt>
              </c:numCache>
            </c:numRef>
          </c:val>
          <c:extLst>
            <c:ext xmlns:c16="http://schemas.microsoft.com/office/drawing/2014/chart" uri="{C3380CC4-5D6E-409C-BE32-E72D297353CC}">
              <c16:uniqueId val="{00000003-95CF-4AE2-8DA5-27D4B7824335}"/>
            </c:ext>
          </c:extLst>
        </c:ser>
        <c:dLbls>
          <c:showLegendKey val="0"/>
          <c:showVal val="0"/>
          <c:showCatName val="0"/>
          <c:showSerName val="0"/>
          <c:showPercent val="0"/>
          <c:showBubbleSize val="0"/>
        </c:dLbls>
        <c:gapWidth val="219"/>
        <c:overlap val="-27"/>
        <c:axId val="310381200"/>
        <c:axId val="310381856"/>
      </c:barChart>
      <c:dateAx>
        <c:axId val="310381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381856"/>
        <c:crosses val="autoZero"/>
        <c:auto val="1"/>
        <c:lblOffset val="100"/>
        <c:baseTimeUnit val="days"/>
      </c:dateAx>
      <c:valAx>
        <c:axId val="310381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381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Sheet1!$A$2:$A$5</c:f>
              <c:numCache>
                <c:formatCode>m/d/yyyy</c:formatCode>
                <c:ptCount val="4"/>
                <c:pt idx="0">
                  <c:v>43466</c:v>
                </c:pt>
                <c:pt idx="1">
                  <c:v>43497</c:v>
                </c:pt>
                <c:pt idx="2">
                  <c:v>43525</c:v>
                </c:pt>
                <c:pt idx="3">
                  <c:v>43556</c:v>
                </c:pt>
              </c:numCache>
            </c:numRef>
          </c:cat>
          <c:val>
            <c:numRef>
              <c:f>Sheet1!$B$2:$B$5</c:f>
              <c:numCache>
                <c:formatCode>General</c:formatCode>
                <c:ptCount val="4"/>
                <c:pt idx="0">
                  <c:v>3</c:v>
                </c:pt>
                <c:pt idx="1">
                  <c:v>-8</c:v>
                </c:pt>
                <c:pt idx="2">
                  <c:v>0</c:v>
                </c:pt>
                <c:pt idx="3">
                  <c:v>0</c:v>
                </c:pt>
              </c:numCache>
            </c:numRef>
          </c:val>
          <c:extLst>
            <c:ext xmlns:c16="http://schemas.microsoft.com/office/drawing/2014/chart" uri="{C3380CC4-5D6E-409C-BE32-E72D297353CC}">
              <c16:uniqueId val="{00000000-C6CA-408F-9453-FE93547F8320}"/>
            </c:ext>
          </c:extLst>
        </c:ser>
        <c:dLbls>
          <c:showLegendKey val="0"/>
          <c:showVal val="0"/>
          <c:showCatName val="0"/>
          <c:showSerName val="0"/>
          <c:showPercent val="0"/>
          <c:showBubbleSize val="0"/>
        </c:dLbls>
        <c:gapWidth val="219"/>
        <c:overlap val="-27"/>
        <c:axId val="314573792"/>
        <c:axId val="314578384"/>
      </c:barChart>
      <c:dateAx>
        <c:axId val="314573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578384"/>
        <c:crosses val="autoZero"/>
        <c:auto val="1"/>
        <c:lblOffset val="100"/>
        <c:baseTimeUnit val="months"/>
      </c:dateAx>
      <c:valAx>
        <c:axId val="314578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573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Sheet1!$A$2:$A$5</c:f>
              <c:numCache>
                <c:formatCode>m/d/yyyy</c:formatCode>
                <c:ptCount val="4"/>
                <c:pt idx="0">
                  <c:v>43466</c:v>
                </c:pt>
                <c:pt idx="1">
                  <c:v>43497</c:v>
                </c:pt>
                <c:pt idx="2">
                  <c:v>43525</c:v>
                </c:pt>
                <c:pt idx="3">
                  <c:v>43556</c:v>
                </c:pt>
              </c:numCache>
            </c:numRef>
          </c:cat>
          <c:val>
            <c:numRef>
              <c:f>Sheet1!$B$2:$B$5</c:f>
              <c:numCache>
                <c:formatCode>General</c:formatCode>
                <c:ptCount val="4"/>
                <c:pt idx="0">
                  <c:v>2</c:v>
                </c:pt>
                <c:pt idx="1">
                  <c:v>2</c:v>
                </c:pt>
                <c:pt idx="2">
                  <c:v>3</c:v>
                </c:pt>
                <c:pt idx="3">
                  <c:v>2</c:v>
                </c:pt>
              </c:numCache>
            </c:numRef>
          </c:val>
          <c:extLst>
            <c:ext xmlns:c16="http://schemas.microsoft.com/office/drawing/2014/chart" uri="{C3380CC4-5D6E-409C-BE32-E72D297353CC}">
              <c16:uniqueId val="{00000000-050F-48A6-A8FC-F67A1F081ADA}"/>
            </c:ext>
          </c:extLst>
        </c:ser>
        <c:dLbls>
          <c:showLegendKey val="0"/>
          <c:showVal val="0"/>
          <c:showCatName val="0"/>
          <c:showSerName val="0"/>
          <c:showPercent val="0"/>
          <c:showBubbleSize val="0"/>
        </c:dLbls>
        <c:gapWidth val="219"/>
        <c:overlap val="-27"/>
        <c:axId val="314576088"/>
        <c:axId val="314577072"/>
      </c:barChart>
      <c:dateAx>
        <c:axId val="314576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577072"/>
        <c:crosses val="autoZero"/>
        <c:auto val="1"/>
        <c:lblOffset val="100"/>
        <c:baseTimeUnit val="months"/>
      </c:dateAx>
      <c:valAx>
        <c:axId val="314577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576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@TMNA_Services</c:v>
                </c:pt>
              </c:strCache>
            </c:strRef>
          </c:cat>
          <c:val>
            <c:numRef>
              <c:f>Sheet1!$B$2</c:f>
              <c:numCache>
                <c:formatCode>General</c:formatCode>
                <c:ptCount val="1"/>
                <c:pt idx="0">
                  <c:v>136</c:v>
                </c:pt>
              </c:numCache>
            </c:numRef>
          </c:val>
          <c:extLst>
            <c:ext xmlns:c16="http://schemas.microsoft.com/office/drawing/2014/chart" uri="{C3380CC4-5D6E-409C-BE32-E72D297353CC}">
              <c16:uniqueId val="{00000000-C91D-4933-8B53-F225B6E9A7CD}"/>
            </c:ext>
          </c:extLst>
        </c:ser>
        <c:dLbls>
          <c:showLegendKey val="0"/>
          <c:showVal val="0"/>
          <c:showCatName val="0"/>
          <c:showSerName val="0"/>
          <c:showPercent val="0"/>
          <c:showBubbleSize val="0"/>
        </c:dLbls>
        <c:gapWidth val="219"/>
        <c:overlap val="-27"/>
        <c:axId val="317480904"/>
        <c:axId val="317480248"/>
      </c:barChart>
      <c:catAx>
        <c:axId val="317480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480248"/>
        <c:crosses val="autoZero"/>
        <c:auto val="1"/>
        <c:lblAlgn val="ctr"/>
        <c:lblOffset val="100"/>
        <c:noMultiLvlLbl val="0"/>
      </c:catAx>
      <c:valAx>
        <c:axId val="317480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480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Sheet1!$A$2:$A$5</c:f>
              <c:numCache>
                <c:formatCode>m/d/yyyy</c:formatCode>
                <c:ptCount val="4"/>
                <c:pt idx="0">
                  <c:v>43466</c:v>
                </c:pt>
                <c:pt idx="1">
                  <c:v>43497</c:v>
                </c:pt>
                <c:pt idx="2">
                  <c:v>43525</c:v>
                </c:pt>
                <c:pt idx="3">
                  <c:v>43556</c:v>
                </c:pt>
              </c:numCache>
            </c:numRef>
          </c:cat>
          <c:val>
            <c:numRef>
              <c:f>Sheet1!$B$2:$B$5</c:f>
              <c:numCache>
                <c:formatCode>General</c:formatCode>
                <c:ptCount val="4"/>
                <c:pt idx="0">
                  <c:v>24</c:v>
                </c:pt>
                <c:pt idx="1">
                  <c:v>17</c:v>
                </c:pt>
                <c:pt idx="2">
                  <c:v>10</c:v>
                </c:pt>
                <c:pt idx="3">
                  <c:v>30</c:v>
                </c:pt>
              </c:numCache>
            </c:numRef>
          </c:val>
          <c:extLst>
            <c:ext xmlns:c16="http://schemas.microsoft.com/office/drawing/2014/chart" uri="{C3380CC4-5D6E-409C-BE32-E72D297353CC}">
              <c16:uniqueId val="{00000000-4859-4501-8826-F95E63325685}"/>
            </c:ext>
          </c:extLst>
        </c:ser>
        <c:dLbls>
          <c:showLegendKey val="0"/>
          <c:showVal val="0"/>
          <c:showCatName val="0"/>
          <c:showSerName val="0"/>
          <c:showPercent val="0"/>
          <c:showBubbleSize val="0"/>
        </c:dLbls>
        <c:gapWidth val="219"/>
        <c:overlap val="-27"/>
        <c:axId val="322969256"/>
        <c:axId val="322966632"/>
      </c:barChart>
      <c:dateAx>
        <c:axId val="322969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966632"/>
        <c:crosses val="autoZero"/>
        <c:auto val="1"/>
        <c:lblOffset val="100"/>
        <c:baseTimeUnit val="months"/>
      </c:dateAx>
      <c:valAx>
        <c:axId val="322966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969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Sheet1!$A$2:$A$5</c:f>
              <c:numCache>
                <c:formatCode>m/d/yyyy</c:formatCode>
                <c:ptCount val="4"/>
                <c:pt idx="0">
                  <c:v>43466</c:v>
                </c:pt>
                <c:pt idx="1">
                  <c:v>43497</c:v>
                </c:pt>
                <c:pt idx="2">
                  <c:v>43525</c:v>
                </c:pt>
                <c:pt idx="3">
                  <c:v>43556</c:v>
                </c:pt>
              </c:numCache>
            </c:numRef>
          </c:cat>
          <c:val>
            <c:numRef>
              <c:f>Sheet1!$B$2:$B$5</c:f>
              <c:numCache>
                <c:formatCode>General</c:formatCode>
                <c:ptCount val="4"/>
                <c:pt idx="0">
                  <c:v>50</c:v>
                </c:pt>
                <c:pt idx="1">
                  <c:v>31</c:v>
                </c:pt>
                <c:pt idx="2">
                  <c:v>41</c:v>
                </c:pt>
                <c:pt idx="3">
                  <c:v>26</c:v>
                </c:pt>
              </c:numCache>
            </c:numRef>
          </c:val>
          <c:extLst>
            <c:ext xmlns:c16="http://schemas.microsoft.com/office/drawing/2014/chart" uri="{C3380CC4-5D6E-409C-BE32-E72D297353CC}">
              <c16:uniqueId val="{00000000-6773-4C2B-9646-910AC4C17A14}"/>
            </c:ext>
          </c:extLst>
        </c:ser>
        <c:dLbls>
          <c:showLegendKey val="0"/>
          <c:showVal val="0"/>
          <c:showCatName val="0"/>
          <c:showSerName val="0"/>
          <c:showPercent val="0"/>
          <c:showBubbleSize val="0"/>
        </c:dLbls>
        <c:gapWidth val="219"/>
        <c:overlap val="-27"/>
        <c:axId val="322973192"/>
        <c:axId val="322972208"/>
      </c:barChart>
      <c:dateAx>
        <c:axId val="322973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972208"/>
        <c:crosses val="autoZero"/>
        <c:auto val="1"/>
        <c:lblOffset val="100"/>
        <c:baseTimeUnit val="months"/>
      </c:dateAx>
      <c:valAx>
        <c:axId val="322972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973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TMNA Services</c:v>
                </c:pt>
              </c:strCache>
            </c:strRef>
          </c:cat>
          <c:val>
            <c:numRef>
              <c:f>Sheet1!$B$2</c:f>
              <c:numCache>
                <c:formatCode>General</c:formatCode>
                <c:ptCount val="1"/>
                <c:pt idx="0">
                  <c:v>906</c:v>
                </c:pt>
              </c:numCache>
            </c:numRef>
          </c:val>
          <c:extLst>
            <c:ext xmlns:c16="http://schemas.microsoft.com/office/drawing/2014/chart" uri="{C3380CC4-5D6E-409C-BE32-E72D297353CC}">
              <c16:uniqueId val="{00000000-1F6E-48E4-AFE0-73983854CC24}"/>
            </c:ext>
          </c:extLst>
        </c:ser>
        <c:dLbls>
          <c:showLegendKey val="0"/>
          <c:showVal val="0"/>
          <c:showCatName val="0"/>
          <c:showSerName val="0"/>
          <c:showPercent val="0"/>
          <c:showBubbleSize val="0"/>
        </c:dLbls>
        <c:gapWidth val="219"/>
        <c:overlap val="-27"/>
        <c:axId val="322965648"/>
        <c:axId val="322970896"/>
      </c:barChart>
      <c:catAx>
        <c:axId val="322965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970896"/>
        <c:crosses val="autoZero"/>
        <c:auto val="1"/>
        <c:lblAlgn val="ctr"/>
        <c:lblOffset val="100"/>
        <c:noMultiLvlLbl val="0"/>
      </c:catAx>
      <c:valAx>
        <c:axId val="322970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965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Sheet1!$A$2:$A$5</c:f>
              <c:numCache>
                <c:formatCode>m/d/yyyy</c:formatCode>
                <c:ptCount val="4"/>
                <c:pt idx="0">
                  <c:v>43466</c:v>
                </c:pt>
                <c:pt idx="1">
                  <c:v>43497</c:v>
                </c:pt>
                <c:pt idx="2">
                  <c:v>43525</c:v>
                </c:pt>
                <c:pt idx="3">
                  <c:v>43556</c:v>
                </c:pt>
              </c:numCache>
            </c:numRef>
          </c:cat>
          <c:val>
            <c:numRef>
              <c:f>Sheet1!$B$2:$B$5</c:f>
              <c:numCache>
                <c:formatCode>General</c:formatCode>
                <c:ptCount val="4"/>
                <c:pt idx="0">
                  <c:v>5</c:v>
                </c:pt>
                <c:pt idx="1">
                  <c:v>-3</c:v>
                </c:pt>
                <c:pt idx="2">
                  <c:v>1</c:v>
                </c:pt>
                <c:pt idx="3">
                  <c:v>-2</c:v>
                </c:pt>
              </c:numCache>
            </c:numRef>
          </c:val>
          <c:extLst>
            <c:ext xmlns:c16="http://schemas.microsoft.com/office/drawing/2014/chart" uri="{C3380CC4-5D6E-409C-BE32-E72D297353CC}">
              <c16:uniqueId val="{00000000-B2A4-4EA5-8613-E1FCCCCD149D}"/>
            </c:ext>
          </c:extLst>
        </c:ser>
        <c:dLbls>
          <c:showLegendKey val="0"/>
          <c:showVal val="0"/>
          <c:showCatName val="0"/>
          <c:showSerName val="0"/>
          <c:showPercent val="0"/>
          <c:showBubbleSize val="0"/>
        </c:dLbls>
        <c:gapWidth val="219"/>
        <c:overlap val="-27"/>
        <c:axId val="391490448"/>
        <c:axId val="391492416"/>
      </c:barChart>
      <c:dateAx>
        <c:axId val="391490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492416"/>
        <c:crosses val="autoZero"/>
        <c:auto val="1"/>
        <c:lblOffset val="100"/>
        <c:baseTimeUnit val="months"/>
      </c:dateAx>
      <c:valAx>
        <c:axId val="391492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490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Sheet1!$A$2:$A$5</c:f>
              <c:numCache>
                <c:formatCode>m/d/yyyy</c:formatCode>
                <c:ptCount val="4"/>
                <c:pt idx="0">
                  <c:v>43466</c:v>
                </c:pt>
                <c:pt idx="1">
                  <c:v>43497</c:v>
                </c:pt>
                <c:pt idx="2">
                  <c:v>43525</c:v>
                </c:pt>
                <c:pt idx="3">
                  <c:v>43556</c:v>
                </c:pt>
              </c:numCache>
            </c:numRef>
          </c:cat>
          <c:val>
            <c:numRef>
              <c:f>Sheet1!$B$2:$B$5</c:f>
              <c:numCache>
                <c:formatCode>General</c:formatCode>
                <c:ptCount val="4"/>
                <c:pt idx="0">
                  <c:v>27</c:v>
                </c:pt>
                <c:pt idx="1">
                  <c:v>26</c:v>
                </c:pt>
                <c:pt idx="2">
                  <c:v>24</c:v>
                </c:pt>
                <c:pt idx="3">
                  <c:v>25</c:v>
                </c:pt>
              </c:numCache>
            </c:numRef>
          </c:val>
          <c:extLst>
            <c:ext xmlns:c16="http://schemas.microsoft.com/office/drawing/2014/chart" uri="{C3380CC4-5D6E-409C-BE32-E72D297353CC}">
              <c16:uniqueId val="{00000000-02DD-4799-B5FA-F47754796C4F}"/>
            </c:ext>
          </c:extLst>
        </c:ser>
        <c:dLbls>
          <c:showLegendKey val="0"/>
          <c:showVal val="0"/>
          <c:showCatName val="0"/>
          <c:showSerName val="0"/>
          <c:showPercent val="0"/>
          <c:showBubbleSize val="0"/>
        </c:dLbls>
        <c:gapWidth val="219"/>
        <c:overlap val="-27"/>
        <c:axId val="391502256"/>
        <c:axId val="391506192"/>
      </c:barChart>
      <c:dateAx>
        <c:axId val="391502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506192"/>
        <c:crosses val="autoZero"/>
        <c:auto val="1"/>
        <c:lblOffset val="100"/>
        <c:baseTimeUnit val="months"/>
      </c:dateAx>
      <c:valAx>
        <c:axId val="391506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502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tmna_services</c:v>
                </c:pt>
              </c:strCache>
            </c:strRef>
          </c:cat>
          <c:val>
            <c:numRef>
              <c:f>Sheet1!$B$2</c:f>
              <c:numCache>
                <c:formatCode>General</c:formatCode>
                <c:ptCount val="1"/>
                <c:pt idx="0">
                  <c:v>1186</c:v>
                </c:pt>
              </c:numCache>
            </c:numRef>
          </c:val>
          <c:extLst>
            <c:ext xmlns:c16="http://schemas.microsoft.com/office/drawing/2014/chart" uri="{C3380CC4-5D6E-409C-BE32-E72D297353CC}">
              <c16:uniqueId val="{00000000-2FE2-4B1E-8E2F-7A0574EDF836}"/>
            </c:ext>
          </c:extLst>
        </c:ser>
        <c:dLbls>
          <c:showLegendKey val="0"/>
          <c:showVal val="0"/>
          <c:showCatName val="0"/>
          <c:showSerName val="0"/>
          <c:showPercent val="0"/>
          <c:showBubbleSize val="0"/>
        </c:dLbls>
        <c:gapWidth val="219"/>
        <c:overlap val="-27"/>
        <c:axId val="391513736"/>
        <c:axId val="391514064"/>
      </c:barChart>
      <c:catAx>
        <c:axId val="391513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514064"/>
        <c:crosses val="autoZero"/>
        <c:auto val="1"/>
        <c:lblAlgn val="ctr"/>
        <c:lblOffset val="100"/>
        <c:noMultiLvlLbl val="0"/>
      </c:catAx>
      <c:valAx>
        <c:axId val="391514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513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Sheet1!$A$2:$A$5</c:f>
              <c:numCache>
                <c:formatCode>m/d/yyyy</c:formatCode>
                <c:ptCount val="4"/>
                <c:pt idx="0">
                  <c:v>43466</c:v>
                </c:pt>
                <c:pt idx="1">
                  <c:v>43497</c:v>
                </c:pt>
                <c:pt idx="2">
                  <c:v>43525</c:v>
                </c:pt>
                <c:pt idx="3">
                  <c:v>43556</c:v>
                </c:pt>
              </c:numCache>
            </c:numRef>
          </c:cat>
          <c:val>
            <c:numRef>
              <c:f>Sheet1!$B$2:$B$5</c:f>
              <c:numCache>
                <c:formatCode>General</c:formatCode>
                <c:ptCount val="4"/>
                <c:pt idx="0">
                  <c:v>2</c:v>
                </c:pt>
                <c:pt idx="1">
                  <c:v>3</c:v>
                </c:pt>
                <c:pt idx="2">
                  <c:v>9</c:v>
                </c:pt>
                <c:pt idx="3">
                  <c:v>1</c:v>
                </c:pt>
              </c:numCache>
            </c:numRef>
          </c:val>
          <c:extLst>
            <c:ext xmlns:c16="http://schemas.microsoft.com/office/drawing/2014/chart" uri="{C3380CC4-5D6E-409C-BE32-E72D297353CC}">
              <c16:uniqueId val="{00000000-0CB9-48A1-8F66-B601AE20ACE1}"/>
            </c:ext>
          </c:extLst>
        </c:ser>
        <c:dLbls>
          <c:showLegendKey val="0"/>
          <c:showVal val="0"/>
          <c:showCatName val="0"/>
          <c:showSerName val="0"/>
          <c:showPercent val="0"/>
          <c:showBubbleSize val="0"/>
        </c:dLbls>
        <c:gapWidth val="219"/>
        <c:overlap val="-27"/>
        <c:axId val="391520624"/>
        <c:axId val="391521936"/>
      </c:barChart>
      <c:dateAx>
        <c:axId val="391520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521936"/>
        <c:crosses val="autoZero"/>
        <c:auto val="1"/>
        <c:lblOffset val="100"/>
        <c:baseTimeUnit val="months"/>
      </c:dateAx>
      <c:valAx>
        <c:axId val="391521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520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Sheet1!$A$2:$A$5</c:f>
              <c:numCache>
                <c:formatCode>m/d/yyyy</c:formatCode>
                <c:ptCount val="4"/>
                <c:pt idx="0">
                  <c:v>43466</c:v>
                </c:pt>
                <c:pt idx="1">
                  <c:v>43497</c:v>
                </c:pt>
                <c:pt idx="2">
                  <c:v>43525</c:v>
                </c:pt>
                <c:pt idx="3">
                  <c:v>43556</c:v>
                </c:pt>
              </c:numCache>
            </c:numRef>
          </c:cat>
          <c:val>
            <c:numRef>
              <c:f>Sheet1!$B$2:$B$5</c:f>
              <c:numCache>
                <c:formatCode>General</c:formatCode>
                <c:ptCount val="4"/>
                <c:pt idx="0">
                  <c:v>3</c:v>
                </c:pt>
                <c:pt idx="1">
                  <c:v>0</c:v>
                </c:pt>
                <c:pt idx="2">
                  <c:v>2</c:v>
                </c:pt>
                <c:pt idx="3">
                  <c:v>2</c:v>
                </c:pt>
              </c:numCache>
            </c:numRef>
          </c:val>
          <c:extLst>
            <c:ext xmlns:c16="http://schemas.microsoft.com/office/drawing/2014/chart" uri="{C3380CC4-5D6E-409C-BE32-E72D297353CC}">
              <c16:uniqueId val="{00000000-74FC-46A8-BC13-836A9FA4BF4A}"/>
            </c:ext>
          </c:extLst>
        </c:ser>
        <c:dLbls>
          <c:showLegendKey val="0"/>
          <c:showVal val="0"/>
          <c:showCatName val="0"/>
          <c:showSerName val="0"/>
          <c:showPercent val="0"/>
          <c:showBubbleSize val="0"/>
        </c:dLbls>
        <c:gapWidth val="219"/>
        <c:overlap val="-27"/>
        <c:axId val="319872256"/>
        <c:axId val="319874224"/>
      </c:barChart>
      <c:dateAx>
        <c:axId val="319872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874224"/>
        <c:crosses val="autoZero"/>
        <c:auto val="1"/>
        <c:lblOffset val="100"/>
        <c:baseTimeUnit val="months"/>
      </c:dateAx>
      <c:valAx>
        <c:axId val="319874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872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Sheet1!$A$2:$A$5</c:f>
              <c:numCache>
                <c:formatCode>m/d/yyyy</c:formatCode>
                <c:ptCount val="4"/>
                <c:pt idx="0">
                  <c:v>43466</c:v>
                </c:pt>
                <c:pt idx="1">
                  <c:v>43497</c:v>
                </c:pt>
                <c:pt idx="2">
                  <c:v>43525</c:v>
                </c:pt>
                <c:pt idx="3">
                  <c:v>43556</c:v>
                </c:pt>
              </c:numCache>
            </c:numRef>
          </c:cat>
          <c:val>
            <c:numRef>
              <c:f>Sheet1!$B$2:$B$5</c:f>
              <c:numCache>
                <c:formatCode>General</c:formatCode>
                <c:ptCount val="4"/>
                <c:pt idx="0">
                  <c:v>0</c:v>
                </c:pt>
                <c:pt idx="1">
                  <c:v>3</c:v>
                </c:pt>
                <c:pt idx="2">
                  <c:v>6</c:v>
                </c:pt>
                <c:pt idx="3">
                  <c:v>0</c:v>
                </c:pt>
              </c:numCache>
            </c:numRef>
          </c:val>
          <c:extLst>
            <c:ext xmlns:c16="http://schemas.microsoft.com/office/drawing/2014/chart" uri="{C3380CC4-5D6E-409C-BE32-E72D297353CC}">
              <c16:uniqueId val="{00000000-DDE5-4749-9B74-405790097F6A}"/>
            </c:ext>
          </c:extLst>
        </c:ser>
        <c:dLbls>
          <c:showLegendKey val="0"/>
          <c:showVal val="0"/>
          <c:showCatName val="0"/>
          <c:showSerName val="0"/>
          <c:showPercent val="0"/>
          <c:showBubbleSize val="0"/>
        </c:dLbls>
        <c:gapWidth val="219"/>
        <c:overlap val="-27"/>
        <c:axId val="319877176"/>
        <c:axId val="319877832"/>
      </c:barChart>
      <c:dateAx>
        <c:axId val="319877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877832"/>
        <c:crosses val="autoZero"/>
        <c:auto val="1"/>
        <c:lblOffset val="100"/>
        <c:baseTimeUnit val="months"/>
      </c:dateAx>
      <c:valAx>
        <c:axId val="31987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877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TMNAS</c:v>
                </c:pt>
              </c:strCache>
            </c:strRef>
          </c:cat>
          <c:val>
            <c:numRef>
              <c:f>Sheet1!$B$2</c:f>
              <c:numCache>
                <c:formatCode>General</c:formatCode>
                <c:ptCount val="1"/>
                <c:pt idx="0">
                  <c:v>28</c:v>
                </c:pt>
              </c:numCache>
            </c:numRef>
          </c:val>
          <c:extLst>
            <c:ext xmlns:c16="http://schemas.microsoft.com/office/drawing/2014/chart" uri="{C3380CC4-5D6E-409C-BE32-E72D297353CC}">
              <c16:uniqueId val="{00000000-858D-4EBA-BD70-6842E25A2887}"/>
            </c:ext>
          </c:extLst>
        </c:ser>
        <c:dLbls>
          <c:showLegendKey val="0"/>
          <c:showVal val="0"/>
          <c:showCatName val="0"/>
          <c:showSerName val="0"/>
          <c:showPercent val="0"/>
          <c:showBubbleSize val="0"/>
        </c:dLbls>
        <c:gapWidth val="219"/>
        <c:overlap val="-27"/>
        <c:axId val="319887344"/>
        <c:axId val="319890952"/>
      </c:barChart>
      <c:catAx>
        <c:axId val="319887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890952"/>
        <c:crosses val="autoZero"/>
        <c:auto val="1"/>
        <c:lblAlgn val="ctr"/>
        <c:lblOffset val="100"/>
        <c:noMultiLvlLbl val="0"/>
      </c:catAx>
      <c:valAx>
        <c:axId val="319890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887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6895B-40C5-44F7-BE92-1DCFDFD8CB7E}"/>
              </a:ext>
            </a:extLst>
          </p:cNvPr>
          <p:cNvSpPr>
            <a:spLocks noGrp="1"/>
          </p:cNvSpPr>
          <p:nvPr>
            <p:ph type="ctrTitle"/>
          </p:nvPr>
        </p:nvSpPr>
        <p:spPr/>
        <p:txBody>
          <a:bodyPr/>
          <a:lstStyle/>
          <a:p>
            <a:r>
              <a:rPr lang="en-US"/>
              <a:t>TMNAS Social Media_Quarterly</a:t>
            </a:r>
          </a:p>
        </p:txBody>
      </p:sp>
      <p:sp>
        <p:nvSpPr>
          <p:cNvPr id="3" name="Subtitle 2">
            <a:extLst>
              <a:ext uri="{FF2B5EF4-FFF2-40B4-BE49-F238E27FC236}">
                <a16:creationId xmlns:a16="http://schemas.microsoft.com/office/drawing/2014/main" id="{F0A7893B-6A38-487B-A03F-831FD4C709E6}"/>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0144046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6A8E9-8D83-4CBF-AF66-F8EE921ADE4D}"/>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CC9344C2-0C39-40B3-ADDD-39B2F112DFC7}"/>
              </a:ext>
            </a:extLst>
          </p:cNvPr>
          <p:cNvGraphicFramePr>
            <a:graphicFrameLocks noGrp="1"/>
          </p:cNvGraphicFramePr>
          <p:nvPr>
            <p:ph type="chart" sz="quarter" idx="13"/>
            <p:extLst>
              <p:ext uri="{D42A27DB-BD31-4B8C-83A1-F6EECF244321}">
                <p14:modId xmlns:p14="http://schemas.microsoft.com/office/powerpoint/2010/main" val="22765880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2823B8-303C-4581-8D30-D845FE466ED6}"/>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9ED523D4-4DA1-44FF-AAFB-537C5CB1C6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7471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69A0D-97AE-4CD4-8AA0-040967903989}"/>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73051968-0948-44BC-A4CE-BC8AB5B37CCE}"/>
              </a:ext>
            </a:extLst>
          </p:cNvPr>
          <p:cNvGraphicFramePr>
            <a:graphicFrameLocks noGrp="1"/>
          </p:cNvGraphicFramePr>
          <p:nvPr>
            <p:ph type="tbl" sz="quarter" idx="13"/>
            <p:extLst>
              <p:ext uri="{D42A27DB-BD31-4B8C-83A1-F6EECF244321}">
                <p14:modId xmlns:p14="http://schemas.microsoft.com/office/powerpoint/2010/main" val="980761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845324640"/>
                    </a:ext>
                  </a:extLst>
                </a:gridCol>
                <a:gridCol w="493776">
                  <a:extLst>
                    <a:ext uri="{9D8B030D-6E8A-4147-A177-3AD203B41FA5}">
                      <a16:colId xmlns:a16="http://schemas.microsoft.com/office/drawing/2014/main" val="1001007533"/>
                    </a:ext>
                  </a:extLst>
                </a:gridCol>
                <a:gridCol w="493776">
                  <a:extLst>
                    <a:ext uri="{9D8B030D-6E8A-4147-A177-3AD203B41FA5}">
                      <a16:colId xmlns:a16="http://schemas.microsoft.com/office/drawing/2014/main" val="368702254"/>
                    </a:ext>
                  </a:extLst>
                </a:gridCol>
                <a:gridCol w="493776">
                  <a:extLst>
                    <a:ext uri="{9D8B030D-6E8A-4147-A177-3AD203B41FA5}">
                      <a16:colId xmlns:a16="http://schemas.microsoft.com/office/drawing/2014/main" val="3139198194"/>
                    </a:ext>
                  </a:extLst>
                </a:gridCol>
                <a:gridCol w="493776">
                  <a:extLst>
                    <a:ext uri="{9D8B030D-6E8A-4147-A177-3AD203B41FA5}">
                      <a16:colId xmlns:a16="http://schemas.microsoft.com/office/drawing/2014/main" val="1579781717"/>
                    </a:ext>
                  </a:extLst>
                </a:gridCol>
                <a:gridCol w="493776">
                  <a:extLst>
                    <a:ext uri="{9D8B030D-6E8A-4147-A177-3AD203B41FA5}">
                      <a16:colId xmlns:a16="http://schemas.microsoft.com/office/drawing/2014/main" val="413831800"/>
                    </a:ext>
                  </a:extLst>
                </a:gridCol>
                <a:gridCol w="493776">
                  <a:extLst>
                    <a:ext uri="{9D8B030D-6E8A-4147-A177-3AD203B41FA5}">
                      <a16:colId xmlns:a16="http://schemas.microsoft.com/office/drawing/2014/main" val="3405514427"/>
                    </a:ext>
                  </a:extLst>
                </a:gridCol>
                <a:gridCol w="493776">
                  <a:extLst>
                    <a:ext uri="{9D8B030D-6E8A-4147-A177-3AD203B41FA5}">
                      <a16:colId xmlns:a16="http://schemas.microsoft.com/office/drawing/2014/main" val="2131639358"/>
                    </a:ext>
                  </a:extLst>
                </a:gridCol>
                <a:gridCol w="493776">
                  <a:extLst>
                    <a:ext uri="{9D8B030D-6E8A-4147-A177-3AD203B41FA5}">
                      <a16:colId xmlns:a16="http://schemas.microsoft.com/office/drawing/2014/main" val="1558105885"/>
                    </a:ext>
                  </a:extLst>
                </a:gridCol>
                <a:gridCol w="493776">
                  <a:extLst>
                    <a:ext uri="{9D8B030D-6E8A-4147-A177-3AD203B41FA5}">
                      <a16:colId xmlns:a16="http://schemas.microsoft.com/office/drawing/2014/main" val="2134065373"/>
                    </a:ext>
                  </a:extLst>
                </a:gridCol>
                <a:gridCol w="493776">
                  <a:extLst>
                    <a:ext uri="{9D8B030D-6E8A-4147-A177-3AD203B41FA5}">
                      <a16:colId xmlns:a16="http://schemas.microsoft.com/office/drawing/2014/main" val="3814938462"/>
                    </a:ext>
                  </a:extLst>
                </a:gridCol>
                <a:gridCol w="493776">
                  <a:extLst>
                    <a:ext uri="{9D8B030D-6E8A-4147-A177-3AD203B41FA5}">
                      <a16:colId xmlns:a16="http://schemas.microsoft.com/office/drawing/2014/main" val="870174155"/>
                    </a:ext>
                  </a:extLst>
                </a:gridCol>
                <a:gridCol w="493776">
                  <a:extLst>
                    <a:ext uri="{9D8B030D-6E8A-4147-A177-3AD203B41FA5}">
                      <a16:colId xmlns:a16="http://schemas.microsoft.com/office/drawing/2014/main" val="859276311"/>
                    </a:ext>
                  </a:extLst>
                </a:gridCol>
                <a:gridCol w="493776">
                  <a:extLst>
                    <a:ext uri="{9D8B030D-6E8A-4147-A177-3AD203B41FA5}">
                      <a16:colId xmlns:a16="http://schemas.microsoft.com/office/drawing/2014/main" val="147704933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494977603"/>
                  </a:ext>
                </a:extLst>
              </a:tr>
              <a:tr h="370840">
                <a:tc>
                  <a:txBody>
                    <a:bodyPr/>
                    <a:lstStyle/>
                    <a:p>
                      <a:r>
                        <a:rPr lang="en-US" sz="1000"/>
                        <a:t>@TMNA_Services</a:t>
                      </a:r>
                    </a:p>
                  </a:txBody>
                  <a:tcPr/>
                </a:tc>
                <a:tc>
                  <a:txBody>
                    <a:bodyPr/>
                    <a:lstStyle/>
                    <a:p>
                      <a:r>
                        <a:rPr lang="en-US" sz="1000"/>
                        <a:t>170</a:t>
                      </a:r>
                    </a:p>
                  </a:txBody>
                  <a:tcPr/>
                </a:tc>
                <a:tc>
                  <a:txBody>
                    <a:bodyPr/>
                    <a:lstStyle/>
                    <a:p>
                      <a:r>
                        <a:rPr lang="en-US" sz="1000"/>
                        <a:t>-5</a:t>
                      </a:r>
                    </a:p>
                  </a:txBody>
                  <a:tcPr/>
                </a:tc>
                <a:tc>
                  <a:txBody>
                    <a:bodyPr/>
                    <a:lstStyle/>
                    <a:p>
                      <a:r>
                        <a:rPr lang="en-US" sz="1000"/>
                        <a:t>71</a:t>
                      </a:r>
                    </a:p>
                  </a:txBody>
                  <a:tcPr/>
                </a:tc>
                <a:tc>
                  <a:txBody>
                    <a:bodyPr/>
                    <a:lstStyle/>
                    <a:p>
                      <a:r>
                        <a:rPr lang="en-US" sz="1000"/>
                        <a:t>52</a:t>
                      </a:r>
                    </a:p>
                  </a:txBody>
                  <a:tcPr/>
                </a:tc>
                <a:tc>
                  <a:txBody>
                    <a:bodyPr/>
                    <a:lstStyle/>
                    <a:p>
                      <a:r>
                        <a:rPr lang="en-US" sz="1000"/>
                        <a:t>13</a:t>
                      </a:r>
                    </a:p>
                  </a:txBody>
                  <a:tcPr/>
                </a:tc>
                <a:tc>
                  <a:txBody>
                    <a:bodyPr/>
                    <a:lstStyle/>
                    <a:p>
                      <a:r>
                        <a:rPr lang="en-US" sz="1000"/>
                        <a:t>6</a:t>
                      </a:r>
                    </a:p>
                  </a:txBody>
                  <a:tcPr/>
                </a:tc>
                <a:tc>
                  <a:txBody>
                    <a:bodyPr/>
                    <a:lstStyle/>
                    <a:p>
                      <a:r>
                        <a:rPr lang="en-US" sz="1000"/>
                        <a:t>12</a:t>
                      </a:r>
                    </a:p>
                  </a:txBody>
                  <a:tcPr/>
                </a:tc>
                <a:tc>
                  <a:txBody>
                    <a:bodyPr/>
                    <a:lstStyle/>
                    <a:p>
                      <a:r>
                        <a:rPr lang="en-US" sz="1000"/>
                        <a:t>11</a:t>
                      </a:r>
                    </a:p>
                  </a:txBody>
                  <a:tcPr/>
                </a:tc>
                <a:tc>
                  <a:txBody>
                    <a:bodyPr/>
                    <a:lstStyle/>
                    <a:p>
                      <a:r>
                        <a:rPr lang="en-US" sz="1000"/>
                        <a:t>123</a:t>
                      </a:r>
                    </a:p>
                  </a:txBody>
                  <a:tcPr/>
                </a:tc>
                <a:tc>
                  <a:txBody>
                    <a:bodyPr/>
                    <a:lstStyle/>
                    <a:p>
                      <a:r>
                        <a:rPr lang="en-US" sz="1000"/>
                        <a:t>2</a:t>
                      </a:r>
                    </a:p>
                  </a:txBody>
                  <a:tcPr/>
                </a:tc>
                <a:tc>
                  <a:txBody>
                    <a:bodyPr/>
                    <a:lstStyle/>
                    <a:p>
                      <a:r>
                        <a:rPr lang="en-US" sz="1000"/>
                        <a:t>15</a:t>
                      </a:r>
                    </a:p>
                  </a:txBody>
                  <a:tcPr/>
                </a:tc>
                <a:tc>
                  <a:txBody>
                    <a:bodyPr/>
                    <a:lstStyle/>
                    <a:p>
                      <a:r>
                        <a:rPr lang="en-US" sz="1000"/>
                        <a:t>1.5206 %</a:t>
                      </a:r>
                    </a:p>
                  </a:txBody>
                  <a:tcPr/>
                </a:tc>
                <a:tc>
                  <a:txBody>
                    <a:bodyPr/>
                    <a:lstStyle/>
                    <a:p>
                      <a:r>
                        <a:rPr lang="en-US" sz="1000"/>
                        <a:t>33.3 %</a:t>
                      </a:r>
                    </a:p>
                  </a:txBody>
                  <a:tcPr/>
                </a:tc>
                <a:extLst>
                  <a:ext uri="{0D108BD9-81ED-4DB2-BD59-A6C34878D82A}">
                    <a16:rowId xmlns:a16="http://schemas.microsoft.com/office/drawing/2014/main" val="3554421691"/>
                  </a:ext>
                </a:extLst>
              </a:tr>
            </a:tbl>
          </a:graphicData>
        </a:graphic>
      </p:graphicFrame>
      <p:sp>
        <p:nvSpPr>
          <p:cNvPr id="4" name="Text Placeholder 3">
            <a:extLst>
              <a:ext uri="{FF2B5EF4-FFF2-40B4-BE49-F238E27FC236}">
                <a16:creationId xmlns:a16="http://schemas.microsoft.com/office/drawing/2014/main" id="{4F182A2F-A4D5-4E0D-BF14-7D4C31D2F339}"/>
              </a:ext>
            </a:extLst>
          </p:cNvPr>
          <p:cNvSpPr>
            <a:spLocks noGrp="1"/>
          </p:cNvSpPr>
          <p:nvPr>
            <p:ph type="body" sz="quarter" idx="14"/>
          </p:nvPr>
        </p:nvSpPr>
        <p:spPr/>
        <p:txBody>
          <a:bodyPr/>
          <a:lstStyle/>
          <a:p>
            <a:r>
              <a:rPr lang="en-US"/>
              <a:t>01/01/2019 - 04/30/2019</a:t>
            </a:r>
          </a:p>
        </p:txBody>
      </p:sp>
    </p:spTree>
    <p:extLst>
      <p:ext uri="{BB962C8B-B14F-4D97-AF65-F5344CB8AC3E}">
        <p14:creationId xmlns:p14="http://schemas.microsoft.com/office/powerpoint/2010/main" val="33728007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6AEB6-4322-4881-A79A-387555CFD482}"/>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0C8DE03F-F91F-4C50-B267-141AA5D4C5B6}"/>
              </a:ext>
            </a:extLst>
          </p:cNvPr>
          <p:cNvGraphicFramePr>
            <a:graphicFrameLocks noGrp="1"/>
          </p:cNvGraphicFramePr>
          <p:nvPr>
            <p:ph type="chart" sz="quarter" idx="13"/>
            <p:extLst>
              <p:ext uri="{D42A27DB-BD31-4B8C-83A1-F6EECF244321}">
                <p14:modId xmlns:p14="http://schemas.microsoft.com/office/powerpoint/2010/main" val="18911240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39076F-36AE-4388-B7EF-969B89D54435}"/>
              </a:ext>
            </a:extLst>
          </p:cNvPr>
          <p:cNvSpPr>
            <a:spLocks noGrp="1"/>
          </p:cNvSpPr>
          <p:nvPr>
            <p:ph type="body" sz="quarter" idx="14"/>
          </p:nvPr>
        </p:nvSpPr>
        <p:spPr/>
        <p:txBody>
          <a:bodyPr/>
          <a:lstStyle/>
          <a:p>
            <a:r>
              <a:rPr lang="en-US"/>
              <a:t>01/01/2019 - 04/30/2019</a:t>
            </a:r>
          </a:p>
        </p:txBody>
      </p:sp>
      <p:sp>
        <p:nvSpPr>
          <p:cNvPr id="5" name="Footer Placeholder 4">
            <a:extLst>
              <a:ext uri="{FF2B5EF4-FFF2-40B4-BE49-F238E27FC236}">
                <a16:creationId xmlns:a16="http://schemas.microsoft.com/office/drawing/2014/main" id="{BC951B65-E504-40B0-A7B3-EC0A772EF2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52639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40D0C-4514-43C7-BB4F-68332F9C4D70}"/>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5D86A20F-08A2-44EC-AB77-4BCE904000BF}"/>
              </a:ext>
            </a:extLst>
          </p:cNvPr>
          <p:cNvGraphicFramePr>
            <a:graphicFrameLocks noGrp="1"/>
          </p:cNvGraphicFramePr>
          <p:nvPr>
            <p:ph type="chart" sz="quarter" idx="13"/>
            <p:extLst>
              <p:ext uri="{D42A27DB-BD31-4B8C-83A1-F6EECF244321}">
                <p14:modId xmlns:p14="http://schemas.microsoft.com/office/powerpoint/2010/main" val="4483062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2F6C59-4DA3-4591-813E-2D19962C9ADB}"/>
              </a:ext>
            </a:extLst>
          </p:cNvPr>
          <p:cNvSpPr>
            <a:spLocks noGrp="1"/>
          </p:cNvSpPr>
          <p:nvPr>
            <p:ph type="body" sz="quarter" idx="14"/>
          </p:nvPr>
        </p:nvSpPr>
        <p:spPr/>
        <p:txBody>
          <a:bodyPr/>
          <a:lstStyle/>
          <a:p>
            <a:r>
              <a:rPr lang="en-US"/>
              <a:t>01/01/2019 - 04/30/2019</a:t>
            </a:r>
          </a:p>
        </p:txBody>
      </p:sp>
      <p:sp>
        <p:nvSpPr>
          <p:cNvPr id="5" name="Footer Placeholder 4">
            <a:extLst>
              <a:ext uri="{FF2B5EF4-FFF2-40B4-BE49-F238E27FC236}">
                <a16:creationId xmlns:a16="http://schemas.microsoft.com/office/drawing/2014/main" id="{261428B2-FE67-4400-A642-DC14274BB9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27448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0F221-2E7B-48A6-BEB7-9B92FA86953A}"/>
              </a:ext>
            </a:extLst>
          </p:cNvPr>
          <p:cNvSpPr>
            <a:spLocks noGrp="1"/>
          </p:cNvSpPr>
          <p:nvPr>
            <p:ph type="title"/>
          </p:nvPr>
        </p:nvSpPr>
        <p:spPr/>
        <p:txBody>
          <a:bodyPr/>
          <a:lstStyle/>
          <a:p>
            <a:r>
              <a:rPr lang="en-US"/>
              <a:t>Twitter Total Interactions | TMNAS</a:t>
            </a:r>
          </a:p>
        </p:txBody>
      </p:sp>
      <p:graphicFrame>
        <p:nvGraphicFramePr>
          <p:cNvPr id="6" name="Chart Placeholder 5">
            <a:extLst>
              <a:ext uri="{FF2B5EF4-FFF2-40B4-BE49-F238E27FC236}">
                <a16:creationId xmlns:a16="http://schemas.microsoft.com/office/drawing/2014/main" id="{FCA5065B-00A2-485D-8D0A-5A093C81FFBA}"/>
              </a:ext>
            </a:extLst>
          </p:cNvPr>
          <p:cNvGraphicFramePr>
            <a:graphicFrameLocks noGrp="1"/>
          </p:cNvGraphicFramePr>
          <p:nvPr>
            <p:ph type="chart" sz="quarter" idx="13"/>
            <p:extLst>
              <p:ext uri="{D42A27DB-BD31-4B8C-83A1-F6EECF244321}">
                <p14:modId xmlns:p14="http://schemas.microsoft.com/office/powerpoint/2010/main" val="6649958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2BF0FC-7914-485B-BC48-70581BA32568}"/>
              </a:ext>
            </a:extLst>
          </p:cNvPr>
          <p:cNvSpPr>
            <a:spLocks noGrp="1"/>
          </p:cNvSpPr>
          <p:nvPr>
            <p:ph type="body" sz="quarter" idx="14"/>
          </p:nvPr>
        </p:nvSpPr>
        <p:spPr/>
        <p:txBody>
          <a:bodyPr/>
          <a:lstStyle/>
          <a:p>
            <a:r>
              <a:rPr lang="en-US"/>
              <a:t>01/01/2019 - 04/30/2019</a:t>
            </a:r>
          </a:p>
        </p:txBody>
      </p:sp>
      <p:sp>
        <p:nvSpPr>
          <p:cNvPr id="5" name="Footer Placeholder 4">
            <a:extLst>
              <a:ext uri="{FF2B5EF4-FFF2-40B4-BE49-F238E27FC236}">
                <a16:creationId xmlns:a16="http://schemas.microsoft.com/office/drawing/2014/main" id="{761A36C3-23F6-4CD2-8A97-C1EFB41D18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20628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F3138-3686-4B69-A6FA-ECCC5E222ACA}"/>
              </a:ext>
            </a:extLst>
          </p:cNvPr>
          <p:cNvSpPr>
            <a:spLocks noGrp="1"/>
          </p:cNvSpPr>
          <p:nvPr>
            <p:ph type="title"/>
          </p:nvPr>
        </p:nvSpPr>
        <p:spPr/>
        <p:txBody>
          <a:bodyPr/>
          <a:lstStyle/>
          <a:p>
            <a:r>
              <a:rPr lang="en-US"/>
              <a:t>Twitter Own Tweets Table | TMNAS</a:t>
            </a:r>
          </a:p>
        </p:txBody>
      </p:sp>
      <p:graphicFrame>
        <p:nvGraphicFramePr>
          <p:cNvPr id="5" name="Table Placeholder 4">
            <a:extLst>
              <a:ext uri="{FF2B5EF4-FFF2-40B4-BE49-F238E27FC236}">
                <a16:creationId xmlns:a16="http://schemas.microsoft.com/office/drawing/2014/main" id="{A9410828-BB9A-4F8C-B30B-A091CA9D6B5D}"/>
              </a:ext>
            </a:extLst>
          </p:cNvPr>
          <p:cNvGraphicFramePr>
            <a:graphicFrameLocks noGrp="1"/>
          </p:cNvGraphicFramePr>
          <p:nvPr>
            <p:ph type="tbl" sz="quarter" idx="13"/>
            <p:extLst>
              <p:ext uri="{D42A27DB-BD31-4B8C-83A1-F6EECF244321}">
                <p14:modId xmlns:p14="http://schemas.microsoft.com/office/powerpoint/2010/main" val="2218597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68096671"/>
                    </a:ext>
                  </a:extLst>
                </a:gridCol>
                <a:gridCol w="822960">
                  <a:extLst>
                    <a:ext uri="{9D8B030D-6E8A-4147-A177-3AD203B41FA5}">
                      <a16:colId xmlns:a16="http://schemas.microsoft.com/office/drawing/2014/main" val="2855969330"/>
                    </a:ext>
                  </a:extLst>
                </a:gridCol>
                <a:gridCol w="822960">
                  <a:extLst>
                    <a:ext uri="{9D8B030D-6E8A-4147-A177-3AD203B41FA5}">
                      <a16:colId xmlns:a16="http://schemas.microsoft.com/office/drawing/2014/main" val="21090599"/>
                    </a:ext>
                  </a:extLst>
                </a:gridCol>
                <a:gridCol w="822960">
                  <a:extLst>
                    <a:ext uri="{9D8B030D-6E8A-4147-A177-3AD203B41FA5}">
                      <a16:colId xmlns:a16="http://schemas.microsoft.com/office/drawing/2014/main" val="482502408"/>
                    </a:ext>
                  </a:extLst>
                </a:gridCol>
                <a:gridCol w="822960">
                  <a:extLst>
                    <a:ext uri="{9D8B030D-6E8A-4147-A177-3AD203B41FA5}">
                      <a16:colId xmlns:a16="http://schemas.microsoft.com/office/drawing/2014/main" val="673932621"/>
                    </a:ext>
                  </a:extLst>
                </a:gridCol>
                <a:gridCol w="822960">
                  <a:extLst>
                    <a:ext uri="{9D8B030D-6E8A-4147-A177-3AD203B41FA5}">
                      <a16:colId xmlns:a16="http://schemas.microsoft.com/office/drawing/2014/main" val="1834902528"/>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706661255"/>
                  </a:ext>
                </a:extLst>
              </a:tr>
              <a:tr h="370840">
                <a:tc>
                  <a:txBody>
                    <a:bodyPr/>
                    <a:lstStyle/>
                    <a:p>
                      <a:r>
                        <a:rPr lang="en-US" sz="1000" b="1"/>
                        <a:t> @TMNA_Services - 2019-04-22 14:58:36 </a:t>
                      </a:r>
                      <a:r>
                        <a:rPr lang="en-US" sz="1000"/>
                        <a:t>
  For the 4th year in a row, TMNAS attended the https://t.co/ZBl4X4Ft3W Top Workplaces event! We are pleased to announce that of the 45 midsize companies honored, TMNAS ranked 8th! 🌟👏#topworkplaces #philadelphiainquirer #inquirerevents #hrawards #goodcompany #experiencetmnas https://t.co/2kiRA3sstJ</a:t>
                      </a:r>
                    </a:p>
                  </a:txBody>
                  <a:tcPr/>
                </a:tc>
                <a:tc>
                  <a:txBody>
                    <a:bodyPr/>
                    <a:lstStyle/>
                    <a:p>
                      <a:r>
                        <a:rPr lang="en-US" sz="1000"/>
                        <a:t>04/24/2019 06:18:16</a:t>
                      </a:r>
                    </a:p>
                  </a:txBody>
                  <a:tcPr/>
                </a:tc>
                <a:tc>
                  <a:txBody>
                    <a:bodyPr/>
                    <a:lstStyle/>
                    <a:p>
                      <a:r>
                        <a:rPr lang="en-US" sz="1000"/>
                        <a:t>0</a:t>
                      </a:r>
                    </a:p>
                  </a:txBody>
                  <a:tcPr/>
                </a:tc>
                <a:tc>
                  <a:txBody>
                    <a:bodyPr/>
                    <a:lstStyle/>
                    <a:p>
                      <a:r>
                        <a:rPr lang="en-US" sz="1000"/>
                        <a:t>9</a:t>
                      </a:r>
                    </a:p>
                  </a:txBody>
                  <a:tcPr/>
                </a:tc>
                <a:tc>
                  <a:txBody>
                    <a:bodyPr/>
                    <a:lstStyle/>
                    <a:p>
                      <a:r>
                        <a:rPr lang="en-US" sz="1000"/>
                        <a:t>0</a:t>
                      </a:r>
                    </a:p>
                  </a:txBody>
                  <a:tcPr/>
                </a:tc>
                <a:tc>
                  <a:txBody>
                    <a:bodyPr/>
                    <a:lstStyle/>
                    <a:p>
                      <a:r>
                        <a:rPr lang="en-US" sz="1000"/>
                        <a:t>5.2632 %</a:t>
                      </a:r>
                    </a:p>
                  </a:txBody>
                  <a:tcPr/>
                </a:tc>
                <a:extLst>
                  <a:ext uri="{0D108BD9-81ED-4DB2-BD59-A6C34878D82A}">
                    <a16:rowId xmlns:a16="http://schemas.microsoft.com/office/drawing/2014/main" val="708843260"/>
                  </a:ext>
                </a:extLst>
              </a:tr>
              <a:tr h="370840">
                <a:tc>
                  <a:txBody>
                    <a:bodyPr/>
                    <a:lstStyle/>
                    <a:p>
                      <a:r>
                        <a:rPr lang="en-US" sz="1000" b="1"/>
                        <a:t> @TMNA_Services - 2019-03-28 16:33:53 </a:t>
                      </a:r>
                      <a:r>
                        <a:rPr lang="en-US" sz="1000"/>
                        <a:t>
  To celebrate #NationalWomensHistoryMonth, TMNAS welcomed guest speakers from the #WomensHealthInititative who shared important information about maintaining strong heart health.❤️@mainlinehealth #HeartHealth #GoRed #HeartDisease #ExperienceTMNAS https://t.co/8Qfc4erbuY</a:t>
                      </a:r>
                    </a:p>
                  </a:txBody>
                  <a:tcPr/>
                </a:tc>
                <a:tc>
                  <a:txBody>
                    <a:bodyPr/>
                    <a:lstStyle/>
                    <a:p>
                      <a:r>
                        <a:rPr lang="en-US" sz="1000"/>
                        <a:t>04/03/2019 18:29:01</a:t>
                      </a:r>
                    </a:p>
                  </a:txBody>
                  <a:tcPr/>
                </a:tc>
                <a:tc>
                  <a:txBody>
                    <a:bodyPr/>
                    <a:lstStyle/>
                    <a:p>
                      <a:r>
                        <a:rPr lang="en-US" sz="1000"/>
                        <a:t>1</a:t>
                      </a:r>
                    </a:p>
                  </a:txBody>
                  <a:tcPr/>
                </a:tc>
                <a:tc>
                  <a:txBody>
                    <a:bodyPr/>
                    <a:lstStyle/>
                    <a:p>
                      <a:r>
                        <a:rPr lang="en-US" sz="1000"/>
                        <a:t>5</a:t>
                      </a:r>
                    </a:p>
                  </a:txBody>
                  <a:tcPr/>
                </a:tc>
                <a:tc>
                  <a:txBody>
                    <a:bodyPr/>
                    <a:lstStyle/>
                    <a:p>
                      <a:r>
                        <a:rPr lang="en-US" sz="1000"/>
                        <a:t>0</a:t>
                      </a:r>
                    </a:p>
                  </a:txBody>
                  <a:tcPr/>
                </a:tc>
                <a:tc>
                  <a:txBody>
                    <a:bodyPr/>
                    <a:lstStyle/>
                    <a:p>
                      <a:r>
                        <a:rPr lang="en-US" sz="1000"/>
                        <a:t>3.5503 %</a:t>
                      </a:r>
                    </a:p>
                  </a:txBody>
                  <a:tcPr/>
                </a:tc>
                <a:extLst>
                  <a:ext uri="{0D108BD9-81ED-4DB2-BD59-A6C34878D82A}">
                    <a16:rowId xmlns:a16="http://schemas.microsoft.com/office/drawing/2014/main" val="2723739946"/>
                  </a:ext>
                </a:extLst>
              </a:tr>
              <a:tr h="370840">
                <a:tc>
                  <a:txBody>
                    <a:bodyPr/>
                    <a:lstStyle/>
                    <a:p>
                      <a:r>
                        <a:rPr lang="en-US" sz="1000" b="1"/>
                        <a:t> @TMNA_Services - 2019-03-13 15:12:29 </a:t>
                      </a:r>
                      <a:r>
                        <a:rPr lang="en-US" sz="1000"/>
                        <a:t>
  For the 4th consecutive year, TMNAS has been recognized as a https://t.co/Qpj39ztihr Top Work Place! We are honored to receive this recognition for 2019 and want to thank all of our employees for making TMNAS a great place to work!🌟👏#topworkplaces #goodcompany #experienceTMNAS https://t.co/6BbVHVerQe</a:t>
                      </a:r>
                    </a:p>
                  </a:txBody>
                  <a:tcPr/>
                </a:tc>
                <a:tc>
                  <a:txBody>
                    <a:bodyPr/>
                    <a:lstStyle/>
                    <a:p>
                      <a:r>
                        <a:rPr lang="en-US" sz="1000"/>
                        <a:t>04/19/2019 18:15:52</a:t>
                      </a:r>
                    </a:p>
                  </a:txBody>
                  <a:tcPr/>
                </a:tc>
                <a:tc>
                  <a:txBody>
                    <a:bodyPr/>
                    <a:lstStyle/>
                    <a:p>
                      <a:r>
                        <a:rPr lang="en-US" sz="1000"/>
                        <a:t>0</a:t>
                      </a:r>
                    </a:p>
                  </a:txBody>
                  <a:tcPr/>
                </a:tc>
                <a:tc>
                  <a:txBody>
                    <a:bodyPr/>
                    <a:lstStyle/>
                    <a:p>
                      <a:r>
                        <a:rPr lang="en-US" sz="1000"/>
                        <a:t>6</a:t>
                      </a:r>
                    </a:p>
                  </a:txBody>
                  <a:tcPr/>
                </a:tc>
                <a:tc>
                  <a:txBody>
                    <a:bodyPr/>
                    <a:lstStyle/>
                    <a:p>
                      <a:r>
                        <a:rPr lang="en-US" sz="1000"/>
                        <a:t>0</a:t>
                      </a:r>
                    </a:p>
                  </a:txBody>
                  <a:tcPr/>
                </a:tc>
                <a:tc>
                  <a:txBody>
                    <a:bodyPr/>
                    <a:lstStyle/>
                    <a:p>
                      <a:r>
                        <a:rPr lang="en-US" sz="1000"/>
                        <a:t>3.5503 %</a:t>
                      </a:r>
                    </a:p>
                  </a:txBody>
                  <a:tcPr/>
                </a:tc>
                <a:extLst>
                  <a:ext uri="{0D108BD9-81ED-4DB2-BD59-A6C34878D82A}">
                    <a16:rowId xmlns:a16="http://schemas.microsoft.com/office/drawing/2014/main" val="2765726669"/>
                  </a:ext>
                </a:extLst>
              </a:tr>
              <a:tr h="370840">
                <a:tc>
                  <a:txBody>
                    <a:bodyPr/>
                    <a:lstStyle/>
                    <a:p>
                      <a:r>
                        <a:rPr lang="en-US" sz="1000" b="1"/>
                        <a:t> @TMNA_Services - 2019-01-11 14:48:09 </a:t>
                      </a:r>
                      <a:r>
                        <a:rPr lang="en-US" sz="1000"/>
                        <a:t>
  TMNA Services was featured in @ijournal’s Charity Issue for our partnership with @SpecialOlympiPA. We’re proud to be recognized alongside many other insurance professionals who are making a difference! https://t.co/HFzP00x9wN #insurancegivesback #experiencetmnas https://t.co/DA5zvtjWyh</a:t>
                      </a:r>
                    </a:p>
                  </a:txBody>
                  <a:tcPr/>
                </a:tc>
                <a:tc>
                  <a:txBody>
                    <a:bodyPr/>
                    <a:lstStyle/>
                    <a:p>
                      <a:r>
                        <a:rPr lang="en-US" sz="1000"/>
                        <a:t>04/30/2019 06:16:39</a:t>
                      </a:r>
                    </a:p>
                  </a:txBody>
                  <a:tcPr/>
                </a:tc>
                <a:tc>
                  <a:txBody>
                    <a:bodyPr/>
                    <a:lstStyle/>
                    <a:p>
                      <a:r>
                        <a:rPr lang="en-US" sz="1000"/>
                        <a:t>2</a:t>
                      </a:r>
                    </a:p>
                  </a:txBody>
                  <a:tcPr/>
                </a:tc>
                <a:tc>
                  <a:txBody>
                    <a:bodyPr/>
                    <a:lstStyle/>
                    <a:p>
                      <a:r>
                        <a:rPr lang="en-US" sz="1000"/>
                        <a:t>4</a:t>
                      </a:r>
                    </a:p>
                  </a:txBody>
                  <a:tcPr/>
                </a:tc>
                <a:tc>
                  <a:txBody>
                    <a:bodyPr/>
                    <a:lstStyle/>
                    <a:p>
                      <a:r>
                        <a:rPr lang="en-US" sz="1000"/>
                        <a:t>0</a:t>
                      </a:r>
                    </a:p>
                  </a:txBody>
                  <a:tcPr/>
                </a:tc>
                <a:tc>
                  <a:txBody>
                    <a:bodyPr/>
                    <a:lstStyle/>
                    <a:p>
                      <a:r>
                        <a:rPr lang="en-US" sz="1000"/>
                        <a:t>3.3898 %</a:t>
                      </a:r>
                    </a:p>
                  </a:txBody>
                  <a:tcPr/>
                </a:tc>
                <a:extLst>
                  <a:ext uri="{0D108BD9-81ED-4DB2-BD59-A6C34878D82A}">
                    <a16:rowId xmlns:a16="http://schemas.microsoft.com/office/drawing/2014/main" val="4144664094"/>
                  </a:ext>
                </a:extLst>
              </a:tr>
              <a:tr h="370840">
                <a:tc>
                  <a:txBody>
                    <a:bodyPr/>
                    <a:lstStyle/>
                    <a:p>
                      <a:r>
                        <a:rPr lang="en-US" sz="1000" b="1"/>
                        <a:t> @TMNA_Services - 2019-03-20 15:57:12 </a:t>
                      </a:r>
                      <a:r>
                        <a:rPr lang="en-US" sz="1000"/>
                        <a:t>
  Check out this week’s @CommonMkt Farm Share!🍎🥬 Employees have the opportunity to sign up and receive fresh and locally grown fruits and vegetables every other week! @CMFarmShare #wellnesswednesday #eatfresh #health #farmshare #healthyemployees #healthyfood #experiencetmnas https://t.co/1mT2KyOThl</a:t>
                      </a:r>
                    </a:p>
                  </a:txBody>
                  <a:tcPr/>
                </a:tc>
                <a:tc>
                  <a:txBody>
                    <a:bodyPr/>
                    <a:lstStyle/>
                    <a:p>
                      <a:r>
                        <a:rPr lang="en-US" sz="1000"/>
                        <a:t>03/28/2019 06:28:46</a:t>
                      </a:r>
                    </a:p>
                  </a:txBody>
                  <a:tcPr/>
                </a:tc>
                <a:tc>
                  <a:txBody>
                    <a:bodyPr/>
                    <a:lstStyle/>
                    <a:p>
                      <a:r>
                        <a:rPr lang="en-US" sz="1000"/>
                        <a:t>0</a:t>
                      </a:r>
                    </a:p>
                  </a:txBody>
                  <a:tcPr/>
                </a:tc>
                <a:tc>
                  <a:txBody>
                    <a:bodyPr/>
                    <a:lstStyle/>
                    <a:p>
                      <a:r>
                        <a:rPr lang="en-US" sz="1000"/>
                        <a:t>4</a:t>
                      </a:r>
                    </a:p>
                  </a:txBody>
                  <a:tcPr/>
                </a:tc>
                <a:tc>
                  <a:txBody>
                    <a:bodyPr/>
                    <a:lstStyle/>
                    <a:p>
                      <a:r>
                        <a:rPr lang="en-US" sz="1000"/>
                        <a:t>1</a:t>
                      </a:r>
                    </a:p>
                  </a:txBody>
                  <a:tcPr/>
                </a:tc>
                <a:tc>
                  <a:txBody>
                    <a:bodyPr/>
                    <a:lstStyle/>
                    <a:p>
                      <a:r>
                        <a:rPr lang="en-US" sz="1000"/>
                        <a:t>2.9586 %</a:t>
                      </a:r>
                    </a:p>
                  </a:txBody>
                  <a:tcPr/>
                </a:tc>
                <a:extLst>
                  <a:ext uri="{0D108BD9-81ED-4DB2-BD59-A6C34878D82A}">
                    <a16:rowId xmlns:a16="http://schemas.microsoft.com/office/drawing/2014/main" val="251489402"/>
                  </a:ext>
                </a:extLst>
              </a:tr>
            </a:tbl>
          </a:graphicData>
        </a:graphic>
      </p:graphicFrame>
      <p:sp>
        <p:nvSpPr>
          <p:cNvPr id="4" name="Text Placeholder 3">
            <a:extLst>
              <a:ext uri="{FF2B5EF4-FFF2-40B4-BE49-F238E27FC236}">
                <a16:creationId xmlns:a16="http://schemas.microsoft.com/office/drawing/2014/main" id="{318E532D-17C3-4DB5-987F-2D0B891A0B03}"/>
              </a:ext>
            </a:extLst>
          </p:cNvPr>
          <p:cNvSpPr>
            <a:spLocks noGrp="1"/>
          </p:cNvSpPr>
          <p:nvPr>
            <p:ph type="body" sz="quarter" idx="14"/>
          </p:nvPr>
        </p:nvSpPr>
        <p:spPr/>
        <p:txBody>
          <a:bodyPr/>
          <a:lstStyle/>
          <a:p>
            <a:r>
              <a:rPr lang="en-US"/>
              <a:t>01/01/2019 - 04/30/2019</a:t>
            </a:r>
          </a:p>
        </p:txBody>
      </p:sp>
    </p:spTree>
    <p:extLst>
      <p:ext uri="{BB962C8B-B14F-4D97-AF65-F5344CB8AC3E}">
        <p14:creationId xmlns:p14="http://schemas.microsoft.com/office/powerpoint/2010/main" val="6608453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19F54-3811-48B3-BFA7-D0F49B30AC77}"/>
              </a:ext>
            </a:extLst>
          </p:cNvPr>
          <p:cNvSpPr>
            <a:spLocks noGrp="1"/>
          </p:cNvSpPr>
          <p:nvPr>
            <p:ph type="title"/>
          </p:nvPr>
        </p:nvSpPr>
        <p:spPr/>
        <p:txBody>
          <a:bodyPr/>
          <a:lstStyle/>
          <a:p>
            <a:r>
              <a:rPr lang="en-US"/>
              <a:t>LinkedIn Key Metrics Table | TMNAS</a:t>
            </a:r>
          </a:p>
        </p:txBody>
      </p:sp>
      <p:graphicFrame>
        <p:nvGraphicFramePr>
          <p:cNvPr id="5" name="Table Placeholder 4">
            <a:extLst>
              <a:ext uri="{FF2B5EF4-FFF2-40B4-BE49-F238E27FC236}">
                <a16:creationId xmlns:a16="http://schemas.microsoft.com/office/drawing/2014/main" id="{A250E804-F3E9-494D-A86B-795855282EA8}"/>
              </a:ext>
            </a:extLst>
          </p:cNvPr>
          <p:cNvGraphicFramePr>
            <a:graphicFrameLocks noGrp="1"/>
          </p:cNvGraphicFramePr>
          <p:nvPr>
            <p:ph type="tbl" sz="quarter" idx="13"/>
            <p:extLst>
              <p:ext uri="{D42A27DB-BD31-4B8C-83A1-F6EECF244321}">
                <p14:modId xmlns:p14="http://schemas.microsoft.com/office/powerpoint/2010/main" val="1984319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44454814"/>
                    </a:ext>
                  </a:extLst>
                </a:gridCol>
                <a:gridCol w="1069848">
                  <a:extLst>
                    <a:ext uri="{9D8B030D-6E8A-4147-A177-3AD203B41FA5}">
                      <a16:colId xmlns:a16="http://schemas.microsoft.com/office/drawing/2014/main" val="2209253455"/>
                    </a:ext>
                  </a:extLst>
                </a:gridCol>
                <a:gridCol w="1069848">
                  <a:extLst>
                    <a:ext uri="{9D8B030D-6E8A-4147-A177-3AD203B41FA5}">
                      <a16:colId xmlns:a16="http://schemas.microsoft.com/office/drawing/2014/main" val="1775583650"/>
                    </a:ext>
                  </a:extLst>
                </a:gridCol>
                <a:gridCol w="1069848">
                  <a:extLst>
                    <a:ext uri="{9D8B030D-6E8A-4147-A177-3AD203B41FA5}">
                      <a16:colId xmlns:a16="http://schemas.microsoft.com/office/drawing/2014/main" val="120310864"/>
                    </a:ext>
                  </a:extLst>
                </a:gridCol>
                <a:gridCol w="1069848">
                  <a:extLst>
                    <a:ext uri="{9D8B030D-6E8A-4147-A177-3AD203B41FA5}">
                      <a16:colId xmlns:a16="http://schemas.microsoft.com/office/drawing/2014/main" val="1303482092"/>
                    </a:ext>
                  </a:extLst>
                </a:gridCol>
                <a:gridCol w="1069848">
                  <a:extLst>
                    <a:ext uri="{9D8B030D-6E8A-4147-A177-3AD203B41FA5}">
                      <a16:colId xmlns:a16="http://schemas.microsoft.com/office/drawing/2014/main" val="1074389746"/>
                    </a:ext>
                  </a:extLst>
                </a:gridCol>
                <a:gridCol w="1069848">
                  <a:extLst>
                    <a:ext uri="{9D8B030D-6E8A-4147-A177-3AD203B41FA5}">
                      <a16:colId xmlns:a16="http://schemas.microsoft.com/office/drawing/2014/main" val="190674378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558948591"/>
                  </a:ext>
                </a:extLst>
              </a:tr>
              <a:tr h="370840">
                <a:tc>
                  <a:txBody>
                    <a:bodyPr/>
                    <a:lstStyle/>
                    <a:p>
                      <a:r>
                        <a:rPr lang="en-US" sz="1000"/>
                        <a:t>TMNA Services</a:t>
                      </a:r>
                    </a:p>
                  </a:txBody>
                  <a:tcPr/>
                </a:tc>
                <a:tc>
                  <a:txBody>
                    <a:bodyPr/>
                    <a:lstStyle/>
                    <a:p>
                      <a:r>
                        <a:rPr lang="en-US" sz="1000"/>
                        <a:t>4099</a:t>
                      </a:r>
                    </a:p>
                  </a:txBody>
                  <a:tcPr/>
                </a:tc>
                <a:tc>
                  <a:txBody>
                    <a:bodyPr/>
                    <a:lstStyle/>
                    <a:p>
                      <a:r>
                        <a:rPr lang="en-US" sz="1000"/>
                        <a:t>81</a:t>
                      </a:r>
                    </a:p>
                  </a:txBody>
                  <a:tcPr/>
                </a:tc>
                <a:tc>
                  <a:txBody>
                    <a:bodyPr/>
                    <a:lstStyle/>
                    <a:p>
                      <a:r>
                        <a:rPr lang="en-US" sz="1000"/>
                        <a:t>25</a:t>
                      </a:r>
                    </a:p>
                  </a:txBody>
                  <a:tcPr/>
                </a:tc>
                <a:tc>
                  <a:txBody>
                    <a:bodyPr/>
                    <a:lstStyle/>
                    <a:p>
                      <a:r>
                        <a:rPr lang="en-US" sz="1000"/>
                        <a:t>901</a:t>
                      </a:r>
                    </a:p>
                  </a:txBody>
                  <a:tcPr/>
                </a:tc>
                <a:tc>
                  <a:txBody>
                    <a:bodyPr/>
                    <a:lstStyle/>
                    <a:p>
                      <a:r>
                        <a:rPr lang="en-US" sz="1000"/>
                        <a:t>5</a:t>
                      </a:r>
                    </a:p>
                  </a:txBody>
                  <a:tcPr/>
                </a:tc>
                <a:tc>
                  <a:txBody>
                    <a:bodyPr/>
                    <a:lstStyle/>
                    <a:p>
                      <a:r>
                        <a:rPr lang="en-US" sz="1000"/>
                        <a:t>0.8931 %</a:t>
                      </a:r>
                    </a:p>
                  </a:txBody>
                  <a:tcPr/>
                </a:tc>
                <a:extLst>
                  <a:ext uri="{0D108BD9-81ED-4DB2-BD59-A6C34878D82A}">
                    <a16:rowId xmlns:a16="http://schemas.microsoft.com/office/drawing/2014/main" val="3409566280"/>
                  </a:ext>
                </a:extLst>
              </a:tr>
            </a:tbl>
          </a:graphicData>
        </a:graphic>
      </p:graphicFrame>
      <p:sp>
        <p:nvSpPr>
          <p:cNvPr id="4" name="Text Placeholder 3">
            <a:extLst>
              <a:ext uri="{FF2B5EF4-FFF2-40B4-BE49-F238E27FC236}">
                <a16:creationId xmlns:a16="http://schemas.microsoft.com/office/drawing/2014/main" id="{E1BF6403-049D-499A-B193-43E635ADA9EF}"/>
              </a:ext>
            </a:extLst>
          </p:cNvPr>
          <p:cNvSpPr>
            <a:spLocks noGrp="1"/>
          </p:cNvSpPr>
          <p:nvPr>
            <p:ph type="body" sz="quarter" idx="14"/>
          </p:nvPr>
        </p:nvSpPr>
        <p:spPr/>
        <p:txBody>
          <a:bodyPr/>
          <a:lstStyle/>
          <a:p>
            <a:r>
              <a:rPr lang="en-US"/>
              <a:t>01/01/2019 - 04/30/2019</a:t>
            </a:r>
          </a:p>
        </p:txBody>
      </p:sp>
    </p:spTree>
    <p:extLst>
      <p:ext uri="{BB962C8B-B14F-4D97-AF65-F5344CB8AC3E}">
        <p14:creationId xmlns:p14="http://schemas.microsoft.com/office/powerpoint/2010/main" val="20799129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85D75-6A21-4052-A337-FC149591C578}"/>
              </a:ext>
            </a:extLst>
          </p:cNvPr>
          <p:cNvSpPr>
            <a:spLocks noGrp="1"/>
          </p:cNvSpPr>
          <p:nvPr>
            <p:ph type="title"/>
          </p:nvPr>
        </p:nvSpPr>
        <p:spPr/>
        <p:txBody>
          <a:bodyPr/>
          <a:lstStyle/>
          <a:p>
            <a:r>
              <a:rPr lang="en-US"/>
              <a:t>LinkedIn LinkedIn Followers Change | TMNAS</a:t>
            </a:r>
          </a:p>
        </p:txBody>
      </p:sp>
      <p:graphicFrame>
        <p:nvGraphicFramePr>
          <p:cNvPr id="6" name="Chart Placeholder 5">
            <a:extLst>
              <a:ext uri="{FF2B5EF4-FFF2-40B4-BE49-F238E27FC236}">
                <a16:creationId xmlns:a16="http://schemas.microsoft.com/office/drawing/2014/main" id="{B6084BDF-F3F0-409F-8F4B-7DA1A516CB6D}"/>
              </a:ext>
            </a:extLst>
          </p:cNvPr>
          <p:cNvGraphicFramePr>
            <a:graphicFrameLocks noGrp="1"/>
          </p:cNvGraphicFramePr>
          <p:nvPr>
            <p:ph type="chart" sz="quarter" idx="13"/>
            <p:extLst>
              <p:ext uri="{D42A27DB-BD31-4B8C-83A1-F6EECF244321}">
                <p14:modId xmlns:p14="http://schemas.microsoft.com/office/powerpoint/2010/main" val="1328923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CA261F-2779-40B4-8964-4A6ACBA70AFD}"/>
              </a:ext>
            </a:extLst>
          </p:cNvPr>
          <p:cNvSpPr>
            <a:spLocks noGrp="1"/>
          </p:cNvSpPr>
          <p:nvPr>
            <p:ph type="body" sz="quarter" idx="14"/>
          </p:nvPr>
        </p:nvSpPr>
        <p:spPr/>
        <p:txBody>
          <a:bodyPr/>
          <a:lstStyle/>
          <a:p>
            <a:r>
              <a:rPr lang="en-US"/>
              <a:t>01/01/2019 - 04/30/2019</a:t>
            </a:r>
          </a:p>
        </p:txBody>
      </p:sp>
      <p:sp>
        <p:nvSpPr>
          <p:cNvPr id="5" name="Footer Placeholder 4">
            <a:extLst>
              <a:ext uri="{FF2B5EF4-FFF2-40B4-BE49-F238E27FC236}">
                <a16:creationId xmlns:a16="http://schemas.microsoft.com/office/drawing/2014/main" id="{E53684DD-3E5E-47FE-BFDD-CC73D7F6AA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97997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CCBD8-226D-46BC-8E17-B02FC7207759}"/>
              </a:ext>
            </a:extLst>
          </p:cNvPr>
          <p:cNvSpPr>
            <a:spLocks noGrp="1"/>
          </p:cNvSpPr>
          <p:nvPr>
            <p:ph type="title"/>
          </p:nvPr>
        </p:nvSpPr>
        <p:spPr/>
        <p:txBody>
          <a:bodyPr/>
          <a:lstStyle/>
          <a:p>
            <a:r>
              <a:rPr lang="en-US"/>
              <a:t>LinkedIn Average Interactions Per LinkedIn Update | TMNAS</a:t>
            </a:r>
          </a:p>
        </p:txBody>
      </p:sp>
      <p:graphicFrame>
        <p:nvGraphicFramePr>
          <p:cNvPr id="6" name="Chart Placeholder 5">
            <a:extLst>
              <a:ext uri="{FF2B5EF4-FFF2-40B4-BE49-F238E27FC236}">
                <a16:creationId xmlns:a16="http://schemas.microsoft.com/office/drawing/2014/main" id="{7DC83DFB-83C4-4542-B7DB-DBD10860F274}"/>
              </a:ext>
            </a:extLst>
          </p:cNvPr>
          <p:cNvGraphicFramePr>
            <a:graphicFrameLocks noGrp="1"/>
          </p:cNvGraphicFramePr>
          <p:nvPr>
            <p:ph type="chart" sz="quarter" idx="13"/>
            <p:extLst>
              <p:ext uri="{D42A27DB-BD31-4B8C-83A1-F6EECF244321}">
                <p14:modId xmlns:p14="http://schemas.microsoft.com/office/powerpoint/2010/main" val="26704925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27DAC7-66E9-4C74-A9DC-DF032E2ED509}"/>
              </a:ext>
            </a:extLst>
          </p:cNvPr>
          <p:cNvSpPr>
            <a:spLocks noGrp="1"/>
          </p:cNvSpPr>
          <p:nvPr>
            <p:ph type="body" sz="quarter" idx="14"/>
          </p:nvPr>
        </p:nvSpPr>
        <p:spPr/>
        <p:txBody>
          <a:bodyPr/>
          <a:lstStyle/>
          <a:p>
            <a:r>
              <a:rPr lang="en-US"/>
              <a:t>01/01/2019 - 04/30/2019</a:t>
            </a:r>
          </a:p>
        </p:txBody>
      </p:sp>
      <p:sp>
        <p:nvSpPr>
          <p:cNvPr id="5" name="Footer Placeholder 4">
            <a:extLst>
              <a:ext uri="{FF2B5EF4-FFF2-40B4-BE49-F238E27FC236}">
                <a16:creationId xmlns:a16="http://schemas.microsoft.com/office/drawing/2014/main" id="{AEB56B05-398D-41C2-8F39-AA80B67348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51938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CF3ED-BBA8-4CF3-9A64-2C9730FCF1CA}"/>
              </a:ext>
            </a:extLst>
          </p:cNvPr>
          <p:cNvSpPr>
            <a:spLocks noGrp="1"/>
          </p:cNvSpPr>
          <p:nvPr>
            <p:ph type="title"/>
          </p:nvPr>
        </p:nvSpPr>
        <p:spPr/>
        <p:txBody>
          <a:bodyPr/>
          <a:lstStyle/>
          <a:p>
            <a:r>
              <a:rPr lang="en-US"/>
              <a:t>LinkedIn Total Interactions | TMNAS</a:t>
            </a:r>
          </a:p>
        </p:txBody>
      </p:sp>
      <p:graphicFrame>
        <p:nvGraphicFramePr>
          <p:cNvPr id="6" name="Chart Placeholder 5">
            <a:extLst>
              <a:ext uri="{FF2B5EF4-FFF2-40B4-BE49-F238E27FC236}">
                <a16:creationId xmlns:a16="http://schemas.microsoft.com/office/drawing/2014/main" id="{4C05F258-09ED-4CA0-A254-32713D692361}"/>
              </a:ext>
            </a:extLst>
          </p:cNvPr>
          <p:cNvGraphicFramePr>
            <a:graphicFrameLocks noGrp="1"/>
          </p:cNvGraphicFramePr>
          <p:nvPr>
            <p:ph type="chart" sz="quarter" idx="13"/>
            <p:extLst>
              <p:ext uri="{D42A27DB-BD31-4B8C-83A1-F6EECF244321}">
                <p14:modId xmlns:p14="http://schemas.microsoft.com/office/powerpoint/2010/main" val="36091243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8A2177-63D4-4235-A736-26E9B9E7AE95}"/>
              </a:ext>
            </a:extLst>
          </p:cNvPr>
          <p:cNvSpPr>
            <a:spLocks noGrp="1"/>
          </p:cNvSpPr>
          <p:nvPr>
            <p:ph type="body" sz="quarter" idx="14"/>
          </p:nvPr>
        </p:nvSpPr>
        <p:spPr/>
        <p:txBody>
          <a:bodyPr/>
          <a:lstStyle/>
          <a:p>
            <a:r>
              <a:rPr lang="en-US"/>
              <a:t>01/01/2019 - 04/30/2019</a:t>
            </a:r>
          </a:p>
        </p:txBody>
      </p:sp>
      <p:sp>
        <p:nvSpPr>
          <p:cNvPr id="5" name="Footer Placeholder 4">
            <a:extLst>
              <a:ext uri="{FF2B5EF4-FFF2-40B4-BE49-F238E27FC236}">
                <a16:creationId xmlns:a16="http://schemas.microsoft.com/office/drawing/2014/main" id="{BF01CB11-A4DE-478E-A8A1-34432A8E1C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24523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01D23-5D8E-4B25-8449-8148A5A4DB4F}"/>
              </a:ext>
            </a:extLst>
          </p:cNvPr>
          <p:cNvSpPr>
            <a:spLocks noGrp="1"/>
          </p:cNvSpPr>
          <p:nvPr>
            <p:ph type="title"/>
          </p:nvPr>
        </p:nvSpPr>
        <p:spPr/>
        <p:txBody>
          <a:bodyPr/>
          <a:lstStyle/>
          <a:p>
            <a:r>
              <a:rPr lang="en-US"/>
              <a:t>LinkedIn Updates Table | TMNAS - 1 of 3</a:t>
            </a:r>
          </a:p>
        </p:txBody>
      </p:sp>
      <p:graphicFrame>
        <p:nvGraphicFramePr>
          <p:cNvPr id="5" name="Table Placeholder 4">
            <a:extLst>
              <a:ext uri="{FF2B5EF4-FFF2-40B4-BE49-F238E27FC236}">
                <a16:creationId xmlns:a16="http://schemas.microsoft.com/office/drawing/2014/main" id="{CE19C42F-ABEB-4129-B08E-DA59EB0673D6}"/>
              </a:ext>
            </a:extLst>
          </p:cNvPr>
          <p:cNvGraphicFramePr>
            <a:graphicFrameLocks noGrp="1"/>
          </p:cNvGraphicFramePr>
          <p:nvPr>
            <p:ph type="tbl" sz="quarter" idx="13"/>
            <p:extLst>
              <p:ext uri="{D42A27DB-BD31-4B8C-83A1-F6EECF244321}">
                <p14:modId xmlns:p14="http://schemas.microsoft.com/office/powerpoint/2010/main" val="2524045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393998048"/>
                    </a:ext>
                  </a:extLst>
                </a:gridCol>
                <a:gridCol w="905256">
                  <a:extLst>
                    <a:ext uri="{9D8B030D-6E8A-4147-A177-3AD203B41FA5}">
                      <a16:colId xmlns:a16="http://schemas.microsoft.com/office/drawing/2014/main" val="387729476"/>
                    </a:ext>
                  </a:extLst>
                </a:gridCol>
                <a:gridCol w="822960">
                  <a:extLst>
                    <a:ext uri="{9D8B030D-6E8A-4147-A177-3AD203B41FA5}">
                      <a16:colId xmlns:a16="http://schemas.microsoft.com/office/drawing/2014/main" val="1450113802"/>
                    </a:ext>
                  </a:extLst>
                </a:gridCol>
                <a:gridCol w="987552">
                  <a:extLst>
                    <a:ext uri="{9D8B030D-6E8A-4147-A177-3AD203B41FA5}">
                      <a16:colId xmlns:a16="http://schemas.microsoft.com/office/drawing/2014/main" val="2591387845"/>
                    </a:ext>
                  </a:extLst>
                </a:gridCol>
                <a:gridCol w="987552">
                  <a:extLst>
                    <a:ext uri="{9D8B030D-6E8A-4147-A177-3AD203B41FA5}">
                      <a16:colId xmlns:a16="http://schemas.microsoft.com/office/drawing/2014/main" val="2713626918"/>
                    </a:ext>
                  </a:extLst>
                </a:gridCol>
                <a:gridCol w="987552">
                  <a:extLst>
                    <a:ext uri="{9D8B030D-6E8A-4147-A177-3AD203B41FA5}">
                      <a16:colId xmlns:a16="http://schemas.microsoft.com/office/drawing/2014/main" val="183108630"/>
                    </a:ext>
                  </a:extLst>
                </a:gridCol>
                <a:gridCol w="987552">
                  <a:extLst>
                    <a:ext uri="{9D8B030D-6E8A-4147-A177-3AD203B41FA5}">
                      <a16:colId xmlns:a16="http://schemas.microsoft.com/office/drawing/2014/main" val="286303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32800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TMNA Services - 2018-09-26 15:27:48 </a:t>
                      </a:r>
                      <a:r>
                        <a:rPr kumimoji="0" lang="en-US" sz="1000" b="0" i="0" u="none" strike="noStrike" kern="1200" cap="none" spc="0" normalizeH="0" baseline="0" noProof="0">
                          <a:ln>
                            <a:noFill/>
                          </a:ln>
                          <a:solidFill>
                            <a:prstClr val="black"/>
                          </a:solidFill>
                          <a:effectLst/>
                          <a:uLnTx/>
                          <a:uFillTx/>
                          <a:latin typeface="+mn-lt"/>
                          <a:ea typeface="+mn-ea"/>
                          <a:cs typeface="+mn-cs"/>
                        </a:rPr>
                        <a:t>
  TMNAS is honored to be recognized as one of the Best Places to Work in Pennsylvania for the fifth consecutive year and Best Places to Work in Insurance for the fourth consecutive year! Thank you to our employees! Each of you make TMNAS a great place to 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https://image-store.slidesharecdn.com/0d51d331-ea8e-48a0-aae6-d041e0ac97eb-original.jpeg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11/08/2018 23:24:52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5488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TMNA Services - 2018-08-01 15:19:16 </a:t>
                      </a:r>
                      <a:r>
                        <a:rPr kumimoji="0" lang="en-US" sz="1000" b="0" i="0" u="none" strike="noStrike" kern="1200" cap="none" spc="0" normalizeH="0" baseline="0" noProof="0">
                          <a:ln>
                            <a:noFill/>
                          </a:ln>
                          <a:solidFill>
                            <a:prstClr val="black"/>
                          </a:solidFill>
                          <a:effectLst/>
                          <a:uLnTx/>
                          <a:uFillTx/>
                          <a:latin typeface="+mn-lt"/>
                          <a:ea typeface="+mn-ea"/>
                          <a:cs typeface="+mn-cs"/>
                        </a:rPr>
                        <a:t>
  Today, our intern class presented their final project to our executive committee. They’ve been working tirelessly and have gone above and beyond our expectations. Great job all!  We hope you enjoyed your summer here at TMNAS! Winner will be announced Friday.  #summerinternship #ourinternsrock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https://image-store.slidesharecdn.com/3324a1ca-43dc-4e90-a3eb-b1702b174793-original.jpeg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08/11/2018 00:40:04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8007824"/>
                  </a:ext>
                </a:extLst>
              </a:tr>
            </a:tbl>
          </a:graphicData>
        </a:graphic>
      </p:graphicFrame>
      <p:sp>
        <p:nvSpPr>
          <p:cNvPr id="4" name="Text Placeholder 3">
            <a:extLst>
              <a:ext uri="{FF2B5EF4-FFF2-40B4-BE49-F238E27FC236}">
                <a16:creationId xmlns:a16="http://schemas.microsoft.com/office/drawing/2014/main" id="{D6C3BFB9-FD03-499C-82EB-82757A9BEBB3}"/>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389433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CE2A8-6467-410C-9366-AA5CAF03CC5A}"/>
              </a:ext>
            </a:extLst>
          </p:cNvPr>
          <p:cNvSpPr>
            <a:spLocks noGrp="1"/>
          </p:cNvSpPr>
          <p:nvPr>
            <p:ph type="title"/>
          </p:nvPr>
        </p:nvSpPr>
        <p:spPr/>
        <p:txBody>
          <a:bodyPr/>
          <a:lstStyle/>
          <a:p>
            <a:r>
              <a:rPr lang="en-US"/>
              <a:t>LinkedIn Updates Table | TMNAS - 2 of 3</a:t>
            </a:r>
          </a:p>
        </p:txBody>
      </p:sp>
      <p:graphicFrame>
        <p:nvGraphicFramePr>
          <p:cNvPr id="5" name="Table Placeholder 4">
            <a:extLst>
              <a:ext uri="{FF2B5EF4-FFF2-40B4-BE49-F238E27FC236}">
                <a16:creationId xmlns:a16="http://schemas.microsoft.com/office/drawing/2014/main" id="{04D443E0-94B7-4E49-B64D-D18A92B0AF79}"/>
              </a:ext>
            </a:extLst>
          </p:cNvPr>
          <p:cNvGraphicFramePr>
            <a:graphicFrameLocks noGrp="1"/>
          </p:cNvGraphicFramePr>
          <p:nvPr>
            <p:ph type="tbl" sz="quarter" idx="13"/>
            <p:extLst>
              <p:ext uri="{D42A27DB-BD31-4B8C-83A1-F6EECF244321}">
                <p14:modId xmlns:p14="http://schemas.microsoft.com/office/powerpoint/2010/main" val="3868060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114620136"/>
                    </a:ext>
                  </a:extLst>
                </a:gridCol>
                <a:gridCol w="905256">
                  <a:extLst>
                    <a:ext uri="{9D8B030D-6E8A-4147-A177-3AD203B41FA5}">
                      <a16:colId xmlns:a16="http://schemas.microsoft.com/office/drawing/2014/main" val="2485355188"/>
                    </a:ext>
                  </a:extLst>
                </a:gridCol>
                <a:gridCol w="822960">
                  <a:extLst>
                    <a:ext uri="{9D8B030D-6E8A-4147-A177-3AD203B41FA5}">
                      <a16:colId xmlns:a16="http://schemas.microsoft.com/office/drawing/2014/main" val="1053030021"/>
                    </a:ext>
                  </a:extLst>
                </a:gridCol>
                <a:gridCol w="987552">
                  <a:extLst>
                    <a:ext uri="{9D8B030D-6E8A-4147-A177-3AD203B41FA5}">
                      <a16:colId xmlns:a16="http://schemas.microsoft.com/office/drawing/2014/main" val="3551320693"/>
                    </a:ext>
                  </a:extLst>
                </a:gridCol>
                <a:gridCol w="987552">
                  <a:extLst>
                    <a:ext uri="{9D8B030D-6E8A-4147-A177-3AD203B41FA5}">
                      <a16:colId xmlns:a16="http://schemas.microsoft.com/office/drawing/2014/main" val="751107333"/>
                    </a:ext>
                  </a:extLst>
                </a:gridCol>
                <a:gridCol w="987552">
                  <a:extLst>
                    <a:ext uri="{9D8B030D-6E8A-4147-A177-3AD203B41FA5}">
                      <a16:colId xmlns:a16="http://schemas.microsoft.com/office/drawing/2014/main" val="3108023978"/>
                    </a:ext>
                  </a:extLst>
                </a:gridCol>
                <a:gridCol w="987552">
                  <a:extLst>
                    <a:ext uri="{9D8B030D-6E8A-4147-A177-3AD203B41FA5}">
                      <a16:colId xmlns:a16="http://schemas.microsoft.com/office/drawing/2014/main" val="32286843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94554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TMNA Services - 2018-08-28 11:18:33 </a:t>
                      </a:r>
                      <a:r>
                        <a:rPr kumimoji="0" lang="en-US" sz="1000" b="0" i="0" u="none" strike="noStrike" kern="1200" cap="none" spc="0" normalizeH="0" baseline="0" noProof="0">
                          <a:ln>
                            <a:noFill/>
                          </a:ln>
                          <a:solidFill>
                            <a:prstClr val="black"/>
                          </a:solidFill>
                          <a:effectLst/>
                          <a:uLnTx/>
                          <a:uFillTx/>
                          <a:latin typeface="+mn-lt"/>
                          <a:ea typeface="+mn-ea"/>
                          <a:cs typeface="+mn-cs"/>
                        </a:rPr>
                        <a:t>
  TMNA Services Dragon Boat team practice #2 on the Schuylkill.  Gearing up for the Philadelphia Dragon Boat Festival on October 6th.  2018 marks our 5th year participating!  #teamwork #itscooleronthewater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https://image-store.slidesharecdn.com/05add9b4-ea93-4198-8568-0403472ba028-original.jpeg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09/21/2018 00:39:11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57751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TMNA Services - 2018-08-17 14:49:04 </a:t>
                      </a:r>
                      <a:r>
                        <a:rPr kumimoji="0" lang="en-US" sz="1000" b="0" i="0" u="none" strike="noStrike" kern="1200" cap="none" spc="0" normalizeH="0" baseline="0" noProof="0">
                          <a:ln>
                            <a:noFill/>
                          </a:ln>
                          <a:solidFill>
                            <a:prstClr val="black"/>
                          </a:solidFill>
                          <a:effectLst/>
                          <a:uLnTx/>
                          <a:uFillTx/>
                          <a:latin typeface="+mn-lt"/>
                          <a:ea typeface="+mn-ea"/>
                          <a:cs typeface="+mn-cs"/>
                        </a:rPr>
                        <a:t>
  What a great night it was at Citizens Bank Park! Thank you to all employees, family and friends for coming out to our Annual Summer Picnic! Not only did we have an awesome evening, we collected 3 heaping boxes of food items, which will be donated to Philabundance. Way to go!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https://image-store.slidesharecdn.com/5de847c9-ecd6-409d-bb10-ddcb819c0e0c-original.jpeg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04/30/2019 00:04:06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66381501"/>
                  </a:ext>
                </a:extLst>
              </a:tr>
            </a:tbl>
          </a:graphicData>
        </a:graphic>
      </p:graphicFrame>
      <p:sp>
        <p:nvSpPr>
          <p:cNvPr id="4" name="Text Placeholder 3">
            <a:extLst>
              <a:ext uri="{FF2B5EF4-FFF2-40B4-BE49-F238E27FC236}">
                <a16:creationId xmlns:a16="http://schemas.microsoft.com/office/drawing/2014/main" id="{8C9114BE-E94A-49F0-9A9E-9FE8C1685DDF}"/>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6532596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0F004-A81E-4714-BBC8-B6A4D31A2025}"/>
              </a:ext>
            </a:extLst>
          </p:cNvPr>
          <p:cNvSpPr>
            <a:spLocks noGrp="1"/>
          </p:cNvSpPr>
          <p:nvPr>
            <p:ph type="title"/>
          </p:nvPr>
        </p:nvSpPr>
        <p:spPr/>
        <p:txBody>
          <a:bodyPr/>
          <a:lstStyle/>
          <a:p>
            <a:r>
              <a:rPr lang="en-US"/>
              <a:t>LinkedIn Updates Table | TMNAS - 3 of 3</a:t>
            </a:r>
          </a:p>
        </p:txBody>
      </p:sp>
      <p:graphicFrame>
        <p:nvGraphicFramePr>
          <p:cNvPr id="5" name="Table Placeholder 4">
            <a:extLst>
              <a:ext uri="{FF2B5EF4-FFF2-40B4-BE49-F238E27FC236}">
                <a16:creationId xmlns:a16="http://schemas.microsoft.com/office/drawing/2014/main" id="{4006B62A-63D5-4501-AC09-054409D5C2CD}"/>
              </a:ext>
            </a:extLst>
          </p:cNvPr>
          <p:cNvGraphicFramePr>
            <a:graphicFrameLocks noGrp="1"/>
          </p:cNvGraphicFramePr>
          <p:nvPr>
            <p:ph type="tbl" sz="quarter" idx="13"/>
            <p:extLst>
              <p:ext uri="{D42A27DB-BD31-4B8C-83A1-F6EECF244321}">
                <p14:modId xmlns:p14="http://schemas.microsoft.com/office/powerpoint/2010/main" val="2311292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255046007"/>
                    </a:ext>
                  </a:extLst>
                </a:gridCol>
                <a:gridCol w="905256">
                  <a:extLst>
                    <a:ext uri="{9D8B030D-6E8A-4147-A177-3AD203B41FA5}">
                      <a16:colId xmlns:a16="http://schemas.microsoft.com/office/drawing/2014/main" val="1225961938"/>
                    </a:ext>
                  </a:extLst>
                </a:gridCol>
                <a:gridCol w="822960">
                  <a:extLst>
                    <a:ext uri="{9D8B030D-6E8A-4147-A177-3AD203B41FA5}">
                      <a16:colId xmlns:a16="http://schemas.microsoft.com/office/drawing/2014/main" val="3498309659"/>
                    </a:ext>
                  </a:extLst>
                </a:gridCol>
                <a:gridCol w="987552">
                  <a:extLst>
                    <a:ext uri="{9D8B030D-6E8A-4147-A177-3AD203B41FA5}">
                      <a16:colId xmlns:a16="http://schemas.microsoft.com/office/drawing/2014/main" val="414249580"/>
                    </a:ext>
                  </a:extLst>
                </a:gridCol>
                <a:gridCol w="987552">
                  <a:extLst>
                    <a:ext uri="{9D8B030D-6E8A-4147-A177-3AD203B41FA5}">
                      <a16:colId xmlns:a16="http://schemas.microsoft.com/office/drawing/2014/main" val="4119093939"/>
                    </a:ext>
                  </a:extLst>
                </a:gridCol>
                <a:gridCol w="987552">
                  <a:extLst>
                    <a:ext uri="{9D8B030D-6E8A-4147-A177-3AD203B41FA5}">
                      <a16:colId xmlns:a16="http://schemas.microsoft.com/office/drawing/2014/main" val="3708178044"/>
                    </a:ext>
                  </a:extLst>
                </a:gridCol>
                <a:gridCol w="987552">
                  <a:extLst>
                    <a:ext uri="{9D8B030D-6E8A-4147-A177-3AD203B41FA5}">
                      <a16:colId xmlns:a16="http://schemas.microsoft.com/office/drawing/2014/main" val="2073197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58423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TMNA Services - 2018-07-25 15:37:51 </a:t>
                      </a:r>
                      <a:r>
                        <a:rPr kumimoji="0" lang="en-US" sz="1000" b="0" i="0" u="none" strike="noStrike" kern="1200" cap="none" spc="0" normalizeH="0" baseline="0" noProof="0">
                          <a:ln>
                            <a:noFill/>
                          </a:ln>
                          <a:solidFill>
                            <a:prstClr val="black"/>
                          </a:solidFill>
                          <a:effectLst/>
                          <a:uLnTx/>
                          <a:uFillTx/>
                          <a:latin typeface="+mn-lt"/>
                          <a:ea typeface="+mn-ea"/>
                          <a:cs typeface="+mn-cs"/>
                        </a:rPr>
                        <a:t>
  Cradles to Crayons provides children from birth to age 12, living in low-income and homeless situations, with the essential items they need to thrive – at home, at school, and at play.  They supply these items free of charge by engaging and connecting communities that have with communities that need. 
Thanks to our interns who volunteered this morning!  #cradlestocrayons #summerinterns #giveback #volunteering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https://image-store.slidesharecdn.com/a9fd6dfa-1f9f-4ed5-9213-90690ddf50e4-original.jpeg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08/22/2018 00:38:58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23134173"/>
                  </a:ext>
                </a:extLst>
              </a:tr>
            </a:tbl>
          </a:graphicData>
        </a:graphic>
      </p:graphicFrame>
      <p:sp>
        <p:nvSpPr>
          <p:cNvPr id="4" name="Text Placeholder 3">
            <a:extLst>
              <a:ext uri="{FF2B5EF4-FFF2-40B4-BE49-F238E27FC236}">
                <a16:creationId xmlns:a16="http://schemas.microsoft.com/office/drawing/2014/main" id="{EE90DDB7-649E-4CA8-8791-34E72512C818}"/>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07737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93496-236B-4693-B501-B6E27BD7616E}"/>
              </a:ext>
            </a:extLst>
          </p:cNvPr>
          <p:cNvSpPr>
            <a:spLocks noGrp="1"/>
          </p:cNvSpPr>
          <p:nvPr>
            <p:ph type="title"/>
          </p:nvPr>
        </p:nvSpPr>
        <p:spPr/>
        <p:txBody>
          <a:bodyPr/>
          <a:lstStyle/>
          <a:p>
            <a:r>
              <a:rPr lang="en-US"/>
              <a:t>Instagram Key Metrics Table | TMNAS</a:t>
            </a:r>
          </a:p>
        </p:txBody>
      </p:sp>
      <p:graphicFrame>
        <p:nvGraphicFramePr>
          <p:cNvPr id="5" name="Table Placeholder 4">
            <a:extLst>
              <a:ext uri="{FF2B5EF4-FFF2-40B4-BE49-F238E27FC236}">
                <a16:creationId xmlns:a16="http://schemas.microsoft.com/office/drawing/2014/main" id="{BE7CBB88-AAD1-4E5A-BB7E-A2ECB2ABCAF8}"/>
              </a:ext>
            </a:extLst>
          </p:cNvPr>
          <p:cNvGraphicFramePr>
            <a:graphicFrameLocks noGrp="1"/>
          </p:cNvGraphicFramePr>
          <p:nvPr>
            <p:ph type="tbl" sz="quarter" idx="13"/>
            <p:extLst>
              <p:ext uri="{D42A27DB-BD31-4B8C-83A1-F6EECF244321}">
                <p14:modId xmlns:p14="http://schemas.microsoft.com/office/powerpoint/2010/main" val="3269594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96292881"/>
                    </a:ext>
                  </a:extLst>
                </a:gridCol>
                <a:gridCol w="699516">
                  <a:extLst>
                    <a:ext uri="{9D8B030D-6E8A-4147-A177-3AD203B41FA5}">
                      <a16:colId xmlns:a16="http://schemas.microsoft.com/office/drawing/2014/main" val="838557610"/>
                    </a:ext>
                  </a:extLst>
                </a:gridCol>
                <a:gridCol w="699516">
                  <a:extLst>
                    <a:ext uri="{9D8B030D-6E8A-4147-A177-3AD203B41FA5}">
                      <a16:colId xmlns:a16="http://schemas.microsoft.com/office/drawing/2014/main" val="4090373570"/>
                    </a:ext>
                  </a:extLst>
                </a:gridCol>
                <a:gridCol w="658368">
                  <a:extLst>
                    <a:ext uri="{9D8B030D-6E8A-4147-A177-3AD203B41FA5}">
                      <a16:colId xmlns:a16="http://schemas.microsoft.com/office/drawing/2014/main" val="1927935274"/>
                    </a:ext>
                  </a:extLst>
                </a:gridCol>
                <a:gridCol w="658368">
                  <a:extLst>
                    <a:ext uri="{9D8B030D-6E8A-4147-A177-3AD203B41FA5}">
                      <a16:colId xmlns:a16="http://schemas.microsoft.com/office/drawing/2014/main" val="3941039128"/>
                    </a:ext>
                  </a:extLst>
                </a:gridCol>
                <a:gridCol w="658368">
                  <a:extLst>
                    <a:ext uri="{9D8B030D-6E8A-4147-A177-3AD203B41FA5}">
                      <a16:colId xmlns:a16="http://schemas.microsoft.com/office/drawing/2014/main" val="2879871971"/>
                    </a:ext>
                  </a:extLst>
                </a:gridCol>
                <a:gridCol w="699516">
                  <a:extLst>
                    <a:ext uri="{9D8B030D-6E8A-4147-A177-3AD203B41FA5}">
                      <a16:colId xmlns:a16="http://schemas.microsoft.com/office/drawing/2014/main" val="720644356"/>
                    </a:ext>
                  </a:extLst>
                </a:gridCol>
                <a:gridCol w="699516">
                  <a:extLst>
                    <a:ext uri="{9D8B030D-6E8A-4147-A177-3AD203B41FA5}">
                      <a16:colId xmlns:a16="http://schemas.microsoft.com/office/drawing/2014/main" val="2330952069"/>
                    </a:ext>
                  </a:extLst>
                </a:gridCol>
                <a:gridCol w="699516">
                  <a:extLst>
                    <a:ext uri="{9D8B030D-6E8A-4147-A177-3AD203B41FA5}">
                      <a16:colId xmlns:a16="http://schemas.microsoft.com/office/drawing/2014/main" val="852544489"/>
                    </a:ext>
                  </a:extLst>
                </a:gridCol>
                <a:gridCol w="658368">
                  <a:extLst>
                    <a:ext uri="{9D8B030D-6E8A-4147-A177-3AD203B41FA5}">
                      <a16:colId xmlns:a16="http://schemas.microsoft.com/office/drawing/2014/main" val="299060964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397232854"/>
                  </a:ext>
                </a:extLst>
              </a:tr>
              <a:tr h="370840">
                <a:tc>
                  <a:txBody>
                    <a:bodyPr/>
                    <a:lstStyle/>
                    <a:p>
                      <a:r>
                        <a:rPr lang="en-US" sz="1000"/>
                        <a:t>tmna_services</a:t>
                      </a:r>
                    </a:p>
                  </a:txBody>
                  <a:tcPr/>
                </a:tc>
                <a:tc>
                  <a:txBody>
                    <a:bodyPr/>
                    <a:lstStyle/>
                    <a:p>
                      <a:r>
                        <a:rPr lang="en-US" sz="1000"/>
                        <a:t>353</a:t>
                      </a:r>
                    </a:p>
                  </a:txBody>
                  <a:tcPr/>
                </a:tc>
                <a:tc>
                  <a:txBody>
                    <a:bodyPr/>
                    <a:lstStyle/>
                    <a:p>
                      <a:r>
                        <a:rPr lang="en-US" sz="1000"/>
                        <a:t>1</a:t>
                      </a:r>
                    </a:p>
                  </a:txBody>
                  <a:tcPr/>
                </a:tc>
                <a:tc>
                  <a:txBody>
                    <a:bodyPr/>
                    <a:lstStyle/>
                    <a:p>
                      <a:r>
                        <a:rPr lang="en-US" sz="1000"/>
                        <a:t>32</a:t>
                      </a:r>
                    </a:p>
                  </a:txBody>
                  <a:tcPr/>
                </a:tc>
                <a:tc>
                  <a:txBody>
                    <a:bodyPr/>
                    <a:lstStyle/>
                    <a:p>
                      <a:r>
                        <a:rPr lang="en-US" sz="1000"/>
                        <a:t>10</a:t>
                      </a:r>
                    </a:p>
                  </a:txBody>
                  <a:tcPr/>
                </a:tc>
                <a:tc>
                  <a:txBody>
                    <a:bodyPr/>
                    <a:lstStyle/>
                    <a:p>
                      <a:r>
                        <a:rPr lang="en-US" sz="1000"/>
                        <a:t>3</a:t>
                      </a:r>
                    </a:p>
                  </a:txBody>
                  <a:tcPr/>
                </a:tc>
                <a:tc>
                  <a:txBody>
                    <a:bodyPr/>
                    <a:lstStyle/>
                    <a:p>
                      <a:r>
                        <a:rPr lang="en-US" sz="1000"/>
                        <a:t>45</a:t>
                      </a:r>
                    </a:p>
                  </a:txBody>
                  <a:tcPr/>
                </a:tc>
                <a:tc>
                  <a:txBody>
                    <a:bodyPr/>
                    <a:lstStyle/>
                    <a:p>
                      <a:r>
                        <a:rPr lang="en-US" sz="1000"/>
                        <a:t>1161</a:t>
                      </a:r>
                    </a:p>
                  </a:txBody>
                  <a:tcPr/>
                </a:tc>
                <a:tc>
                  <a:txBody>
                    <a:bodyPr/>
                    <a:lstStyle/>
                    <a:p>
                      <a:r>
                        <a:rPr lang="en-US" sz="1000"/>
                        <a:t>25</a:t>
                      </a:r>
                    </a:p>
                  </a:txBody>
                  <a:tcPr/>
                </a:tc>
                <a:tc>
                  <a:txBody>
                    <a:bodyPr/>
                    <a:lstStyle/>
                    <a:p>
                      <a:r>
                        <a:rPr lang="en-US" sz="1000"/>
                        <a:t>7.4874 %</a:t>
                      </a:r>
                    </a:p>
                  </a:txBody>
                  <a:tcPr/>
                </a:tc>
                <a:extLst>
                  <a:ext uri="{0D108BD9-81ED-4DB2-BD59-A6C34878D82A}">
                    <a16:rowId xmlns:a16="http://schemas.microsoft.com/office/drawing/2014/main" val="3690624135"/>
                  </a:ext>
                </a:extLst>
              </a:tr>
            </a:tbl>
          </a:graphicData>
        </a:graphic>
      </p:graphicFrame>
      <p:sp>
        <p:nvSpPr>
          <p:cNvPr id="4" name="Text Placeholder 3">
            <a:extLst>
              <a:ext uri="{FF2B5EF4-FFF2-40B4-BE49-F238E27FC236}">
                <a16:creationId xmlns:a16="http://schemas.microsoft.com/office/drawing/2014/main" id="{039CCA10-1966-4FEA-98FD-F5CBD3C1C6FD}"/>
              </a:ext>
            </a:extLst>
          </p:cNvPr>
          <p:cNvSpPr>
            <a:spLocks noGrp="1"/>
          </p:cNvSpPr>
          <p:nvPr>
            <p:ph type="body" sz="quarter" idx="14"/>
          </p:nvPr>
        </p:nvSpPr>
        <p:spPr/>
        <p:txBody>
          <a:bodyPr/>
          <a:lstStyle/>
          <a:p>
            <a:r>
              <a:rPr lang="en-US"/>
              <a:t>01/01/2019 - 04/30/2019</a:t>
            </a:r>
          </a:p>
        </p:txBody>
      </p:sp>
    </p:spTree>
    <p:extLst>
      <p:ext uri="{BB962C8B-B14F-4D97-AF65-F5344CB8AC3E}">
        <p14:creationId xmlns:p14="http://schemas.microsoft.com/office/powerpoint/2010/main" val="28302656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02986-B286-4BB5-9520-A2A881A118F4}"/>
              </a:ext>
            </a:extLst>
          </p:cNvPr>
          <p:cNvSpPr>
            <a:spLocks noGrp="1"/>
          </p:cNvSpPr>
          <p:nvPr>
            <p:ph type="title"/>
          </p:nvPr>
        </p:nvSpPr>
        <p:spPr/>
        <p:txBody>
          <a:bodyPr/>
          <a:lstStyle/>
          <a:p>
            <a:r>
              <a:rPr lang="en-US"/>
              <a:t>Instagram Instagram Followers Change | TMNAS</a:t>
            </a:r>
          </a:p>
        </p:txBody>
      </p:sp>
      <p:graphicFrame>
        <p:nvGraphicFramePr>
          <p:cNvPr id="6" name="Chart Placeholder 5">
            <a:extLst>
              <a:ext uri="{FF2B5EF4-FFF2-40B4-BE49-F238E27FC236}">
                <a16:creationId xmlns:a16="http://schemas.microsoft.com/office/drawing/2014/main" id="{78F91983-015B-462E-B7BD-757E8A10DA7D}"/>
              </a:ext>
            </a:extLst>
          </p:cNvPr>
          <p:cNvGraphicFramePr>
            <a:graphicFrameLocks noGrp="1"/>
          </p:cNvGraphicFramePr>
          <p:nvPr>
            <p:ph type="chart" sz="quarter" idx="13"/>
            <p:extLst>
              <p:ext uri="{D42A27DB-BD31-4B8C-83A1-F6EECF244321}">
                <p14:modId xmlns:p14="http://schemas.microsoft.com/office/powerpoint/2010/main" val="3327849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7A26FB-6DF0-4313-B885-FA83EB188466}"/>
              </a:ext>
            </a:extLst>
          </p:cNvPr>
          <p:cNvSpPr>
            <a:spLocks noGrp="1"/>
          </p:cNvSpPr>
          <p:nvPr>
            <p:ph type="body" sz="quarter" idx="14"/>
          </p:nvPr>
        </p:nvSpPr>
        <p:spPr/>
        <p:txBody>
          <a:bodyPr/>
          <a:lstStyle/>
          <a:p>
            <a:r>
              <a:rPr lang="en-US"/>
              <a:t>01/01/2019 - 04/30/2019</a:t>
            </a:r>
          </a:p>
        </p:txBody>
      </p:sp>
      <p:sp>
        <p:nvSpPr>
          <p:cNvPr id="5" name="Footer Placeholder 4">
            <a:extLst>
              <a:ext uri="{FF2B5EF4-FFF2-40B4-BE49-F238E27FC236}">
                <a16:creationId xmlns:a16="http://schemas.microsoft.com/office/drawing/2014/main" id="{DA3D327C-84DA-4E06-A715-CBDC3C7757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02042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9F970-E62A-4217-AA5E-2D39458BCADC}"/>
              </a:ext>
            </a:extLst>
          </p:cNvPr>
          <p:cNvSpPr>
            <a:spLocks noGrp="1"/>
          </p:cNvSpPr>
          <p:nvPr>
            <p:ph type="title"/>
          </p:nvPr>
        </p:nvSpPr>
        <p:spPr/>
        <p:txBody>
          <a:bodyPr/>
          <a:lstStyle/>
          <a:p>
            <a:r>
              <a:rPr lang="en-US"/>
              <a:t>Instagram Average Interactions Per Instagram Post | TMNAS</a:t>
            </a:r>
          </a:p>
        </p:txBody>
      </p:sp>
      <p:graphicFrame>
        <p:nvGraphicFramePr>
          <p:cNvPr id="6" name="Chart Placeholder 5">
            <a:extLst>
              <a:ext uri="{FF2B5EF4-FFF2-40B4-BE49-F238E27FC236}">
                <a16:creationId xmlns:a16="http://schemas.microsoft.com/office/drawing/2014/main" id="{15D6721C-8DB7-441C-B854-A8B468B86F4C}"/>
              </a:ext>
            </a:extLst>
          </p:cNvPr>
          <p:cNvGraphicFramePr>
            <a:graphicFrameLocks noGrp="1"/>
          </p:cNvGraphicFramePr>
          <p:nvPr>
            <p:ph type="chart" sz="quarter" idx="13"/>
            <p:extLst>
              <p:ext uri="{D42A27DB-BD31-4B8C-83A1-F6EECF244321}">
                <p14:modId xmlns:p14="http://schemas.microsoft.com/office/powerpoint/2010/main" val="30952981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295E00-BCDE-41D9-8BE2-9D2BFDF94350}"/>
              </a:ext>
            </a:extLst>
          </p:cNvPr>
          <p:cNvSpPr>
            <a:spLocks noGrp="1"/>
          </p:cNvSpPr>
          <p:nvPr>
            <p:ph type="body" sz="quarter" idx="14"/>
          </p:nvPr>
        </p:nvSpPr>
        <p:spPr/>
        <p:txBody>
          <a:bodyPr/>
          <a:lstStyle/>
          <a:p>
            <a:r>
              <a:rPr lang="en-US"/>
              <a:t>01/01/2019 - 04/30/2019</a:t>
            </a:r>
          </a:p>
        </p:txBody>
      </p:sp>
      <p:sp>
        <p:nvSpPr>
          <p:cNvPr id="5" name="Footer Placeholder 4">
            <a:extLst>
              <a:ext uri="{FF2B5EF4-FFF2-40B4-BE49-F238E27FC236}">
                <a16:creationId xmlns:a16="http://schemas.microsoft.com/office/drawing/2014/main" id="{8DA40008-4F70-46D5-BE0C-81605CE6E4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04164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1B410-1C44-4F0C-89FE-FB7C5F819BF9}"/>
              </a:ext>
            </a:extLst>
          </p:cNvPr>
          <p:cNvSpPr>
            <a:spLocks noGrp="1"/>
          </p:cNvSpPr>
          <p:nvPr>
            <p:ph type="title"/>
          </p:nvPr>
        </p:nvSpPr>
        <p:spPr/>
        <p:txBody>
          <a:bodyPr/>
          <a:lstStyle/>
          <a:p>
            <a:r>
              <a:rPr lang="en-US"/>
              <a:t>Instagram Top Instagram Posts Table | TMNAS</a:t>
            </a:r>
          </a:p>
        </p:txBody>
      </p:sp>
      <p:graphicFrame>
        <p:nvGraphicFramePr>
          <p:cNvPr id="5" name="Table Placeholder 4">
            <a:extLst>
              <a:ext uri="{FF2B5EF4-FFF2-40B4-BE49-F238E27FC236}">
                <a16:creationId xmlns:a16="http://schemas.microsoft.com/office/drawing/2014/main" id="{147AFE00-5877-415B-91BC-3ED246CC7D11}"/>
              </a:ext>
            </a:extLst>
          </p:cNvPr>
          <p:cNvGraphicFramePr>
            <a:graphicFrameLocks noGrp="1"/>
          </p:cNvGraphicFramePr>
          <p:nvPr>
            <p:ph type="tbl" sz="quarter" idx="13"/>
            <p:extLst>
              <p:ext uri="{D42A27DB-BD31-4B8C-83A1-F6EECF244321}">
                <p14:modId xmlns:p14="http://schemas.microsoft.com/office/powerpoint/2010/main" val="3383464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260445372"/>
                    </a:ext>
                  </a:extLst>
                </a:gridCol>
                <a:gridCol w="987552">
                  <a:extLst>
                    <a:ext uri="{9D8B030D-6E8A-4147-A177-3AD203B41FA5}">
                      <a16:colId xmlns:a16="http://schemas.microsoft.com/office/drawing/2014/main" val="2881746444"/>
                    </a:ext>
                  </a:extLst>
                </a:gridCol>
                <a:gridCol w="987552">
                  <a:extLst>
                    <a:ext uri="{9D8B030D-6E8A-4147-A177-3AD203B41FA5}">
                      <a16:colId xmlns:a16="http://schemas.microsoft.com/office/drawing/2014/main" val="4232881931"/>
                    </a:ext>
                  </a:extLst>
                </a:gridCol>
                <a:gridCol w="987552">
                  <a:extLst>
                    <a:ext uri="{9D8B030D-6E8A-4147-A177-3AD203B41FA5}">
                      <a16:colId xmlns:a16="http://schemas.microsoft.com/office/drawing/2014/main" val="2741650598"/>
                    </a:ext>
                  </a:extLst>
                </a:gridCol>
                <a:gridCol w="987552">
                  <a:extLst>
                    <a:ext uri="{9D8B030D-6E8A-4147-A177-3AD203B41FA5}">
                      <a16:colId xmlns:a16="http://schemas.microsoft.com/office/drawing/2014/main" val="1983853832"/>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4290005106"/>
                  </a:ext>
                </a:extLst>
              </a:tr>
              <a:tr h="370840">
                <a:tc>
                  <a:txBody>
                    <a:bodyPr/>
                    <a:lstStyle/>
                    <a:p>
                      <a:r>
                        <a:rPr lang="en-US" sz="1000" b="1"/>
                        <a:t>tmna_services - 2018-09-19 17:04:22 </a:t>
                      </a:r>
                      <a:r>
                        <a:rPr lang="en-US" sz="1000"/>
                        <a:t>
 New hire orientation today at TMNAS! Welcome aboard, we are excited to have you!</a:t>
                      </a:r>
                    </a:p>
                  </a:txBody>
                  <a:tcPr/>
                </a:tc>
                <a:tc>
                  <a:txBody>
                    <a:bodyPr/>
                    <a:lstStyle/>
                    <a:p>
                      <a:r>
                        <a:rPr lang="en-US" sz="1000"/>
                        <a:t>46</a:t>
                      </a:r>
                    </a:p>
                  </a:txBody>
                  <a:tcPr/>
                </a:tc>
                <a:tc>
                  <a:txBody>
                    <a:bodyPr/>
                    <a:lstStyle/>
                    <a:p>
                      <a:r>
                        <a:rPr lang="en-US" sz="1000"/>
                        <a:t>0</a:t>
                      </a:r>
                    </a:p>
                  </a:txBody>
                  <a:tcPr/>
                </a:tc>
                <a:tc>
                  <a:txBody>
                    <a:bodyPr/>
                    <a:lstStyle/>
                    <a:p>
                      <a:r>
                        <a:rPr lang="en-US" sz="1000"/>
                        <a:t>14.5570 %</a:t>
                      </a:r>
                    </a:p>
                  </a:txBody>
                  <a:tcPr/>
                </a:tc>
                <a:tc>
                  <a:txBody>
                    <a:bodyPr/>
                    <a:lstStyle/>
                    <a:p>
                      <a:r>
                        <a:rPr lang="en-US" sz="1000"/>
                        <a:t>Image</a:t>
                      </a:r>
                    </a:p>
                  </a:txBody>
                  <a:tcPr/>
                </a:tc>
                <a:extLst>
                  <a:ext uri="{0D108BD9-81ED-4DB2-BD59-A6C34878D82A}">
                    <a16:rowId xmlns:a16="http://schemas.microsoft.com/office/drawing/2014/main" val="2500653944"/>
                  </a:ext>
                </a:extLst>
              </a:tr>
              <a:tr h="370840">
                <a:tc>
                  <a:txBody>
                    <a:bodyPr/>
                    <a:lstStyle/>
                    <a:p>
                      <a:r>
                        <a:rPr lang="en-US" sz="1000" b="1"/>
                        <a:t>tmna_services - 2018-09-06 17:24:59 </a:t>
                      </a:r>
                      <a:r>
                        <a:rPr lang="en-US" sz="1000"/>
                        <a:t>
 TMNAS employees celebrating the NFL Season Kick Off and National “I Love Food Day” with a tasty Potluck Picnic! Nothing beats some tasty treats and some football! 🏈🦅#GOEAGLES #nflkickoff #nationalilovefoodday</a:t>
                      </a:r>
                    </a:p>
                  </a:txBody>
                  <a:tcPr/>
                </a:tc>
                <a:tc>
                  <a:txBody>
                    <a:bodyPr/>
                    <a:lstStyle/>
                    <a:p>
                      <a:r>
                        <a:rPr lang="en-US" sz="1000"/>
                        <a:t>46</a:t>
                      </a:r>
                    </a:p>
                  </a:txBody>
                  <a:tcPr/>
                </a:tc>
                <a:tc>
                  <a:txBody>
                    <a:bodyPr/>
                    <a:lstStyle/>
                    <a:p>
                      <a:r>
                        <a:rPr lang="en-US" sz="1000"/>
                        <a:t>1</a:t>
                      </a:r>
                    </a:p>
                  </a:txBody>
                  <a:tcPr/>
                </a:tc>
                <a:tc>
                  <a:txBody>
                    <a:bodyPr/>
                    <a:lstStyle/>
                    <a:p>
                      <a:r>
                        <a:rPr lang="en-US" sz="1000"/>
                        <a:t>48.8294 %</a:t>
                      </a:r>
                    </a:p>
                  </a:txBody>
                  <a:tcPr/>
                </a:tc>
                <a:tc>
                  <a:txBody>
                    <a:bodyPr/>
                    <a:lstStyle/>
                    <a:p>
                      <a:r>
                        <a:rPr lang="en-US" sz="1000"/>
                        <a:t>Carousel</a:t>
                      </a:r>
                    </a:p>
                  </a:txBody>
                  <a:tcPr/>
                </a:tc>
                <a:extLst>
                  <a:ext uri="{0D108BD9-81ED-4DB2-BD59-A6C34878D82A}">
                    <a16:rowId xmlns:a16="http://schemas.microsoft.com/office/drawing/2014/main" val="3326381527"/>
                  </a:ext>
                </a:extLst>
              </a:tr>
              <a:tr h="370840">
                <a:tc>
                  <a:txBody>
                    <a:bodyPr/>
                    <a:lstStyle/>
                    <a:p>
                      <a:r>
                        <a:rPr lang="en-US" sz="1000" b="1"/>
                        <a:t>tmna_services - 2018-08-01 15:35:10 </a:t>
                      </a:r>
                      <a:r>
                        <a:rPr lang="en-US" sz="1000"/>
                        <a:t>
 Today our intern class presented their final project to our executive committee. They’ve been working tirelessly and have gone above and beyond our expectations. Great job all! We hope you enjoyed your summer here at TMNAS! Winner will be announced Friday. #summerinternship #ourinternsrock</a:t>
                      </a:r>
                    </a:p>
                  </a:txBody>
                  <a:tcPr/>
                </a:tc>
                <a:tc>
                  <a:txBody>
                    <a:bodyPr/>
                    <a:lstStyle/>
                    <a:p>
                      <a:r>
                        <a:rPr lang="en-US" sz="1000"/>
                        <a:t>45</a:t>
                      </a:r>
                    </a:p>
                  </a:txBody>
                  <a:tcPr/>
                </a:tc>
                <a:tc>
                  <a:txBody>
                    <a:bodyPr/>
                    <a:lstStyle/>
                    <a:p>
                      <a:r>
                        <a:rPr lang="en-US" sz="1000"/>
                        <a:t>1</a:t>
                      </a:r>
                    </a:p>
                  </a:txBody>
                  <a:tcPr/>
                </a:tc>
                <a:tc>
                  <a:txBody>
                    <a:bodyPr/>
                    <a:lstStyle/>
                    <a:p>
                      <a:r>
                        <a:rPr lang="en-US" sz="1000"/>
                        <a:t>50.3472 %</a:t>
                      </a:r>
                    </a:p>
                  </a:txBody>
                  <a:tcPr/>
                </a:tc>
                <a:tc>
                  <a:txBody>
                    <a:bodyPr/>
                    <a:lstStyle/>
                    <a:p>
                      <a:r>
                        <a:rPr lang="en-US" sz="1000"/>
                        <a:t>Image</a:t>
                      </a:r>
                    </a:p>
                  </a:txBody>
                  <a:tcPr/>
                </a:tc>
                <a:extLst>
                  <a:ext uri="{0D108BD9-81ED-4DB2-BD59-A6C34878D82A}">
                    <a16:rowId xmlns:a16="http://schemas.microsoft.com/office/drawing/2014/main" val="1348550478"/>
                  </a:ext>
                </a:extLst>
              </a:tr>
              <a:tr h="370840">
                <a:tc>
                  <a:txBody>
                    <a:bodyPr/>
                    <a:lstStyle/>
                    <a:p>
                      <a:r>
                        <a:rPr lang="en-US" sz="1000" b="1"/>
                        <a:t>tmna_services - 2018-08-09 15:49:33 </a:t>
                      </a:r>
                      <a:r>
                        <a:rPr lang="en-US" sz="1000"/>
                        <a:t>
 Thank you to tmnathegoodlife and participating vendors for an awesome Healthy Picnic &amp; Wellness Fair!! 🏃‍♀️🏃‍♂️#healthyliving #healthypicnic</a:t>
                      </a:r>
                    </a:p>
                  </a:txBody>
                  <a:tcPr/>
                </a:tc>
                <a:tc>
                  <a:txBody>
                    <a:bodyPr/>
                    <a:lstStyle/>
                    <a:p>
                      <a:r>
                        <a:rPr lang="en-US" sz="1000"/>
                        <a:t>44</a:t>
                      </a:r>
                    </a:p>
                  </a:txBody>
                  <a:tcPr/>
                </a:tc>
                <a:tc>
                  <a:txBody>
                    <a:bodyPr/>
                    <a:lstStyle/>
                    <a:p>
                      <a:r>
                        <a:rPr lang="en-US" sz="1000"/>
                        <a:t>1</a:t>
                      </a:r>
                    </a:p>
                  </a:txBody>
                  <a:tcPr/>
                </a:tc>
                <a:tc>
                  <a:txBody>
                    <a:bodyPr/>
                    <a:lstStyle/>
                    <a:p>
                      <a:r>
                        <a:rPr lang="en-US" sz="1000"/>
                        <a:t>49.6552 %</a:t>
                      </a:r>
                    </a:p>
                  </a:txBody>
                  <a:tcPr/>
                </a:tc>
                <a:tc>
                  <a:txBody>
                    <a:bodyPr/>
                    <a:lstStyle/>
                    <a:p>
                      <a:r>
                        <a:rPr lang="en-US" sz="1000"/>
                        <a:t>Image</a:t>
                      </a:r>
                    </a:p>
                  </a:txBody>
                  <a:tcPr/>
                </a:tc>
                <a:extLst>
                  <a:ext uri="{0D108BD9-81ED-4DB2-BD59-A6C34878D82A}">
                    <a16:rowId xmlns:a16="http://schemas.microsoft.com/office/drawing/2014/main" val="3173205684"/>
                  </a:ext>
                </a:extLst>
              </a:tr>
              <a:tr h="370840">
                <a:tc>
                  <a:txBody>
                    <a:bodyPr/>
                    <a:lstStyle/>
                    <a:p>
                      <a:r>
                        <a:rPr lang="en-US" sz="1000" b="1"/>
                        <a:t>tmna_services - 2018-09-26 15:34:42 </a:t>
                      </a:r>
                      <a:r>
                        <a:rPr lang="en-US" sz="1000"/>
                        <a:t>
 TMNAS is honored to be recognized as one of the Best Places to Work in Pennsylvania for the fifth consecutive year and Best Places to Work in Insurance for the fourth consecutive year! Thank you to our employees. Each of you make TMNAS a great place to work!! #bptw2018 #greatplacetowork #bestplacetowork</a:t>
                      </a:r>
                    </a:p>
                  </a:txBody>
                  <a:tcPr/>
                </a:tc>
                <a:tc>
                  <a:txBody>
                    <a:bodyPr/>
                    <a:lstStyle/>
                    <a:p>
                      <a:r>
                        <a:rPr lang="en-US" sz="1000"/>
                        <a:t>41</a:t>
                      </a:r>
                    </a:p>
                  </a:txBody>
                  <a:tcPr/>
                </a:tc>
                <a:tc>
                  <a:txBody>
                    <a:bodyPr/>
                    <a:lstStyle/>
                    <a:p>
                      <a:r>
                        <a:rPr lang="en-US" sz="1000"/>
                        <a:t>0</a:t>
                      </a:r>
                    </a:p>
                  </a:txBody>
                  <a:tcPr/>
                </a:tc>
                <a:tc>
                  <a:txBody>
                    <a:bodyPr/>
                    <a:lstStyle/>
                    <a:p>
                      <a:r>
                        <a:rPr lang="en-US" sz="1000"/>
                        <a:t>12.6154 %</a:t>
                      </a:r>
                    </a:p>
                  </a:txBody>
                  <a:tcPr/>
                </a:tc>
                <a:tc>
                  <a:txBody>
                    <a:bodyPr/>
                    <a:lstStyle/>
                    <a:p>
                      <a:r>
                        <a:rPr lang="en-US" sz="1000"/>
                        <a:t>Image</a:t>
                      </a:r>
                    </a:p>
                  </a:txBody>
                  <a:tcPr/>
                </a:tc>
                <a:extLst>
                  <a:ext uri="{0D108BD9-81ED-4DB2-BD59-A6C34878D82A}">
                    <a16:rowId xmlns:a16="http://schemas.microsoft.com/office/drawing/2014/main" val="3926913917"/>
                  </a:ext>
                </a:extLst>
              </a:tr>
            </a:tbl>
          </a:graphicData>
        </a:graphic>
      </p:graphicFrame>
      <p:sp>
        <p:nvSpPr>
          <p:cNvPr id="4" name="Text Placeholder 3">
            <a:extLst>
              <a:ext uri="{FF2B5EF4-FFF2-40B4-BE49-F238E27FC236}">
                <a16:creationId xmlns:a16="http://schemas.microsoft.com/office/drawing/2014/main" id="{E6151AA1-424D-4631-932F-6CD87D4A557C}"/>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4556776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3588C-D178-45BD-8F0A-24E87B2425F5}"/>
              </a:ext>
            </a:extLst>
          </p:cNvPr>
          <p:cNvSpPr>
            <a:spLocks noGrp="1"/>
          </p:cNvSpPr>
          <p:nvPr>
            <p:ph type="title"/>
          </p:nvPr>
        </p:nvSpPr>
        <p:spPr/>
        <p:txBody>
          <a:bodyPr/>
          <a:lstStyle/>
          <a:p>
            <a:r>
              <a:rPr lang="en-US"/>
              <a:t>Instagram Total Interactions | TMNAS</a:t>
            </a:r>
          </a:p>
        </p:txBody>
      </p:sp>
      <p:graphicFrame>
        <p:nvGraphicFramePr>
          <p:cNvPr id="6" name="Chart Placeholder 5">
            <a:extLst>
              <a:ext uri="{FF2B5EF4-FFF2-40B4-BE49-F238E27FC236}">
                <a16:creationId xmlns:a16="http://schemas.microsoft.com/office/drawing/2014/main" id="{E1E3D8AC-1DFC-476C-9A7D-BECCE7DE3253}"/>
              </a:ext>
            </a:extLst>
          </p:cNvPr>
          <p:cNvGraphicFramePr>
            <a:graphicFrameLocks noGrp="1"/>
          </p:cNvGraphicFramePr>
          <p:nvPr>
            <p:ph type="chart" sz="quarter" idx="13"/>
            <p:extLst>
              <p:ext uri="{D42A27DB-BD31-4B8C-83A1-F6EECF244321}">
                <p14:modId xmlns:p14="http://schemas.microsoft.com/office/powerpoint/2010/main" val="28069580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72F49F-386E-4D13-BB41-578A3BF27A60}"/>
              </a:ext>
            </a:extLst>
          </p:cNvPr>
          <p:cNvSpPr>
            <a:spLocks noGrp="1"/>
          </p:cNvSpPr>
          <p:nvPr>
            <p:ph type="body" sz="quarter" idx="14"/>
          </p:nvPr>
        </p:nvSpPr>
        <p:spPr/>
        <p:txBody>
          <a:bodyPr/>
          <a:lstStyle/>
          <a:p>
            <a:r>
              <a:rPr lang="en-US"/>
              <a:t>01/01/2019 - 04/30/2019</a:t>
            </a:r>
          </a:p>
        </p:txBody>
      </p:sp>
      <p:sp>
        <p:nvSpPr>
          <p:cNvPr id="5" name="Footer Placeholder 4">
            <a:extLst>
              <a:ext uri="{FF2B5EF4-FFF2-40B4-BE49-F238E27FC236}">
                <a16:creationId xmlns:a16="http://schemas.microsoft.com/office/drawing/2014/main" id="{7B46CDF7-59D9-4753-AEED-1C3F461639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86622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45AFE-1211-4C50-ACD4-7BF6B0D979B6}"/>
              </a:ext>
            </a:extLst>
          </p:cNvPr>
          <p:cNvSpPr>
            <a:spLocks noGrp="1"/>
          </p:cNvSpPr>
          <p:nvPr>
            <p:ph type="title"/>
          </p:nvPr>
        </p:nvSpPr>
        <p:spPr/>
        <p:txBody>
          <a:bodyPr/>
          <a:lstStyle/>
          <a:p>
            <a:r>
              <a:rPr lang="en-US"/>
              <a:t>Twitter Mentions | TMNAS</a:t>
            </a:r>
          </a:p>
        </p:txBody>
      </p:sp>
      <p:graphicFrame>
        <p:nvGraphicFramePr>
          <p:cNvPr id="6" name="Chart Placeholder 5">
            <a:extLst>
              <a:ext uri="{FF2B5EF4-FFF2-40B4-BE49-F238E27FC236}">
                <a16:creationId xmlns:a16="http://schemas.microsoft.com/office/drawing/2014/main" id="{9A03CBF3-1B2E-44E6-B6CF-B6193E668D52}"/>
              </a:ext>
            </a:extLst>
          </p:cNvPr>
          <p:cNvGraphicFramePr>
            <a:graphicFrameLocks noGrp="1"/>
          </p:cNvGraphicFramePr>
          <p:nvPr>
            <p:ph type="chart" sz="quarter" idx="13"/>
            <p:extLst>
              <p:ext uri="{D42A27DB-BD31-4B8C-83A1-F6EECF244321}">
                <p14:modId xmlns:p14="http://schemas.microsoft.com/office/powerpoint/2010/main" val="11243734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8568E6-1669-4743-AD2B-3B27649B2EA1}"/>
              </a:ext>
            </a:extLst>
          </p:cNvPr>
          <p:cNvSpPr>
            <a:spLocks noGrp="1"/>
          </p:cNvSpPr>
          <p:nvPr>
            <p:ph type="body" sz="quarter" idx="14"/>
          </p:nvPr>
        </p:nvSpPr>
        <p:spPr/>
        <p:txBody>
          <a:bodyPr/>
          <a:lstStyle/>
          <a:p>
            <a:r>
              <a:rPr lang="en-US"/>
              <a:t>01/01/2019 - 04/30/2019</a:t>
            </a:r>
          </a:p>
        </p:txBody>
      </p:sp>
      <p:sp>
        <p:nvSpPr>
          <p:cNvPr id="5" name="Footer Placeholder 4">
            <a:extLst>
              <a:ext uri="{FF2B5EF4-FFF2-40B4-BE49-F238E27FC236}">
                <a16:creationId xmlns:a16="http://schemas.microsoft.com/office/drawing/2014/main" id="{44079A7B-3A30-4B63-9018-1BA76FDE6D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60154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A6335-35AC-4CD2-ACBB-15901A7D2CC5}"/>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5BE8A126-3776-43DF-AF73-3CDB3485EBCC}"/>
              </a:ext>
            </a:extLst>
          </p:cNvPr>
          <p:cNvGraphicFramePr>
            <a:graphicFrameLocks noGrp="1"/>
          </p:cNvGraphicFramePr>
          <p:nvPr>
            <p:ph type="tbl" sz="quarter" idx="13"/>
            <p:extLst>
              <p:ext uri="{D42A27DB-BD31-4B8C-83A1-F6EECF244321}">
                <p14:modId xmlns:p14="http://schemas.microsoft.com/office/powerpoint/2010/main" val="3180008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903416059"/>
                    </a:ext>
                  </a:extLst>
                </a:gridCol>
                <a:gridCol w="411480">
                  <a:extLst>
                    <a:ext uri="{9D8B030D-6E8A-4147-A177-3AD203B41FA5}">
                      <a16:colId xmlns:a16="http://schemas.microsoft.com/office/drawing/2014/main" val="1556613803"/>
                    </a:ext>
                  </a:extLst>
                </a:gridCol>
                <a:gridCol w="304495">
                  <a:extLst>
                    <a:ext uri="{9D8B030D-6E8A-4147-A177-3AD203B41FA5}">
                      <a16:colId xmlns:a16="http://schemas.microsoft.com/office/drawing/2014/main" val="2583340580"/>
                    </a:ext>
                  </a:extLst>
                </a:gridCol>
                <a:gridCol w="304495">
                  <a:extLst>
                    <a:ext uri="{9D8B030D-6E8A-4147-A177-3AD203B41FA5}">
                      <a16:colId xmlns:a16="http://schemas.microsoft.com/office/drawing/2014/main" val="3180934854"/>
                    </a:ext>
                  </a:extLst>
                </a:gridCol>
                <a:gridCol w="304495">
                  <a:extLst>
                    <a:ext uri="{9D8B030D-6E8A-4147-A177-3AD203B41FA5}">
                      <a16:colId xmlns:a16="http://schemas.microsoft.com/office/drawing/2014/main" val="937049154"/>
                    </a:ext>
                  </a:extLst>
                </a:gridCol>
                <a:gridCol w="304495">
                  <a:extLst>
                    <a:ext uri="{9D8B030D-6E8A-4147-A177-3AD203B41FA5}">
                      <a16:colId xmlns:a16="http://schemas.microsoft.com/office/drawing/2014/main" val="1764199604"/>
                    </a:ext>
                  </a:extLst>
                </a:gridCol>
                <a:gridCol w="304495">
                  <a:extLst>
                    <a:ext uri="{9D8B030D-6E8A-4147-A177-3AD203B41FA5}">
                      <a16:colId xmlns:a16="http://schemas.microsoft.com/office/drawing/2014/main" val="3921321635"/>
                    </a:ext>
                  </a:extLst>
                </a:gridCol>
                <a:gridCol w="304495">
                  <a:extLst>
                    <a:ext uri="{9D8B030D-6E8A-4147-A177-3AD203B41FA5}">
                      <a16:colId xmlns:a16="http://schemas.microsoft.com/office/drawing/2014/main" val="3179534832"/>
                    </a:ext>
                  </a:extLst>
                </a:gridCol>
                <a:gridCol w="304495">
                  <a:extLst>
                    <a:ext uri="{9D8B030D-6E8A-4147-A177-3AD203B41FA5}">
                      <a16:colId xmlns:a16="http://schemas.microsoft.com/office/drawing/2014/main" val="3130248766"/>
                    </a:ext>
                  </a:extLst>
                </a:gridCol>
                <a:gridCol w="304495">
                  <a:extLst>
                    <a:ext uri="{9D8B030D-6E8A-4147-A177-3AD203B41FA5}">
                      <a16:colId xmlns:a16="http://schemas.microsoft.com/office/drawing/2014/main" val="22160568"/>
                    </a:ext>
                  </a:extLst>
                </a:gridCol>
                <a:gridCol w="304495">
                  <a:extLst>
                    <a:ext uri="{9D8B030D-6E8A-4147-A177-3AD203B41FA5}">
                      <a16:colId xmlns:a16="http://schemas.microsoft.com/office/drawing/2014/main" val="2322603493"/>
                    </a:ext>
                  </a:extLst>
                </a:gridCol>
                <a:gridCol w="304495">
                  <a:extLst>
                    <a:ext uri="{9D8B030D-6E8A-4147-A177-3AD203B41FA5}">
                      <a16:colId xmlns:a16="http://schemas.microsoft.com/office/drawing/2014/main" val="3969721728"/>
                    </a:ext>
                  </a:extLst>
                </a:gridCol>
                <a:gridCol w="304495">
                  <a:extLst>
                    <a:ext uri="{9D8B030D-6E8A-4147-A177-3AD203B41FA5}">
                      <a16:colId xmlns:a16="http://schemas.microsoft.com/office/drawing/2014/main" val="3313808495"/>
                    </a:ext>
                  </a:extLst>
                </a:gridCol>
                <a:gridCol w="304495">
                  <a:extLst>
                    <a:ext uri="{9D8B030D-6E8A-4147-A177-3AD203B41FA5}">
                      <a16:colId xmlns:a16="http://schemas.microsoft.com/office/drawing/2014/main" val="1176171932"/>
                    </a:ext>
                  </a:extLst>
                </a:gridCol>
                <a:gridCol w="304495">
                  <a:extLst>
                    <a:ext uri="{9D8B030D-6E8A-4147-A177-3AD203B41FA5}">
                      <a16:colId xmlns:a16="http://schemas.microsoft.com/office/drawing/2014/main" val="742120236"/>
                    </a:ext>
                  </a:extLst>
                </a:gridCol>
                <a:gridCol w="304495">
                  <a:extLst>
                    <a:ext uri="{9D8B030D-6E8A-4147-A177-3AD203B41FA5}">
                      <a16:colId xmlns:a16="http://schemas.microsoft.com/office/drawing/2014/main" val="952037561"/>
                    </a:ext>
                  </a:extLst>
                </a:gridCol>
                <a:gridCol w="304495">
                  <a:extLst>
                    <a:ext uri="{9D8B030D-6E8A-4147-A177-3AD203B41FA5}">
                      <a16:colId xmlns:a16="http://schemas.microsoft.com/office/drawing/2014/main" val="2447907348"/>
                    </a:ext>
                  </a:extLst>
                </a:gridCol>
                <a:gridCol w="304495">
                  <a:extLst>
                    <a:ext uri="{9D8B030D-6E8A-4147-A177-3AD203B41FA5}">
                      <a16:colId xmlns:a16="http://schemas.microsoft.com/office/drawing/2014/main" val="692221561"/>
                    </a:ext>
                  </a:extLst>
                </a:gridCol>
                <a:gridCol w="304495">
                  <a:extLst>
                    <a:ext uri="{9D8B030D-6E8A-4147-A177-3AD203B41FA5}">
                      <a16:colId xmlns:a16="http://schemas.microsoft.com/office/drawing/2014/main" val="756088138"/>
                    </a:ext>
                  </a:extLst>
                </a:gridCol>
                <a:gridCol w="304495">
                  <a:extLst>
                    <a:ext uri="{9D8B030D-6E8A-4147-A177-3AD203B41FA5}">
                      <a16:colId xmlns:a16="http://schemas.microsoft.com/office/drawing/2014/main" val="4290036891"/>
                    </a:ext>
                  </a:extLst>
                </a:gridCol>
                <a:gridCol w="304495">
                  <a:extLst>
                    <a:ext uri="{9D8B030D-6E8A-4147-A177-3AD203B41FA5}">
                      <a16:colId xmlns:a16="http://schemas.microsoft.com/office/drawing/2014/main" val="1928509008"/>
                    </a:ext>
                  </a:extLst>
                </a:gridCol>
                <a:gridCol w="304495">
                  <a:extLst>
                    <a:ext uri="{9D8B030D-6E8A-4147-A177-3AD203B41FA5}">
                      <a16:colId xmlns:a16="http://schemas.microsoft.com/office/drawing/2014/main" val="1758429054"/>
                    </a:ext>
                  </a:extLst>
                </a:gridCol>
                <a:gridCol w="304495">
                  <a:extLst>
                    <a:ext uri="{9D8B030D-6E8A-4147-A177-3AD203B41FA5}">
                      <a16:colId xmlns:a16="http://schemas.microsoft.com/office/drawing/2014/main" val="95777360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836520406"/>
                  </a:ext>
                </a:extLst>
              </a:tr>
              <a:tr h="370840">
                <a:tc>
                  <a:txBody>
                    <a:bodyPr/>
                    <a:lstStyle/>
                    <a:p>
                      <a:r>
                        <a:rPr lang="en-US" sz="1000"/>
                        <a:t>TMNAS</a:t>
                      </a:r>
                    </a:p>
                  </a:txBody>
                  <a:tcPr/>
                </a:tc>
                <a:tc>
                  <a:txBody>
                    <a:bodyPr/>
                    <a:lstStyle/>
                    <a:p>
                      <a:r>
                        <a:rPr lang="en-US" sz="1000"/>
                        <a:t>41</a:t>
                      </a:r>
                    </a:p>
                  </a:txBody>
                  <a:tcPr/>
                </a:tc>
                <a:tc>
                  <a:txBody>
                    <a:bodyPr/>
                    <a:lstStyle/>
                    <a:p>
                      <a:r>
                        <a:rPr lang="en-US" sz="1000"/>
                        <a:t>7</a:t>
                      </a:r>
                    </a:p>
                  </a:txBody>
                  <a:tcPr/>
                </a:tc>
                <a:tc>
                  <a:txBody>
                    <a:bodyPr/>
                    <a:lstStyle/>
                    <a:p>
                      <a:r>
                        <a:rPr lang="en-US" sz="1000"/>
                        <a:t>5</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28</a:t>
                      </a:r>
                    </a:p>
                  </a:txBody>
                  <a:tcPr/>
                </a:tc>
                <a:tc>
                  <a:txBody>
                    <a:bodyPr/>
                    <a:lstStyle/>
                    <a:p>
                      <a:r>
                        <a:rPr lang="en-US" sz="1000"/>
                        <a:t>0</a:t>
                      </a:r>
                    </a:p>
                  </a:txBody>
                  <a:tcPr/>
                </a:tc>
                <a:tc>
                  <a:txBody>
                    <a:bodyPr/>
                    <a:lstStyle/>
                    <a:p>
                      <a:r>
                        <a:rPr lang="en-US" sz="1000"/>
                        <a:t>27</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28</a:t>
                      </a:r>
                    </a:p>
                  </a:txBody>
                  <a:tcPr/>
                </a:tc>
                <a:tc>
                  <a:txBody>
                    <a:bodyPr/>
                    <a:lstStyle/>
                    <a:p>
                      <a:r>
                        <a:rPr lang="en-US" sz="1000"/>
                        <a:t>0</a:t>
                      </a:r>
                    </a:p>
                  </a:txBody>
                  <a:tcPr/>
                </a:tc>
                <a:tc>
                  <a:txBody>
                    <a:bodyPr/>
                    <a:lstStyle/>
                    <a:p>
                      <a:r>
                        <a:rPr lang="en-US" sz="1000"/>
                        <a:t>0</a:t>
                      </a:r>
                    </a:p>
                  </a:txBody>
                  <a:tcPr/>
                </a:tc>
                <a:tc>
                  <a:txBody>
                    <a:bodyPr/>
                    <a:lstStyle/>
                    <a:p>
                      <a:r>
                        <a:rPr lang="en-US" sz="1000"/>
                        <a:t>15.1351 %</a:t>
                      </a:r>
                    </a:p>
                  </a:txBody>
                  <a:tcPr/>
                </a:tc>
                <a:tc>
                  <a:txBody>
                    <a:bodyPr/>
                    <a:lstStyle/>
                    <a:p>
                      <a:r>
                        <a:rPr lang="en-US" sz="1000"/>
                        <a:t>0.0 %</a:t>
                      </a:r>
                    </a:p>
                  </a:txBody>
                  <a:tcPr/>
                </a:tc>
                <a:extLst>
                  <a:ext uri="{0D108BD9-81ED-4DB2-BD59-A6C34878D82A}">
                    <a16:rowId xmlns:a16="http://schemas.microsoft.com/office/drawing/2014/main" val="1338501181"/>
                  </a:ext>
                </a:extLst>
              </a:tr>
            </a:tbl>
          </a:graphicData>
        </a:graphic>
      </p:graphicFrame>
      <p:sp>
        <p:nvSpPr>
          <p:cNvPr id="4" name="Text Placeholder 3">
            <a:extLst>
              <a:ext uri="{FF2B5EF4-FFF2-40B4-BE49-F238E27FC236}">
                <a16:creationId xmlns:a16="http://schemas.microsoft.com/office/drawing/2014/main" id="{36B9A026-4F35-4114-A56A-8EA8904543A3}"/>
              </a:ext>
            </a:extLst>
          </p:cNvPr>
          <p:cNvSpPr>
            <a:spLocks noGrp="1"/>
          </p:cNvSpPr>
          <p:nvPr>
            <p:ph type="body" sz="quarter" idx="14"/>
          </p:nvPr>
        </p:nvSpPr>
        <p:spPr/>
        <p:txBody>
          <a:bodyPr/>
          <a:lstStyle/>
          <a:p>
            <a:r>
              <a:rPr lang="en-US"/>
              <a:t>01/01/2019 - 04/30/2019</a:t>
            </a:r>
          </a:p>
        </p:txBody>
      </p:sp>
    </p:spTree>
    <p:extLst>
      <p:ext uri="{BB962C8B-B14F-4D97-AF65-F5344CB8AC3E}">
        <p14:creationId xmlns:p14="http://schemas.microsoft.com/office/powerpoint/2010/main" val="16540142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29B43-879E-44AB-89B8-15ECE9C1A7CB}"/>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4E77DCCD-9F47-4947-90D1-FE4A6FE09F28}"/>
              </a:ext>
            </a:extLst>
          </p:cNvPr>
          <p:cNvGraphicFramePr>
            <a:graphicFrameLocks noGrp="1"/>
          </p:cNvGraphicFramePr>
          <p:nvPr>
            <p:ph type="chart" sz="quarter" idx="13"/>
            <p:extLst>
              <p:ext uri="{D42A27DB-BD31-4B8C-83A1-F6EECF244321}">
                <p14:modId xmlns:p14="http://schemas.microsoft.com/office/powerpoint/2010/main" val="33141340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122B89-DA0E-443C-BD7B-D60763ACFE88}"/>
              </a:ext>
            </a:extLst>
          </p:cNvPr>
          <p:cNvSpPr>
            <a:spLocks noGrp="1"/>
          </p:cNvSpPr>
          <p:nvPr>
            <p:ph type="body" sz="quarter" idx="14"/>
          </p:nvPr>
        </p:nvSpPr>
        <p:spPr/>
        <p:txBody>
          <a:bodyPr/>
          <a:lstStyle/>
          <a:p>
            <a:r>
              <a:rPr lang="en-US"/>
              <a:t>01/01/2019 - 04/30/2019</a:t>
            </a:r>
          </a:p>
        </p:txBody>
      </p:sp>
      <p:sp>
        <p:nvSpPr>
          <p:cNvPr id="5" name="Footer Placeholder 4">
            <a:extLst>
              <a:ext uri="{FF2B5EF4-FFF2-40B4-BE49-F238E27FC236}">
                <a16:creationId xmlns:a16="http://schemas.microsoft.com/office/drawing/2014/main" id="{BC57F0C7-422F-4FE9-9A43-A18E641971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06258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C0EEF-27F9-412A-B5CF-7244EC0D63F1}"/>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C11BCBB4-7E11-4829-B888-9AD74CB9EFE6}"/>
              </a:ext>
            </a:extLst>
          </p:cNvPr>
          <p:cNvGraphicFramePr>
            <a:graphicFrameLocks noGrp="1"/>
          </p:cNvGraphicFramePr>
          <p:nvPr>
            <p:ph type="chart" sz="quarter" idx="13"/>
            <p:extLst>
              <p:ext uri="{D42A27DB-BD31-4B8C-83A1-F6EECF244321}">
                <p14:modId xmlns:p14="http://schemas.microsoft.com/office/powerpoint/2010/main" val="35796420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022576-208D-491C-A482-6894B46FB8F3}"/>
              </a:ext>
            </a:extLst>
          </p:cNvPr>
          <p:cNvSpPr>
            <a:spLocks noGrp="1"/>
          </p:cNvSpPr>
          <p:nvPr>
            <p:ph type="body" sz="quarter" idx="14"/>
          </p:nvPr>
        </p:nvSpPr>
        <p:spPr/>
        <p:txBody>
          <a:bodyPr/>
          <a:lstStyle/>
          <a:p>
            <a:r>
              <a:rPr lang="en-US"/>
              <a:t>01/01/2019 - 04/30/2019</a:t>
            </a:r>
          </a:p>
        </p:txBody>
      </p:sp>
      <p:sp>
        <p:nvSpPr>
          <p:cNvPr id="5" name="Footer Placeholder 4">
            <a:extLst>
              <a:ext uri="{FF2B5EF4-FFF2-40B4-BE49-F238E27FC236}">
                <a16:creationId xmlns:a16="http://schemas.microsoft.com/office/drawing/2014/main" id="{6EEE2F54-ECC6-407B-ABC0-FE2882C599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13353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8F1FC-7A77-4CA5-9150-17E5888711CF}"/>
              </a:ext>
            </a:extLst>
          </p:cNvPr>
          <p:cNvSpPr>
            <a:spLocks noGrp="1"/>
          </p:cNvSpPr>
          <p:nvPr>
            <p:ph type="title"/>
          </p:nvPr>
        </p:nvSpPr>
        <p:spPr/>
        <p:txBody>
          <a:bodyPr/>
          <a:lstStyle/>
          <a:p>
            <a:r>
              <a:rPr lang="en-US"/>
              <a:t>Facebook Total Interactions | TMNAS</a:t>
            </a:r>
          </a:p>
        </p:txBody>
      </p:sp>
      <p:graphicFrame>
        <p:nvGraphicFramePr>
          <p:cNvPr id="6" name="Chart Placeholder 5">
            <a:extLst>
              <a:ext uri="{FF2B5EF4-FFF2-40B4-BE49-F238E27FC236}">
                <a16:creationId xmlns:a16="http://schemas.microsoft.com/office/drawing/2014/main" id="{EC7967B6-B7C8-4918-B1FA-F253F544679E}"/>
              </a:ext>
            </a:extLst>
          </p:cNvPr>
          <p:cNvGraphicFramePr>
            <a:graphicFrameLocks noGrp="1"/>
          </p:cNvGraphicFramePr>
          <p:nvPr>
            <p:ph type="chart" sz="quarter" idx="13"/>
            <p:extLst>
              <p:ext uri="{D42A27DB-BD31-4B8C-83A1-F6EECF244321}">
                <p14:modId xmlns:p14="http://schemas.microsoft.com/office/powerpoint/2010/main" val="37446972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2D73B3-3BB4-457A-8512-DDF3F0D2CBB6}"/>
              </a:ext>
            </a:extLst>
          </p:cNvPr>
          <p:cNvSpPr>
            <a:spLocks noGrp="1"/>
          </p:cNvSpPr>
          <p:nvPr>
            <p:ph type="body" sz="quarter" idx="14"/>
          </p:nvPr>
        </p:nvSpPr>
        <p:spPr/>
        <p:txBody>
          <a:bodyPr/>
          <a:lstStyle/>
          <a:p>
            <a:r>
              <a:rPr lang="en-US"/>
              <a:t>01/01/2019 - 04/30/2019</a:t>
            </a:r>
          </a:p>
        </p:txBody>
      </p:sp>
      <p:sp>
        <p:nvSpPr>
          <p:cNvPr id="5" name="Footer Placeholder 4">
            <a:extLst>
              <a:ext uri="{FF2B5EF4-FFF2-40B4-BE49-F238E27FC236}">
                <a16:creationId xmlns:a16="http://schemas.microsoft.com/office/drawing/2014/main" id="{5366EF99-6A05-4771-90C6-B9A862E5C5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96619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702</Words>
  <Application>Microsoft Office PowerPoint</Application>
  <PresentationFormat>On-screen Show (4:3)</PresentationFormat>
  <Paragraphs>292</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TMNAS Social Media_Quarterly</vt:lpstr>
      <vt:lpstr>Overall Overall Audience | TMNAS</vt:lpstr>
      <vt:lpstr>Twitter Key Metrics Table | TMNAS</vt:lpstr>
      <vt:lpstr>Twitter Twitter Followers Change | TMNAS</vt:lpstr>
      <vt:lpstr>Twitter Average Interactions Per Tweet | TMNAS</vt:lpstr>
      <vt:lpstr>Twitter Total Interactions | TMNAS</vt:lpstr>
      <vt:lpstr>Twitter Own Tweets Table | TMNAS</vt:lpstr>
      <vt:lpstr>LinkedIn Key Metrics Table | TMNAS</vt:lpstr>
      <vt:lpstr>LinkedIn LinkedIn Followers Change | TMNAS</vt:lpstr>
      <vt:lpstr>LinkedIn Average Interactions Per LinkedIn Update | TMNAS</vt:lpstr>
      <vt:lpstr>LinkedIn Total Interactions | TMNAS</vt:lpstr>
      <vt:lpstr>LinkedIn Updates Table | TMNAS - 1 of 3</vt:lpstr>
      <vt:lpstr>LinkedIn Updates Table | TMNAS - 2 of 3</vt:lpstr>
      <vt:lpstr>LinkedIn Updates Table | TMNAS - 3 of 3</vt:lpstr>
      <vt:lpstr>Instagram Key Metrics Table | TMNAS</vt:lpstr>
      <vt:lpstr>Instagram Instagram Followers Change | TMNAS</vt:lpstr>
      <vt:lpstr>Instagram Average Interactions Per Instagram Post | TMNAS</vt:lpstr>
      <vt:lpstr>Instagram Top Instagram Posts Table | TMNAS</vt:lpstr>
      <vt:lpstr>Instagram Total Interactions | TMNAS</vt:lpstr>
      <vt:lpstr>Twitter Mentions | TMNAS</vt:lpstr>
      <vt:lpstr>Facebook Key Metrics Table | TMNAS</vt:lpstr>
      <vt:lpstr>Facebook Facebook Fans Change | TMNAS</vt:lpstr>
      <vt:lpstr>Facebook Average Interactions Per Facebook Post | TMNAS</vt:lpstr>
      <vt:lpstr>Facebook Total Interactions | TMNAS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Social Media_Quarterly</dc:title>
  <dc:creator>Frederik Peiniger</dc:creator>
  <cp:lastModifiedBy>Frederik Peiniger</cp:lastModifiedBy>
  <cp:revision>1</cp:revision>
  <dcterms:created xsi:type="dcterms:W3CDTF">2019-04-30T13:11:08Z</dcterms:created>
  <dcterms:modified xsi:type="dcterms:W3CDTF">2019-04-30T13:11:41Z</dcterms:modified>
</cp:coreProperties>
</file>