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43525</c:v>
                </c:pt>
              </c:numCache>
            </c:numRef>
          </c:cat>
          <c:val>
            <c:numRef>
              <c:f>Sheet1!$B$2</c:f>
              <c:numCache>
                <c:formatCode>General</c:formatCode>
                <c:ptCount val="1"/>
                <c:pt idx="0">
                  <c:v>4002</c:v>
                </c:pt>
              </c:numCache>
            </c:numRef>
          </c:val>
          <c:extLst>
            <c:ext xmlns:c16="http://schemas.microsoft.com/office/drawing/2014/chart" uri="{C3380CC4-5D6E-409C-BE32-E72D297353CC}">
              <c16:uniqueId val="{00000000-9DDD-4C89-B196-B237CDF7344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43525</c:v>
                </c:pt>
              </c:numCache>
            </c:numRef>
          </c:cat>
          <c:val>
            <c:numRef>
              <c:f>Sheet1!$C$2</c:f>
              <c:numCache>
                <c:formatCode>General</c:formatCode>
                <c:ptCount val="1"/>
                <c:pt idx="0">
                  <c:v>1248</c:v>
                </c:pt>
              </c:numCache>
            </c:numRef>
          </c:val>
          <c:extLst>
            <c:ext xmlns:c16="http://schemas.microsoft.com/office/drawing/2014/chart" uri="{C3380CC4-5D6E-409C-BE32-E72D297353CC}">
              <c16:uniqueId val="{00000001-9DDD-4C89-B196-B237CDF7344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43525</c:v>
                </c:pt>
              </c:numCache>
            </c:numRef>
          </c:cat>
          <c:val>
            <c:numRef>
              <c:f>Sheet1!$D$2</c:f>
              <c:numCache>
                <c:formatCode>General</c:formatCode>
                <c:ptCount val="1"/>
                <c:pt idx="0">
                  <c:v>18111</c:v>
                </c:pt>
              </c:numCache>
            </c:numRef>
          </c:val>
          <c:extLst>
            <c:ext xmlns:c16="http://schemas.microsoft.com/office/drawing/2014/chart" uri="{C3380CC4-5D6E-409C-BE32-E72D297353CC}">
              <c16:uniqueId val="{00000002-9DDD-4C89-B196-B237CDF7344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43525</c:v>
                </c:pt>
              </c:numCache>
            </c:numRef>
          </c:cat>
          <c:val>
            <c:numRef>
              <c:f>Sheet1!$E$2</c:f>
              <c:numCache>
                <c:formatCode>General</c:formatCode>
                <c:ptCount val="1"/>
                <c:pt idx="0">
                  <c:v>3208</c:v>
                </c:pt>
              </c:numCache>
            </c:numRef>
          </c:val>
          <c:extLst>
            <c:ext xmlns:c16="http://schemas.microsoft.com/office/drawing/2014/chart" uri="{C3380CC4-5D6E-409C-BE32-E72D297353CC}">
              <c16:uniqueId val="{00000003-9DDD-4C89-B196-B237CDF7344E}"/>
            </c:ext>
          </c:extLst>
        </c:ser>
        <c:dLbls>
          <c:showLegendKey val="0"/>
          <c:showVal val="0"/>
          <c:showCatName val="0"/>
          <c:showSerName val="0"/>
          <c:showPercent val="0"/>
          <c:showBubbleSize val="0"/>
        </c:dLbls>
        <c:gapWidth val="219"/>
        <c:overlap val="-27"/>
        <c:axId val="268158576"/>
        <c:axId val="268158904"/>
      </c:barChart>
      <c:dateAx>
        <c:axId val="26815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58904"/>
        <c:crosses val="autoZero"/>
        <c:auto val="1"/>
        <c:lblOffset val="100"/>
        <c:baseTimeUnit val="days"/>
      </c:dateAx>
      <c:valAx>
        <c:axId val="26815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5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33</c:v>
                </c:pt>
              </c:numCache>
            </c:numRef>
          </c:val>
          <c:extLst>
            <c:ext xmlns:c16="http://schemas.microsoft.com/office/drawing/2014/chart" uri="{C3380CC4-5D6E-409C-BE32-E72D297353CC}">
              <c16:uniqueId val="{00000000-CC59-4B32-847C-CF8BB6ACBF1C}"/>
            </c:ext>
          </c:extLst>
        </c:ser>
        <c:dLbls>
          <c:showLegendKey val="0"/>
          <c:showVal val="0"/>
          <c:showCatName val="0"/>
          <c:showSerName val="0"/>
          <c:showPercent val="0"/>
          <c:showBubbleSize val="0"/>
        </c:dLbls>
        <c:gapWidth val="219"/>
        <c:overlap val="-27"/>
        <c:axId val="312894704"/>
        <c:axId val="312895360"/>
      </c:barChart>
      <c:dateAx>
        <c:axId val="31289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95360"/>
        <c:crosses val="autoZero"/>
        <c:auto val="1"/>
        <c:lblOffset val="100"/>
        <c:baseTimeUnit val="months"/>
      </c:dateAx>
      <c:valAx>
        <c:axId val="31289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09-4D4F-A5DB-B67A7245F81C}"/>
            </c:ext>
          </c:extLst>
        </c:ser>
        <c:dLbls>
          <c:showLegendKey val="0"/>
          <c:showVal val="0"/>
          <c:showCatName val="0"/>
          <c:showSerName val="0"/>
          <c:showPercent val="0"/>
          <c:showBubbleSize val="0"/>
        </c:dLbls>
        <c:gapWidth val="219"/>
        <c:overlap val="-27"/>
        <c:axId val="313887968"/>
        <c:axId val="313886000"/>
      </c:barChart>
      <c:dateAx>
        <c:axId val="31388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86000"/>
        <c:crosses val="autoZero"/>
        <c:auto val="1"/>
        <c:lblOffset val="100"/>
        <c:baseTimeUnit val="months"/>
      </c:dateAx>
      <c:valAx>
        <c:axId val="3138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8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521133</c:v>
                </c:pt>
              </c:numCache>
            </c:numRef>
          </c:val>
          <c:extLst>
            <c:ext xmlns:c16="http://schemas.microsoft.com/office/drawing/2014/chart" uri="{C3380CC4-5D6E-409C-BE32-E72D297353CC}">
              <c16:uniqueId val="{00000000-8A86-4555-9D66-656E87A0007A}"/>
            </c:ext>
          </c:extLst>
        </c:ser>
        <c:dLbls>
          <c:showLegendKey val="0"/>
          <c:showVal val="0"/>
          <c:showCatName val="0"/>
          <c:showSerName val="0"/>
          <c:showPercent val="0"/>
          <c:showBubbleSize val="0"/>
        </c:dLbls>
        <c:gapWidth val="219"/>
        <c:overlap val="-27"/>
        <c:axId val="313884688"/>
        <c:axId val="313887312"/>
      </c:barChart>
      <c:dateAx>
        <c:axId val="31388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87312"/>
        <c:crosses val="autoZero"/>
        <c:auto val="1"/>
        <c:lblOffset val="100"/>
        <c:baseTimeUnit val="months"/>
      </c:dateAx>
      <c:valAx>
        <c:axId val="31388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8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56</c:v>
                </c:pt>
                <c:pt idx="1">
                  <c:v>305</c:v>
                </c:pt>
                <c:pt idx="2">
                  <c:v>401</c:v>
                </c:pt>
                <c:pt idx="3">
                  <c:v>346</c:v>
                </c:pt>
                <c:pt idx="4">
                  <c:v>301</c:v>
                </c:pt>
                <c:pt idx="5">
                  <c:v>198</c:v>
                </c:pt>
                <c:pt idx="6">
                  <c:v>0</c:v>
                </c:pt>
              </c:numCache>
            </c:numRef>
          </c:val>
          <c:extLst>
            <c:ext xmlns:c16="http://schemas.microsoft.com/office/drawing/2014/chart" uri="{C3380CC4-5D6E-409C-BE32-E72D297353CC}">
              <c16:uniqueId val="{00000000-2943-4F31-A1AC-6F2CF22B0ED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57</c:v>
                </c:pt>
                <c:pt idx="1">
                  <c:v>395</c:v>
                </c:pt>
                <c:pt idx="2">
                  <c:v>545</c:v>
                </c:pt>
                <c:pt idx="3">
                  <c:v>606</c:v>
                </c:pt>
                <c:pt idx="4">
                  <c:v>502</c:v>
                </c:pt>
                <c:pt idx="5">
                  <c:v>235</c:v>
                </c:pt>
                <c:pt idx="6">
                  <c:v>1</c:v>
                </c:pt>
              </c:numCache>
            </c:numRef>
          </c:val>
          <c:extLst>
            <c:ext xmlns:c16="http://schemas.microsoft.com/office/drawing/2014/chart" uri="{C3380CC4-5D6E-409C-BE32-E72D297353CC}">
              <c16:uniqueId val="{00000001-2943-4F31-A1AC-6F2CF22B0EDA}"/>
            </c:ext>
          </c:extLst>
        </c:ser>
        <c:dLbls>
          <c:showLegendKey val="0"/>
          <c:showVal val="0"/>
          <c:showCatName val="0"/>
          <c:showSerName val="0"/>
          <c:showPercent val="0"/>
          <c:showBubbleSize val="0"/>
        </c:dLbls>
        <c:gapWidth val="219"/>
        <c:overlap val="-27"/>
        <c:axId val="267270664"/>
        <c:axId val="267267712"/>
      </c:barChart>
      <c:catAx>
        <c:axId val="26727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267712"/>
        <c:crosses val="autoZero"/>
        <c:auto val="1"/>
        <c:lblAlgn val="ctr"/>
        <c:lblOffset val="100"/>
        <c:noMultiLvlLbl val="0"/>
      </c:catAx>
      <c:valAx>
        <c:axId val="26726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27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numCache>
            </c:numRef>
          </c:val>
          <c:extLst>
            <c:ext xmlns:c16="http://schemas.microsoft.com/office/drawing/2014/chart" uri="{C3380CC4-5D6E-409C-BE32-E72D297353CC}">
              <c16:uniqueId val="{00000000-D02C-4984-8DEF-5B09A7266748}"/>
            </c:ext>
          </c:extLst>
        </c:ser>
        <c:dLbls>
          <c:showLegendKey val="0"/>
          <c:showVal val="0"/>
          <c:showCatName val="0"/>
          <c:showSerName val="0"/>
          <c:showPercent val="0"/>
          <c:showBubbleSize val="0"/>
        </c:dLbls>
        <c:gapWidth val="219"/>
        <c:overlap val="-27"/>
        <c:axId val="318502728"/>
        <c:axId val="318503056"/>
      </c:barChart>
      <c:dateAx>
        <c:axId val="31850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03056"/>
        <c:crosses val="autoZero"/>
        <c:auto val="1"/>
        <c:lblOffset val="100"/>
        <c:baseTimeUnit val="months"/>
      </c:dateAx>
      <c:valAx>
        <c:axId val="31850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2CA-4884-A52D-85ED43130D94}"/>
            </c:ext>
          </c:extLst>
        </c:ser>
        <c:dLbls>
          <c:showLegendKey val="0"/>
          <c:showVal val="0"/>
          <c:showCatName val="0"/>
          <c:showSerName val="0"/>
          <c:showPercent val="0"/>
          <c:showBubbleSize val="0"/>
        </c:dLbls>
        <c:gapWidth val="219"/>
        <c:overlap val="-27"/>
        <c:axId val="318507320"/>
        <c:axId val="318507976"/>
      </c:barChart>
      <c:dateAx>
        <c:axId val="31850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07976"/>
        <c:crosses val="autoZero"/>
        <c:auto val="1"/>
        <c:lblOffset val="100"/>
        <c:baseTimeUnit val="months"/>
      </c:dateAx>
      <c:valAx>
        <c:axId val="31850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0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EB-47BE-866D-808586FE5B25}"/>
            </c:ext>
          </c:extLst>
        </c:ser>
        <c:dLbls>
          <c:showLegendKey val="0"/>
          <c:showVal val="0"/>
          <c:showCatName val="0"/>
          <c:showSerName val="0"/>
          <c:showPercent val="0"/>
          <c:showBubbleSize val="0"/>
        </c:dLbls>
        <c:gapWidth val="219"/>
        <c:overlap val="-27"/>
        <c:axId val="262831168"/>
        <c:axId val="321532856"/>
      </c:barChart>
      <c:dateAx>
        <c:axId val="26283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32856"/>
        <c:crosses val="autoZero"/>
        <c:auto val="1"/>
        <c:lblOffset val="100"/>
        <c:baseTimeUnit val="months"/>
      </c:dateAx>
      <c:valAx>
        <c:axId val="32153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3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422</c:v>
                </c:pt>
              </c:numCache>
            </c:numRef>
          </c:val>
          <c:extLst>
            <c:ext xmlns:c16="http://schemas.microsoft.com/office/drawing/2014/chart" uri="{C3380CC4-5D6E-409C-BE32-E72D297353CC}">
              <c16:uniqueId val="{00000000-3860-400A-B0D3-66AA36CF0855}"/>
            </c:ext>
          </c:extLst>
        </c:ser>
        <c:dLbls>
          <c:showLegendKey val="0"/>
          <c:showVal val="0"/>
          <c:showCatName val="0"/>
          <c:showSerName val="0"/>
          <c:showPercent val="0"/>
          <c:showBubbleSize val="0"/>
        </c:dLbls>
        <c:gapWidth val="219"/>
        <c:overlap val="-27"/>
        <c:axId val="392981616"/>
        <c:axId val="392983256"/>
      </c:barChart>
      <c:dateAx>
        <c:axId val="39298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3256"/>
        <c:crosses val="autoZero"/>
        <c:auto val="1"/>
        <c:lblOffset val="100"/>
        <c:baseTimeUnit val="months"/>
      </c:dateAx>
      <c:valAx>
        <c:axId val="39298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BC5-4EC4-A699-CA6A97EBCB3B}"/>
            </c:ext>
          </c:extLst>
        </c:ser>
        <c:dLbls>
          <c:showLegendKey val="0"/>
          <c:showVal val="0"/>
          <c:showCatName val="0"/>
          <c:showSerName val="0"/>
          <c:showPercent val="0"/>
          <c:showBubbleSize val="0"/>
        </c:dLbls>
        <c:gapWidth val="219"/>
        <c:overlap val="-27"/>
        <c:axId val="392980960"/>
        <c:axId val="392981288"/>
      </c:barChart>
      <c:dateAx>
        <c:axId val="39298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1288"/>
        <c:crosses val="autoZero"/>
        <c:auto val="1"/>
        <c:lblOffset val="100"/>
        <c:baseTimeUnit val="months"/>
      </c:dateAx>
      <c:valAx>
        <c:axId val="39298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36</c:v>
                </c:pt>
              </c:numCache>
            </c:numRef>
          </c:val>
          <c:extLst>
            <c:ext xmlns:c16="http://schemas.microsoft.com/office/drawing/2014/chart" uri="{C3380CC4-5D6E-409C-BE32-E72D297353CC}">
              <c16:uniqueId val="{00000000-09AC-47B3-8DEC-DF95478DC9B8}"/>
            </c:ext>
          </c:extLst>
        </c:ser>
        <c:dLbls>
          <c:showLegendKey val="0"/>
          <c:showVal val="0"/>
          <c:showCatName val="0"/>
          <c:showSerName val="0"/>
          <c:showPercent val="0"/>
          <c:showBubbleSize val="0"/>
        </c:dLbls>
        <c:gapWidth val="219"/>
        <c:overlap val="-27"/>
        <c:axId val="416668192"/>
        <c:axId val="416672784"/>
      </c:barChart>
      <c:dateAx>
        <c:axId val="41666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2784"/>
        <c:crosses val="autoZero"/>
        <c:auto val="1"/>
        <c:lblOffset val="100"/>
        <c:baseTimeUnit val="months"/>
      </c:dateAx>
      <c:valAx>
        <c:axId val="41667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6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CBF-497C-8711-EEDDE27C0A78}"/>
            </c:ext>
          </c:extLst>
        </c:ser>
        <c:dLbls>
          <c:showLegendKey val="0"/>
          <c:showVal val="0"/>
          <c:showCatName val="0"/>
          <c:showSerName val="0"/>
          <c:showPercent val="0"/>
          <c:showBubbleSize val="0"/>
        </c:dLbls>
        <c:gapWidth val="219"/>
        <c:overlap val="-27"/>
        <c:axId val="416679016"/>
        <c:axId val="416677048"/>
      </c:barChart>
      <c:dateAx>
        <c:axId val="41667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7048"/>
        <c:crosses val="autoZero"/>
        <c:auto val="1"/>
        <c:lblOffset val="100"/>
        <c:baseTimeUnit val="months"/>
      </c:dateAx>
      <c:valAx>
        <c:axId val="41667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7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67A5-9852-47AB-A2D9-F8C0FB89080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B6C92534-2822-4481-A28D-0F68EBFBB0E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26393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F13E-27D5-45E8-B80D-9E436958676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1723337-6F62-4FDB-8A4F-4DF43A445FCD}"/>
              </a:ext>
            </a:extLst>
          </p:cNvPr>
          <p:cNvGraphicFramePr>
            <a:graphicFrameLocks noGrp="1"/>
          </p:cNvGraphicFramePr>
          <p:nvPr>
            <p:ph type="chart" sz="quarter" idx="13"/>
            <p:extLst>
              <p:ext uri="{D42A27DB-BD31-4B8C-83A1-F6EECF244321}">
                <p14:modId xmlns:p14="http://schemas.microsoft.com/office/powerpoint/2010/main" val="638665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824EA-977E-4196-9730-53F8D346CCC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9D18407-C616-4C8D-B3E9-F313CC20C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95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9AB2-E8B4-42E8-ACBB-D501988F6CCD}"/>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D8425377-3AE2-4EA3-96E4-6A48E724D8FA}"/>
              </a:ext>
            </a:extLst>
          </p:cNvPr>
          <p:cNvGraphicFramePr>
            <a:graphicFrameLocks noGrp="1"/>
          </p:cNvGraphicFramePr>
          <p:nvPr>
            <p:ph type="tbl" sz="quarter" idx="13"/>
            <p:extLst>
              <p:ext uri="{D42A27DB-BD31-4B8C-83A1-F6EECF244321}">
                <p14:modId xmlns:p14="http://schemas.microsoft.com/office/powerpoint/2010/main" val="121259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94067563"/>
                    </a:ext>
                  </a:extLst>
                </a:gridCol>
                <a:gridCol w="740664">
                  <a:extLst>
                    <a:ext uri="{9D8B030D-6E8A-4147-A177-3AD203B41FA5}">
                      <a16:colId xmlns:a16="http://schemas.microsoft.com/office/drawing/2014/main" val="3550370247"/>
                    </a:ext>
                  </a:extLst>
                </a:gridCol>
                <a:gridCol w="740664">
                  <a:extLst>
                    <a:ext uri="{9D8B030D-6E8A-4147-A177-3AD203B41FA5}">
                      <a16:colId xmlns:a16="http://schemas.microsoft.com/office/drawing/2014/main" val="3006896315"/>
                    </a:ext>
                  </a:extLst>
                </a:gridCol>
                <a:gridCol w="740664">
                  <a:extLst>
                    <a:ext uri="{9D8B030D-6E8A-4147-A177-3AD203B41FA5}">
                      <a16:colId xmlns:a16="http://schemas.microsoft.com/office/drawing/2014/main" val="910828067"/>
                    </a:ext>
                  </a:extLst>
                </a:gridCol>
                <a:gridCol w="740664">
                  <a:extLst>
                    <a:ext uri="{9D8B030D-6E8A-4147-A177-3AD203B41FA5}">
                      <a16:colId xmlns:a16="http://schemas.microsoft.com/office/drawing/2014/main" val="3172183559"/>
                    </a:ext>
                  </a:extLst>
                </a:gridCol>
                <a:gridCol w="740664">
                  <a:extLst>
                    <a:ext uri="{9D8B030D-6E8A-4147-A177-3AD203B41FA5}">
                      <a16:colId xmlns:a16="http://schemas.microsoft.com/office/drawing/2014/main" val="922364752"/>
                    </a:ext>
                  </a:extLst>
                </a:gridCol>
                <a:gridCol w="740664">
                  <a:extLst>
                    <a:ext uri="{9D8B030D-6E8A-4147-A177-3AD203B41FA5}">
                      <a16:colId xmlns:a16="http://schemas.microsoft.com/office/drawing/2014/main" val="193066482"/>
                    </a:ext>
                  </a:extLst>
                </a:gridCol>
                <a:gridCol w="740664">
                  <a:extLst>
                    <a:ext uri="{9D8B030D-6E8A-4147-A177-3AD203B41FA5}">
                      <a16:colId xmlns:a16="http://schemas.microsoft.com/office/drawing/2014/main" val="3864508728"/>
                    </a:ext>
                  </a:extLst>
                </a:gridCol>
                <a:gridCol w="740664">
                  <a:extLst>
                    <a:ext uri="{9D8B030D-6E8A-4147-A177-3AD203B41FA5}">
                      <a16:colId xmlns:a16="http://schemas.microsoft.com/office/drawing/2014/main" val="3547162371"/>
                    </a:ext>
                  </a:extLst>
                </a:gridCol>
                <a:gridCol w="740664">
                  <a:extLst>
                    <a:ext uri="{9D8B030D-6E8A-4147-A177-3AD203B41FA5}">
                      <a16:colId xmlns:a16="http://schemas.microsoft.com/office/drawing/2014/main" val="28397649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38104166"/>
                  </a:ext>
                </a:extLst>
              </a:tr>
              <a:tr h="370840">
                <a:tc>
                  <a:txBody>
                    <a:bodyPr/>
                    <a:lstStyle/>
                    <a:p>
                      <a:r>
                        <a:rPr lang="en-US" sz="1000"/>
                        <a:t>Philadelphia Insurance Companies</a:t>
                      </a:r>
                    </a:p>
                  </a:txBody>
                  <a:tcPr/>
                </a:tc>
                <a:tc>
                  <a:txBody>
                    <a:bodyPr/>
                    <a:lstStyle/>
                    <a:p>
                      <a:r>
                        <a:rPr lang="en-US" sz="1000"/>
                        <a:t>4002</a:t>
                      </a:r>
                    </a:p>
                  </a:txBody>
                  <a:tcPr/>
                </a:tc>
                <a:tc>
                  <a:txBody>
                    <a:bodyPr/>
                    <a:lstStyle/>
                    <a:p>
                      <a:r>
                        <a:rPr lang="en-US" sz="1000"/>
                        <a:t>59</a:t>
                      </a:r>
                    </a:p>
                  </a:txBody>
                  <a:tcPr/>
                </a:tc>
                <a:tc>
                  <a:txBody>
                    <a:bodyPr/>
                    <a:lstStyle/>
                    <a:p>
                      <a:r>
                        <a:rPr lang="en-US" sz="1000"/>
                        <a:t>35</a:t>
                      </a:r>
                    </a:p>
                  </a:txBody>
                  <a:tcPr/>
                </a:tc>
                <a:tc>
                  <a:txBody>
                    <a:bodyPr/>
                    <a:lstStyle/>
                    <a:p>
                      <a:r>
                        <a:rPr lang="en-US" sz="1000"/>
                        <a:t>1337</a:t>
                      </a:r>
                    </a:p>
                  </a:txBody>
                  <a:tcPr/>
                </a:tc>
                <a:tc>
                  <a:txBody>
                    <a:bodyPr/>
                    <a:lstStyle/>
                    <a:p>
                      <a:r>
                        <a:rPr lang="en-US" sz="1000"/>
                        <a:t>46</a:t>
                      </a:r>
                    </a:p>
                  </a:txBody>
                  <a:tcPr/>
                </a:tc>
                <a:tc>
                  <a:txBody>
                    <a:bodyPr/>
                    <a:lstStyle/>
                    <a:p>
                      <a:r>
                        <a:rPr lang="en-US" sz="1000"/>
                        <a:t>85</a:t>
                      </a:r>
                    </a:p>
                  </a:txBody>
                  <a:tcPr/>
                </a:tc>
                <a:tc>
                  <a:txBody>
                    <a:bodyPr/>
                    <a:lstStyle/>
                    <a:p>
                      <a:r>
                        <a:rPr lang="en-US" sz="1000"/>
                        <a:t>1</a:t>
                      </a:r>
                    </a:p>
                  </a:txBody>
                  <a:tcPr/>
                </a:tc>
                <a:tc>
                  <a:txBody>
                    <a:bodyPr/>
                    <a:lstStyle/>
                    <a:p>
                      <a:r>
                        <a:rPr lang="en-US" sz="1000"/>
                        <a:t>1.0560 %</a:t>
                      </a:r>
                    </a:p>
                  </a:txBody>
                  <a:tcPr/>
                </a:tc>
                <a:tc>
                  <a:txBody>
                    <a:bodyPr/>
                    <a:lstStyle/>
                    <a:p>
                      <a:r>
                        <a:rPr lang="en-US" sz="1000"/>
                        <a:t>0.0 %</a:t>
                      </a:r>
                    </a:p>
                  </a:txBody>
                  <a:tcPr/>
                </a:tc>
                <a:extLst>
                  <a:ext uri="{0D108BD9-81ED-4DB2-BD59-A6C34878D82A}">
                    <a16:rowId xmlns:a16="http://schemas.microsoft.com/office/drawing/2014/main" val="2314412463"/>
                  </a:ext>
                </a:extLst>
              </a:tr>
            </a:tbl>
          </a:graphicData>
        </a:graphic>
      </p:graphicFrame>
      <p:sp>
        <p:nvSpPr>
          <p:cNvPr id="4" name="Text Placeholder 3">
            <a:extLst>
              <a:ext uri="{FF2B5EF4-FFF2-40B4-BE49-F238E27FC236}">
                <a16:creationId xmlns:a16="http://schemas.microsoft.com/office/drawing/2014/main" id="{AF75F151-514C-4CB3-9A3E-E22A8E7DF2F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40722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D2DF-CE3C-4B5D-8B9B-EA8855A856FF}"/>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B446C443-1D2A-4EB3-A68A-A80C2894C9DF}"/>
              </a:ext>
            </a:extLst>
          </p:cNvPr>
          <p:cNvGraphicFramePr>
            <a:graphicFrameLocks noGrp="1"/>
          </p:cNvGraphicFramePr>
          <p:nvPr>
            <p:ph type="chart" sz="quarter" idx="13"/>
            <p:extLst>
              <p:ext uri="{D42A27DB-BD31-4B8C-83A1-F6EECF244321}">
                <p14:modId xmlns:p14="http://schemas.microsoft.com/office/powerpoint/2010/main" val="73526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25E65-8C54-46CA-9EAD-E495E71DA55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737EAD0-E542-4C8E-9E62-EAEC292F9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866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88F1-E8AA-4B5D-B94A-98F17FA89A6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9F935D6-81DE-43BA-9490-09F1B4C5075C}"/>
              </a:ext>
            </a:extLst>
          </p:cNvPr>
          <p:cNvGraphicFramePr>
            <a:graphicFrameLocks noGrp="1"/>
          </p:cNvGraphicFramePr>
          <p:nvPr>
            <p:ph type="chart" sz="quarter" idx="13"/>
            <p:extLst>
              <p:ext uri="{D42A27DB-BD31-4B8C-83A1-F6EECF244321}">
                <p14:modId xmlns:p14="http://schemas.microsoft.com/office/powerpoint/2010/main" val="2755722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E9696-C5AB-4DBB-8BF1-8B72C8F4D9D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A5453AA-7932-42AD-84EF-F342FADCF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073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B1650-7CBD-4FD2-BC35-8091B0F51B9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A62FE974-DF52-4DED-9192-9A0B63A02DC0}"/>
              </a:ext>
            </a:extLst>
          </p:cNvPr>
          <p:cNvGraphicFramePr>
            <a:graphicFrameLocks noGrp="1"/>
          </p:cNvGraphicFramePr>
          <p:nvPr>
            <p:ph type="chart" sz="quarter" idx="13"/>
            <p:extLst>
              <p:ext uri="{D42A27DB-BD31-4B8C-83A1-F6EECF244321}">
                <p14:modId xmlns:p14="http://schemas.microsoft.com/office/powerpoint/2010/main" val="2002756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52A1C-3E84-4D1A-8B23-1BAE48D6B5B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49663D5-4FE5-43C8-B2BD-AC47C9AA1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768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EA764-46F8-47DD-AECB-35DD76BC167E}"/>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2CB24FC7-F99C-4A69-8AFA-BECF5EB4EAC7}"/>
              </a:ext>
            </a:extLst>
          </p:cNvPr>
          <p:cNvGraphicFramePr>
            <a:graphicFrameLocks noGrp="1"/>
          </p:cNvGraphicFramePr>
          <p:nvPr>
            <p:ph type="tbl" sz="quarter" idx="13"/>
            <p:extLst>
              <p:ext uri="{D42A27DB-BD31-4B8C-83A1-F6EECF244321}">
                <p14:modId xmlns:p14="http://schemas.microsoft.com/office/powerpoint/2010/main" val="388168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1138359"/>
                    </a:ext>
                  </a:extLst>
                </a:gridCol>
                <a:gridCol w="658368">
                  <a:extLst>
                    <a:ext uri="{9D8B030D-6E8A-4147-A177-3AD203B41FA5}">
                      <a16:colId xmlns:a16="http://schemas.microsoft.com/office/drawing/2014/main" val="2266344603"/>
                    </a:ext>
                  </a:extLst>
                </a:gridCol>
                <a:gridCol w="658368">
                  <a:extLst>
                    <a:ext uri="{9D8B030D-6E8A-4147-A177-3AD203B41FA5}">
                      <a16:colId xmlns:a16="http://schemas.microsoft.com/office/drawing/2014/main" val="1109417903"/>
                    </a:ext>
                  </a:extLst>
                </a:gridCol>
                <a:gridCol w="658368">
                  <a:extLst>
                    <a:ext uri="{9D8B030D-6E8A-4147-A177-3AD203B41FA5}">
                      <a16:colId xmlns:a16="http://schemas.microsoft.com/office/drawing/2014/main" val="500570149"/>
                    </a:ext>
                  </a:extLst>
                </a:gridCol>
                <a:gridCol w="658368">
                  <a:extLst>
                    <a:ext uri="{9D8B030D-6E8A-4147-A177-3AD203B41FA5}">
                      <a16:colId xmlns:a16="http://schemas.microsoft.com/office/drawing/2014/main" val="1579016193"/>
                    </a:ext>
                  </a:extLst>
                </a:gridCol>
                <a:gridCol w="658368">
                  <a:extLst>
                    <a:ext uri="{9D8B030D-6E8A-4147-A177-3AD203B41FA5}">
                      <a16:colId xmlns:a16="http://schemas.microsoft.com/office/drawing/2014/main" val="1692280961"/>
                    </a:ext>
                  </a:extLst>
                </a:gridCol>
                <a:gridCol w="658368">
                  <a:extLst>
                    <a:ext uri="{9D8B030D-6E8A-4147-A177-3AD203B41FA5}">
                      <a16:colId xmlns:a16="http://schemas.microsoft.com/office/drawing/2014/main" val="3050925139"/>
                    </a:ext>
                  </a:extLst>
                </a:gridCol>
                <a:gridCol w="658368">
                  <a:extLst>
                    <a:ext uri="{9D8B030D-6E8A-4147-A177-3AD203B41FA5}">
                      <a16:colId xmlns:a16="http://schemas.microsoft.com/office/drawing/2014/main" val="15133490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59891225"/>
                  </a:ext>
                </a:extLst>
              </a:tr>
              <a:tr h="370840">
                <a:tc>
                  <a:txBody>
                    <a:bodyPr/>
                    <a:lstStyle/>
                    <a:p>
                      <a:r>
                        <a:rPr lang="en-US" sz="1000" b="1"/>
                        <a:t> Philadelphia Insurance Companies - 2019-03-21 16:12:35 </a:t>
                      </a:r>
                      <a:r>
                        <a:rPr lang="en-US" sz="1000"/>
                        <a:t> 
 From the East coast to the West coast, #TEAMPHLY rocked their socks in support of #WorldDownSyndromeDay! Did you #RockYourSocks today? Post a picture below!</a:t>
                      </a:r>
                    </a:p>
                  </a:txBody>
                  <a:tcPr/>
                </a:tc>
                <a:tc>
                  <a:txBody>
                    <a:bodyPr/>
                    <a:lstStyle/>
                    <a:p>
                      <a:r>
                        <a:rPr lang="en-US" sz="1000"/>
                        <a:t>279</a:t>
                      </a:r>
                    </a:p>
                  </a:txBody>
                  <a:tcPr/>
                </a:tc>
                <a:tc>
                  <a:txBody>
                    <a:bodyPr/>
                    <a:lstStyle/>
                    <a:p>
                      <a:r>
                        <a:rPr lang="en-US" sz="1000"/>
                        <a:t>245</a:t>
                      </a:r>
                    </a:p>
                  </a:txBody>
                  <a:tcPr/>
                </a:tc>
                <a:tc>
                  <a:txBody>
                    <a:bodyPr/>
                    <a:lstStyle/>
                    <a:p>
                      <a:r>
                        <a:rPr lang="en-US" sz="1000"/>
                        <a:t>22</a:t>
                      </a:r>
                    </a:p>
                  </a:txBody>
                  <a:tcPr/>
                </a:tc>
                <a:tc>
                  <a:txBody>
                    <a:bodyPr/>
                    <a:lstStyle/>
                    <a:p>
                      <a:r>
                        <a:rPr lang="en-US" sz="1000"/>
                        <a:t>12</a:t>
                      </a:r>
                    </a:p>
                  </a:txBody>
                  <a:tcPr/>
                </a:tc>
                <a:tc>
                  <a:txBody>
                    <a:bodyPr/>
                    <a:lstStyle/>
                    <a:p>
                      <a:r>
                        <a:rPr lang="en-US" sz="1000"/>
                        <a:t>555276415662.6500 %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67059318"/>
                  </a:ext>
                </a:extLst>
              </a:tr>
              <a:tr h="370840">
                <a:tc>
                  <a:txBody>
                    <a:bodyPr/>
                    <a:lstStyle/>
                    <a:p>
                      <a:r>
                        <a:rPr lang="en-US" sz="1000" b="1"/>
                        <a:t> Philadelphia Insurance Companies - 2019-03-19 09:16:12 </a:t>
                      </a:r>
                      <a:r>
                        <a:rPr lang="en-US" sz="1000"/>
                        <a:t> 
 Jackie Jamison of our Compliance department recently celebrated her 30th work anniversary with PHLY. Congratulations to Jackie and thank you for 30 years of dedicated service!</a:t>
                      </a:r>
                    </a:p>
                  </a:txBody>
                  <a:tcPr/>
                </a:tc>
                <a:tc>
                  <a:txBody>
                    <a:bodyPr/>
                    <a:lstStyle/>
                    <a:p>
                      <a:r>
                        <a:rPr lang="en-US" sz="1000"/>
                        <a:t>108</a:t>
                      </a:r>
                    </a:p>
                  </a:txBody>
                  <a:tcPr/>
                </a:tc>
                <a:tc>
                  <a:txBody>
                    <a:bodyPr/>
                    <a:lstStyle/>
                    <a:p>
                      <a:r>
                        <a:rPr lang="en-US" sz="1000"/>
                        <a:t>97</a:t>
                      </a:r>
                    </a:p>
                  </a:txBody>
                  <a:tcPr/>
                </a:tc>
                <a:tc>
                  <a:txBody>
                    <a:bodyPr/>
                    <a:lstStyle/>
                    <a:p>
                      <a:r>
                        <a:rPr lang="en-US" sz="1000"/>
                        <a:t>11</a:t>
                      </a:r>
                    </a:p>
                  </a:txBody>
                  <a:tcPr/>
                </a:tc>
                <a:tc>
                  <a:txBody>
                    <a:bodyPr/>
                    <a:lstStyle/>
                    <a:p>
                      <a:r>
                        <a:rPr lang="en-US" sz="1000"/>
                        <a:t>0</a:t>
                      </a:r>
                    </a:p>
                  </a:txBody>
                  <a:tcPr/>
                </a:tc>
                <a:tc>
                  <a:txBody>
                    <a:bodyPr/>
                    <a:lstStyle/>
                    <a:p>
                      <a:r>
                        <a:rPr lang="en-US" sz="1000"/>
                        <a:t>278977364.1851 %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88324193"/>
                  </a:ext>
                </a:extLst>
              </a:tr>
              <a:tr h="370840">
                <a:tc>
                  <a:txBody>
                    <a:bodyPr/>
                    <a:lstStyle/>
                    <a:p>
                      <a:r>
                        <a:rPr lang="en-US" sz="1000" b="1"/>
                        <a:t> Philadelphia Insurance Companies - 2019-03-27 18:34:33 </a:t>
                      </a:r>
                      <a:r>
                        <a:rPr lang="en-US" sz="1000"/>
                        <a:t> 
 Today, #TEAMPHLY welcomed 88 new employees from across the US to the Home Office for our semi-annual New Hire Training! Our newest team members ended their first day of training at the PHLY Product Expo, a fun event that introduces them to our products and services. #NHTExpo19</a:t>
                      </a:r>
                    </a:p>
                  </a:txBody>
                  <a:tcPr/>
                </a:tc>
                <a:tc>
                  <a:txBody>
                    <a:bodyPr/>
                    <a:lstStyle/>
                    <a:p>
                      <a:r>
                        <a:rPr lang="en-US" sz="1000"/>
                        <a:t>67</a:t>
                      </a:r>
                    </a:p>
                  </a:txBody>
                  <a:tcPr/>
                </a:tc>
                <a:tc>
                  <a:txBody>
                    <a:bodyPr/>
                    <a:lstStyle/>
                    <a:p>
                      <a:r>
                        <a:rPr lang="en-US" sz="1000"/>
                        <a:t>62</a:t>
                      </a:r>
                    </a:p>
                  </a:txBody>
                  <a:tcPr/>
                </a:tc>
                <a:tc>
                  <a:txBody>
                    <a:bodyPr/>
                    <a:lstStyle/>
                    <a:p>
                      <a:r>
                        <a:rPr lang="en-US" sz="1000"/>
                        <a:t>4</a:t>
                      </a:r>
                    </a:p>
                  </a:txBody>
                  <a:tcPr/>
                </a:tc>
                <a:tc>
                  <a:txBody>
                    <a:bodyPr/>
                    <a:lstStyle/>
                    <a:p>
                      <a:r>
                        <a:rPr lang="en-US" sz="1000"/>
                        <a:t>1</a:t>
                      </a:r>
                    </a:p>
                  </a:txBody>
                  <a:tcPr/>
                </a:tc>
                <a:tc>
                  <a:txBody>
                    <a:bodyPr/>
                    <a:lstStyle/>
                    <a:p>
                      <a:r>
                        <a:rPr lang="en-US" sz="1000"/>
                        <a:t>104086586.5866 %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28224659"/>
                  </a:ext>
                </a:extLst>
              </a:tr>
              <a:tr h="370840">
                <a:tc>
                  <a:txBody>
                    <a:bodyPr/>
                    <a:lstStyle/>
                    <a:p>
                      <a:r>
                        <a:rPr lang="en-US" sz="1000" b="1"/>
                        <a:t> Philadelphia Insurance Companies - 2019-03-29 17:41:00 </a:t>
                      </a:r>
                      <a:r>
                        <a:rPr lang="en-US" sz="1000"/>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r>
                        <a:rPr lang="en-US" sz="1000"/>
                        <a:t>75</a:t>
                      </a:r>
                    </a:p>
                  </a:txBody>
                  <a:tcPr/>
                </a:tc>
                <a:tc>
                  <a:txBody>
                    <a:bodyPr/>
                    <a:lstStyle/>
                    <a:p>
                      <a:r>
                        <a:rPr lang="en-US" sz="1000"/>
                        <a:t>69</a:t>
                      </a:r>
                    </a:p>
                  </a:txBody>
                  <a:tcPr/>
                </a:tc>
                <a:tc>
                  <a:txBody>
                    <a:bodyPr/>
                    <a:lstStyle/>
                    <a:p>
                      <a:r>
                        <a:rPr lang="en-US" sz="1000"/>
                        <a:t>3</a:t>
                      </a:r>
                    </a:p>
                  </a:txBody>
                  <a:tcPr/>
                </a:tc>
                <a:tc>
                  <a:txBody>
                    <a:bodyPr/>
                    <a:lstStyle/>
                    <a:p>
                      <a:r>
                        <a:rPr lang="en-US" sz="1000"/>
                        <a:t>3</a:t>
                      </a:r>
                    </a:p>
                  </a:txBody>
                  <a:tcPr/>
                </a:tc>
                <a:tc>
                  <a:txBody>
                    <a:bodyPr/>
                    <a:lstStyle/>
                    <a:p>
                      <a:r>
                        <a:rPr lang="en-US" sz="1000"/>
                        <a:t>84047976.0120 %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0554107"/>
                  </a:ext>
                </a:extLst>
              </a:tr>
              <a:tr h="370840">
                <a:tc>
                  <a:txBody>
                    <a:bodyPr/>
                    <a:lstStyle/>
                    <a:p>
                      <a:r>
                        <a:rPr lang="en-US" sz="1000" b="1"/>
                        <a:t> Philadelphia Insurance Companies - 2019-03-29 15:58:00 </a:t>
                      </a:r>
                      <a:r>
                        <a:rPr lang="en-US" sz="1000"/>
                        <a:t> 
 What does a career at PHLY look like? Here’s a peek at our East Hartford, CT office battling it out at Laser Quest as part of a team-building event. At PHLY, culture matters and we believe teamwork is the key to our success! 
Want to join #TEAMPHLY? We’re currently hiring a Surety Claims Examiner in East Hartford. Apply now: http://bit.ly/2uAaSun</a:t>
                      </a:r>
                    </a:p>
                  </a:txBody>
                  <a:tcPr/>
                </a:tc>
                <a:tc>
                  <a:txBody>
                    <a:bodyPr/>
                    <a:lstStyle/>
                    <a:p>
                      <a:r>
                        <a:rPr lang="en-US" sz="1000"/>
                        <a:t>48</a:t>
                      </a:r>
                    </a:p>
                  </a:txBody>
                  <a:tcPr/>
                </a:tc>
                <a:tc>
                  <a:txBody>
                    <a:bodyPr/>
                    <a:lstStyle/>
                    <a:p>
                      <a:r>
                        <a:rPr lang="en-US" sz="1000"/>
                        <a:t>42</a:t>
                      </a:r>
                    </a:p>
                  </a:txBody>
                  <a:tcPr/>
                </a:tc>
                <a:tc>
                  <a:txBody>
                    <a:bodyPr/>
                    <a:lstStyle/>
                    <a:p>
                      <a:r>
                        <a:rPr lang="en-US" sz="1000"/>
                        <a:t>2</a:t>
                      </a:r>
                    </a:p>
                  </a:txBody>
                  <a:tcPr/>
                </a:tc>
                <a:tc>
                  <a:txBody>
                    <a:bodyPr/>
                    <a:lstStyle/>
                    <a:p>
                      <a:r>
                        <a:rPr lang="en-US" sz="1000"/>
                        <a:t>4</a:t>
                      </a:r>
                    </a:p>
                  </a:txBody>
                  <a:tcPr/>
                </a:tc>
                <a:tc>
                  <a:txBody>
                    <a:bodyPr/>
                    <a:lstStyle/>
                    <a:p>
                      <a:r>
                        <a:rPr lang="en-US" sz="1000"/>
                        <a:t>60952023.9880 %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18635848"/>
                  </a:ext>
                </a:extLst>
              </a:tr>
            </a:tbl>
          </a:graphicData>
        </a:graphic>
      </p:graphicFrame>
      <p:sp>
        <p:nvSpPr>
          <p:cNvPr id="4" name="Text Placeholder 3">
            <a:extLst>
              <a:ext uri="{FF2B5EF4-FFF2-40B4-BE49-F238E27FC236}">
                <a16:creationId xmlns:a16="http://schemas.microsoft.com/office/drawing/2014/main" id="{DB21118A-6D49-46CA-993C-C6F6E979113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64178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E441-9FD0-4F26-9923-9F44498CF2E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D67CA13-F06B-43ED-9EA4-75E7F4DB0610}"/>
              </a:ext>
            </a:extLst>
          </p:cNvPr>
          <p:cNvGraphicFramePr>
            <a:graphicFrameLocks noGrp="1"/>
          </p:cNvGraphicFramePr>
          <p:nvPr>
            <p:ph type="chart" sz="quarter" idx="13"/>
            <p:extLst>
              <p:ext uri="{D42A27DB-BD31-4B8C-83A1-F6EECF244321}">
                <p14:modId xmlns:p14="http://schemas.microsoft.com/office/powerpoint/2010/main" val="4062006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3F4F3F-6A4B-44F5-9BDB-BC6DDBF6A52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06AE558-A3AF-45B5-B82E-7C4389903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803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47610-2BAD-4760-960D-790C17A6490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C19C9E9-EDD0-4649-8785-284CDC50B6A9}"/>
              </a:ext>
            </a:extLst>
          </p:cNvPr>
          <p:cNvGraphicFramePr>
            <a:graphicFrameLocks noGrp="1"/>
          </p:cNvGraphicFramePr>
          <p:nvPr>
            <p:ph type="tbl" sz="quarter" idx="13"/>
            <p:extLst>
              <p:ext uri="{D42A27DB-BD31-4B8C-83A1-F6EECF244321}">
                <p14:modId xmlns:p14="http://schemas.microsoft.com/office/powerpoint/2010/main" val="375800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2191329"/>
                    </a:ext>
                  </a:extLst>
                </a:gridCol>
                <a:gridCol w="493776">
                  <a:extLst>
                    <a:ext uri="{9D8B030D-6E8A-4147-A177-3AD203B41FA5}">
                      <a16:colId xmlns:a16="http://schemas.microsoft.com/office/drawing/2014/main" val="1601895754"/>
                    </a:ext>
                  </a:extLst>
                </a:gridCol>
                <a:gridCol w="493776">
                  <a:extLst>
                    <a:ext uri="{9D8B030D-6E8A-4147-A177-3AD203B41FA5}">
                      <a16:colId xmlns:a16="http://schemas.microsoft.com/office/drawing/2014/main" val="3293470018"/>
                    </a:ext>
                  </a:extLst>
                </a:gridCol>
                <a:gridCol w="493776">
                  <a:extLst>
                    <a:ext uri="{9D8B030D-6E8A-4147-A177-3AD203B41FA5}">
                      <a16:colId xmlns:a16="http://schemas.microsoft.com/office/drawing/2014/main" val="2917633929"/>
                    </a:ext>
                  </a:extLst>
                </a:gridCol>
                <a:gridCol w="493776">
                  <a:extLst>
                    <a:ext uri="{9D8B030D-6E8A-4147-A177-3AD203B41FA5}">
                      <a16:colId xmlns:a16="http://schemas.microsoft.com/office/drawing/2014/main" val="1021999029"/>
                    </a:ext>
                  </a:extLst>
                </a:gridCol>
                <a:gridCol w="493776">
                  <a:extLst>
                    <a:ext uri="{9D8B030D-6E8A-4147-A177-3AD203B41FA5}">
                      <a16:colId xmlns:a16="http://schemas.microsoft.com/office/drawing/2014/main" val="422567920"/>
                    </a:ext>
                  </a:extLst>
                </a:gridCol>
                <a:gridCol w="493776">
                  <a:extLst>
                    <a:ext uri="{9D8B030D-6E8A-4147-A177-3AD203B41FA5}">
                      <a16:colId xmlns:a16="http://schemas.microsoft.com/office/drawing/2014/main" val="3374032790"/>
                    </a:ext>
                  </a:extLst>
                </a:gridCol>
                <a:gridCol w="493776">
                  <a:extLst>
                    <a:ext uri="{9D8B030D-6E8A-4147-A177-3AD203B41FA5}">
                      <a16:colId xmlns:a16="http://schemas.microsoft.com/office/drawing/2014/main" val="490226669"/>
                    </a:ext>
                  </a:extLst>
                </a:gridCol>
                <a:gridCol w="493776">
                  <a:extLst>
                    <a:ext uri="{9D8B030D-6E8A-4147-A177-3AD203B41FA5}">
                      <a16:colId xmlns:a16="http://schemas.microsoft.com/office/drawing/2014/main" val="2760940097"/>
                    </a:ext>
                  </a:extLst>
                </a:gridCol>
                <a:gridCol w="493776">
                  <a:extLst>
                    <a:ext uri="{9D8B030D-6E8A-4147-A177-3AD203B41FA5}">
                      <a16:colId xmlns:a16="http://schemas.microsoft.com/office/drawing/2014/main" val="4049215576"/>
                    </a:ext>
                  </a:extLst>
                </a:gridCol>
                <a:gridCol w="493776">
                  <a:extLst>
                    <a:ext uri="{9D8B030D-6E8A-4147-A177-3AD203B41FA5}">
                      <a16:colId xmlns:a16="http://schemas.microsoft.com/office/drawing/2014/main" val="1416421253"/>
                    </a:ext>
                  </a:extLst>
                </a:gridCol>
                <a:gridCol w="493776">
                  <a:extLst>
                    <a:ext uri="{9D8B030D-6E8A-4147-A177-3AD203B41FA5}">
                      <a16:colId xmlns:a16="http://schemas.microsoft.com/office/drawing/2014/main" val="3829616649"/>
                    </a:ext>
                  </a:extLst>
                </a:gridCol>
                <a:gridCol w="493776">
                  <a:extLst>
                    <a:ext uri="{9D8B030D-6E8A-4147-A177-3AD203B41FA5}">
                      <a16:colId xmlns:a16="http://schemas.microsoft.com/office/drawing/2014/main" val="1848965956"/>
                    </a:ext>
                  </a:extLst>
                </a:gridCol>
                <a:gridCol w="493776">
                  <a:extLst>
                    <a:ext uri="{9D8B030D-6E8A-4147-A177-3AD203B41FA5}">
                      <a16:colId xmlns:a16="http://schemas.microsoft.com/office/drawing/2014/main" val="19602376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57508892"/>
                  </a:ext>
                </a:extLst>
              </a:tr>
              <a:tr h="370840">
                <a:tc>
                  <a:txBody>
                    <a:bodyPr/>
                    <a:lstStyle/>
                    <a:p>
                      <a:r>
                        <a:rPr lang="en-US" sz="1000"/>
                        <a:t>@PHLYINS</a:t>
                      </a:r>
                    </a:p>
                  </a:txBody>
                  <a:tcPr/>
                </a:tc>
                <a:tc>
                  <a:txBody>
                    <a:bodyPr/>
                    <a:lstStyle/>
                    <a:p>
                      <a:r>
                        <a:rPr lang="en-US" sz="1000"/>
                        <a:t>3208</a:t>
                      </a:r>
                    </a:p>
                  </a:txBody>
                  <a:tcPr/>
                </a:tc>
                <a:tc>
                  <a:txBody>
                    <a:bodyPr/>
                    <a:lstStyle/>
                    <a:p>
                      <a:r>
                        <a:rPr lang="en-US" sz="1000"/>
                        <a:t>49</a:t>
                      </a:r>
                    </a:p>
                  </a:txBody>
                  <a:tcPr/>
                </a:tc>
                <a:tc>
                  <a:txBody>
                    <a:bodyPr/>
                    <a:lstStyle/>
                    <a:p>
                      <a:r>
                        <a:rPr lang="en-US" sz="1000"/>
                        <a:t>46</a:t>
                      </a:r>
                    </a:p>
                  </a:txBody>
                  <a:tcPr/>
                </a:tc>
                <a:tc>
                  <a:txBody>
                    <a:bodyPr/>
                    <a:lstStyle/>
                    <a:p>
                      <a:r>
                        <a:rPr lang="en-US" sz="1000"/>
                        <a:t>39</a:t>
                      </a:r>
                    </a:p>
                  </a:txBody>
                  <a:tcPr/>
                </a:tc>
                <a:tc>
                  <a:txBody>
                    <a:bodyPr/>
                    <a:lstStyle/>
                    <a:p>
                      <a:r>
                        <a:rPr lang="en-US" sz="1000"/>
                        <a:t>3</a:t>
                      </a:r>
                    </a:p>
                  </a:txBody>
                  <a:tcPr/>
                </a:tc>
                <a:tc>
                  <a:txBody>
                    <a:bodyPr/>
                    <a:lstStyle/>
                    <a:p>
                      <a:r>
                        <a:rPr lang="en-US" sz="1000"/>
                        <a:t>4</a:t>
                      </a:r>
                    </a:p>
                  </a:txBody>
                  <a:tcPr/>
                </a:tc>
                <a:tc>
                  <a:txBody>
                    <a:bodyPr/>
                    <a:lstStyle/>
                    <a:p>
                      <a:r>
                        <a:rPr lang="en-US" sz="1000"/>
                        <a:t>21</a:t>
                      </a:r>
                    </a:p>
                  </a:txBody>
                  <a:tcPr/>
                </a:tc>
                <a:tc>
                  <a:txBody>
                    <a:bodyPr/>
                    <a:lstStyle/>
                    <a:p>
                      <a:r>
                        <a:rPr lang="en-US" sz="1000"/>
                        <a:t>21</a:t>
                      </a:r>
                    </a:p>
                  </a:txBody>
                  <a:tcPr/>
                </a:tc>
                <a:tc>
                  <a:txBody>
                    <a:bodyPr/>
                    <a:lstStyle/>
                    <a:p>
                      <a:r>
                        <a:rPr lang="en-US" sz="1000"/>
                        <a:t>200</a:t>
                      </a:r>
                    </a:p>
                  </a:txBody>
                  <a:tcPr/>
                </a:tc>
                <a:tc>
                  <a:txBody>
                    <a:bodyPr/>
                    <a:lstStyle/>
                    <a:p>
                      <a:r>
                        <a:rPr lang="en-US" sz="1000"/>
                        <a:t>4</a:t>
                      </a:r>
                    </a:p>
                  </a:txBody>
                  <a:tcPr/>
                </a:tc>
                <a:tc>
                  <a:txBody>
                    <a:bodyPr/>
                    <a:lstStyle/>
                    <a:p>
                      <a:r>
                        <a:rPr lang="en-US" sz="1000"/>
                        <a:t>20</a:t>
                      </a:r>
                    </a:p>
                  </a:txBody>
                  <a:tcPr/>
                </a:tc>
                <a:tc>
                  <a:txBody>
                    <a:bodyPr/>
                    <a:lstStyle/>
                    <a:p>
                      <a:r>
                        <a:rPr lang="en-US" sz="1000"/>
                        <a:t>0.1813 %</a:t>
                      </a:r>
                    </a:p>
                  </a:txBody>
                  <a:tcPr/>
                </a:tc>
                <a:tc>
                  <a:txBody>
                    <a:bodyPr/>
                    <a:lstStyle/>
                    <a:p>
                      <a:r>
                        <a:rPr lang="en-US" sz="1000"/>
                        <a:t>0.0 %</a:t>
                      </a:r>
                    </a:p>
                  </a:txBody>
                  <a:tcPr/>
                </a:tc>
                <a:extLst>
                  <a:ext uri="{0D108BD9-81ED-4DB2-BD59-A6C34878D82A}">
                    <a16:rowId xmlns:a16="http://schemas.microsoft.com/office/drawing/2014/main" val="1576176328"/>
                  </a:ext>
                </a:extLst>
              </a:tr>
            </a:tbl>
          </a:graphicData>
        </a:graphic>
      </p:graphicFrame>
      <p:sp>
        <p:nvSpPr>
          <p:cNvPr id="4" name="Text Placeholder 3">
            <a:extLst>
              <a:ext uri="{FF2B5EF4-FFF2-40B4-BE49-F238E27FC236}">
                <a16:creationId xmlns:a16="http://schemas.microsoft.com/office/drawing/2014/main" id="{F25C8374-F372-40FA-9F75-AB9A09AFD27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2438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0E69-F3FC-4FCC-98CB-6002753433B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78760E7-64EC-4854-84BE-9A03635AEE2E}"/>
              </a:ext>
            </a:extLst>
          </p:cNvPr>
          <p:cNvGraphicFramePr>
            <a:graphicFrameLocks noGrp="1"/>
          </p:cNvGraphicFramePr>
          <p:nvPr>
            <p:ph type="chart" sz="quarter" idx="13"/>
            <p:extLst>
              <p:ext uri="{D42A27DB-BD31-4B8C-83A1-F6EECF244321}">
                <p14:modId xmlns:p14="http://schemas.microsoft.com/office/powerpoint/2010/main" val="2960023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60C66D-7104-4172-A951-2FB65479226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B1743F-637D-4733-B739-C6B5384AB6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191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5F55-C7B3-4A03-B650-350907CDE50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0663737-E9F8-48D2-94F7-22475985E40C}"/>
              </a:ext>
            </a:extLst>
          </p:cNvPr>
          <p:cNvGraphicFramePr>
            <a:graphicFrameLocks noGrp="1"/>
          </p:cNvGraphicFramePr>
          <p:nvPr>
            <p:ph type="chart" sz="quarter" idx="13"/>
            <p:extLst>
              <p:ext uri="{D42A27DB-BD31-4B8C-83A1-F6EECF244321}">
                <p14:modId xmlns:p14="http://schemas.microsoft.com/office/powerpoint/2010/main" val="682079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80ED3-35ED-4248-8C7A-3E0122553B8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393FF94-86C3-4E6A-B6CA-B2F991270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036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A83BC-92BD-4165-B038-859884AC90A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5D3A534F-3407-4AF5-8C9A-19CCCF5D6B14}"/>
              </a:ext>
            </a:extLst>
          </p:cNvPr>
          <p:cNvGraphicFramePr>
            <a:graphicFrameLocks noGrp="1"/>
          </p:cNvGraphicFramePr>
          <p:nvPr>
            <p:ph type="chart" sz="quarter" idx="13"/>
            <p:extLst>
              <p:ext uri="{D42A27DB-BD31-4B8C-83A1-F6EECF244321}">
                <p14:modId xmlns:p14="http://schemas.microsoft.com/office/powerpoint/2010/main" val="4138756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508BD-D2E3-4F8A-B6DF-07EFDCC6CD6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D428E38-7DFB-49A5-ADA6-1D96E7AD9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961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15F0-9FE0-4DE7-B032-999A02B90C1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47E8443-E86B-477C-A0ED-055D56A05E48}"/>
              </a:ext>
            </a:extLst>
          </p:cNvPr>
          <p:cNvGraphicFramePr>
            <a:graphicFrameLocks noGrp="1"/>
          </p:cNvGraphicFramePr>
          <p:nvPr>
            <p:ph type="tbl" sz="quarter" idx="13"/>
            <p:extLst>
              <p:ext uri="{D42A27DB-BD31-4B8C-83A1-F6EECF244321}">
                <p14:modId xmlns:p14="http://schemas.microsoft.com/office/powerpoint/2010/main" val="37772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3922871"/>
                    </a:ext>
                  </a:extLst>
                </a:gridCol>
                <a:gridCol w="2468880">
                  <a:extLst>
                    <a:ext uri="{9D8B030D-6E8A-4147-A177-3AD203B41FA5}">
                      <a16:colId xmlns:a16="http://schemas.microsoft.com/office/drawing/2014/main" val="929176642"/>
                    </a:ext>
                  </a:extLst>
                </a:gridCol>
                <a:gridCol w="2468880">
                  <a:extLst>
                    <a:ext uri="{9D8B030D-6E8A-4147-A177-3AD203B41FA5}">
                      <a16:colId xmlns:a16="http://schemas.microsoft.com/office/drawing/2014/main" val="415835554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537413520"/>
                  </a:ext>
                </a:extLst>
              </a:tr>
              <a:tr h="370840">
                <a:tc>
                  <a:txBody>
                    <a:bodyPr/>
                    <a:lstStyle/>
                    <a:p>
                      <a:r>
                        <a:rPr lang="en-US" sz="1000" b="1"/>
                        <a:t>@MargueriteTort</a:t>
                      </a:r>
                    </a:p>
                  </a:txBody>
                  <a:tcPr/>
                </a:tc>
                <a:tc>
                  <a:txBody>
                    <a:bodyPr/>
                    <a:lstStyle/>
                    <a:p>
                      <a:r>
                        <a:rPr lang="en-US" sz="1000"/>
                        <a:t>@PHLYINS (61)</a:t>
                      </a:r>
                    </a:p>
                  </a:txBody>
                  <a:tcPr/>
                </a:tc>
                <a:tc>
                  <a:txBody>
                    <a:bodyPr/>
                    <a:lstStyle/>
                    <a:p>
                      <a:r>
                        <a:rPr lang="en-US" sz="1000"/>
                        <a:t>61</a:t>
                      </a:r>
                    </a:p>
                  </a:txBody>
                  <a:tcPr/>
                </a:tc>
                <a:extLst>
                  <a:ext uri="{0D108BD9-81ED-4DB2-BD59-A6C34878D82A}">
                    <a16:rowId xmlns:a16="http://schemas.microsoft.com/office/drawing/2014/main" val="2866238157"/>
                  </a:ext>
                </a:extLst>
              </a:tr>
              <a:tr h="370840">
                <a:tc>
                  <a:txBody>
                    <a:bodyPr/>
                    <a:lstStyle/>
                    <a:p>
                      <a:r>
                        <a:rPr lang="en-US" sz="1000" b="1"/>
                        <a:t>@Regore2</a:t>
                      </a:r>
                    </a:p>
                  </a:txBody>
                  <a:tcPr/>
                </a:tc>
                <a:tc>
                  <a:txBody>
                    <a:bodyPr/>
                    <a:lstStyle/>
                    <a:p>
                      <a:r>
                        <a:rPr lang="en-US" sz="1000"/>
                        <a:t>@PHLYINS (39)</a:t>
                      </a:r>
                    </a:p>
                  </a:txBody>
                  <a:tcPr/>
                </a:tc>
                <a:tc>
                  <a:txBody>
                    <a:bodyPr/>
                    <a:lstStyle/>
                    <a:p>
                      <a:r>
                        <a:rPr lang="en-US" sz="1000"/>
                        <a:t>39</a:t>
                      </a:r>
                    </a:p>
                  </a:txBody>
                  <a:tcPr/>
                </a:tc>
                <a:extLst>
                  <a:ext uri="{0D108BD9-81ED-4DB2-BD59-A6C34878D82A}">
                    <a16:rowId xmlns:a16="http://schemas.microsoft.com/office/drawing/2014/main" val="3772293497"/>
                  </a:ext>
                </a:extLst>
              </a:tr>
              <a:tr h="370840">
                <a:tc>
                  <a:txBody>
                    <a:bodyPr/>
                    <a:lstStyle/>
                    <a:p>
                      <a:r>
                        <a:rPr lang="en-US" sz="1000" b="1"/>
                        <a:t>@EaglesCommunity</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2826892473"/>
                  </a:ext>
                </a:extLst>
              </a:tr>
              <a:tr h="370840">
                <a:tc>
                  <a:txBody>
                    <a:bodyPr/>
                    <a:lstStyle/>
                    <a:p>
                      <a:r>
                        <a:rPr lang="en-US" sz="1000" b="1"/>
                        <a:t>@GammaIotaSigma</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1319740718"/>
                  </a:ext>
                </a:extLst>
              </a:tr>
              <a:tr h="370840">
                <a:tc>
                  <a:txBody>
                    <a:bodyPr/>
                    <a:lstStyle/>
                    <a:p>
                      <a:r>
                        <a:rPr lang="en-US" sz="1000" b="1"/>
                        <a:t>@JSMBrokerage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4072362422"/>
                  </a:ext>
                </a:extLst>
              </a:tr>
              <a:tr h="370840">
                <a:tc>
                  <a:txBody>
                    <a:bodyPr/>
                    <a:lstStyle/>
                    <a:p>
                      <a:r>
                        <a:rPr lang="en-US" sz="1000" b="1"/>
                        <a:t>@Bill_Procopio</a:t>
                      </a:r>
                    </a:p>
                  </a:txBody>
                  <a:tcPr/>
                </a:tc>
                <a:tc>
                  <a:txBody>
                    <a:bodyPr/>
                    <a:lstStyle/>
                    <a:p>
                      <a:r>
                        <a:rPr lang="en-US" sz="1000"/>
                        <a:t>@PHLYINS (18)</a:t>
                      </a:r>
                    </a:p>
                  </a:txBody>
                  <a:tcPr/>
                </a:tc>
                <a:tc>
                  <a:txBody>
                    <a:bodyPr/>
                    <a:lstStyle/>
                    <a:p>
                      <a:r>
                        <a:rPr lang="en-US" sz="1000"/>
                        <a:t>18</a:t>
                      </a:r>
                    </a:p>
                  </a:txBody>
                  <a:tcPr/>
                </a:tc>
                <a:extLst>
                  <a:ext uri="{0D108BD9-81ED-4DB2-BD59-A6C34878D82A}">
                    <a16:rowId xmlns:a16="http://schemas.microsoft.com/office/drawing/2014/main" val="2652534078"/>
                  </a:ext>
                </a:extLst>
              </a:tr>
              <a:tr h="370840">
                <a:tc>
                  <a:txBody>
                    <a:bodyPr/>
                    <a:lstStyle/>
                    <a:p>
                      <a:r>
                        <a:rPr lang="en-US" sz="1000" b="1"/>
                        <a:t>@SilversSteve</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244520960"/>
                  </a:ext>
                </a:extLst>
              </a:tr>
              <a:tr h="370840">
                <a:tc>
                  <a:txBody>
                    <a:bodyPr/>
                    <a:lstStyle/>
                    <a:p>
                      <a:r>
                        <a:rPr lang="en-US" sz="1000" b="1"/>
                        <a:t>@TTFWatershed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906906059"/>
                  </a:ext>
                </a:extLst>
              </a:tr>
              <a:tr h="370840">
                <a:tc>
                  <a:txBody>
                    <a:bodyPr/>
                    <a:lstStyle/>
                    <a:p>
                      <a:r>
                        <a:rPr lang="en-US" sz="1000" b="1"/>
                        <a:t>@thDigitalReader</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958152365"/>
                  </a:ext>
                </a:extLst>
              </a:tr>
              <a:tr h="370840">
                <a:tc>
                  <a:txBody>
                    <a:bodyPr/>
                    <a:lstStyle/>
                    <a:p>
                      <a:r>
                        <a:rPr lang="en-US" sz="1000" b="1"/>
                        <a:t>@FCA_Internships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145311474"/>
                  </a:ext>
                </a:extLst>
              </a:tr>
            </a:tbl>
          </a:graphicData>
        </a:graphic>
      </p:graphicFrame>
      <p:sp>
        <p:nvSpPr>
          <p:cNvPr id="4" name="Text Placeholder 3">
            <a:extLst>
              <a:ext uri="{FF2B5EF4-FFF2-40B4-BE49-F238E27FC236}">
                <a16:creationId xmlns:a16="http://schemas.microsoft.com/office/drawing/2014/main" id="{31F3A45C-B13A-4E6A-A1C4-10D096D60A34}"/>
              </a:ext>
            </a:extLst>
          </p:cNvPr>
          <p:cNvSpPr>
            <a:spLocks noGrp="1"/>
          </p:cNvSpPr>
          <p:nvPr>
            <p:ph type="body" sz="quarter" idx="14"/>
          </p:nvPr>
        </p:nvSpPr>
        <p:spPr/>
        <p:txBody>
          <a:bodyPr/>
          <a:lstStyle/>
          <a:p>
            <a:r>
              <a:rPr lang="en-US"/>
              <a:t>06/01/2018 - 12/31/2019</a:t>
            </a:r>
          </a:p>
        </p:txBody>
      </p:sp>
    </p:spTree>
    <p:extLst>
      <p:ext uri="{BB962C8B-B14F-4D97-AF65-F5344CB8AC3E}">
        <p14:creationId xmlns:p14="http://schemas.microsoft.com/office/powerpoint/2010/main" val="614970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894C-4C59-47BD-B805-2FD84E96A8A6}"/>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F1050468-A93E-4CED-AC43-92CE6D17289B}"/>
              </a:ext>
            </a:extLst>
          </p:cNvPr>
          <p:cNvGraphicFramePr>
            <a:graphicFrameLocks noGrp="1"/>
          </p:cNvGraphicFramePr>
          <p:nvPr>
            <p:ph type="tbl" sz="quarter" idx="13"/>
            <p:extLst>
              <p:ext uri="{D42A27DB-BD31-4B8C-83A1-F6EECF244321}">
                <p14:modId xmlns:p14="http://schemas.microsoft.com/office/powerpoint/2010/main" val="60655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190281994"/>
                    </a:ext>
                  </a:extLst>
                </a:gridCol>
                <a:gridCol w="411480">
                  <a:extLst>
                    <a:ext uri="{9D8B030D-6E8A-4147-A177-3AD203B41FA5}">
                      <a16:colId xmlns:a16="http://schemas.microsoft.com/office/drawing/2014/main" val="1288747305"/>
                    </a:ext>
                  </a:extLst>
                </a:gridCol>
                <a:gridCol w="822960">
                  <a:extLst>
                    <a:ext uri="{9D8B030D-6E8A-4147-A177-3AD203B41FA5}">
                      <a16:colId xmlns:a16="http://schemas.microsoft.com/office/drawing/2014/main" val="198972263"/>
                    </a:ext>
                  </a:extLst>
                </a:gridCol>
                <a:gridCol w="822960">
                  <a:extLst>
                    <a:ext uri="{9D8B030D-6E8A-4147-A177-3AD203B41FA5}">
                      <a16:colId xmlns:a16="http://schemas.microsoft.com/office/drawing/2014/main" val="3776478264"/>
                    </a:ext>
                  </a:extLst>
                </a:gridCol>
                <a:gridCol w="822960">
                  <a:extLst>
                    <a:ext uri="{9D8B030D-6E8A-4147-A177-3AD203B41FA5}">
                      <a16:colId xmlns:a16="http://schemas.microsoft.com/office/drawing/2014/main" val="954951168"/>
                    </a:ext>
                  </a:extLst>
                </a:gridCol>
                <a:gridCol w="822960">
                  <a:extLst>
                    <a:ext uri="{9D8B030D-6E8A-4147-A177-3AD203B41FA5}">
                      <a16:colId xmlns:a16="http://schemas.microsoft.com/office/drawing/2014/main" val="3493176689"/>
                    </a:ext>
                  </a:extLst>
                </a:gridCol>
                <a:gridCol w="822960">
                  <a:extLst>
                    <a:ext uri="{9D8B030D-6E8A-4147-A177-3AD203B41FA5}">
                      <a16:colId xmlns:a16="http://schemas.microsoft.com/office/drawing/2014/main" val="68110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7416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- 2019-03-13 16:59:16 </a:t>
                      </a:r>
                      <a:r>
                        <a:rPr kumimoji="0" lang="en-US" sz="1000" b="0" i="0" u="none" strike="noStrike" kern="1200" cap="none" spc="0" normalizeH="0" baseline="0" noProof="0">
                          <a:ln>
                            <a:noFill/>
                          </a:ln>
                          <a:solidFill>
                            <a:prstClr val="black"/>
                          </a:solidFill>
                          <a:effectLst/>
                          <a:uLnTx/>
                          <a:uFillTx/>
                          <a:latin typeface="+mn-lt"/>
                          <a:ea typeface="+mn-ea"/>
                          <a:cs typeface="+mn-cs"/>
                        </a:rPr>
                        <a:t>
  Throughout March, the Women’s Leadership Series and #TEAMPHLY are co-hosting several events in support of #WomensHistoryMonth. Today, #AmeriKick visited the Home Office to give employees #selfdefense training! https://t.co/WqrPVNxYcF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extLst>
                  <a:ext uri="{0D108BD9-81ED-4DB2-BD59-A6C34878D82A}">
                    <a16:rowId xmlns:a16="http://schemas.microsoft.com/office/drawing/2014/main" val="116209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- 2019-03-13 10:14:28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sponsor the #EaglesCareSummit which brings together local #nonprofits and provides their staff with the tools, information, resources, and connections they need to perform at their highest levels. https://t.co/khBVbG1OYK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03/15/2019 06:28:11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0.4736 %</a:t>
                      </a:r>
                    </a:p>
                  </a:txBody>
                  <a:tcPr/>
                </a:tc>
                <a:extLst>
                  <a:ext uri="{0D108BD9-81ED-4DB2-BD59-A6C34878D82A}">
                    <a16:rowId xmlns:a16="http://schemas.microsoft.com/office/drawing/2014/main" val="19505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- 2019-03-01 11:01:41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women around the world to #SpeakUp for inclusive leadership in the workplace at the @diversitypa #Philadelphia Women in Leadership Symposium! 🙌🏼#WomensHistoryMonth https://t.co/rnfcJaPEHX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0.4432 %</a:t>
                      </a:r>
                    </a:p>
                  </a:txBody>
                  <a:tcPr/>
                </a:tc>
                <a:extLst>
                  <a:ext uri="{0D108BD9-81ED-4DB2-BD59-A6C34878D82A}">
                    <a16:rowId xmlns:a16="http://schemas.microsoft.com/office/drawing/2014/main" val="740906248"/>
                  </a:ext>
                </a:extLst>
              </a:tr>
            </a:tbl>
          </a:graphicData>
        </a:graphic>
      </p:graphicFrame>
      <p:sp>
        <p:nvSpPr>
          <p:cNvPr id="4" name="Text Placeholder 3">
            <a:extLst>
              <a:ext uri="{FF2B5EF4-FFF2-40B4-BE49-F238E27FC236}">
                <a16:creationId xmlns:a16="http://schemas.microsoft.com/office/drawing/2014/main" id="{3FB98A95-E0A0-41F1-89D1-5F91BD640BB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78500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D0FB1-BBCB-4975-956F-59886A296824}"/>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7012F150-9047-49E5-8C32-49828545648E}"/>
              </a:ext>
            </a:extLst>
          </p:cNvPr>
          <p:cNvGraphicFramePr>
            <a:graphicFrameLocks noGrp="1"/>
          </p:cNvGraphicFramePr>
          <p:nvPr>
            <p:ph type="tbl" sz="quarter" idx="13"/>
            <p:extLst>
              <p:ext uri="{D42A27DB-BD31-4B8C-83A1-F6EECF244321}">
                <p14:modId xmlns:p14="http://schemas.microsoft.com/office/powerpoint/2010/main" val="42875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753507"/>
                    </a:ext>
                  </a:extLst>
                </a:gridCol>
                <a:gridCol w="411480">
                  <a:extLst>
                    <a:ext uri="{9D8B030D-6E8A-4147-A177-3AD203B41FA5}">
                      <a16:colId xmlns:a16="http://schemas.microsoft.com/office/drawing/2014/main" val="1407941096"/>
                    </a:ext>
                  </a:extLst>
                </a:gridCol>
                <a:gridCol w="822960">
                  <a:extLst>
                    <a:ext uri="{9D8B030D-6E8A-4147-A177-3AD203B41FA5}">
                      <a16:colId xmlns:a16="http://schemas.microsoft.com/office/drawing/2014/main" val="3592889436"/>
                    </a:ext>
                  </a:extLst>
                </a:gridCol>
                <a:gridCol w="822960">
                  <a:extLst>
                    <a:ext uri="{9D8B030D-6E8A-4147-A177-3AD203B41FA5}">
                      <a16:colId xmlns:a16="http://schemas.microsoft.com/office/drawing/2014/main" val="2119233876"/>
                    </a:ext>
                  </a:extLst>
                </a:gridCol>
                <a:gridCol w="822960">
                  <a:extLst>
                    <a:ext uri="{9D8B030D-6E8A-4147-A177-3AD203B41FA5}">
                      <a16:colId xmlns:a16="http://schemas.microsoft.com/office/drawing/2014/main" val="1806116206"/>
                    </a:ext>
                  </a:extLst>
                </a:gridCol>
                <a:gridCol w="822960">
                  <a:extLst>
                    <a:ext uri="{9D8B030D-6E8A-4147-A177-3AD203B41FA5}">
                      <a16:colId xmlns:a16="http://schemas.microsoft.com/office/drawing/2014/main" val="3818849996"/>
                    </a:ext>
                  </a:extLst>
                </a:gridCol>
                <a:gridCol w="822960">
                  <a:extLst>
                    <a:ext uri="{9D8B030D-6E8A-4147-A177-3AD203B41FA5}">
                      <a16:colId xmlns:a16="http://schemas.microsoft.com/office/drawing/2014/main" val="351691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1464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- 2019-03-12 15:10:07 </a:t>
                      </a:r>
                      <a:r>
                        <a:rPr kumimoji="0" lang="en-US" sz="1000" b="0" i="0" u="none" strike="noStrike" kern="1200" cap="none" spc="0" normalizeH="0" baseline="0" noProof="0">
                          <a:ln>
                            <a:noFill/>
                          </a:ln>
                          <a:solidFill>
                            <a:prstClr val="black"/>
                          </a:solidFill>
                          <a:effectLst/>
                          <a:uLnTx/>
                          <a:uFillTx/>
                          <a:latin typeface="+mn-lt"/>
                          <a:ea typeface="+mn-ea"/>
                          <a:cs typeface="+mn-cs"/>
                        </a:rPr>
                        <a:t>
  PHLY was recognized as one of the #TopWorkplaces in the #Philadelphia region for the 10th consecutive year! We value employee feedback and are pleased to receive this recognition which is based solely on surveys completed by our employees. https://t.co/offi41iTQu https://t.co/EhiyZeIYCC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04/19/2019 18:16:57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0.4419 %</a:t>
                      </a:r>
                    </a:p>
                  </a:txBody>
                  <a:tcPr/>
                </a:tc>
                <a:extLst>
                  <a:ext uri="{0D108BD9-81ED-4DB2-BD59-A6C34878D82A}">
                    <a16:rowId xmlns:a16="http://schemas.microsoft.com/office/drawing/2014/main" val="325921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- 2019-03-21 16:17:46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https://t.co/dooUHNHCHZ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03/23/2019 06:33:32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0.3469 %</a:t>
                      </a:r>
                    </a:p>
                  </a:txBody>
                  <a:tcPr/>
                </a:tc>
                <a:extLst>
                  <a:ext uri="{0D108BD9-81ED-4DB2-BD59-A6C34878D82A}">
                    <a16:rowId xmlns:a16="http://schemas.microsoft.com/office/drawing/2014/main" val="683411044"/>
                  </a:ext>
                </a:extLst>
              </a:tr>
            </a:tbl>
          </a:graphicData>
        </a:graphic>
      </p:graphicFrame>
      <p:sp>
        <p:nvSpPr>
          <p:cNvPr id="4" name="Text Placeholder 3">
            <a:extLst>
              <a:ext uri="{FF2B5EF4-FFF2-40B4-BE49-F238E27FC236}">
                <a16:creationId xmlns:a16="http://schemas.microsoft.com/office/drawing/2014/main" id="{8792B8DC-36EE-4ECF-B37F-BBCF13F7894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00146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C3F1-CE9E-49F3-B308-734D718BCA92}"/>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978857C-69C5-4C65-B71D-CD6AD65040AD}"/>
              </a:ext>
            </a:extLst>
          </p:cNvPr>
          <p:cNvGraphicFramePr>
            <a:graphicFrameLocks noGrp="1"/>
          </p:cNvGraphicFramePr>
          <p:nvPr>
            <p:ph type="tbl" sz="quarter" idx="13"/>
            <p:extLst>
              <p:ext uri="{D42A27DB-BD31-4B8C-83A1-F6EECF244321}">
                <p14:modId xmlns:p14="http://schemas.microsoft.com/office/powerpoint/2010/main" val="130430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3214706"/>
                    </a:ext>
                  </a:extLst>
                </a:gridCol>
                <a:gridCol w="1069848">
                  <a:extLst>
                    <a:ext uri="{9D8B030D-6E8A-4147-A177-3AD203B41FA5}">
                      <a16:colId xmlns:a16="http://schemas.microsoft.com/office/drawing/2014/main" val="2005486637"/>
                    </a:ext>
                  </a:extLst>
                </a:gridCol>
                <a:gridCol w="1069848">
                  <a:extLst>
                    <a:ext uri="{9D8B030D-6E8A-4147-A177-3AD203B41FA5}">
                      <a16:colId xmlns:a16="http://schemas.microsoft.com/office/drawing/2014/main" val="1760270434"/>
                    </a:ext>
                  </a:extLst>
                </a:gridCol>
                <a:gridCol w="1069848">
                  <a:extLst>
                    <a:ext uri="{9D8B030D-6E8A-4147-A177-3AD203B41FA5}">
                      <a16:colId xmlns:a16="http://schemas.microsoft.com/office/drawing/2014/main" val="1057498096"/>
                    </a:ext>
                  </a:extLst>
                </a:gridCol>
                <a:gridCol w="1069848">
                  <a:extLst>
                    <a:ext uri="{9D8B030D-6E8A-4147-A177-3AD203B41FA5}">
                      <a16:colId xmlns:a16="http://schemas.microsoft.com/office/drawing/2014/main" val="3676752847"/>
                    </a:ext>
                  </a:extLst>
                </a:gridCol>
                <a:gridCol w="1069848">
                  <a:extLst>
                    <a:ext uri="{9D8B030D-6E8A-4147-A177-3AD203B41FA5}">
                      <a16:colId xmlns:a16="http://schemas.microsoft.com/office/drawing/2014/main" val="212984775"/>
                    </a:ext>
                  </a:extLst>
                </a:gridCol>
                <a:gridCol w="1069848">
                  <a:extLst>
                    <a:ext uri="{9D8B030D-6E8A-4147-A177-3AD203B41FA5}">
                      <a16:colId xmlns:a16="http://schemas.microsoft.com/office/drawing/2014/main" val="2857822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04393414"/>
                  </a:ext>
                </a:extLst>
              </a:tr>
              <a:tr h="370840">
                <a:tc>
                  <a:txBody>
                    <a:bodyPr/>
                    <a:lstStyle/>
                    <a:p>
                      <a:r>
                        <a:rPr lang="en-US" sz="1000"/>
                        <a:t>Philadelphia Insurance Companies</a:t>
                      </a:r>
                    </a:p>
                  </a:txBody>
                  <a:tcPr/>
                </a:tc>
                <a:tc>
                  <a:txBody>
                    <a:bodyPr/>
                    <a:lstStyle/>
                    <a:p>
                      <a:r>
                        <a:rPr lang="en-US" sz="1000"/>
                        <a:t>18111</a:t>
                      </a:r>
                    </a:p>
                  </a:txBody>
                  <a:tcPr/>
                </a:tc>
                <a:tc>
                  <a:txBody>
                    <a:bodyPr/>
                    <a:lstStyle/>
                    <a:p>
                      <a:r>
                        <a:rPr lang="en-US" sz="1000"/>
                        <a:t>446</a:t>
                      </a:r>
                    </a:p>
                  </a:txBody>
                  <a:tcPr/>
                </a:tc>
                <a:tc>
                  <a:txBody>
                    <a:bodyPr/>
                    <a:lstStyle/>
                    <a:p>
                      <a:r>
                        <a:rPr lang="en-US" sz="1000"/>
                        <a:t>25</a:t>
                      </a:r>
                    </a:p>
                  </a:txBody>
                  <a:tcPr/>
                </a:tc>
                <a:tc>
                  <a:txBody>
                    <a:bodyPr/>
                    <a:lstStyle/>
                    <a:p>
                      <a:r>
                        <a:rPr lang="en-US" sz="1000"/>
                        <a:t>1981</a:t>
                      </a:r>
                    </a:p>
                  </a:txBody>
                  <a:tcPr/>
                </a:tc>
                <a:tc>
                  <a:txBody>
                    <a:bodyPr/>
                    <a:lstStyle/>
                    <a:p>
                      <a:r>
                        <a:rPr lang="en-US" sz="1000"/>
                        <a:t>33</a:t>
                      </a:r>
                    </a:p>
                  </a:txBody>
                  <a:tcPr/>
                </a:tc>
                <a:tc>
                  <a:txBody>
                    <a:bodyPr/>
                    <a:lstStyle/>
                    <a:p>
                      <a:r>
                        <a:rPr lang="en-US" sz="1000"/>
                        <a:t>0.4504 %</a:t>
                      </a:r>
                    </a:p>
                  </a:txBody>
                  <a:tcPr/>
                </a:tc>
                <a:extLst>
                  <a:ext uri="{0D108BD9-81ED-4DB2-BD59-A6C34878D82A}">
                    <a16:rowId xmlns:a16="http://schemas.microsoft.com/office/drawing/2014/main" val="541484884"/>
                  </a:ext>
                </a:extLst>
              </a:tr>
            </a:tbl>
          </a:graphicData>
        </a:graphic>
      </p:graphicFrame>
      <p:sp>
        <p:nvSpPr>
          <p:cNvPr id="4" name="Text Placeholder 3">
            <a:extLst>
              <a:ext uri="{FF2B5EF4-FFF2-40B4-BE49-F238E27FC236}">
                <a16:creationId xmlns:a16="http://schemas.microsoft.com/office/drawing/2014/main" id="{A8B4DD34-4D06-4270-8255-576EC00F303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6605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B535-E09D-4794-A55A-3DDADC51C949}"/>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97A3544-0D68-464C-8C2B-883409E64772}"/>
              </a:ext>
            </a:extLst>
          </p:cNvPr>
          <p:cNvGraphicFramePr>
            <a:graphicFrameLocks noGrp="1"/>
          </p:cNvGraphicFramePr>
          <p:nvPr>
            <p:ph type="chart" sz="quarter" idx="13"/>
            <p:extLst>
              <p:ext uri="{D42A27DB-BD31-4B8C-83A1-F6EECF244321}">
                <p14:modId xmlns:p14="http://schemas.microsoft.com/office/powerpoint/2010/main" val="3124860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41AC0-0026-44F3-BE4A-FB1343DB2B5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70EDF1E-BC73-4CE6-B7C7-5B35A4EAB9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865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9EF0A-3210-48DD-BD6D-E7760447568A}"/>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AD7E38A-79A3-408E-9F7E-954143A8BEFA}"/>
              </a:ext>
            </a:extLst>
          </p:cNvPr>
          <p:cNvGraphicFramePr>
            <a:graphicFrameLocks noGrp="1"/>
          </p:cNvGraphicFramePr>
          <p:nvPr>
            <p:ph type="chart" sz="quarter" idx="13"/>
            <p:extLst>
              <p:ext uri="{D42A27DB-BD31-4B8C-83A1-F6EECF244321}">
                <p14:modId xmlns:p14="http://schemas.microsoft.com/office/powerpoint/2010/main" val="2594376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A3366-1656-41CB-9BCF-DA1BEF46240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E8517A1-230C-4226-9C8F-862347708E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552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81C0-C1D3-44C6-A8AD-521AF0A35BFF}"/>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BC4F4378-4502-452C-B048-C496E5BAFCBE}"/>
              </a:ext>
            </a:extLst>
          </p:cNvPr>
          <p:cNvGraphicFramePr>
            <a:graphicFrameLocks noGrp="1"/>
          </p:cNvGraphicFramePr>
          <p:nvPr>
            <p:ph type="tbl" sz="quarter" idx="13"/>
            <p:extLst>
              <p:ext uri="{D42A27DB-BD31-4B8C-83A1-F6EECF244321}">
                <p14:modId xmlns:p14="http://schemas.microsoft.com/office/powerpoint/2010/main" val="275680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47489598"/>
                    </a:ext>
                  </a:extLst>
                </a:gridCol>
                <a:gridCol w="905256">
                  <a:extLst>
                    <a:ext uri="{9D8B030D-6E8A-4147-A177-3AD203B41FA5}">
                      <a16:colId xmlns:a16="http://schemas.microsoft.com/office/drawing/2014/main" val="4214268323"/>
                    </a:ext>
                  </a:extLst>
                </a:gridCol>
                <a:gridCol w="822960">
                  <a:extLst>
                    <a:ext uri="{9D8B030D-6E8A-4147-A177-3AD203B41FA5}">
                      <a16:colId xmlns:a16="http://schemas.microsoft.com/office/drawing/2014/main" val="1160560048"/>
                    </a:ext>
                  </a:extLst>
                </a:gridCol>
                <a:gridCol w="987552">
                  <a:extLst>
                    <a:ext uri="{9D8B030D-6E8A-4147-A177-3AD203B41FA5}">
                      <a16:colId xmlns:a16="http://schemas.microsoft.com/office/drawing/2014/main" val="3592413257"/>
                    </a:ext>
                  </a:extLst>
                </a:gridCol>
                <a:gridCol w="987552">
                  <a:extLst>
                    <a:ext uri="{9D8B030D-6E8A-4147-A177-3AD203B41FA5}">
                      <a16:colId xmlns:a16="http://schemas.microsoft.com/office/drawing/2014/main" val="2668773741"/>
                    </a:ext>
                  </a:extLst>
                </a:gridCol>
                <a:gridCol w="987552">
                  <a:extLst>
                    <a:ext uri="{9D8B030D-6E8A-4147-A177-3AD203B41FA5}">
                      <a16:colId xmlns:a16="http://schemas.microsoft.com/office/drawing/2014/main" val="3030193065"/>
                    </a:ext>
                  </a:extLst>
                </a:gridCol>
                <a:gridCol w="987552">
                  <a:extLst>
                    <a:ext uri="{9D8B030D-6E8A-4147-A177-3AD203B41FA5}">
                      <a16:colId xmlns:a16="http://schemas.microsoft.com/office/drawing/2014/main" val="355758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573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- 2019-03-19 11:54:02 </a:t>
                      </a:r>
                      <a:r>
                        <a:rPr kumimoji="0" lang="en-US" sz="1000" b="0" i="0" u="none" strike="noStrike" kern="1200" cap="none" spc="0" normalizeH="0" baseline="0" noProof="0">
                          <a:ln>
                            <a:noFill/>
                          </a:ln>
                          <a:solidFill>
                            <a:prstClr val="black"/>
                          </a:solidFill>
                          <a:effectLst/>
                          <a:uLnTx/>
                          <a:uFillTx/>
                          <a:latin typeface="+mn-lt"/>
                          <a:ea typeface="+mn-ea"/>
                          <a:cs typeface="+mn-cs"/>
                        </a:rPr>
                        <a:t>
  Jackie Jamison of our Compliance department recently celebrated her 30th work anniversary with PHLY. Congratulations to Jackie and thank you for 30 years of dedicated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https://media.licdn.com/dms/image/C4E22AQEv4PUPlHg6TA/feedshare-shrink_8192/0?e=1559779200&amp;v=beta&amp;t=pxGgVW_HB9wYN0USi2svp4xL8u-AIn5psnkPwKIgxSE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8353781"/>
                  </a:ext>
                </a:extLst>
              </a:tr>
            </a:tbl>
          </a:graphicData>
        </a:graphic>
      </p:graphicFrame>
      <p:sp>
        <p:nvSpPr>
          <p:cNvPr id="4" name="Text Placeholder 3">
            <a:extLst>
              <a:ext uri="{FF2B5EF4-FFF2-40B4-BE49-F238E27FC236}">
                <a16:creationId xmlns:a16="http://schemas.microsoft.com/office/drawing/2014/main" id="{8F063C55-686B-4446-A617-C028B3EEF08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0329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2F71-08DF-4397-8344-8D95E2527710}"/>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392808CA-2B38-4919-B72D-F105BF25D16C}"/>
              </a:ext>
            </a:extLst>
          </p:cNvPr>
          <p:cNvGraphicFramePr>
            <a:graphicFrameLocks noGrp="1"/>
          </p:cNvGraphicFramePr>
          <p:nvPr>
            <p:ph type="tbl" sz="quarter" idx="13"/>
            <p:extLst>
              <p:ext uri="{D42A27DB-BD31-4B8C-83A1-F6EECF244321}">
                <p14:modId xmlns:p14="http://schemas.microsoft.com/office/powerpoint/2010/main" val="159819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6962866"/>
                    </a:ext>
                  </a:extLst>
                </a:gridCol>
                <a:gridCol w="905256">
                  <a:extLst>
                    <a:ext uri="{9D8B030D-6E8A-4147-A177-3AD203B41FA5}">
                      <a16:colId xmlns:a16="http://schemas.microsoft.com/office/drawing/2014/main" val="3206913571"/>
                    </a:ext>
                  </a:extLst>
                </a:gridCol>
                <a:gridCol w="822960">
                  <a:extLst>
                    <a:ext uri="{9D8B030D-6E8A-4147-A177-3AD203B41FA5}">
                      <a16:colId xmlns:a16="http://schemas.microsoft.com/office/drawing/2014/main" val="2366003098"/>
                    </a:ext>
                  </a:extLst>
                </a:gridCol>
                <a:gridCol w="987552">
                  <a:extLst>
                    <a:ext uri="{9D8B030D-6E8A-4147-A177-3AD203B41FA5}">
                      <a16:colId xmlns:a16="http://schemas.microsoft.com/office/drawing/2014/main" val="2884967866"/>
                    </a:ext>
                  </a:extLst>
                </a:gridCol>
                <a:gridCol w="987552">
                  <a:extLst>
                    <a:ext uri="{9D8B030D-6E8A-4147-A177-3AD203B41FA5}">
                      <a16:colId xmlns:a16="http://schemas.microsoft.com/office/drawing/2014/main" val="157770944"/>
                    </a:ext>
                  </a:extLst>
                </a:gridCol>
                <a:gridCol w="987552">
                  <a:extLst>
                    <a:ext uri="{9D8B030D-6E8A-4147-A177-3AD203B41FA5}">
                      <a16:colId xmlns:a16="http://schemas.microsoft.com/office/drawing/2014/main" val="4218018120"/>
                    </a:ext>
                  </a:extLst>
                </a:gridCol>
                <a:gridCol w="987552">
                  <a:extLst>
                    <a:ext uri="{9D8B030D-6E8A-4147-A177-3AD203B41FA5}">
                      <a16:colId xmlns:a16="http://schemas.microsoft.com/office/drawing/2014/main" val="256107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155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- 2019-03-27 18:31:21 </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welcomed 88 new employees from across the US to the Home Office for our semi-annual New Hire Training! Our newest team members ended their first day of training at the PHLY Product Expo, a fun event that introduces them to our products and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https://media.licdn.com/dms/image/C4E22AQHQxls1AlK3lQ/feedshare-shrink_8192/0?e=1559779200&amp;v=beta&amp;t=qqQWw5Yyykrb-goSCdJJTdN3AidgESQBFXZ2EMgAVII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9939522"/>
                  </a:ext>
                </a:extLst>
              </a:tr>
            </a:tbl>
          </a:graphicData>
        </a:graphic>
      </p:graphicFrame>
      <p:sp>
        <p:nvSpPr>
          <p:cNvPr id="4" name="Text Placeholder 3">
            <a:extLst>
              <a:ext uri="{FF2B5EF4-FFF2-40B4-BE49-F238E27FC236}">
                <a16:creationId xmlns:a16="http://schemas.microsoft.com/office/drawing/2014/main" id="{040DA1EF-6A7F-429B-A2AE-BB829D096FE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86794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3D38-8A53-404B-9C03-A767396D7209}"/>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BA2FB33C-DD33-49D0-BEF1-DACA2A6B5924}"/>
              </a:ext>
            </a:extLst>
          </p:cNvPr>
          <p:cNvGraphicFramePr>
            <a:graphicFrameLocks noGrp="1"/>
          </p:cNvGraphicFramePr>
          <p:nvPr>
            <p:ph type="tbl" sz="quarter" idx="13"/>
            <p:extLst>
              <p:ext uri="{D42A27DB-BD31-4B8C-83A1-F6EECF244321}">
                <p14:modId xmlns:p14="http://schemas.microsoft.com/office/powerpoint/2010/main" val="79647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79432457"/>
                    </a:ext>
                  </a:extLst>
                </a:gridCol>
                <a:gridCol w="905256">
                  <a:extLst>
                    <a:ext uri="{9D8B030D-6E8A-4147-A177-3AD203B41FA5}">
                      <a16:colId xmlns:a16="http://schemas.microsoft.com/office/drawing/2014/main" val="2154731892"/>
                    </a:ext>
                  </a:extLst>
                </a:gridCol>
                <a:gridCol w="822960">
                  <a:extLst>
                    <a:ext uri="{9D8B030D-6E8A-4147-A177-3AD203B41FA5}">
                      <a16:colId xmlns:a16="http://schemas.microsoft.com/office/drawing/2014/main" val="3978848283"/>
                    </a:ext>
                  </a:extLst>
                </a:gridCol>
                <a:gridCol w="987552">
                  <a:extLst>
                    <a:ext uri="{9D8B030D-6E8A-4147-A177-3AD203B41FA5}">
                      <a16:colId xmlns:a16="http://schemas.microsoft.com/office/drawing/2014/main" val="3708189103"/>
                    </a:ext>
                  </a:extLst>
                </a:gridCol>
                <a:gridCol w="987552">
                  <a:extLst>
                    <a:ext uri="{9D8B030D-6E8A-4147-A177-3AD203B41FA5}">
                      <a16:colId xmlns:a16="http://schemas.microsoft.com/office/drawing/2014/main" val="2138248953"/>
                    </a:ext>
                  </a:extLst>
                </a:gridCol>
                <a:gridCol w="987552">
                  <a:extLst>
                    <a:ext uri="{9D8B030D-6E8A-4147-A177-3AD203B41FA5}">
                      <a16:colId xmlns:a16="http://schemas.microsoft.com/office/drawing/2014/main" val="452058116"/>
                    </a:ext>
                  </a:extLst>
                </a:gridCol>
                <a:gridCol w="987552">
                  <a:extLst>
                    <a:ext uri="{9D8B030D-6E8A-4147-A177-3AD203B41FA5}">
                      <a16:colId xmlns:a16="http://schemas.microsoft.com/office/drawing/2014/main" val="264818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23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- 2019-03-29 16:20:17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https://image-store.slidesharecdn.com/c4269127-6d0d-43b4-a56a-c7b592eb96c3-large.jpeg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04/23/2019 00:06:43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8883015"/>
                  </a:ext>
                </a:extLst>
              </a:tr>
            </a:tbl>
          </a:graphicData>
        </a:graphic>
      </p:graphicFrame>
      <p:sp>
        <p:nvSpPr>
          <p:cNvPr id="4" name="Text Placeholder 3">
            <a:extLst>
              <a:ext uri="{FF2B5EF4-FFF2-40B4-BE49-F238E27FC236}">
                <a16:creationId xmlns:a16="http://schemas.microsoft.com/office/drawing/2014/main" id="{0B255244-13A9-43E8-8B53-82E45525F7F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6912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8C4B-E3A1-4350-8A7D-5C96ADA742AE}"/>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0F0F68CD-C113-45E2-89E3-4D192EEA8141}"/>
              </a:ext>
            </a:extLst>
          </p:cNvPr>
          <p:cNvGraphicFramePr>
            <a:graphicFrameLocks noGrp="1"/>
          </p:cNvGraphicFramePr>
          <p:nvPr>
            <p:ph type="tbl" sz="quarter" idx="13"/>
            <p:extLst>
              <p:ext uri="{D42A27DB-BD31-4B8C-83A1-F6EECF244321}">
                <p14:modId xmlns:p14="http://schemas.microsoft.com/office/powerpoint/2010/main" val="52943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37603296"/>
                    </a:ext>
                  </a:extLst>
                </a:gridCol>
                <a:gridCol w="905256">
                  <a:extLst>
                    <a:ext uri="{9D8B030D-6E8A-4147-A177-3AD203B41FA5}">
                      <a16:colId xmlns:a16="http://schemas.microsoft.com/office/drawing/2014/main" val="3204433543"/>
                    </a:ext>
                  </a:extLst>
                </a:gridCol>
                <a:gridCol w="822960">
                  <a:extLst>
                    <a:ext uri="{9D8B030D-6E8A-4147-A177-3AD203B41FA5}">
                      <a16:colId xmlns:a16="http://schemas.microsoft.com/office/drawing/2014/main" val="960354299"/>
                    </a:ext>
                  </a:extLst>
                </a:gridCol>
                <a:gridCol w="987552">
                  <a:extLst>
                    <a:ext uri="{9D8B030D-6E8A-4147-A177-3AD203B41FA5}">
                      <a16:colId xmlns:a16="http://schemas.microsoft.com/office/drawing/2014/main" val="1605746202"/>
                    </a:ext>
                  </a:extLst>
                </a:gridCol>
                <a:gridCol w="987552">
                  <a:extLst>
                    <a:ext uri="{9D8B030D-6E8A-4147-A177-3AD203B41FA5}">
                      <a16:colId xmlns:a16="http://schemas.microsoft.com/office/drawing/2014/main" val="2428067765"/>
                    </a:ext>
                  </a:extLst>
                </a:gridCol>
                <a:gridCol w="987552">
                  <a:extLst>
                    <a:ext uri="{9D8B030D-6E8A-4147-A177-3AD203B41FA5}">
                      <a16:colId xmlns:a16="http://schemas.microsoft.com/office/drawing/2014/main" val="2294971643"/>
                    </a:ext>
                  </a:extLst>
                </a:gridCol>
                <a:gridCol w="987552">
                  <a:extLst>
                    <a:ext uri="{9D8B030D-6E8A-4147-A177-3AD203B41FA5}">
                      <a16:colId xmlns:a16="http://schemas.microsoft.com/office/drawing/2014/main" val="1096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485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- 2019-03-21 16:19:09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https://media.licdn.com/dms/image/C4E22AQF_WRaAjkIsfQ/feedshare-shrink_8192/0?e=1559779200&amp;v=beta&amp;t=d4LkwqCKW_IhCHTmI7m0-1UXj2gpb_pgO2DRErFhsYg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7208694"/>
                  </a:ext>
                </a:extLst>
              </a:tr>
            </a:tbl>
          </a:graphicData>
        </a:graphic>
      </p:graphicFrame>
      <p:sp>
        <p:nvSpPr>
          <p:cNvPr id="4" name="Text Placeholder 3">
            <a:extLst>
              <a:ext uri="{FF2B5EF4-FFF2-40B4-BE49-F238E27FC236}">
                <a16:creationId xmlns:a16="http://schemas.microsoft.com/office/drawing/2014/main" id="{685ECEB8-D18B-4113-ABD6-3E4BFB461A9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36873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C5A1-F975-4EAD-8937-AACBC34AA2C9}"/>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674F08F1-9CD9-471C-A8E1-1C23A5C11E84}"/>
              </a:ext>
            </a:extLst>
          </p:cNvPr>
          <p:cNvGraphicFramePr>
            <a:graphicFrameLocks noGrp="1"/>
          </p:cNvGraphicFramePr>
          <p:nvPr>
            <p:ph type="tbl" sz="quarter" idx="13"/>
            <p:extLst>
              <p:ext uri="{D42A27DB-BD31-4B8C-83A1-F6EECF244321}">
                <p14:modId xmlns:p14="http://schemas.microsoft.com/office/powerpoint/2010/main" val="648845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15169706"/>
                    </a:ext>
                  </a:extLst>
                </a:gridCol>
                <a:gridCol w="905256">
                  <a:extLst>
                    <a:ext uri="{9D8B030D-6E8A-4147-A177-3AD203B41FA5}">
                      <a16:colId xmlns:a16="http://schemas.microsoft.com/office/drawing/2014/main" val="3978385858"/>
                    </a:ext>
                  </a:extLst>
                </a:gridCol>
                <a:gridCol w="822960">
                  <a:extLst>
                    <a:ext uri="{9D8B030D-6E8A-4147-A177-3AD203B41FA5}">
                      <a16:colId xmlns:a16="http://schemas.microsoft.com/office/drawing/2014/main" val="494511068"/>
                    </a:ext>
                  </a:extLst>
                </a:gridCol>
                <a:gridCol w="987552">
                  <a:extLst>
                    <a:ext uri="{9D8B030D-6E8A-4147-A177-3AD203B41FA5}">
                      <a16:colId xmlns:a16="http://schemas.microsoft.com/office/drawing/2014/main" val="1211862816"/>
                    </a:ext>
                  </a:extLst>
                </a:gridCol>
                <a:gridCol w="987552">
                  <a:extLst>
                    <a:ext uri="{9D8B030D-6E8A-4147-A177-3AD203B41FA5}">
                      <a16:colId xmlns:a16="http://schemas.microsoft.com/office/drawing/2014/main" val="181286048"/>
                    </a:ext>
                  </a:extLst>
                </a:gridCol>
                <a:gridCol w="987552">
                  <a:extLst>
                    <a:ext uri="{9D8B030D-6E8A-4147-A177-3AD203B41FA5}">
                      <a16:colId xmlns:a16="http://schemas.microsoft.com/office/drawing/2014/main" val="2277657493"/>
                    </a:ext>
                  </a:extLst>
                </a:gridCol>
                <a:gridCol w="987552">
                  <a:extLst>
                    <a:ext uri="{9D8B030D-6E8A-4147-A177-3AD203B41FA5}">
                      <a16:colId xmlns:a16="http://schemas.microsoft.com/office/drawing/2014/main" val="1359010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879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- 2019-03-28 09:30:27 </a:t>
                      </a:r>
                      <a:r>
                        <a:rPr kumimoji="0" lang="en-US" sz="1000" b="0" i="0" u="none" strike="noStrike" kern="1200" cap="none" spc="0" normalizeH="0" baseline="0" noProof="0">
                          <a:ln>
                            <a:noFill/>
                          </a:ln>
                          <a:solidFill>
                            <a:prstClr val="black"/>
                          </a:solidFill>
                          <a:effectLst/>
                          <a:uLnTx/>
                          <a:uFillTx/>
                          <a:latin typeface="+mn-lt"/>
                          <a:ea typeface="+mn-ea"/>
                          <a:cs typeface="+mn-cs"/>
                        </a:rPr>
                        <a:t>
  PHLY recently sponsored and hosted a panel at the annual Eagles Care Summit, which provides local non-profits with helpful information and connections. PHLY's Kevin McCabe, CPCU, CIC, Gino Coia, CIC, and William Leuthold were joined by Kevin Dougher of Johnson, Kendall &amp; Johnson to give the non-profits tips on insurance buying and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https://media.licdn.com/dms/image/C4E22AQFZy_vRVt-iNQ/feedshare-shrink_8192/0?e=1559779200&amp;v=beta&amp;t=hoNMf7Aby7sANRsEB-VpoV3mRVCWSPeuV46NSK2KF48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2336968"/>
                  </a:ext>
                </a:extLst>
              </a:tr>
            </a:tbl>
          </a:graphicData>
        </a:graphic>
      </p:graphicFrame>
      <p:sp>
        <p:nvSpPr>
          <p:cNvPr id="4" name="Text Placeholder 3">
            <a:extLst>
              <a:ext uri="{FF2B5EF4-FFF2-40B4-BE49-F238E27FC236}">
                <a16:creationId xmlns:a16="http://schemas.microsoft.com/office/drawing/2014/main" id="{86D1D65E-7129-4955-94C6-0FEEE5A29CE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96996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DABD9-56C6-4910-9490-1F4E3C7BB15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4714DC2-56C8-4A78-94D9-07FB0E81F85D}"/>
              </a:ext>
            </a:extLst>
          </p:cNvPr>
          <p:cNvGraphicFramePr>
            <a:graphicFrameLocks noGrp="1"/>
          </p:cNvGraphicFramePr>
          <p:nvPr>
            <p:ph type="tbl" sz="quarter" idx="13"/>
            <p:extLst>
              <p:ext uri="{D42A27DB-BD31-4B8C-83A1-F6EECF244321}">
                <p14:modId xmlns:p14="http://schemas.microsoft.com/office/powerpoint/2010/main" val="50357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6837635"/>
                    </a:ext>
                  </a:extLst>
                </a:gridCol>
                <a:gridCol w="699516">
                  <a:extLst>
                    <a:ext uri="{9D8B030D-6E8A-4147-A177-3AD203B41FA5}">
                      <a16:colId xmlns:a16="http://schemas.microsoft.com/office/drawing/2014/main" val="2709327870"/>
                    </a:ext>
                  </a:extLst>
                </a:gridCol>
                <a:gridCol w="699516">
                  <a:extLst>
                    <a:ext uri="{9D8B030D-6E8A-4147-A177-3AD203B41FA5}">
                      <a16:colId xmlns:a16="http://schemas.microsoft.com/office/drawing/2014/main" val="3334294935"/>
                    </a:ext>
                  </a:extLst>
                </a:gridCol>
                <a:gridCol w="658368">
                  <a:extLst>
                    <a:ext uri="{9D8B030D-6E8A-4147-A177-3AD203B41FA5}">
                      <a16:colId xmlns:a16="http://schemas.microsoft.com/office/drawing/2014/main" val="3964305484"/>
                    </a:ext>
                  </a:extLst>
                </a:gridCol>
                <a:gridCol w="658368">
                  <a:extLst>
                    <a:ext uri="{9D8B030D-6E8A-4147-A177-3AD203B41FA5}">
                      <a16:colId xmlns:a16="http://schemas.microsoft.com/office/drawing/2014/main" val="2079772179"/>
                    </a:ext>
                  </a:extLst>
                </a:gridCol>
                <a:gridCol w="658368">
                  <a:extLst>
                    <a:ext uri="{9D8B030D-6E8A-4147-A177-3AD203B41FA5}">
                      <a16:colId xmlns:a16="http://schemas.microsoft.com/office/drawing/2014/main" val="3571199374"/>
                    </a:ext>
                  </a:extLst>
                </a:gridCol>
                <a:gridCol w="699516">
                  <a:extLst>
                    <a:ext uri="{9D8B030D-6E8A-4147-A177-3AD203B41FA5}">
                      <a16:colId xmlns:a16="http://schemas.microsoft.com/office/drawing/2014/main" val="2989646464"/>
                    </a:ext>
                  </a:extLst>
                </a:gridCol>
                <a:gridCol w="699516">
                  <a:extLst>
                    <a:ext uri="{9D8B030D-6E8A-4147-A177-3AD203B41FA5}">
                      <a16:colId xmlns:a16="http://schemas.microsoft.com/office/drawing/2014/main" val="2622051060"/>
                    </a:ext>
                  </a:extLst>
                </a:gridCol>
                <a:gridCol w="699516">
                  <a:extLst>
                    <a:ext uri="{9D8B030D-6E8A-4147-A177-3AD203B41FA5}">
                      <a16:colId xmlns:a16="http://schemas.microsoft.com/office/drawing/2014/main" val="1588975305"/>
                    </a:ext>
                  </a:extLst>
                </a:gridCol>
                <a:gridCol w="658368">
                  <a:extLst>
                    <a:ext uri="{9D8B030D-6E8A-4147-A177-3AD203B41FA5}">
                      <a16:colId xmlns:a16="http://schemas.microsoft.com/office/drawing/2014/main" val="534862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91997059"/>
                  </a:ext>
                </a:extLst>
              </a:tr>
              <a:tr h="370840">
                <a:tc>
                  <a:txBody>
                    <a:bodyPr/>
                    <a:lstStyle/>
                    <a:p>
                      <a:r>
                        <a:rPr lang="en-US" sz="1000"/>
                        <a:t>phlyinsurance</a:t>
                      </a:r>
                    </a:p>
                  </a:txBody>
                  <a:tcPr/>
                </a:tc>
                <a:tc>
                  <a:txBody>
                    <a:bodyPr/>
                    <a:lstStyle/>
                    <a:p>
                      <a:r>
                        <a:rPr lang="en-US" sz="1000"/>
                        <a:t>1248</a:t>
                      </a:r>
                    </a:p>
                  </a:txBody>
                  <a:tcPr/>
                </a:tc>
                <a:tc>
                  <a:txBody>
                    <a:bodyPr/>
                    <a:lstStyle/>
                    <a:p>
                      <a:r>
                        <a:rPr lang="en-US" sz="1000"/>
                        <a:t>34</a:t>
                      </a:r>
                    </a:p>
                  </a:txBody>
                  <a:tcPr/>
                </a:tc>
                <a:tc>
                  <a:txBody>
                    <a:bodyPr/>
                    <a:lstStyle/>
                    <a:p>
                      <a:r>
                        <a:rPr lang="en-US" sz="1000"/>
                        <a:t>16</a:t>
                      </a:r>
                    </a:p>
                  </a:txBody>
                  <a:tcPr/>
                </a:tc>
                <a:tc>
                  <a:txBody>
                    <a:bodyPr/>
                    <a:lstStyle/>
                    <a:p>
                      <a:r>
                        <a:rPr lang="en-US" sz="1000"/>
                        <a:t>7</a:t>
                      </a:r>
                    </a:p>
                  </a:txBody>
                  <a:tcPr/>
                </a:tc>
                <a:tc>
                  <a:txBody>
                    <a:bodyPr/>
                    <a:lstStyle/>
                    <a:p>
                      <a:r>
                        <a:rPr lang="en-US" sz="1000"/>
                        <a:t>0</a:t>
                      </a:r>
                    </a:p>
                  </a:txBody>
                  <a:tcPr/>
                </a:tc>
                <a:tc>
                  <a:txBody>
                    <a:bodyPr/>
                    <a:lstStyle/>
                    <a:p>
                      <a:r>
                        <a:rPr lang="en-US" sz="1000"/>
                        <a:t>23</a:t>
                      </a:r>
                    </a:p>
                  </a:txBody>
                  <a:tcPr/>
                </a:tc>
                <a:tc>
                  <a:txBody>
                    <a:bodyPr/>
                    <a:lstStyle/>
                    <a:p>
                      <a:r>
                        <a:rPr lang="en-US" sz="1000"/>
                        <a:t>1461</a:t>
                      </a:r>
                    </a:p>
                  </a:txBody>
                  <a:tcPr/>
                </a:tc>
                <a:tc>
                  <a:txBody>
                    <a:bodyPr/>
                    <a:lstStyle/>
                    <a:p>
                      <a:r>
                        <a:rPr lang="en-US" sz="1000"/>
                        <a:t>26</a:t>
                      </a:r>
                    </a:p>
                  </a:txBody>
                  <a:tcPr/>
                </a:tc>
                <a:tc>
                  <a:txBody>
                    <a:bodyPr/>
                    <a:lstStyle/>
                    <a:p>
                      <a:r>
                        <a:rPr lang="en-US" sz="1000"/>
                        <a:t>5.2520 %</a:t>
                      </a:r>
                    </a:p>
                  </a:txBody>
                  <a:tcPr/>
                </a:tc>
                <a:extLst>
                  <a:ext uri="{0D108BD9-81ED-4DB2-BD59-A6C34878D82A}">
                    <a16:rowId xmlns:a16="http://schemas.microsoft.com/office/drawing/2014/main" val="3246251684"/>
                  </a:ext>
                </a:extLst>
              </a:tr>
            </a:tbl>
          </a:graphicData>
        </a:graphic>
      </p:graphicFrame>
      <p:sp>
        <p:nvSpPr>
          <p:cNvPr id="4" name="Text Placeholder 3">
            <a:extLst>
              <a:ext uri="{FF2B5EF4-FFF2-40B4-BE49-F238E27FC236}">
                <a16:creationId xmlns:a16="http://schemas.microsoft.com/office/drawing/2014/main" id="{5F54C964-FE80-432A-9816-66CA602BA56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83331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6626-300B-4580-A1BA-164889E1500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E5ECA19-DA87-46A1-9D0E-51992F1A978A}"/>
              </a:ext>
            </a:extLst>
          </p:cNvPr>
          <p:cNvGraphicFramePr>
            <a:graphicFrameLocks noGrp="1"/>
          </p:cNvGraphicFramePr>
          <p:nvPr>
            <p:ph type="chart" sz="quarter" idx="13"/>
            <p:extLst>
              <p:ext uri="{D42A27DB-BD31-4B8C-83A1-F6EECF244321}">
                <p14:modId xmlns:p14="http://schemas.microsoft.com/office/powerpoint/2010/main" val="321274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32DE4D-DA9D-491D-9E05-67DB79A8BEC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48758B7-F5EA-43B1-9FA6-EE89623E8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125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E3419-D497-4BC9-8BA7-6E6B5E53030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E7F1E17-D9B7-48B4-9252-8CFDECA5A2D2}"/>
              </a:ext>
            </a:extLst>
          </p:cNvPr>
          <p:cNvGraphicFramePr>
            <a:graphicFrameLocks noGrp="1"/>
          </p:cNvGraphicFramePr>
          <p:nvPr>
            <p:ph type="chart" sz="quarter" idx="13"/>
            <p:extLst>
              <p:ext uri="{D42A27DB-BD31-4B8C-83A1-F6EECF244321}">
                <p14:modId xmlns:p14="http://schemas.microsoft.com/office/powerpoint/2010/main" val="71856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56FA6-74BB-4A18-B8B9-E974668084D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58B9CD1-6323-4792-AA23-802E27224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69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BEC8-50AC-4E60-960C-8CF8BBC28613}"/>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6125DBC3-93EE-4CDA-B569-A33E136EA1F3}"/>
              </a:ext>
            </a:extLst>
          </p:cNvPr>
          <p:cNvGraphicFramePr>
            <a:graphicFrameLocks noGrp="1"/>
          </p:cNvGraphicFramePr>
          <p:nvPr>
            <p:ph type="tbl" sz="quarter" idx="13"/>
            <p:extLst>
              <p:ext uri="{D42A27DB-BD31-4B8C-83A1-F6EECF244321}">
                <p14:modId xmlns:p14="http://schemas.microsoft.com/office/powerpoint/2010/main" val="326273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891166"/>
                    </a:ext>
                  </a:extLst>
                </a:gridCol>
                <a:gridCol w="987552">
                  <a:extLst>
                    <a:ext uri="{9D8B030D-6E8A-4147-A177-3AD203B41FA5}">
                      <a16:colId xmlns:a16="http://schemas.microsoft.com/office/drawing/2014/main" val="269892120"/>
                    </a:ext>
                  </a:extLst>
                </a:gridCol>
                <a:gridCol w="987552">
                  <a:extLst>
                    <a:ext uri="{9D8B030D-6E8A-4147-A177-3AD203B41FA5}">
                      <a16:colId xmlns:a16="http://schemas.microsoft.com/office/drawing/2014/main" val="340506122"/>
                    </a:ext>
                  </a:extLst>
                </a:gridCol>
                <a:gridCol w="987552">
                  <a:extLst>
                    <a:ext uri="{9D8B030D-6E8A-4147-A177-3AD203B41FA5}">
                      <a16:colId xmlns:a16="http://schemas.microsoft.com/office/drawing/2014/main" val="2479534555"/>
                    </a:ext>
                  </a:extLst>
                </a:gridCol>
                <a:gridCol w="987552">
                  <a:extLst>
                    <a:ext uri="{9D8B030D-6E8A-4147-A177-3AD203B41FA5}">
                      <a16:colId xmlns:a16="http://schemas.microsoft.com/office/drawing/2014/main" val="974580552"/>
                    </a:ext>
                  </a:extLst>
                </a:gridCol>
                <a:gridCol w="987552">
                  <a:extLst>
                    <a:ext uri="{9D8B030D-6E8A-4147-A177-3AD203B41FA5}">
                      <a16:colId xmlns:a16="http://schemas.microsoft.com/office/drawing/2014/main" val="3647487186"/>
                    </a:ext>
                  </a:extLst>
                </a:gridCol>
                <a:gridCol w="987552">
                  <a:extLst>
                    <a:ext uri="{9D8B030D-6E8A-4147-A177-3AD203B41FA5}">
                      <a16:colId xmlns:a16="http://schemas.microsoft.com/office/drawing/2014/main" val="2012765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90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- 2019-03-19 16:38:34 </a:t>
                      </a:r>
                      <a:r>
                        <a:rPr kumimoji="0" lang="en-US" sz="1000" b="0" i="0" u="none" strike="noStrike" kern="1200" cap="none" spc="0" normalizeH="0" baseline="0" noProof="0">
                          <a:ln>
                            <a:noFill/>
                          </a:ln>
                          <a:solidFill>
                            <a:prstClr val="black"/>
                          </a:solidFill>
                          <a:effectLst/>
                          <a:uLnTx/>
                          <a:uFillTx/>
                          <a:latin typeface="+mn-lt"/>
                          <a:ea typeface="+mn-ea"/>
                          <a:cs typeface="+mn-cs"/>
                        </a:rPr>
                        <a:t>
 Jackie Jamison of our #Compliance department recently celebrated her 30th #workanniversary with #PHLY. #Congratulations to Jackie and #thankyou for 30 years of #dedicated service! 👏🏼🎉 #TEAMPHLY #ThinkPHLY #happyanniversary #insurance #appreciationpost #committment #insurancelife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https://www.instagram.com/p/BvNB6Hwnx6I/media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04/22/2019 00:03:41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8841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- 2019-03-21 16:47:38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 #ThinkPHLY #worlddownsyndromeday2019 #lotsofsocks #wdsd19 #leavenoonebehind #nothingdownaboutit #extrachromosome #downsyndromeawareness #inclusion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https://www.instagram.com/p/BvSMiQBDYLj/media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00:03:06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6721299"/>
                  </a:ext>
                </a:extLst>
              </a:tr>
            </a:tbl>
          </a:graphicData>
        </a:graphic>
      </p:graphicFrame>
      <p:sp>
        <p:nvSpPr>
          <p:cNvPr id="4" name="Text Placeholder 3">
            <a:extLst>
              <a:ext uri="{FF2B5EF4-FFF2-40B4-BE49-F238E27FC236}">
                <a16:creationId xmlns:a16="http://schemas.microsoft.com/office/drawing/2014/main" id="{0BDFAE2E-BF5F-4D4E-AB93-53CF00EA38A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51877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D159-A0EA-4812-8A2F-CBA42A20CA50}"/>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8F2F7EE0-E203-49CC-948B-217D26F68E38}"/>
              </a:ext>
            </a:extLst>
          </p:cNvPr>
          <p:cNvGraphicFramePr>
            <a:graphicFrameLocks noGrp="1"/>
          </p:cNvGraphicFramePr>
          <p:nvPr>
            <p:ph type="tbl" sz="quarter" idx="13"/>
            <p:extLst>
              <p:ext uri="{D42A27DB-BD31-4B8C-83A1-F6EECF244321}">
                <p14:modId xmlns:p14="http://schemas.microsoft.com/office/powerpoint/2010/main" val="76411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5475593"/>
                    </a:ext>
                  </a:extLst>
                </a:gridCol>
                <a:gridCol w="987552">
                  <a:extLst>
                    <a:ext uri="{9D8B030D-6E8A-4147-A177-3AD203B41FA5}">
                      <a16:colId xmlns:a16="http://schemas.microsoft.com/office/drawing/2014/main" val="1386357327"/>
                    </a:ext>
                  </a:extLst>
                </a:gridCol>
                <a:gridCol w="987552">
                  <a:extLst>
                    <a:ext uri="{9D8B030D-6E8A-4147-A177-3AD203B41FA5}">
                      <a16:colId xmlns:a16="http://schemas.microsoft.com/office/drawing/2014/main" val="1544215156"/>
                    </a:ext>
                  </a:extLst>
                </a:gridCol>
                <a:gridCol w="987552">
                  <a:extLst>
                    <a:ext uri="{9D8B030D-6E8A-4147-A177-3AD203B41FA5}">
                      <a16:colId xmlns:a16="http://schemas.microsoft.com/office/drawing/2014/main" val="4105785408"/>
                    </a:ext>
                  </a:extLst>
                </a:gridCol>
                <a:gridCol w="987552">
                  <a:extLst>
                    <a:ext uri="{9D8B030D-6E8A-4147-A177-3AD203B41FA5}">
                      <a16:colId xmlns:a16="http://schemas.microsoft.com/office/drawing/2014/main" val="4109230788"/>
                    </a:ext>
                  </a:extLst>
                </a:gridCol>
                <a:gridCol w="987552">
                  <a:extLst>
                    <a:ext uri="{9D8B030D-6E8A-4147-A177-3AD203B41FA5}">
                      <a16:colId xmlns:a16="http://schemas.microsoft.com/office/drawing/2014/main" val="3059400693"/>
                    </a:ext>
                  </a:extLst>
                </a:gridCol>
                <a:gridCol w="987552">
                  <a:extLst>
                    <a:ext uri="{9D8B030D-6E8A-4147-A177-3AD203B41FA5}">
                      <a16:colId xmlns:a16="http://schemas.microsoft.com/office/drawing/2014/main" val="393303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70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- 2019-03-15 11:50:32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recently attended the Women’s #Empowerment Summit at drexeluniv. Sponsored by the Jamie &amp; Lisa Maguire Empowerment Program for Female Leaders, the summit focused on important issues facing #femaleleaders of today and tomorrow.👌🏼💁🏻‍♀️ #ThinkPHLY #TEAMPHLY #women #WomensHistoryMonth #womensempowerment #equality #inspiration #business #picoftheday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https://www.instagram.com/p/BvCNw-pj4v2/media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04/15/2019 00:02:22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7692079"/>
                  </a:ext>
                </a:extLst>
              </a:tr>
            </a:tbl>
          </a:graphicData>
        </a:graphic>
      </p:graphicFrame>
      <p:sp>
        <p:nvSpPr>
          <p:cNvPr id="4" name="Text Placeholder 3">
            <a:extLst>
              <a:ext uri="{FF2B5EF4-FFF2-40B4-BE49-F238E27FC236}">
                <a16:creationId xmlns:a16="http://schemas.microsoft.com/office/drawing/2014/main" id="{605621ED-023B-42AA-BA7B-EF32A641FC7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27944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12858-FD43-4A8D-96F1-A0FFF7357480}"/>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DB731899-60EA-4061-A525-5939E2BEB8B2}"/>
              </a:ext>
            </a:extLst>
          </p:cNvPr>
          <p:cNvGraphicFramePr>
            <a:graphicFrameLocks noGrp="1"/>
          </p:cNvGraphicFramePr>
          <p:nvPr>
            <p:ph type="tbl" sz="quarter" idx="13"/>
            <p:extLst>
              <p:ext uri="{D42A27DB-BD31-4B8C-83A1-F6EECF244321}">
                <p14:modId xmlns:p14="http://schemas.microsoft.com/office/powerpoint/2010/main" val="171917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9510113"/>
                    </a:ext>
                  </a:extLst>
                </a:gridCol>
                <a:gridCol w="987552">
                  <a:extLst>
                    <a:ext uri="{9D8B030D-6E8A-4147-A177-3AD203B41FA5}">
                      <a16:colId xmlns:a16="http://schemas.microsoft.com/office/drawing/2014/main" val="3414702072"/>
                    </a:ext>
                  </a:extLst>
                </a:gridCol>
                <a:gridCol w="987552">
                  <a:extLst>
                    <a:ext uri="{9D8B030D-6E8A-4147-A177-3AD203B41FA5}">
                      <a16:colId xmlns:a16="http://schemas.microsoft.com/office/drawing/2014/main" val="2326099402"/>
                    </a:ext>
                  </a:extLst>
                </a:gridCol>
                <a:gridCol w="987552">
                  <a:extLst>
                    <a:ext uri="{9D8B030D-6E8A-4147-A177-3AD203B41FA5}">
                      <a16:colId xmlns:a16="http://schemas.microsoft.com/office/drawing/2014/main" val="265390442"/>
                    </a:ext>
                  </a:extLst>
                </a:gridCol>
                <a:gridCol w="987552">
                  <a:extLst>
                    <a:ext uri="{9D8B030D-6E8A-4147-A177-3AD203B41FA5}">
                      <a16:colId xmlns:a16="http://schemas.microsoft.com/office/drawing/2014/main" val="3358475030"/>
                    </a:ext>
                  </a:extLst>
                </a:gridCol>
                <a:gridCol w="987552">
                  <a:extLst>
                    <a:ext uri="{9D8B030D-6E8A-4147-A177-3AD203B41FA5}">
                      <a16:colId xmlns:a16="http://schemas.microsoft.com/office/drawing/2014/main" val="1358031495"/>
                    </a:ext>
                  </a:extLst>
                </a:gridCol>
                <a:gridCol w="987552">
                  <a:extLst>
                    <a:ext uri="{9D8B030D-6E8A-4147-A177-3AD203B41FA5}">
                      <a16:colId xmlns:a16="http://schemas.microsoft.com/office/drawing/2014/main" val="340854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295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- 2019-03-01 11:23:11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#women around the world in #Philadelphia to #SpeakUp for #inclusiveleadership in the workplace at the Pennsylvania Diversity Council Women in Leadership Symposium! 💁🏻‍♀️🙌🏼 nationaldiversitycouncil #SpeakUpSelfie #WomensHistoryMonth #ThinkPHLY #diversity #inclusion #womenempowerment #love #equality #womensrights #workingwomen #nationaldiversitycouncil #insurance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https://www.instagram.com/p/BueOX2kDXKW/media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04/15/2019 00:02:22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328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- 2019-03-05 16:48:11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our #rosevilleca office recently volunteered with placerfoodbank, the leading #hungerrelief #charity in Placer, El Dorado, and Nevada counties. #TEAMPHLY helped sort and package fresh and non-perishable foods to be distributed to those #inneed. 🍎🥦😊 #ThinkPHLY #insurance #foodbank #igiveback #volunteer #community #california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https://www.instagram.com/p/BupGvysjj5G/media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04/20/2019 00:02:54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3727215"/>
                  </a:ext>
                </a:extLst>
              </a:tr>
            </a:tbl>
          </a:graphicData>
        </a:graphic>
      </p:graphicFrame>
      <p:sp>
        <p:nvSpPr>
          <p:cNvPr id="4" name="Text Placeholder 3">
            <a:extLst>
              <a:ext uri="{FF2B5EF4-FFF2-40B4-BE49-F238E27FC236}">
                <a16:creationId xmlns:a16="http://schemas.microsoft.com/office/drawing/2014/main" id="{6D604089-9A5A-40D6-9AC5-21B4112768D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478701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A6BA-F0AA-47B9-911B-8768548E3B8F}"/>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5632FAE-751A-41BA-818B-01A27FE73874}"/>
              </a:ext>
            </a:extLst>
          </p:cNvPr>
          <p:cNvGraphicFramePr>
            <a:graphicFrameLocks noGrp="1"/>
          </p:cNvGraphicFramePr>
          <p:nvPr>
            <p:ph type="tbl" sz="quarter" idx="13"/>
            <p:extLst>
              <p:ext uri="{D42A27DB-BD31-4B8C-83A1-F6EECF244321}">
                <p14:modId xmlns:p14="http://schemas.microsoft.com/office/powerpoint/2010/main" val="351515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71299493"/>
                    </a:ext>
                  </a:extLst>
                </a:gridCol>
                <a:gridCol w="707746">
                  <a:extLst>
                    <a:ext uri="{9D8B030D-6E8A-4147-A177-3AD203B41FA5}">
                      <a16:colId xmlns:a16="http://schemas.microsoft.com/office/drawing/2014/main" val="3620356880"/>
                    </a:ext>
                  </a:extLst>
                </a:gridCol>
                <a:gridCol w="707746">
                  <a:extLst>
                    <a:ext uri="{9D8B030D-6E8A-4147-A177-3AD203B41FA5}">
                      <a16:colId xmlns:a16="http://schemas.microsoft.com/office/drawing/2014/main" val="21915856"/>
                    </a:ext>
                  </a:extLst>
                </a:gridCol>
                <a:gridCol w="353873">
                  <a:extLst>
                    <a:ext uri="{9D8B030D-6E8A-4147-A177-3AD203B41FA5}">
                      <a16:colId xmlns:a16="http://schemas.microsoft.com/office/drawing/2014/main" val="1916529064"/>
                    </a:ext>
                  </a:extLst>
                </a:gridCol>
                <a:gridCol w="353873">
                  <a:extLst>
                    <a:ext uri="{9D8B030D-6E8A-4147-A177-3AD203B41FA5}">
                      <a16:colId xmlns:a16="http://schemas.microsoft.com/office/drawing/2014/main" val="1485103817"/>
                    </a:ext>
                  </a:extLst>
                </a:gridCol>
                <a:gridCol w="707746">
                  <a:extLst>
                    <a:ext uri="{9D8B030D-6E8A-4147-A177-3AD203B41FA5}">
                      <a16:colId xmlns:a16="http://schemas.microsoft.com/office/drawing/2014/main" val="3310468030"/>
                    </a:ext>
                  </a:extLst>
                </a:gridCol>
                <a:gridCol w="707746">
                  <a:extLst>
                    <a:ext uri="{9D8B030D-6E8A-4147-A177-3AD203B41FA5}">
                      <a16:colId xmlns:a16="http://schemas.microsoft.com/office/drawing/2014/main" val="3282397853"/>
                    </a:ext>
                  </a:extLst>
                </a:gridCol>
                <a:gridCol w="707746">
                  <a:extLst>
                    <a:ext uri="{9D8B030D-6E8A-4147-A177-3AD203B41FA5}">
                      <a16:colId xmlns:a16="http://schemas.microsoft.com/office/drawing/2014/main" val="85885515"/>
                    </a:ext>
                  </a:extLst>
                </a:gridCol>
                <a:gridCol w="707746">
                  <a:extLst>
                    <a:ext uri="{9D8B030D-6E8A-4147-A177-3AD203B41FA5}">
                      <a16:colId xmlns:a16="http://schemas.microsoft.com/office/drawing/2014/main" val="4265555939"/>
                    </a:ext>
                  </a:extLst>
                </a:gridCol>
                <a:gridCol w="707746">
                  <a:extLst>
                    <a:ext uri="{9D8B030D-6E8A-4147-A177-3AD203B41FA5}">
                      <a16:colId xmlns:a16="http://schemas.microsoft.com/office/drawing/2014/main" val="601365161"/>
                    </a:ext>
                  </a:extLst>
                </a:gridCol>
                <a:gridCol w="707746">
                  <a:extLst>
                    <a:ext uri="{9D8B030D-6E8A-4147-A177-3AD203B41FA5}">
                      <a16:colId xmlns:a16="http://schemas.microsoft.com/office/drawing/2014/main" val="221748288"/>
                    </a:ext>
                  </a:extLst>
                </a:gridCol>
                <a:gridCol w="707746">
                  <a:extLst>
                    <a:ext uri="{9D8B030D-6E8A-4147-A177-3AD203B41FA5}">
                      <a16:colId xmlns:a16="http://schemas.microsoft.com/office/drawing/2014/main" val="408374931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66935682"/>
                  </a:ext>
                </a:extLst>
              </a:tr>
              <a:tr h="370840">
                <a:tc>
                  <a:txBody>
                    <a:bodyPr/>
                    <a:lstStyle/>
                    <a:p>
                      <a:r>
                        <a:rPr lang="en-US" sz="1000"/>
                        <a:t>phlyinsurance</a:t>
                      </a:r>
                    </a:p>
                  </a:txBody>
                  <a:tcPr/>
                </a:tc>
                <a:tc>
                  <a:txBody>
                    <a:bodyPr/>
                    <a:lstStyle/>
                    <a:p>
                      <a:r>
                        <a:rPr lang="en-US" sz="1000"/>
                        <a:t>9</a:t>
                      </a:r>
                    </a:p>
                  </a:txBody>
                  <a:tcPr/>
                </a:tc>
                <a:tc>
                  <a:txBody>
                    <a:bodyPr/>
                    <a:lstStyle/>
                    <a:p>
                      <a:r>
                        <a:rPr lang="en-US" sz="1000"/>
                        <a:t>0.7446</a:t>
                      </a:r>
                    </a:p>
                  </a:txBody>
                  <a:tcPr/>
                </a:tc>
                <a:tc>
                  <a:txBody>
                    <a:bodyPr/>
                    <a:lstStyle/>
                    <a:p>
                      <a:r>
                        <a:rPr lang="en-US" sz="1000"/>
                        <a:t>24.00</a:t>
                      </a:r>
                    </a:p>
                  </a:txBody>
                  <a:tcPr/>
                </a:tc>
                <a:tc>
                  <a:txBody>
                    <a:bodyPr/>
                    <a:lstStyle/>
                    <a:p>
                      <a:r>
                        <a:rPr lang="en-US" sz="1000"/>
                        <a:t>0.22</a:t>
                      </a:r>
                    </a:p>
                  </a:txBody>
                  <a:tcPr/>
                </a:tc>
                <a:tc>
                  <a:txBody>
                    <a:bodyPr/>
                    <a:lstStyle/>
                    <a:p>
                      <a:r>
                        <a:rPr lang="en-US" sz="1000"/>
                        <a:t>252.11</a:t>
                      </a:r>
                    </a:p>
                  </a:txBody>
                  <a:tcPr/>
                </a:tc>
                <a:tc>
                  <a:txBody>
                    <a:bodyPr/>
                    <a:lstStyle/>
                    <a:p>
                      <a:r>
                        <a:rPr lang="en-US" sz="1000"/>
                        <a:t>202.67</a:t>
                      </a:r>
                    </a:p>
                  </a:txBody>
                  <a:tcPr/>
                </a:tc>
                <a:tc>
                  <a:txBody>
                    <a:bodyPr/>
                    <a:lstStyle/>
                    <a:p>
                      <a:r>
                        <a:rPr lang="en-US" sz="1000"/>
                        <a:t>150.89</a:t>
                      </a:r>
                    </a:p>
                  </a:txBody>
                  <a:tcPr/>
                </a:tc>
                <a:tc>
                  <a:txBody>
                    <a:bodyPr/>
                    <a:lstStyle/>
                    <a:p>
                      <a:r>
                        <a:rPr lang="en-US" sz="1000"/>
                        <a:t>150.67</a:t>
                      </a:r>
                    </a:p>
                  </a:txBody>
                  <a:tcPr/>
                </a:tc>
                <a:tc>
                  <a:txBody>
                    <a:bodyPr/>
                    <a:lstStyle/>
                    <a:p>
                      <a:r>
                        <a:rPr lang="en-US" sz="1000"/>
                        <a:t>2269</a:t>
                      </a:r>
                    </a:p>
                  </a:txBody>
                  <a:tcPr/>
                </a:tc>
                <a:tc>
                  <a:txBody>
                    <a:bodyPr/>
                    <a:lstStyle/>
                    <a:p>
                      <a:r>
                        <a:rPr lang="en-US" sz="1000"/>
                        <a:t>216</a:t>
                      </a:r>
                    </a:p>
                  </a:txBody>
                  <a:tcPr/>
                </a:tc>
                <a:tc>
                  <a:txBody>
                    <a:bodyPr/>
                    <a:lstStyle/>
                    <a:p>
                      <a:r>
                        <a:rPr lang="en-US" sz="1000"/>
                        <a:t>1358</a:t>
                      </a:r>
                    </a:p>
                  </a:txBody>
                  <a:tcPr/>
                </a:tc>
                <a:extLst>
                  <a:ext uri="{0D108BD9-81ED-4DB2-BD59-A6C34878D82A}">
                    <a16:rowId xmlns:a16="http://schemas.microsoft.com/office/drawing/2014/main" val="3699876462"/>
                  </a:ext>
                </a:extLst>
              </a:tr>
            </a:tbl>
          </a:graphicData>
        </a:graphic>
      </p:graphicFrame>
      <p:sp>
        <p:nvSpPr>
          <p:cNvPr id="4" name="Text Placeholder 3">
            <a:extLst>
              <a:ext uri="{FF2B5EF4-FFF2-40B4-BE49-F238E27FC236}">
                <a16:creationId xmlns:a16="http://schemas.microsoft.com/office/drawing/2014/main" id="{87028B1B-28BB-4915-9A29-CD4862A64A1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946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D104-F8EA-46A9-AEE6-F1DD2FF95427}"/>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46178C9B-BB57-4292-84CA-41FADD603726}"/>
              </a:ext>
            </a:extLst>
          </p:cNvPr>
          <p:cNvGraphicFramePr>
            <a:graphicFrameLocks noGrp="1"/>
          </p:cNvGraphicFramePr>
          <p:nvPr>
            <p:ph type="tbl" sz="quarter" idx="13"/>
            <p:extLst>
              <p:ext uri="{D42A27DB-BD31-4B8C-83A1-F6EECF244321}">
                <p14:modId xmlns:p14="http://schemas.microsoft.com/office/powerpoint/2010/main" val="71093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74564255"/>
                    </a:ext>
                  </a:extLst>
                </a:gridCol>
                <a:gridCol w="1316736">
                  <a:extLst>
                    <a:ext uri="{9D8B030D-6E8A-4147-A177-3AD203B41FA5}">
                      <a16:colId xmlns:a16="http://schemas.microsoft.com/office/drawing/2014/main" val="2041189903"/>
                    </a:ext>
                  </a:extLst>
                </a:gridCol>
                <a:gridCol w="658368">
                  <a:extLst>
                    <a:ext uri="{9D8B030D-6E8A-4147-A177-3AD203B41FA5}">
                      <a16:colId xmlns:a16="http://schemas.microsoft.com/office/drawing/2014/main" val="1328880928"/>
                    </a:ext>
                  </a:extLst>
                </a:gridCol>
                <a:gridCol w="658368">
                  <a:extLst>
                    <a:ext uri="{9D8B030D-6E8A-4147-A177-3AD203B41FA5}">
                      <a16:colId xmlns:a16="http://schemas.microsoft.com/office/drawing/2014/main" val="459128055"/>
                    </a:ext>
                  </a:extLst>
                </a:gridCol>
                <a:gridCol w="658368">
                  <a:extLst>
                    <a:ext uri="{9D8B030D-6E8A-4147-A177-3AD203B41FA5}">
                      <a16:colId xmlns:a16="http://schemas.microsoft.com/office/drawing/2014/main" val="3703907740"/>
                    </a:ext>
                  </a:extLst>
                </a:gridCol>
                <a:gridCol w="658368">
                  <a:extLst>
                    <a:ext uri="{9D8B030D-6E8A-4147-A177-3AD203B41FA5}">
                      <a16:colId xmlns:a16="http://schemas.microsoft.com/office/drawing/2014/main" val="608432438"/>
                    </a:ext>
                  </a:extLst>
                </a:gridCol>
                <a:gridCol w="658368">
                  <a:extLst>
                    <a:ext uri="{9D8B030D-6E8A-4147-A177-3AD203B41FA5}">
                      <a16:colId xmlns:a16="http://schemas.microsoft.com/office/drawing/2014/main" val="1588606294"/>
                    </a:ext>
                  </a:extLst>
                </a:gridCol>
                <a:gridCol w="658368">
                  <a:extLst>
                    <a:ext uri="{9D8B030D-6E8A-4147-A177-3AD203B41FA5}">
                      <a16:colId xmlns:a16="http://schemas.microsoft.com/office/drawing/2014/main" val="3710826837"/>
                    </a:ext>
                  </a:extLst>
                </a:gridCol>
                <a:gridCol w="658368">
                  <a:extLst>
                    <a:ext uri="{9D8B030D-6E8A-4147-A177-3AD203B41FA5}">
                      <a16:colId xmlns:a16="http://schemas.microsoft.com/office/drawing/2014/main" val="3155746408"/>
                    </a:ext>
                  </a:extLst>
                </a:gridCol>
                <a:gridCol w="658368">
                  <a:extLst>
                    <a:ext uri="{9D8B030D-6E8A-4147-A177-3AD203B41FA5}">
                      <a16:colId xmlns:a16="http://schemas.microsoft.com/office/drawing/2014/main" val="236495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5935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- 2019-03-29 12:23:45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newest team members for successfully completing New Hire Training!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https://scontent.xx.fbcdn.net/v/t51.12442-15/53614288_610017102846941_7734386497670919605_n.jpg?_nc_cat=107&amp;_nc_ht=scontent.xx&amp;oh=ec3da06d3063bbc97976e650d78d887e&amp;oe=5D0E726B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12:00:21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11814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- 2019-03-29 11:43:16 </a:t>
                      </a:r>
                      <a:r>
                        <a:rPr kumimoji="0" lang="en-US" sz="1000" b="0" i="0" u="none" strike="noStrike" kern="1200" cap="none" spc="0" normalizeH="0" baseline="0" noProof="0">
                          <a:ln>
                            <a:noFill/>
                          </a:ln>
                          <a:solidFill>
                            <a:prstClr val="black"/>
                          </a:solidFill>
                          <a:effectLst/>
                          <a:uLnTx/>
                          <a:uFillTx/>
                          <a:latin typeface="+mn-lt"/>
                          <a:ea typeface="+mn-ea"/>
                          <a:cs typeface="+mn-cs"/>
                        </a:rPr>
                        <a:t>
 #TEAMPHLY is wrapping 
up New Hire 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https://scontent.xx.fbcdn.net/v/t51.12442-15/54247790_2145510165564658_7158541172167031676_n.jpg?_nc_cat=104&amp;_nc_ht=scontent.xx&amp;oh=7e473e8c67ca19e8a2c78f4c42a3596e&amp;oe=5D3F938A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11:30:17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95673501"/>
                  </a:ext>
                </a:extLst>
              </a:tr>
            </a:tbl>
          </a:graphicData>
        </a:graphic>
      </p:graphicFrame>
      <p:sp>
        <p:nvSpPr>
          <p:cNvPr id="4" name="Text Placeholder 3">
            <a:extLst>
              <a:ext uri="{FF2B5EF4-FFF2-40B4-BE49-F238E27FC236}">
                <a16:creationId xmlns:a16="http://schemas.microsoft.com/office/drawing/2014/main" id="{D0A2F509-7FDB-4542-BF10-E86619FF9F2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711918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5E8C-B345-4B26-A471-8CBED73C41EA}"/>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C1CBE67B-C55F-4306-B073-1F26E604BA86}"/>
              </a:ext>
            </a:extLst>
          </p:cNvPr>
          <p:cNvGraphicFramePr>
            <a:graphicFrameLocks noGrp="1"/>
          </p:cNvGraphicFramePr>
          <p:nvPr>
            <p:ph type="tbl" sz="quarter" idx="13"/>
            <p:extLst>
              <p:ext uri="{D42A27DB-BD31-4B8C-83A1-F6EECF244321}">
                <p14:modId xmlns:p14="http://schemas.microsoft.com/office/powerpoint/2010/main" val="257153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088691"/>
                    </a:ext>
                  </a:extLst>
                </a:gridCol>
                <a:gridCol w="1316736">
                  <a:extLst>
                    <a:ext uri="{9D8B030D-6E8A-4147-A177-3AD203B41FA5}">
                      <a16:colId xmlns:a16="http://schemas.microsoft.com/office/drawing/2014/main" val="2263404124"/>
                    </a:ext>
                  </a:extLst>
                </a:gridCol>
                <a:gridCol w="658368">
                  <a:extLst>
                    <a:ext uri="{9D8B030D-6E8A-4147-A177-3AD203B41FA5}">
                      <a16:colId xmlns:a16="http://schemas.microsoft.com/office/drawing/2014/main" val="2244234217"/>
                    </a:ext>
                  </a:extLst>
                </a:gridCol>
                <a:gridCol w="658368">
                  <a:extLst>
                    <a:ext uri="{9D8B030D-6E8A-4147-A177-3AD203B41FA5}">
                      <a16:colId xmlns:a16="http://schemas.microsoft.com/office/drawing/2014/main" val="2321453488"/>
                    </a:ext>
                  </a:extLst>
                </a:gridCol>
                <a:gridCol w="658368">
                  <a:extLst>
                    <a:ext uri="{9D8B030D-6E8A-4147-A177-3AD203B41FA5}">
                      <a16:colId xmlns:a16="http://schemas.microsoft.com/office/drawing/2014/main" val="1354569327"/>
                    </a:ext>
                  </a:extLst>
                </a:gridCol>
                <a:gridCol w="658368">
                  <a:extLst>
                    <a:ext uri="{9D8B030D-6E8A-4147-A177-3AD203B41FA5}">
                      <a16:colId xmlns:a16="http://schemas.microsoft.com/office/drawing/2014/main" val="1207430857"/>
                    </a:ext>
                  </a:extLst>
                </a:gridCol>
                <a:gridCol w="658368">
                  <a:extLst>
                    <a:ext uri="{9D8B030D-6E8A-4147-A177-3AD203B41FA5}">
                      <a16:colId xmlns:a16="http://schemas.microsoft.com/office/drawing/2014/main" val="156197721"/>
                    </a:ext>
                  </a:extLst>
                </a:gridCol>
                <a:gridCol w="658368">
                  <a:extLst>
                    <a:ext uri="{9D8B030D-6E8A-4147-A177-3AD203B41FA5}">
                      <a16:colId xmlns:a16="http://schemas.microsoft.com/office/drawing/2014/main" val="4161778655"/>
                    </a:ext>
                  </a:extLst>
                </a:gridCol>
                <a:gridCol w="658368">
                  <a:extLst>
                    <a:ext uri="{9D8B030D-6E8A-4147-A177-3AD203B41FA5}">
                      <a16:colId xmlns:a16="http://schemas.microsoft.com/office/drawing/2014/main" val="2378778087"/>
                    </a:ext>
                  </a:extLst>
                </a:gridCol>
                <a:gridCol w="658368">
                  <a:extLst>
                    <a:ext uri="{9D8B030D-6E8A-4147-A177-3AD203B41FA5}">
                      <a16:colId xmlns:a16="http://schemas.microsoft.com/office/drawing/2014/main" val="5798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362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16:20:52 </a:t>
                      </a:r>
                      <a:r>
                        <a:rPr kumimoji="0" lang="en-US" sz="1000" b="0" i="0" u="none" strike="noStrike" kern="1200" cap="none" spc="0" normalizeH="0" baseline="0" noProof="0">
                          <a:ln>
                            <a:noFill/>
                          </a:ln>
                          <a:solidFill>
                            <a:prstClr val="black"/>
                          </a:solidFill>
                          <a:effectLst/>
                          <a:uLnTx/>
                          <a:uFillTx/>
                          <a:latin typeface="+mn-lt"/>
                          <a:ea typeface="+mn-ea"/>
                          <a:cs typeface="+mn-cs"/>
                        </a:rPr>
                        <a:t>
 Selfie Station  #NHTEXPO19 PHLY PRODUCT 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https://scontent.xx.fbcdn.net/v/t51.12442-15/55957902_625418507902495_9022223227002739148_n.jpg?_nc_cat=100&amp;_nc_ht=scontent.xx&amp;oh=dbeddd423fcb390e4041584366e5d5b2&amp;oe=5D0BB132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14:18:46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0226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16:05:17 </a:t>
                      </a:r>
                      <a:r>
                        <a:rPr kumimoji="0" lang="en-US" sz="1000" b="0" i="0" u="none" strike="noStrike" kern="1200" cap="none" spc="0" normalizeH="0" baseline="0" noProof="0">
                          <a:ln>
                            <a:noFill/>
                          </a:ln>
                          <a:solidFill>
                            <a:prstClr val="black"/>
                          </a:solidFill>
                          <a:effectLst/>
                          <a:uLnTx/>
                          <a:uFillTx/>
                          <a:latin typeface="+mn-lt"/>
                          <a:ea typeface="+mn-ea"/>
                          <a:cs typeface="+mn-cs"/>
                        </a:rPr>
                        <a:t>
 #NHTEXPO19 PHLY’s 
Product 
Expo 
is off 
to a 
good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https://scontent.xx.fbcdn.net/v/t51.12442-15/54513263_1042028339323026_1749405845141091020_n.jpg?_nc_cat=102&amp;_nc_ht=scontent.xx&amp;oh=37ca319bfa9c75a7234f592b869525de&amp;oe=5D4B15CF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15:30:17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69676801"/>
                  </a:ext>
                </a:extLst>
              </a:tr>
            </a:tbl>
          </a:graphicData>
        </a:graphic>
      </p:graphicFrame>
      <p:sp>
        <p:nvSpPr>
          <p:cNvPr id="4" name="Text Placeholder 3">
            <a:extLst>
              <a:ext uri="{FF2B5EF4-FFF2-40B4-BE49-F238E27FC236}">
                <a16:creationId xmlns:a16="http://schemas.microsoft.com/office/drawing/2014/main" id="{BC762E5C-9745-49F5-85FD-0B13FF72F19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13979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2D132-3045-4FE8-9CA1-FF62A5890504}"/>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75C9930C-3110-4009-969F-11D1EA51084E}"/>
              </a:ext>
            </a:extLst>
          </p:cNvPr>
          <p:cNvGraphicFramePr>
            <a:graphicFrameLocks noGrp="1"/>
          </p:cNvGraphicFramePr>
          <p:nvPr>
            <p:ph type="tbl" sz="quarter" idx="13"/>
            <p:extLst>
              <p:ext uri="{D42A27DB-BD31-4B8C-83A1-F6EECF244321}">
                <p14:modId xmlns:p14="http://schemas.microsoft.com/office/powerpoint/2010/main" val="229720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3282329"/>
                    </a:ext>
                  </a:extLst>
                </a:gridCol>
                <a:gridCol w="1316736">
                  <a:extLst>
                    <a:ext uri="{9D8B030D-6E8A-4147-A177-3AD203B41FA5}">
                      <a16:colId xmlns:a16="http://schemas.microsoft.com/office/drawing/2014/main" val="2365296228"/>
                    </a:ext>
                  </a:extLst>
                </a:gridCol>
                <a:gridCol w="658368">
                  <a:extLst>
                    <a:ext uri="{9D8B030D-6E8A-4147-A177-3AD203B41FA5}">
                      <a16:colId xmlns:a16="http://schemas.microsoft.com/office/drawing/2014/main" val="287790122"/>
                    </a:ext>
                  </a:extLst>
                </a:gridCol>
                <a:gridCol w="658368">
                  <a:extLst>
                    <a:ext uri="{9D8B030D-6E8A-4147-A177-3AD203B41FA5}">
                      <a16:colId xmlns:a16="http://schemas.microsoft.com/office/drawing/2014/main" val="1737912499"/>
                    </a:ext>
                  </a:extLst>
                </a:gridCol>
                <a:gridCol w="658368">
                  <a:extLst>
                    <a:ext uri="{9D8B030D-6E8A-4147-A177-3AD203B41FA5}">
                      <a16:colId xmlns:a16="http://schemas.microsoft.com/office/drawing/2014/main" val="2635130002"/>
                    </a:ext>
                  </a:extLst>
                </a:gridCol>
                <a:gridCol w="658368">
                  <a:extLst>
                    <a:ext uri="{9D8B030D-6E8A-4147-A177-3AD203B41FA5}">
                      <a16:colId xmlns:a16="http://schemas.microsoft.com/office/drawing/2014/main" val="2986248739"/>
                    </a:ext>
                  </a:extLst>
                </a:gridCol>
                <a:gridCol w="658368">
                  <a:extLst>
                    <a:ext uri="{9D8B030D-6E8A-4147-A177-3AD203B41FA5}">
                      <a16:colId xmlns:a16="http://schemas.microsoft.com/office/drawing/2014/main" val="3914893562"/>
                    </a:ext>
                  </a:extLst>
                </a:gridCol>
                <a:gridCol w="658368">
                  <a:extLst>
                    <a:ext uri="{9D8B030D-6E8A-4147-A177-3AD203B41FA5}">
                      <a16:colId xmlns:a16="http://schemas.microsoft.com/office/drawing/2014/main" val="3863830497"/>
                    </a:ext>
                  </a:extLst>
                </a:gridCol>
                <a:gridCol w="658368">
                  <a:extLst>
                    <a:ext uri="{9D8B030D-6E8A-4147-A177-3AD203B41FA5}">
                      <a16:colId xmlns:a16="http://schemas.microsoft.com/office/drawing/2014/main" val="3136111420"/>
                    </a:ext>
                  </a:extLst>
                </a:gridCol>
                <a:gridCol w="658368">
                  <a:extLst>
                    <a:ext uri="{9D8B030D-6E8A-4147-A177-3AD203B41FA5}">
                      <a16:colId xmlns:a16="http://schemas.microsoft.com/office/drawing/2014/main" val="145976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6049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- 2019-03-27 15:44:28 </a:t>
                      </a:r>
                      <a:r>
                        <a:rPr kumimoji="0" lang="en-US" sz="1000" b="0" i="0" u="none" strike="noStrike" kern="1200" cap="none" spc="0" normalizeH="0" baseline="0" noProof="0">
                          <a:ln>
                            <a:noFill/>
                          </a:ln>
                          <a:solidFill>
                            <a:prstClr val="black"/>
                          </a:solidFill>
                          <a:effectLst/>
                          <a:uLnTx/>
                          <a:uFillTx/>
                          <a:latin typeface="+mn-lt"/>
                          <a:ea typeface="+mn-ea"/>
                          <a:cs typeface="+mn-cs"/>
                        </a:rPr>
                        <a:t>
 PHLY PRODUCT EXPO #NHTEXPO19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https://scontent.xx.fbcdn.net/v/t51.12442-15/54248133_559401651214556_7903004517911017592_n.jpg?_nc_cat=106&amp;_nc_ht=scontent.xx&amp;oh=78cb3f636da83c77239bd367f8b23623&amp;oe=5D4F7E08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15:30:17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86574175"/>
                  </a:ext>
                </a:extLst>
              </a:tr>
            </a:tbl>
          </a:graphicData>
        </a:graphic>
      </p:graphicFrame>
      <p:sp>
        <p:nvSpPr>
          <p:cNvPr id="4" name="Text Placeholder 3">
            <a:extLst>
              <a:ext uri="{FF2B5EF4-FFF2-40B4-BE49-F238E27FC236}">
                <a16:creationId xmlns:a16="http://schemas.microsoft.com/office/drawing/2014/main" id="{1BBCDBCC-4A44-4DC3-91D2-E42E1EB5FE8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89037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1539</Words>
  <Application>Microsoft Office PowerPoint</Application>
  <PresentationFormat>On-screen Show (4:3)</PresentationFormat>
  <Paragraphs>520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2019-04-30T12:32:38Z</dcterms:created>
  <dcterms:modified xsi:type="dcterms:W3CDTF">2019-04-30T12:33:24Z</dcterms:modified>
</cp:coreProperties>
</file>