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43525</c:v>
                </c:pt>
              </c:numCache>
            </c:numRef>
          </c:cat>
          <c:val>
            <c:numRef>
              <c:f>Sheet1!$B$2</c:f>
              <c:numCache>
                <c:formatCode>General</c:formatCode>
                <c:ptCount val="1"/>
                <c:pt idx="0">
                  <c:v>4002</c:v>
                </c:pt>
              </c:numCache>
            </c:numRef>
          </c:val>
          <c:extLst>
            <c:ext xmlns:c16="http://schemas.microsoft.com/office/drawing/2014/chart" uri="{C3380CC4-5D6E-409C-BE32-E72D297353CC}">
              <c16:uniqueId val="{00000000-3B63-4CFA-A00B-C57AD7E9C75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43525</c:v>
                </c:pt>
              </c:numCache>
            </c:numRef>
          </c:cat>
          <c:val>
            <c:numRef>
              <c:f>Sheet1!$C$2</c:f>
              <c:numCache>
                <c:formatCode>General</c:formatCode>
                <c:ptCount val="1"/>
                <c:pt idx="0">
                  <c:v>1248</c:v>
                </c:pt>
              </c:numCache>
            </c:numRef>
          </c:val>
          <c:extLst>
            <c:ext xmlns:c16="http://schemas.microsoft.com/office/drawing/2014/chart" uri="{C3380CC4-5D6E-409C-BE32-E72D297353CC}">
              <c16:uniqueId val="{00000001-3B63-4CFA-A00B-C57AD7E9C75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43525</c:v>
                </c:pt>
              </c:numCache>
            </c:numRef>
          </c:cat>
          <c:val>
            <c:numRef>
              <c:f>Sheet1!$D$2</c:f>
              <c:numCache>
                <c:formatCode>General</c:formatCode>
                <c:ptCount val="1"/>
                <c:pt idx="0">
                  <c:v>18111</c:v>
                </c:pt>
              </c:numCache>
            </c:numRef>
          </c:val>
          <c:extLst>
            <c:ext xmlns:c16="http://schemas.microsoft.com/office/drawing/2014/chart" uri="{C3380CC4-5D6E-409C-BE32-E72D297353CC}">
              <c16:uniqueId val="{00000002-3B63-4CFA-A00B-C57AD7E9C75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43525</c:v>
                </c:pt>
              </c:numCache>
            </c:numRef>
          </c:cat>
          <c:val>
            <c:numRef>
              <c:f>Sheet1!$E$2</c:f>
              <c:numCache>
                <c:formatCode>General</c:formatCode>
                <c:ptCount val="1"/>
                <c:pt idx="0">
                  <c:v>3208</c:v>
                </c:pt>
              </c:numCache>
            </c:numRef>
          </c:val>
          <c:extLst>
            <c:ext xmlns:c16="http://schemas.microsoft.com/office/drawing/2014/chart" uri="{C3380CC4-5D6E-409C-BE32-E72D297353CC}">
              <c16:uniqueId val="{00000003-3B63-4CFA-A00B-C57AD7E9C75C}"/>
            </c:ext>
          </c:extLst>
        </c:ser>
        <c:dLbls>
          <c:showLegendKey val="0"/>
          <c:showVal val="0"/>
          <c:showCatName val="0"/>
          <c:showSerName val="0"/>
          <c:showPercent val="0"/>
          <c:showBubbleSize val="0"/>
        </c:dLbls>
        <c:gapWidth val="219"/>
        <c:overlap val="-27"/>
        <c:axId val="298518264"/>
        <c:axId val="257341904"/>
      </c:barChart>
      <c:dateAx>
        <c:axId val="29851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341904"/>
        <c:crosses val="autoZero"/>
        <c:auto val="1"/>
        <c:lblOffset val="100"/>
        <c:baseTimeUnit val="days"/>
      </c:dateAx>
      <c:valAx>
        <c:axId val="25734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33</c:v>
                </c:pt>
              </c:numCache>
            </c:numRef>
          </c:val>
          <c:extLst>
            <c:ext xmlns:c16="http://schemas.microsoft.com/office/drawing/2014/chart" uri="{C3380CC4-5D6E-409C-BE32-E72D297353CC}">
              <c16:uniqueId val="{00000000-0616-4B8D-9B08-439C821900CD}"/>
            </c:ext>
          </c:extLst>
        </c:ser>
        <c:dLbls>
          <c:showLegendKey val="0"/>
          <c:showVal val="0"/>
          <c:showCatName val="0"/>
          <c:showSerName val="0"/>
          <c:showPercent val="0"/>
          <c:showBubbleSize val="0"/>
        </c:dLbls>
        <c:gapWidth val="219"/>
        <c:overlap val="-27"/>
        <c:axId val="300566504"/>
        <c:axId val="302353392"/>
      </c:barChart>
      <c:dateAx>
        <c:axId val="30056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3392"/>
        <c:crosses val="autoZero"/>
        <c:auto val="1"/>
        <c:lblOffset val="100"/>
        <c:baseTimeUnit val="months"/>
      </c:dateAx>
      <c:valAx>
        <c:axId val="30235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6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D4-424C-95FF-B3015D84AADE}"/>
            </c:ext>
          </c:extLst>
        </c:ser>
        <c:dLbls>
          <c:showLegendKey val="0"/>
          <c:showVal val="0"/>
          <c:showCatName val="0"/>
          <c:showSerName val="0"/>
          <c:showPercent val="0"/>
          <c:showBubbleSize val="0"/>
        </c:dLbls>
        <c:gapWidth val="219"/>
        <c:overlap val="-27"/>
        <c:axId val="304931136"/>
        <c:axId val="304933104"/>
      </c:barChart>
      <c:dateAx>
        <c:axId val="30493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33104"/>
        <c:crosses val="autoZero"/>
        <c:auto val="1"/>
        <c:lblOffset val="100"/>
        <c:baseTimeUnit val="months"/>
      </c:dateAx>
      <c:valAx>
        <c:axId val="30493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3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521133</c:v>
                </c:pt>
              </c:numCache>
            </c:numRef>
          </c:val>
          <c:extLst>
            <c:ext xmlns:c16="http://schemas.microsoft.com/office/drawing/2014/chart" uri="{C3380CC4-5D6E-409C-BE32-E72D297353CC}">
              <c16:uniqueId val="{00000000-B50E-4AEB-BD04-CAEB928DC05B}"/>
            </c:ext>
          </c:extLst>
        </c:ser>
        <c:dLbls>
          <c:showLegendKey val="0"/>
          <c:showVal val="0"/>
          <c:showCatName val="0"/>
          <c:showSerName val="0"/>
          <c:showPercent val="0"/>
          <c:showBubbleSize val="0"/>
        </c:dLbls>
        <c:gapWidth val="219"/>
        <c:overlap val="-27"/>
        <c:axId val="304935400"/>
        <c:axId val="304937368"/>
      </c:barChart>
      <c:dateAx>
        <c:axId val="30493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37368"/>
        <c:crosses val="autoZero"/>
        <c:auto val="1"/>
        <c:lblOffset val="100"/>
        <c:baseTimeUnit val="months"/>
      </c:dateAx>
      <c:valAx>
        <c:axId val="30493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3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56</c:v>
                </c:pt>
                <c:pt idx="1">
                  <c:v>305</c:v>
                </c:pt>
                <c:pt idx="2">
                  <c:v>401</c:v>
                </c:pt>
                <c:pt idx="3">
                  <c:v>346</c:v>
                </c:pt>
                <c:pt idx="4">
                  <c:v>301</c:v>
                </c:pt>
                <c:pt idx="5">
                  <c:v>198</c:v>
                </c:pt>
                <c:pt idx="6">
                  <c:v>0</c:v>
                </c:pt>
              </c:numCache>
            </c:numRef>
          </c:val>
          <c:extLst>
            <c:ext xmlns:c16="http://schemas.microsoft.com/office/drawing/2014/chart" uri="{C3380CC4-5D6E-409C-BE32-E72D297353CC}">
              <c16:uniqueId val="{00000000-DE60-4578-A046-D19F424D042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57</c:v>
                </c:pt>
                <c:pt idx="1">
                  <c:v>395</c:v>
                </c:pt>
                <c:pt idx="2">
                  <c:v>545</c:v>
                </c:pt>
                <c:pt idx="3">
                  <c:v>606</c:v>
                </c:pt>
                <c:pt idx="4">
                  <c:v>502</c:v>
                </c:pt>
                <c:pt idx="5">
                  <c:v>235</c:v>
                </c:pt>
                <c:pt idx="6">
                  <c:v>1</c:v>
                </c:pt>
              </c:numCache>
            </c:numRef>
          </c:val>
          <c:extLst>
            <c:ext xmlns:c16="http://schemas.microsoft.com/office/drawing/2014/chart" uri="{C3380CC4-5D6E-409C-BE32-E72D297353CC}">
              <c16:uniqueId val="{00000001-DE60-4578-A046-D19F424D042B}"/>
            </c:ext>
          </c:extLst>
        </c:ser>
        <c:dLbls>
          <c:showLegendKey val="0"/>
          <c:showVal val="0"/>
          <c:showCatName val="0"/>
          <c:showSerName val="0"/>
          <c:showPercent val="0"/>
          <c:showBubbleSize val="0"/>
        </c:dLbls>
        <c:gapWidth val="219"/>
        <c:overlap val="-27"/>
        <c:axId val="305163536"/>
        <c:axId val="305164192"/>
      </c:barChart>
      <c:catAx>
        <c:axId val="30516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64192"/>
        <c:crosses val="autoZero"/>
        <c:auto val="1"/>
        <c:lblAlgn val="ctr"/>
        <c:lblOffset val="100"/>
        <c:noMultiLvlLbl val="0"/>
      </c:catAx>
      <c:valAx>
        <c:axId val="30516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6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numCache>
            </c:numRef>
          </c:val>
          <c:extLst>
            <c:ext xmlns:c16="http://schemas.microsoft.com/office/drawing/2014/chart" uri="{C3380CC4-5D6E-409C-BE32-E72D297353CC}">
              <c16:uniqueId val="{00000000-0FE1-47F9-83B8-355D9FF0E855}"/>
            </c:ext>
          </c:extLst>
        </c:ser>
        <c:dLbls>
          <c:showLegendKey val="0"/>
          <c:showVal val="0"/>
          <c:showCatName val="0"/>
          <c:showSerName val="0"/>
          <c:showPercent val="0"/>
          <c:showBubbleSize val="0"/>
        </c:dLbls>
        <c:gapWidth val="219"/>
        <c:overlap val="-27"/>
        <c:axId val="310164032"/>
        <c:axId val="310154520"/>
      </c:barChart>
      <c:dateAx>
        <c:axId val="31016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54520"/>
        <c:crosses val="autoZero"/>
        <c:auto val="1"/>
        <c:lblOffset val="100"/>
        <c:baseTimeUnit val="months"/>
      </c:dateAx>
      <c:valAx>
        <c:axId val="31015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6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0DB-478C-86FF-54312EEDA75B}"/>
            </c:ext>
          </c:extLst>
        </c:ser>
        <c:dLbls>
          <c:showLegendKey val="0"/>
          <c:showVal val="0"/>
          <c:showCatName val="0"/>
          <c:showSerName val="0"/>
          <c:showPercent val="0"/>
          <c:showBubbleSize val="0"/>
        </c:dLbls>
        <c:gapWidth val="219"/>
        <c:overlap val="-27"/>
        <c:axId val="307586224"/>
        <c:axId val="307582944"/>
      </c:barChart>
      <c:dateAx>
        <c:axId val="30758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2944"/>
        <c:crosses val="autoZero"/>
        <c:auto val="1"/>
        <c:lblOffset val="100"/>
        <c:baseTimeUnit val="months"/>
      </c:dateAx>
      <c:valAx>
        <c:axId val="3075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A9-4F70-B571-9B7034ADD6F9}"/>
            </c:ext>
          </c:extLst>
        </c:ser>
        <c:dLbls>
          <c:showLegendKey val="0"/>
          <c:showVal val="0"/>
          <c:showCatName val="0"/>
          <c:showSerName val="0"/>
          <c:showPercent val="0"/>
          <c:showBubbleSize val="0"/>
        </c:dLbls>
        <c:gapWidth val="219"/>
        <c:overlap val="-27"/>
        <c:axId val="307591800"/>
        <c:axId val="307588192"/>
      </c:barChart>
      <c:dateAx>
        <c:axId val="30759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8192"/>
        <c:crosses val="autoZero"/>
        <c:auto val="1"/>
        <c:lblOffset val="100"/>
        <c:baseTimeUnit val="months"/>
      </c:dateAx>
      <c:valAx>
        <c:axId val="30758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9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422</c:v>
                </c:pt>
              </c:numCache>
            </c:numRef>
          </c:val>
          <c:extLst>
            <c:ext xmlns:c16="http://schemas.microsoft.com/office/drawing/2014/chart" uri="{C3380CC4-5D6E-409C-BE32-E72D297353CC}">
              <c16:uniqueId val="{00000000-21D5-4655-89A9-032E4585C026}"/>
            </c:ext>
          </c:extLst>
        </c:ser>
        <c:dLbls>
          <c:showLegendKey val="0"/>
          <c:showVal val="0"/>
          <c:showCatName val="0"/>
          <c:showSerName val="0"/>
          <c:showPercent val="0"/>
          <c:showBubbleSize val="0"/>
        </c:dLbls>
        <c:gapWidth val="219"/>
        <c:overlap val="-27"/>
        <c:axId val="388091656"/>
        <c:axId val="388088048"/>
      </c:barChart>
      <c:dateAx>
        <c:axId val="38809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88048"/>
        <c:crosses val="autoZero"/>
        <c:auto val="1"/>
        <c:lblOffset val="100"/>
        <c:baseTimeUnit val="months"/>
      </c:dateAx>
      <c:valAx>
        <c:axId val="38808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FB-4C7B-BF36-900925C7BEE3}"/>
            </c:ext>
          </c:extLst>
        </c:ser>
        <c:dLbls>
          <c:showLegendKey val="0"/>
          <c:showVal val="0"/>
          <c:showCatName val="0"/>
          <c:showSerName val="0"/>
          <c:showPercent val="0"/>
          <c:showBubbleSize val="0"/>
        </c:dLbls>
        <c:gapWidth val="219"/>
        <c:overlap val="-27"/>
        <c:axId val="388106416"/>
        <c:axId val="388098216"/>
      </c:barChart>
      <c:dateAx>
        <c:axId val="38810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98216"/>
        <c:crosses val="autoZero"/>
        <c:auto val="1"/>
        <c:lblOffset val="100"/>
        <c:baseTimeUnit val="months"/>
      </c:dateAx>
      <c:valAx>
        <c:axId val="38809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36</c:v>
                </c:pt>
              </c:numCache>
            </c:numRef>
          </c:val>
          <c:extLst>
            <c:ext xmlns:c16="http://schemas.microsoft.com/office/drawing/2014/chart" uri="{C3380CC4-5D6E-409C-BE32-E72D297353CC}">
              <c16:uniqueId val="{00000000-F948-40FC-A916-FDF47C13C38D}"/>
            </c:ext>
          </c:extLst>
        </c:ser>
        <c:dLbls>
          <c:showLegendKey val="0"/>
          <c:showVal val="0"/>
          <c:showCatName val="0"/>
          <c:showSerName val="0"/>
          <c:showPercent val="0"/>
          <c:showBubbleSize val="0"/>
        </c:dLbls>
        <c:gapWidth val="219"/>
        <c:overlap val="-27"/>
        <c:axId val="413399216"/>
        <c:axId val="413390032"/>
      </c:barChart>
      <c:dateAx>
        <c:axId val="41339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90032"/>
        <c:crosses val="autoZero"/>
        <c:auto val="1"/>
        <c:lblOffset val="100"/>
        <c:baseTimeUnit val="months"/>
      </c:dateAx>
      <c:valAx>
        <c:axId val="41339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9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AC1-418D-A0D4-E98694EC55AD}"/>
            </c:ext>
          </c:extLst>
        </c:ser>
        <c:dLbls>
          <c:showLegendKey val="0"/>
          <c:showVal val="0"/>
          <c:showCatName val="0"/>
          <c:showSerName val="0"/>
          <c:showPercent val="0"/>
          <c:showBubbleSize val="0"/>
        </c:dLbls>
        <c:gapWidth val="219"/>
        <c:overlap val="-27"/>
        <c:axId val="413396592"/>
        <c:axId val="413391672"/>
      </c:barChart>
      <c:dateAx>
        <c:axId val="41339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91672"/>
        <c:crosses val="autoZero"/>
        <c:auto val="1"/>
        <c:lblOffset val="100"/>
        <c:baseTimeUnit val="months"/>
      </c:dateAx>
      <c:valAx>
        <c:axId val="41339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9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2E8E0-1A99-4238-A09A-9EBA152CDFF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AC4BFD8-064C-4F4B-B9CE-343C511572F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24446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D240-0B34-49B7-8DF0-8DDC8A0F41D8}"/>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BCF1E40C-D520-4EF6-AD72-1AD22D135614}"/>
              </a:ext>
            </a:extLst>
          </p:cNvPr>
          <p:cNvGraphicFramePr>
            <a:graphicFrameLocks noGrp="1"/>
          </p:cNvGraphicFramePr>
          <p:nvPr>
            <p:ph type="chart" sz="quarter" idx="13"/>
            <p:extLst>
              <p:ext uri="{D42A27DB-BD31-4B8C-83A1-F6EECF244321}">
                <p14:modId xmlns:p14="http://schemas.microsoft.com/office/powerpoint/2010/main" val="4058726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36FD3-0053-4275-8BBE-2587736E2B2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E4D944BB-957D-42F0-9989-CC1449B386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165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840D3-0022-4338-AA87-9B0C69D4E57F}"/>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A9F06BA5-3E7E-4364-AA73-25C2FF3820AB}"/>
              </a:ext>
            </a:extLst>
          </p:cNvPr>
          <p:cNvGraphicFramePr>
            <a:graphicFrameLocks noGrp="1"/>
          </p:cNvGraphicFramePr>
          <p:nvPr>
            <p:ph type="tbl" sz="quarter" idx="13"/>
            <p:extLst>
              <p:ext uri="{D42A27DB-BD31-4B8C-83A1-F6EECF244321}">
                <p14:modId xmlns:p14="http://schemas.microsoft.com/office/powerpoint/2010/main" val="122829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64877683"/>
                    </a:ext>
                  </a:extLst>
                </a:gridCol>
                <a:gridCol w="740664">
                  <a:extLst>
                    <a:ext uri="{9D8B030D-6E8A-4147-A177-3AD203B41FA5}">
                      <a16:colId xmlns:a16="http://schemas.microsoft.com/office/drawing/2014/main" val="1558308"/>
                    </a:ext>
                  </a:extLst>
                </a:gridCol>
                <a:gridCol w="740664">
                  <a:extLst>
                    <a:ext uri="{9D8B030D-6E8A-4147-A177-3AD203B41FA5}">
                      <a16:colId xmlns:a16="http://schemas.microsoft.com/office/drawing/2014/main" val="1703605898"/>
                    </a:ext>
                  </a:extLst>
                </a:gridCol>
                <a:gridCol w="740664">
                  <a:extLst>
                    <a:ext uri="{9D8B030D-6E8A-4147-A177-3AD203B41FA5}">
                      <a16:colId xmlns:a16="http://schemas.microsoft.com/office/drawing/2014/main" val="2475565119"/>
                    </a:ext>
                  </a:extLst>
                </a:gridCol>
                <a:gridCol w="740664">
                  <a:extLst>
                    <a:ext uri="{9D8B030D-6E8A-4147-A177-3AD203B41FA5}">
                      <a16:colId xmlns:a16="http://schemas.microsoft.com/office/drawing/2014/main" val="4176630363"/>
                    </a:ext>
                  </a:extLst>
                </a:gridCol>
                <a:gridCol w="740664">
                  <a:extLst>
                    <a:ext uri="{9D8B030D-6E8A-4147-A177-3AD203B41FA5}">
                      <a16:colId xmlns:a16="http://schemas.microsoft.com/office/drawing/2014/main" val="489007040"/>
                    </a:ext>
                  </a:extLst>
                </a:gridCol>
                <a:gridCol w="740664">
                  <a:extLst>
                    <a:ext uri="{9D8B030D-6E8A-4147-A177-3AD203B41FA5}">
                      <a16:colId xmlns:a16="http://schemas.microsoft.com/office/drawing/2014/main" val="302091453"/>
                    </a:ext>
                  </a:extLst>
                </a:gridCol>
                <a:gridCol w="740664">
                  <a:extLst>
                    <a:ext uri="{9D8B030D-6E8A-4147-A177-3AD203B41FA5}">
                      <a16:colId xmlns:a16="http://schemas.microsoft.com/office/drawing/2014/main" val="4242917278"/>
                    </a:ext>
                  </a:extLst>
                </a:gridCol>
                <a:gridCol w="740664">
                  <a:extLst>
                    <a:ext uri="{9D8B030D-6E8A-4147-A177-3AD203B41FA5}">
                      <a16:colId xmlns:a16="http://schemas.microsoft.com/office/drawing/2014/main" val="3123944758"/>
                    </a:ext>
                  </a:extLst>
                </a:gridCol>
                <a:gridCol w="740664">
                  <a:extLst>
                    <a:ext uri="{9D8B030D-6E8A-4147-A177-3AD203B41FA5}">
                      <a16:colId xmlns:a16="http://schemas.microsoft.com/office/drawing/2014/main" val="36225376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2901020"/>
                  </a:ext>
                </a:extLst>
              </a:tr>
              <a:tr h="370840">
                <a:tc>
                  <a:txBody>
                    <a:bodyPr/>
                    <a:lstStyle/>
                    <a:p>
                      <a:r>
                        <a:rPr lang="en-US" sz="1000"/>
                        <a:t>Philadelphia Insurance Companies</a:t>
                      </a:r>
                    </a:p>
                  </a:txBody>
                  <a:tcPr/>
                </a:tc>
                <a:tc>
                  <a:txBody>
                    <a:bodyPr/>
                    <a:lstStyle/>
                    <a:p>
                      <a:r>
                        <a:rPr lang="en-US" sz="1000"/>
                        <a:t>4002</a:t>
                      </a:r>
                    </a:p>
                  </a:txBody>
                  <a:tcPr/>
                </a:tc>
                <a:tc>
                  <a:txBody>
                    <a:bodyPr/>
                    <a:lstStyle/>
                    <a:p>
                      <a:r>
                        <a:rPr lang="en-US" sz="1000"/>
                        <a:t>59</a:t>
                      </a:r>
                    </a:p>
                  </a:txBody>
                  <a:tcPr/>
                </a:tc>
                <a:tc>
                  <a:txBody>
                    <a:bodyPr/>
                    <a:lstStyle/>
                    <a:p>
                      <a:r>
                        <a:rPr lang="en-US" sz="1000"/>
                        <a:t>35</a:t>
                      </a:r>
                    </a:p>
                  </a:txBody>
                  <a:tcPr/>
                </a:tc>
                <a:tc>
                  <a:txBody>
                    <a:bodyPr/>
                    <a:lstStyle/>
                    <a:p>
                      <a:r>
                        <a:rPr lang="en-US" sz="1000"/>
                        <a:t>1337</a:t>
                      </a:r>
                    </a:p>
                  </a:txBody>
                  <a:tcPr/>
                </a:tc>
                <a:tc>
                  <a:txBody>
                    <a:bodyPr/>
                    <a:lstStyle/>
                    <a:p>
                      <a:r>
                        <a:rPr lang="en-US" sz="1000"/>
                        <a:t>46</a:t>
                      </a:r>
                    </a:p>
                  </a:txBody>
                  <a:tcPr/>
                </a:tc>
                <a:tc>
                  <a:txBody>
                    <a:bodyPr/>
                    <a:lstStyle/>
                    <a:p>
                      <a:r>
                        <a:rPr lang="en-US" sz="1000"/>
                        <a:t>85</a:t>
                      </a:r>
                    </a:p>
                  </a:txBody>
                  <a:tcPr/>
                </a:tc>
                <a:tc>
                  <a:txBody>
                    <a:bodyPr/>
                    <a:lstStyle/>
                    <a:p>
                      <a:r>
                        <a:rPr lang="en-US" sz="1000"/>
                        <a:t>1</a:t>
                      </a:r>
                    </a:p>
                  </a:txBody>
                  <a:tcPr/>
                </a:tc>
                <a:tc>
                  <a:txBody>
                    <a:bodyPr/>
                    <a:lstStyle/>
                    <a:p>
                      <a:r>
                        <a:rPr lang="en-US" sz="1000"/>
                        <a:t>1.0560 %</a:t>
                      </a:r>
                    </a:p>
                  </a:txBody>
                  <a:tcPr/>
                </a:tc>
                <a:tc>
                  <a:txBody>
                    <a:bodyPr/>
                    <a:lstStyle/>
                    <a:p>
                      <a:r>
                        <a:rPr lang="en-US" sz="1000"/>
                        <a:t>0.0 %</a:t>
                      </a:r>
                    </a:p>
                  </a:txBody>
                  <a:tcPr/>
                </a:tc>
                <a:extLst>
                  <a:ext uri="{0D108BD9-81ED-4DB2-BD59-A6C34878D82A}">
                    <a16:rowId xmlns:a16="http://schemas.microsoft.com/office/drawing/2014/main" val="524669322"/>
                  </a:ext>
                </a:extLst>
              </a:tr>
            </a:tbl>
          </a:graphicData>
        </a:graphic>
      </p:graphicFrame>
      <p:sp>
        <p:nvSpPr>
          <p:cNvPr id="4" name="Text Placeholder 3">
            <a:extLst>
              <a:ext uri="{FF2B5EF4-FFF2-40B4-BE49-F238E27FC236}">
                <a16:creationId xmlns:a16="http://schemas.microsoft.com/office/drawing/2014/main" id="{DF07D914-8004-4F88-BC1F-6899A8D6E47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5236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DFC52-AF1C-4426-911D-E0907A6A96E4}"/>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9A55247-EDAD-407C-9636-911A882CFC08}"/>
              </a:ext>
            </a:extLst>
          </p:cNvPr>
          <p:cNvGraphicFramePr>
            <a:graphicFrameLocks noGrp="1"/>
          </p:cNvGraphicFramePr>
          <p:nvPr>
            <p:ph type="chart" sz="quarter" idx="13"/>
            <p:extLst>
              <p:ext uri="{D42A27DB-BD31-4B8C-83A1-F6EECF244321}">
                <p14:modId xmlns:p14="http://schemas.microsoft.com/office/powerpoint/2010/main" val="1421761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F0E4E-5A82-4F9D-A6E6-1F356126073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CD431A8-2C2E-44AE-B17C-EC7788BD3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24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FD84-0B83-43AD-A86F-98C69756DF3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DBF4630-40E7-46E6-ADAE-121F74949093}"/>
              </a:ext>
            </a:extLst>
          </p:cNvPr>
          <p:cNvGraphicFramePr>
            <a:graphicFrameLocks noGrp="1"/>
          </p:cNvGraphicFramePr>
          <p:nvPr>
            <p:ph type="chart" sz="quarter" idx="13"/>
            <p:extLst>
              <p:ext uri="{D42A27DB-BD31-4B8C-83A1-F6EECF244321}">
                <p14:modId xmlns:p14="http://schemas.microsoft.com/office/powerpoint/2010/main" val="2321076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87D72-6B8E-400D-9D7D-1EC1C1919C9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F004265-4EB2-4B03-81D8-AC662EE74B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2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48D9-7815-4252-ADFC-346D4041EA1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7AC7FCB-9B9F-4D35-8E17-DC29086664B7}"/>
              </a:ext>
            </a:extLst>
          </p:cNvPr>
          <p:cNvGraphicFramePr>
            <a:graphicFrameLocks noGrp="1"/>
          </p:cNvGraphicFramePr>
          <p:nvPr>
            <p:ph type="chart" sz="quarter" idx="13"/>
            <p:extLst>
              <p:ext uri="{D42A27DB-BD31-4B8C-83A1-F6EECF244321}">
                <p14:modId xmlns:p14="http://schemas.microsoft.com/office/powerpoint/2010/main" val="3269191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30FA67-B38F-45B1-BEC5-E88EB71A530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2F28E6-A3D8-4B47-90A2-D3C5A7E551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120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E830-29C6-4D3E-94B7-E55E1FFDBC66}"/>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823AB440-5959-4A3A-875C-14996374DFF3}"/>
              </a:ext>
            </a:extLst>
          </p:cNvPr>
          <p:cNvGraphicFramePr>
            <a:graphicFrameLocks noGrp="1"/>
          </p:cNvGraphicFramePr>
          <p:nvPr>
            <p:ph type="tbl" sz="quarter" idx="13"/>
            <p:extLst>
              <p:ext uri="{D42A27DB-BD31-4B8C-83A1-F6EECF244321}">
                <p14:modId xmlns:p14="http://schemas.microsoft.com/office/powerpoint/2010/main" val="205925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811705"/>
                    </a:ext>
                  </a:extLst>
                </a:gridCol>
                <a:gridCol w="658368">
                  <a:extLst>
                    <a:ext uri="{9D8B030D-6E8A-4147-A177-3AD203B41FA5}">
                      <a16:colId xmlns:a16="http://schemas.microsoft.com/office/drawing/2014/main" val="3489600634"/>
                    </a:ext>
                  </a:extLst>
                </a:gridCol>
                <a:gridCol w="658368">
                  <a:extLst>
                    <a:ext uri="{9D8B030D-6E8A-4147-A177-3AD203B41FA5}">
                      <a16:colId xmlns:a16="http://schemas.microsoft.com/office/drawing/2014/main" val="2255834652"/>
                    </a:ext>
                  </a:extLst>
                </a:gridCol>
                <a:gridCol w="658368">
                  <a:extLst>
                    <a:ext uri="{9D8B030D-6E8A-4147-A177-3AD203B41FA5}">
                      <a16:colId xmlns:a16="http://schemas.microsoft.com/office/drawing/2014/main" val="3540091096"/>
                    </a:ext>
                  </a:extLst>
                </a:gridCol>
                <a:gridCol w="658368">
                  <a:extLst>
                    <a:ext uri="{9D8B030D-6E8A-4147-A177-3AD203B41FA5}">
                      <a16:colId xmlns:a16="http://schemas.microsoft.com/office/drawing/2014/main" val="1060731206"/>
                    </a:ext>
                  </a:extLst>
                </a:gridCol>
                <a:gridCol w="658368">
                  <a:extLst>
                    <a:ext uri="{9D8B030D-6E8A-4147-A177-3AD203B41FA5}">
                      <a16:colId xmlns:a16="http://schemas.microsoft.com/office/drawing/2014/main" val="2951486112"/>
                    </a:ext>
                  </a:extLst>
                </a:gridCol>
                <a:gridCol w="658368">
                  <a:extLst>
                    <a:ext uri="{9D8B030D-6E8A-4147-A177-3AD203B41FA5}">
                      <a16:colId xmlns:a16="http://schemas.microsoft.com/office/drawing/2014/main" val="3194443736"/>
                    </a:ext>
                  </a:extLst>
                </a:gridCol>
                <a:gridCol w="658368">
                  <a:extLst>
                    <a:ext uri="{9D8B030D-6E8A-4147-A177-3AD203B41FA5}">
                      <a16:colId xmlns:a16="http://schemas.microsoft.com/office/drawing/2014/main" val="329155740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045558969"/>
                  </a:ext>
                </a:extLst>
              </a:tr>
              <a:tr h="370840">
                <a:tc>
                  <a:txBody>
                    <a:bodyPr/>
                    <a:lstStyle/>
                    <a:p>
                      <a:r>
                        <a:rPr lang="en-US" sz="1000" b="1"/>
                        <a:t> Philadelphia Insurance Companies - 2019-03-21 16:12:35 </a:t>
                      </a:r>
                      <a:r>
                        <a:rPr lang="en-US" sz="1000"/>
                        <a:t> 
 From the East coast to the West coast, #TEAMPHLY rocked their socks in support of #WorldDownSyndromeDay! Did you #RockYourSocks today? Post a picture below!</a:t>
                      </a:r>
                    </a:p>
                  </a:txBody>
                  <a:tcPr/>
                </a:tc>
                <a:tc>
                  <a:txBody>
                    <a:bodyPr/>
                    <a:lstStyle/>
                    <a:p>
                      <a:r>
                        <a:rPr lang="en-US" sz="1000"/>
                        <a:t>279</a:t>
                      </a:r>
                    </a:p>
                  </a:txBody>
                  <a:tcPr/>
                </a:tc>
                <a:tc>
                  <a:txBody>
                    <a:bodyPr/>
                    <a:lstStyle/>
                    <a:p>
                      <a:r>
                        <a:rPr lang="en-US" sz="1000"/>
                        <a:t>245</a:t>
                      </a:r>
                    </a:p>
                  </a:txBody>
                  <a:tcPr/>
                </a:tc>
                <a:tc>
                  <a:txBody>
                    <a:bodyPr/>
                    <a:lstStyle/>
                    <a:p>
                      <a:r>
                        <a:rPr lang="en-US" sz="1000"/>
                        <a:t>22</a:t>
                      </a:r>
                    </a:p>
                  </a:txBody>
                  <a:tcPr/>
                </a:tc>
                <a:tc>
                  <a:txBody>
                    <a:bodyPr/>
                    <a:lstStyle/>
                    <a:p>
                      <a:r>
                        <a:rPr lang="en-US" sz="1000"/>
                        <a:t>12</a:t>
                      </a:r>
                    </a:p>
                  </a:txBody>
                  <a:tcPr/>
                </a:tc>
                <a:tc>
                  <a:txBody>
                    <a:bodyPr/>
                    <a:lstStyle/>
                    <a:p>
                      <a:r>
                        <a:rPr lang="en-US" sz="1000"/>
                        <a:t>555276415662.6500 %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55734591"/>
                  </a:ext>
                </a:extLst>
              </a:tr>
              <a:tr h="370840">
                <a:tc>
                  <a:txBody>
                    <a:bodyPr/>
                    <a:lstStyle/>
                    <a:p>
                      <a:r>
                        <a:rPr lang="en-US" sz="1000" b="1"/>
                        <a:t> Philadelphia Insurance Companies - 2019-03-19 09:16:12 </a:t>
                      </a:r>
                      <a:r>
                        <a:rPr lang="en-US" sz="1000"/>
                        <a:t> 
 Jackie Jamison of our Compliance department recently celebrated her 30th work anniversary with PHLY. Congratulations to Jackie and thank you for 30 years of dedicated service!</a:t>
                      </a:r>
                    </a:p>
                  </a:txBody>
                  <a:tcPr/>
                </a:tc>
                <a:tc>
                  <a:txBody>
                    <a:bodyPr/>
                    <a:lstStyle/>
                    <a:p>
                      <a:r>
                        <a:rPr lang="en-US" sz="1000"/>
                        <a:t>108</a:t>
                      </a:r>
                    </a:p>
                  </a:txBody>
                  <a:tcPr/>
                </a:tc>
                <a:tc>
                  <a:txBody>
                    <a:bodyPr/>
                    <a:lstStyle/>
                    <a:p>
                      <a:r>
                        <a:rPr lang="en-US" sz="1000"/>
                        <a:t>97</a:t>
                      </a:r>
                    </a:p>
                  </a:txBody>
                  <a:tcPr/>
                </a:tc>
                <a:tc>
                  <a:txBody>
                    <a:bodyPr/>
                    <a:lstStyle/>
                    <a:p>
                      <a:r>
                        <a:rPr lang="en-US" sz="1000"/>
                        <a:t>11</a:t>
                      </a:r>
                    </a:p>
                  </a:txBody>
                  <a:tcPr/>
                </a:tc>
                <a:tc>
                  <a:txBody>
                    <a:bodyPr/>
                    <a:lstStyle/>
                    <a:p>
                      <a:r>
                        <a:rPr lang="en-US" sz="1000"/>
                        <a:t>0</a:t>
                      </a:r>
                    </a:p>
                  </a:txBody>
                  <a:tcPr/>
                </a:tc>
                <a:tc>
                  <a:txBody>
                    <a:bodyPr/>
                    <a:lstStyle/>
                    <a:p>
                      <a:r>
                        <a:rPr lang="en-US" sz="1000"/>
                        <a:t>278977364.1851 %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19601684"/>
                  </a:ext>
                </a:extLst>
              </a:tr>
              <a:tr h="370840">
                <a:tc>
                  <a:txBody>
                    <a:bodyPr/>
                    <a:lstStyle/>
                    <a:p>
                      <a:r>
                        <a:rPr lang="en-US" sz="1000" b="1"/>
                        <a:t> Philadelphia Insurance Companies - 2019-03-27 18:34:33 </a:t>
                      </a:r>
                      <a:r>
                        <a:rPr lang="en-US" sz="1000"/>
                        <a:t> 
 Today, #TEAMPHLY welcomed 88 new employees from across the US to the Home Office for our semi-annual New Hire Training! Our newest team members ended their first day of training at the PHLY Product Expo, a fun event that introduces them to our products and services. #NHTExpo19</a:t>
                      </a:r>
                    </a:p>
                  </a:txBody>
                  <a:tcPr/>
                </a:tc>
                <a:tc>
                  <a:txBody>
                    <a:bodyPr/>
                    <a:lstStyle/>
                    <a:p>
                      <a:r>
                        <a:rPr lang="en-US" sz="1000"/>
                        <a:t>67</a:t>
                      </a:r>
                    </a:p>
                  </a:txBody>
                  <a:tcPr/>
                </a:tc>
                <a:tc>
                  <a:txBody>
                    <a:bodyPr/>
                    <a:lstStyle/>
                    <a:p>
                      <a:r>
                        <a:rPr lang="en-US" sz="1000"/>
                        <a:t>62</a:t>
                      </a:r>
                    </a:p>
                  </a:txBody>
                  <a:tcPr/>
                </a:tc>
                <a:tc>
                  <a:txBody>
                    <a:bodyPr/>
                    <a:lstStyle/>
                    <a:p>
                      <a:r>
                        <a:rPr lang="en-US" sz="1000"/>
                        <a:t>4</a:t>
                      </a:r>
                    </a:p>
                  </a:txBody>
                  <a:tcPr/>
                </a:tc>
                <a:tc>
                  <a:txBody>
                    <a:bodyPr/>
                    <a:lstStyle/>
                    <a:p>
                      <a:r>
                        <a:rPr lang="en-US" sz="1000"/>
                        <a:t>1</a:t>
                      </a:r>
                    </a:p>
                  </a:txBody>
                  <a:tcPr/>
                </a:tc>
                <a:tc>
                  <a:txBody>
                    <a:bodyPr/>
                    <a:lstStyle/>
                    <a:p>
                      <a:r>
                        <a:rPr lang="en-US" sz="1000"/>
                        <a:t>104086586.5866 %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13799291"/>
                  </a:ext>
                </a:extLst>
              </a:tr>
              <a:tr h="370840">
                <a:tc>
                  <a:txBody>
                    <a:bodyPr/>
                    <a:lstStyle/>
                    <a:p>
                      <a:r>
                        <a:rPr lang="en-US" sz="1000" b="1"/>
                        <a:t> Philadelphia Insurance Companies - 2019-03-29 17:41:00 </a:t>
                      </a:r>
                      <a:r>
                        <a:rPr lang="en-US" sz="1000"/>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r>
                        <a:rPr lang="en-US" sz="1000"/>
                        <a:t>75</a:t>
                      </a:r>
                    </a:p>
                  </a:txBody>
                  <a:tcPr/>
                </a:tc>
                <a:tc>
                  <a:txBody>
                    <a:bodyPr/>
                    <a:lstStyle/>
                    <a:p>
                      <a:r>
                        <a:rPr lang="en-US" sz="1000"/>
                        <a:t>69</a:t>
                      </a:r>
                    </a:p>
                  </a:txBody>
                  <a:tcPr/>
                </a:tc>
                <a:tc>
                  <a:txBody>
                    <a:bodyPr/>
                    <a:lstStyle/>
                    <a:p>
                      <a:r>
                        <a:rPr lang="en-US" sz="1000"/>
                        <a:t>3</a:t>
                      </a:r>
                    </a:p>
                  </a:txBody>
                  <a:tcPr/>
                </a:tc>
                <a:tc>
                  <a:txBody>
                    <a:bodyPr/>
                    <a:lstStyle/>
                    <a:p>
                      <a:r>
                        <a:rPr lang="en-US" sz="1000"/>
                        <a:t>3</a:t>
                      </a:r>
                    </a:p>
                  </a:txBody>
                  <a:tcPr/>
                </a:tc>
                <a:tc>
                  <a:txBody>
                    <a:bodyPr/>
                    <a:lstStyle/>
                    <a:p>
                      <a:r>
                        <a:rPr lang="en-US" sz="1000"/>
                        <a:t>84047976.0120 %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25864741"/>
                  </a:ext>
                </a:extLst>
              </a:tr>
              <a:tr h="370840">
                <a:tc>
                  <a:txBody>
                    <a:bodyPr/>
                    <a:lstStyle/>
                    <a:p>
                      <a:r>
                        <a:rPr lang="en-US" sz="1000" b="1"/>
                        <a:t> Philadelphia Insurance Companies - 2019-03-29 15:58:00 </a:t>
                      </a:r>
                      <a:r>
                        <a:rPr lang="en-US" sz="1000"/>
                        <a:t> 
 What does a career at PHLY look like? Here’s a peek at our East Hartford, CT office battling it out at Laser Quest as part of a team-building event. At PHLY, culture matters and we believe teamwork is the key to our success! 
Want to join #TEAMPHLY? We’re currently hiring a Surety Claims Examiner in East Hartford. Apply now: http://bit.ly/2uAaSun</a:t>
                      </a:r>
                    </a:p>
                  </a:txBody>
                  <a:tcPr/>
                </a:tc>
                <a:tc>
                  <a:txBody>
                    <a:bodyPr/>
                    <a:lstStyle/>
                    <a:p>
                      <a:r>
                        <a:rPr lang="en-US" sz="1000"/>
                        <a:t>48</a:t>
                      </a:r>
                    </a:p>
                  </a:txBody>
                  <a:tcPr/>
                </a:tc>
                <a:tc>
                  <a:txBody>
                    <a:bodyPr/>
                    <a:lstStyle/>
                    <a:p>
                      <a:r>
                        <a:rPr lang="en-US" sz="1000"/>
                        <a:t>42</a:t>
                      </a:r>
                    </a:p>
                  </a:txBody>
                  <a:tcPr/>
                </a:tc>
                <a:tc>
                  <a:txBody>
                    <a:bodyPr/>
                    <a:lstStyle/>
                    <a:p>
                      <a:r>
                        <a:rPr lang="en-US" sz="1000"/>
                        <a:t>2</a:t>
                      </a:r>
                    </a:p>
                  </a:txBody>
                  <a:tcPr/>
                </a:tc>
                <a:tc>
                  <a:txBody>
                    <a:bodyPr/>
                    <a:lstStyle/>
                    <a:p>
                      <a:r>
                        <a:rPr lang="en-US" sz="1000"/>
                        <a:t>4</a:t>
                      </a:r>
                    </a:p>
                  </a:txBody>
                  <a:tcPr/>
                </a:tc>
                <a:tc>
                  <a:txBody>
                    <a:bodyPr/>
                    <a:lstStyle/>
                    <a:p>
                      <a:r>
                        <a:rPr lang="en-US" sz="1000"/>
                        <a:t>60952023.9880 %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76335350"/>
                  </a:ext>
                </a:extLst>
              </a:tr>
            </a:tbl>
          </a:graphicData>
        </a:graphic>
      </p:graphicFrame>
      <p:sp>
        <p:nvSpPr>
          <p:cNvPr id="4" name="Text Placeholder 3">
            <a:extLst>
              <a:ext uri="{FF2B5EF4-FFF2-40B4-BE49-F238E27FC236}">
                <a16:creationId xmlns:a16="http://schemas.microsoft.com/office/drawing/2014/main" id="{9B932422-BE33-4D57-A77A-D0031D8466C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78118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3DDD-1F64-409E-9C32-BDD0D031CD8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44DDA89-6608-4E88-AB38-5F93C9D036AB}"/>
              </a:ext>
            </a:extLst>
          </p:cNvPr>
          <p:cNvGraphicFramePr>
            <a:graphicFrameLocks noGrp="1"/>
          </p:cNvGraphicFramePr>
          <p:nvPr>
            <p:ph type="chart" sz="quarter" idx="13"/>
            <p:extLst>
              <p:ext uri="{D42A27DB-BD31-4B8C-83A1-F6EECF244321}">
                <p14:modId xmlns:p14="http://schemas.microsoft.com/office/powerpoint/2010/main" val="4181403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2AE81-BC73-4C41-8CE7-F84A7A91148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561566C-89EA-4C55-857D-F7F08E8851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33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E8718-A64E-4BA1-A973-855CCE7A4C4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E3C990AE-4D39-4B8D-B718-99EBC53AA0B5}"/>
              </a:ext>
            </a:extLst>
          </p:cNvPr>
          <p:cNvGraphicFramePr>
            <a:graphicFrameLocks noGrp="1"/>
          </p:cNvGraphicFramePr>
          <p:nvPr>
            <p:ph type="tbl" sz="quarter" idx="13"/>
            <p:extLst>
              <p:ext uri="{D42A27DB-BD31-4B8C-83A1-F6EECF244321}">
                <p14:modId xmlns:p14="http://schemas.microsoft.com/office/powerpoint/2010/main" val="11534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8383257"/>
                    </a:ext>
                  </a:extLst>
                </a:gridCol>
                <a:gridCol w="493776">
                  <a:extLst>
                    <a:ext uri="{9D8B030D-6E8A-4147-A177-3AD203B41FA5}">
                      <a16:colId xmlns:a16="http://schemas.microsoft.com/office/drawing/2014/main" val="2000860503"/>
                    </a:ext>
                  </a:extLst>
                </a:gridCol>
                <a:gridCol w="493776">
                  <a:extLst>
                    <a:ext uri="{9D8B030D-6E8A-4147-A177-3AD203B41FA5}">
                      <a16:colId xmlns:a16="http://schemas.microsoft.com/office/drawing/2014/main" val="2495111775"/>
                    </a:ext>
                  </a:extLst>
                </a:gridCol>
                <a:gridCol w="493776">
                  <a:extLst>
                    <a:ext uri="{9D8B030D-6E8A-4147-A177-3AD203B41FA5}">
                      <a16:colId xmlns:a16="http://schemas.microsoft.com/office/drawing/2014/main" val="3830744738"/>
                    </a:ext>
                  </a:extLst>
                </a:gridCol>
                <a:gridCol w="493776">
                  <a:extLst>
                    <a:ext uri="{9D8B030D-6E8A-4147-A177-3AD203B41FA5}">
                      <a16:colId xmlns:a16="http://schemas.microsoft.com/office/drawing/2014/main" val="3135109402"/>
                    </a:ext>
                  </a:extLst>
                </a:gridCol>
                <a:gridCol w="493776">
                  <a:extLst>
                    <a:ext uri="{9D8B030D-6E8A-4147-A177-3AD203B41FA5}">
                      <a16:colId xmlns:a16="http://schemas.microsoft.com/office/drawing/2014/main" val="2831669757"/>
                    </a:ext>
                  </a:extLst>
                </a:gridCol>
                <a:gridCol w="493776">
                  <a:extLst>
                    <a:ext uri="{9D8B030D-6E8A-4147-A177-3AD203B41FA5}">
                      <a16:colId xmlns:a16="http://schemas.microsoft.com/office/drawing/2014/main" val="2252663915"/>
                    </a:ext>
                  </a:extLst>
                </a:gridCol>
                <a:gridCol w="493776">
                  <a:extLst>
                    <a:ext uri="{9D8B030D-6E8A-4147-A177-3AD203B41FA5}">
                      <a16:colId xmlns:a16="http://schemas.microsoft.com/office/drawing/2014/main" val="2544426462"/>
                    </a:ext>
                  </a:extLst>
                </a:gridCol>
                <a:gridCol w="493776">
                  <a:extLst>
                    <a:ext uri="{9D8B030D-6E8A-4147-A177-3AD203B41FA5}">
                      <a16:colId xmlns:a16="http://schemas.microsoft.com/office/drawing/2014/main" val="4083663670"/>
                    </a:ext>
                  </a:extLst>
                </a:gridCol>
                <a:gridCol w="493776">
                  <a:extLst>
                    <a:ext uri="{9D8B030D-6E8A-4147-A177-3AD203B41FA5}">
                      <a16:colId xmlns:a16="http://schemas.microsoft.com/office/drawing/2014/main" val="2278982430"/>
                    </a:ext>
                  </a:extLst>
                </a:gridCol>
                <a:gridCol w="493776">
                  <a:extLst>
                    <a:ext uri="{9D8B030D-6E8A-4147-A177-3AD203B41FA5}">
                      <a16:colId xmlns:a16="http://schemas.microsoft.com/office/drawing/2014/main" val="3876307032"/>
                    </a:ext>
                  </a:extLst>
                </a:gridCol>
                <a:gridCol w="493776">
                  <a:extLst>
                    <a:ext uri="{9D8B030D-6E8A-4147-A177-3AD203B41FA5}">
                      <a16:colId xmlns:a16="http://schemas.microsoft.com/office/drawing/2014/main" val="3195289265"/>
                    </a:ext>
                  </a:extLst>
                </a:gridCol>
                <a:gridCol w="493776">
                  <a:extLst>
                    <a:ext uri="{9D8B030D-6E8A-4147-A177-3AD203B41FA5}">
                      <a16:colId xmlns:a16="http://schemas.microsoft.com/office/drawing/2014/main" val="213306935"/>
                    </a:ext>
                  </a:extLst>
                </a:gridCol>
                <a:gridCol w="493776">
                  <a:extLst>
                    <a:ext uri="{9D8B030D-6E8A-4147-A177-3AD203B41FA5}">
                      <a16:colId xmlns:a16="http://schemas.microsoft.com/office/drawing/2014/main" val="22852055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3857691"/>
                  </a:ext>
                </a:extLst>
              </a:tr>
              <a:tr h="370840">
                <a:tc>
                  <a:txBody>
                    <a:bodyPr/>
                    <a:lstStyle/>
                    <a:p>
                      <a:r>
                        <a:rPr lang="en-US" sz="1000"/>
                        <a:t>@PHLYINS</a:t>
                      </a:r>
                    </a:p>
                  </a:txBody>
                  <a:tcPr/>
                </a:tc>
                <a:tc>
                  <a:txBody>
                    <a:bodyPr/>
                    <a:lstStyle/>
                    <a:p>
                      <a:r>
                        <a:rPr lang="en-US" sz="1000"/>
                        <a:t>3208</a:t>
                      </a:r>
                    </a:p>
                  </a:txBody>
                  <a:tcPr/>
                </a:tc>
                <a:tc>
                  <a:txBody>
                    <a:bodyPr/>
                    <a:lstStyle/>
                    <a:p>
                      <a:r>
                        <a:rPr lang="en-US" sz="1000"/>
                        <a:t>49</a:t>
                      </a:r>
                    </a:p>
                  </a:txBody>
                  <a:tcPr/>
                </a:tc>
                <a:tc>
                  <a:txBody>
                    <a:bodyPr/>
                    <a:lstStyle/>
                    <a:p>
                      <a:r>
                        <a:rPr lang="en-US" sz="1000"/>
                        <a:t>46</a:t>
                      </a:r>
                    </a:p>
                  </a:txBody>
                  <a:tcPr/>
                </a:tc>
                <a:tc>
                  <a:txBody>
                    <a:bodyPr/>
                    <a:lstStyle/>
                    <a:p>
                      <a:r>
                        <a:rPr lang="en-US" sz="1000"/>
                        <a:t>39</a:t>
                      </a:r>
                    </a:p>
                  </a:txBody>
                  <a:tcPr/>
                </a:tc>
                <a:tc>
                  <a:txBody>
                    <a:bodyPr/>
                    <a:lstStyle/>
                    <a:p>
                      <a:r>
                        <a:rPr lang="en-US" sz="1000"/>
                        <a:t>3</a:t>
                      </a:r>
                    </a:p>
                  </a:txBody>
                  <a:tcPr/>
                </a:tc>
                <a:tc>
                  <a:txBody>
                    <a:bodyPr/>
                    <a:lstStyle/>
                    <a:p>
                      <a:r>
                        <a:rPr lang="en-US" sz="1000"/>
                        <a:t>4</a:t>
                      </a:r>
                    </a:p>
                  </a:txBody>
                  <a:tcPr/>
                </a:tc>
                <a:tc>
                  <a:txBody>
                    <a:bodyPr/>
                    <a:lstStyle/>
                    <a:p>
                      <a:r>
                        <a:rPr lang="en-US" sz="1000"/>
                        <a:t>21</a:t>
                      </a:r>
                    </a:p>
                  </a:txBody>
                  <a:tcPr/>
                </a:tc>
                <a:tc>
                  <a:txBody>
                    <a:bodyPr/>
                    <a:lstStyle/>
                    <a:p>
                      <a:r>
                        <a:rPr lang="en-US" sz="1000"/>
                        <a:t>21</a:t>
                      </a:r>
                    </a:p>
                  </a:txBody>
                  <a:tcPr/>
                </a:tc>
                <a:tc>
                  <a:txBody>
                    <a:bodyPr/>
                    <a:lstStyle/>
                    <a:p>
                      <a:r>
                        <a:rPr lang="en-US" sz="1000"/>
                        <a:t>200</a:t>
                      </a:r>
                    </a:p>
                  </a:txBody>
                  <a:tcPr/>
                </a:tc>
                <a:tc>
                  <a:txBody>
                    <a:bodyPr/>
                    <a:lstStyle/>
                    <a:p>
                      <a:r>
                        <a:rPr lang="en-US" sz="1000"/>
                        <a:t>4</a:t>
                      </a:r>
                    </a:p>
                  </a:txBody>
                  <a:tcPr/>
                </a:tc>
                <a:tc>
                  <a:txBody>
                    <a:bodyPr/>
                    <a:lstStyle/>
                    <a:p>
                      <a:r>
                        <a:rPr lang="en-US" sz="1000"/>
                        <a:t>20</a:t>
                      </a:r>
                    </a:p>
                  </a:txBody>
                  <a:tcPr/>
                </a:tc>
                <a:tc>
                  <a:txBody>
                    <a:bodyPr/>
                    <a:lstStyle/>
                    <a:p>
                      <a:r>
                        <a:rPr lang="en-US" sz="1000"/>
                        <a:t>0.1813 %</a:t>
                      </a:r>
                    </a:p>
                  </a:txBody>
                  <a:tcPr/>
                </a:tc>
                <a:tc>
                  <a:txBody>
                    <a:bodyPr/>
                    <a:lstStyle/>
                    <a:p>
                      <a:r>
                        <a:rPr lang="en-US" sz="1000"/>
                        <a:t>0.0 %</a:t>
                      </a:r>
                    </a:p>
                  </a:txBody>
                  <a:tcPr/>
                </a:tc>
                <a:extLst>
                  <a:ext uri="{0D108BD9-81ED-4DB2-BD59-A6C34878D82A}">
                    <a16:rowId xmlns:a16="http://schemas.microsoft.com/office/drawing/2014/main" val="4059622961"/>
                  </a:ext>
                </a:extLst>
              </a:tr>
            </a:tbl>
          </a:graphicData>
        </a:graphic>
      </p:graphicFrame>
      <p:sp>
        <p:nvSpPr>
          <p:cNvPr id="4" name="Text Placeholder 3">
            <a:extLst>
              <a:ext uri="{FF2B5EF4-FFF2-40B4-BE49-F238E27FC236}">
                <a16:creationId xmlns:a16="http://schemas.microsoft.com/office/drawing/2014/main" id="{4B04560F-9756-448F-87D1-6F003B25F52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5625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3B119-AA3B-4171-AAF2-4AD0D78FEE3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171FD70-A8B2-4233-8BA7-71EF9D486787}"/>
              </a:ext>
            </a:extLst>
          </p:cNvPr>
          <p:cNvGraphicFramePr>
            <a:graphicFrameLocks noGrp="1"/>
          </p:cNvGraphicFramePr>
          <p:nvPr>
            <p:ph type="chart" sz="quarter" idx="13"/>
            <p:extLst>
              <p:ext uri="{D42A27DB-BD31-4B8C-83A1-F6EECF244321}">
                <p14:modId xmlns:p14="http://schemas.microsoft.com/office/powerpoint/2010/main" val="1600664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85678-575C-4639-9DC3-1C83427F7E8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89CF4A4-9D38-45CF-A56C-4E5CA1705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124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2952A-B1D1-4D29-9245-9A7A1FB6AA0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F5C6847F-0B9F-4DFE-ADEB-A1B106EBC416}"/>
              </a:ext>
            </a:extLst>
          </p:cNvPr>
          <p:cNvGraphicFramePr>
            <a:graphicFrameLocks noGrp="1"/>
          </p:cNvGraphicFramePr>
          <p:nvPr>
            <p:ph type="chart" sz="quarter" idx="13"/>
            <p:extLst>
              <p:ext uri="{D42A27DB-BD31-4B8C-83A1-F6EECF244321}">
                <p14:modId xmlns:p14="http://schemas.microsoft.com/office/powerpoint/2010/main" val="172008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EB814-7BD4-45A7-8A27-B1E775CAE99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B8B7D8A-B5B5-4883-A6FA-1654B4580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6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20191-2662-4CB1-911A-1084F532533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BED1F29-83F1-4BED-B9D3-429BF8F6EB95}"/>
              </a:ext>
            </a:extLst>
          </p:cNvPr>
          <p:cNvGraphicFramePr>
            <a:graphicFrameLocks noGrp="1"/>
          </p:cNvGraphicFramePr>
          <p:nvPr>
            <p:ph type="chart" sz="quarter" idx="13"/>
            <p:extLst>
              <p:ext uri="{D42A27DB-BD31-4B8C-83A1-F6EECF244321}">
                <p14:modId xmlns:p14="http://schemas.microsoft.com/office/powerpoint/2010/main" val="1751419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98674-D907-4CB5-AE2B-0A3515F1EAD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3C5012A-E413-4431-85C6-2E4990581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556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FCCE-2550-4DB6-BB03-C4DED1C58ED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440630A-4754-40F9-B675-625FDC7EE6DD}"/>
              </a:ext>
            </a:extLst>
          </p:cNvPr>
          <p:cNvGraphicFramePr>
            <a:graphicFrameLocks noGrp="1"/>
          </p:cNvGraphicFramePr>
          <p:nvPr>
            <p:ph type="tbl" sz="quarter" idx="13"/>
            <p:extLst>
              <p:ext uri="{D42A27DB-BD31-4B8C-83A1-F6EECF244321}">
                <p14:modId xmlns:p14="http://schemas.microsoft.com/office/powerpoint/2010/main" val="156664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2140135"/>
                    </a:ext>
                  </a:extLst>
                </a:gridCol>
                <a:gridCol w="2468880">
                  <a:extLst>
                    <a:ext uri="{9D8B030D-6E8A-4147-A177-3AD203B41FA5}">
                      <a16:colId xmlns:a16="http://schemas.microsoft.com/office/drawing/2014/main" val="3489987455"/>
                    </a:ext>
                  </a:extLst>
                </a:gridCol>
                <a:gridCol w="2468880">
                  <a:extLst>
                    <a:ext uri="{9D8B030D-6E8A-4147-A177-3AD203B41FA5}">
                      <a16:colId xmlns:a16="http://schemas.microsoft.com/office/drawing/2014/main" val="231593145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793557804"/>
                  </a:ext>
                </a:extLst>
              </a:tr>
              <a:tr h="370840">
                <a:tc>
                  <a:txBody>
                    <a:bodyPr/>
                    <a:lstStyle/>
                    <a:p>
                      <a:r>
                        <a:rPr lang="en-US" sz="1000" b="1"/>
                        <a:t>@MargueriteTort</a:t>
                      </a:r>
                    </a:p>
                  </a:txBody>
                  <a:tcPr/>
                </a:tc>
                <a:tc>
                  <a:txBody>
                    <a:bodyPr/>
                    <a:lstStyle/>
                    <a:p>
                      <a:r>
                        <a:rPr lang="en-US" sz="1000"/>
                        <a:t>@PHLYINS (61)</a:t>
                      </a:r>
                    </a:p>
                  </a:txBody>
                  <a:tcPr/>
                </a:tc>
                <a:tc>
                  <a:txBody>
                    <a:bodyPr/>
                    <a:lstStyle/>
                    <a:p>
                      <a:r>
                        <a:rPr lang="en-US" sz="1000"/>
                        <a:t>61</a:t>
                      </a:r>
                    </a:p>
                  </a:txBody>
                  <a:tcPr/>
                </a:tc>
                <a:extLst>
                  <a:ext uri="{0D108BD9-81ED-4DB2-BD59-A6C34878D82A}">
                    <a16:rowId xmlns:a16="http://schemas.microsoft.com/office/drawing/2014/main" val="63090066"/>
                  </a:ext>
                </a:extLst>
              </a:tr>
              <a:tr h="370840">
                <a:tc>
                  <a:txBody>
                    <a:bodyPr/>
                    <a:lstStyle/>
                    <a:p>
                      <a:r>
                        <a:rPr lang="en-US" sz="1000" b="1"/>
                        <a:t>@Regore2</a:t>
                      </a:r>
                    </a:p>
                  </a:txBody>
                  <a:tcPr/>
                </a:tc>
                <a:tc>
                  <a:txBody>
                    <a:bodyPr/>
                    <a:lstStyle/>
                    <a:p>
                      <a:r>
                        <a:rPr lang="en-US" sz="1000"/>
                        <a:t>@PHLYINS (39)</a:t>
                      </a:r>
                    </a:p>
                  </a:txBody>
                  <a:tcPr/>
                </a:tc>
                <a:tc>
                  <a:txBody>
                    <a:bodyPr/>
                    <a:lstStyle/>
                    <a:p>
                      <a:r>
                        <a:rPr lang="en-US" sz="1000"/>
                        <a:t>39</a:t>
                      </a:r>
                    </a:p>
                  </a:txBody>
                  <a:tcPr/>
                </a:tc>
                <a:extLst>
                  <a:ext uri="{0D108BD9-81ED-4DB2-BD59-A6C34878D82A}">
                    <a16:rowId xmlns:a16="http://schemas.microsoft.com/office/drawing/2014/main" val="2199603484"/>
                  </a:ext>
                </a:extLst>
              </a:tr>
              <a:tr h="370840">
                <a:tc>
                  <a:txBody>
                    <a:bodyPr/>
                    <a:lstStyle/>
                    <a:p>
                      <a:r>
                        <a:rPr lang="en-US" sz="1000" b="1"/>
                        <a:t>@EaglesCommunity</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136902403"/>
                  </a:ext>
                </a:extLst>
              </a:tr>
              <a:tr h="370840">
                <a:tc>
                  <a:txBody>
                    <a:bodyPr/>
                    <a:lstStyle/>
                    <a:p>
                      <a:r>
                        <a:rPr lang="en-US" sz="1000" b="1"/>
                        <a:t>@GammaIotaSigma</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3428760966"/>
                  </a:ext>
                </a:extLst>
              </a:tr>
              <a:tr h="370840">
                <a:tc>
                  <a:txBody>
                    <a:bodyPr/>
                    <a:lstStyle/>
                    <a:p>
                      <a:r>
                        <a:rPr lang="en-US" sz="1000" b="1"/>
                        <a:t>@JSMBrokerage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2314536106"/>
                  </a:ext>
                </a:extLst>
              </a:tr>
              <a:tr h="370840">
                <a:tc>
                  <a:txBody>
                    <a:bodyPr/>
                    <a:lstStyle/>
                    <a:p>
                      <a:r>
                        <a:rPr lang="en-US" sz="1000" b="1"/>
                        <a:t>@Bill_Procopio</a:t>
                      </a:r>
                    </a:p>
                  </a:txBody>
                  <a:tcPr/>
                </a:tc>
                <a:tc>
                  <a:txBody>
                    <a:bodyPr/>
                    <a:lstStyle/>
                    <a:p>
                      <a:r>
                        <a:rPr lang="en-US" sz="1000"/>
                        <a:t>@PHLYINS (18)</a:t>
                      </a:r>
                    </a:p>
                  </a:txBody>
                  <a:tcPr/>
                </a:tc>
                <a:tc>
                  <a:txBody>
                    <a:bodyPr/>
                    <a:lstStyle/>
                    <a:p>
                      <a:r>
                        <a:rPr lang="en-US" sz="1000"/>
                        <a:t>18</a:t>
                      </a:r>
                    </a:p>
                  </a:txBody>
                  <a:tcPr/>
                </a:tc>
                <a:extLst>
                  <a:ext uri="{0D108BD9-81ED-4DB2-BD59-A6C34878D82A}">
                    <a16:rowId xmlns:a16="http://schemas.microsoft.com/office/drawing/2014/main" val="224900063"/>
                  </a:ext>
                </a:extLst>
              </a:tr>
              <a:tr h="370840">
                <a:tc>
                  <a:txBody>
                    <a:bodyPr/>
                    <a:lstStyle/>
                    <a:p>
                      <a:r>
                        <a:rPr lang="en-US" sz="1000" b="1"/>
                        <a:t>@SilversSteve</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1796946568"/>
                  </a:ext>
                </a:extLst>
              </a:tr>
              <a:tr h="370840">
                <a:tc>
                  <a:txBody>
                    <a:bodyPr/>
                    <a:lstStyle/>
                    <a:p>
                      <a:r>
                        <a:rPr lang="en-US" sz="1000" b="1"/>
                        <a:t>@TTFWatershed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035851639"/>
                  </a:ext>
                </a:extLst>
              </a:tr>
              <a:tr h="370840">
                <a:tc>
                  <a:txBody>
                    <a:bodyPr/>
                    <a:lstStyle/>
                    <a:p>
                      <a:r>
                        <a:rPr lang="en-US" sz="1000" b="1"/>
                        <a:t>@thDigitalReader</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649339614"/>
                  </a:ext>
                </a:extLst>
              </a:tr>
              <a:tr h="370840">
                <a:tc>
                  <a:txBody>
                    <a:bodyPr/>
                    <a:lstStyle/>
                    <a:p>
                      <a:r>
                        <a:rPr lang="en-US" sz="1000" b="1"/>
                        <a:t>@FCA_Internships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39910453"/>
                  </a:ext>
                </a:extLst>
              </a:tr>
            </a:tbl>
          </a:graphicData>
        </a:graphic>
      </p:graphicFrame>
      <p:sp>
        <p:nvSpPr>
          <p:cNvPr id="4" name="Text Placeholder 3">
            <a:extLst>
              <a:ext uri="{FF2B5EF4-FFF2-40B4-BE49-F238E27FC236}">
                <a16:creationId xmlns:a16="http://schemas.microsoft.com/office/drawing/2014/main" id="{01BF0487-73D6-457C-965B-F2044F82F820}"/>
              </a:ext>
            </a:extLst>
          </p:cNvPr>
          <p:cNvSpPr>
            <a:spLocks noGrp="1"/>
          </p:cNvSpPr>
          <p:nvPr>
            <p:ph type="body" sz="quarter" idx="14"/>
          </p:nvPr>
        </p:nvSpPr>
        <p:spPr/>
        <p:txBody>
          <a:bodyPr/>
          <a:lstStyle/>
          <a:p>
            <a:r>
              <a:rPr lang="en-US"/>
              <a:t>06/01/2018 - 12/31/2019</a:t>
            </a:r>
          </a:p>
        </p:txBody>
      </p:sp>
    </p:spTree>
    <p:extLst>
      <p:ext uri="{BB962C8B-B14F-4D97-AF65-F5344CB8AC3E}">
        <p14:creationId xmlns:p14="http://schemas.microsoft.com/office/powerpoint/2010/main" val="2492668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8DA43-1DEB-4BE7-9529-6F394E19C4C9}"/>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186436D4-BACD-4125-863B-97A75ECC3880}"/>
              </a:ext>
            </a:extLst>
          </p:cNvPr>
          <p:cNvGraphicFramePr>
            <a:graphicFrameLocks noGrp="1"/>
          </p:cNvGraphicFramePr>
          <p:nvPr>
            <p:ph type="tbl" sz="quarter" idx="13"/>
            <p:extLst>
              <p:ext uri="{D42A27DB-BD31-4B8C-83A1-F6EECF244321}">
                <p14:modId xmlns:p14="http://schemas.microsoft.com/office/powerpoint/2010/main" val="423474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778366950"/>
                    </a:ext>
                  </a:extLst>
                </a:gridCol>
                <a:gridCol w="411480">
                  <a:extLst>
                    <a:ext uri="{9D8B030D-6E8A-4147-A177-3AD203B41FA5}">
                      <a16:colId xmlns:a16="http://schemas.microsoft.com/office/drawing/2014/main" val="3866501083"/>
                    </a:ext>
                  </a:extLst>
                </a:gridCol>
                <a:gridCol w="822960">
                  <a:extLst>
                    <a:ext uri="{9D8B030D-6E8A-4147-A177-3AD203B41FA5}">
                      <a16:colId xmlns:a16="http://schemas.microsoft.com/office/drawing/2014/main" val="2534543810"/>
                    </a:ext>
                  </a:extLst>
                </a:gridCol>
                <a:gridCol w="822960">
                  <a:extLst>
                    <a:ext uri="{9D8B030D-6E8A-4147-A177-3AD203B41FA5}">
                      <a16:colId xmlns:a16="http://schemas.microsoft.com/office/drawing/2014/main" val="2003273210"/>
                    </a:ext>
                  </a:extLst>
                </a:gridCol>
                <a:gridCol w="822960">
                  <a:extLst>
                    <a:ext uri="{9D8B030D-6E8A-4147-A177-3AD203B41FA5}">
                      <a16:colId xmlns:a16="http://schemas.microsoft.com/office/drawing/2014/main" val="601774832"/>
                    </a:ext>
                  </a:extLst>
                </a:gridCol>
                <a:gridCol w="822960">
                  <a:extLst>
                    <a:ext uri="{9D8B030D-6E8A-4147-A177-3AD203B41FA5}">
                      <a16:colId xmlns:a16="http://schemas.microsoft.com/office/drawing/2014/main" val="4076775982"/>
                    </a:ext>
                  </a:extLst>
                </a:gridCol>
                <a:gridCol w="822960">
                  <a:extLst>
                    <a:ext uri="{9D8B030D-6E8A-4147-A177-3AD203B41FA5}">
                      <a16:colId xmlns:a16="http://schemas.microsoft.com/office/drawing/2014/main" val="3725638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8822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- 2019-03-13 16:59:16 </a:t>
                      </a:r>
                      <a:r>
                        <a:rPr kumimoji="0" lang="en-US" sz="1000" b="0" i="0" u="none" strike="noStrike" kern="1200" cap="none" spc="0" normalizeH="0" baseline="0" noProof="0">
                          <a:ln>
                            <a:noFill/>
                          </a:ln>
                          <a:solidFill>
                            <a:prstClr val="black"/>
                          </a:solidFill>
                          <a:effectLst/>
                          <a:uLnTx/>
                          <a:uFillTx/>
                          <a:latin typeface="+mn-lt"/>
                          <a:ea typeface="+mn-ea"/>
                          <a:cs typeface="+mn-cs"/>
                        </a:rPr>
                        <a:t>
  Throughout March, the Women’s Leadership Series and #TEAMPHLY are co-hosting several events in support of #WomensHistoryMonth. Today, #AmeriKick visited the Home Office to give employees #selfdefense training! https://t.co/WqrPVNxYcF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extLst>
                  <a:ext uri="{0D108BD9-81ED-4DB2-BD59-A6C34878D82A}">
                    <a16:rowId xmlns:a16="http://schemas.microsoft.com/office/drawing/2014/main" val="224412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- 2019-03-13 10:14:28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sponsor the #EaglesCareSummit which brings together local #nonprofits and provides their staff with the tools, information, resources, and connections they need to perform at their highest levels. https://t.co/khBVbG1OYK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03/15/2019 06:28:11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0.4736 %</a:t>
                      </a:r>
                    </a:p>
                  </a:txBody>
                  <a:tcPr/>
                </a:tc>
                <a:extLst>
                  <a:ext uri="{0D108BD9-81ED-4DB2-BD59-A6C34878D82A}">
                    <a16:rowId xmlns:a16="http://schemas.microsoft.com/office/drawing/2014/main" val="320283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- 2019-03-01 11:01:41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women around the world to #SpeakUp for inclusive leadership in the workplace at the @diversitypa #Philadelphia Women in Leadership Symposium! 🙌🏼#WomensHistoryMonth https://t.co/rnfcJaPEHX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0.4432 %</a:t>
                      </a:r>
                    </a:p>
                  </a:txBody>
                  <a:tcPr/>
                </a:tc>
                <a:extLst>
                  <a:ext uri="{0D108BD9-81ED-4DB2-BD59-A6C34878D82A}">
                    <a16:rowId xmlns:a16="http://schemas.microsoft.com/office/drawing/2014/main" val="1835507082"/>
                  </a:ext>
                </a:extLst>
              </a:tr>
            </a:tbl>
          </a:graphicData>
        </a:graphic>
      </p:graphicFrame>
      <p:sp>
        <p:nvSpPr>
          <p:cNvPr id="4" name="Text Placeholder 3">
            <a:extLst>
              <a:ext uri="{FF2B5EF4-FFF2-40B4-BE49-F238E27FC236}">
                <a16:creationId xmlns:a16="http://schemas.microsoft.com/office/drawing/2014/main" id="{024202EA-DDD9-4C57-884B-E70850235FA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79608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B20C-E043-43F6-AA89-6C0999FA218E}"/>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01C05A69-CFF3-473A-B7BE-566380EA061E}"/>
              </a:ext>
            </a:extLst>
          </p:cNvPr>
          <p:cNvGraphicFramePr>
            <a:graphicFrameLocks noGrp="1"/>
          </p:cNvGraphicFramePr>
          <p:nvPr>
            <p:ph type="tbl" sz="quarter" idx="13"/>
            <p:extLst>
              <p:ext uri="{D42A27DB-BD31-4B8C-83A1-F6EECF244321}">
                <p14:modId xmlns:p14="http://schemas.microsoft.com/office/powerpoint/2010/main" val="168075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637470780"/>
                    </a:ext>
                  </a:extLst>
                </a:gridCol>
                <a:gridCol w="411480">
                  <a:extLst>
                    <a:ext uri="{9D8B030D-6E8A-4147-A177-3AD203B41FA5}">
                      <a16:colId xmlns:a16="http://schemas.microsoft.com/office/drawing/2014/main" val="658048734"/>
                    </a:ext>
                  </a:extLst>
                </a:gridCol>
                <a:gridCol w="822960">
                  <a:extLst>
                    <a:ext uri="{9D8B030D-6E8A-4147-A177-3AD203B41FA5}">
                      <a16:colId xmlns:a16="http://schemas.microsoft.com/office/drawing/2014/main" val="1604223689"/>
                    </a:ext>
                  </a:extLst>
                </a:gridCol>
                <a:gridCol w="822960">
                  <a:extLst>
                    <a:ext uri="{9D8B030D-6E8A-4147-A177-3AD203B41FA5}">
                      <a16:colId xmlns:a16="http://schemas.microsoft.com/office/drawing/2014/main" val="1864375248"/>
                    </a:ext>
                  </a:extLst>
                </a:gridCol>
                <a:gridCol w="822960">
                  <a:extLst>
                    <a:ext uri="{9D8B030D-6E8A-4147-A177-3AD203B41FA5}">
                      <a16:colId xmlns:a16="http://schemas.microsoft.com/office/drawing/2014/main" val="1225812751"/>
                    </a:ext>
                  </a:extLst>
                </a:gridCol>
                <a:gridCol w="822960">
                  <a:extLst>
                    <a:ext uri="{9D8B030D-6E8A-4147-A177-3AD203B41FA5}">
                      <a16:colId xmlns:a16="http://schemas.microsoft.com/office/drawing/2014/main" val="3236973633"/>
                    </a:ext>
                  </a:extLst>
                </a:gridCol>
                <a:gridCol w="822960">
                  <a:extLst>
                    <a:ext uri="{9D8B030D-6E8A-4147-A177-3AD203B41FA5}">
                      <a16:colId xmlns:a16="http://schemas.microsoft.com/office/drawing/2014/main" val="2655662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4742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- 2019-03-12 15:10:07 </a:t>
                      </a:r>
                      <a:r>
                        <a:rPr kumimoji="0" lang="en-US" sz="1000" b="0" i="0" u="none" strike="noStrike" kern="1200" cap="none" spc="0" normalizeH="0" baseline="0" noProof="0">
                          <a:ln>
                            <a:noFill/>
                          </a:ln>
                          <a:solidFill>
                            <a:prstClr val="black"/>
                          </a:solidFill>
                          <a:effectLst/>
                          <a:uLnTx/>
                          <a:uFillTx/>
                          <a:latin typeface="+mn-lt"/>
                          <a:ea typeface="+mn-ea"/>
                          <a:cs typeface="+mn-cs"/>
                        </a:rPr>
                        <a:t>
  PHLY was recognized as one of the #TopWorkplaces in the #Philadelphia region for the 10th consecutive year! We value employee feedback and are pleased to receive this recognition which is based solely on surveys completed by our employees. https://t.co/offi41iTQu https://t.co/EhiyZeIYCC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04/19/2019 18:16:57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0.4419 %</a:t>
                      </a:r>
                    </a:p>
                  </a:txBody>
                  <a:tcPr/>
                </a:tc>
                <a:extLst>
                  <a:ext uri="{0D108BD9-81ED-4DB2-BD59-A6C34878D82A}">
                    <a16:rowId xmlns:a16="http://schemas.microsoft.com/office/drawing/2014/main" val="352378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- 2019-03-21 16:17:46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https://t.co/dooUHNHCHZ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03/23/2019 06:33:32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0.3469 %</a:t>
                      </a:r>
                    </a:p>
                  </a:txBody>
                  <a:tcPr/>
                </a:tc>
                <a:extLst>
                  <a:ext uri="{0D108BD9-81ED-4DB2-BD59-A6C34878D82A}">
                    <a16:rowId xmlns:a16="http://schemas.microsoft.com/office/drawing/2014/main" val="929492917"/>
                  </a:ext>
                </a:extLst>
              </a:tr>
            </a:tbl>
          </a:graphicData>
        </a:graphic>
      </p:graphicFrame>
      <p:sp>
        <p:nvSpPr>
          <p:cNvPr id="4" name="Text Placeholder 3">
            <a:extLst>
              <a:ext uri="{FF2B5EF4-FFF2-40B4-BE49-F238E27FC236}">
                <a16:creationId xmlns:a16="http://schemas.microsoft.com/office/drawing/2014/main" id="{5552742F-61EA-4D7B-8A02-D4B5CC547EC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13519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E31CF-9834-4973-8E43-7018C6DB367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B6C73EA-7475-4BA5-A4EB-987032378181}"/>
              </a:ext>
            </a:extLst>
          </p:cNvPr>
          <p:cNvGraphicFramePr>
            <a:graphicFrameLocks noGrp="1"/>
          </p:cNvGraphicFramePr>
          <p:nvPr>
            <p:ph type="tbl" sz="quarter" idx="13"/>
            <p:extLst>
              <p:ext uri="{D42A27DB-BD31-4B8C-83A1-F6EECF244321}">
                <p14:modId xmlns:p14="http://schemas.microsoft.com/office/powerpoint/2010/main" val="297819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2045383"/>
                    </a:ext>
                  </a:extLst>
                </a:gridCol>
                <a:gridCol w="1069848">
                  <a:extLst>
                    <a:ext uri="{9D8B030D-6E8A-4147-A177-3AD203B41FA5}">
                      <a16:colId xmlns:a16="http://schemas.microsoft.com/office/drawing/2014/main" val="67640145"/>
                    </a:ext>
                  </a:extLst>
                </a:gridCol>
                <a:gridCol w="1069848">
                  <a:extLst>
                    <a:ext uri="{9D8B030D-6E8A-4147-A177-3AD203B41FA5}">
                      <a16:colId xmlns:a16="http://schemas.microsoft.com/office/drawing/2014/main" val="4273546973"/>
                    </a:ext>
                  </a:extLst>
                </a:gridCol>
                <a:gridCol w="1069848">
                  <a:extLst>
                    <a:ext uri="{9D8B030D-6E8A-4147-A177-3AD203B41FA5}">
                      <a16:colId xmlns:a16="http://schemas.microsoft.com/office/drawing/2014/main" val="1251697358"/>
                    </a:ext>
                  </a:extLst>
                </a:gridCol>
                <a:gridCol w="1069848">
                  <a:extLst>
                    <a:ext uri="{9D8B030D-6E8A-4147-A177-3AD203B41FA5}">
                      <a16:colId xmlns:a16="http://schemas.microsoft.com/office/drawing/2014/main" val="1054586630"/>
                    </a:ext>
                  </a:extLst>
                </a:gridCol>
                <a:gridCol w="1069848">
                  <a:extLst>
                    <a:ext uri="{9D8B030D-6E8A-4147-A177-3AD203B41FA5}">
                      <a16:colId xmlns:a16="http://schemas.microsoft.com/office/drawing/2014/main" val="2524756913"/>
                    </a:ext>
                  </a:extLst>
                </a:gridCol>
                <a:gridCol w="1069848">
                  <a:extLst>
                    <a:ext uri="{9D8B030D-6E8A-4147-A177-3AD203B41FA5}">
                      <a16:colId xmlns:a16="http://schemas.microsoft.com/office/drawing/2014/main" val="42474685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34389270"/>
                  </a:ext>
                </a:extLst>
              </a:tr>
              <a:tr h="370840">
                <a:tc>
                  <a:txBody>
                    <a:bodyPr/>
                    <a:lstStyle/>
                    <a:p>
                      <a:r>
                        <a:rPr lang="en-US" sz="1000"/>
                        <a:t>Philadelphia Insurance Companies</a:t>
                      </a:r>
                    </a:p>
                  </a:txBody>
                  <a:tcPr/>
                </a:tc>
                <a:tc>
                  <a:txBody>
                    <a:bodyPr/>
                    <a:lstStyle/>
                    <a:p>
                      <a:r>
                        <a:rPr lang="en-US" sz="1000"/>
                        <a:t>18111</a:t>
                      </a:r>
                    </a:p>
                  </a:txBody>
                  <a:tcPr/>
                </a:tc>
                <a:tc>
                  <a:txBody>
                    <a:bodyPr/>
                    <a:lstStyle/>
                    <a:p>
                      <a:r>
                        <a:rPr lang="en-US" sz="1000"/>
                        <a:t>446</a:t>
                      </a:r>
                    </a:p>
                  </a:txBody>
                  <a:tcPr/>
                </a:tc>
                <a:tc>
                  <a:txBody>
                    <a:bodyPr/>
                    <a:lstStyle/>
                    <a:p>
                      <a:r>
                        <a:rPr lang="en-US" sz="1000"/>
                        <a:t>25</a:t>
                      </a:r>
                    </a:p>
                  </a:txBody>
                  <a:tcPr/>
                </a:tc>
                <a:tc>
                  <a:txBody>
                    <a:bodyPr/>
                    <a:lstStyle/>
                    <a:p>
                      <a:r>
                        <a:rPr lang="en-US" sz="1000"/>
                        <a:t>1981</a:t>
                      </a:r>
                    </a:p>
                  </a:txBody>
                  <a:tcPr/>
                </a:tc>
                <a:tc>
                  <a:txBody>
                    <a:bodyPr/>
                    <a:lstStyle/>
                    <a:p>
                      <a:r>
                        <a:rPr lang="en-US" sz="1000"/>
                        <a:t>33</a:t>
                      </a:r>
                    </a:p>
                  </a:txBody>
                  <a:tcPr/>
                </a:tc>
                <a:tc>
                  <a:txBody>
                    <a:bodyPr/>
                    <a:lstStyle/>
                    <a:p>
                      <a:r>
                        <a:rPr lang="en-US" sz="1000"/>
                        <a:t>0.4504 %</a:t>
                      </a:r>
                    </a:p>
                  </a:txBody>
                  <a:tcPr/>
                </a:tc>
                <a:extLst>
                  <a:ext uri="{0D108BD9-81ED-4DB2-BD59-A6C34878D82A}">
                    <a16:rowId xmlns:a16="http://schemas.microsoft.com/office/drawing/2014/main" val="537576203"/>
                  </a:ext>
                </a:extLst>
              </a:tr>
            </a:tbl>
          </a:graphicData>
        </a:graphic>
      </p:graphicFrame>
      <p:sp>
        <p:nvSpPr>
          <p:cNvPr id="4" name="Text Placeholder 3">
            <a:extLst>
              <a:ext uri="{FF2B5EF4-FFF2-40B4-BE49-F238E27FC236}">
                <a16:creationId xmlns:a16="http://schemas.microsoft.com/office/drawing/2014/main" id="{4CC9850B-0E31-4166-ACBC-B035E43A128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75725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E54E-6783-42D4-B9CE-A9875169F732}"/>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4692BBA-E71F-4F6E-B250-6CA0F9CF4DBD}"/>
              </a:ext>
            </a:extLst>
          </p:cNvPr>
          <p:cNvGraphicFramePr>
            <a:graphicFrameLocks noGrp="1"/>
          </p:cNvGraphicFramePr>
          <p:nvPr>
            <p:ph type="chart" sz="quarter" idx="13"/>
            <p:extLst>
              <p:ext uri="{D42A27DB-BD31-4B8C-83A1-F6EECF244321}">
                <p14:modId xmlns:p14="http://schemas.microsoft.com/office/powerpoint/2010/main" val="303118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B1741-FCCC-4AA3-8EE6-A9A91A8F139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3B546B0-647E-44C7-A7A9-56F3CBDF83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119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0B2D-F829-4139-9059-48F818699C8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E4717A4-923E-4498-A7CF-01D8C09B5CC0}"/>
              </a:ext>
            </a:extLst>
          </p:cNvPr>
          <p:cNvGraphicFramePr>
            <a:graphicFrameLocks noGrp="1"/>
          </p:cNvGraphicFramePr>
          <p:nvPr>
            <p:ph type="chart" sz="quarter" idx="13"/>
            <p:extLst>
              <p:ext uri="{D42A27DB-BD31-4B8C-83A1-F6EECF244321}">
                <p14:modId xmlns:p14="http://schemas.microsoft.com/office/powerpoint/2010/main" val="179411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64D50-0144-4F6C-8FF7-E3C69A94558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C3A3CBA-308B-4915-91D8-D102586CB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791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24BE-39D4-4BB3-A4ED-A0F980E96FF2}"/>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A1D0729F-4DD6-4307-B4CC-698A3CF337A3}"/>
              </a:ext>
            </a:extLst>
          </p:cNvPr>
          <p:cNvGraphicFramePr>
            <a:graphicFrameLocks noGrp="1"/>
          </p:cNvGraphicFramePr>
          <p:nvPr>
            <p:ph type="tbl" sz="quarter" idx="13"/>
            <p:extLst>
              <p:ext uri="{D42A27DB-BD31-4B8C-83A1-F6EECF244321}">
                <p14:modId xmlns:p14="http://schemas.microsoft.com/office/powerpoint/2010/main" val="362335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36248181"/>
                    </a:ext>
                  </a:extLst>
                </a:gridCol>
                <a:gridCol w="905256">
                  <a:extLst>
                    <a:ext uri="{9D8B030D-6E8A-4147-A177-3AD203B41FA5}">
                      <a16:colId xmlns:a16="http://schemas.microsoft.com/office/drawing/2014/main" val="3012472171"/>
                    </a:ext>
                  </a:extLst>
                </a:gridCol>
                <a:gridCol w="822960">
                  <a:extLst>
                    <a:ext uri="{9D8B030D-6E8A-4147-A177-3AD203B41FA5}">
                      <a16:colId xmlns:a16="http://schemas.microsoft.com/office/drawing/2014/main" val="3401382543"/>
                    </a:ext>
                  </a:extLst>
                </a:gridCol>
                <a:gridCol w="987552">
                  <a:extLst>
                    <a:ext uri="{9D8B030D-6E8A-4147-A177-3AD203B41FA5}">
                      <a16:colId xmlns:a16="http://schemas.microsoft.com/office/drawing/2014/main" val="3141732234"/>
                    </a:ext>
                  </a:extLst>
                </a:gridCol>
                <a:gridCol w="987552">
                  <a:extLst>
                    <a:ext uri="{9D8B030D-6E8A-4147-A177-3AD203B41FA5}">
                      <a16:colId xmlns:a16="http://schemas.microsoft.com/office/drawing/2014/main" val="3746375360"/>
                    </a:ext>
                  </a:extLst>
                </a:gridCol>
                <a:gridCol w="987552">
                  <a:extLst>
                    <a:ext uri="{9D8B030D-6E8A-4147-A177-3AD203B41FA5}">
                      <a16:colId xmlns:a16="http://schemas.microsoft.com/office/drawing/2014/main" val="2724116916"/>
                    </a:ext>
                  </a:extLst>
                </a:gridCol>
                <a:gridCol w="987552">
                  <a:extLst>
                    <a:ext uri="{9D8B030D-6E8A-4147-A177-3AD203B41FA5}">
                      <a16:colId xmlns:a16="http://schemas.microsoft.com/office/drawing/2014/main" val="69135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3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- 2019-03-19 11:54:02 </a:t>
                      </a:r>
                      <a:r>
                        <a:rPr kumimoji="0" lang="en-US" sz="1000" b="0" i="0" u="none" strike="noStrike" kern="1200" cap="none" spc="0" normalizeH="0" baseline="0" noProof="0">
                          <a:ln>
                            <a:noFill/>
                          </a:ln>
                          <a:solidFill>
                            <a:prstClr val="black"/>
                          </a:solidFill>
                          <a:effectLst/>
                          <a:uLnTx/>
                          <a:uFillTx/>
                          <a:latin typeface="+mn-lt"/>
                          <a:ea typeface="+mn-ea"/>
                          <a:cs typeface="+mn-cs"/>
                        </a:rPr>
                        <a:t>
  Jackie Jamison of our Compliance department recently celebrated her 30th work anniversary with PHLY. Congratulations to Jackie and thank you for 30 years of dedicated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https://media.licdn.com/dms/image/C4E22AQEv4PUPlHg6TA/feedshare-shrink_8192/0?e=1559779200&amp;v=beta&amp;t=pxGgVW_HB9wYN0USi2svp4xL8u-AIn5psnkPwKIgxSE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3637548"/>
                  </a:ext>
                </a:extLst>
              </a:tr>
            </a:tbl>
          </a:graphicData>
        </a:graphic>
      </p:graphicFrame>
      <p:sp>
        <p:nvSpPr>
          <p:cNvPr id="4" name="Text Placeholder 3">
            <a:extLst>
              <a:ext uri="{FF2B5EF4-FFF2-40B4-BE49-F238E27FC236}">
                <a16:creationId xmlns:a16="http://schemas.microsoft.com/office/drawing/2014/main" id="{2D6D1EAA-5273-4943-95FF-D01DCC7CC60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76416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D318-75DC-4CCC-B790-CC2CC807CDE7}"/>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A6ADFE61-56BB-418C-8A5B-96528FB4B880}"/>
              </a:ext>
            </a:extLst>
          </p:cNvPr>
          <p:cNvGraphicFramePr>
            <a:graphicFrameLocks noGrp="1"/>
          </p:cNvGraphicFramePr>
          <p:nvPr>
            <p:ph type="tbl" sz="quarter" idx="13"/>
            <p:extLst>
              <p:ext uri="{D42A27DB-BD31-4B8C-83A1-F6EECF244321}">
                <p14:modId xmlns:p14="http://schemas.microsoft.com/office/powerpoint/2010/main" val="75230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25967345"/>
                    </a:ext>
                  </a:extLst>
                </a:gridCol>
                <a:gridCol w="905256">
                  <a:extLst>
                    <a:ext uri="{9D8B030D-6E8A-4147-A177-3AD203B41FA5}">
                      <a16:colId xmlns:a16="http://schemas.microsoft.com/office/drawing/2014/main" val="2764272124"/>
                    </a:ext>
                  </a:extLst>
                </a:gridCol>
                <a:gridCol w="822960">
                  <a:extLst>
                    <a:ext uri="{9D8B030D-6E8A-4147-A177-3AD203B41FA5}">
                      <a16:colId xmlns:a16="http://schemas.microsoft.com/office/drawing/2014/main" val="1865124155"/>
                    </a:ext>
                  </a:extLst>
                </a:gridCol>
                <a:gridCol w="987552">
                  <a:extLst>
                    <a:ext uri="{9D8B030D-6E8A-4147-A177-3AD203B41FA5}">
                      <a16:colId xmlns:a16="http://schemas.microsoft.com/office/drawing/2014/main" val="2081420294"/>
                    </a:ext>
                  </a:extLst>
                </a:gridCol>
                <a:gridCol w="987552">
                  <a:extLst>
                    <a:ext uri="{9D8B030D-6E8A-4147-A177-3AD203B41FA5}">
                      <a16:colId xmlns:a16="http://schemas.microsoft.com/office/drawing/2014/main" val="2452584345"/>
                    </a:ext>
                  </a:extLst>
                </a:gridCol>
                <a:gridCol w="987552">
                  <a:extLst>
                    <a:ext uri="{9D8B030D-6E8A-4147-A177-3AD203B41FA5}">
                      <a16:colId xmlns:a16="http://schemas.microsoft.com/office/drawing/2014/main" val="30312761"/>
                    </a:ext>
                  </a:extLst>
                </a:gridCol>
                <a:gridCol w="987552">
                  <a:extLst>
                    <a:ext uri="{9D8B030D-6E8A-4147-A177-3AD203B41FA5}">
                      <a16:colId xmlns:a16="http://schemas.microsoft.com/office/drawing/2014/main" val="77456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330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- 2019-03-27 18:31:21 </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welcomed 88 new employees from across the US to the Home Office for our semi-annual New Hire Training! Our newest team members ended their first day of training at the PHLY Product Expo, a fun event that introduces them to our products and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https://media.licdn.com/dms/image/C4E22AQHQxls1AlK3lQ/feedshare-shrink_8192/0?e=1559779200&amp;v=beta&amp;t=qqQWw5Yyykrb-goSCdJJTdN3AidgESQBFXZ2EMgAVII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3440531"/>
                  </a:ext>
                </a:extLst>
              </a:tr>
            </a:tbl>
          </a:graphicData>
        </a:graphic>
      </p:graphicFrame>
      <p:sp>
        <p:nvSpPr>
          <p:cNvPr id="4" name="Text Placeholder 3">
            <a:extLst>
              <a:ext uri="{FF2B5EF4-FFF2-40B4-BE49-F238E27FC236}">
                <a16:creationId xmlns:a16="http://schemas.microsoft.com/office/drawing/2014/main" id="{30DB90FC-71A5-42F5-AB1E-23CE24B4141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32212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47B4-3FFB-492A-A316-010AF3A7326D}"/>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0CE1E354-0EA7-4763-9795-79612F893E93}"/>
              </a:ext>
            </a:extLst>
          </p:cNvPr>
          <p:cNvGraphicFramePr>
            <a:graphicFrameLocks noGrp="1"/>
          </p:cNvGraphicFramePr>
          <p:nvPr>
            <p:ph type="tbl" sz="quarter" idx="13"/>
            <p:extLst>
              <p:ext uri="{D42A27DB-BD31-4B8C-83A1-F6EECF244321}">
                <p14:modId xmlns:p14="http://schemas.microsoft.com/office/powerpoint/2010/main" val="242955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17239353"/>
                    </a:ext>
                  </a:extLst>
                </a:gridCol>
                <a:gridCol w="905256">
                  <a:extLst>
                    <a:ext uri="{9D8B030D-6E8A-4147-A177-3AD203B41FA5}">
                      <a16:colId xmlns:a16="http://schemas.microsoft.com/office/drawing/2014/main" val="566292459"/>
                    </a:ext>
                  </a:extLst>
                </a:gridCol>
                <a:gridCol w="822960">
                  <a:extLst>
                    <a:ext uri="{9D8B030D-6E8A-4147-A177-3AD203B41FA5}">
                      <a16:colId xmlns:a16="http://schemas.microsoft.com/office/drawing/2014/main" val="612690843"/>
                    </a:ext>
                  </a:extLst>
                </a:gridCol>
                <a:gridCol w="987552">
                  <a:extLst>
                    <a:ext uri="{9D8B030D-6E8A-4147-A177-3AD203B41FA5}">
                      <a16:colId xmlns:a16="http://schemas.microsoft.com/office/drawing/2014/main" val="3932813553"/>
                    </a:ext>
                  </a:extLst>
                </a:gridCol>
                <a:gridCol w="987552">
                  <a:extLst>
                    <a:ext uri="{9D8B030D-6E8A-4147-A177-3AD203B41FA5}">
                      <a16:colId xmlns:a16="http://schemas.microsoft.com/office/drawing/2014/main" val="3262423175"/>
                    </a:ext>
                  </a:extLst>
                </a:gridCol>
                <a:gridCol w="987552">
                  <a:extLst>
                    <a:ext uri="{9D8B030D-6E8A-4147-A177-3AD203B41FA5}">
                      <a16:colId xmlns:a16="http://schemas.microsoft.com/office/drawing/2014/main" val="1423691572"/>
                    </a:ext>
                  </a:extLst>
                </a:gridCol>
                <a:gridCol w="987552">
                  <a:extLst>
                    <a:ext uri="{9D8B030D-6E8A-4147-A177-3AD203B41FA5}">
                      <a16:colId xmlns:a16="http://schemas.microsoft.com/office/drawing/2014/main" val="32606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022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- 2019-03-29 16:20:17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https://image-store.slidesharecdn.com/c4269127-6d0d-43b4-a56a-c7b592eb96c3-large.jpeg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04/23/2019 00:06:43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213859"/>
                  </a:ext>
                </a:extLst>
              </a:tr>
            </a:tbl>
          </a:graphicData>
        </a:graphic>
      </p:graphicFrame>
      <p:sp>
        <p:nvSpPr>
          <p:cNvPr id="4" name="Text Placeholder 3">
            <a:extLst>
              <a:ext uri="{FF2B5EF4-FFF2-40B4-BE49-F238E27FC236}">
                <a16:creationId xmlns:a16="http://schemas.microsoft.com/office/drawing/2014/main" id="{50660DBD-603E-4F06-A14E-B32A73BE9AD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4236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DB589-0919-4295-8E40-1AE9D3870494}"/>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EFCCF076-3011-4135-8D38-75EAB60F1A68}"/>
              </a:ext>
            </a:extLst>
          </p:cNvPr>
          <p:cNvGraphicFramePr>
            <a:graphicFrameLocks noGrp="1"/>
          </p:cNvGraphicFramePr>
          <p:nvPr>
            <p:ph type="tbl" sz="quarter" idx="13"/>
            <p:extLst>
              <p:ext uri="{D42A27DB-BD31-4B8C-83A1-F6EECF244321}">
                <p14:modId xmlns:p14="http://schemas.microsoft.com/office/powerpoint/2010/main" val="2659890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71667483"/>
                    </a:ext>
                  </a:extLst>
                </a:gridCol>
                <a:gridCol w="905256">
                  <a:extLst>
                    <a:ext uri="{9D8B030D-6E8A-4147-A177-3AD203B41FA5}">
                      <a16:colId xmlns:a16="http://schemas.microsoft.com/office/drawing/2014/main" val="64587623"/>
                    </a:ext>
                  </a:extLst>
                </a:gridCol>
                <a:gridCol w="822960">
                  <a:extLst>
                    <a:ext uri="{9D8B030D-6E8A-4147-A177-3AD203B41FA5}">
                      <a16:colId xmlns:a16="http://schemas.microsoft.com/office/drawing/2014/main" val="3231185618"/>
                    </a:ext>
                  </a:extLst>
                </a:gridCol>
                <a:gridCol w="987552">
                  <a:extLst>
                    <a:ext uri="{9D8B030D-6E8A-4147-A177-3AD203B41FA5}">
                      <a16:colId xmlns:a16="http://schemas.microsoft.com/office/drawing/2014/main" val="1072172172"/>
                    </a:ext>
                  </a:extLst>
                </a:gridCol>
                <a:gridCol w="987552">
                  <a:extLst>
                    <a:ext uri="{9D8B030D-6E8A-4147-A177-3AD203B41FA5}">
                      <a16:colId xmlns:a16="http://schemas.microsoft.com/office/drawing/2014/main" val="3161474592"/>
                    </a:ext>
                  </a:extLst>
                </a:gridCol>
                <a:gridCol w="987552">
                  <a:extLst>
                    <a:ext uri="{9D8B030D-6E8A-4147-A177-3AD203B41FA5}">
                      <a16:colId xmlns:a16="http://schemas.microsoft.com/office/drawing/2014/main" val="2002029666"/>
                    </a:ext>
                  </a:extLst>
                </a:gridCol>
                <a:gridCol w="987552">
                  <a:extLst>
                    <a:ext uri="{9D8B030D-6E8A-4147-A177-3AD203B41FA5}">
                      <a16:colId xmlns:a16="http://schemas.microsoft.com/office/drawing/2014/main" val="179107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29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- 2019-03-21 16:19:09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https://media.licdn.com/dms/image/C4E22AQF_WRaAjkIsfQ/feedshare-shrink_8192/0?e=1559779200&amp;v=beta&amp;t=d4LkwqCKW_IhCHTmI7m0-1UXj2gpb_pgO2DRErFhsYg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2558580"/>
                  </a:ext>
                </a:extLst>
              </a:tr>
            </a:tbl>
          </a:graphicData>
        </a:graphic>
      </p:graphicFrame>
      <p:sp>
        <p:nvSpPr>
          <p:cNvPr id="4" name="Text Placeholder 3">
            <a:extLst>
              <a:ext uri="{FF2B5EF4-FFF2-40B4-BE49-F238E27FC236}">
                <a16:creationId xmlns:a16="http://schemas.microsoft.com/office/drawing/2014/main" id="{87066BBD-14A6-4BB5-ACC2-51461A0A30C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762787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380B-1146-4B99-B879-00300EF1E414}"/>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6A3CFE69-05B5-48E0-91B0-4DBB1AC40ECD}"/>
              </a:ext>
            </a:extLst>
          </p:cNvPr>
          <p:cNvGraphicFramePr>
            <a:graphicFrameLocks noGrp="1"/>
          </p:cNvGraphicFramePr>
          <p:nvPr>
            <p:ph type="tbl" sz="quarter" idx="13"/>
            <p:extLst>
              <p:ext uri="{D42A27DB-BD31-4B8C-83A1-F6EECF244321}">
                <p14:modId xmlns:p14="http://schemas.microsoft.com/office/powerpoint/2010/main" val="18499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02569725"/>
                    </a:ext>
                  </a:extLst>
                </a:gridCol>
                <a:gridCol w="905256">
                  <a:extLst>
                    <a:ext uri="{9D8B030D-6E8A-4147-A177-3AD203B41FA5}">
                      <a16:colId xmlns:a16="http://schemas.microsoft.com/office/drawing/2014/main" val="2668570379"/>
                    </a:ext>
                  </a:extLst>
                </a:gridCol>
                <a:gridCol w="822960">
                  <a:extLst>
                    <a:ext uri="{9D8B030D-6E8A-4147-A177-3AD203B41FA5}">
                      <a16:colId xmlns:a16="http://schemas.microsoft.com/office/drawing/2014/main" val="3920940143"/>
                    </a:ext>
                  </a:extLst>
                </a:gridCol>
                <a:gridCol w="987552">
                  <a:extLst>
                    <a:ext uri="{9D8B030D-6E8A-4147-A177-3AD203B41FA5}">
                      <a16:colId xmlns:a16="http://schemas.microsoft.com/office/drawing/2014/main" val="3465010318"/>
                    </a:ext>
                  </a:extLst>
                </a:gridCol>
                <a:gridCol w="987552">
                  <a:extLst>
                    <a:ext uri="{9D8B030D-6E8A-4147-A177-3AD203B41FA5}">
                      <a16:colId xmlns:a16="http://schemas.microsoft.com/office/drawing/2014/main" val="661304838"/>
                    </a:ext>
                  </a:extLst>
                </a:gridCol>
                <a:gridCol w="987552">
                  <a:extLst>
                    <a:ext uri="{9D8B030D-6E8A-4147-A177-3AD203B41FA5}">
                      <a16:colId xmlns:a16="http://schemas.microsoft.com/office/drawing/2014/main" val="2387089548"/>
                    </a:ext>
                  </a:extLst>
                </a:gridCol>
                <a:gridCol w="987552">
                  <a:extLst>
                    <a:ext uri="{9D8B030D-6E8A-4147-A177-3AD203B41FA5}">
                      <a16:colId xmlns:a16="http://schemas.microsoft.com/office/drawing/2014/main" val="1431045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4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- 2019-03-28 09:30:27 </a:t>
                      </a:r>
                      <a:r>
                        <a:rPr kumimoji="0" lang="en-US" sz="1000" b="0" i="0" u="none" strike="noStrike" kern="1200" cap="none" spc="0" normalizeH="0" baseline="0" noProof="0">
                          <a:ln>
                            <a:noFill/>
                          </a:ln>
                          <a:solidFill>
                            <a:prstClr val="black"/>
                          </a:solidFill>
                          <a:effectLst/>
                          <a:uLnTx/>
                          <a:uFillTx/>
                          <a:latin typeface="+mn-lt"/>
                          <a:ea typeface="+mn-ea"/>
                          <a:cs typeface="+mn-cs"/>
                        </a:rPr>
                        <a:t>
  PHLY recently sponsored and hosted a panel at the annual Eagles Care Summit, which provides local non-profits with helpful information and connections. PHLY's Kevin McCabe, CPCU, CIC, Gino Coia, CIC, and William Leuthold were joined by Kevin Dougher of Johnson, Kendall &amp; Johnson to give the non-profits tips on insurance buying and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https://media.licdn.com/dms/image/C4E22AQFZy_vRVt-iNQ/feedshare-shrink_8192/0?e=1559779200&amp;v=beta&amp;t=hoNMf7Aby7sANRsEB-VpoV3mRVCWSPeuV46NSK2KF48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3039888"/>
                  </a:ext>
                </a:extLst>
              </a:tr>
            </a:tbl>
          </a:graphicData>
        </a:graphic>
      </p:graphicFrame>
      <p:sp>
        <p:nvSpPr>
          <p:cNvPr id="4" name="Text Placeholder 3">
            <a:extLst>
              <a:ext uri="{FF2B5EF4-FFF2-40B4-BE49-F238E27FC236}">
                <a16:creationId xmlns:a16="http://schemas.microsoft.com/office/drawing/2014/main" id="{AA717B07-0EFE-4957-B5A5-B245039A1D2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910010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AE1A-DBCA-4C39-926C-1EE0D148C62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D82D85A-E1F9-442F-B254-9FEC34E1020D}"/>
              </a:ext>
            </a:extLst>
          </p:cNvPr>
          <p:cNvGraphicFramePr>
            <a:graphicFrameLocks noGrp="1"/>
          </p:cNvGraphicFramePr>
          <p:nvPr>
            <p:ph type="tbl" sz="quarter" idx="13"/>
            <p:extLst>
              <p:ext uri="{D42A27DB-BD31-4B8C-83A1-F6EECF244321}">
                <p14:modId xmlns:p14="http://schemas.microsoft.com/office/powerpoint/2010/main" val="51988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6937704"/>
                    </a:ext>
                  </a:extLst>
                </a:gridCol>
                <a:gridCol w="699516">
                  <a:extLst>
                    <a:ext uri="{9D8B030D-6E8A-4147-A177-3AD203B41FA5}">
                      <a16:colId xmlns:a16="http://schemas.microsoft.com/office/drawing/2014/main" val="2893019598"/>
                    </a:ext>
                  </a:extLst>
                </a:gridCol>
                <a:gridCol w="699516">
                  <a:extLst>
                    <a:ext uri="{9D8B030D-6E8A-4147-A177-3AD203B41FA5}">
                      <a16:colId xmlns:a16="http://schemas.microsoft.com/office/drawing/2014/main" val="663058986"/>
                    </a:ext>
                  </a:extLst>
                </a:gridCol>
                <a:gridCol w="658368">
                  <a:extLst>
                    <a:ext uri="{9D8B030D-6E8A-4147-A177-3AD203B41FA5}">
                      <a16:colId xmlns:a16="http://schemas.microsoft.com/office/drawing/2014/main" val="3607847535"/>
                    </a:ext>
                  </a:extLst>
                </a:gridCol>
                <a:gridCol w="658368">
                  <a:extLst>
                    <a:ext uri="{9D8B030D-6E8A-4147-A177-3AD203B41FA5}">
                      <a16:colId xmlns:a16="http://schemas.microsoft.com/office/drawing/2014/main" val="4172039155"/>
                    </a:ext>
                  </a:extLst>
                </a:gridCol>
                <a:gridCol w="658368">
                  <a:extLst>
                    <a:ext uri="{9D8B030D-6E8A-4147-A177-3AD203B41FA5}">
                      <a16:colId xmlns:a16="http://schemas.microsoft.com/office/drawing/2014/main" val="3744802343"/>
                    </a:ext>
                  </a:extLst>
                </a:gridCol>
                <a:gridCol w="699516">
                  <a:extLst>
                    <a:ext uri="{9D8B030D-6E8A-4147-A177-3AD203B41FA5}">
                      <a16:colId xmlns:a16="http://schemas.microsoft.com/office/drawing/2014/main" val="738185840"/>
                    </a:ext>
                  </a:extLst>
                </a:gridCol>
                <a:gridCol w="699516">
                  <a:extLst>
                    <a:ext uri="{9D8B030D-6E8A-4147-A177-3AD203B41FA5}">
                      <a16:colId xmlns:a16="http://schemas.microsoft.com/office/drawing/2014/main" val="1441277126"/>
                    </a:ext>
                  </a:extLst>
                </a:gridCol>
                <a:gridCol w="699516">
                  <a:extLst>
                    <a:ext uri="{9D8B030D-6E8A-4147-A177-3AD203B41FA5}">
                      <a16:colId xmlns:a16="http://schemas.microsoft.com/office/drawing/2014/main" val="198775315"/>
                    </a:ext>
                  </a:extLst>
                </a:gridCol>
                <a:gridCol w="658368">
                  <a:extLst>
                    <a:ext uri="{9D8B030D-6E8A-4147-A177-3AD203B41FA5}">
                      <a16:colId xmlns:a16="http://schemas.microsoft.com/office/drawing/2014/main" val="22001081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68662633"/>
                  </a:ext>
                </a:extLst>
              </a:tr>
              <a:tr h="370840">
                <a:tc>
                  <a:txBody>
                    <a:bodyPr/>
                    <a:lstStyle/>
                    <a:p>
                      <a:r>
                        <a:rPr lang="en-US" sz="1000"/>
                        <a:t>phlyinsurance</a:t>
                      </a:r>
                    </a:p>
                  </a:txBody>
                  <a:tcPr/>
                </a:tc>
                <a:tc>
                  <a:txBody>
                    <a:bodyPr/>
                    <a:lstStyle/>
                    <a:p>
                      <a:r>
                        <a:rPr lang="en-US" sz="1000"/>
                        <a:t>1248</a:t>
                      </a:r>
                    </a:p>
                  </a:txBody>
                  <a:tcPr/>
                </a:tc>
                <a:tc>
                  <a:txBody>
                    <a:bodyPr/>
                    <a:lstStyle/>
                    <a:p>
                      <a:r>
                        <a:rPr lang="en-US" sz="1000"/>
                        <a:t>34</a:t>
                      </a:r>
                    </a:p>
                  </a:txBody>
                  <a:tcPr/>
                </a:tc>
                <a:tc>
                  <a:txBody>
                    <a:bodyPr/>
                    <a:lstStyle/>
                    <a:p>
                      <a:r>
                        <a:rPr lang="en-US" sz="1000"/>
                        <a:t>16</a:t>
                      </a:r>
                    </a:p>
                  </a:txBody>
                  <a:tcPr/>
                </a:tc>
                <a:tc>
                  <a:txBody>
                    <a:bodyPr/>
                    <a:lstStyle/>
                    <a:p>
                      <a:r>
                        <a:rPr lang="en-US" sz="1000"/>
                        <a:t>7</a:t>
                      </a:r>
                    </a:p>
                  </a:txBody>
                  <a:tcPr/>
                </a:tc>
                <a:tc>
                  <a:txBody>
                    <a:bodyPr/>
                    <a:lstStyle/>
                    <a:p>
                      <a:r>
                        <a:rPr lang="en-US" sz="1000"/>
                        <a:t>0</a:t>
                      </a:r>
                    </a:p>
                  </a:txBody>
                  <a:tcPr/>
                </a:tc>
                <a:tc>
                  <a:txBody>
                    <a:bodyPr/>
                    <a:lstStyle/>
                    <a:p>
                      <a:r>
                        <a:rPr lang="en-US" sz="1000"/>
                        <a:t>23</a:t>
                      </a:r>
                    </a:p>
                  </a:txBody>
                  <a:tcPr/>
                </a:tc>
                <a:tc>
                  <a:txBody>
                    <a:bodyPr/>
                    <a:lstStyle/>
                    <a:p>
                      <a:r>
                        <a:rPr lang="en-US" sz="1000"/>
                        <a:t>1461</a:t>
                      </a:r>
                    </a:p>
                  </a:txBody>
                  <a:tcPr/>
                </a:tc>
                <a:tc>
                  <a:txBody>
                    <a:bodyPr/>
                    <a:lstStyle/>
                    <a:p>
                      <a:r>
                        <a:rPr lang="en-US" sz="1000"/>
                        <a:t>26</a:t>
                      </a:r>
                    </a:p>
                  </a:txBody>
                  <a:tcPr/>
                </a:tc>
                <a:tc>
                  <a:txBody>
                    <a:bodyPr/>
                    <a:lstStyle/>
                    <a:p>
                      <a:r>
                        <a:rPr lang="en-US" sz="1000"/>
                        <a:t>5.2520 %</a:t>
                      </a:r>
                    </a:p>
                  </a:txBody>
                  <a:tcPr/>
                </a:tc>
                <a:extLst>
                  <a:ext uri="{0D108BD9-81ED-4DB2-BD59-A6C34878D82A}">
                    <a16:rowId xmlns:a16="http://schemas.microsoft.com/office/drawing/2014/main" val="922722301"/>
                  </a:ext>
                </a:extLst>
              </a:tr>
            </a:tbl>
          </a:graphicData>
        </a:graphic>
      </p:graphicFrame>
      <p:sp>
        <p:nvSpPr>
          <p:cNvPr id="4" name="Text Placeholder 3">
            <a:extLst>
              <a:ext uri="{FF2B5EF4-FFF2-40B4-BE49-F238E27FC236}">
                <a16:creationId xmlns:a16="http://schemas.microsoft.com/office/drawing/2014/main" id="{95E530CF-62F2-4497-B204-940B0A68F15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53793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8908-BA92-4380-B703-8FDA70B7D76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D5AB34B-73D4-4A52-A39C-ED40C0A6F0BB}"/>
              </a:ext>
            </a:extLst>
          </p:cNvPr>
          <p:cNvGraphicFramePr>
            <a:graphicFrameLocks noGrp="1"/>
          </p:cNvGraphicFramePr>
          <p:nvPr>
            <p:ph type="chart" sz="quarter" idx="13"/>
            <p:extLst>
              <p:ext uri="{D42A27DB-BD31-4B8C-83A1-F6EECF244321}">
                <p14:modId xmlns:p14="http://schemas.microsoft.com/office/powerpoint/2010/main" val="242244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0B7C8-80C2-4C63-8BC8-0781449FB08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5EE57CC-7463-4D7F-8BA1-970558B08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119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10D-304F-48D4-B8F3-AE0A79EFA14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DD51F3E-A6A7-480D-A680-C19DD3A63D75}"/>
              </a:ext>
            </a:extLst>
          </p:cNvPr>
          <p:cNvGraphicFramePr>
            <a:graphicFrameLocks noGrp="1"/>
          </p:cNvGraphicFramePr>
          <p:nvPr>
            <p:ph type="chart" sz="quarter" idx="13"/>
            <p:extLst>
              <p:ext uri="{D42A27DB-BD31-4B8C-83A1-F6EECF244321}">
                <p14:modId xmlns:p14="http://schemas.microsoft.com/office/powerpoint/2010/main" val="800295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C3421-9495-481D-8DD4-EB6E10CD860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05CDC3A-69B7-4E3E-B5B8-B3B6E18FB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0021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7CF0-623A-4E5E-B83F-48AE5BD38721}"/>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BFB7358C-2C9D-44FF-BF3E-43928A77B2E8}"/>
              </a:ext>
            </a:extLst>
          </p:cNvPr>
          <p:cNvGraphicFramePr>
            <a:graphicFrameLocks noGrp="1"/>
          </p:cNvGraphicFramePr>
          <p:nvPr>
            <p:ph type="tbl" sz="quarter" idx="13"/>
            <p:extLst>
              <p:ext uri="{D42A27DB-BD31-4B8C-83A1-F6EECF244321}">
                <p14:modId xmlns:p14="http://schemas.microsoft.com/office/powerpoint/2010/main" val="343367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24387478"/>
                    </a:ext>
                  </a:extLst>
                </a:gridCol>
                <a:gridCol w="987552">
                  <a:extLst>
                    <a:ext uri="{9D8B030D-6E8A-4147-A177-3AD203B41FA5}">
                      <a16:colId xmlns:a16="http://schemas.microsoft.com/office/drawing/2014/main" val="1486320892"/>
                    </a:ext>
                  </a:extLst>
                </a:gridCol>
                <a:gridCol w="987552">
                  <a:extLst>
                    <a:ext uri="{9D8B030D-6E8A-4147-A177-3AD203B41FA5}">
                      <a16:colId xmlns:a16="http://schemas.microsoft.com/office/drawing/2014/main" val="3532457025"/>
                    </a:ext>
                  </a:extLst>
                </a:gridCol>
                <a:gridCol w="987552">
                  <a:extLst>
                    <a:ext uri="{9D8B030D-6E8A-4147-A177-3AD203B41FA5}">
                      <a16:colId xmlns:a16="http://schemas.microsoft.com/office/drawing/2014/main" val="154437125"/>
                    </a:ext>
                  </a:extLst>
                </a:gridCol>
                <a:gridCol w="987552">
                  <a:extLst>
                    <a:ext uri="{9D8B030D-6E8A-4147-A177-3AD203B41FA5}">
                      <a16:colId xmlns:a16="http://schemas.microsoft.com/office/drawing/2014/main" val="3463342884"/>
                    </a:ext>
                  </a:extLst>
                </a:gridCol>
                <a:gridCol w="987552">
                  <a:extLst>
                    <a:ext uri="{9D8B030D-6E8A-4147-A177-3AD203B41FA5}">
                      <a16:colId xmlns:a16="http://schemas.microsoft.com/office/drawing/2014/main" val="1860049833"/>
                    </a:ext>
                  </a:extLst>
                </a:gridCol>
                <a:gridCol w="987552">
                  <a:extLst>
                    <a:ext uri="{9D8B030D-6E8A-4147-A177-3AD203B41FA5}">
                      <a16:colId xmlns:a16="http://schemas.microsoft.com/office/drawing/2014/main" val="59555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99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- 2019-03-19 16:38:34 </a:t>
                      </a:r>
                      <a:r>
                        <a:rPr kumimoji="0" lang="en-US" sz="1000" b="0" i="0" u="none" strike="noStrike" kern="1200" cap="none" spc="0" normalizeH="0" baseline="0" noProof="0">
                          <a:ln>
                            <a:noFill/>
                          </a:ln>
                          <a:solidFill>
                            <a:prstClr val="black"/>
                          </a:solidFill>
                          <a:effectLst/>
                          <a:uLnTx/>
                          <a:uFillTx/>
                          <a:latin typeface="+mn-lt"/>
                          <a:ea typeface="+mn-ea"/>
                          <a:cs typeface="+mn-cs"/>
                        </a:rPr>
                        <a:t>
 Jackie Jamison of our #Compliance department recently celebrated her 30th #workanniversary with #PHLY. #Congratulations to Jackie and #thankyou for 30 years of #dedicated service! 👏🏼🎉 #TEAMPHLY #ThinkPHLY #happyanniversary #insurance #appreciationpost #committment #insurancelife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https://www.instagram.com/p/BvNB6Hwnx6I/media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04/22/2019 00:03:41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224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- 2019-03-21 16:47:38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 #ThinkPHLY #worlddownsyndromeday2019 #lotsofsocks #wdsd19 #leavenoonebehind #nothingdownaboutit #extrachromosome #downsyndromeawareness #inclusion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https://www.instagram.com/p/BvSMiQBDYLj/media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00:03:06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2956183"/>
                  </a:ext>
                </a:extLst>
              </a:tr>
            </a:tbl>
          </a:graphicData>
        </a:graphic>
      </p:graphicFrame>
      <p:sp>
        <p:nvSpPr>
          <p:cNvPr id="4" name="Text Placeholder 3">
            <a:extLst>
              <a:ext uri="{FF2B5EF4-FFF2-40B4-BE49-F238E27FC236}">
                <a16:creationId xmlns:a16="http://schemas.microsoft.com/office/drawing/2014/main" id="{0007E53C-FD4C-46C7-981C-F0818CAAAC3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85014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4ECF-3DD6-4621-AC03-FDEC10BD3543}"/>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8ECEED5A-C7B0-4967-BA8D-D01EE8CACEA8}"/>
              </a:ext>
            </a:extLst>
          </p:cNvPr>
          <p:cNvGraphicFramePr>
            <a:graphicFrameLocks noGrp="1"/>
          </p:cNvGraphicFramePr>
          <p:nvPr>
            <p:ph type="tbl" sz="quarter" idx="13"/>
            <p:extLst>
              <p:ext uri="{D42A27DB-BD31-4B8C-83A1-F6EECF244321}">
                <p14:modId xmlns:p14="http://schemas.microsoft.com/office/powerpoint/2010/main" val="13397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8034004"/>
                    </a:ext>
                  </a:extLst>
                </a:gridCol>
                <a:gridCol w="987552">
                  <a:extLst>
                    <a:ext uri="{9D8B030D-6E8A-4147-A177-3AD203B41FA5}">
                      <a16:colId xmlns:a16="http://schemas.microsoft.com/office/drawing/2014/main" val="1640120411"/>
                    </a:ext>
                  </a:extLst>
                </a:gridCol>
                <a:gridCol w="987552">
                  <a:extLst>
                    <a:ext uri="{9D8B030D-6E8A-4147-A177-3AD203B41FA5}">
                      <a16:colId xmlns:a16="http://schemas.microsoft.com/office/drawing/2014/main" val="4005241857"/>
                    </a:ext>
                  </a:extLst>
                </a:gridCol>
                <a:gridCol w="987552">
                  <a:extLst>
                    <a:ext uri="{9D8B030D-6E8A-4147-A177-3AD203B41FA5}">
                      <a16:colId xmlns:a16="http://schemas.microsoft.com/office/drawing/2014/main" val="2954075892"/>
                    </a:ext>
                  </a:extLst>
                </a:gridCol>
                <a:gridCol w="987552">
                  <a:extLst>
                    <a:ext uri="{9D8B030D-6E8A-4147-A177-3AD203B41FA5}">
                      <a16:colId xmlns:a16="http://schemas.microsoft.com/office/drawing/2014/main" val="1208111395"/>
                    </a:ext>
                  </a:extLst>
                </a:gridCol>
                <a:gridCol w="987552">
                  <a:extLst>
                    <a:ext uri="{9D8B030D-6E8A-4147-A177-3AD203B41FA5}">
                      <a16:colId xmlns:a16="http://schemas.microsoft.com/office/drawing/2014/main" val="1264148668"/>
                    </a:ext>
                  </a:extLst>
                </a:gridCol>
                <a:gridCol w="987552">
                  <a:extLst>
                    <a:ext uri="{9D8B030D-6E8A-4147-A177-3AD203B41FA5}">
                      <a16:colId xmlns:a16="http://schemas.microsoft.com/office/drawing/2014/main" val="18635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239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- 2019-03-15 11:50:32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recently attended the Women’s #Empowerment Summit at drexeluniv. Sponsored by the Jamie &amp; Lisa Maguire Empowerment Program for Female Leaders, the summit focused on important issues facing #femaleleaders of today and tomorrow.👌🏼💁🏻‍♀️ #ThinkPHLY #TEAMPHLY #women #WomensHistoryMonth #womensempowerment #equality #inspiration #business #picoftheday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https://www.instagram.com/p/BvCNw-pj4v2/media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04/15/2019 00:02:22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540110"/>
                  </a:ext>
                </a:extLst>
              </a:tr>
            </a:tbl>
          </a:graphicData>
        </a:graphic>
      </p:graphicFrame>
      <p:sp>
        <p:nvSpPr>
          <p:cNvPr id="4" name="Text Placeholder 3">
            <a:extLst>
              <a:ext uri="{FF2B5EF4-FFF2-40B4-BE49-F238E27FC236}">
                <a16:creationId xmlns:a16="http://schemas.microsoft.com/office/drawing/2014/main" id="{B9C329FF-CAD9-41FC-B12C-5E44F9AF0D5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09669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AE55-C97E-4F53-901A-1A3FB33C8304}"/>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47804A80-7EC6-4004-92AB-581CD7772815}"/>
              </a:ext>
            </a:extLst>
          </p:cNvPr>
          <p:cNvGraphicFramePr>
            <a:graphicFrameLocks noGrp="1"/>
          </p:cNvGraphicFramePr>
          <p:nvPr>
            <p:ph type="tbl" sz="quarter" idx="13"/>
            <p:extLst>
              <p:ext uri="{D42A27DB-BD31-4B8C-83A1-F6EECF244321}">
                <p14:modId xmlns:p14="http://schemas.microsoft.com/office/powerpoint/2010/main" val="67563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8274505"/>
                    </a:ext>
                  </a:extLst>
                </a:gridCol>
                <a:gridCol w="987552">
                  <a:extLst>
                    <a:ext uri="{9D8B030D-6E8A-4147-A177-3AD203B41FA5}">
                      <a16:colId xmlns:a16="http://schemas.microsoft.com/office/drawing/2014/main" val="2296760981"/>
                    </a:ext>
                  </a:extLst>
                </a:gridCol>
                <a:gridCol w="987552">
                  <a:extLst>
                    <a:ext uri="{9D8B030D-6E8A-4147-A177-3AD203B41FA5}">
                      <a16:colId xmlns:a16="http://schemas.microsoft.com/office/drawing/2014/main" val="3174384529"/>
                    </a:ext>
                  </a:extLst>
                </a:gridCol>
                <a:gridCol w="987552">
                  <a:extLst>
                    <a:ext uri="{9D8B030D-6E8A-4147-A177-3AD203B41FA5}">
                      <a16:colId xmlns:a16="http://schemas.microsoft.com/office/drawing/2014/main" val="3649535896"/>
                    </a:ext>
                  </a:extLst>
                </a:gridCol>
                <a:gridCol w="987552">
                  <a:extLst>
                    <a:ext uri="{9D8B030D-6E8A-4147-A177-3AD203B41FA5}">
                      <a16:colId xmlns:a16="http://schemas.microsoft.com/office/drawing/2014/main" val="30469169"/>
                    </a:ext>
                  </a:extLst>
                </a:gridCol>
                <a:gridCol w="987552">
                  <a:extLst>
                    <a:ext uri="{9D8B030D-6E8A-4147-A177-3AD203B41FA5}">
                      <a16:colId xmlns:a16="http://schemas.microsoft.com/office/drawing/2014/main" val="3839666305"/>
                    </a:ext>
                  </a:extLst>
                </a:gridCol>
                <a:gridCol w="987552">
                  <a:extLst>
                    <a:ext uri="{9D8B030D-6E8A-4147-A177-3AD203B41FA5}">
                      <a16:colId xmlns:a16="http://schemas.microsoft.com/office/drawing/2014/main" val="243682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86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- 2019-03-01 11:23:11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#women around the world in #Philadelphia to #SpeakUp for #inclusiveleadership in the workplace at the Pennsylvania Diversity Council Women in Leadership Symposium! 💁🏻‍♀️🙌🏼 nationaldiversitycouncil #SpeakUpSelfie #WomensHistoryMonth #ThinkPHLY #diversity #inclusion #womenempowerment #love #equality #womensrights #workingwomen #nationaldiversitycouncil #insurance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https://www.instagram.com/p/BueOX2kDXKW/media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04/15/2019 00:02:22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403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- 2019-03-05 16:48:11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our #rosevilleca office recently volunteered with placerfoodbank, the leading #hungerrelief #charity in Placer, El Dorado, and Nevada counties. #TEAMPHLY helped sort and package fresh and non-perishable foods to be distributed to those #inneed. 🍎🥦😊 #ThinkPHLY #insurance #foodbank #igiveback #volunteer #community #california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https://www.instagram.com/p/BupGvysjj5G/media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04/20/2019 00:02:54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757794"/>
                  </a:ext>
                </a:extLst>
              </a:tr>
            </a:tbl>
          </a:graphicData>
        </a:graphic>
      </p:graphicFrame>
      <p:sp>
        <p:nvSpPr>
          <p:cNvPr id="4" name="Text Placeholder 3">
            <a:extLst>
              <a:ext uri="{FF2B5EF4-FFF2-40B4-BE49-F238E27FC236}">
                <a16:creationId xmlns:a16="http://schemas.microsoft.com/office/drawing/2014/main" id="{86D072E4-3730-461B-84D6-B00DF8B47AF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42835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979D-A7F8-463E-BDBB-C2FC14F6F16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82445CA-368B-4D59-8944-C4E787D012F1}"/>
              </a:ext>
            </a:extLst>
          </p:cNvPr>
          <p:cNvGraphicFramePr>
            <a:graphicFrameLocks noGrp="1"/>
          </p:cNvGraphicFramePr>
          <p:nvPr>
            <p:ph type="tbl" sz="quarter" idx="13"/>
            <p:extLst>
              <p:ext uri="{D42A27DB-BD31-4B8C-83A1-F6EECF244321}">
                <p14:modId xmlns:p14="http://schemas.microsoft.com/office/powerpoint/2010/main" val="390877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20217863"/>
                    </a:ext>
                  </a:extLst>
                </a:gridCol>
                <a:gridCol w="707746">
                  <a:extLst>
                    <a:ext uri="{9D8B030D-6E8A-4147-A177-3AD203B41FA5}">
                      <a16:colId xmlns:a16="http://schemas.microsoft.com/office/drawing/2014/main" val="85751205"/>
                    </a:ext>
                  </a:extLst>
                </a:gridCol>
                <a:gridCol w="707746">
                  <a:extLst>
                    <a:ext uri="{9D8B030D-6E8A-4147-A177-3AD203B41FA5}">
                      <a16:colId xmlns:a16="http://schemas.microsoft.com/office/drawing/2014/main" val="4021730778"/>
                    </a:ext>
                  </a:extLst>
                </a:gridCol>
                <a:gridCol w="353873">
                  <a:extLst>
                    <a:ext uri="{9D8B030D-6E8A-4147-A177-3AD203B41FA5}">
                      <a16:colId xmlns:a16="http://schemas.microsoft.com/office/drawing/2014/main" val="613586519"/>
                    </a:ext>
                  </a:extLst>
                </a:gridCol>
                <a:gridCol w="353873">
                  <a:extLst>
                    <a:ext uri="{9D8B030D-6E8A-4147-A177-3AD203B41FA5}">
                      <a16:colId xmlns:a16="http://schemas.microsoft.com/office/drawing/2014/main" val="2819189628"/>
                    </a:ext>
                  </a:extLst>
                </a:gridCol>
                <a:gridCol w="707746">
                  <a:extLst>
                    <a:ext uri="{9D8B030D-6E8A-4147-A177-3AD203B41FA5}">
                      <a16:colId xmlns:a16="http://schemas.microsoft.com/office/drawing/2014/main" val="2979286343"/>
                    </a:ext>
                  </a:extLst>
                </a:gridCol>
                <a:gridCol w="707746">
                  <a:extLst>
                    <a:ext uri="{9D8B030D-6E8A-4147-A177-3AD203B41FA5}">
                      <a16:colId xmlns:a16="http://schemas.microsoft.com/office/drawing/2014/main" val="4253875164"/>
                    </a:ext>
                  </a:extLst>
                </a:gridCol>
                <a:gridCol w="707746">
                  <a:extLst>
                    <a:ext uri="{9D8B030D-6E8A-4147-A177-3AD203B41FA5}">
                      <a16:colId xmlns:a16="http://schemas.microsoft.com/office/drawing/2014/main" val="798578819"/>
                    </a:ext>
                  </a:extLst>
                </a:gridCol>
                <a:gridCol w="707746">
                  <a:extLst>
                    <a:ext uri="{9D8B030D-6E8A-4147-A177-3AD203B41FA5}">
                      <a16:colId xmlns:a16="http://schemas.microsoft.com/office/drawing/2014/main" val="1872428476"/>
                    </a:ext>
                  </a:extLst>
                </a:gridCol>
                <a:gridCol w="707746">
                  <a:extLst>
                    <a:ext uri="{9D8B030D-6E8A-4147-A177-3AD203B41FA5}">
                      <a16:colId xmlns:a16="http://schemas.microsoft.com/office/drawing/2014/main" val="3362600841"/>
                    </a:ext>
                  </a:extLst>
                </a:gridCol>
                <a:gridCol w="707746">
                  <a:extLst>
                    <a:ext uri="{9D8B030D-6E8A-4147-A177-3AD203B41FA5}">
                      <a16:colId xmlns:a16="http://schemas.microsoft.com/office/drawing/2014/main" val="815244811"/>
                    </a:ext>
                  </a:extLst>
                </a:gridCol>
                <a:gridCol w="707746">
                  <a:extLst>
                    <a:ext uri="{9D8B030D-6E8A-4147-A177-3AD203B41FA5}">
                      <a16:colId xmlns:a16="http://schemas.microsoft.com/office/drawing/2014/main" val="53232870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781221386"/>
                  </a:ext>
                </a:extLst>
              </a:tr>
              <a:tr h="370840">
                <a:tc>
                  <a:txBody>
                    <a:bodyPr/>
                    <a:lstStyle/>
                    <a:p>
                      <a:r>
                        <a:rPr lang="en-US" sz="1000"/>
                        <a:t>phlyinsurance</a:t>
                      </a:r>
                    </a:p>
                  </a:txBody>
                  <a:tcPr/>
                </a:tc>
                <a:tc>
                  <a:txBody>
                    <a:bodyPr/>
                    <a:lstStyle/>
                    <a:p>
                      <a:r>
                        <a:rPr lang="en-US" sz="1000"/>
                        <a:t>9</a:t>
                      </a:r>
                    </a:p>
                  </a:txBody>
                  <a:tcPr/>
                </a:tc>
                <a:tc>
                  <a:txBody>
                    <a:bodyPr/>
                    <a:lstStyle/>
                    <a:p>
                      <a:r>
                        <a:rPr lang="en-US" sz="1000"/>
                        <a:t>0.7446</a:t>
                      </a:r>
                    </a:p>
                  </a:txBody>
                  <a:tcPr/>
                </a:tc>
                <a:tc>
                  <a:txBody>
                    <a:bodyPr/>
                    <a:lstStyle/>
                    <a:p>
                      <a:r>
                        <a:rPr lang="en-US" sz="1000"/>
                        <a:t>24.00</a:t>
                      </a:r>
                    </a:p>
                  </a:txBody>
                  <a:tcPr/>
                </a:tc>
                <a:tc>
                  <a:txBody>
                    <a:bodyPr/>
                    <a:lstStyle/>
                    <a:p>
                      <a:r>
                        <a:rPr lang="en-US" sz="1000"/>
                        <a:t>0.22</a:t>
                      </a:r>
                    </a:p>
                  </a:txBody>
                  <a:tcPr/>
                </a:tc>
                <a:tc>
                  <a:txBody>
                    <a:bodyPr/>
                    <a:lstStyle/>
                    <a:p>
                      <a:r>
                        <a:rPr lang="en-US" sz="1000"/>
                        <a:t>252.11</a:t>
                      </a:r>
                    </a:p>
                  </a:txBody>
                  <a:tcPr/>
                </a:tc>
                <a:tc>
                  <a:txBody>
                    <a:bodyPr/>
                    <a:lstStyle/>
                    <a:p>
                      <a:r>
                        <a:rPr lang="en-US" sz="1000"/>
                        <a:t>202.67</a:t>
                      </a:r>
                    </a:p>
                  </a:txBody>
                  <a:tcPr/>
                </a:tc>
                <a:tc>
                  <a:txBody>
                    <a:bodyPr/>
                    <a:lstStyle/>
                    <a:p>
                      <a:r>
                        <a:rPr lang="en-US" sz="1000"/>
                        <a:t>150.89</a:t>
                      </a:r>
                    </a:p>
                  </a:txBody>
                  <a:tcPr/>
                </a:tc>
                <a:tc>
                  <a:txBody>
                    <a:bodyPr/>
                    <a:lstStyle/>
                    <a:p>
                      <a:r>
                        <a:rPr lang="en-US" sz="1000"/>
                        <a:t>150.67</a:t>
                      </a:r>
                    </a:p>
                  </a:txBody>
                  <a:tcPr/>
                </a:tc>
                <a:tc>
                  <a:txBody>
                    <a:bodyPr/>
                    <a:lstStyle/>
                    <a:p>
                      <a:r>
                        <a:rPr lang="en-US" sz="1000"/>
                        <a:t>2269</a:t>
                      </a:r>
                    </a:p>
                  </a:txBody>
                  <a:tcPr/>
                </a:tc>
                <a:tc>
                  <a:txBody>
                    <a:bodyPr/>
                    <a:lstStyle/>
                    <a:p>
                      <a:r>
                        <a:rPr lang="en-US" sz="1000"/>
                        <a:t>216</a:t>
                      </a:r>
                    </a:p>
                  </a:txBody>
                  <a:tcPr/>
                </a:tc>
                <a:tc>
                  <a:txBody>
                    <a:bodyPr/>
                    <a:lstStyle/>
                    <a:p>
                      <a:r>
                        <a:rPr lang="en-US" sz="1000"/>
                        <a:t>1358</a:t>
                      </a:r>
                    </a:p>
                  </a:txBody>
                  <a:tcPr/>
                </a:tc>
                <a:extLst>
                  <a:ext uri="{0D108BD9-81ED-4DB2-BD59-A6C34878D82A}">
                    <a16:rowId xmlns:a16="http://schemas.microsoft.com/office/drawing/2014/main" val="1534368321"/>
                  </a:ext>
                </a:extLst>
              </a:tr>
            </a:tbl>
          </a:graphicData>
        </a:graphic>
      </p:graphicFrame>
      <p:sp>
        <p:nvSpPr>
          <p:cNvPr id="4" name="Text Placeholder 3">
            <a:extLst>
              <a:ext uri="{FF2B5EF4-FFF2-40B4-BE49-F238E27FC236}">
                <a16:creationId xmlns:a16="http://schemas.microsoft.com/office/drawing/2014/main" id="{123896CD-DBA6-4A8D-9042-3DF46AC5420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25996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71805-B387-47F5-ACDD-479685B8AC3B}"/>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D9E0B187-1D56-4DD3-947C-B86839F04202}"/>
              </a:ext>
            </a:extLst>
          </p:cNvPr>
          <p:cNvGraphicFramePr>
            <a:graphicFrameLocks noGrp="1"/>
          </p:cNvGraphicFramePr>
          <p:nvPr>
            <p:ph type="tbl" sz="quarter" idx="13"/>
            <p:extLst>
              <p:ext uri="{D42A27DB-BD31-4B8C-83A1-F6EECF244321}">
                <p14:modId xmlns:p14="http://schemas.microsoft.com/office/powerpoint/2010/main" val="2140509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6448429"/>
                    </a:ext>
                  </a:extLst>
                </a:gridCol>
                <a:gridCol w="1316736">
                  <a:extLst>
                    <a:ext uri="{9D8B030D-6E8A-4147-A177-3AD203B41FA5}">
                      <a16:colId xmlns:a16="http://schemas.microsoft.com/office/drawing/2014/main" val="3779379490"/>
                    </a:ext>
                  </a:extLst>
                </a:gridCol>
                <a:gridCol w="658368">
                  <a:extLst>
                    <a:ext uri="{9D8B030D-6E8A-4147-A177-3AD203B41FA5}">
                      <a16:colId xmlns:a16="http://schemas.microsoft.com/office/drawing/2014/main" val="2135068136"/>
                    </a:ext>
                  </a:extLst>
                </a:gridCol>
                <a:gridCol w="658368">
                  <a:extLst>
                    <a:ext uri="{9D8B030D-6E8A-4147-A177-3AD203B41FA5}">
                      <a16:colId xmlns:a16="http://schemas.microsoft.com/office/drawing/2014/main" val="747350064"/>
                    </a:ext>
                  </a:extLst>
                </a:gridCol>
                <a:gridCol w="658368">
                  <a:extLst>
                    <a:ext uri="{9D8B030D-6E8A-4147-A177-3AD203B41FA5}">
                      <a16:colId xmlns:a16="http://schemas.microsoft.com/office/drawing/2014/main" val="1411339763"/>
                    </a:ext>
                  </a:extLst>
                </a:gridCol>
                <a:gridCol w="658368">
                  <a:extLst>
                    <a:ext uri="{9D8B030D-6E8A-4147-A177-3AD203B41FA5}">
                      <a16:colId xmlns:a16="http://schemas.microsoft.com/office/drawing/2014/main" val="3980593128"/>
                    </a:ext>
                  </a:extLst>
                </a:gridCol>
                <a:gridCol w="658368">
                  <a:extLst>
                    <a:ext uri="{9D8B030D-6E8A-4147-A177-3AD203B41FA5}">
                      <a16:colId xmlns:a16="http://schemas.microsoft.com/office/drawing/2014/main" val="1709349160"/>
                    </a:ext>
                  </a:extLst>
                </a:gridCol>
                <a:gridCol w="658368">
                  <a:extLst>
                    <a:ext uri="{9D8B030D-6E8A-4147-A177-3AD203B41FA5}">
                      <a16:colId xmlns:a16="http://schemas.microsoft.com/office/drawing/2014/main" val="1719036737"/>
                    </a:ext>
                  </a:extLst>
                </a:gridCol>
                <a:gridCol w="658368">
                  <a:extLst>
                    <a:ext uri="{9D8B030D-6E8A-4147-A177-3AD203B41FA5}">
                      <a16:colId xmlns:a16="http://schemas.microsoft.com/office/drawing/2014/main" val="2806843866"/>
                    </a:ext>
                  </a:extLst>
                </a:gridCol>
                <a:gridCol w="658368">
                  <a:extLst>
                    <a:ext uri="{9D8B030D-6E8A-4147-A177-3AD203B41FA5}">
                      <a16:colId xmlns:a16="http://schemas.microsoft.com/office/drawing/2014/main" val="925371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83530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- 2019-03-29 12:23:45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newest team members for successfully completing New Hire Training!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https://scontent.xx.fbcdn.net/v/t51.12442-15/53614288_610017102846941_7734386497670919605_n.jpg?_nc_cat=107&amp;_nc_ht=scontent.xx&amp;oh=ec3da06d3063bbc97976e650d78d887e&amp;oe=5D0E726B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12:00:21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92257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- 2019-03-29 11:43:16 </a:t>
                      </a:r>
                      <a:r>
                        <a:rPr kumimoji="0" lang="en-US" sz="1000" b="0" i="0" u="none" strike="noStrike" kern="1200" cap="none" spc="0" normalizeH="0" baseline="0" noProof="0">
                          <a:ln>
                            <a:noFill/>
                          </a:ln>
                          <a:solidFill>
                            <a:prstClr val="black"/>
                          </a:solidFill>
                          <a:effectLst/>
                          <a:uLnTx/>
                          <a:uFillTx/>
                          <a:latin typeface="+mn-lt"/>
                          <a:ea typeface="+mn-ea"/>
                          <a:cs typeface="+mn-cs"/>
                        </a:rPr>
                        <a:t>
 #TEAMPHLY is wrapping 
up New Hire 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https://scontent.xx.fbcdn.net/v/t51.12442-15/54247790_2145510165564658_7158541172167031676_n.jpg?_nc_cat=104&amp;_nc_ht=scontent.xx&amp;oh=7e473e8c67ca19e8a2c78f4c42a3596e&amp;oe=5D3F938A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11:30:17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4309109"/>
                  </a:ext>
                </a:extLst>
              </a:tr>
            </a:tbl>
          </a:graphicData>
        </a:graphic>
      </p:graphicFrame>
      <p:sp>
        <p:nvSpPr>
          <p:cNvPr id="4" name="Text Placeholder 3">
            <a:extLst>
              <a:ext uri="{FF2B5EF4-FFF2-40B4-BE49-F238E27FC236}">
                <a16:creationId xmlns:a16="http://schemas.microsoft.com/office/drawing/2014/main" id="{8607ECBC-CC18-4BB7-A726-7E71F9F4C94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30204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E655D-B66D-41B4-B9A1-949B1E445312}"/>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6ED24768-39AD-495D-B54A-3E836D938AD6}"/>
              </a:ext>
            </a:extLst>
          </p:cNvPr>
          <p:cNvGraphicFramePr>
            <a:graphicFrameLocks noGrp="1"/>
          </p:cNvGraphicFramePr>
          <p:nvPr>
            <p:ph type="tbl" sz="quarter" idx="13"/>
            <p:extLst>
              <p:ext uri="{D42A27DB-BD31-4B8C-83A1-F6EECF244321}">
                <p14:modId xmlns:p14="http://schemas.microsoft.com/office/powerpoint/2010/main" val="29721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42057861"/>
                    </a:ext>
                  </a:extLst>
                </a:gridCol>
                <a:gridCol w="1316736">
                  <a:extLst>
                    <a:ext uri="{9D8B030D-6E8A-4147-A177-3AD203B41FA5}">
                      <a16:colId xmlns:a16="http://schemas.microsoft.com/office/drawing/2014/main" val="4095622245"/>
                    </a:ext>
                  </a:extLst>
                </a:gridCol>
                <a:gridCol w="658368">
                  <a:extLst>
                    <a:ext uri="{9D8B030D-6E8A-4147-A177-3AD203B41FA5}">
                      <a16:colId xmlns:a16="http://schemas.microsoft.com/office/drawing/2014/main" val="2081572964"/>
                    </a:ext>
                  </a:extLst>
                </a:gridCol>
                <a:gridCol w="658368">
                  <a:extLst>
                    <a:ext uri="{9D8B030D-6E8A-4147-A177-3AD203B41FA5}">
                      <a16:colId xmlns:a16="http://schemas.microsoft.com/office/drawing/2014/main" val="3691065211"/>
                    </a:ext>
                  </a:extLst>
                </a:gridCol>
                <a:gridCol w="658368">
                  <a:extLst>
                    <a:ext uri="{9D8B030D-6E8A-4147-A177-3AD203B41FA5}">
                      <a16:colId xmlns:a16="http://schemas.microsoft.com/office/drawing/2014/main" val="373233000"/>
                    </a:ext>
                  </a:extLst>
                </a:gridCol>
                <a:gridCol w="658368">
                  <a:extLst>
                    <a:ext uri="{9D8B030D-6E8A-4147-A177-3AD203B41FA5}">
                      <a16:colId xmlns:a16="http://schemas.microsoft.com/office/drawing/2014/main" val="402607908"/>
                    </a:ext>
                  </a:extLst>
                </a:gridCol>
                <a:gridCol w="658368">
                  <a:extLst>
                    <a:ext uri="{9D8B030D-6E8A-4147-A177-3AD203B41FA5}">
                      <a16:colId xmlns:a16="http://schemas.microsoft.com/office/drawing/2014/main" val="3913054262"/>
                    </a:ext>
                  </a:extLst>
                </a:gridCol>
                <a:gridCol w="658368">
                  <a:extLst>
                    <a:ext uri="{9D8B030D-6E8A-4147-A177-3AD203B41FA5}">
                      <a16:colId xmlns:a16="http://schemas.microsoft.com/office/drawing/2014/main" val="1407372224"/>
                    </a:ext>
                  </a:extLst>
                </a:gridCol>
                <a:gridCol w="658368">
                  <a:extLst>
                    <a:ext uri="{9D8B030D-6E8A-4147-A177-3AD203B41FA5}">
                      <a16:colId xmlns:a16="http://schemas.microsoft.com/office/drawing/2014/main" val="891025220"/>
                    </a:ext>
                  </a:extLst>
                </a:gridCol>
                <a:gridCol w="658368">
                  <a:extLst>
                    <a:ext uri="{9D8B030D-6E8A-4147-A177-3AD203B41FA5}">
                      <a16:colId xmlns:a16="http://schemas.microsoft.com/office/drawing/2014/main" val="1613527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3671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16:20:52 </a:t>
                      </a:r>
                      <a:r>
                        <a:rPr kumimoji="0" lang="en-US" sz="1000" b="0" i="0" u="none" strike="noStrike" kern="1200" cap="none" spc="0" normalizeH="0" baseline="0" noProof="0">
                          <a:ln>
                            <a:noFill/>
                          </a:ln>
                          <a:solidFill>
                            <a:prstClr val="black"/>
                          </a:solidFill>
                          <a:effectLst/>
                          <a:uLnTx/>
                          <a:uFillTx/>
                          <a:latin typeface="+mn-lt"/>
                          <a:ea typeface="+mn-ea"/>
                          <a:cs typeface="+mn-cs"/>
                        </a:rPr>
                        <a:t>
 Selfie Station  #NHTEXPO19 PHLY PRODUCT 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https://scontent.xx.fbcdn.net/v/t51.12442-15/55957902_625418507902495_9022223227002739148_n.jpg?_nc_cat=100&amp;_nc_ht=scontent.xx&amp;oh=dbeddd423fcb390e4041584366e5d5b2&amp;oe=5D0BB132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14:18:46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6991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16:05:17 </a:t>
                      </a:r>
                      <a:r>
                        <a:rPr kumimoji="0" lang="en-US" sz="1000" b="0" i="0" u="none" strike="noStrike" kern="1200" cap="none" spc="0" normalizeH="0" baseline="0" noProof="0">
                          <a:ln>
                            <a:noFill/>
                          </a:ln>
                          <a:solidFill>
                            <a:prstClr val="black"/>
                          </a:solidFill>
                          <a:effectLst/>
                          <a:uLnTx/>
                          <a:uFillTx/>
                          <a:latin typeface="+mn-lt"/>
                          <a:ea typeface="+mn-ea"/>
                          <a:cs typeface="+mn-cs"/>
                        </a:rPr>
                        <a:t>
 #NHTEXPO19 PHLY’s 
Product 
Expo 
is off 
to a 
good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https://scontent.xx.fbcdn.net/v/t51.12442-15/54513263_1042028339323026_1749405845141091020_n.jpg?_nc_cat=102&amp;_nc_ht=scontent.xx&amp;oh=37ca319bfa9c75a7234f592b869525de&amp;oe=5D4B15CF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15:30:17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34199260"/>
                  </a:ext>
                </a:extLst>
              </a:tr>
            </a:tbl>
          </a:graphicData>
        </a:graphic>
      </p:graphicFrame>
      <p:sp>
        <p:nvSpPr>
          <p:cNvPr id="4" name="Text Placeholder 3">
            <a:extLst>
              <a:ext uri="{FF2B5EF4-FFF2-40B4-BE49-F238E27FC236}">
                <a16:creationId xmlns:a16="http://schemas.microsoft.com/office/drawing/2014/main" id="{7C1F09F8-F6F3-4062-827C-BAF753EBF12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15320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49645-5A45-424B-B5B3-49C6CFE2C9CB}"/>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9107467F-DCF4-4F42-B51F-CC0597655CDF}"/>
              </a:ext>
            </a:extLst>
          </p:cNvPr>
          <p:cNvGraphicFramePr>
            <a:graphicFrameLocks noGrp="1"/>
          </p:cNvGraphicFramePr>
          <p:nvPr>
            <p:ph type="tbl" sz="quarter" idx="13"/>
            <p:extLst>
              <p:ext uri="{D42A27DB-BD31-4B8C-83A1-F6EECF244321}">
                <p14:modId xmlns:p14="http://schemas.microsoft.com/office/powerpoint/2010/main" val="269134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07790576"/>
                    </a:ext>
                  </a:extLst>
                </a:gridCol>
                <a:gridCol w="1316736">
                  <a:extLst>
                    <a:ext uri="{9D8B030D-6E8A-4147-A177-3AD203B41FA5}">
                      <a16:colId xmlns:a16="http://schemas.microsoft.com/office/drawing/2014/main" val="1102519203"/>
                    </a:ext>
                  </a:extLst>
                </a:gridCol>
                <a:gridCol w="658368">
                  <a:extLst>
                    <a:ext uri="{9D8B030D-6E8A-4147-A177-3AD203B41FA5}">
                      <a16:colId xmlns:a16="http://schemas.microsoft.com/office/drawing/2014/main" val="2835287923"/>
                    </a:ext>
                  </a:extLst>
                </a:gridCol>
                <a:gridCol w="658368">
                  <a:extLst>
                    <a:ext uri="{9D8B030D-6E8A-4147-A177-3AD203B41FA5}">
                      <a16:colId xmlns:a16="http://schemas.microsoft.com/office/drawing/2014/main" val="436680988"/>
                    </a:ext>
                  </a:extLst>
                </a:gridCol>
                <a:gridCol w="658368">
                  <a:extLst>
                    <a:ext uri="{9D8B030D-6E8A-4147-A177-3AD203B41FA5}">
                      <a16:colId xmlns:a16="http://schemas.microsoft.com/office/drawing/2014/main" val="3766204865"/>
                    </a:ext>
                  </a:extLst>
                </a:gridCol>
                <a:gridCol w="658368">
                  <a:extLst>
                    <a:ext uri="{9D8B030D-6E8A-4147-A177-3AD203B41FA5}">
                      <a16:colId xmlns:a16="http://schemas.microsoft.com/office/drawing/2014/main" val="3433093650"/>
                    </a:ext>
                  </a:extLst>
                </a:gridCol>
                <a:gridCol w="658368">
                  <a:extLst>
                    <a:ext uri="{9D8B030D-6E8A-4147-A177-3AD203B41FA5}">
                      <a16:colId xmlns:a16="http://schemas.microsoft.com/office/drawing/2014/main" val="1453948892"/>
                    </a:ext>
                  </a:extLst>
                </a:gridCol>
                <a:gridCol w="658368">
                  <a:extLst>
                    <a:ext uri="{9D8B030D-6E8A-4147-A177-3AD203B41FA5}">
                      <a16:colId xmlns:a16="http://schemas.microsoft.com/office/drawing/2014/main" val="4110320403"/>
                    </a:ext>
                  </a:extLst>
                </a:gridCol>
                <a:gridCol w="658368">
                  <a:extLst>
                    <a:ext uri="{9D8B030D-6E8A-4147-A177-3AD203B41FA5}">
                      <a16:colId xmlns:a16="http://schemas.microsoft.com/office/drawing/2014/main" val="2164994260"/>
                    </a:ext>
                  </a:extLst>
                </a:gridCol>
                <a:gridCol w="658368">
                  <a:extLst>
                    <a:ext uri="{9D8B030D-6E8A-4147-A177-3AD203B41FA5}">
                      <a16:colId xmlns:a16="http://schemas.microsoft.com/office/drawing/2014/main" val="227385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7215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15:44:28 </a:t>
                      </a:r>
                      <a:r>
                        <a:rPr kumimoji="0" lang="en-US" sz="1000" b="0" i="0" u="none" strike="noStrike" kern="1200" cap="none" spc="0" normalizeH="0" baseline="0" noProof="0">
                          <a:ln>
                            <a:noFill/>
                          </a:ln>
                          <a:solidFill>
                            <a:prstClr val="black"/>
                          </a:solidFill>
                          <a:effectLst/>
                          <a:uLnTx/>
                          <a:uFillTx/>
                          <a:latin typeface="+mn-lt"/>
                          <a:ea typeface="+mn-ea"/>
                          <a:cs typeface="+mn-cs"/>
                        </a:rPr>
                        <a:t>
 PHLY PRODUCT EXPO #NHTEXPO19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https://scontent.xx.fbcdn.net/v/t51.12442-15/54248133_559401651214556_7903004517911017592_n.jpg?_nc_cat=106&amp;_nc_ht=scontent.xx&amp;oh=78cb3f636da83c77239bd367f8b23623&amp;oe=5D4F7E08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15:30:17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74048285"/>
                  </a:ext>
                </a:extLst>
              </a:tr>
            </a:tbl>
          </a:graphicData>
        </a:graphic>
      </p:graphicFrame>
      <p:sp>
        <p:nvSpPr>
          <p:cNvPr id="4" name="Text Placeholder 3">
            <a:extLst>
              <a:ext uri="{FF2B5EF4-FFF2-40B4-BE49-F238E27FC236}">
                <a16:creationId xmlns:a16="http://schemas.microsoft.com/office/drawing/2014/main" id="{A8157C25-71FE-403D-9B48-A69782BC4D4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149059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1539</Words>
  <Application>Microsoft Office PowerPoint</Application>
  <PresentationFormat>On-screen Show (4:3)</PresentationFormat>
  <Paragraphs>520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2019-04-30T12:30:53Z</dcterms:created>
  <dcterms:modified xsi:type="dcterms:W3CDTF">2019-04-30T12:31:57Z</dcterms:modified>
</cp:coreProperties>
</file>