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5AA20-2CE5-4A15-92AE-B17E1F121E34}"/>
              </a:ext>
            </a:extLst>
          </p:cNvPr>
          <p:cNvSpPr>
            <a:spLocks noGrp="1"/>
          </p:cNvSpPr>
          <p:nvPr>
            <p:ph type="title"/>
          </p:nvPr>
        </p:nvSpPr>
        <p:spPr/>
        <p:txBody>
          <a:bodyPr/>
          <a:lstStyle/>
          <a:p>
            <a:r>
              <a:rPr lang="en-US"/>
              <a:t>LinkedIn Updates Table | Philadelphia Insurance - 1 of 5</a:t>
            </a:r>
          </a:p>
        </p:txBody>
      </p:sp>
      <p:graphicFrame>
        <p:nvGraphicFramePr>
          <p:cNvPr id="5" name="Table Placeholder 4">
            <a:extLst>
              <a:ext uri="{FF2B5EF4-FFF2-40B4-BE49-F238E27FC236}">
                <a16:creationId xmlns:a16="http://schemas.microsoft.com/office/drawing/2014/main" id="{FF77B35E-C3F9-4E52-A58A-AA69AFE4D5E5}"/>
              </a:ext>
            </a:extLst>
          </p:cNvPr>
          <p:cNvGraphicFramePr>
            <a:graphicFrameLocks noGrp="1"/>
          </p:cNvGraphicFramePr>
          <p:nvPr>
            <p:ph type="tbl" sz="quarter" idx="13"/>
            <p:extLst>
              <p:ext uri="{D42A27DB-BD31-4B8C-83A1-F6EECF244321}">
                <p14:modId xmlns:p14="http://schemas.microsoft.com/office/powerpoint/2010/main" val="2402108839"/>
              </p:ext>
            </p:extLst>
          </p:nvPr>
        </p:nvGraphicFramePr>
        <p:xfrm>
          <a:off x="457200" y="1731963"/>
          <a:ext cx="8229600" cy="277368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77145038"/>
                    </a:ext>
                  </a:extLst>
                </a:gridCol>
                <a:gridCol w="905256">
                  <a:extLst>
                    <a:ext uri="{9D8B030D-6E8A-4147-A177-3AD203B41FA5}">
                      <a16:colId xmlns:a16="http://schemas.microsoft.com/office/drawing/2014/main" val="2752026747"/>
                    </a:ext>
                  </a:extLst>
                </a:gridCol>
                <a:gridCol w="822960">
                  <a:extLst>
                    <a:ext uri="{9D8B030D-6E8A-4147-A177-3AD203B41FA5}">
                      <a16:colId xmlns:a16="http://schemas.microsoft.com/office/drawing/2014/main" val="476180198"/>
                    </a:ext>
                  </a:extLst>
                </a:gridCol>
                <a:gridCol w="987552">
                  <a:extLst>
                    <a:ext uri="{9D8B030D-6E8A-4147-A177-3AD203B41FA5}">
                      <a16:colId xmlns:a16="http://schemas.microsoft.com/office/drawing/2014/main" val="2502338970"/>
                    </a:ext>
                  </a:extLst>
                </a:gridCol>
                <a:gridCol w="987552">
                  <a:extLst>
                    <a:ext uri="{9D8B030D-6E8A-4147-A177-3AD203B41FA5}">
                      <a16:colId xmlns:a16="http://schemas.microsoft.com/office/drawing/2014/main" val="1845805352"/>
                    </a:ext>
                  </a:extLst>
                </a:gridCol>
                <a:gridCol w="987552">
                  <a:extLst>
                    <a:ext uri="{9D8B030D-6E8A-4147-A177-3AD203B41FA5}">
                      <a16:colId xmlns:a16="http://schemas.microsoft.com/office/drawing/2014/main" val="1954880797"/>
                    </a:ext>
                  </a:extLst>
                </a:gridCol>
                <a:gridCol w="987552">
                  <a:extLst>
                    <a:ext uri="{9D8B030D-6E8A-4147-A177-3AD203B41FA5}">
                      <a16:colId xmlns:a16="http://schemas.microsoft.com/office/drawing/2014/main" val="974807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5952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- 2019-03-19 11:54:02 </a:t>
                      </a:r>
                      <a:r>
                        <a:rPr kumimoji="0" lang="en-US" sz="1000" b="0" i="0" u="none" strike="noStrike" kern="1200" cap="none" spc="0" normalizeH="0" baseline="0" noProof="0">
                          <a:ln>
                            <a:noFill/>
                          </a:ln>
                          <a:solidFill>
                            <a:prstClr val="black"/>
                          </a:solidFill>
                          <a:effectLst/>
                          <a:uLnTx/>
                          <a:uFillTx/>
                          <a:latin typeface="+mn-lt"/>
                          <a:ea typeface="+mn-ea"/>
                          <a:cs typeface="+mn-cs"/>
                        </a:rPr>
                        <a:t>
  Jackie Jamison of our Compliance department recently celebrated her 30th work anniversary with PHLY. Congratulations to Jackie and thank you for 30 years of dedicated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https://media.licdn.com/dms/image/C4E22AQEv4PUPlHg6TA/feedshare-shrink_8192/0?e=1558569600&amp;v=beta&amp;t=TE8Xaj2Y0oBbHw5vxpD-xU0WSTCvH7t3AXfrvB4paSM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04/17/2019 00:52:12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8219929"/>
                  </a:ext>
                </a:extLst>
              </a:tr>
            </a:tbl>
          </a:graphicData>
        </a:graphic>
      </p:graphicFrame>
      <p:sp>
        <p:nvSpPr>
          <p:cNvPr id="4" name="Text Placeholder 3">
            <a:extLst>
              <a:ext uri="{FF2B5EF4-FFF2-40B4-BE49-F238E27FC236}">
                <a16:creationId xmlns:a16="http://schemas.microsoft.com/office/drawing/2014/main" id="{377BB7CA-AEB0-470C-ABAE-BFEFB5ACB95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64165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FB3A3-565B-4EF9-BEA6-93A6F448D667}"/>
              </a:ext>
            </a:extLst>
          </p:cNvPr>
          <p:cNvSpPr>
            <a:spLocks noGrp="1"/>
          </p:cNvSpPr>
          <p:nvPr>
            <p:ph type="title"/>
          </p:nvPr>
        </p:nvSpPr>
        <p:spPr/>
        <p:txBody>
          <a:bodyPr/>
          <a:lstStyle/>
          <a:p>
            <a:r>
              <a:rPr lang="en-US"/>
              <a:t>LinkedIn Updates Table | Philadelphia Insurance - 2 of 5</a:t>
            </a:r>
          </a:p>
        </p:txBody>
      </p:sp>
      <p:graphicFrame>
        <p:nvGraphicFramePr>
          <p:cNvPr id="5" name="Table Placeholder 4">
            <a:extLst>
              <a:ext uri="{FF2B5EF4-FFF2-40B4-BE49-F238E27FC236}">
                <a16:creationId xmlns:a16="http://schemas.microsoft.com/office/drawing/2014/main" id="{97D95379-19A7-4CCA-8A83-353FE31CB89F}"/>
              </a:ext>
            </a:extLst>
          </p:cNvPr>
          <p:cNvGraphicFramePr>
            <a:graphicFrameLocks noGrp="1"/>
          </p:cNvGraphicFramePr>
          <p:nvPr>
            <p:ph type="tbl" sz="quarter" idx="13"/>
            <p:extLst>
              <p:ext uri="{D42A27DB-BD31-4B8C-83A1-F6EECF244321}">
                <p14:modId xmlns:p14="http://schemas.microsoft.com/office/powerpoint/2010/main" val="1043983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23889847"/>
                    </a:ext>
                  </a:extLst>
                </a:gridCol>
                <a:gridCol w="905256">
                  <a:extLst>
                    <a:ext uri="{9D8B030D-6E8A-4147-A177-3AD203B41FA5}">
                      <a16:colId xmlns:a16="http://schemas.microsoft.com/office/drawing/2014/main" val="333832529"/>
                    </a:ext>
                  </a:extLst>
                </a:gridCol>
                <a:gridCol w="822960">
                  <a:extLst>
                    <a:ext uri="{9D8B030D-6E8A-4147-A177-3AD203B41FA5}">
                      <a16:colId xmlns:a16="http://schemas.microsoft.com/office/drawing/2014/main" val="748425166"/>
                    </a:ext>
                  </a:extLst>
                </a:gridCol>
                <a:gridCol w="987552">
                  <a:extLst>
                    <a:ext uri="{9D8B030D-6E8A-4147-A177-3AD203B41FA5}">
                      <a16:colId xmlns:a16="http://schemas.microsoft.com/office/drawing/2014/main" val="90245004"/>
                    </a:ext>
                  </a:extLst>
                </a:gridCol>
                <a:gridCol w="987552">
                  <a:extLst>
                    <a:ext uri="{9D8B030D-6E8A-4147-A177-3AD203B41FA5}">
                      <a16:colId xmlns:a16="http://schemas.microsoft.com/office/drawing/2014/main" val="108736188"/>
                    </a:ext>
                  </a:extLst>
                </a:gridCol>
                <a:gridCol w="987552">
                  <a:extLst>
                    <a:ext uri="{9D8B030D-6E8A-4147-A177-3AD203B41FA5}">
                      <a16:colId xmlns:a16="http://schemas.microsoft.com/office/drawing/2014/main" val="3632753380"/>
                    </a:ext>
                  </a:extLst>
                </a:gridCol>
                <a:gridCol w="987552">
                  <a:extLst>
                    <a:ext uri="{9D8B030D-6E8A-4147-A177-3AD203B41FA5}">
                      <a16:colId xmlns:a16="http://schemas.microsoft.com/office/drawing/2014/main" val="2445938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8909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- 2019-03-27 18:31:21 </a:t>
                      </a:r>
                      <a:r>
                        <a:rPr kumimoji="0" lang="en-US" sz="1000" b="0" i="0" u="none" strike="noStrike" kern="1200" cap="none" spc="0" normalizeH="0" baseline="0" noProof="0">
                          <a:ln>
                            <a:noFill/>
                          </a:ln>
                          <a:solidFill>
                            <a:prstClr val="black"/>
                          </a:solidFill>
                          <a:effectLst/>
                          <a:uLnTx/>
                          <a:uFillTx/>
                          <a:latin typeface="+mn-lt"/>
                          <a:ea typeface="+mn-ea"/>
                          <a:cs typeface="+mn-cs"/>
                        </a:rPr>
                        <a:t>
  Today, #TEAMPHLY welcomed 88 new employees from across the US to the Home Office for our semi-annual New Hire Training! Our newest team members ended their first day of training at the PHLY Product Expo, a fun event that introduces them to our products and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https://media.licdn.com/dms/image/C4E22AQHQxls1AlK3lQ/feedshare-shrink_8192/0?e=1558569600&amp;v=beta&amp;t=phNmjXAc6pYWyHAB9nL5DWJImxTOr6ldQeMKy5_FBm8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04/17/2019 00:52:12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9308876"/>
                  </a:ext>
                </a:extLst>
              </a:tr>
            </a:tbl>
          </a:graphicData>
        </a:graphic>
      </p:graphicFrame>
      <p:sp>
        <p:nvSpPr>
          <p:cNvPr id="4" name="Text Placeholder 3">
            <a:extLst>
              <a:ext uri="{FF2B5EF4-FFF2-40B4-BE49-F238E27FC236}">
                <a16:creationId xmlns:a16="http://schemas.microsoft.com/office/drawing/2014/main" id="{DD3967A0-AAD5-43CA-A24E-78653C47E90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779810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F0E9F-B8B6-45D3-923E-3CFD93AE9004}"/>
              </a:ext>
            </a:extLst>
          </p:cNvPr>
          <p:cNvSpPr>
            <a:spLocks noGrp="1"/>
          </p:cNvSpPr>
          <p:nvPr>
            <p:ph type="title"/>
          </p:nvPr>
        </p:nvSpPr>
        <p:spPr/>
        <p:txBody>
          <a:bodyPr/>
          <a:lstStyle/>
          <a:p>
            <a:r>
              <a:rPr lang="en-US"/>
              <a:t>LinkedIn Updates Table | Philadelphia Insurance - 3 of 5</a:t>
            </a:r>
          </a:p>
        </p:txBody>
      </p:sp>
      <p:graphicFrame>
        <p:nvGraphicFramePr>
          <p:cNvPr id="5" name="Table Placeholder 4">
            <a:extLst>
              <a:ext uri="{FF2B5EF4-FFF2-40B4-BE49-F238E27FC236}">
                <a16:creationId xmlns:a16="http://schemas.microsoft.com/office/drawing/2014/main" id="{DFFB5541-9C44-4316-88B7-48D5B2B11CF2}"/>
              </a:ext>
            </a:extLst>
          </p:cNvPr>
          <p:cNvGraphicFramePr>
            <a:graphicFrameLocks noGrp="1"/>
          </p:cNvGraphicFramePr>
          <p:nvPr>
            <p:ph type="tbl" sz="quarter" idx="13"/>
            <p:extLst>
              <p:ext uri="{D42A27DB-BD31-4B8C-83A1-F6EECF244321}">
                <p14:modId xmlns:p14="http://schemas.microsoft.com/office/powerpoint/2010/main" val="1110202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14830359"/>
                    </a:ext>
                  </a:extLst>
                </a:gridCol>
                <a:gridCol w="905256">
                  <a:extLst>
                    <a:ext uri="{9D8B030D-6E8A-4147-A177-3AD203B41FA5}">
                      <a16:colId xmlns:a16="http://schemas.microsoft.com/office/drawing/2014/main" val="2423157856"/>
                    </a:ext>
                  </a:extLst>
                </a:gridCol>
                <a:gridCol w="822960">
                  <a:extLst>
                    <a:ext uri="{9D8B030D-6E8A-4147-A177-3AD203B41FA5}">
                      <a16:colId xmlns:a16="http://schemas.microsoft.com/office/drawing/2014/main" val="1457382505"/>
                    </a:ext>
                  </a:extLst>
                </a:gridCol>
                <a:gridCol w="987552">
                  <a:extLst>
                    <a:ext uri="{9D8B030D-6E8A-4147-A177-3AD203B41FA5}">
                      <a16:colId xmlns:a16="http://schemas.microsoft.com/office/drawing/2014/main" val="635159052"/>
                    </a:ext>
                  </a:extLst>
                </a:gridCol>
                <a:gridCol w="987552">
                  <a:extLst>
                    <a:ext uri="{9D8B030D-6E8A-4147-A177-3AD203B41FA5}">
                      <a16:colId xmlns:a16="http://schemas.microsoft.com/office/drawing/2014/main" val="3502205108"/>
                    </a:ext>
                  </a:extLst>
                </a:gridCol>
                <a:gridCol w="987552">
                  <a:extLst>
                    <a:ext uri="{9D8B030D-6E8A-4147-A177-3AD203B41FA5}">
                      <a16:colId xmlns:a16="http://schemas.microsoft.com/office/drawing/2014/main" val="2964448025"/>
                    </a:ext>
                  </a:extLst>
                </a:gridCol>
                <a:gridCol w="987552">
                  <a:extLst>
                    <a:ext uri="{9D8B030D-6E8A-4147-A177-3AD203B41FA5}">
                      <a16:colId xmlns:a16="http://schemas.microsoft.com/office/drawing/2014/main" val="4147961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2375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- 2019-03-29 16:20:17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newest team members for successfully completing New Hire Training! On Wednesday, our Home Office welcomed 88 new employees from across the US to introduce them to the PHLY culture, our products, and our services. The semi-annual training program included various workshops, panel discussions, a PHLY product expo, and team-building activities to help them adjust to their new roles. Welcome to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https://image-store.slidesharecdn.com/c4269127-6d0d-43b4-a56a-c7b592eb96c3-large.jpeg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04/15/2019 00:50:38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05738"/>
                  </a:ext>
                </a:extLst>
              </a:tr>
            </a:tbl>
          </a:graphicData>
        </a:graphic>
      </p:graphicFrame>
      <p:sp>
        <p:nvSpPr>
          <p:cNvPr id="4" name="Text Placeholder 3">
            <a:extLst>
              <a:ext uri="{FF2B5EF4-FFF2-40B4-BE49-F238E27FC236}">
                <a16:creationId xmlns:a16="http://schemas.microsoft.com/office/drawing/2014/main" id="{F2511C11-F0F3-4F1C-82E1-C62F1FE86E1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687117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7FC80-64C1-4DA7-A20B-91CF1FA82A59}"/>
              </a:ext>
            </a:extLst>
          </p:cNvPr>
          <p:cNvSpPr>
            <a:spLocks noGrp="1"/>
          </p:cNvSpPr>
          <p:nvPr>
            <p:ph type="title"/>
          </p:nvPr>
        </p:nvSpPr>
        <p:spPr/>
        <p:txBody>
          <a:bodyPr/>
          <a:lstStyle/>
          <a:p>
            <a:r>
              <a:rPr lang="en-US"/>
              <a:t>LinkedIn Updates Table | Philadelphia Insurance - 4 of 5</a:t>
            </a:r>
          </a:p>
        </p:txBody>
      </p:sp>
      <p:graphicFrame>
        <p:nvGraphicFramePr>
          <p:cNvPr id="5" name="Table Placeholder 4">
            <a:extLst>
              <a:ext uri="{FF2B5EF4-FFF2-40B4-BE49-F238E27FC236}">
                <a16:creationId xmlns:a16="http://schemas.microsoft.com/office/drawing/2014/main" id="{F64E574C-7442-4705-B1DB-754652F79A90}"/>
              </a:ext>
            </a:extLst>
          </p:cNvPr>
          <p:cNvGraphicFramePr>
            <a:graphicFrameLocks noGrp="1"/>
          </p:cNvGraphicFramePr>
          <p:nvPr>
            <p:ph type="tbl" sz="quarter" idx="13"/>
            <p:extLst>
              <p:ext uri="{D42A27DB-BD31-4B8C-83A1-F6EECF244321}">
                <p14:modId xmlns:p14="http://schemas.microsoft.com/office/powerpoint/2010/main" val="1601086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9234819"/>
                    </a:ext>
                  </a:extLst>
                </a:gridCol>
                <a:gridCol w="905256">
                  <a:extLst>
                    <a:ext uri="{9D8B030D-6E8A-4147-A177-3AD203B41FA5}">
                      <a16:colId xmlns:a16="http://schemas.microsoft.com/office/drawing/2014/main" val="852437772"/>
                    </a:ext>
                  </a:extLst>
                </a:gridCol>
                <a:gridCol w="822960">
                  <a:extLst>
                    <a:ext uri="{9D8B030D-6E8A-4147-A177-3AD203B41FA5}">
                      <a16:colId xmlns:a16="http://schemas.microsoft.com/office/drawing/2014/main" val="3539552121"/>
                    </a:ext>
                  </a:extLst>
                </a:gridCol>
                <a:gridCol w="987552">
                  <a:extLst>
                    <a:ext uri="{9D8B030D-6E8A-4147-A177-3AD203B41FA5}">
                      <a16:colId xmlns:a16="http://schemas.microsoft.com/office/drawing/2014/main" val="1052040393"/>
                    </a:ext>
                  </a:extLst>
                </a:gridCol>
                <a:gridCol w="987552">
                  <a:extLst>
                    <a:ext uri="{9D8B030D-6E8A-4147-A177-3AD203B41FA5}">
                      <a16:colId xmlns:a16="http://schemas.microsoft.com/office/drawing/2014/main" val="851387778"/>
                    </a:ext>
                  </a:extLst>
                </a:gridCol>
                <a:gridCol w="987552">
                  <a:extLst>
                    <a:ext uri="{9D8B030D-6E8A-4147-A177-3AD203B41FA5}">
                      <a16:colId xmlns:a16="http://schemas.microsoft.com/office/drawing/2014/main" val="3217619128"/>
                    </a:ext>
                  </a:extLst>
                </a:gridCol>
                <a:gridCol w="987552">
                  <a:extLst>
                    <a:ext uri="{9D8B030D-6E8A-4147-A177-3AD203B41FA5}">
                      <a16:colId xmlns:a16="http://schemas.microsoft.com/office/drawing/2014/main" val="4025586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7125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- 2019-03-21 16:19:09 </a:t>
                      </a:r>
                      <a:r>
                        <a:rPr kumimoji="0" lang="en-US" sz="1000" b="0" i="0" u="none" strike="noStrike" kern="1200" cap="none" spc="0" normalizeH="0" baseline="0" noProof="0">
                          <a:ln>
                            <a:noFill/>
                          </a:ln>
                          <a:solidFill>
                            <a:prstClr val="black"/>
                          </a:solidFill>
                          <a:effectLst/>
                          <a:uLnTx/>
                          <a:uFillTx/>
                          <a:latin typeface="+mn-lt"/>
                          <a:ea typeface="+mn-ea"/>
                          <a:cs typeface="+mn-cs"/>
                        </a:rPr>
                        <a:t>
  From the East coast to the West coast, #TEAMPHLY rocked their socks in support of #WorldDownSyndromeDay! Did you #RockYourSocks today? Post a picture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https://media.licdn.com/dms/image/C4E22AQF_WRaAjkIsfQ/feedshare-shrink_8192/0?e=1558569600&amp;v=beta&amp;t=PTUm3KlPtEgzVV78RP4hcDzyeHVkSZGbi4WIbjbb0tw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04/17/2019 00:52:12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8339392"/>
                  </a:ext>
                </a:extLst>
              </a:tr>
            </a:tbl>
          </a:graphicData>
        </a:graphic>
      </p:graphicFrame>
      <p:sp>
        <p:nvSpPr>
          <p:cNvPr id="4" name="Text Placeholder 3">
            <a:extLst>
              <a:ext uri="{FF2B5EF4-FFF2-40B4-BE49-F238E27FC236}">
                <a16:creationId xmlns:a16="http://schemas.microsoft.com/office/drawing/2014/main" id="{71BB6568-59CD-421E-8675-FE9E6A4B5E2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167702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ED0A-08A6-46A2-AECF-CFCEEA8D6913}"/>
              </a:ext>
            </a:extLst>
          </p:cNvPr>
          <p:cNvSpPr>
            <a:spLocks noGrp="1"/>
          </p:cNvSpPr>
          <p:nvPr>
            <p:ph type="title"/>
          </p:nvPr>
        </p:nvSpPr>
        <p:spPr/>
        <p:txBody>
          <a:bodyPr/>
          <a:lstStyle/>
          <a:p>
            <a:r>
              <a:rPr lang="en-US"/>
              <a:t>LinkedIn Updates Table | Philadelphia Insurance - 5 of 5</a:t>
            </a:r>
          </a:p>
        </p:txBody>
      </p:sp>
      <p:graphicFrame>
        <p:nvGraphicFramePr>
          <p:cNvPr id="5" name="Table Placeholder 4">
            <a:extLst>
              <a:ext uri="{FF2B5EF4-FFF2-40B4-BE49-F238E27FC236}">
                <a16:creationId xmlns:a16="http://schemas.microsoft.com/office/drawing/2014/main" id="{670BD7B3-0A1E-4F2F-85C0-FECFA849DAC2}"/>
              </a:ext>
            </a:extLst>
          </p:cNvPr>
          <p:cNvGraphicFramePr>
            <a:graphicFrameLocks noGrp="1"/>
          </p:cNvGraphicFramePr>
          <p:nvPr>
            <p:ph type="tbl" sz="quarter" idx="13"/>
            <p:extLst>
              <p:ext uri="{D42A27DB-BD31-4B8C-83A1-F6EECF244321}">
                <p14:modId xmlns:p14="http://schemas.microsoft.com/office/powerpoint/2010/main" val="1294165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57067790"/>
                    </a:ext>
                  </a:extLst>
                </a:gridCol>
                <a:gridCol w="905256">
                  <a:extLst>
                    <a:ext uri="{9D8B030D-6E8A-4147-A177-3AD203B41FA5}">
                      <a16:colId xmlns:a16="http://schemas.microsoft.com/office/drawing/2014/main" val="2073025684"/>
                    </a:ext>
                  </a:extLst>
                </a:gridCol>
                <a:gridCol w="822960">
                  <a:extLst>
                    <a:ext uri="{9D8B030D-6E8A-4147-A177-3AD203B41FA5}">
                      <a16:colId xmlns:a16="http://schemas.microsoft.com/office/drawing/2014/main" val="3854342891"/>
                    </a:ext>
                  </a:extLst>
                </a:gridCol>
                <a:gridCol w="987552">
                  <a:extLst>
                    <a:ext uri="{9D8B030D-6E8A-4147-A177-3AD203B41FA5}">
                      <a16:colId xmlns:a16="http://schemas.microsoft.com/office/drawing/2014/main" val="1871959969"/>
                    </a:ext>
                  </a:extLst>
                </a:gridCol>
                <a:gridCol w="987552">
                  <a:extLst>
                    <a:ext uri="{9D8B030D-6E8A-4147-A177-3AD203B41FA5}">
                      <a16:colId xmlns:a16="http://schemas.microsoft.com/office/drawing/2014/main" val="1646671890"/>
                    </a:ext>
                  </a:extLst>
                </a:gridCol>
                <a:gridCol w="987552">
                  <a:extLst>
                    <a:ext uri="{9D8B030D-6E8A-4147-A177-3AD203B41FA5}">
                      <a16:colId xmlns:a16="http://schemas.microsoft.com/office/drawing/2014/main" val="1313215531"/>
                    </a:ext>
                  </a:extLst>
                </a:gridCol>
                <a:gridCol w="987552">
                  <a:extLst>
                    <a:ext uri="{9D8B030D-6E8A-4147-A177-3AD203B41FA5}">
                      <a16:colId xmlns:a16="http://schemas.microsoft.com/office/drawing/2014/main" val="2416382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431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- 2019-03-28 09:30:27 </a:t>
                      </a:r>
                      <a:r>
                        <a:rPr kumimoji="0" lang="en-US" sz="1000" b="0" i="0" u="none" strike="noStrike" kern="1200" cap="none" spc="0" normalizeH="0" baseline="0" noProof="0">
                          <a:ln>
                            <a:noFill/>
                          </a:ln>
                          <a:solidFill>
                            <a:prstClr val="black"/>
                          </a:solidFill>
                          <a:effectLst/>
                          <a:uLnTx/>
                          <a:uFillTx/>
                          <a:latin typeface="+mn-lt"/>
                          <a:ea typeface="+mn-ea"/>
                          <a:cs typeface="+mn-cs"/>
                        </a:rPr>
                        <a:t>
  PHLY recently sponsored and hosted a panel at the annual Eagles Care Summit, which provides local non-profits with helpful information and connections. PHLY's Kevin McCabe, CPCU, CIC, Gino Coia, CIC, and William Leuthold were joined by Kevin Dougher of Johnson, Kendall &amp; Johnson to give the non-profits tips on insurance buying and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https://media.licdn.com/dms/image/C4E22AQFZy_vRVt-iNQ/feedshare-shrink_8192/0?e=1558569600&amp;v=beta&amp;t=4Z8p2yNdbx15PfIZlS_2QOl5SpVYxKKp_wj9CpOgbkI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04/16/2019 00:51:12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3758884"/>
                  </a:ext>
                </a:extLst>
              </a:tr>
            </a:tbl>
          </a:graphicData>
        </a:graphic>
      </p:graphicFrame>
      <p:sp>
        <p:nvSpPr>
          <p:cNvPr id="4" name="Text Placeholder 3">
            <a:extLst>
              <a:ext uri="{FF2B5EF4-FFF2-40B4-BE49-F238E27FC236}">
                <a16:creationId xmlns:a16="http://schemas.microsoft.com/office/drawing/2014/main" id="{67C612CA-25A6-4A24-B220-472E052D181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2386607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317</Words>
  <Application>Microsoft Office PowerPoint</Application>
  <PresentationFormat>On-screen Show (4:3)</PresentationFormat>
  <Paragraphs>80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LinkedIn Updates Table | Philadelphia Insurance - 1 of 5</vt:lpstr>
      <vt:lpstr>LinkedIn Updates Table | Philadelphia Insurance - 2 of 5</vt:lpstr>
      <vt:lpstr>LinkedIn Updates Table | Philadelphia Insurance - 3 of 5</vt:lpstr>
      <vt:lpstr>LinkedIn Updates Table | Philadelphia Insurance - 4 of 5</vt:lpstr>
      <vt:lpstr>LinkedIn Updates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Updates Table | Philadelphia Insurance - 1 of 5</dc:title>
  <dc:creator>Frederik Peiniger</dc:creator>
  <cp:lastModifiedBy>Frederik Peiniger</cp:lastModifiedBy>
  <cp:revision>1</cp:revision>
  <dcterms:created xsi:type="dcterms:W3CDTF">2019-04-17T17:59:31Z</dcterms:created>
  <dcterms:modified xsi:type="dcterms:W3CDTF">2019-04-17T17:59:49Z</dcterms:modified>
</cp:coreProperties>
</file>